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74" r:id="rId4"/>
    <p:sldId id="294" r:id="rId5"/>
    <p:sldId id="295" r:id="rId6"/>
    <p:sldId id="296" r:id="rId7"/>
    <p:sldId id="278" r:id="rId8"/>
    <p:sldId id="279" r:id="rId9"/>
    <p:sldId id="280" r:id="rId10"/>
    <p:sldId id="313" r:id="rId11"/>
    <p:sldId id="281" r:id="rId12"/>
    <p:sldId id="282" r:id="rId13"/>
    <p:sldId id="297" r:id="rId14"/>
    <p:sldId id="284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65"/>
            <p14:sldId id="274"/>
            <p14:sldId id="294"/>
            <p14:sldId id="295"/>
            <p14:sldId id="296"/>
            <p14:sldId id="278"/>
            <p14:sldId id="279"/>
            <p14:sldId id="280"/>
            <p14:sldId id="313"/>
            <p14:sldId id="281"/>
            <p14:sldId id="282"/>
            <p14:sldId id="297"/>
            <p14:sldId id="284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II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0FC8-9D60-46BA-AC12-69F869DD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(10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D8DE-D06B-48C9-8D7F-4935C72F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b="1" dirty="0" err="1"/>
              <a:t>algoritme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/>
              <a:t>pseudocode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Celcius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Reamur</a:t>
            </a:r>
            <a:r>
              <a:rPr lang="en-US" dirty="0"/>
              <a:t> dan Fahrenheit.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Celcius</a:t>
            </a:r>
            <a:endParaRPr lang="en-US" dirty="0"/>
          </a:p>
          <a:p>
            <a:pPr lvl="1"/>
            <a:r>
              <a:rPr lang="en-US" dirty="0"/>
              <a:t>Proses: R = 4 / 5 * C dan F = 9/5 * C + 32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Reamur</a:t>
            </a:r>
            <a:r>
              <a:rPr lang="en-US" dirty="0"/>
              <a:t> dan Fahrenheit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9D59-C498-4003-8062-95AC12AA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Definisi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/diagram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sekuensial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Kegunaan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program</a:t>
            </a:r>
          </a:p>
          <a:p>
            <a:pPr lvl="1"/>
            <a:endParaRPr lang="en-US" dirty="0"/>
          </a:p>
          <a:p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i="1" dirty="0">
                <a:solidFill>
                  <a:schemeClr val="tx1"/>
                </a:solidFill>
              </a:rPr>
              <a:t>flowchart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6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Sebelum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  <a:p>
            <a:pPr lvl="1"/>
            <a:r>
              <a:rPr lang="en-US" dirty="0" err="1"/>
              <a:t>Mempermudah</a:t>
            </a:r>
            <a:r>
              <a:rPr lang="en-US" dirty="0"/>
              <a:t> programmer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program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Sesudah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  <a:p>
            <a:pPr lvl="1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program </a:t>
            </a:r>
            <a:r>
              <a:rPr lang="en-US" dirty="0" err="1"/>
              <a:t>kepada</a:t>
            </a:r>
            <a:r>
              <a:rPr lang="en-US" dirty="0"/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69041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/ </a:t>
            </a:r>
            <a:r>
              <a:rPr lang="en-US" dirty="0" err="1"/>
              <a:t>Lambang</a:t>
            </a:r>
            <a:r>
              <a:rPr lang="en-US" dirty="0"/>
              <a:t> (1)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611021"/>
            <a:ext cx="7886700" cy="41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4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/ </a:t>
            </a:r>
            <a:r>
              <a:rPr lang="en-US" dirty="0" err="1"/>
              <a:t>Lambang</a:t>
            </a:r>
            <a:r>
              <a:rPr lang="en-US" dirty="0"/>
              <a:t>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583950"/>
            <a:ext cx="7886700" cy="41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541463"/>
            <a:ext cx="7886700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3371850" cy="1958973"/>
          </a:xfrm>
        </p:spPr>
        <p:txBody>
          <a:bodyPr/>
          <a:lstStyle/>
          <a:p>
            <a:r>
              <a:rPr lang="en-US" dirty="0"/>
              <a:t>Page Connector</a:t>
            </a:r>
            <a:br>
              <a:rPr lang="en-US" dirty="0"/>
            </a:br>
            <a:r>
              <a:rPr lang="en-US" dirty="0"/>
              <a:t>(Same Page)</a:t>
            </a:r>
          </a:p>
        </p:txBody>
      </p:sp>
      <p:pic>
        <p:nvPicPr>
          <p:cNvPr id="1028" name="Picture 4" descr="http://www.flowhelp.com/flowchart/sa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2" y="99789"/>
            <a:ext cx="4787899" cy="666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31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flowhelp.com/flowchart/of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01" y="75105"/>
            <a:ext cx="4834899" cy="68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0700" y="733427"/>
            <a:ext cx="3175000" cy="1042888"/>
          </a:xfrm>
        </p:spPr>
        <p:txBody>
          <a:bodyPr>
            <a:noAutofit/>
          </a:bodyPr>
          <a:lstStyle/>
          <a:p>
            <a:r>
              <a:rPr lang="en-US" dirty="0"/>
              <a:t>Page Connector</a:t>
            </a:r>
            <a:br>
              <a:rPr lang="en-US" dirty="0"/>
            </a:br>
            <a:r>
              <a:rPr lang="en-US" dirty="0"/>
              <a:t>(Off Page)</a:t>
            </a:r>
          </a:p>
        </p:txBody>
      </p:sp>
    </p:spTree>
    <p:extLst>
      <p:ext uri="{BB962C8B-B14F-4D97-AF65-F5344CB8AC3E}">
        <p14:creationId xmlns:p14="http://schemas.microsoft.com/office/powerpoint/2010/main" val="149249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/ </a:t>
            </a:r>
            <a:r>
              <a:rPr lang="en-US" dirty="0" err="1"/>
              <a:t>Lambang</a:t>
            </a:r>
            <a:r>
              <a:rPr lang="en-US" dirty="0"/>
              <a:t> (4)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931" y="1501775"/>
            <a:ext cx="7606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530" y="1492047"/>
            <a:ext cx="6354296" cy="40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27" y="2763873"/>
            <a:ext cx="10515600" cy="914400"/>
          </a:xfrm>
        </p:spPr>
        <p:txBody>
          <a:bodyPr>
            <a:noAutofit/>
          </a:bodyPr>
          <a:lstStyle/>
          <a:p>
            <a:r>
              <a:rPr lang="en-US" sz="4400" dirty="0"/>
              <a:t>1. </a:t>
            </a:r>
            <a:r>
              <a:rPr lang="en-US" sz="4300" dirty="0"/>
              <a:t>Overview </a:t>
            </a:r>
            <a:r>
              <a:rPr lang="en-US" sz="4300" dirty="0" err="1"/>
              <a:t>Perkuliahan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57714" y="3967196"/>
            <a:ext cx="6938963" cy="1982788"/>
          </a:xfrm>
        </p:spPr>
        <p:txBody>
          <a:bodyPr>
            <a:normAutofit/>
          </a:bodyPr>
          <a:lstStyle/>
          <a:p>
            <a:pPr marL="515938" indent="-515938" algn="just"/>
            <a:r>
              <a:rPr lang="en-US" b="1" dirty="0"/>
              <a:t>1.1  </a:t>
            </a:r>
            <a:r>
              <a:rPr lang="en-US" dirty="0" err="1"/>
              <a:t>Simbol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endParaRPr lang="en-US" b="1" dirty="0"/>
          </a:p>
          <a:p>
            <a:pPr marL="574675" indent="-574675" algn="just"/>
            <a:r>
              <a:rPr lang="en-US" b="1" dirty="0"/>
              <a:t>1.2 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pseudoode</a:t>
            </a:r>
            <a:endParaRPr lang="en-US" dirty="0"/>
          </a:p>
          <a:p>
            <a:pPr marL="515938" indent="-515938" algn="just"/>
            <a:r>
              <a:rPr lang="en-US" b="1" dirty="0"/>
              <a:t>1.3  </a:t>
            </a:r>
            <a:r>
              <a:rPr lang="en-US" dirty="0" err="1"/>
              <a:t>Keluaran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5856591" y="3967196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6631323" y="4115004"/>
            <a:ext cx="5100234" cy="1658204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6555718" y="4023796"/>
            <a:ext cx="5017189" cy="1665877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93;p29">
            <a:extLst>
              <a:ext uri="{FF2B5EF4-FFF2-40B4-BE49-F238E27FC236}">
                <a16:creationId xmlns:a16="http://schemas.microsoft.com/office/drawing/2014/main" id="{6738C0BE-6526-4895-8B14-B65CB73DF449}"/>
              </a:ext>
            </a:extLst>
          </p:cNvPr>
          <p:cNvSpPr txBox="1"/>
          <p:nvPr/>
        </p:nvSpPr>
        <p:spPr>
          <a:xfrm>
            <a:off x="6438373" y="4299282"/>
            <a:ext cx="4418308" cy="121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mampu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algoritme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diagram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alir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dan pseudocode I/O yang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melibatkan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ekspresi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mengimplementasikannya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Python </a:t>
            </a:r>
            <a:r>
              <a:rPr lang="en-US" sz="1600" dirty="0" err="1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IDE PyCharm Edu</a:t>
            </a:r>
            <a:r>
              <a:rPr lang="es" sz="16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 sz="1600" dirty="0">
              <a:solidFill>
                <a:schemeClr val="bg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7649981" y="3861582"/>
            <a:ext cx="3206700" cy="55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4F2F2"/>
                </a:solidFill>
                <a:latin typeface="Oswald"/>
                <a:ea typeface="Oswald"/>
                <a:cs typeface="Oswald"/>
                <a:sym typeface="Oswald"/>
              </a:rPr>
              <a:t>CPMK</a:t>
            </a:r>
            <a:endParaRPr b="1" dirty="0">
              <a:solidFill>
                <a:srgbClr val="F4F2F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4090;p43">
            <a:extLst>
              <a:ext uri="{FF2B5EF4-FFF2-40B4-BE49-F238E27FC236}">
                <a16:creationId xmlns:a16="http://schemas.microsoft.com/office/drawing/2014/main" id="{9BB787E1-43BE-48B5-832A-FAC272305CF5}"/>
              </a:ext>
            </a:extLst>
          </p:cNvPr>
          <p:cNvSpPr/>
          <p:nvPr/>
        </p:nvSpPr>
        <p:spPr>
          <a:xfrm>
            <a:off x="10986768" y="4623551"/>
            <a:ext cx="532319" cy="64110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</a:t>
            </a:r>
            <a:r>
              <a:rPr lang="en-US" i="1" dirty="0"/>
              <a:t>Loop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284" y="1501775"/>
            <a:ext cx="7789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9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Problem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u="sng" dirty="0" err="1"/>
              <a:t>Algoritma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(p)</a:t>
            </a:r>
          </a:p>
          <a:p>
            <a:pPr lvl="1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(l)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(L), </a:t>
            </a:r>
            <a:r>
              <a:rPr lang="en-US" dirty="0" err="1"/>
              <a:t>rumusnya</a:t>
            </a:r>
            <a:r>
              <a:rPr lang="en-US" dirty="0"/>
              <a:t> L = p * l</a:t>
            </a:r>
          </a:p>
          <a:p>
            <a:pPr lvl="1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(L)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8089900" y="731214"/>
            <a:ext cx="1676400" cy="5532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8089900" y="4977703"/>
            <a:ext cx="1676400" cy="5532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7816850" y="1501052"/>
            <a:ext cx="2222500" cy="546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Masukkan</a:t>
            </a:r>
            <a:r>
              <a:rPr lang="en-US" dirty="0"/>
              <a:t> p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7816850" y="2365189"/>
            <a:ext cx="2222500" cy="546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Masukkan</a:t>
            </a:r>
            <a:r>
              <a:rPr lang="en-US" dirty="0"/>
              <a:t> l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7816850" y="4109236"/>
            <a:ext cx="2222500" cy="546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L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953375" y="3142464"/>
            <a:ext cx="1949450" cy="660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= p * l</a:t>
            </a:r>
          </a:p>
        </p:txBody>
      </p:sp>
      <p:cxnSp>
        <p:nvCxnSpPr>
          <p:cNvPr id="15" name="Straight Arrow Connector 14"/>
          <p:cNvCxnSpPr>
            <a:stCxn id="4" idx="2"/>
            <a:endCxn id="6" idx="1"/>
          </p:cNvCxnSpPr>
          <p:nvPr/>
        </p:nvCxnSpPr>
        <p:spPr>
          <a:xfrm>
            <a:off x="8928100" y="1284426"/>
            <a:ext cx="0" cy="2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7" idx="1"/>
          </p:cNvCxnSpPr>
          <p:nvPr/>
        </p:nvCxnSpPr>
        <p:spPr>
          <a:xfrm>
            <a:off x="8928100" y="2047153"/>
            <a:ext cx="0" cy="3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0"/>
          </p:cNvCxnSpPr>
          <p:nvPr/>
        </p:nvCxnSpPr>
        <p:spPr>
          <a:xfrm>
            <a:off x="8928100" y="2911290"/>
            <a:ext cx="0" cy="23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8" idx="1"/>
          </p:cNvCxnSpPr>
          <p:nvPr/>
        </p:nvCxnSpPr>
        <p:spPr>
          <a:xfrm>
            <a:off x="8928100" y="3802864"/>
            <a:ext cx="0" cy="3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5" idx="0"/>
          </p:cNvCxnSpPr>
          <p:nvPr/>
        </p:nvCxnSpPr>
        <p:spPr>
          <a:xfrm>
            <a:off x="8928100" y="4655337"/>
            <a:ext cx="0" cy="3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pulang</a:t>
            </a:r>
            <a:endParaRPr lang="en-US" dirty="0"/>
          </a:p>
        </p:txBody>
      </p:sp>
      <p:pic>
        <p:nvPicPr>
          <p:cNvPr id="2050" name="Picture 2" descr="http://www.ipassielts.com/images/main/writing/task1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0" y="1408015"/>
            <a:ext cx="5599564" cy="38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0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Flowchart</a:t>
            </a:r>
            <a:r>
              <a:rPr lang="en-US" dirty="0"/>
              <a:t>: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ganjil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1 - 100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68288-DA73-4888-A4E6-00C8EEEE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1230726"/>
            <a:ext cx="3291840" cy="51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Flowchart: </a:t>
            </a:r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67" y="1408015"/>
            <a:ext cx="5678883" cy="50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248569"/>
            <a:ext cx="7886700" cy="51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6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N factorial (N!)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326" y="1171576"/>
            <a:ext cx="3664235" cy="54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Buatlah</a:t>
                </a:r>
                <a:r>
                  <a:rPr lang="en-US" dirty="0"/>
                  <a:t> </a:t>
                </a:r>
                <a:r>
                  <a:rPr lang="en-US" b="1" dirty="0" err="1"/>
                  <a:t>algoritma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miring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siku-siku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yang </a:t>
                </a:r>
                <a:r>
                  <a:rPr lang="en-US" dirty="0" err="1"/>
                  <a:t>membentuk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dan </a:t>
                </a:r>
                <a:r>
                  <a:rPr lang="en-US" dirty="0" err="1"/>
                  <a:t>siku-siku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Input: a </a:t>
                </a:r>
                <a:r>
                  <a:rPr lang="en-US" dirty="0" err="1"/>
                  <a:t>dan</a:t>
                </a:r>
                <a:r>
                  <a:rPr lang="en-US" dirty="0"/>
                  <a:t> b,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:r>
                  <a:rPr lang="en-US" dirty="0" err="1"/>
                  <a:t>siku-siku</a:t>
                </a:r>
                <a:endParaRPr lang="en-US" dirty="0"/>
              </a:p>
              <a:p>
                <a:pPr lvl="1"/>
                <a:r>
                  <a:rPr lang="en-US" dirty="0"/>
                  <a:t>Proses: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5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20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Buat </a:t>
                </a:r>
                <a:r>
                  <a:rPr lang="en-US" b="1" dirty="0" err="1"/>
                  <a:t>algoritma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genap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endParaRPr lang="en-US" dirty="0"/>
              </a:p>
              <a:p>
                <a:pPr lvl="1"/>
                <a:r>
                  <a:rPr lang="en-US" dirty="0"/>
                  <a:t>Input: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:r>
                  <a:rPr lang="en-US" dirty="0" err="1"/>
                  <a:t>genap</a:t>
                </a:r>
                <a:r>
                  <a:rPr lang="en-US" dirty="0"/>
                  <a:t>/ </a:t>
                </a:r>
                <a:r>
                  <a:rPr lang="en-US" dirty="0" err="1"/>
                  <a:t>ganjil</a:t>
                </a:r>
                <a:r>
                  <a:rPr lang="en-US" dirty="0"/>
                  <a:t> / </a:t>
                </a:r>
                <a:r>
                  <a:rPr lang="en-US" dirty="0" err="1"/>
                  <a:t>nol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Buat</a:t>
                </a:r>
                <a:r>
                  <a:rPr lang="en-US" dirty="0"/>
                  <a:t> </a:t>
                </a:r>
                <a:r>
                  <a:rPr lang="en-US" b="1" dirty="0" err="1"/>
                  <a:t>algoritma</a:t>
                </a:r>
                <a:r>
                  <a:rPr lang="en-US" b="1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akar-akar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D = b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– 4 * a * c</a:t>
                </a:r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D &lt; 0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imajiner</a:t>
                </a:r>
                <a:endParaRPr lang="en-US" dirty="0"/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D = 0 </a:t>
                </a:r>
                <a:r>
                  <a:rPr lang="en-US" dirty="0" err="1"/>
                  <a:t>maka</a:t>
                </a:r>
                <a:r>
                  <a:rPr lang="en-US" dirty="0"/>
                  <a:t> x</a:t>
                </a:r>
                <a:r>
                  <a:rPr lang="en-US" baseline="-25000" dirty="0"/>
                  <a:t>1</a:t>
                </a:r>
                <a:r>
                  <a:rPr lang="en-US" dirty="0"/>
                  <a:t> = x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 = -b / (2 * a)</a:t>
                </a:r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D &gt; 0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5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8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b="1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10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totalnya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b="1" dirty="0"/>
              <a:t>flowchart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3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menyerupai</a:t>
            </a:r>
            <a:r>
              <a:rPr lang="en-US" dirty="0"/>
              <a:t> (</a:t>
            </a:r>
            <a:r>
              <a:rPr lang="en-US" i="1" dirty="0"/>
              <a:t>pseudo</a:t>
            </a:r>
            <a:r>
              <a:rPr lang="en-US" dirty="0"/>
              <a:t>)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r>
              <a:rPr lang="en-US" i="1" dirty="0"/>
              <a:t>Pseudo code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8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Problem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b="1" dirty="0" err="1"/>
              <a:t>Algoritma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pPr lvl="1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bilang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b="1" dirty="0" err="1"/>
              <a:t>Pseudocode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a</a:t>
            </a:r>
          </a:p>
          <a:p>
            <a:pPr lvl="1"/>
            <a:r>
              <a:rPr lang="en-US" dirty="0"/>
              <a:t>Input b</a:t>
            </a:r>
          </a:p>
          <a:p>
            <a:pPr lvl="1"/>
            <a:r>
              <a:rPr lang="en-US" dirty="0"/>
              <a:t>If a &gt; b then </a:t>
            </a:r>
            <a:r>
              <a:rPr lang="en-US" dirty="0" err="1"/>
              <a:t>terbesar</a:t>
            </a:r>
            <a:r>
              <a:rPr lang="en-US" dirty="0"/>
              <a:t> = a, else </a:t>
            </a:r>
            <a:r>
              <a:rPr lang="en-US" dirty="0" err="1"/>
              <a:t>terbesar</a:t>
            </a:r>
            <a:r>
              <a:rPr lang="en-US" dirty="0"/>
              <a:t> = b</a:t>
            </a:r>
          </a:p>
          <a:p>
            <a:pPr lvl="1"/>
            <a:r>
              <a:rPr lang="en-US" dirty="0"/>
              <a:t>Print 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vs </a:t>
            </a:r>
            <a:r>
              <a:rPr lang="en-US" dirty="0" err="1"/>
              <a:t>Pseudocode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837585"/>
              </p:ext>
            </p:extLst>
          </p:nvPr>
        </p:nvGraphicFramePr>
        <p:xfrm>
          <a:off x="1727200" y="1501773"/>
          <a:ext cx="8717280" cy="49324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4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Algoritma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Pseudocode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856">
                <a:tc>
                  <a:txBody>
                    <a:bodyPr/>
                    <a:lstStyle/>
                    <a:p>
                      <a:r>
                        <a:rPr lang="en-US" sz="2800" dirty="0"/>
                        <a:t>A </a:t>
                      </a:r>
                      <a:r>
                        <a:rPr lang="en-US" sz="2800" dirty="0" err="1"/>
                        <a:t>adalah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nilai</a:t>
                      </a:r>
                      <a:r>
                        <a:rPr lang="en-US" sz="2800" dirty="0"/>
                        <a:t> A lama </a:t>
                      </a:r>
                      <a:r>
                        <a:rPr lang="en-US" sz="2800" dirty="0" err="1"/>
                        <a:t>ditambah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dengan</a:t>
                      </a:r>
                      <a:r>
                        <a:rPr lang="en-US" sz="2800" baseline="0" dirty="0"/>
                        <a:t>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 A + 5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856">
                <a:tc>
                  <a:txBody>
                    <a:bodyPr/>
                    <a:lstStyle/>
                    <a:p>
                      <a:r>
                        <a:rPr lang="en-US" sz="2800" dirty="0" err="1"/>
                        <a:t>Cetak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nilai</a:t>
                      </a:r>
                      <a:r>
                        <a:rPr lang="en-US" sz="2800" dirty="0"/>
                        <a:t> A </a:t>
                      </a:r>
                      <a:r>
                        <a:rPr lang="en-US" sz="2800" dirty="0" err="1"/>
                        <a:t>bila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lebih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besar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dari</a:t>
                      </a:r>
                      <a:r>
                        <a:rPr lang="en-US" sz="280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 10 </a:t>
                      </a:r>
                    </a:p>
                    <a:p>
                      <a:r>
                        <a:rPr lang="en-US" sz="2800" dirty="0"/>
                        <a:t>    THEN PRINT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856">
                <a:tc>
                  <a:txBody>
                    <a:bodyPr/>
                    <a:lstStyle/>
                    <a:p>
                      <a:r>
                        <a:rPr lang="en-US" sz="2800" dirty="0"/>
                        <a:t>Dari </a:t>
                      </a:r>
                      <a:r>
                        <a:rPr lang="en-US" sz="2800" dirty="0" err="1"/>
                        <a:t>dua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bilangan</a:t>
                      </a:r>
                      <a:r>
                        <a:rPr lang="en-US" sz="2800" dirty="0"/>
                        <a:t> A </a:t>
                      </a:r>
                      <a:r>
                        <a:rPr lang="en-US" sz="2800" dirty="0" err="1"/>
                        <a:t>dan</a:t>
                      </a:r>
                      <a:r>
                        <a:rPr lang="en-US" sz="2800" dirty="0"/>
                        <a:t> B, </a:t>
                      </a:r>
                      <a:r>
                        <a:rPr lang="en-US" sz="2800" dirty="0" err="1"/>
                        <a:t>cetak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bilangan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terbesar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 B </a:t>
                      </a:r>
                    </a:p>
                    <a:p>
                      <a:r>
                        <a:rPr lang="en-US" sz="2800" dirty="0"/>
                        <a:t>     THEN PRINT A</a:t>
                      </a:r>
                    </a:p>
                    <a:p>
                      <a:r>
                        <a:rPr lang="en-US" sz="2800" dirty="0"/>
                        <a:t> ELSE </a:t>
                      </a:r>
                    </a:p>
                    <a:p>
                      <a:r>
                        <a:rPr lang="en-US" sz="2800" dirty="0"/>
                        <a:t>     PRINT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61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input</a:t>
            </a:r>
            <a:r>
              <a:rPr lang="en-US" dirty="0"/>
              <a:t>)</a:t>
            </a:r>
          </a:p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/>
              <a:t>)</a:t>
            </a:r>
          </a:p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operasi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aritmetika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/>
              <a:t>proses</a:t>
            </a:r>
            <a:r>
              <a:rPr lang="en-US" dirty="0"/>
              <a:t>)</a:t>
            </a:r>
          </a:p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memberikan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(proses)</a:t>
            </a:r>
          </a:p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membandingkan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alternative (proses)</a:t>
            </a:r>
          </a:p>
          <a:p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mengulang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(proses)</a:t>
            </a:r>
          </a:p>
        </p:txBody>
      </p:sp>
    </p:spTree>
    <p:extLst>
      <p:ext uri="{BB962C8B-B14F-4D97-AF65-F5344CB8AC3E}">
        <p14:creationId xmlns:p14="http://schemas.microsoft.com/office/powerpoint/2010/main" val="286834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/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Menerima</a:t>
            </a:r>
            <a:r>
              <a:rPr lang="en-US" dirty="0"/>
              <a:t> input: </a:t>
            </a:r>
            <a:r>
              <a:rPr lang="en-US" b="1" dirty="0"/>
              <a:t>READ</a:t>
            </a:r>
            <a:r>
              <a:rPr lang="en-US" dirty="0"/>
              <a:t>, </a:t>
            </a:r>
            <a:r>
              <a:rPr lang="en-US" b="1" dirty="0"/>
              <a:t>GET</a:t>
            </a:r>
          </a:p>
          <a:p>
            <a:r>
              <a:rPr lang="en-US" dirty="0" err="1"/>
              <a:t>Menampilkan</a:t>
            </a:r>
            <a:r>
              <a:rPr lang="en-US" dirty="0"/>
              <a:t> output: </a:t>
            </a:r>
            <a:r>
              <a:rPr lang="en-US" b="1" dirty="0"/>
              <a:t>DISPLAY</a:t>
            </a:r>
            <a:r>
              <a:rPr lang="en-US" dirty="0"/>
              <a:t>, </a:t>
            </a:r>
            <a:r>
              <a:rPr lang="en-US" b="1" dirty="0"/>
              <a:t>PRINT</a:t>
            </a:r>
            <a:r>
              <a:rPr lang="en-US" dirty="0"/>
              <a:t>, </a:t>
            </a:r>
            <a:r>
              <a:rPr lang="en-US" b="1" dirty="0"/>
              <a:t>WRITE</a:t>
            </a:r>
            <a:r>
              <a:rPr lang="en-US" dirty="0"/>
              <a:t>, </a:t>
            </a:r>
            <a:r>
              <a:rPr lang="en-US" b="1" dirty="0"/>
              <a:t>SHOW</a:t>
            </a:r>
          </a:p>
          <a:p>
            <a:r>
              <a:rPr lang="en-US" dirty="0" err="1"/>
              <a:t>Aritmatika</a:t>
            </a:r>
            <a:r>
              <a:rPr lang="en-US" dirty="0"/>
              <a:t>: +, -, *, /, %, div, sub, </a:t>
            </a:r>
            <a:r>
              <a:rPr lang="en-US" dirty="0" err="1"/>
              <a:t>mul</a:t>
            </a:r>
            <a:r>
              <a:rPr lang="en-US" dirty="0"/>
              <a:t>, add</a:t>
            </a:r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</a:t>
            </a:r>
          </a:p>
          <a:p>
            <a:r>
              <a:rPr lang="en-US" dirty="0" err="1">
                <a:sym typeface="Wingdings" panose="05000000000000000000" pitchFamily="2" charset="2"/>
              </a:rPr>
              <a:t>Inisialisasi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b="1" dirty="0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SET</a:t>
            </a:r>
          </a:p>
          <a:p>
            <a:r>
              <a:rPr lang="en-US" dirty="0" err="1">
                <a:sym typeface="Wingdings" panose="05000000000000000000" pitchFamily="2" charset="2"/>
              </a:rPr>
              <a:t>Memilih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b="1" dirty="0">
                <a:sym typeface="Wingdings" panose="05000000000000000000" pitchFamily="2" charset="2"/>
              </a:rPr>
              <a:t>IF</a:t>
            </a:r>
            <a:r>
              <a:rPr lang="en-US" dirty="0">
                <a:sym typeface="Wingdings" panose="05000000000000000000" pitchFamily="2" charset="2"/>
              </a:rPr>
              <a:t> … </a:t>
            </a:r>
            <a:r>
              <a:rPr lang="en-US" b="1" dirty="0">
                <a:sym typeface="Wingdings" panose="05000000000000000000" pitchFamily="2" charset="2"/>
              </a:rPr>
              <a:t>THEN</a:t>
            </a:r>
            <a:r>
              <a:rPr lang="en-US" dirty="0">
                <a:sym typeface="Wingdings" panose="05000000000000000000" pitchFamily="2" charset="2"/>
              </a:rPr>
              <a:t> … </a:t>
            </a:r>
            <a:r>
              <a:rPr lang="en-US" b="1" dirty="0">
                <a:sym typeface="Wingdings" panose="05000000000000000000" pitchFamily="2" charset="2"/>
              </a:rPr>
              <a:t>ELSE</a:t>
            </a:r>
            <a:r>
              <a:rPr lang="en-US" dirty="0">
                <a:sym typeface="Wingdings" panose="05000000000000000000" pitchFamily="2" charset="2"/>
              </a:rPr>
              <a:t> …, </a:t>
            </a:r>
            <a:r>
              <a:rPr lang="en-US" b="1" dirty="0">
                <a:sym typeface="Wingdings" panose="05000000000000000000" pitchFamily="2" charset="2"/>
              </a:rPr>
              <a:t>CASE</a:t>
            </a:r>
            <a:r>
              <a:rPr lang="en-US" dirty="0">
                <a:sym typeface="Wingdings" panose="05000000000000000000" pitchFamily="2" charset="2"/>
              </a:rPr>
              <a:t> …</a:t>
            </a:r>
          </a:p>
          <a:p>
            <a:r>
              <a:rPr lang="en-US" dirty="0" err="1">
                <a:sym typeface="Wingdings" panose="05000000000000000000" pitchFamily="2" charset="2"/>
              </a:rPr>
              <a:t>Perulangan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b="1" dirty="0">
                <a:sym typeface="Wingdings" panose="05000000000000000000" pitchFamily="2" charset="2"/>
              </a:rPr>
              <a:t>FOR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WHILE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67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Jelaskan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READ 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READ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READ z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(x = 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PRINT 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IF(y &lt; z)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PRINT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PRINT 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000" y="1921046"/>
            <a:ext cx="393082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outputnya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diinputkan</a:t>
            </a:r>
            <a:endParaRPr lang="en-US" sz="2400" dirty="0"/>
          </a:p>
          <a:p>
            <a:r>
              <a:rPr lang="en-US" sz="2400" dirty="0"/>
              <a:t>x = 5, y = 10, </a:t>
            </a:r>
            <a:r>
              <a:rPr lang="en-US" sz="2400" dirty="0" err="1"/>
              <a:t>dan</a:t>
            </a:r>
            <a:r>
              <a:rPr lang="en-US" sz="2400" dirty="0"/>
              <a:t> z = 15?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0000" y="3615287"/>
            <a:ext cx="393082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outputnya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diinputkan</a:t>
            </a:r>
            <a:endParaRPr lang="en-US" sz="2400" dirty="0"/>
          </a:p>
          <a:p>
            <a:r>
              <a:rPr lang="en-US" sz="2400" dirty="0"/>
              <a:t>x = 15, y = 20, </a:t>
            </a:r>
            <a:r>
              <a:rPr lang="en-US" sz="2400" dirty="0" err="1"/>
              <a:t>dan</a:t>
            </a:r>
            <a:r>
              <a:rPr lang="en-US" sz="2400" dirty="0"/>
              <a:t> z = 5?</a:t>
            </a:r>
          </a:p>
        </p:txBody>
      </p:sp>
    </p:spTree>
    <p:extLst>
      <p:ext uri="{BB962C8B-B14F-4D97-AF65-F5344CB8AC3E}">
        <p14:creationId xmlns:p14="http://schemas.microsoft.com/office/powerpoint/2010/main" val="38659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Jelaskan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count </a:t>
            </a:r>
            <a:r>
              <a:rPr lang="en-US" dirty="0">
                <a:sym typeface="Wingdings" panose="05000000000000000000" pitchFamily="2" charset="2"/>
              </a:rPr>
              <a:t>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WHILE (count &lt; 6)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PRINT count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count  count + 1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ENDWHILE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5794" y="4399693"/>
            <a:ext cx="7360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Output?</a:t>
            </a:r>
          </a:p>
          <a:p>
            <a:r>
              <a:rPr lang="en-US" sz="2800" dirty="0" err="1"/>
              <a:t>Berapa</a:t>
            </a:r>
            <a:r>
              <a:rPr lang="en-US" sz="2800" dirty="0"/>
              <a:t> kali </a:t>
            </a:r>
            <a:r>
              <a:rPr lang="en-US" sz="2800" dirty="0" err="1"/>
              <a:t>operasi</a:t>
            </a:r>
            <a:r>
              <a:rPr lang="en-US" sz="2800" dirty="0"/>
              <a:t> count </a:t>
            </a:r>
            <a:r>
              <a:rPr lang="en-US" sz="2800" dirty="0">
                <a:sym typeface="Wingdings" panose="05000000000000000000" pitchFamily="2" charset="2"/>
              </a:rPr>
              <a:t> count + 1 </a:t>
            </a:r>
            <a:r>
              <a:rPr lang="en-US" sz="2800" dirty="0" err="1">
                <a:sym typeface="Wingdings" panose="05000000000000000000" pitchFamily="2" charset="2"/>
              </a:rPr>
              <a:t>dilakukan</a:t>
            </a:r>
            <a:r>
              <a:rPr lang="en-US" sz="2800" dirty="0">
                <a:sym typeface="Wingdings" panose="05000000000000000000" pitchFamily="2" charset="2"/>
              </a:rPr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7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781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Barlow Semi Condensed</vt:lpstr>
      <vt:lpstr>Calibri</vt:lpstr>
      <vt:lpstr>Calibri Light</vt:lpstr>
      <vt:lpstr>Cambria Math</vt:lpstr>
      <vt:lpstr>Constantia</vt:lpstr>
      <vt:lpstr>Oswald</vt:lpstr>
      <vt:lpstr>Wingdings</vt:lpstr>
      <vt:lpstr>Office Theme</vt:lpstr>
      <vt:lpstr>Algoritme Pemrograman</vt:lpstr>
      <vt:lpstr>1. Overview Perkuliahan</vt:lpstr>
      <vt:lpstr>Pseudocode</vt:lpstr>
      <vt:lpstr>Contoh</vt:lpstr>
      <vt:lpstr>Algoritma vs Pseudocode</vt:lpstr>
      <vt:lpstr>Pseudocode mengikuti aturan berikut:</vt:lpstr>
      <vt:lpstr>Pseudocode Standar / Umum</vt:lpstr>
      <vt:lpstr>Jelaskan output dari (1)</vt:lpstr>
      <vt:lpstr>Jelaskan output dari (2)</vt:lpstr>
      <vt:lpstr>Kerja Kelompok (10 menit)</vt:lpstr>
      <vt:lpstr>Flowchart</vt:lpstr>
      <vt:lpstr>Tujuan Pembuatan Flowchart</vt:lpstr>
      <vt:lpstr>Simbol / Lambang (1)</vt:lpstr>
      <vt:lpstr>Simbol / Lambang (2)</vt:lpstr>
      <vt:lpstr>Simbol Lambang (3)</vt:lpstr>
      <vt:lpstr>Page Connector (Same Page)</vt:lpstr>
      <vt:lpstr>Page Connector (Off Page)</vt:lpstr>
      <vt:lpstr>Simbol / Lambang (4)</vt:lpstr>
      <vt:lpstr>Simbol Percabangan (Condition)</vt:lpstr>
      <vt:lpstr>Simbol Perulangan (Loop)</vt:lpstr>
      <vt:lpstr>Contoh Flowchart</vt:lpstr>
      <vt:lpstr>Flowchart: Mencari jalan pulang</vt:lpstr>
      <vt:lpstr>Flowchart: Mencari bilangan ganjil antara 1 - 100</vt:lpstr>
      <vt:lpstr>Flowchart: Kelipatan Bilangan</vt:lpstr>
      <vt:lpstr>Flowchart untuk mencari bilangan terbesar antara A, B, dan C</vt:lpstr>
      <vt:lpstr>Flowchart untuk menghitung N factorial (N!)</vt:lpstr>
      <vt:lpstr>Soal-soal Latihan</vt:lpstr>
      <vt:lpstr>Soal-soal</vt:lpstr>
      <vt:lpstr>Soal-Soal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USER</cp:lastModifiedBy>
  <cp:revision>221</cp:revision>
  <dcterms:created xsi:type="dcterms:W3CDTF">2019-02-05T13:09:25Z</dcterms:created>
  <dcterms:modified xsi:type="dcterms:W3CDTF">2021-02-20T23:50:02Z</dcterms:modified>
</cp:coreProperties>
</file>