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320" r:id="rId4"/>
    <p:sldId id="325" r:id="rId5"/>
    <p:sldId id="326" r:id="rId6"/>
    <p:sldId id="321" r:id="rId7"/>
    <p:sldId id="322" r:id="rId8"/>
    <p:sldId id="323" r:id="rId9"/>
    <p:sldId id="324" r:id="rId10"/>
    <p:sldId id="327" r:id="rId11"/>
    <p:sldId id="329" r:id="rId12"/>
    <p:sldId id="328" r:id="rId13"/>
    <p:sldId id="330" r:id="rId14"/>
    <p:sldId id="331" r:id="rId15"/>
    <p:sldId id="332" r:id="rId16"/>
    <p:sldId id="333" r:id="rId17"/>
    <p:sldId id="335" r:id="rId18"/>
    <p:sldId id="334" r:id="rId19"/>
    <p:sldId id="338" r:id="rId20"/>
    <p:sldId id="336" r:id="rId21"/>
    <p:sldId id="339" r:id="rId22"/>
    <p:sldId id="340" r:id="rId23"/>
    <p:sldId id="341" r:id="rId24"/>
    <p:sldId id="345" r:id="rId25"/>
    <p:sldId id="346" r:id="rId26"/>
    <p:sldId id="342" r:id="rId27"/>
    <p:sldId id="343" r:id="rId28"/>
    <p:sldId id="344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6EAF4-D953-41F9-A7D8-68305B54E6B5}">
          <p14:sldIdLst>
            <p14:sldId id="256"/>
            <p14:sldId id="265"/>
            <p14:sldId id="320"/>
            <p14:sldId id="325"/>
            <p14:sldId id="326"/>
            <p14:sldId id="321"/>
            <p14:sldId id="322"/>
            <p14:sldId id="323"/>
            <p14:sldId id="324"/>
            <p14:sldId id="327"/>
            <p14:sldId id="329"/>
            <p14:sldId id="328"/>
            <p14:sldId id="330"/>
            <p14:sldId id="331"/>
            <p14:sldId id="332"/>
            <p14:sldId id="333"/>
            <p14:sldId id="335"/>
            <p14:sldId id="334"/>
            <p14:sldId id="338"/>
            <p14:sldId id="336"/>
            <p14:sldId id="339"/>
            <p14:sldId id="340"/>
            <p14:sldId id="341"/>
            <p14:sldId id="345"/>
            <p14:sldId id="346"/>
            <p14:sldId id="342"/>
            <p14:sldId id="343"/>
            <p14:sldId id="344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09A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7"/>
  </p:normalViewPr>
  <p:slideViewPr>
    <p:cSldViewPr snapToGrid="0">
      <p:cViewPr varScale="1">
        <p:scale>
          <a:sx n="93" d="100"/>
          <a:sy n="93" d="100"/>
        </p:scale>
        <p:origin x="107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6565-38AC-4CE3-98F9-6AB886CD205B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3349C-622C-4967-AEC3-63A9E873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1" name="squares"/>
          <p:cNvGrpSpPr/>
          <p:nvPr userDrawn="1"/>
        </p:nvGrpSpPr>
        <p:grpSpPr>
          <a:xfrm rot="10800000">
            <a:off x="11507880" y="2053937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B4CB4-0678-42FC-A095-1E4CE4F6C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9440ABFB-661A-41DE-8FFD-CD9119CFC403}" type="datetime1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1550B3A3-85F4-4582-88D2-40B919E04C1C}" type="datetime1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751DCA7-9FE9-4717-8F79-1CACE2FCD378}" type="datetime1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68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DAB4624-E50E-4777-9071-8B31BE2F755E}" type="datetime1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408004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384BF1E-80A5-4730-A9A3-2422C4C2B1A6}" type="datetime1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2980070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45C0CB55-F2A9-48DE-A38F-A1554E8DA340}" type="datetime1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0" y="447761"/>
            <a:ext cx="62865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2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20324179-4B88-4129-A06E-5432AE1CA097}" type="datetime1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0" y="341747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EB368F5-5BEE-4684-8C1A-C08DC7DAB460}" type="datetime1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F741FFA-6B02-476F-B27D-F9EB808A331F}" type="datetime1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26C4989-02AF-4937-B77A-9F956C0DD2B3}" type="datetime1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D28D559-BE25-4B6D-BF96-53D3A3BB3975}" type="datetime1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56200" y="6448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A8B-AECF-4C7A-ADAB-BEDE3981EF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6102"/>
            <a:ext cx="1536700" cy="121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125DF-F892-4D98-9E4F-9DE9569F1A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12" y="5884184"/>
            <a:ext cx="2688336" cy="9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249641" y="1582364"/>
            <a:ext cx="11464118" cy="1484312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5700" dirty="0" err="1"/>
              <a:t>Algoritme</a:t>
            </a:r>
            <a:r>
              <a:rPr lang="en-US" sz="5700" dirty="0"/>
              <a:t> </a:t>
            </a:r>
            <a:r>
              <a:rPr lang="en-US" sz="5700" dirty="0" err="1"/>
              <a:t>Pemrograman</a:t>
            </a:r>
            <a:endParaRPr lang="en-US" sz="5700" b="0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3238500" y="4239904"/>
            <a:ext cx="5486400" cy="16002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dirty="0" err="1"/>
              <a:t>Pertemuan</a:t>
            </a:r>
            <a:r>
              <a:rPr lang="en-US" sz="3600" dirty="0"/>
              <a:t> IV</a:t>
            </a:r>
            <a:br>
              <a:rPr lang="en-US" sz="3600" dirty="0"/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 TPB </a:t>
            </a:r>
            <a:r>
              <a:rPr lang="en-US" sz="25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Alpro</a:t>
            </a:r>
            <a:b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017259" y="6361052"/>
            <a:ext cx="2057400" cy="304800"/>
          </a:xfrm>
          <a:prstGeom prst="rect">
            <a:avLst/>
          </a:prstGeom>
        </p:spPr>
        <p:txBody>
          <a:bodyPr/>
          <a:lstStyle/>
          <a:p>
            <a:pPr algn="ctr"/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85153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to 10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10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(counter).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10,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0448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Descending for (For </a:t>
            </a:r>
            <a:r>
              <a:rPr lang="en-US" dirty="0" err="1"/>
              <a:t>downto</a:t>
            </a:r>
            <a:r>
              <a:rPr lang="en-US" dirty="0"/>
              <a:t> 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816" y="1264973"/>
            <a:ext cx="8141863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nilai_awal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nilai_awal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mencacah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nilai_akhir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nilai_awal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nilai_awal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07737"/>
            <a:ext cx="8319752" cy="1453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3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 Descending for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670" y="1262101"/>
            <a:ext cx="4852064" cy="49670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403073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hingga</a:t>
            </a:r>
            <a:r>
              <a:rPr lang="en-US" dirty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to 1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hingga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(counter).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53672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true.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.</a:t>
            </a:r>
          </a:p>
          <a:p>
            <a:r>
              <a:rPr lang="en-US" dirty="0"/>
              <a:t>WHILE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00983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210" y="1130474"/>
            <a:ext cx="10942355" cy="5428280"/>
          </a:xfrm>
        </p:spPr>
        <p:txBody>
          <a:bodyPr>
            <a:normAutofit/>
          </a:bodyPr>
          <a:lstStyle/>
          <a:p>
            <a:pPr marL="282575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282575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2575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diperhatikan</a:t>
            </a:r>
            <a:r>
              <a:rPr lang="en-US" sz="2400" dirty="0"/>
              <a:t>, format while </a:t>
            </a:r>
            <a:r>
              <a:rPr lang="en-US" sz="2400" dirty="0" err="1"/>
              <a:t>dan</a:t>
            </a:r>
            <a:r>
              <a:rPr lang="en-US" sz="2400" dirty="0"/>
              <a:t> format if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kemiripan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Namun</a:t>
            </a:r>
            <a:r>
              <a:rPr lang="en-US" sz="2400" dirty="0"/>
              <a:t> while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</a:t>
            </a:r>
            <a:r>
              <a:rPr lang="en-US" sz="2400" dirty="0" err="1"/>
              <a:t>berulang-ulang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Sedangkan</a:t>
            </a:r>
            <a:r>
              <a:rPr lang="en-US" sz="2400" dirty="0"/>
              <a:t> if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yang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agar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chemeClr val="tx1"/>
                </a:solidFill>
              </a:rPr>
              <a:t>INFINITE LOOP </a:t>
            </a:r>
            <a:r>
              <a:rPr lang="en-US" sz="2400" dirty="0"/>
              <a:t>(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5857" y="1113084"/>
            <a:ext cx="797542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E2BE6C-14C1-43C7-9BA7-128A8115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Format</a:t>
            </a:r>
            <a:r>
              <a:rPr lang="en-US" b="1" dirty="0"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00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While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292" y="1332878"/>
            <a:ext cx="4270532" cy="44427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97030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10)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hingga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(counter).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94574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963"/>
            <a:ext cx="10183238" cy="4591153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Do While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.</a:t>
            </a:r>
          </a:p>
          <a:p>
            <a:r>
              <a:rPr lang="en-US" dirty="0" err="1"/>
              <a:t>Seandainya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TRUE,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FALSE,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</a:t>
            </a:r>
          </a:p>
          <a:p>
            <a:pPr marL="233363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2333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3363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569" y="3406944"/>
            <a:ext cx="7959144" cy="159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054" y="561191"/>
            <a:ext cx="7886700" cy="5428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B0F0"/>
                </a:solidFill>
                <a:cs typeface="Courier New" panose="02070309020205020404" pitchFamily="49" charset="0"/>
              </a:rPr>
              <a:t>Format: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b="1" dirty="0" err="1"/>
              <a:t>setidaknya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kali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while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agar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b="1" i="1" dirty="0">
                <a:solidFill>
                  <a:schemeClr val="tx1"/>
                </a:solidFill>
              </a:rPr>
              <a:t>INFINITE LOOP </a:t>
            </a:r>
            <a:r>
              <a:rPr lang="en-US" dirty="0"/>
              <a:t>(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)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Do While </a:t>
            </a:r>
            <a:r>
              <a:rPr lang="en-US" dirty="0" err="1"/>
              <a:t>adalah</a:t>
            </a:r>
            <a:r>
              <a:rPr lang="en-US" dirty="0"/>
              <a:t> dialog </a:t>
            </a:r>
            <a:r>
              <a:rPr lang="en-US" b="1" dirty="0"/>
              <a:t>Exit for System </a:t>
            </a:r>
            <a:r>
              <a:rPr lang="en-US" dirty="0"/>
              <a:t>(YES/NO).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043" y="1050588"/>
            <a:ext cx="7959144" cy="1687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8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7" y="2671640"/>
            <a:ext cx="10515600" cy="914400"/>
          </a:xfrm>
        </p:spPr>
        <p:txBody>
          <a:bodyPr>
            <a:noAutofit/>
          </a:bodyPr>
          <a:lstStyle/>
          <a:p>
            <a:r>
              <a:rPr lang="en-US" sz="4400" dirty="0"/>
              <a:t>4. </a:t>
            </a:r>
            <a:r>
              <a:rPr lang="en-US" sz="4300" dirty="0"/>
              <a:t>Overview </a:t>
            </a:r>
            <a:r>
              <a:rPr lang="en-US" sz="4300" dirty="0" err="1"/>
              <a:t>Perkuliahan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72217" y="3670796"/>
            <a:ext cx="6938963" cy="1982788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  <a:p>
            <a:r>
              <a:rPr lang="en-US" dirty="0"/>
              <a:t>2. Diagram </a:t>
            </a:r>
            <a:r>
              <a:rPr lang="en-US" dirty="0" err="1"/>
              <a:t>alir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  <a:p>
            <a:r>
              <a:rPr lang="en-US" dirty="0"/>
              <a:t>3. Pseudocode WHILE</a:t>
            </a:r>
          </a:p>
          <a:p>
            <a:r>
              <a:rPr lang="en-US" dirty="0"/>
              <a:t>4. </a:t>
            </a:r>
            <a:r>
              <a:rPr lang="en-US" dirty="0" err="1"/>
              <a:t>Kode</a:t>
            </a:r>
            <a:r>
              <a:rPr lang="en-US" dirty="0"/>
              <a:t> program Python </a:t>
            </a:r>
            <a:r>
              <a:rPr lang="en-US" dirty="0" err="1"/>
              <a:t>dengan</a:t>
            </a:r>
            <a:r>
              <a:rPr lang="en-US" dirty="0"/>
              <a:t>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9A1E4D-E932-48CB-8EC2-995868B9356F}"/>
              </a:ext>
            </a:extLst>
          </p:cNvPr>
          <p:cNvSpPr txBox="1">
            <a:spLocks/>
          </p:cNvSpPr>
          <p:nvPr/>
        </p:nvSpPr>
        <p:spPr>
          <a:xfrm>
            <a:off x="5856591" y="3967196"/>
            <a:ext cx="4736830" cy="20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8" name="Google Shape;284;p29">
            <a:extLst>
              <a:ext uri="{FF2B5EF4-FFF2-40B4-BE49-F238E27FC236}">
                <a16:creationId xmlns:a16="http://schemas.microsoft.com/office/drawing/2014/main" id="{2E884DBE-DC2A-4D45-8F15-896FA23D38C7}"/>
              </a:ext>
            </a:extLst>
          </p:cNvPr>
          <p:cNvSpPr/>
          <p:nvPr/>
        </p:nvSpPr>
        <p:spPr>
          <a:xfrm>
            <a:off x="7264282" y="3653143"/>
            <a:ext cx="4807743" cy="1918986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9;p29">
            <a:extLst>
              <a:ext uri="{FF2B5EF4-FFF2-40B4-BE49-F238E27FC236}">
                <a16:creationId xmlns:a16="http://schemas.microsoft.com/office/drawing/2014/main" id="{959E50B4-AB0F-445D-878A-944709F38FA9}"/>
              </a:ext>
            </a:extLst>
          </p:cNvPr>
          <p:cNvSpPr/>
          <p:nvPr/>
        </p:nvSpPr>
        <p:spPr>
          <a:xfrm>
            <a:off x="7159557" y="3539856"/>
            <a:ext cx="4807743" cy="1917932"/>
          </a:xfrm>
          <a:prstGeom prst="rect">
            <a:avLst/>
          </a:prstGeom>
          <a:solidFill>
            <a:srgbClr val="E040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293;p29">
            <a:extLst>
              <a:ext uri="{FF2B5EF4-FFF2-40B4-BE49-F238E27FC236}">
                <a16:creationId xmlns:a16="http://schemas.microsoft.com/office/drawing/2014/main" id="{6738C0BE-6526-4895-8B14-B65CB73DF449}"/>
              </a:ext>
            </a:extLst>
          </p:cNvPr>
          <p:cNvSpPr txBox="1"/>
          <p:nvPr/>
        </p:nvSpPr>
        <p:spPr>
          <a:xfrm>
            <a:off x="7159557" y="3921175"/>
            <a:ext cx="4109336" cy="78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s" sz="20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mampu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algoritme</a:t>
            </a:r>
            <a:r>
              <a:rPr lang="en-US" dirty="0">
                <a:solidFill>
                  <a:schemeClr val="bg1"/>
                </a:solidFill>
              </a:rPr>
              <a:t>, diagram </a:t>
            </a:r>
            <a:r>
              <a:rPr lang="en-US" dirty="0" err="1">
                <a:solidFill>
                  <a:schemeClr val="bg1"/>
                </a:solidFill>
              </a:rPr>
              <a:t>alir</a:t>
            </a:r>
            <a:r>
              <a:rPr lang="en-US" dirty="0">
                <a:solidFill>
                  <a:schemeClr val="bg1"/>
                </a:solidFill>
              </a:rPr>
              <a:t>, dan pseudocode </a:t>
            </a:r>
            <a:r>
              <a:rPr lang="en-US" dirty="0" err="1">
                <a:solidFill>
                  <a:schemeClr val="bg1"/>
                </a:solidFill>
              </a:rPr>
              <a:t>perulangan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mengimplementasikannya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Python</a:t>
            </a:r>
            <a:r>
              <a:rPr lang="es" sz="20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”</a:t>
            </a:r>
            <a:endParaRPr sz="2000" dirty="0">
              <a:solidFill>
                <a:schemeClr val="bg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" name="Google Shape;294;p29">
            <a:extLst>
              <a:ext uri="{FF2B5EF4-FFF2-40B4-BE49-F238E27FC236}">
                <a16:creationId xmlns:a16="http://schemas.microsoft.com/office/drawing/2014/main" id="{BDE0258F-76CF-4F5F-B069-AF0D8E4CF610}"/>
              </a:ext>
            </a:extLst>
          </p:cNvPr>
          <p:cNvSpPr txBox="1"/>
          <p:nvPr/>
        </p:nvSpPr>
        <p:spPr>
          <a:xfrm flipH="1">
            <a:off x="7611180" y="3473017"/>
            <a:ext cx="3206700" cy="55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CPMK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4090;p43">
            <a:extLst>
              <a:ext uri="{FF2B5EF4-FFF2-40B4-BE49-F238E27FC236}">
                <a16:creationId xmlns:a16="http://schemas.microsoft.com/office/drawing/2014/main" id="{9BB787E1-43BE-48B5-832A-FAC272305CF5}"/>
              </a:ext>
            </a:extLst>
          </p:cNvPr>
          <p:cNvSpPr/>
          <p:nvPr/>
        </p:nvSpPr>
        <p:spPr>
          <a:xfrm>
            <a:off x="11351937" y="4196649"/>
            <a:ext cx="532319" cy="641109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1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992" y="1514446"/>
            <a:ext cx="3509171" cy="44453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70208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57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hingga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pencacah</a:t>
            </a:r>
            <a:r>
              <a:rPr lang="en-US" dirty="0"/>
              <a:t> (counter).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75521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Kapan </a:t>
            </a:r>
            <a:r>
              <a:rPr lang="en-US" dirty="0" err="1"/>
              <a:t>pakai</a:t>
            </a:r>
            <a:r>
              <a:rPr lang="en-US" dirty="0"/>
              <a:t> for, while, do while?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04863" algn="l"/>
                <a:tab pos="1089025" algn="l"/>
              </a:tabLst>
            </a:pPr>
            <a:r>
              <a:rPr lang="en-US" b="1" i="1" dirty="0">
                <a:solidFill>
                  <a:schemeClr val="tx1"/>
                </a:solidFill>
              </a:rPr>
              <a:t>for</a:t>
            </a:r>
            <a:r>
              <a:rPr lang="en-US" dirty="0"/>
              <a:t>	: 	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b="1" dirty="0" err="1"/>
              <a:t>diketahui</a:t>
            </a:r>
            <a:r>
              <a:rPr lang="en-US" dirty="0"/>
              <a:t> </a:t>
            </a:r>
            <a:r>
              <a:rPr lang="en-US" b="1" dirty="0" err="1"/>
              <a:t>berapa</a:t>
            </a:r>
            <a:r>
              <a:rPr lang="en-US" b="1" dirty="0"/>
              <a:t> kali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loop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			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  <a:p>
            <a:pPr>
              <a:tabLst>
                <a:tab pos="804863" algn="l"/>
                <a:tab pos="1089025" algn="l"/>
              </a:tabLst>
            </a:pPr>
            <a:endParaRPr lang="en-US" dirty="0"/>
          </a:p>
          <a:p>
            <a:pPr marL="231775" indent="-231775">
              <a:tabLst>
                <a:tab pos="1262063" algn="l"/>
              </a:tabLst>
            </a:pPr>
            <a:r>
              <a:rPr lang="en-US" b="1" i="1" dirty="0">
                <a:solidFill>
                  <a:schemeClr val="tx1"/>
                </a:solidFill>
              </a:rPr>
              <a:t>while</a:t>
            </a:r>
            <a:r>
              <a:rPr lang="en-US" dirty="0"/>
              <a:t>: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				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.</a:t>
            </a:r>
          </a:p>
          <a:p>
            <a:pPr>
              <a:tabLst>
                <a:tab pos="804863" algn="l"/>
                <a:tab pos="1089025" algn="l"/>
              </a:tabLst>
            </a:pPr>
            <a:endParaRPr lang="en-US" b="1" dirty="0"/>
          </a:p>
          <a:p>
            <a:pPr>
              <a:tabLst>
                <a:tab pos="804863" algn="l"/>
                <a:tab pos="1089025" algn="l"/>
                <a:tab pos="1719263" algn="l"/>
              </a:tabLst>
            </a:pPr>
            <a:r>
              <a:rPr lang="en-US" b="1" i="1" dirty="0">
                <a:solidFill>
                  <a:schemeClr val="tx1"/>
                </a:solidFill>
              </a:rPr>
              <a:t>do while</a:t>
            </a:r>
            <a:r>
              <a:rPr lang="en-US" b="1" dirty="0"/>
              <a:t>:	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 				</a:t>
            </a:r>
            <a:r>
              <a:rPr lang="en-US" dirty="0" err="1"/>
              <a:t>namun</a:t>
            </a:r>
            <a:r>
              <a:rPr lang="en-US" dirty="0"/>
              <a:t> loop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			</a:t>
            </a:r>
            <a:r>
              <a:rPr lang="en-US" b="1" dirty="0" err="1"/>
              <a:t>satu</a:t>
            </a:r>
            <a:r>
              <a:rPr lang="en-US" b="1" dirty="0"/>
              <a:t> kali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87015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504134"/>
            <a:ext cx="7893540" cy="44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0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666"/>
            <a:ext cx="10515600" cy="4351338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pseudocode &amp;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n </a:t>
            </a:r>
            <a:r>
              <a:rPr lang="en-US" dirty="0" err="1"/>
              <a:t>bilangan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Input: 7</a:t>
            </a:r>
          </a:p>
          <a:p>
            <a:r>
              <a:rPr lang="en-US" dirty="0"/>
              <a:t>Output: 1 3 5 7 9 11 13</a:t>
            </a:r>
          </a:p>
          <a:p>
            <a:endParaRPr lang="en-US" dirty="0"/>
          </a:p>
          <a:p>
            <a:r>
              <a:rPr lang="en-US" dirty="0"/>
              <a:t>Input: 10</a:t>
            </a:r>
          </a:p>
          <a:p>
            <a:r>
              <a:rPr lang="en-US" dirty="0"/>
              <a:t>Output: 1 3 5 7 9 11 13 15 17 19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40380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pseudocode &amp;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n!</a:t>
            </a:r>
          </a:p>
          <a:p>
            <a:endParaRPr lang="en-US" dirty="0"/>
          </a:p>
          <a:p>
            <a:r>
              <a:rPr lang="en-US" dirty="0"/>
              <a:t>Input: 8</a:t>
            </a:r>
          </a:p>
          <a:p>
            <a:r>
              <a:rPr lang="en-US" dirty="0"/>
              <a:t>Output: 2 4 6</a:t>
            </a:r>
          </a:p>
          <a:p>
            <a:endParaRPr lang="en-US" dirty="0"/>
          </a:p>
          <a:p>
            <a:r>
              <a:rPr lang="en-US" dirty="0"/>
              <a:t>Input: 19</a:t>
            </a:r>
          </a:p>
          <a:p>
            <a:r>
              <a:rPr lang="en-US" dirty="0"/>
              <a:t>Output: 2 4 6 8 10 12 14 16 18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4227846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err="1"/>
              <a:t>Buatlah</a:t>
            </a:r>
            <a:r>
              <a:rPr lang="en-US" altLang="en-US" sz="3600" dirty="0"/>
              <a:t> pseudocode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flowchart </a:t>
            </a: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menampilkan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sederetan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bilangan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ganjil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dari</a:t>
            </a:r>
            <a:r>
              <a:rPr lang="en-US" altLang="en-US" sz="3600" dirty="0"/>
              <a:t> 10 </a:t>
            </a:r>
            <a:r>
              <a:rPr lang="en-US" altLang="en-US" sz="3600" dirty="0" err="1"/>
              <a:t>sampai</a:t>
            </a:r>
            <a:r>
              <a:rPr lang="en-US" altLang="en-US" sz="3600" dirty="0"/>
              <a:t> 30 </a:t>
            </a:r>
            <a:r>
              <a:rPr lang="en-US" altLang="en-US" sz="3600" dirty="0" err="1"/>
              <a:t>kecuali</a:t>
            </a:r>
            <a:r>
              <a:rPr lang="en-US" altLang="en-US" sz="3600" dirty="0"/>
              <a:t> 21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27</a:t>
            </a:r>
          </a:p>
          <a:p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err="1"/>
              <a:t>Contoh</a:t>
            </a:r>
            <a:r>
              <a:rPr lang="en-US" altLang="en-US" sz="3600" dirty="0"/>
              <a:t>:</a:t>
            </a:r>
          </a:p>
          <a:p>
            <a:pPr marL="0" indent="0" algn="ctr">
              <a:buNone/>
            </a:pPr>
            <a:r>
              <a:rPr lang="en-US" altLang="en-US" sz="3200" dirty="0"/>
              <a:t>Output : 11  13  15  17  19  23  25  29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2631994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267" y="1039633"/>
            <a:ext cx="5486400" cy="549927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Deklarasi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real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suku_bunga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real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bunga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real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suku_bunga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20000)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bunga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suku_bunga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bunga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774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65" y="1151749"/>
            <a:ext cx="7886700" cy="48602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</a:t>
            </a:r>
            <a:r>
              <a:rPr lang="en-US" dirty="0"/>
              <a:t> flowchart </a:t>
            </a:r>
            <a:r>
              <a:rPr lang="en-US" dirty="0" err="1"/>
              <a:t>dari</a:t>
            </a:r>
            <a:r>
              <a:rPr lang="en-US" dirty="0"/>
              <a:t> pseudocode </a:t>
            </a:r>
            <a:r>
              <a:rPr lang="en-US" dirty="0" err="1"/>
              <a:t>tersebut</a:t>
            </a:r>
            <a:r>
              <a:rPr lang="en-US" dirty="0"/>
              <a:t>!</a:t>
            </a:r>
          </a:p>
          <a:p>
            <a:r>
              <a:rPr lang="en-US" dirty="0"/>
              <a:t>Analisa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slide </a:t>
            </a:r>
            <a:r>
              <a:rPr lang="en-US" dirty="0" err="1"/>
              <a:t>terakhir</a:t>
            </a:r>
            <a:r>
              <a:rPr lang="en-US" dirty="0"/>
              <a:t> (33) </a:t>
            </a:r>
            <a:r>
              <a:rPr lang="en-US" dirty="0" err="1"/>
              <a:t>Minggu</a:t>
            </a:r>
            <a:r>
              <a:rPr lang="en-US" dirty="0"/>
              <a:t> 2):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20000?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9568"/>
              </p:ext>
            </p:extLst>
          </p:nvPr>
        </p:nvGraphicFramePr>
        <p:xfrm>
          <a:off x="1590494" y="2801276"/>
          <a:ext cx="6096000" cy="1981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70900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3592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458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tahun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bunga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saldo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4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33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06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1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28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071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9A1E4D-E932-48CB-8EC2-995868B9356F}"/>
              </a:ext>
            </a:extLst>
          </p:cNvPr>
          <p:cNvSpPr txBox="1">
            <a:spLocks/>
          </p:cNvSpPr>
          <p:nvPr/>
        </p:nvSpPr>
        <p:spPr>
          <a:xfrm>
            <a:off x="1932862" y="4586489"/>
            <a:ext cx="4736830" cy="20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8" name="Google Shape;284;p29">
            <a:extLst>
              <a:ext uri="{FF2B5EF4-FFF2-40B4-BE49-F238E27FC236}">
                <a16:creationId xmlns:a16="http://schemas.microsoft.com/office/drawing/2014/main" id="{2E884DBE-DC2A-4D45-8F15-896FA23D38C7}"/>
              </a:ext>
            </a:extLst>
          </p:cNvPr>
          <p:cNvSpPr/>
          <p:nvPr/>
        </p:nvSpPr>
        <p:spPr>
          <a:xfrm>
            <a:off x="1932862" y="3035233"/>
            <a:ext cx="6870669" cy="1167437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9;p29">
            <a:extLst>
              <a:ext uri="{FF2B5EF4-FFF2-40B4-BE49-F238E27FC236}">
                <a16:creationId xmlns:a16="http://schemas.microsoft.com/office/drawing/2014/main" id="{959E50B4-AB0F-445D-878A-944709F38FA9}"/>
              </a:ext>
            </a:extLst>
          </p:cNvPr>
          <p:cNvSpPr/>
          <p:nvPr/>
        </p:nvSpPr>
        <p:spPr>
          <a:xfrm>
            <a:off x="1828137" y="2393004"/>
            <a:ext cx="6596015" cy="1695739"/>
          </a:xfrm>
          <a:prstGeom prst="rect">
            <a:avLst/>
          </a:prstGeom>
          <a:solidFill>
            <a:srgbClr val="E040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94;p29">
            <a:extLst>
              <a:ext uri="{FF2B5EF4-FFF2-40B4-BE49-F238E27FC236}">
                <a16:creationId xmlns:a16="http://schemas.microsoft.com/office/drawing/2014/main" id="{BDE0258F-76CF-4F5F-B069-AF0D8E4CF610}"/>
              </a:ext>
            </a:extLst>
          </p:cNvPr>
          <p:cNvSpPr txBox="1"/>
          <p:nvPr/>
        </p:nvSpPr>
        <p:spPr>
          <a:xfrm flipH="1">
            <a:off x="1828135" y="2538920"/>
            <a:ext cx="6596015" cy="104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bg1"/>
                </a:solidFill>
              </a:rPr>
              <a:t> isn't about what you know; it's about what you can figure out</a:t>
            </a:r>
            <a:endParaRPr sz="3200" b="1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  <a:cs typeface="Oswald"/>
              <a:sym typeface="Oswald"/>
            </a:endParaRPr>
          </a:p>
        </p:txBody>
      </p:sp>
      <p:sp>
        <p:nvSpPr>
          <p:cNvPr id="14" name="Google Shape;294;p29">
            <a:extLst>
              <a:ext uri="{FF2B5EF4-FFF2-40B4-BE49-F238E27FC236}">
                <a16:creationId xmlns:a16="http://schemas.microsoft.com/office/drawing/2014/main" id="{6AEA1D25-A5BC-4AC6-9A87-31F0ACE1F2A8}"/>
              </a:ext>
            </a:extLst>
          </p:cNvPr>
          <p:cNvSpPr txBox="1"/>
          <p:nvPr/>
        </p:nvSpPr>
        <p:spPr>
          <a:xfrm flipH="1">
            <a:off x="6322913" y="3579780"/>
            <a:ext cx="2101237" cy="38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- </a:t>
            </a:r>
            <a:r>
              <a:rPr lang="en-US" i="1" dirty="0"/>
              <a:t>Chris Pine</a:t>
            </a:r>
            <a:endParaRPr sz="3200" b="1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  <a:cs typeface="Oswald"/>
              <a:sym typeface="Oswald"/>
            </a:endParaRPr>
          </a:p>
        </p:txBody>
      </p:sp>
      <p:sp>
        <p:nvSpPr>
          <p:cNvPr id="15" name="Google Shape;294;p29">
            <a:extLst>
              <a:ext uri="{FF2B5EF4-FFF2-40B4-BE49-F238E27FC236}">
                <a16:creationId xmlns:a16="http://schemas.microsoft.com/office/drawing/2014/main" id="{AEB41EF9-2DDC-4FAA-A1CB-33D474348239}"/>
              </a:ext>
            </a:extLst>
          </p:cNvPr>
          <p:cNvSpPr txBox="1"/>
          <p:nvPr/>
        </p:nvSpPr>
        <p:spPr>
          <a:xfrm flipH="1">
            <a:off x="3288489" y="4512928"/>
            <a:ext cx="3735422" cy="123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200" dirty="0" err="1">
                <a:latin typeface="Carter One" panose="03080802040405060005" pitchFamily="66" charset="0"/>
                <a:ea typeface="Carter One" panose="03080802040405060005" pitchFamily="66" charset="0"/>
              </a:rPr>
              <a:t>Terima</a:t>
            </a:r>
            <a:r>
              <a:rPr lang="en-US" sz="3200" dirty="0">
                <a:latin typeface="Carter One" panose="03080802040405060005" pitchFamily="66" charset="0"/>
                <a:ea typeface="Carter One" panose="03080802040405060005" pitchFamily="66" charset="0"/>
              </a:rPr>
              <a:t> Kasih</a:t>
            </a:r>
            <a:endParaRPr sz="4800" b="1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465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028"/>
            <a:ext cx="10515600" cy="4351338"/>
          </a:xfrm>
        </p:spPr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statement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pengulangannya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</a:t>
            </a:r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9743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594" y="328234"/>
            <a:ext cx="7886700" cy="875328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593" y="1203563"/>
            <a:ext cx="11183973" cy="1354812"/>
          </a:xfrm>
        </p:spPr>
        <p:txBody>
          <a:bodyPr>
            <a:normAutofit/>
          </a:bodyPr>
          <a:lstStyle/>
          <a:p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proses </a:t>
            </a:r>
            <a:r>
              <a:rPr lang="en-US" sz="2000" dirty="0" err="1"/>
              <a:t>mencetak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100.</a:t>
            </a:r>
          </a:p>
          <a:p>
            <a:r>
              <a:rPr lang="en-US" sz="2000" dirty="0"/>
              <a:t>Setelah </a:t>
            </a:r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pada </a:t>
            </a:r>
            <a:r>
              <a:rPr lang="en-US" sz="2000" dirty="0" err="1"/>
              <a:t>pertemuan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tentu</a:t>
            </a:r>
            <a:r>
              <a:rPr lang="en-US" sz="2000" dirty="0"/>
              <a:t> yang </a:t>
            </a:r>
            <a:r>
              <a:rPr lang="en-US" sz="2000" dirty="0" err="1"/>
              <a:t>terbersit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pikiran</a:t>
            </a:r>
            <a:r>
              <a:rPr lang="en-US" sz="2000" dirty="0"/>
              <a:t> kalian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86FA5-F5F8-40C2-B7CA-EAAA6C666049}"/>
              </a:ext>
            </a:extLst>
          </p:cNvPr>
          <p:cNvSpPr txBox="1">
            <a:spLocks/>
          </p:cNvSpPr>
          <p:nvPr/>
        </p:nvSpPr>
        <p:spPr>
          <a:xfrm>
            <a:off x="1536967" y="2396821"/>
            <a:ext cx="7617165" cy="472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	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deklarasi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setelah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ratusan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baris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kemudian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1825" indent="-631825">
              <a:buFont typeface="+mj-lt"/>
              <a:buAutoNum type="arabicPeriod" startAt="199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marL="631825" indent="-631825">
              <a:buFont typeface="+mj-lt"/>
              <a:buAutoNum type="arabicPeriod" startAt="199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31825" indent="-631825">
              <a:buFont typeface="+mj-lt"/>
              <a:buAutoNum type="arabicPeriod" startAt="199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8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30" y="1069737"/>
            <a:ext cx="10075018" cy="5286613"/>
          </a:xfrm>
        </p:spPr>
        <p:txBody>
          <a:bodyPr>
            <a:normAutofit/>
          </a:bodyPr>
          <a:lstStyle/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dipersingkat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339725" indent="-106363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	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deklarasi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39725" indent="-106363">
              <a:buFont typeface="+mj-lt"/>
              <a:buAutoNum type="arabicPeriod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100 do</a:t>
            </a:r>
          </a:p>
          <a:p>
            <a:pPr marL="339725" indent="-106363">
              <a:buFont typeface="+mj-lt"/>
              <a:buAutoNum type="arabicPeriod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write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39725" indent="-106363">
              <a:buFont typeface="+mj-lt"/>
              <a:buAutoNum type="arabicPeriod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106363">
              <a:buFont typeface="+mj-lt"/>
              <a:buAutoNum type="arabicPeriod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Proses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2 3 … 100.</a:t>
            </a:r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mencacah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r>
              <a:rPr lang="en-US" dirty="0" err="1"/>
              <a:t>Baris</a:t>
            </a:r>
            <a:r>
              <a:rPr lang="en-US" dirty="0"/>
              <a:t>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100.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863D17-12B7-4324-8838-3C9B97A2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94" y="328234"/>
            <a:ext cx="7886700" cy="87532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(</a:t>
            </a:r>
            <a:r>
              <a:rPr lang="en-US" i="1" dirty="0"/>
              <a:t>continue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93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204" y="1172666"/>
            <a:ext cx="10515600" cy="4351338"/>
          </a:xfrm>
        </p:spPr>
        <p:txBody>
          <a:bodyPr/>
          <a:lstStyle/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While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7037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for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yang </a:t>
            </a:r>
            <a:r>
              <a:rPr lang="en-US" dirty="0" err="1"/>
              <a:t>akhir</a:t>
            </a:r>
            <a:r>
              <a:rPr lang="en-US" dirty="0"/>
              <a:t>/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pengulangannya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pengulangannya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eksekusi</a:t>
            </a:r>
            <a:endParaRPr lang="en-US" dirty="0"/>
          </a:p>
          <a:p>
            <a:r>
              <a:rPr lang="en-US" dirty="0" err="1"/>
              <a:t>Bisa</a:t>
            </a:r>
            <a:r>
              <a:rPr lang="en-US" dirty="0"/>
              <a:t> ascending (naik) </a:t>
            </a:r>
            <a:r>
              <a:rPr lang="en-US" dirty="0" err="1"/>
              <a:t>atau</a:t>
            </a:r>
            <a:r>
              <a:rPr lang="en-US" dirty="0"/>
              <a:t> descending (</a:t>
            </a:r>
            <a:r>
              <a:rPr lang="en-US" dirty="0" err="1"/>
              <a:t>turun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23768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 dirty="0"/>
              <a:t>Ascending for (For to 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816" y="1332878"/>
            <a:ext cx="81418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nilai_awal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nilai_akhir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{yang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mencacah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nilai_awal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nilai_akhir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(</a:t>
            </a:r>
            <a:r>
              <a:rPr lang="en-US" dirty="0" err="1"/>
              <a:t>nilai_akhir</a:t>
            </a:r>
            <a:r>
              <a:rPr lang="en-US" dirty="0"/>
              <a:t> – </a:t>
            </a:r>
            <a:r>
              <a:rPr lang="en-US" dirty="0" err="1"/>
              <a:t>nilai_awal</a:t>
            </a:r>
            <a:r>
              <a:rPr lang="en-US" dirty="0"/>
              <a:t> + 1) kali.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var_counter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nilai_akhir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nilai_awal</a:t>
            </a:r>
            <a:r>
              <a:rPr lang="en-US" dirty="0"/>
              <a:t> = 1, </a:t>
            </a:r>
            <a:r>
              <a:rPr lang="en-US" dirty="0" err="1"/>
              <a:t>nilai_akhir</a:t>
            </a:r>
            <a:r>
              <a:rPr lang="en-US" dirty="0"/>
              <a:t> = 5,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(5 – 1 + 1) kali </a:t>
            </a:r>
            <a:r>
              <a:rPr lang="en-US" dirty="0" err="1"/>
              <a:t>atau</a:t>
            </a:r>
            <a:r>
              <a:rPr lang="en-US" dirty="0"/>
              <a:t> 5 kali.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75643"/>
            <a:ext cx="8319752" cy="130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54" y="340468"/>
            <a:ext cx="7886700" cy="1042888"/>
          </a:xfrm>
        </p:spPr>
        <p:txBody>
          <a:bodyPr/>
          <a:lstStyle/>
          <a:p>
            <a:r>
              <a:rPr lang="en-US" dirty="0"/>
              <a:t>Flowchart Ascending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91" y="1488101"/>
            <a:ext cx="4755573" cy="48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0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1303</Words>
  <Application>Microsoft Macintosh PowerPoint</Application>
  <PresentationFormat>Widescreen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Barlow Semi Condensed</vt:lpstr>
      <vt:lpstr>Calibri</vt:lpstr>
      <vt:lpstr>Calibri Light</vt:lpstr>
      <vt:lpstr>Carter One</vt:lpstr>
      <vt:lpstr>Constantia</vt:lpstr>
      <vt:lpstr>Courier New</vt:lpstr>
      <vt:lpstr>Oswald</vt:lpstr>
      <vt:lpstr>Office Theme</vt:lpstr>
      <vt:lpstr>Algoritme Pemrograman</vt:lpstr>
      <vt:lpstr>4. Overview Perkuliahan</vt:lpstr>
      <vt:lpstr>Definisi</vt:lpstr>
      <vt:lpstr>Contoh</vt:lpstr>
      <vt:lpstr>Contoh (continue)</vt:lpstr>
      <vt:lpstr>Struktur Pengulangan</vt:lpstr>
      <vt:lpstr>For</vt:lpstr>
      <vt:lpstr>Ascending for (For to do)</vt:lpstr>
      <vt:lpstr>Flowchart Ascending for</vt:lpstr>
      <vt:lpstr>Contoh</vt:lpstr>
      <vt:lpstr>Descending for (For downto do)</vt:lpstr>
      <vt:lpstr>Flowchart Descending for</vt:lpstr>
      <vt:lpstr>Contoh</vt:lpstr>
      <vt:lpstr>While</vt:lpstr>
      <vt:lpstr>Format:</vt:lpstr>
      <vt:lpstr>Flowchart While</vt:lpstr>
      <vt:lpstr>Contoh</vt:lpstr>
      <vt:lpstr>Do While</vt:lpstr>
      <vt:lpstr>PowerPoint Presentation</vt:lpstr>
      <vt:lpstr>Flowchart </vt:lpstr>
      <vt:lpstr>Contoh</vt:lpstr>
      <vt:lpstr>Kapan pakai for, while, do while?</vt:lpstr>
      <vt:lpstr>Ringkasan</vt:lpstr>
      <vt:lpstr>Latihan 1</vt:lpstr>
      <vt:lpstr>Latihan 2</vt:lpstr>
      <vt:lpstr>Latihan 3</vt:lpstr>
      <vt:lpstr>Latihan 4</vt:lpstr>
      <vt:lpstr>Latihan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Berorientasasi Objek</dc:title>
  <dc:creator>syamsul mujahidin</dc:creator>
  <cp:lastModifiedBy>Msoffice 017</cp:lastModifiedBy>
  <cp:revision>216</cp:revision>
  <dcterms:created xsi:type="dcterms:W3CDTF">2019-02-05T13:09:25Z</dcterms:created>
  <dcterms:modified xsi:type="dcterms:W3CDTF">2024-02-07T06:56:56Z</dcterms:modified>
</cp:coreProperties>
</file>