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89" r:id="rId2"/>
  </p:sldMasterIdLst>
  <p:notesMasterIdLst>
    <p:notesMasterId r:id="rId45"/>
  </p:notesMasterIdLst>
  <p:handoutMasterIdLst>
    <p:handoutMasterId r:id="rId46"/>
  </p:handoutMasterIdLst>
  <p:sldIdLst>
    <p:sldId id="368" r:id="rId3"/>
    <p:sldId id="369" r:id="rId4"/>
    <p:sldId id="356" r:id="rId5"/>
    <p:sldId id="257" r:id="rId6"/>
    <p:sldId id="267" r:id="rId7"/>
    <p:sldId id="272" r:id="rId8"/>
    <p:sldId id="371" r:id="rId9"/>
    <p:sldId id="261" r:id="rId10"/>
    <p:sldId id="262" r:id="rId11"/>
    <p:sldId id="263" r:id="rId12"/>
    <p:sldId id="265" r:id="rId13"/>
    <p:sldId id="278" r:id="rId14"/>
    <p:sldId id="279" r:id="rId15"/>
    <p:sldId id="361" r:id="rId16"/>
    <p:sldId id="280" r:id="rId17"/>
    <p:sldId id="276" r:id="rId18"/>
    <p:sldId id="273" r:id="rId19"/>
    <p:sldId id="274" r:id="rId20"/>
    <p:sldId id="275" r:id="rId21"/>
    <p:sldId id="315" r:id="rId22"/>
    <p:sldId id="318" r:id="rId23"/>
    <p:sldId id="319" r:id="rId24"/>
    <p:sldId id="321" r:id="rId25"/>
    <p:sldId id="323" r:id="rId26"/>
    <p:sldId id="322" r:id="rId27"/>
    <p:sldId id="324" r:id="rId28"/>
    <p:sldId id="325" r:id="rId29"/>
    <p:sldId id="326" r:id="rId30"/>
    <p:sldId id="327" r:id="rId31"/>
    <p:sldId id="328" r:id="rId32"/>
    <p:sldId id="338" r:id="rId33"/>
    <p:sldId id="351" r:id="rId34"/>
    <p:sldId id="352" r:id="rId35"/>
    <p:sldId id="342" r:id="rId36"/>
    <p:sldId id="343" r:id="rId37"/>
    <p:sldId id="344" r:id="rId38"/>
    <p:sldId id="363" r:id="rId39"/>
    <p:sldId id="372" r:id="rId40"/>
    <p:sldId id="365" r:id="rId41"/>
    <p:sldId id="366" r:id="rId42"/>
    <p:sldId id="367" r:id="rId43"/>
    <p:sldId id="370" r:id="rId4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9" autoAdjust="0"/>
    <p:restoredTop sz="82886" autoAdjust="0"/>
  </p:normalViewPr>
  <p:slideViewPr>
    <p:cSldViewPr>
      <p:cViewPr varScale="1">
        <p:scale>
          <a:sx n="55" d="100"/>
          <a:sy n="55" d="100"/>
        </p:scale>
        <p:origin x="1660" y="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91" d="100"/>
          <a:sy n="91" d="100"/>
        </p:scale>
        <p:origin x="-116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25.xml"/><Relationship Id="rId3" Type="http://schemas.openxmlformats.org/officeDocument/2006/relationships/slide" Target="slides/slide9.xml"/><Relationship Id="rId7" Type="http://schemas.openxmlformats.org/officeDocument/2006/relationships/slide" Target="slides/slide15.xml"/><Relationship Id="rId12" Type="http://schemas.openxmlformats.org/officeDocument/2006/relationships/slide" Target="slides/slide22.xml"/><Relationship Id="rId17" Type="http://schemas.openxmlformats.org/officeDocument/2006/relationships/slide" Target="slides/slide29.xml"/><Relationship Id="rId2" Type="http://schemas.openxmlformats.org/officeDocument/2006/relationships/slide" Target="slides/slide6.xml"/><Relationship Id="rId16" Type="http://schemas.openxmlformats.org/officeDocument/2006/relationships/slide" Target="slides/slide28.xml"/><Relationship Id="rId1" Type="http://schemas.openxmlformats.org/officeDocument/2006/relationships/slide" Target="slides/slide4.xml"/><Relationship Id="rId6" Type="http://schemas.openxmlformats.org/officeDocument/2006/relationships/slide" Target="slides/slide13.xml"/><Relationship Id="rId11" Type="http://schemas.openxmlformats.org/officeDocument/2006/relationships/slide" Target="slides/slide20.xml"/><Relationship Id="rId5" Type="http://schemas.openxmlformats.org/officeDocument/2006/relationships/slide" Target="slides/slide12.xml"/><Relationship Id="rId15" Type="http://schemas.openxmlformats.org/officeDocument/2006/relationships/slide" Target="slides/slide27.xml"/><Relationship Id="rId10" Type="http://schemas.openxmlformats.org/officeDocument/2006/relationships/slide" Target="slides/slide19.xml"/><Relationship Id="rId4" Type="http://schemas.openxmlformats.org/officeDocument/2006/relationships/slide" Target="slides/slide10.xml"/><Relationship Id="rId9" Type="http://schemas.openxmlformats.org/officeDocument/2006/relationships/slide" Target="slides/slide18.xml"/><Relationship Id="rId14"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AB7FC-9C16-43C2-BD53-C56372615C8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8E5F4BA-5C25-4D8D-A429-3B7D7CBE2ECC}">
      <dgm:prSet phldrT="[Text]"/>
      <dgm:spPr/>
      <dgm:t>
        <a:bodyPr/>
        <a:lstStyle/>
        <a:p>
          <a:r>
            <a:rPr kumimoji="1" lang="en-US" dirty="0" smtClean="0"/>
            <a:t>Central node</a:t>
          </a:r>
          <a:endParaRPr lang="en-US" dirty="0"/>
        </a:p>
      </dgm:t>
    </dgm:pt>
    <dgm:pt modelId="{0DD7FF75-3438-43CA-8B35-8F594FE21F71}" type="parTrans" cxnId="{6F95FFA8-5CE0-41E3-9787-16B3956FC932}">
      <dgm:prSet/>
      <dgm:spPr/>
      <dgm:t>
        <a:bodyPr/>
        <a:lstStyle/>
        <a:p>
          <a:endParaRPr lang="en-US"/>
        </a:p>
      </dgm:t>
    </dgm:pt>
    <dgm:pt modelId="{C4B86E58-0247-4787-A4F0-DE0184FB7274}" type="sibTrans" cxnId="{6F95FFA8-5CE0-41E3-9787-16B3956FC932}">
      <dgm:prSet/>
      <dgm:spPr/>
      <dgm:t>
        <a:bodyPr/>
        <a:lstStyle/>
        <a:p>
          <a:endParaRPr lang="en-US"/>
        </a:p>
      </dgm:t>
    </dgm:pt>
    <dgm:pt modelId="{09C73F9C-CF46-48EE-ABE5-5BCDCD0A9245}">
      <dgm:prSet/>
      <dgm:spPr/>
      <dgm:t>
        <a:bodyPr/>
        <a:lstStyle/>
        <a:p>
          <a:r>
            <a:rPr kumimoji="1" lang="en-US" dirty="0" smtClean="0"/>
            <a:t>Operate in broadcast fashion</a:t>
          </a:r>
          <a:endParaRPr lang="en-US" dirty="0"/>
        </a:p>
      </dgm:t>
    </dgm:pt>
    <dgm:pt modelId="{31350DF9-96FE-4217-BA59-17B22A16E442}" type="parTrans" cxnId="{4FD667B3-7010-4B28-9BA5-634FEDF338F6}">
      <dgm:prSet/>
      <dgm:spPr/>
      <dgm:t>
        <a:bodyPr/>
        <a:lstStyle/>
        <a:p>
          <a:endParaRPr lang="en-US"/>
        </a:p>
      </dgm:t>
    </dgm:pt>
    <dgm:pt modelId="{22770176-7198-4472-9EF1-504EC7DEBE8F}" type="sibTrans" cxnId="{4FD667B3-7010-4B28-9BA5-634FEDF338F6}">
      <dgm:prSet/>
      <dgm:spPr/>
      <dgm:t>
        <a:bodyPr/>
        <a:lstStyle/>
        <a:p>
          <a:endParaRPr lang="en-US"/>
        </a:p>
      </dgm:t>
    </dgm:pt>
    <dgm:pt modelId="{B9045FFB-1A4D-40A4-BE4F-8BE7D0415CED}">
      <dgm:prSet/>
      <dgm:spPr/>
      <dgm:t>
        <a:bodyPr/>
        <a:lstStyle/>
        <a:p>
          <a:r>
            <a:rPr kumimoji="1" lang="en-US" dirty="0" smtClean="0"/>
            <a:t>Physical star, logical bus</a:t>
          </a:r>
          <a:endParaRPr kumimoji="1" lang="en-US" dirty="0"/>
        </a:p>
      </dgm:t>
    </dgm:pt>
    <dgm:pt modelId="{A5BAE927-D17C-48FF-A334-2C94EC8FDF4A}" type="parTrans" cxnId="{45972446-73EF-4E32-B884-AEF72D86CE23}">
      <dgm:prSet/>
      <dgm:spPr/>
      <dgm:t>
        <a:bodyPr/>
        <a:lstStyle/>
        <a:p>
          <a:endParaRPr lang="en-US"/>
        </a:p>
      </dgm:t>
    </dgm:pt>
    <dgm:pt modelId="{2C71BC90-32C6-4AF6-9A08-5FBC58BE7614}" type="sibTrans" cxnId="{45972446-73EF-4E32-B884-AEF72D86CE23}">
      <dgm:prSet/>
      <dgm:spPr/>
      <dgm:t>
        <a:bodyPr/>
        <a:lstStyle/>
        <a:p>
          <a:endParaRPr lang="en-US"/>
        </a:p>
      </dgm:t>
    </dgm:pt>
    <dgm:pt modelId="{347F820C-EEFE-4B7D-84F9-4B817AC36B3D}">
      <dgm:prSet/>
      <dgm:spPr/>
      <dgm:t>
        <a:bodyPr/>
        <a:lstStyle/>
        <a:p>
          <a:r>
            <a:rPr kumimoji="1" lang="en-US" dirty="0" smtClean="0"/>
            <a:t>Only one station can transmit at a time (hub)</a:t>
          </a:r>
        </a:p>
      </dgm:t>
    </dgm:pt>
    <dgm:pt modelId="{F31431D1-6167-4536-829A-52A77337CA8A}" type="parTrans" cxnId="{1C28D869-BD7C-4BE0-B1A7-24276CB18442}">
      <dgm:prSet/>
      <dgm:spPr/>
      <dgm:t>
        <a:bodyPr/>
        <a:lstStyle/>
        <a:p>
          <a:endParaRPr lang="en-US"/>
        </a:p>
      </dgm:t>
    </dgm:pt>
    <dgm:pt modelId="{C9C85498-D85A-4046-ADCB-035A6F5BF7A4}" type="sibTrans" cxnId="{1C28D869-BD7C-4BE0-B1A7-24276CB18442}">
      <dgm:prSet/>
      <dgm:spPr/>
      <dgm:t>
        <a:bodyPr/>
        <a:lstStyle/>
        <a:p>
          <a:endParaRPr lang="en-US"/>
        </a:p>
      </dgm:t>
    </dgm:pt>
    <dgm:pt modelId="{75C715DE-DFE8-4C5E-99AB-2B7C5C24FC13}">
      <dgm:prSet/>
      <dgm:spPr/>
      <dgm:t>
        <a:bodyPr/>
        <a:lstStyle/>
        <a:p>
          <a:r>
            <a:rPr kumimoji="1" lang="en-US" dirty="0" smtClean="0"/>
            <a:t>Can act as frame switch</a:t>
          </a:r>
          <a:endParaRPr kumimoji="1" lang="en-US" dirty="0"/>
        </a:p>
      </dgm:t>
    </dgm:pt>
    <dgm:pt modelId="{FCCE8C8B-3CC7-427C-BB9F-E211468F0ABF}" type="parTrans" cxnId="{F986692E-E427-4824-9CF3-F8E1213098A5}">
      <dgm:prSet/>
      <dgm:spPr/>
      <dgm:t>
        <a:bodyPr/>
        <a:lstStyle/>
        <a:p>
          <a:endParaRPr lang="en-US"/>
        </a:p>
      </dgm:t>
    </dgm:pt>
    <dgm:pt modelId="{391985BD-AE46-4508-BA25-FC9AA00B8801}" type="sibTrans" cxnId="{F986692E-E427-4824-9CF3-F8E1213098A5}">
      <dgm:prSet/>
      <dgm:spPr/>
      <dgm:t>
        <a:bodyPr/>
        <a:lstStyle/>
        <a:p>
          <a:endParaRPr lang="en-US"/>
        </a:p>
      </dgm:t>
    </dgm:pt>
    <dgm:pt modelId="{87019305-3D25-4152-90AE-4EC992A68D61}" type="pres">
      <dgm:prSet presAssocID="{E1DAB7FC-9C16-43C2-BD53-C56372615C8B}" presName="linear" presStyleCnt="0">
        <dgm:presLayoutVars>
          <dgm:dir/>
          <dgm:animLvl val="lvl"/>
          <dgm:resizeHandles val="exact"/>
        </dgm:presLayoutVars>
      </dgm:prSet>
      <dgm:spPr/>
      <dgm:t>
        <a:bodyPr/>
        <a:lstStyle/>
        <a:p>
          <a:endParaRPr lang="en-US"/>
        </a:p>
      </dgm:t>
    </dgm:pt>
    <dgm:pt modelId="{17B7BEE9-CFA9-4699-8225-AEFA8F210862}" type="pres">
      <dgm:prSet presAssocID="{18E5F4BA-5C25-4D8D-A429-3B7D7CBE2ECC}" presName="parentLin" presStyleCnt="0"/>
      <dgm:spPr/>
    </dgm:pt>
    <dgm:pt modelId="{556E2447-5DCB-40C3-9BF3-40C3755A82BA}" type="pres">
      <dgm:prSet presAssocID="{18E5F4BA-5C25-4D8D-A429-3B7D7CBE2ECC}" presName="parentLeftMargin" presStyleLbl="node1" presStyleIdx="0" presStyleCnt="1"/>
      <dgm:spPr/>
      <dgm:t>
        <a:bodyPr/>
        <a:lstStyle/>
        <a:p>
          <a:endParaRPr lang="en-US"/>
        </a:p>
      </dgm:t>
    </dgm:pt>
    <dgm:pt modelId="{D2C7074F-1BF2-47C5-B4AC-C964A1C364F9}" type="pres">
      <dgm:prSet presAssocID="{18E5F4BA-5C25-4D8D-A429-3B7D7CBE2ECC}" presName="parentText" presStyleLbl="node1" presStyleIdx="0" presStyleCnt="1">
        <dgm:presLayoutVars>
          <dgm:chMax val="0"/>
          <dgm:bulletEnabled val="1"/>
        </dgm:presLayoutVars>
      </dgm:prSet>
      <dgm:spPr/>
      <dgm:t>
        <a:bodyPr/>
        <a:lstStyle/>
        <a:p>
          <a:endParaRPr lang="en-US"/>
        </a:p>
      </dgm:t>
    </dgm:pt>
    <dgm:pt modelId="{EDCB0189-AB9B-48D7-8EC7-A1DB7084F7C9}" type="pres">
      <dgm:prSet presAssocID="{18E5F4BA-5C25-4D8D-A429-3B7D7CBE2ECC}" presName="negativeSpace" presStyleCnt="0"/>
      <dgm:spPr/>
    </dgm:pt>
    <dgm:pt modelId="{80F7EFC4-717F-4B67-B5F2-8AF71D6F03D9}" type="pres">
      <dgm:prSet presAssocID="{18E5F4BA-5C25-4D8D-A429-3B7D7CBE2ECC}" presName="childText" presStyleLbl="conFgAcc1" presStyleIdx="0" presStyleCnt="1">
        <dgm:presLayoutVars>
          <dgm:bulletEnabled val="1"/>
        </dgm:presLayoutVars>
      </dgm:prSet>
      <dgm:spPr/>
      <dgm:t>
        <a:bodyPr/>
        <a:lstStyle/>
        <a:p>
          <a:endParaRPr lang="en-US"/>
        </a:p>
      </dgm:t>
    </dgm:pt>
  </dgm:ptLst>
  <dgm:cxnLst>
    <dgm:cxn modelId="{1C28D869-BD7C-4BE0-B1A7-24276CB18442}" srcId="{18E5F4BA-5C25-4D8D-A429-3B7D7CBE2ECC}" destId="{347F820C-EEFE-4B7D-84F9-4B817AC36B3D}" srcOrd="2" destOrd="0" parTransId="{F31431D1-6167-4536-829A-52A77337CA8A}" sibTransId="{C9C85498-D85A-4046-ADCB-035A6F5BF7A4}"/>
    <dgm:cxn modelId="{FD7FBD37-1A9F-4B2E-A687-A65F2FB2A715}" type="presOf" srcId="{75C715DE-DFE8-4C5E-99AB-2B7C5C24FC13}" destId="{80F7EFC4-717F-4B67-B5F2-8AF71D6F03D9}" srcOrd="0" destOrd="3" presId="urn:microsoft.com/office/officeart/2005/8/layout/list1"/>
    <dgm:cxn modelId="{A5824F5A-F0A1-4C76-9CE5-5994EB9F2A1B}" type="presOf" srcId="{B9045FFB-1A4D-40A4-BE4F-8BE7D0415CED}" destId="{80F7EFC4-717F-4B67-B5F2-8AF71D6F03D9}" srcOrd="0" destOrd="1" presId="urn:microsoft.com/office/officeart/2005/8/layout/list1"/>
    <dgm:cxn modelId="{4FD667B3-7010-4B28-9BA5-634FEDF338F6}" srcId="{18E5F4BA-5C25-4D8D-A429-3B7D7CBE2ECC}" destId="{09C73F9C-CF46-48EE-ABE5-5BCDCD0A9245}" srcOrd="0" destOrd="0" parTransId="{31350DF9-96FE-4217-BA59-17B22A16E442}" sibTransId="{22770176-7198-4472-9EF1-504EC7DEBE8F}"/>
    <dgm:cxn modelId="{81DDAF5B-0558-4372-AB91-E4171DF8FA46}" type="presOf" srcId="{09C73F9C-CF46-48EE-ABE5-5BCDCD0A9245}" destId="{80F7EFC4-717F-4B67-B5F2-8AF71D6F03D9}" srcOrd="0" destOrd="0" presId="urn:microsoft.com/office/officeart/2005/8/layout/list1"/>
    <dgm:cxn modelId="{EF4A99D4-5239-4C3D-AA92-D99DFD7D1B93}" type="presOf" srcId="{18E5F4BA-5C25-4D8D-A429-3B7D7CBE2ECC}" destId="{D2C7074F-1BF2-47C5-B4AC-C964A1C364F9}" srcOrd="1" destOrd="0" presId="urn:microsoft.com/office/officeart/2005/8/layout/list1"/>
    <dgm:cxn modelId="{F1AADC52-7C70-47FC-8DA8-288CFC0EEE29}" type="presOf" srcId="{347F820C-EEFE-4B7D-84F9-4B817AC36B3D}" destId="{80F7EFC4-717F-4B67-B5F2-8AF71D6F03D9}" srcOrd="0" destOrd="2" presId="urn:microsoft.com/office/officeart/2005/8/layout/list1"/>
    <dgm:cxn modelId="{51121E2C-799B-4477-AB43-AC6B2511FDCF}" type="presOf" srcId="{18E5F4BA-5C25-4D8D-A429-3B7D7CBE2ECC}" destId="{556E2447-5DCB-40C3-9BF3-40C3755A82BA}" srcOrd="0" destOrd="0" presId="urn:microsoft.com/office/officeart/2005/8/layout/list1"/>
    <dgm:cxn modelId="{F986692E-E427-4824-9CF3-F8E1213098A5}" srcId="{18E5F4BA-5C25-4D8D-A429-3B7D7CBE2ECC}" destId="{75C715DE-DFE8-4C5E-99AB-2B7C5C24FC13}" srcOrd="3" destOrd="0" parTransId="{FCCE8C8B-3CC7-427C-BB9F-E211468F0ABF}" sibTransId="{391985BD-AE46-4508-BA25-FC9AA00B8801}"/>
    <dgm:cxn modelId="{612A4D1B-8364-423E-ADDF-46100EA83A56}" type="presOf" srcId="{E1DAB7FC-9C16-43C2-BD53-C56372615C8B}" destId="{87019305-3D25-4152-90AE-4EC992A68D61}" srcOrd="0" destOrd="0" presId="urn:microsoft.com/office/officeart/2005/8/layout/list1"/>
    <dgm:cxn modelId="{6F95FFA8-5CE0-41E3-9787-16B3956FC932}" srcId="{E1DAB7FC-9C16-43C2-BD53-C56372615C8B}" destId="{18E5F4BA-5C25-4D8D-A429-3B7D7CBE2ECC}" srcOrd="0" destOrd="0" parTransId="{0DD7FF75-3438-43CA-8B35-8F594FE21F71}" sibTransId="{C4B86E58-0247-4787-A4F0-DE0184FB7274}"/>
    <dgm:cxn modelId="{45972446-73EF-4E32-B884-AEF72D86CE23}" srcId="{18E5F4BA-5C25-4D8D-A429-3B7D7CBE2ECC}" destId="{B9045FFB-1A4D-40A4-BE4F-8BE7D0415CED}" srcOrd="1" destOrd="0" parTransId="{A5BAE927-D17C-48FF-A334-2C94EC8FDF4A}" sibTransId="{2C71BC90-32C6-4AF6-9A08-5FBC58BE7614}"/>
    <dgm:cxn modelId="{60DB5AA3-1404-45CE-98C4-D6F5F51BBC56}" type="presParOf" srcId="{87019305-3D25-4152-90AE-4EC992A68D61}" destId="{17B7BEE9-CFA9-4699-8225-AEFA8F210862}" srcOrd="0" destOrd="0" presId="urn:microsoft.com/office/officeart/2005/8/layout/list1"/>
    <dgm:cxn modelId="{BFF8599F-3B78-4F76-BE40-0F661A369774}" type="presParOf" srcId="{17B7BEE9-CFA9-4699-8225-AEFA8F210862}" destId="{556E2447-5DCB-40C3-9BF3-40C3755A82BA}" srcOrd="0" destOrd="0" presId="urn:microsoft.com/office/officeart/2005/8/layout/list1"/>
    <dgm:cxn modelId="{CEBA4782-DE15-46D5-84E3-A412896011C1}" type="presParOf" srcId="{17B7BEE9-CFA9-4699-8225-AEFA8F210862}" destId="{D2C7074F-1BF2-47C5-B4AC-C964A1C364F9}" srcOrd="1" destOrd="0" presId="urn:microsoft.com/office/officeart/2005/8/layout/list1"/>
    <dgm:cxn modelId="{4EA359A0-1EAA-474B-85E0-3BC62056969F}" type="presParOf" srcId="{87019305-3D25-4152-90AE-4EC992A68D61}" destId="{EDCB0189-AB9B-48D7-8EC7-A1DB7084F7C9}" srcOrd="1" destOrd="0" presId="urn:microsoft.com/office/officeart/2005/8/layout/list1"/>
    <dgm:cxn modelId="{CA3A6826-5AAF-435D-A7AE-83ECA31A282F}" type="presParOf" srcId="{87019305-3D25-4152-90AE-4EC992A68D61}" destId="{80F7EFC4-717F-4B67-B5F2-8AF71D6F03D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6E8AE97-D2EB-47D1-94C3-3CF46C6A34EE}"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3AD78574-C807-447F-BDEA-1D6B635C6323}">
      <dgm:prSet phldrT="[Text]" custT="1"/>
      <dgm:spPr/>
      <dgm:t>
        <a:bodyPr/>
        <a:lstStyle/>
        <a:p>
          <a:r>
            <a:rPr lang="en-US" sz="2000" dirty="0" smtClean="0"/>
            <a:t>Bridge</a:t>
          </a:r>
          <a:endParaRPr lang="en-US" sz="2000" dirty="0"/>
        </a:p>
      </dgm:t>
    </dgm:pt>
    <dgm:pt modelId="{ADDA9273-EC86-42C1-A9E6-B247123A541A}" type="parTrans" cxnId="{8571879E-3642-40EB-A39E-5DB6BA6CEF7A}">
      <dgm:prSet/>
      <dgm:spPr/>
      <dgm:t>
        <a:bodyPr/>
        <a:lstStyle/>
        <a:p>
          <a:endParaRPr lang="en-US"/>
        </a:p>
      </dgm:t>
    </dgm:pt>
    <dgm:pt modelId="{02698DA2-26AD-4717-99C6-6D8A16D8C091}" type="sibTrans" cxnId="{8571879E-3642-40EB-A39E-5DB6BA6CEF7A}">
      <dgm:prSet/>
      <dgm:spPr/>
      <dgm:t>
        <a:bodyPr/>
        <a:lstStyle/>
        <a:p>
          <a:endParaRPr lang="en-US"/>
        </a:p>
      </dgm:t>
    </dgm:pt>
    <dgm:pt modelId="{EAA57051-54F6-448E-8CCE-5C0F130CCCBA}">
      <dgm:prSet phldrT="[Text]" custT="1"/>
      <dgm:spPr/>
      <dgm:t>
        <a:bodyPr/>
        <a:lstStyle/>
        <a:p>
          <a:r>
            <a:rPr kumimoji="1" lang="en-US" sz="2000" dirty="0" smtClean="0"/>
            <a:t>Frame handling done in software</a:t>
          </a:r>
          <a:endParaRPr lang="en-US" sz="2000" dirty="0"/>
        </a:p>
      </dgm:t>
    </dgm:pt>
    <dgm:pt modelId="{AF01DBCC-681D-46BC-89CB-C7BF2C98A3B4}" type="parTrans" cxnId="{99DA5B2C-250B-4FBE-AAFE-18F3ED0B6901}">
      <dgm:prSet/>
      <dgm:spPr/>
      <dgm:t>
        <a:bodyPr/>
        <a:lstStyle/>
        <a:p>
          <a:endParaRPr lang="en-US" dirty="0"/>
        </a:p>
      </dgm:t>
    </dgm:pt>
    <dgm:pt modelId="{7EC37A08-2D0D-4C5A-9253-56A3432BE368}" type="sibTrans" cxnId="{99DA5B2C-250B-4FBE-AAFE-18F3ED0B6901}">
      <dgm:prSet/>
      <dgm:spPr/>
      <dgm:t>
        <a:bodyPr/>
        <a:lstStyle/>
        <a:p>
          <a:endParaRPr lang="en-US"/>
        </a:p>
      </dgm:t>
    </dgm:pt>
    <dgm:pt modelId="{032D174E-CCB5-4C79-B5FC-85C29A064096}">
      <dgm:prSet phldrT="[Text]" custT="1"/>
      <dgm:spPr/>
      <dgm:t>
        <a:bodyPr/>
        <a:lstStyle/>
        <a:p>
          <a:r>
            <a:rPr kumimoji="1" lang="en-US" sz="2000" dirty="0" smtClean="0"/>
            <a:t>Analyze</a:t>
          </a:r>
          <a:r>
            <a:rPr kumimoji="1" lang="en-GB" sz="2000" dirty="0" err="1" smtClean="0"/>
            <a:t>s</a:t>
          </a:r>
          <a:r>
            <a:rPr kumimoji="1" lang="en-US" sz="2000" dirty="0" smtClean="0"/>
            <a:t> and forward</a:t>
          </a:r>
          <a:r>
            <a:rPr kumimoji="1" lang="en-GB" sz="2000" dirty="0" smtClean="0"/>
            <a:t>s</a:t>
          </a:r>
          <a:r>
            <a:rPr kumimoji="1" lang="en-US" sz="2000" dirty="0" smtClean="0"/>
            <a:t> one frame at a time</a:t>
          </a:r>
          <a:endParaRPr lang="en-US" sz="2000" dirty="0"/>
        </a:p>
      </dgm:t>
    </dgm:pt>
    <dgm:pt modelId="{F0052FD2-0106-4727-83D2-E10F2A804AD5}" type="parTrans" cxnId="{EE01111F-B4C1-45F4-B31A-2AC49F900348}">
      <dgm:prSet/>
      <dgm:spPr>
        <a:ln>
          <a:noFill/>
        </a:ln>
      </dgm:spPr>
      <dgm:t>
        <a:bodyPr/>
        <a:lstStyle/>
        <a:p>
          <a:endParaRPr lang="en-US" dirty="0"/>
        </a:p>
      </dgm:t>
    </dgm:pt>
    <dgm:pt modelId="{EA76EAD7-043B-4A78-B291-152354926228}" type="sibTrans" cxnId="{EE01111F-B4C1-45F4-B31A-2AC49F900348}">
      <dgm:prSet/>
      <dgm:spPr/>
      <dgm:t>
        <a:bodyPr/>
        <a:lstStyle/>
        <a:p>
          <a:endParaRPr lang="en-US"/>
        </a:p>
      </dgm:t>
    </dgm:pt>
    <dgm:pt modelId="{9122E9CD-A9F3-407D-A55E-162A69543ED8}">
      <dgm:prSet phldrT="[Text]" custT="1"/>
      <dgm:spPr/>
      <dgm:t>
        <a:bodyPr/>
        <a:lstStyle/>
        <a:p>
          <a:r>
            <a:rPr kumimoji="1" lang="en-US" sz="2000" dirty="0" smtClean="0"/>
            <a:t>Uses store-and-forward operation</a:t>
          </a:r>
          <a:endParaRPr lang="en-US" sz="2000" dirty="0"/>
        </a:p>
      </dgm:t>
    </dgm:pt>
    <dgm:pt modelId="{B95AC77F-A80B-4990-BAA0-67E8A145057E}" type="parTrans" cxnId="{BCC94CEE-A66F-45AA-AD98-98A438CCB086}">
      <dgm:prSet/>
      <dgm:spPr>
        <a:ln>
          <a:noFill/>
        </a:ln>
      </dgm:spPr>
      <dgm:t>
        <a:bodyPr/>
        <a:lstStyle/>
        <a:p>
          <a:endParaRPr lang="en-US" dirty="0"/>
        </a:p>
      </dgm:t>
    </dgm:pt>
    <dgm:pt modelId="{23C24756-108B-4ADF-B12C-826E53F70CA8}" type="sibTrans" cxnId="{BCC94CEE-A66F-45AA-AD98-98A438CCB086}">
      <dgm:prSet/>
      <dgm:spPr/>
      <dgm:t>
        <a:bodyPr/>
        <a:lstStyle/>
        <a:p>
          <a:endParaRPr lang="en-US"/>
        </a:p>
      </dgm:t>
    </dgm:pt>
    <dgm:pt modelId="{DDFD050E-808C-43A3-87EA-41B637E88646}">
      <dgm:prSet phldrT="[Text]" custT="1"/>
      <dgm:spPr/>
      <dgm:t>
        <a:bodyPr/>
        <a:lstStyle/>
        <a:p>
          <a:r>
            <a:rPr lang="en-US" sz="2000" dirty="0" smtClean="0"/>
            <a:t>Switch</a:t>
          </a:r>
          <a:endParaRPr lang="en-US" sz="2000" dirty="0"/>
        </a:p>
      </dgm:t>
    </dgm:pt>
    <dgm:pt modelId="{5FD15E86-3833-49FC-B6FD-ABCBEB045929}" type="parTrans" cxnId="{E58F95AE-A6AA-4881-9BF8-BE99104F608B}">
      <dgm:prSet/>
      <dgm:spPr/>
      <dgm:t>
        <a:bodyPr/>
        <a:lstStyle/>
        <a:p>
          <a:endParaRPr lang="en-US"/>
        </a:p>
      </dgm:t>
    </dgm:pt>
    <dgm:pt modelId="{09E9C0E6-F1FB-4B63-8150-7CDF46003B73}" type="sibTrans" cxnId="{E58F95AE-A6AA-4881-9BF8-BE99104F608B}">
      <dgm:prSet/>
      <dgm:spPr/>
      <dgm:t>
        <a:bodyPr/>
        <a:lstStyle/>
        <a:p>
          <a:endParaRPr lang="en-US"/>
        </a:p>
      </dgm:t>
    </dgm:pt>
    <dgm:pt modelId="{1A5FFD4E-FA7E-4704-94A8-317FD13232BF}">
      <dgm:prSet phldrT="[Text]" custT="1"/>
      <dgm:spPr/>
      <dgm:t>
        <a:bodyPr/>
        <a:lstStyle/>
        <a:p>
          <a:r>
            <a:rPr kumimoji="1" lang="en-US" sz="2000" dirty="0" smtClean="0"/>
            <a:t>Performs frame forwarding in hardware</a:t>
          </a:r>
          <a:endParaRPr lang="en-US" sz="2000" dirty="0"/>
        </a:p>
      </dgm:t>
    </dgm:pt>
    <dgm:pt modelId="{31409E36-7515-46DE-9C09-E1AAAF27E9B6}" type="parTrans" cxnId="{BC527FB6-3404-405F-A429-3E190FD3B57B}">
      <dgm:prSet/>
      <dgm:spPr/>
      <dgm:t>
        <a:bodyPr/>
        <a:lstStyle/>
        <a:p>
          <a:endParaRPr lang="en-US" dirty="0"/>
        </a:p>
      </dgm:t>
    </dgm:pt>
    <dgm:pt modelId="{664637D4-1660-4FDF-A011-934A6D856508}" type="sibTrans" cxnId="{BC527FB6-3404-405F-A429-3E190FD3B57B}">
      <dgm:prSet/>
      <dgm:spPr/>
      <dgm:t>
        <a:bodyPr/>
        <a:lstStyle/>
        <a:p>
          <a:endParaRPr lang="en-US"/>
        </a:p>
      </dgm:t>
    </dgm:pt>
    <dgm:pt modelId="{28B3B781-7C62-4485-B0F6-FE0E816B8BB7}">
      <dgm:prSet custT="1"/>
      <dgm:spPr/>
      <dgm:t>
        <a:bodyPr/>
        <a:lstStyle/>
        <a:p>
          <a:r>
            <a:rPr kumimoji="1" lang="en-GB" sz="2000" dirty="0" smtClean="0"/>
            <a:t>Can</a:t>
          </a:r>
          <a:r>
            <a:rPr kumimoji="1" lang="en-US" sz="2000" dirty="0" smtClean="0"/>
            <a:t> handle multiple frames at a time</a:t>
          </a:r>
          <a:endParaRPr kumimoji="1" lang="en-US" sz="2000" dirty="0"/>
        </a:p>
      </dgm:t>
    </dgm:pt>
    <dgm:pt modelId="{A2A2C74B-6FD1-467D-80DD-1CC1620A0FDB}" type="parTrans" cxnId="{7DF36C01-6BCA-43CC-95F2-90FED70ADE4B}">
      <dgm:prSet/>
      <dgm:spPr>
        <a:ln>
          <a:noFill/>
        </a:ln>
      </dgm:spPr>
      <dgm:t>
        <a:bodyPr/>
        <a:lstStyle/>
        <a:p>
          <a:endParaRPr lang="en-US" dirty="0"/>
        </a:p>
      </dgm:t>
    </dgm:pt>
    <dgm:pt modelId="{0541D032-AF0B-424A-9926-DF6FBB8255D6}" type="sibTrans" cxnId="{7DF36C01-6BCA-43CC-95F2-90FED70ADE4B}">
      <dgm:prSet/>
      <dgm:spPr/>
      <dgm:t>
        <a:bodyPr/>
        <a:lstStyle/>
        <a:p>
          <a:endParaRPr lang="en-US"/>
        </a:p>
      </dgm:t>
    </dgm:pt>
    <dgm:pt modelId="{A5DEFC15-72ED-4801-ACDD-771351A840C5}">
      <dgm:prSet custT="1"/>
      <dgm:spPr/>
      <dgm:t>
        <a:bodyPr/>
        <a:lstStyle/>
        <a:p>
          <a:r>
            <a:rPr kumimoji="1" lang="en-GB" sz="2000" dirty="0" smtClean="0"/>
            <a:t>Can</a:t>
          </a:r>
          <a:r>
            <a:rPr kumimoji="1" lang="en-US" sz="2000" dirty="0" smtClean="0"/>
            <a:t> have cut-through</a:t>
          </a:r>
          <a:r>
            <a:rPr kumimoji="1" lang="en-GB" sz="2000" dirty="0" smtClean="0"/>
            <a:t> </a:t>
          </a:r>
          <a:r>
            <a:rPr kumimoji="1" lang="en-US" sz="2000" dirty="0" smtClean="0"/>
            <a:t>operation</a:t>
          </a:r>
        </a:p>
      </dgm:t>
    </dgm:pt>
    <dgm:pt modelId="{48684126-F796-45BC-A4EE-46FBBBF62CD9}" type="parTrans" cxnId="{8D492E28-10CD-411F-A7DB-9CAB38D45080}">
      <dgm:prSet/>
      <dgm:spPr>
        <a:ln>
          <a:noFill/>
        </a:ln>
      </dgm:spPr>
      <dgm:t>
        <a:bodyPr/>
        <a:lstStyle/>
        <a:p>
          <a:endParaRPr lang="en-US" dirty="0"/>
        </a:p>
      </dgm:t>
    </dgm:pt>
    <dgm:pt modelId="{AA247279-CFBB-4C6B-9562-BB8DE1792825}" type="sibTrans" cxnId="{8D492E28-10CD-411F-A7DB-9CAB38D45080}">
      <dgm:prSet/>
      <dgm:spPr/>
      <dgm:t>
        <a:bodyPr/>
        <a:lstStyle/>
        <a:p>
          <a:endParaRPr lang="en-US"/>
        </a:p>
      </dgm:t>
    </dgm:pt>
    <dgm:pt modelId="{62A88E84-C155-4A3C-8386-E537802C408E}" type="pres">
      <dgm:prSet presAssocID="{E6E8AE97-D2EB-47D1-94C3-3CF46C6A34EE}" presName="diagram" presStyleCnt="0">
        <dgm:presLayoutVars>
          <dgm:chPref val="1"/>
          <dgm:dir/>
          <dgm:animOne val="branch"/>
          <dgm:animLvl val="lvl"/>
          <dgm:resizeHandles/>
        </dgm:presLayoutVars>
      </dgm:prSet>
      <dgm:spPr/>
      <dgm:t>
        <a:bodyPr/>
        <a:lstStyle/>
        <a:p>
          <a:endParaRPr lang="en-US"/>
        </a:p>
      </dgm:t>
    </dgm:pt>
    <dgm:pt modelId="{F9510E78-124D-40B5-BC21-B26E3FA0F988}" type="pres">
      <dgm:prSet presAssocID="{3AD78574-C807-447F-BDEA-1D6B635C6323}" presName="root" presStyleCnt="0"/>
      <dgm:spPr/>
    </dgm:pt>
    <dgm:pt modelId="{D2E68205-4155-4B47-A3D6-D52364F47AE9}" type="pres">
      <dgm:prSet presAssocID="{3AD78574-C807-447F-BDEA-1D6B635C6323}" presName="rootComposite" presStyleCnt="0"/>
      <dgm:spPr/>
    </dgm:pt>
    <dgm:pt modelId="{9ECAF5F7-6E1A-44B5-9B50-F37EED76C934}" type="pres">
      <dgm:prSet presAssocID="{3AD78574-C807-447F-BDEA-1D6B635C6323}" presName="rootText" presStyleLbl="node1" presStyleIdx="0" presStyleCnt="2" custLinFactNeighborX="40603" custLinFactNeighborY="-8935"/>
      <dgm:spPr/>
      <dgm:t>
        <a:bodyPr/>
        <a:lstStyle/>
        <a:p>
          <a:endParaRPr lang="en-US"/>
        </a:p>
      </dgm:t>
    </dgm:pt>
    <dgm:pt modelId="{DA567BA8-9466-4FA6-A304-639D3FF5056D}" type="pres">
      <dgm:prSet presAssocID="{3AD78574-C807-447F-BDEA-1D6B635C6323}" presName="rootConnector" presStyleLbl="node1" presStyleIdx="0" presStyleCnt="2"/>
      <dgm:spPr/>
      <dgm:t>
        <a:bodyPr/>
        <a:lstStyle/>
        <a:p>
          <a:endParaRPr lang="en-US"/>
        </a:p>
      </dgm:t>
    </dgm:pt>
    <dgm:pt modelId="{2FB4984A-635A-4881-AA01-E5B930B86344}" type="pres">
      <dgm:prSet presAssocID="{3AD78574-C807-447F-BDEA-1D6B635C6323}" presName="childShape" presStyleCnt="0"/>
      <dgm:spPr/>
    </dgm:pt>
    <dgm:pt modelId="{90FD37B3-FA34-4611-8565-E5E8A2C8A746}" type="pres">
      <dgm:prSet presAssocID="{AF01DBCC-681D-46BC-89CB-C7BF2C98A3B4}" presName="Name13" presStyleLbl="parChTrans1D2" presStyleIdx="0" presStyleCnt="6"/>
      <dgm:spPr/>
      <dgm:t>
        <a:bodyPr/>
        <a:lstStyle/>
        <a:p>
          <a:endParaRPr lang="en-US"/>
        </a:p>
      </dgm:t>
    </dgm:pt>
    <dgm:pt modelId="{F6685D4F-FA10-471F-ADA5-0BF1DC8C1492}" type="pres">
      <dgm:prSet presAssocID="{EAA57051-54F6-448E-8CCE-5C0F130CCCBA}" presName="childText" presStyleLbl="bgAcc1" presStyleIdx="0" presStyleCnt="6" custScaleX="173867" custScaleY="126709">
        <dgm:presLayoutVars>
          <dgm:bulletEnabled val="1"/>
        </dgm:presLayoutVars>
      </dgm:prSet>
      <dgm:spPr/>
      <dgm:t>
        <a:bodyPr/>
        <a:lstStyle/>
        <a:p>
          <a:endParaRPr lang="en-US"/>
        </a:p>
      </dgm:t>
    </dgm:pt>
    <dgm:pt modelId="{9300C71A-2819-4A3D-8C0B-DFB0091B746E}" type="pres">
      <dgm:prSet presAssocID="{F0052FD2-0106-4727-83D2-E10F2A804AD5}" presName="Name13" presStyleLbl="parChTrans1D2" presStyleIdx="1" presStyleCnt="6"/>
      <dgm:spPr/>
      <dgm:t>
        <a:bodyPr/>
        <a:lstStyle/>
        <a:p>
          <a:endParaRPr lang="en-US"/>
        </a:p>
      </dgm:t>
    </dgm:pt>
    <dgm:pt modelId="{F30C425E-DE85-4B10-B67D-1BB1A541F7A9}" type="pres">
      <dgm:prSet presAssocID="{032D174E-CCB5-4C79-B5FC-85C29A064096}" presName="childText" presStyleLbl="bgAcc1" presStyleIdx="1" presStyleCnt="6" custScaleX="187368" custScaleY="133670">
        <dgm:presLayoutVars>
          <dgm:bulletEnabled val="1"/>
        </dgm:presLayoutVars>
      </dgm:prSet>
      <dgm:spPr/>
      <dgm:t>
        <a:bodyPr/>
        <a:lstStyle/>
        <a:p>
          <a:endParaRPr lang="en-US"/>
        </a:p>
      </dgm:t>
    </dgm:pt>
    <dgm:pt modelId="{82181AA5-EB92-432B-8483-539E89AFF68F}" type="pres">
      <dgm:prSet presAssocID="{B95AC77F-A80B-4990-BAA0-67E8A145057E}" presName="Name13" presStyleLbl="parChTrans1D2" presStyleIdx="2" presStyleCnt="6"/>
      <dgm:spPr/>
      <dgm:t>
        <a:bodyPr/>
        <a:lstStyle/>
        <a:p>
          <a:endParaRPr lang="en-US"/>
        </a:p>
      </dgm:t>
    </dgm:pt>
    <dgm:pt modelId="{F1C737BD-6259-414D-B10D-40DFEB01364E}" type="pres">
      <dgm:prSet presAssocID="{9122E9CD-A9F3-407D-A55E-162A69543ED8}" presName="childText" presStyleLbl="bgAcc1" presStyleIdx="2" presStyleCnt="6" custScaleX="195385">
        <dgm:presLayoutVars>
          <dgm:bulletEnabled val="1"/>
        </dgm:presLayoutVars>
      </dgm:prSet>
      <dgm:spPr/>
      <dgm:t>
        <a:bodyPr/>
        <a:lstStyle/>
        <a:p>
          <a:endParaRPr lang="en-US"/>
        </a:p>
      </dgm:t>
    </dgm:pt>
    <dgm:pt modelId="{2F2DAF0C-8D58-45DC-9F80-A77341ACBA76}" type="pres">
      <dgm:prSet presAssocID="{DDFD050E-808C-43A3-87EA-41B637E88646}" presName="root" presStyleCnt="0"/>
      <dgm:spPr/>
    </dgm:pt>
    <dgm:pt modelId="{DF49062A-A73D-4722-80E5-CA143F324646}" type="pres">
      <dgm:prSet presAssocID="{DDFD050E-808C-43A3-87EA-41B637E88646}" presName="rootComposite" presStyleCnt="0"/>
      <dgm:spPr/>
    </dgm:pt>
    <dgm:pt modelId="{5AEC553C-E6A4-4836-B0DE-E0782599191A}" type="pres">
      <dgm:prSet presAssocID="{DDFD050E-808C-43A3-87EA-41B637E88646}" presName="rootText" presStyleLbl="node1" presStyleIdx="1" presStyleCnt="2" custLinFactNeighborX="17272" custLinFactNeighborY="1257"/>
      <dgm:spPr/>
      <dgm:t>
        <a:bodyPr/>
        <a:lstStyle/>
        <a:p>
          <a:endParaRPr lang="en-US"/>
        </a:p>
      </dgm:t>
    </dgm:pt>
    <dgm:pt modelId="{906F1858-EAAC-4E2D-8D2D-A0FBA72FC148}" type="pres">
      <dgm:prSet presAssocID="{DDFD050E-808C-43A3-87EA-41B637E88646}" presName="rootConnector" presStyleLbl="node1" presStyleIdx="1" presStyleCnt="2"/>
      <dgm:spPr/>
      <dgm:t>
        <a:bodyPr/>
        <a:lstStyle/>
        <a:p>
          <a:endParaRPr lang="en-US"/>
        </a:p>
      </dgm:t>
    </dgm:pt>
    <dgm:pt modelId="{C313C7FB-EA2B-4587-AC38-59EA0AAB1074}" type="pres">
      <dgm:prSet presAssocID="{DDFD050E-808C-43A3-87EA-41B637E88646}" presName="childShape" presStyleCnt="0"/>
      <dgm:spPr/>
    </dgm:pt>
    <dgm:pt modelId="{EBEFF37A-B5B7-4EFD-BB45-0112433E462D}" type="pres">
      <dgm:prSet presAssocID="{31409E36-7515-46DE-9C09-E1AAAF27E9B6}" presName="Name13" presStyleLbl="parChTrans1D2" presStyleIdx="3" presStyleCnt="6"/>
      <dgm:spPr/>
      <dgm:t>
        <a:bodyPr/>
        <a:lstStyle/>
        <a:p>
          <a:endParaRPr lang="en-US"/>
        </a:p>
      </dgm:t>
    </dgm:pt>
    <dgm:pt modelId="{C21029A7-F301-46F7-8C65-EC2BB3D2BE9D}" type="pres">
      <dgm:prSet presAssocID="{1A5FFD4E-FA7E-4704-94A8-317FD13232BF}" presName="childText" presStyleLbl="bgAcc1" presStyleIdx="3" presStyleCnt="6" custScaleX="168845" custScaleY="130246" custLinFactNeighborX="-19097" custLinFactNeighborY="-3010">
        <dgm:presLayoutVars>
          <dgm:bulletEnabled val="1"/>
        </dgm:presLayoutVars>
      </dgm:prSet>
      <dgm:spPr/>
      <dgm:t>
        <a:bodyPr/>
        <a:lstStyle/>
        <a:p>
          <a:endParaRPr lang="en-US"/>
        </a:p>
      </dgm:t>
    </dgm:pt>
    <dgm:pt modelId="{A1575D3B-C889-4A8E-B60A-2FC5BE30E66C}" type="pres">
      <dgm:prSet presAssocID="{A2A2C74B-6FD1-467D-80DD-1CC1620A0FDB}" presName="Name13" presStyleLbl="parChTrans1D2" presStyleIdx="4" presStyleCnt="6"/>
      <dgm:spPr/>
      <dgm:t>
        <a:bodyPr/>
        <a:lstStyle/>
        <a:p>
          <a:endParaRPr lang="en-US"/>
        </a:p>
      </dgm:t>
    </dgm:pt>
    <dgm:pt modelId="{83ADB218-874B-43B1-8026-822F365DEE01}" type="pres">
      <dgm:prSet presAssocID="{28B3B781-7C62-4485-B0F6-FE0E816B8BB7}" presName="childText" presStyleLbl="bgAcc1" presStyleIdx="4" presStyleCnt="6" custScaleX="171874" custScaleY="147642" custLinFactNeighborX="-12632" custLinFactNeighborY="-3880">
        <dgm:presLayoutVars>
          <dgm:bulletEnabled val="1"/>
        </dgm:presLayoutVars>
      </dgm:prSet>
      <dgm:spPr/>
      <dgm:t>
        <a:bodyPr/>
        <a:lstStyle/>
        <a:p>
          <a:endParaRPr lang="en-US"/>
        </a:p>
      </dgm:t>
    </dgm:pt>
    <dgm:pt modelId="{B4606B4C-E043-412E-92B3-87C38F413444}" type="pres">
      <dgm:prSet presAssocID="{48684126-F796-45BC-A4EE-46FBBBF62CD9}" presName="Name13" presStyleLbl="parChTrans1D2" presStyleIdx="5" presStyleCnt="6"/>
      <dgm:spPr/>
      <dgm:t>
        <a:bodyPr/>
        <a:lstStyle/>
        <a:p>
          <a:endParaRPr lang="en-US"/>
        </a:p>
      </dgm:t>
    </dgm:pt>
    <dgm:pt modelId="{CB623BE7-2CF9-4503-9B55-3A2C94EBAA91}" type="pres">
      <dgm:prSet presAssocID="{A5DEFC15-72ED-4801-ACDD-771351A840C5}" presName="childText" presStyleLbl="bgAcc1" presStyleIdx="5" presStyleCnt="6" custScaleX="181115" custLinFactNeighborX="-19097" custLinFactNeighborY="-4749">
        <dgm:presLayoutVars>
          <dgm:bulletEnabled val="1"/>
        </dgm:presLayoutVars>
      </dgm:prSet>
      <dgm:spPr/>
      <dgm:t>
        <a:bodyPr/>
        <a:lstStyle/>
        <a:p>
          <a:endParaRPr lang="en-US"/>
        </a:p>
      </dgm:t>
    </dgm:pt>
  </dgm:ptLst>
  <dgm:cxnLst>
    <dgm:cxn modelId="{E81D406F-235E-495E-B538-BD972803EE99}" type="presOf" srcId="{1A5FFD4E-FA7E-4704-94A8-317FD13232BF}" destId="{C21029A7-F301-46F7-8C65-EC2BB3D2BE9D}" srcOrd="0" destOrd="0" presId="urn:microsoft.com/office/officeart/2005/8/layout/hierarchy3"/>
    <dgm:cxn modelId="{DFB4F23B-743A-4517-9CF9-B9C66CC1445A}" type="presOf" srcId="{3AD78574-C807-447F-BDEA-1D6B635C6323}" destId="{9ECAF5F7-6E1A-44B5-9B50-F37EED76C934}" srcOrd="0" destOrd="0" presId="urn:microsoft.com/office/officeart/2005/8/layout/hierarchy3"/>
    <dgm:cxn modelId="{EE01111F-B4C1-45F4-B31A-2AC49F900348}" srcId="{3AD78574-C807-447F-BDEA-1D6B635C6323}" destId="{032D174E-CCB5-4C79-B5FC-85C29A064096}" srcOrd="1" destOrd="0" parTransId="{F0052FD2-0106-4727-83D2-E10F2A804AD5}" sibTransId="{EA76EAD7-043B-4A78-B291-152354926228}"/>
    <dgm:cxn modelId="{7E48F119-6E39-4BE6-9D22-E32D21CD6503}" type="presOf" srcId="{AF01DBCC-681D-46BC-89CB-C7BF2C98A3B4}" destId="{90FD37B3-FA34-4611-8565-E5E8A2C8A746}" srcOrd="0" destOrd="0" presId="urn:microsoft.com/office/officeart/2005/8/layout/hierarchy3"/>
    <dgm:cxn modelId="{CDF1E39F-51A9-4FD6-94D3-DB93D8395ABF}" type="presOf" srcId="{EAA57051-54F6-448E-8CCE-5C0F130CCCBA}" destId="{F6685D4F-FA10-471F-ADA5-0BF1DC8C1492}" srcOrd="0" destOrd="0" presId="urn:microsoft.com/office/officeart/2005/8/layout/hierarchy3"/>
    <dgm:cxn modelId="{8571879E-3642-40EB-A39E-5DB6BA6CEF7A}" srcId="{E6E8AE97-D2EB-47D1-94C3-3CF46C6A34EE}" destId="{3AD78574-C807-447F-BDEA-1D6B635C6323}" srcOrd="0" destOrd="0" parTransId="{ADDA9273-EC86-42C1-A9E6-B247123A541A}" sibTransId="{02698DA2-26AD-4717-99C6-6D8A16D8C091}"/>
    <dgm:cxn modelId="{6B690C5C-4A0C-4E93-89A1-FFD88B626BFF}" type="presOf" srcId="{DDFD050E-808C-43A3-87EA-41B637E88646}" destId="{906F1858-EAAC-4E2D-8D2D-A0FBA72FC148}" srcOrd="1" destOrd="0" presId="urn:microsoft.com/office/officeart/2005/8/layout/hierarchy3"/>
    <dgm:cxn modelId="{B3382FA9-8FC7-42D7-917B-13B763F25FE0}" type="presOf" srcId="{A5DEFC15-72ED-4801-ACDD-771351A840C5}" destId="{CB623BE7-2CF9-4503-9B55-3A2C94EBAA91}" srcOrd="0" destOrd="0" presId="urn:microsoft.com/office/officeart/2005/8/layout/hierarchy3"/>
    <dgm:cxn modelId="{BCC94CEE-A66F-45AA-AD98-98A438CCB086}" srcId="{3AD78574-C807-447F-BDEA-1D6B635C6323}" destId="{9122E9CD-A9F3-407D-A55E-162A69543ED8}" srcOrd="2" destOrd="0" parTransId="{B95AC77F-A80B-4990-BAA0-67E8A145057E}" sibTransId="{23C24756-108B-4ADF-B12C-826E53F70CA8}"/>
    <dgm:cxn modelId="{7578019D-91DC-484E-B6D9-A9273B651465}" type="presOf" srcId="{032D174E-CCB5-4C79-B5FC-85C29A064096}" destId="{F30C425E-DE85-4B10-B67D-1BB1A541F7A9}" srcOrd="0" destOrd="0" presId="urn:microsoft.com/office/officeart/2005/8/layout/hierarchy3"/>
    <dgm:cxn modelId="{5FCD15F8-E0F8-4E60-B35A-8B18583CCC85}" type="presOf" srcId="{B95AC77F-A80B-4990-BAA0-67E8A145057E}" destId="{82181AA5-EB92-432B-8483-539E89AFF68F}" srcOrd="0" destOrd="0" presId="urn:microsoft.com/office/officeart/2005/8/layout/hierarchy3"/>
    <dgm:cxn modelId="{9658B268-B75D-4FBF-A134-A3EC3E5973CE}" type="presOf" srcId="{9122E9CD-A9F3-407D-A55E-162A69543ED8}" destId="{F1C737BD-6259-414D-B10D-40DFEB01364E}" srcOrd="0" destOrd="0" presId="urn:microsoft.com/office/officeart/2005/8/layout/hierarchy3"/>
    <dgm:cxn modelId="{BC527FB6-3404-405F-A429-3E190FD3B57B}" srcId="{DDFD050E-808C-43A3-87EA-41B637E88646}" destId="{1A5FFD4E-FA7E-4704-94A8-317FD13232BF}" srcOrd="0" destOrd="0" parTransId="{31409E36-7515-46DE-9C09-E1AAAF27E9B6}" sibTransId="{664637D4-1660-4FDF-A011-934A6D856508}"/>
    <dgm:cxn modelId="{28ACC1C4-F3C8-44CD-AC1A-E16941AFB387}" type="presOf" srcId="{F0052FD2-0106-4727-83D2-E10F2A804AD5}" destId="{9300C71A-2819-4A3D-8C0B-DFB0091B746E}" srcOrd="0" destOrd="0" presId="urn:microsoft.com/office/officeart/2005/8/layout/hierarchy3"/>
    <dgm:cxn modelId="{E385FF07-F446-465D-9483-3466415EB9D3}" type="presOf" srcId="{3AD78574-C807-447F-BDEA-1D6B635C6323}" destId="{DA567BA8-9466-4FA6-A304-639D3FF5056D}" srcOrd="1" destOrd="0" presId="urn:microsoft.com/office/officeart/2005/8/layout/hierarchy3"/>
    <dgm:cxn modelId="{2982021F-18D6-4EB5-AFE4-3B935C220E39}" type="presOf" srcId="{DDFD050E-808C-43A3-87EA-41B637E88646}" destId="{5AEC553C-E6A4-4836-B0DE-E0782599191A}" srcOrd="0" destOrd="0" presId="urn:microsoft.com/office/officeart/2005/8/layout/hierarchy3"/>
    <dgm:cxn modelId="{1D3EF002-2A77-41CC-8E2C-A04DA5D8AB1E}" type="presOf" srcId="{E6E8AE97-D2EB-47D1-94C3-3CF46C6A34EE}" destId="{62A88E84-C155-4A3C-8386-E537802C408E}" srcOrd="0" destOrd="0" presId="urn:microsoft.com/office/officeart/2005/8/layout/hierarchy3"/>
    <dgm:cxn modelId="{8D492E28-10CD-411F-A7DB-9CAB38D45080}" srcId="{DDFD050E-808C-43A3-87EA-41B637E88646}" destId="{A5DEFC15-72ED-4801-ACDD-771351A840C5}" srcOrd="2" destOrd="0" parTransId="{48684126-F796-45BC-A4EE-46FBBBF62CD9}" sibTransId="{AA247279-CFBB-4C6B-9562-BB8DE1792825}"/>
    <dgm:cxn modelId="{99DA4DCE-9F4F-4D48-AE71-B61A2C014B19}" type="presOf" srcId="{48684126-F796-45BC-A4EE-46FBBBF62CD9}" destId="{B4606B4C-E043-412E-92B3-87C38F413444}" srcOrd="0" destOrd="0" presId="urn:microsoft.com/office/officeart/2005/8/layout/hierarchy3"/>
    <dgm:cxn modelId="{7DF36C01-6BCA-43CC-95F2-90FED70ADE4B}" srcId="{DDFD050E-808C-43A3-87EA-41B637E88646}" destId="{28B3B781-7C62-4485-B0F6-FE0E816B8BB7}" srcOrd="1" destOrd="0" parTransId="{A2A2C74B-6FD1-467D-80DD-1CC1620A0FDB}" sibTransId="{0541D032-AF0B-424A-9926-DF6FBB8255D6}"/>
    <dgm:cxn modelId="{E58F95AE-A6AA-4881-9BF8-BE99104F608B}" srcId="{E6E8AE97-D2EB-47D1-94C3-3CF46C6A34EE}" destId="{DDFD050E-808C-43A3-87EA-41B637E88646}" srcOrd="1" destOrd="0" parTransId="{5FD15E86-3833-49FC-B6FD-ABCBEB045929}" sibTransId="{09E9C0E6-F1FB-4B63-8150-7CDF46003B73}"/>
    <dgm:cxn modelId="{2586DC31-0BC3-4005-9E62-3B46C8BC86E8}" type="presOf" srcId="{31409E36-7515-46DE-9C09-E1AAAF27E9B6}" destId="{EBEFF37A-B5B7-4EFD-BB45-0112433E462D}" srcOrd="0" destOrd="0" presId="urn:microsoft.com/office/officeart/2005/8/layout/hierarchy3"/>
    <dgm:cxn modelId="{DC5BCB17-DADB-4E21-8E51-477070D157EC}" type="presOf" srcId="{A2A2C74B-6FD1-467D-80DD-1CC1620A0FDB}" destId="{A1575D3B-C889-4A8E-B60A-2FC5BE30E66C}" srcOrd="0" destOrd="0" presId="urn:microsoft.com/office/officeart/2005/8/layout/hierarchy3"/>
    <dgm:cxn modelId="{945B097A-90BF-433A-8D84-0889610A9A99}" type="presOf" srcId="{28B3B781-7C62-4485-B0F6-FE0E816B8BB7}" destId="{83ADB218-874B-43B1-8026-822F365DEE01}" srcOrd="0" destOrd="0" presId="urn:microsoft.com/office/officeart/2005/8/layout/hierarchy3"/>
    <dgm:cxn modelId="{99DA5B2C-250B-4FBE-AAFE-18F3ED0B6901}" srcId="{3AD78574-C807-447F-BDEA-1D6B635C6323}" destId="{EAA57051-54F6-448E-8CCE-5C0F130CCCBA}" srcOrd="0" destOrd="0" parTransId="{AF01DBCC-681D-46BC-89CB-C7BF2C98A3B4}" sibTransId="{7EC37A08-2D0D-4C5A-9253-56A3432BE368}"/>
    <dgm:cxn modelId="{3677314E-56B6-44DD-9D06-93070E59DD6F}" type="presParOf" srcId="{62A88E84-C155-4A3C-8386-E537802C408E}" destId="{F9510E78-124D-40B5-BC21-B26E3FA0F988}" srcOrd="0" destOrd="0" presId="urn:microsoft.com/office/officeart/2005/8/layout/hierarchy3"/>
    <dgm:cxn modelId="{FA0563DE-8F03-4E5E-81F7-9E15767C2285}" type="presParOf" srcId="{F9510E78-124D-40B5-BC21-B26E3FA0F988}" destId="{D2E68205-4155-4B47-A3D6-D52364F47AE9}" srcOrd="0" destOrd="0" presId="urn:microsoft.com/office/officeart/2005/8/layout/hierarchy3"/>
    <dgm:cxn modelId="{192F533F-B9F9-470D-B1E7-FC0931E8058F}" type="presParOf" srcId="{D2E68205-4155-4B47-A3D6-D52364F47AE9}" destId="{9ECAF5F7-6E1A-44B5-9B50-F37EED76C934}" srcOrd="0" destOrd="0" presId="urn:microsoft.com/office/officeart/2005/8/layout/hierarchy3"/>
    <dgm:cxn modelId="{3C1CE24F-179A-4A37-8A9B-46C2867EF77A}" type="presParOf" srcId="{D2E68205-4155-4B47-A3D6-D52364F47AE9}" destId="{DA567BA8-9466-4FA6-A304-639D3FF5056D}" srcOrd="1" destOrd="0" presId="urn:microsoft.com/office/officeart/2005/8/layout/hierarchy3"/>
    <dgm:cxn modelId="{83F421D4-D6BE-42B7-A056-05B3E1FADC6D}" type="presParOf" srcId="{F9510E78-124D-40B5-BC21-B26E3FA0F988}" destId="{2FB4984A-635A-4881-AA01-E5B930B86344}" srcOrd="1" destOrd="0" presId="urn:microsoft.com/office/officeart/2005/8/layout/hierarchy3"/>
    <dgm:cxn modelId="{BD8C1220-E6B0-418A-803F-E7BC62486274}" type="presParOf" srcId="{2FB4984A-635A-4881-AA01-E5B930B86344}" destId="{90FD37B3-FA34-4611-8565-E5E8A2C8A746}" srcOrd="0" destOrd="0" presId="urn:microsoft.com/office/officeart/2005/8/layout/hierarchy3"/>
    <dgm:cxn modelId="{274325D0-D390-4194-86B1-FB9D6792157A}" type="presParOf" srcId="{2FB4984A-635A-4881-AA01-E5B930B86344}" destId="{F6685D4F-FA10-471F-ADA5-0BF1DC8C1492}" srcOrd="1" destOrd="0" presId="urn:microsoft.com/office/officeart/2005/8/layout/hierarchy3"/>
    <dgm:cxn modelId="{714DF184-26F2-4E44-83C1-40D2143E8FAF}" type="presParOf" srcId="{2FB4984A-635A-4881-AA01-E5B930B86344}" destId="{9300C71A-2819-4A3D-8C0B-DFB0091B746E}" srcOrd="2" destOrd="0" presId="urn:microsoft.com/office/officeart/2005/8/layout/hierarchy3"/>
    <dgm:cxn modelId="{DC0CF117-625C-443A-AD3C-1E673E39D15C}" type="presParOf" srcId="{2FB4984A-635A-4881-AA01-E5B930B86344}" destId="{F30C425E-DE85-4B10-B67D-1BB1A541F7A9}" srcOrd="3" destOrd="0" presId="urn:microsoft.com/office/officeart/2005/8/layout/hierarchy3"/>
    <dgm:cxn modelId="{C63B97AC-DC68-4C5A-86C7-1D122A06B12B}" type="presParOf" srcId="{2FB4984A-635A-4881-AA01-E5B930B86344}" destId="{82181AA5-EB92-432B-8483-539E89AFF68F}" srcOrd="4" destOrd="0" presId="urn:microsoft.com/office/officeart/2005/8/layout/hierarchy3"/>
    <dgm:cxn modelId="{9C8AA914-6994-486F-83A1-2707652B6BE3}" type="presParOf" srcId="{2FB4984A-635A-4881-AA01-E5B930B86344}" destId="{F1C737BD-6259-414D-B10D-40DFEB01364E}" srcOrd="5" destOrd="0" presId="urn:microsoft.com/office/officeart/2005/8/layout/hierarchy3"/>
    <dgm:cxn modelId="{33CC41DE-296E-4D9C-BFAE-57616CA53981}" type="presParOf" srcId="{62A88E84-C155-4A3C-8386-E537802C408E}" destId="{2F2DAF0C-8D58-45DC-9F80-A77341ACBA76}" srcOrd="1" destOrd="0" presId="urn:microsoft.com/office/officeart/2005/8/layout/hierarchy3"/>
    <dgm:cxn modelId="{1A0974E7-D331-4B65-A883-C7AAF1888CF8}" type="presParOf" srcId="{2F2DAF0C-8D58-45DC-9F80-A77341ACBA76}" destId="{DF49062A-A73D-4722-80E5-CA143F324646}" srcOrd="0" destOrd="0" presId="urn:microsoft.com/office/officeart/2005/8/layout/hierarchy3"/>
    <dgm:cxn modelId="{D497A553-240D-4D4D-A479-D003661A3515}" type="presParOf" srcId="{DF49062A-A73D-4722-80E5-CA143F324646}" destId="{5AEC553C-E6A4-4836-B0DE-E0782599191A}" srcOrd="0" destOrd="0" presId="urn:microsoft.com/office/officeart/2005/8/layout/hierarchy3"/>
    <dgm:cxn modelId="{D473C90B-3D5C-4D9C-8B43-659E68FFDF2C}" type="presParOf" srcId="{DF49062A-A73D-4722-80E5-CA143F324646}" destId="{906F1858-EAAC-4E2D-8D2D-A0FBA72FC148}" srcOrd="1" destOrd="0" presId="urn:microsoft.com/office/officeart/2005/8/layout/hierarchy3"/>
    <dgm:cxn modelId="{E301994A-30D3-497B-8D75-A779F55A1E1E}" type="presParOf" srcId="{2F2DAF0C-8D58-45DC-9F80-A77341ACBA76}" destId="{C313C7FB-EA2B-4587-AC38-59EA0AAB1074}" srcOrd="1" destOrd="0" presId="urn:microsoft.com/office/officeart/2005/8/layout/hierarchy3"/>
    <dgm:cxn modelId="{0174336B-A029-419C-AE5F-73F62A91C77A}" type="presParOf" srcId="{C313C7FB-EA2B-4587-AC38-59EA0AAB1074}" destId="{EBEFF37A-B5B7-4EFD-BB45-0112433E462D}" srcOrd="0" destOrd="0" presId="urn:microsoft.com/office/officeart/2005/8/layout/hierarchy3"/>
    <dgm:cxn modelId="{A82DF23C-3ACF-4F0F-8738-7DC227F6D498}" type="presParOf" srcId="{C313C7FB-EA2B-4587-AC38-59EA0AAB1074}" destId="{C21029A7-F301-46F7-8C65-EC2BB3D2BE9D}" srcOrd="1" destOrd="0" presId="urn:microsoft.com/office/officeart/2005/8/layout/hierarchy3"/>
    <dgm:cxn modelId="{8BFF6EB3-98AD-463F-83D0-3F113D996C0D}" type="presParOf" srcId="{C313C7FB-EA2B-4587-AC38-59EA0AAB1074}" destId="{A1575D3B-C889-4A8E-B60A-2FC5BE30E66C}" srcOrd="2" destOrd="0" presId="urn:microsoft.com/office/officeart/2005/8/layout/hierarchy3"/>
    <dgm:cxn modelId="{481B3375-CF34-4C54-8D15-FE9B111D2BFA}" type="presParOf" srcId="{C313C7FB-EA2B-4587-AC38-59EA0AAB1074}" destId="{83ADB218-874B-43B1-8026-822F365DEE01}" srcOrd="3" destOrd="0" presId="urn:microsoft.com/office/officeart/2005/8/layout/hierarchy3"/>
    <dgm:cxn modelId="{4BAA358D-EB15-43D4-9BCA-A159195DC794}" type="presParOf" srcId="{C313C7FB-EA2B-4587-AC38-59EA0AAB1074}" destId="{B4606B4C-E043-412E-92B3-87C38F413444}" srcOrd="4" destOrd="0" presId="urn:microsoft.com/office/officeart/2005/8/layout/hierarchy3"/>
    <dgm:cxn modelId="{DD52A846-4ECB-45A5-87CD-6ED48AF44CBF}" type="presParOf" srcId="{C313C7FB-EA2B-4587-AC38-59EA0AAB1074}" destId="{CB623BE7-2CF9-4503-9B55-3A2C94EBAA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257DBB-91CD-8846-87E2-F24378D8DED8}" type="doc">
      <dgm:prSet loTypeId="urn:microsoft.com/office/officeart/2005/8/layout/lProcess2" loCatId="" qsTypeId="urn:microsoft.com/office/officeart/2005/8/quickstyle/simple5" qsCatId="simple" csTypeId="urn:microsoft.com/office/officeart/2005/8/colors/accent1_2" csCatId="accent1" phldr="1"/>
      <dgm:spPr/>
      <dgm:t>
        <a:bodyPr/>
        <a:lstStyle/>
        <a:p>
          <a:endParaRPr lang="en-US"/>
        </a:p>
      </dgm:t>
    </dgm:pt>
    <dgm:pt modelId="{9181D9F5-C2F3-2644-8C30-D54BD2B5D704}">
      <dgm:prSet phldrT="[Text]"/>
      <dgm:spPr/>
      <dgm:t>
        <a:bodyPr/>
        <a:lstStyle/>
        <a:p>
          <a:r>
            <a:rPr kumimoji="1" lang="en-US" b="1" smtClean="0"/>
            <a:t>Includes functions such as:</a:t>
          </a:r>
          <a:endParaRPr lang="en-US"/>
        </a:p>
      </dgm:t>
    </dgm:pt>
    <dgm:pt modelId="{209C294F-4309-504E-BED5-E53896443A26}" type="parTrans" cxnId="{A2168A86-731E-C04F-8DE6-F3DC9510C0DD}">
      <dgm:prSet/>
      <dgm:spPr/>
      <dgm:t>
        <a:bodyPr/>
        <a:lstStyle/>
        <a:p>
          <a:endParaRPr lang="en-US"/>
        </a:p>
      </dgm:t>
    </dgm:pt>
    <dgm:pt modelId="{A0BECD7C-F8AE-E646-B34A-4B73219A5F1E}" type="sibTrans" cxnId="{A2168A86-731E-C04F-8DE6-F3DC9510C0DD}">
      <dgm:prSet/>
      <dgm:spPr/>
      <dgm:t>
        <a:bodyPr/>
        <a:lstStyle/>
        <a:p>
          <a:endParaRPr lang="en-US"/>
        </a:p>
      </dgm:t>
    </dgm:pt>
    <dgm:pt modelId="{EEE214E0-37C0-2C4A-8DCC-790059324F82}">
      <dgm:prSet/>
      <dgm:spPr/>
      <dgm:t>
        <a:bodyPr/>
        <a:lstStyle/>
        <a:p>
          <a:r>
            <a:rPr kumimoji="1" lang="en-US" dirty="0" smtClean="0">
              <a:solidFill>
                <a:schemeClr val="bg2">
                  <a:lumMod val="50000"/>
                </a:schemeClr>
              </a:solidFill>
              <a:ea typeface="ＭＳ Ｐゴシック" pitchFamily="32" charset="-128"/>
            </a:rPr>
            <a:t>Encoding/decoding of signals</a:t>
          </a:r>
        </a:p>
      </dgm:t>
    </dgm:pt>
    <dgm:pt modelId="{8933D65B-453D-5047-9449-F992F7BBA6DB}" type="parTrans" cxnId="{8CFEE0B1-8386-EB40-B5CD-08AEE4AF3190}">
      <dgm:prSet/>
      <dgm:spPr/>
      <dgm:t>
        <a:bodyPr/>
        <a:lstStyle/>
        <a:p>
          <a:endParaRPr lang="en-US"/>
        </a:p>
      </dgm:t>
    </dgm:pt>
    <dgm:pt modelId="{F4ECA304-0A31-C84F-865D-D0EC1712DD74}" type="sibTrans" cxnId="{8CFEE0B1-8386-EB40-B5CD-08AEE4AF3190}">
      <dgm:prSet/>
      <dgm:spPr/>
      <dgm:t>
        <a:bodyPr/>
        <a:lstStyle/>
        <a:p>
          <a:endParaRPr lang="en-US"/>
        </a:p>
      </dgm:t>
    </dgm:pt>
    <dgm:pt modelId="{547CC2B6-116A-3441-B58B-8CB94DC323F6}">
      <dgm:prSet/>
      <dgm:spPr/>
      <dgm:t>
        <a:bodyPr/>
        <a:lstStyle/>
        <a:p>
          <a:r>
            <a:rPr kumimoji="1" lang="en-US" dirty="0" smtClean="0">
              <a:solidFill>
                <a:srgbClr val="004040"/>
              </a:solidFill>
              <a:ea typeface="ＭＳ Ｐゴシック" pitchFamily="32" charset="-128"/>
            </a:rPr>
            <a:t>Preamble generation/removal</a:t>
          </a:r>
        </a:p>
      </dgm:t>
    </dgm:pt>
    <dgm:pt modelId="{9BF14982-07EF-454A-8AE9-68C3BDD3FD63}" type="parTrans" cxnId="{FCF48BC9-57BE-5141-BF1F-329180EC5ACE}">
      <dgm:prSet/>
      <dgm:spPr/>
      <dgm:t>
        <a:bodyPr/>
        <a:lstStyle/>
        <a:p>
          <a:endParaRPr lang="en-US"/>
        </a:p>
      </dgm:t>
    </dgm:pt>
    <dgm:pt modelId="{82B3EF0D-B35E-ED41-84AE-7DF192E1916E}" type="sibTrans" cxnId="{FCF48BC9-57BE-5141-BF1F-329180EC5ACE}">
      <dgm:prSet/>
      <dgm:spPr/>
      <dgm:t>
        <a:bodyPr/>
        <a:lstStyle/>
        <a:p>
          <a:endParaRPr lang="en-US"/>
        </a:p>
      </dgm:t>
    </dgm:pt>
    <dgm:pt modelId="{CC774E49-5752-804E-8A47-B7FF6606A82B}">
      <dgm:prSet/>
      <dgm:spPr/>
      <dgm:t>
        <a:bodyPr/>
        <a:lstStyle/>
        <a:p>
          <a:r>
            <a:rPr kumimoji="1" lang="en-US" dirty="0" smtClean="0">
              <a:solidFill>
                <a:srgbClr val="004040"/>
              </a:solidFill>
              <a:ea typeface="ＭＳ Ｐゴシック" pitchFamily="32" charset="-128"/>
            </a:rPr>
            <a:t>Bit transmission/reception</a:t>
          </a:r>
        </a:p>
      </dgm:t>
    </dgm:pt>
    <dgm:pt modelId="{D3B99FA5-4AFD-9F4C-881B-36B509E7EC5B}" type="parTrans" cxnId="{29E14C9C-E0BA-EC4E-B0C9-3666E52F3F17}">
      <dgm:prSet/>
      <dgm:spPr/>
      <dgm:t>
        <a:bodyPr/>
        <a:lstStyle/>
        <a:p>
          <a:endParaRPr lang="en-US"/>
        </a:p>
      </dgm:t>
    </dgm:pt>
    <dgm:pt modelId="{30D1986B-32DB-C443-93B7-1AE4016B753D}" type="sibTrans" cxnId="{29E14C9C-E0BA-EC4E-B0C9-3666E52F3F17}">
      <dgm:prSet/>
      <dgm:spPr/>
      <dgm:t>
        <a:bodyPr/>
        <a:lstStyle/>
        <a:p>
          <a:endParaRPr lang="en-US"/>
        </a:p>
      </dgm:t>
    </dgm:pt>
    <dgm:pt modelId="{8EE4108A-F809-2B40-AA0B-604C31F9466A}" type="pres">
      <dgm:prSet presAssocID="{C5257DBB-91CD-8846-87E2-F24378D8DED8}" presName="theList" presStyleCnt="0">
        <dgm:presLayoutVars>
          <dgm:dir/>
          <dgm:animLvl val="lvl"/>
          <dgm:resizeHandles val="exact"/>
        </dgm:presLayoutVars>
      </dgm:prSet>
      <dgm:spPr/>
      <dgm:t>
        <a:bodyPr/>
        <a:lstStyle/>
        <a:p>
          <a:endParaRPr lang="en-US"/>
        </a:p>
      </dgm:t>
    </dgm:pt>
    <dgm:pt modelId="{4C66AD39-77B3-6F41-83FD-8CCAC5E16EBF}" type="pres">
      <dgm:prSet presAssocID="{9181D9F5-C2F3-2644-8C30-D54BD2B5D704}" presName="compNode" presStyleCnt="0"/>
      <dgm:spPr/>
    </dgm:pt>
    <dgm:pt modelId="{FA3975CB-9DE5-7244-A89A-0EF4497047CB}" type="pres">
      <dgm:prSet presAssocID="{9181D9F5-C2F3-2644-8C30-D54BD2B5D704}" presName="aNode" presStyleLbl="bgShp" presStyleIdx="0" presStyleCnt="1"/>
      <dgm:spPr/>
      <dgm:t>
        <a:bodyPr/>
        <a:lstStyle/>
        <a:p>
          <a:endParaRPr lang="en-US"/>
        </a:p>
      </dgm:t>
    </dgm:pt>
    <dgm:pt modelId="{F84233D0-D9AD-F348-B797-9805E49685E6}" type="pres">
      <dgm:prSet presAssocID="{9181D9F5-C2F3-2644-8C30-D54BD2B5D704}" presName="textNode" presStyleLbl="bgShp" presStyleIdx="0" presStyleCnt="1"/>
      <dgm:spPr/>
      <dgm:t>
        <a:bodyPr/>
        <a:lstStyle/>
        <a:p>
          <a:endParaRPr lang="en-US"/>
        </a:p>
      </dgm:t>
    </dgm:pt>
    <dgm:pt modelId="{B7F449E7-9A53-DE48-A3A6-AD48493527EB}" type="pres">
      <dgm:prSet presAssocID="{9181D9F5-C2F3-2644-8C30-D54BD2B5D704}" presName="compChildNode" presStyleCnt="0"/>
      <dgm:spPr/>
    </dgm:pt>
    <dgm:pt modelId="{62758612-AD13-5C44-B5D8-FCD5F8F2E837}" type="pres">
      <dgm:prSet presAssocID="{9181D9F5-C2F3-2644-8C30-D54BD2B5D704}" presName="theInnerList" presStyleCnt="0"/>
      <dgm:spPr/>
    </dgm:pt>
    <dgm:pt modelId="{C7964185-CCFB-F345-87A7-E2C7DD69CE7C}" type="pres">
      <dgm:prSet presAssocID="{EEE214E0-37C0-2C4A-8DCC-790059324F82}" presName="childNode" presStyleLbl="node1" presStyleIdx="0" presStyleCnt="3">
        <dgm:presLayoutVars>
          <dgm:bulletEnabled val="1"/>
        </dgm:presLayoutVars>
      </dgm:prSet>
      <dgm:spPr/>
      <dgm:t>
        <a:bodyPr/>
        <a:lstStyle/>
        <a:p>
          <a:endParaRPr lang="en-US"/>
        </a:p>
      </dgm:t>
    </dgm:pt>
    <dgm:pt modelId="{D82D71DB-3DE9-7E4B-B1F3-DBBD2CC75449}" type="pres">
      <dgm:prSet presAssocID="{EEE214E0-37C0-2C4A-8DCC-790059324F82}" presName="aSpace2" presStyleCnt="0"/>
      <dgm:spPr/>
    </dgm:pt>
    <dgm:pt modelId="{B8DDF3F5-AF89-C74B-988F-61D661CD7B90}" type="pres">
      <dgm:prSet presAssocID="{547CC2B6-116A-3441-B58B-8CB94DC323F6}" presName="childNode" presStyleLbl="node1" presStyleIdx="1" presStyleCnt="3">
        <dgm:presLayoutVars>
          <dgm:bulletEnabled val="1"/>
        </dgm:presLayoutVars>
      </dgm:prSet>
      <dgm:spPr/>
      <dgm:t>
        <a:bodyPr/>
        <a:lstStyle/>
        <a:p>
          <a:endParaRPr lang="en-US"/>
        </a:p>
      </dgm:t>
    </dgm:pt>
    <dgm:pt modelId="{2D78501F-FB31-144C-9C56-364B29A80275}" type="pres">
      <dgm:prSet presAssocID="{547CC2B6-116A-3441-B58B-8CB94DC323F6}" presName="aSpace2" presStyleCnt="0"/>
      <dgm:spPr/>
    </dgm:pt>
    <dgm:pt modelId="{8B15818E-E8FA-E04A-86C8-20B19B32477A}" type="pres">
      <dgm:prSet presAssocID="{CC774E49-5752-804E-8A47-B7FF6606A82B}" presName="childNode" presStyleLbl="node1" presStyleIdx="2" presStyleCnt="3">
        <dgm:presLayoutVars>
          <dgm:bulletEnabled val="1"/>
        </dgm:presLayoutVars>
      </dgm:prSet>
      <dgm:spPr/>
      <dgm:t>
        <a:bodyPr/>
        <a:lstStyle/>
        <a:p>
          <a:endParaRPr lang="en-US"/>
        </a:p>
      </dgm:t>
    </dgm:pt>
  </dgm:ptLst>
  <dgm:cxnLst>
    <dgm:cxn modelId="{F062CE5B-DD0C-BD4A-97FC-70B07836E155}" type="presOf" srcId="{EEE214E0-37C0-2C4A-8DCC-790059324F82}" destId="{C7964185-CCFB-F345-87A7-E2C7DD69CE7C}" srcOrd="0" destOrd="0" presId="urn:microsoft.com/office/officeart/2005/8/layout/lProcess2"/>
    <dgm:cxn modelId="{FCF48BC9-57BE-5141-BF1F-329180EC5ACE}" srcId="{9181D9F5-C2F3-2644-8C30-D54BD2B5D704}" destId="{547CC2B6-116A-3441-B58B-8CB94DC323F6}" srcOrd="1" destOrd="0" parTransId="{9BF14982-07EF-454A-8AE9-68C3BDD3FD63}" sibTransId="{82B3EF0D-B35E-ED41-84AE-7DF192E1916E}"/>
    <dgm:cxn modelId="{A20D226D-AB77-144E-A1A2-7AF34A5F0CC3}" type="presOf" srcId="{9181D9F5-C2F3-2644-8C30-D54BD2B5D704}" destId="{FA3975CB-9DE5-7244-A89A-0EF4497047CB}" srcOrd="0" destOrd="0" presId="urn:microsoft.com/office/officeart/2005/8/layout/lProcess2"/>
    <dgm:cxn modelId="{3E3350C5-12F8-D546-A56C-8B73943E15D2}" type="presOf" srcId="{C5257DBB-91CD-8846-87E2-F24378D8DED8}" destId="{8EE4108A-F809-2B40-AA0B-604C31F9466A}" srcOrd="0" destOrd="0" presId="urn:microsoft.com/office/officeart/2005/8/layout/lProcess2"/>
    <dgm:cxn modelId="{8CFEE0B1-8386-EB40-B5CD-08AEE4AF3190}" srcId="{9181D9F5-C2F3-2644-8C30-D54BD2B5D704}" destId="{EEE214E0-37C0-2C4A-8DCC-790059324F82}" srcOrd="0" destOrd="0" parTransId="{8933D65B-453D-5047-9449-F992F7BBA6DB}" sibTransId="{F4ECA304-0A31-C84F-865D-D0EC1712DD74}"/>
    <dgm:cxn modelId="{391508E5-8159-9D4E-8E6F-F9E759E879B6}" type="presOf" srcId="{9181D9F5-C2F3-2644-8C30-D54BD2B5D704}" destId="{F84233D0-D9AD-F348-B797-9805E49685E6}" srcOrd="1" destOrd="0" presId="urn:microsoft.com/office/officeart/2005/8/layout/lProcess2"/>
    <dgm:cxn modelId="{29E14C9C-E0BA-EC4E-B0C9-3666E52F3F17}" srcId="{9181D9F5-C2F3-2644-8C30-D54BD2B5D704}" destId="{CC774E49-5752-804E-8A47-B7FF6606A82B}" srcOrd="2" destOrd="0" parTransId="{D3B99FA5-4AFD-9F4C-881B-36B509E7EC5B}" sibTransId="{30D1986B-32DB-C443-93B7-1AE4016B753D}"/>
    <dgm:cxn modelId="{A2168A86-731E-C04F-8DE6-F3DC9510C0DD}" srcId="{C5257DBB-91CD-8846-87E2-F24378D8DED8}" destId="{9181D9F5-C2F3-2644-8C30-D54BD2B5D704}" srcOrd="0" destOrd="0" parTransId="{209C294F-4309-504E-BED5-E53896443A26}" sibTransId="{A0BECD7C-F8AE-E646-B34A-4B73219A5F1E}"/>
    <dgm:cxn modelId="{D6A510A5-C473-764B-8590-8CDDC7BC51AF}" type="presOf" srcId="{CC774E49-5752-804E-8A47-B7FF6606A82B}" destId="{8B15818E-E8FA-E04A-86C8-20B19B32477A}" srcOrd="0" destOrd="0" presId="urn:microsoft.com/office/officeart/2005/8/layout/lProcess2"/>
    <dgm:cxn modelId="{A23B4540-2F4F-8E43-A4E8-D56CF6955416}" type="presOf" srcId="{547CC2B6-116A-3441-B58B-8CB94DC323F6}" destId="{B8DDF3F5-AF89-C74B-988F-61D661CD7B90}" srcOrd="0" destOrd="0" presId="urn:microsoft.com/office/officeart/2005/8/layout/lProcess2"/>
    <dgm:cxn modelId="{F2F01666-98C4-C74A-9058-DED9597ECD37}" type="presParOf" srcId="{8EE4108A-F809-2B40-AA0B-604C31F9466A}" destId="{4C66AD39-77B3-6F41-83FD-8CCAC5E16EBF}" srcOrd="0" destOrd="0" presId="urn:microsoft.com/office/officeart/2005/8/layout/lProcess2"/>
    <dgm:cxn modelId="{816A662F-4815-334E-A2EC-6434232DC0C9}" type="presParOf" srcId="{4C66AD39-77B3-6F41-83FD-8CCAC5E16EBF}" destId="{FA3975CB-9DE5-7244-A89A-0EF4497047CB}" srcOrd="0" destOrd="0" presId="urn:microsoft.com/office/officeart/2005/8/layout/lProcess2"/>
    <dgm:cxn modelId="{2E0DBE73-65F9-B842-A9AB-49BF90FCB338}" type="presParOf" srcId="{4C66AD39-77B3-6F41-83FD-8CCAC5E16EBF}" destId="{F84233D0-D9AD-F348-B797-9805E49685E6}" srcOrd="1" destOrd="0" presId="urn:microsoft.com/office/officeart/2005/8/layout/lProcess2"/>
    <dgm:cxn modelId="{30D7BB9A-B503-7647-9CCF-ACDA2808D861}" type="presParOf" srcId="{4C66AD39-77B3-6F41-83FD-8CCAC5E16EBF}" destId="{B7F449E7-9A53-DE48-A3A6-AD48493527EB}" srcOrd="2" destOrd="0" presId="urn:microsoft.com/office/officeart/2005/8/layout/lProcess2"/>
    <dgm:cxn modelId="{AB1FD4E2-63F7-0F4F-AA79-48D5A70192F4}" type="presParOf" srcId="{B7F449E7-9A53-DE48-A3A6-AD48493527EB}" destId="{62758612-AD13-5C44-B5D8-FCD5F8F2E837}" srcOrd="0" destOrd="0" presId="urn:microsoft.com/office/officeart/2005/8/layout/lProcess2"/>
    <dgm:cxn modelId="{B0E5CC95-720F-4F49-B86F-D8F74F1DB09E}" type="presParOf" srcId="{62758612-AD13-5C44-B5D8-FCD5F8F2E837}" destId="{C7964185-CCFB-F345-87A7-E2C7DD69CE7C}" srcOrd="0" destOrd="0" presId="urn:microsoft.com/office/officeart/2005/8/layout/lProcess2"/>
    <dgm:cxn modelId="{C31555EC-EC99-DE47-893D-64D292D58690}" type="presParOf" srcId="{62758612-AD13-5C44-B5D8-FCD5F8F2E837}" destId="{D82D71DB-3DE9-7E4B-B1F3-DBBD2CC75449}" srcOrd="1" destOrd="0" presId="urn:microsoft.com/office/officeart/2005/8/layout/lProcess2"/>
    <dgm:cxn modelId="{AAA3AEC8-4C93-E441-8EDA-EAC78050D7CA}" type="presParOf" srcId="{62758612-AD13-5C44-B5D8-FCD5F8F2E837}" destId="{B8DDF3F5-AF89-C74B-988F-61D661CD7B90}" srcOrd="2" destOrd="0" presId="urn:microsoft.com/office/officeart/2005/8/layout/lProcess2"/>
    <dgm:cxn modelId="{A9DE4801-B835-7249-957A-72C4F50B7E22}" type="presParOf" srcId="{62758612-AD13-5C44-B5D8-FCD5F8F2E837}" destId="{2D78501F-FB31-144C-9C56-364B29A80275}" srcOrd="3" destOrd="0" presId="urn:microsoft.com/office/officeart/2005/8/layout/lProcess2"/>
    <dgm:cxn modelId="{5C16799F-7812-0640-B7A6-ED8CFD76248E}" type="presParOf" srcId="{62758612-AD13-5C44-B5D8-FCD5F8F2E837}" destId="{8B15818E-E8FA-E04A-86C8-20B19B32477A}"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24B0B7-C32A-4CA2-B89E-79A7B6512E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3639D52-2F0B-466C-81CD-C72C3698A08F}">
      <dgm:prSet phldrT="[Text]"/>
      <dgm:spPr/>
      <dgm:t>
        <a:bodyPr/>
        <a:lstStyle/>
        <a:p>
          <a:r>
            <a:rPr kumimoji="1" lang="en-US" dirty="0" smtClean="0"/>
            <a:t>Unacknowledged connectionless service</a:t>
          </a:r>
          <a:endParaRPr lang="en-US" dirty="0"/>
        </a:p>
      </dgm:t>
    </dgm:pt>
    <dgm:pt modelId="{EAE883D0-2A8B-499A-8CCD-1115C5B11DBC}" type="parTrans" cxnId="{B4F27ACB-9D9E-41E3-8F35-541A1A87D1A5}">
      <dgm:prSet/>
      <dgm:spPr/>
      <dgm:t>
        <a:bodyPr/>
        <a:lstStyle/>
        <a:p>
          <a:endParaRPr lang="en-US"/>
        </a:p>
      </dgm:t>
    </dgm:pt>
    <dgm:pt modelId="{F41748DF-649C-4847-BB48-9F13E7A1B619}" type="sibTrans" cxnId="{B4F27ACB-9D9E-41E3-8F35-541A1A87D1A5}">
      <dgm:prSet/>
      <dgm:spPr/>
      <dgm:t>
        <a:bodyPr/>
        <a:lstStyle/>
        <a:p>
          <a:endParaRPr lang="en-US"/>
        </a:p>
      </dgm:t>
    </dgm:pt>
    <dgm:pt modelId="{28C24939-9A8E-484F-9495-530957B934ED}">
      <dgm:prSet phldrT="[Text]"/>
      <dgm:spPr/>
      <dgm:t>
        <a:bodyPr/>
        <a:lstStyle/>
        <a:p>
          <a:r>
            <a:rPr kumimoji="1" lang="en-US" dirty="0" smtClean="0"/>
            <a:t>Data-gram style service</a:t>
          </a:r>
          <a:endParaRPr lang="en-US" dirty="0"/>
        </a:p>
      </dgm:t>
    </dgm:pt>
    <dgm:pt modelId="{D46D6091-1311-4D5E-A3E4-8223777D9783}" type="parTrans" cxnId="{B9DC7B1B-2677-44EE-8AB2-3C73CA91D37E}">
      <dgm:prSet/>
      <dgm:spPr/>
      <dgm:t>
        <a:bodyPr/>
        <a:lstStyle/>
        <a:p>
          <a:endParaRPr lang="en-US"/>
        </a:p>
      </dgm:t>
    </dgm:pt>
    <dgm:pt modelId="{B3C2FEAB-EC2F-43B6-9B0B-B2F9ABA04732}" type="sibTrans" cxnId="{B9DC7B1B-2677-44EE-8AB2-3C73CA91D37E}">
      <dgm:prSet/>
      <dgm:spPr/>
      <dgm:t>
        <a:bodyPr/>
        <a:lstStyle/>
        <a:p>
          <a:endParaRPr lang="en-US"/>
        </a:p>
      </dgm:t>
    </dgm:pt>
    <dgm:pt modelId="{348C619B-BF91-43C2-98CA-B8C5640D9E75}">
      <dgm:prSet phldrT="[Text]"/>
      <dgm:spPr/>
      <dgm:t>
        <a:bodyPr/>
        <a:lstStyle/>
        <a:p>
          <a:r>
            <a:rPr kumimoji="1" lang="en-US" dirty="0" smtClean="0"/>
            <a:t>Connection-mode service</a:t>
          </a:r>
          <a:endParaRPr lang="en-US" dirty="0"/>
        </a:p>
      </dgm:t>
    </dgm:pt>
    <dgm:pt modelId="{E3E48965-B5DF-4589-AD4B-D1C3CE96941C}" type="parTrans" cxnId="{ADF4C10C-F2BD-4219-8161-001971AF63EC}">
      <dgm:prSet/>
      <dgm:spPr/>
      <dgm:t>
        <a:bodyPr/>
        <a:lstStyle/>
        <a:p>
          <a:endParaRPr lang="en-US"/>
        </a:p>
      </dgm:t>
    </dgm:pt>
    <dgm:pt modelId="{73E3543E-C2C8-4DAD-8396-043E2EF314B6}" type="sibTrans" cxnId="{ADF4C10C-F2BD-4219-8161-001971AF63EC}">
      <dgm:prSet/>
      <dgm:spPr/>
      <dgm:t>
        <a:bodyPr/>
        <a:lstStyle/>
        <a:p>
          <a:endParaRPr lang="en-US"/>
        </a:p>
      </dgm:t>
    </dgm:pt>
    <dgm:pt modelId="{6CBC5006-135D-45DE-BDF7-D093683CA044}">
      <dgm:prSet phldrT="[Text]"/>
      <dgm:spPr/>
      <dgm:t>
        <a:bodyPr/>
        <a:lstStyle/>
        <a:p>
          <a:r>
            <a:rPr kumimoji="1" lang="en-US" dirty="0" smtClean="0"/>
            <a:t>Logical connection is set up between two users</a:t>
          </a:r>
          <a:endParaRPr lang="en-US" dirty="0"/>
        </a:p>
      </dgm:t>
    </dgm:pt>
    <dgm:pt modelId="{CA1B7269-798A-4B87-B482-07CC31072B5D}" type="parTrans" cxnId="{9180CECB-6733-409D-8F4C-F95C72AF5263}">
      <dgm:prSet/>
      <dgm:spPr/>
      <dgm:t>
        <a:bodyPr/>
        <a:lstStyle/>
        <a:p>
          <a:endParaRPr lang="en-US"/>
        </a:p>
      </dgm:t>
    </dgm:pt>
    <dgm:pt modelId="{9D3B8EC8-0B04-46CC-B552-6EDB0AED258C}" type="sibTrans" cxnId="{9180CECB-6733-409D-8F4C-F95C72AF5263}">
      <dgm:prSet/>
      <dgm:spPr/>
      <dgm:t>
        <a:bodyPr/>
        <a:lstStyle/>
        <a:p>
          <a:endParaRPr lang="en-US"/>
        </a:p>
      </dgm:t>
    </dgm:pt>
    <dgm:pt modelId="{39BD4766-0C48-46BA-AC61-16B3308DE8D5}">
      <dgm:prSet/>
      <dgm:spPr/>
      <dgm:t>
        <a:bodyPr/>
        <a:lstStyle/>
        <a:p>
          <a:r>
            <a:rPr kumimoji="1" lang="en-US" dirty="0" smtClean="0"/>
            <a:t>Delivery of data is not guaranteed</a:t>
          </a:r>
        </a:p>
      </dgm:t>
    </dgm:pt>
    <dgm:pt modelId="{2D371206-3610-4493-A662-EEECB6110D3B}" type="parTrans" cxnId="{F9315599-35E8-48FB-BEB9-5E326A8E9083}">
      <dgm:prSet/>
      <dgm:spPr/>
      <dgm:t>
        <a:bodyPr/>
        <a:lstStyle/>
        <a:p>
          <a:endParaRPr lang="en-US"/>
        </a:p>
      </dgm:t>
    </dgm:pt>
    <dgm:pt modelId="{2026879A-BA87-46DF-9BC7-76B32DEB2473}" type="sibTrans" cxnId="{F9315599-35E8-48FB-BEB9-5E326A8E9083}">
      <dgm:prSet/>
      <dgm:spPr/>
      <dgm:t>
        <a:bodyPr/>
        <a:lstStyle/>
        <a:p>
          <a:endParaRPr lang="en-US"/>
        </a:p>
      </dgm:t>
    </dgm:pt>
    <dgm:pt modelId="{BF19F89E-0C59-4DDB-BD02-FC2CADF3D30E}">
      <dgm:prSet/>
      <dgm:spPr/>
      <dgm:t>
        <a:bodyPr/>
        <a:lstStyle/>
        <a:p>
          <a:r>
            <a:rPr kumimoji="1" lang="en-US" dirty="0" smtClean="0"/>
            <a:t>Flow and error control are provided</a:t>
          </a:r>
          <a:endParaRPr lang="en-US" dirty="0"/>
        </a:p>
      </dgm:t>
    </dgm:pt>
    <dgm:pt modelId="{DC9EC171-CC4B-4A61-86EA-BD2D63E0CB05}" type="parTrans" cxnId="{6800CBF0-152D-4D3A-BC13-C3AD9C4CF367}">
      <dgm:prSet/>
      <dgm:spPr/>
      <dgm:t>
        <a:bodyPr/>
        <a:lstStyle/>
        <a:p>
          <a:endParaRPr lang="en-US"/>
        </a:p>
      </dgm:t>
    </dgm:pt>
    <dgm:pt modelId="{B79B3B65-712E-4AAA-A40F-808E0A88A90D}" type="sibTrans" cxnId="{6800CBF0-152D-4D3A-BC13-C3AD9C4CF367}">
      <dgm:prSet/>
      <dgm:spPr/>
      <dgm:t>
        <a:bodyPr/>
        <a:lstStyle/>
        <a:p>
          <a:endParaRPr lang="en-US"/>
        </a:p>
      </dgm:t>
    </dgm:pt>
    <dgm:pt modelId="{3B265EB6-A6B1-43B7-8EE2-EA0821E2CD41}">
      <dgm:prSet/>
      <dgm:spPr/>
      <dgm:t>
        <a:bodyPr/>
        <a:lstStyle/>
        <a:p>
          <a:r>
            <a:rPr kumimoji="1" lang="en-US" dirty="0" smtClean="0"/>
            <a:t>Acknowledged connectionless service</a:t>
          </a:r>
          <a:endParaRPr lang="en-US" dirty="0"/>
        </a:p>
      </dgm:t>
    </dgm:pt>
    <dgm:pt modelId="{067EE663-24A3-42A2-BE0B-2104643E3428}" type="parTrans" cxnId="{DCB5ABD8-1A32-4E89-9B95-8AED6C909E85}">
      <dgm:prSet/>
      <dgm:spPr/>
      <dgm:t>
        <a:bodyPr/>
        <a:lstStyle/>
        <a:p>
          <a:endParaRPr lang="en-US"/>
        </a:p>
      </dgm:t>
    </dgm:pt>
    <dgm:pt modelId="{2C62B88E-C93D-4C08-9B10-A1BB3EDF2D59}" type="sibTrans" cxnId="{DCB5ABD8-1A32-4E89-9B95-8AED6C909E85}">
      <dgm:prSet/>
      <dgm:spPr/>
      <dgm:t>
        <a:bodyPr/>
        <a:lstStyle/>
        <a:p>
          <a:endParaRPr lang="en-US"/>
        </a:p>
      </dgm:t>
    </dgm:pt>
    <dgm:pt modelId="{94C60B2F-FAE6-43AE-A67B-63E4FAF4AF76}">
      <dgm:prSet/>
      <dgm:spPr/>
      <dgm:t>
        <a:bodyPr/>
        <a:lstStyle/>
        <a:p>
          <a:r>
            <a:rPr kumimoji="1" lang="en-US" dirty="0" err="1" smtClean="0"/>
            <a:t>Datagrams</a:t>
          </a:r>
          <a:r>
            <a:rPr kumimoji="1" lang="en-US" dirty="0" smtClean="0"/>
            <a:t> are to be acknowledged, but no logical connection is set up</a:t>
          </a:r>
          <a:endParaRPr lang="en-US" dirty="0"/>
        </a:p>
      </dgm:t>
    </dgm:pt>
    <dgm:pt modelId="{CC952DCB-7E3F-4F4B-9865-33EB007236C2}" type="parTrans" cxnId="{47D15529-9BA2-4BED-A16A-53886BAB7D7E}">
      <dgm:prSet/>
      <dgm:spPr/>
      <dgm:t>
        <a:bodyPr/>
        <a:lstStyle/>
        <a:p>
          <a:endParaRPr lang="en-US"/>
        </a:p>
      </dgm:t>
    </dgm:pt>
    <dgm:pt modelId="{4BB9AF79-DF87-47D9-90A2-1E435B152CC2}" type="sibTrans" cxnId="{47D15529-9BA2-4BED-A16A-53886BAB7D7E}">
      <dgm:prSet/>
      <dgm:spPr/>
      <dgm:t>
        <a:bodyPr/>
        <a:lstStyle/>
        <a:p>
          <a:endParaRPr lang="en-US"/>
        </a:p>
      </dgm:t>
    </dgm:pt>
    <dgm:pt modelId="{5AA9EC80-63DE-4787-A5CC-C6B3551F402C}">
      <dgm:prSet/>
      <dgm:spPr/>
      <dgm:t>
        <a:bodyPr/>
        <a:lstStyle/>
        <a:p>
          <a:endParaRPr kumimoji="1" lang="en-US" dirty="0"/>
        </a:p>
      </dgm:t>
    </dgm:pt>
    <dgm:pt modelId="{C9361057-9B95-429A-AB32-46201360B9AE}" type="parTrans" cxnId="{CA63AD6C-F4DC-48A7-9056-30E1B3C67F2A}">
      <dgm:prSet/>
      <dgm:spPr/>
      <dgm:t>
        <a:bodyPr/>
        <a:lstStyle/>
        <a:p>
          <a:endParaRPr lang="en-US"/>
        </a:p>
      </dgm:t>
    </dgm:pt>
    <dgm:pt modelId="{72EA0183-FEDD-4B2A-9553-89EC9E502F3D}" type="sibTrans" cxnId="{CA63AD6C-F4DC-48A7-9056-30E1B3C67F2A}">
      <dgm:prSet/>
      <dgm:spPr/>
      <dgm:t>
        <a:bodyPr/>
        <a:lstStyle/>
        <a:p>
          <a:endParaRPr lang="en-US"/>
        </a:p>
      </dgm:t>
    </dgm:pt>
    <dgm:pt modelId="{B589C37A-24E4-4D70-A089-85A0C5DCAC57}" type="pres">
      <dgm:prSet presAssocID="{8924B0B7-C32A-4CA2-B89E-79A7B6512EC0}" presName="linear" presStyleCnt="0">
        <dgm:presLayoutVars>
          <dgm:animLvl val="lvl"/>
          <dgm:resizeHandles val="exact"/>
        </dgm:presLayoutVars>
      </dgm:prSet>
      <dgm:spPr/>
      <dgm:t>
        <a:bodyPr/>
        <a:lstStyle/>
        <a:p>
          <a:endParaRPr lang="en-US"/>
        </a:p>
      </dgm:t>
    </dgm:pt>
    <dgm:pt modelId="{1A506763-E09D-4C86-B446-39FB0E70F9CA}" type="pres">
      <dgm:prSet presAssocID="{23639D52-2F0B-466C-81CD-C72C3698A08F}" presName="parentText" presStyleLbl="node1" presStyleIdx="0" presStyleCnt="3">
        <dgm:presLayoutVars>
          <dgm:chMax val="0"/>
          <dgm:bulletEnabled val="1"/>
        </dgm:presLayoutVars>
      </dgm:prSet>
      <dgm:spPr/>
      <dgm:t>
        <a:bodyPr/>
        <a:lstStyle/>
        <a:p>
          <a:endParaRPr lang="en-US"/>
        </a:p>
      </dgm:t>
    </dgm:pt>
    <dgm:pt modelId="{A6006359-C641-40F4-983C-F8A7569B63BA}" type="pres">
      <dgm:prSet presAssocID="{23639D52-2F0B-466C-81CD-C72C3698A08F}" presName="childText" presStyleLbl="revTx" presStyleIdx="0" presStyleCnt="3">
        <dgm:presLayoutVars>
          <dgm:bulletEnabled val="1"/>
        </dgm:presLayoutVars>
      </dgm:prSet>
      <dgm:spPr/>
      <dgm:t>
        <a:bodyPr/>
        <a:lstStyle/>
        <a:p>
          <a:endParaRPr lang="en-US"/>
        </a:p>
      </dgm:t>
    </dgm:pt>
    <dgm:pt modelId="{AAEB9113-5A64-457B-8170-AA6605435A2A}" type="pres">
      <dgm:prSet presAssocID="{348C619B-BF91-43C2-98CA-B8C5640D9E75}" presName="parentText" presStyleLbl="node1" presStyleIdx="1" presStyleCnt="3">
        <dgm:presLayoutVars>
          <dgm:chMax val="0"/>
          <dgm:bulletEnabled val="1"/>
        </dgm:presLayoutVars>
      </dgm:prSet>
      <dgm:spPr/>
      <dgm:t>
        <a:bodyPr/>
        <a:lstStyle/>
        <a:p>
          <a:endParaRPr lang="en-US"/>
        </a:p>
      </dgm:t>
    </dgm:pt>
    <dgm:pt modelId="{216CDCA3-E510-41C7-BB2D-DE0C395F1C4E}" type="pres">
      <dgm:prSet presAssocID="{348C619B-BF91-43C2-98CA-B8C5640D9E75}" presName="childText" presStyleLbl="revTx" presStyleIdx="1" presStyleCnt="3">
        <dgm:presLayoutVars>
          <dgm:bulletEnabled val="1"/>
        </dgm:presLayoutVars>
      </dgm:prSet>
      <dgm:spPr/>
      <dgm:t>
        <a:bodyPr/>
        <a:lstStyle/>
        <a:p>
          <a:endParaRPr lang="en-US"/>
        </a:p>
      </dgm:t>
    </dgm:pt>
    <dgm:pt modelId="{AE6DFF31-81E5-4452-99B9-87B593878BE0}" type="pres">
      <dgm:prSet presAssocID="{3B265EB6-A6B1-43B7-8EE2-EA0821E2CD41}" presName="parentText" presStyleLbl="node1" presStyleIdx="2" presStyleCnt="3">
        <dgm:presLayoutVars>
          <dgm:chMax val="0"/>
          <dgm:bulletEnabled val="1"/>
        </dgm:presLayoutVars>
      </dgm:prSet>
      <dgm:spPr/>
      <dgm:t>
        <a:bodyPr/>
        <a:lstStyle/>
        <a:p>
          <a:endParaRPr lang="en-US"/>
        </a:p>
      </dgm:t>
    </dgm:pt>
    <dgm:pt modelId="{4BA76948-F3A5-447B-816F-4C8E98378498}" type="pres">
      <dgm:prSet presAssocID="{3B265EB6-A6B1-43B7-8EE2-EA0821E2CD41}" presName="childText" presStyleLbl="revTx" presStyleIdx="2" presStyleCnt="3">
        <dgm:presLayoutVars>
          <dgm:bulletEnabled val="1"/>
        </dgm:presLayoutVars>
      </dgm:prSet>
      <dgm:spPr/>
      <dgm:t>
        <a:bodyPr/>
        <a:lstStyle/>
        <a:p>
          <a:endParaRPr lang="en-US"/>
        </a:p>
      </dgm:t>
    </dgm:pt>
  </dgm:ptLst>
  <dgm:cxnLst>
    <dgm:cxn modelId="{6A412FFE-69FB-44E9-BE6B-79F0CA404BF2}" type="presOf" srcId="{39BD4766-0C48-46BA-AC61-16B3308DE8D5}" destId="{A6006359-C641-40F4-983C-F8A7569B63BA}" srcOrd="0" destOrd="1" presId="urn:microsoft.com/office/officeart/2005/8/layout/vList2"/>
    <dgm:cxn modelId="{F645505C-C26C-4A7E-846F-53B87F9DA15F}" type="presOf" srcId="{5AA9EC80-63DE-4787-A5CC-C6B3551F402C}" destId="{4BA76948-F3A5-447B-816F-4C8E98378498}" srcOrd="0" destOrd="1" presId="urn:microsoft.com/office/officeart/2005/8/layout/vList2"/>
    <dgm:cxn modelId="{B4F27ACB-9D9E-41E3-8F35-541A1A87D1A5}" srcId="{8924B0B7-C32A-4CA2-B89E-79A7B6512EC0}" destId="{23639D52-2F0B-466C-81CD-C72C3698A08F}" srcOrd="0" destOrd="0" parTransId="{EAE883D0-2A8B-499A-8CCD-1115C5B11DBC}" sibTransId="{F41748DF-649C-4847-BB48-9F13E7A1B619}"/>
    <dgm:cxn modelId="{9180CECB-6733-409D-8F4C-F95C72AF5263}" srcId="{348C619B-BF91-43C2-98CA-B8C5640D9E75}" destId="{6CBC5006-135D-45DE-BDF7-D093683CA044}" srcOrd="0" destOrd="0" parTransId="{CA1B7269-798A-4B87-B482-07CC31072B5D}" sibTransId="{9D3B8EC8-0B04-46CC-B552-6EDB0AED258C}"/>
    <dgm:cxn modelId="{CA63AD6C-F4DC-48A7-9056-30E1B3C67F2A}" srcId="{3B265EB6-A6B1-43B7-8EE2-EA0821E2CD41}" destId="{5AA9EC80-63DE-4787-A5CC-C6B3551F402C}" srcOrd="1" destOrd="0" parTransId="{C9361057-9B95-429A-AB32-46201360B9AE}" sibTransId="{72EA0183-FEDD-4B2A-9553-89EC9E502F3D}"/>
    <dgm:cxn modelId="{140B41A4-9E13-4260-A1AC-18EB1074CC44}" type="presOf" srcId="{28C24939-9A8E-484F-9495-530957B934ED}" destId="{A6006359-C641-40F4-983C-F8A7569B63BA}" srcOrd="0" destOrd="0" presId="urn:microsoft.com/office/officeart/2005/8/layout/vList2"/>
    <dgm:cxn modelId="{D5870DA4-CADA-44F9-A1C4-ACBF7D81FD0C}" type="presOf" srcId="{348C619B-BF91-43C2-98CA-B8C5640D9E75}" destId="{AAEB9113-5A64-457B-8170-AA6605435A2A}" srcOrd="0" destOrd="0" presId="urn:microsoft.com/office/officeart/2005/8/layout/vList2"/>
    <dgm:cxn modelId="{47D15529-9BA2-4BED-A16A-53886BAB7D7E}" srcId="{3B265EB6-A6B1-43B7-8EE2-EA0821E2CD41}" destId="{94C60B2F-FAE6-43AE-A67B-63E4FAF4AF76}" srcOrd="0" destOrd="0" parTransId="{CC952DCB-7E3F-4F4B-9865-33EB007236C2}" sibTransId="{4BB9AF79-DF87-47D9-90A2-1E435B152CC2}"/>
    <dgm:cxn modelId="{FC7C0179-C915-498F-A6E9-FBFFEF24805A}" type="presOf" srcId="{8924B0B7-C32A-4CA2-B89E-79A7B6512EC0}" destId="{B589C37A-24E4-4D70-A089-85A0C5DCAC57}" srcOrd="0" destOrd="0" presId="urn:microsoft.com/office/officeart/2005/8/layout/vList2"/>
    <dgm:cxn modelId="{8CD61394-AD8C-4708-A2F5-9A149501DCFF}" type="presOf" srcId="{BF19F89E-0C59-4DDB-BD02-FC2CADF3D30E}" destId="{216CDCA3-E510-41C7-BB2D-DE0C395F1C4E}" srcOrd="0" destOrd="1" presId="urn:microsoft.com/office/officeart/2005/8/layout/vList2"/>
    <dgm:cxn modelId="{622490AE-4816-4C73-B30F-91430FE0265C}" type="presOf" srcId="{3B265EB6-A6B1-43B7-8EE2-EA0821E2CD41}" destId="{AE6DFF31-81E5-4452-99B9-87B593878BE0}" srcOrd="0" destOrd="0" presId="urn:microsoft.com/office/officeart/2005/8/layout/vList2"/>
    <dgm:cxn modelId="{2BA0A8C4-6471-4BD2-86AD-09B15A3534E2}" type="presOf" srcId="{23639D52-2F0B-466C-81CD-C72C3698A08F}" destId="{1A506763-E09D-4C86-B446-39FB0E70F9CA}" srcOrd="0" destOrd="0" presId="urn:microsoft.com/office/officeart/2005/8/layout/vList2"/>
    <dgm:cxn modelId="{6800CBF0-152D-4D3A-BC13-C3AD9C4CF367}" srcId="{348C619B-BF91-43C2-98CA-B8C5640D9E75}" destId="{BF19F89E-0C59-4DDB-BD02-FC2CADF3D30E}" srcOrd="1" destOrd="0" parTransId="{DC9EC171-CC4B-4A61-86EA-BD2D63E0CB05}" sibTransId="{B79B3B65-712E-4AAA-A40F-808E0A88A90D}"/>
    <dgm:cxn modelId="{ADF4C10C-F2BD-4219-8161-001971AF63EC}" srcId="{8924B0B7-C32A-4CA2-B89E-79A7B6512EC0}" destId="{348C619B-BF91-43C2-98CA-B8C5640D9E75}" srcOrd="1" destOrd="0" parTransId="{E3E48965-B5DF-4589-AD4B-D1C3CE96941C}" sibTransId="{73E3543E-C2C8-4DAD-8396-043E2EF314B6}"/>
    <dgm:cxn modelId="{F9315599-35E8-48FB-BEB9-5E326A8E9083}" srcId="{23639D52-2F0B-466C-81CD-C72C3698A08F}" destId="{39BD4766-0C48-46BA-AC61-16B3308DE8D5}" srcOrd="1" destOrd="0" parTransId="{2D371206-3610-4493-A662-EEECB6110D3B}" sibTransId="{2026879A-BA87-46DF-9BC7-76B32DEB2473}"/>
    <dgm:cxn modelId="{F0F104E3-E43D-458E-99EB-DA6F6308966F}" type="presOf" srcId="{94C60B2F-FAE6-43AE-A67B-63E4FAF4AF76}" destId="{4BA76948-F3A5-447B-816F-4C8E98378498}" srcOrd="0" destOrd="0" presId="urn:microsoft.com/office/officeart/2005/8/layout/vList2"/>
    <dgm:cxn modelId="{FEE101B8-E17A-4DBB-B66D-B8FC9D553730}" type="presOf" srcId="{6CBC5006-135D-45DE-BDF7-D093683CA044}" destId="{216CDCA3-E510-41C7-BB2D-DE0C395F1C4E}" srcOrd="0" destOrd="0" presId="urn:microsoft.com/office/officeart/2005/8/layout/vList2"/>
    <dgm:cxn modelId="{B9DC7B1B-2677-44EE-8AB2-3C73CA91D37E}" srcId="{23639D52-2F0B-466C-81CD-C72C3698A08F}" destId="{28C24939-9A8E-484F-9495-530957B934ED}" srcOrd="0" destOrd="0" parTransId="{D46D6091-1311-4D5E-A3E4-8223777D9783}" sibTransId="{B3C2FEAB-EC2F-43B6-9B0B-B2F9ABA04732}"/>
    <dgm:cxn modelId="{DCB5ABD8-1A32-4E89-9B95-8AED6C909E85}" srcId="{8924B0B7-C32A-4CA2-B89E-79A7B6512EC0}" destId="{3B265EB6-A6B1-43B7-8EE2-EA0821E2CD41}" srcOrd="2" destOrd="0" parTransId="{067EE663-24A3-42A2-BE0B-2104643E3428}" sibTransId="{2C62B88E-C93D-4C08-9B10-A1BB3EDF2D59}"/>
    <dgm:cxn modelId="{44B26A2B-B794-4876-92D5-BE7DE45CC4DB}" type="presParOf" srcId="{B589C37A-24E4-4D70-A089-85A0C5DCAC57}" destId="{1A506763-E09D-4C86-B446-39FB0E70F9CA}" srcOrd="0" destOrd="0" presId="urn:microsoft.com/office/officeart/2005/8/layout/vList2"/>
    <dgm:cxn modelId="{20DC20F5-6378-404D-9EDA-21AA427920BF}" type="presParOf" srcId="{B589C37A-24E4-4D70-A089-85A0C5DCAC57}" destId="{A6006359-C641-40F4-983C-F8A7569B63BA}" srcOrd="1" destOrd="0" presId="urn:microsoft.com/office/officeart/2005/8/layout/vList2"/>
    <dgm:cxn modelId="{5FD744D8-379F-484A-89CF-21541D5EBF12}" type="presParOf" srcId="{B589C37A-24E4-4D70-A089-85A0C5DCAC57}" destId="{AAEB9113-5A64-457B-8170-AA6605435A2A}" srcOrd="2" destOrd="0" presId="urn:microsoft.com/office/officeart/2005/8/layout/vList2"/>
    <dgm:cxn modelId="{3F56B9ED-CDF5-4B7F-8993-3189962DBED4}" type="presParOf" srcId="{B589C37A-24E4-4D70-A089-85A0C5DCAC57}" destId="{216CDCA3-E510-41C7-BB2D-DE0C395F1C4E}" srcOrd="3" destOrd="0" presId="urn:microsoft.com/office/officeart/2005/8/layout/vList2"/>
    <dgm:cxn modelId="{02714E08-0E1F-4FE8-81EE-CE439024C344}" type="presParOf" srcId="{B589C37A-24E4-4D70-A089-85A0C5DCAC57}" destId="{AE6DFF31-81E5-4452-99B9-87B593878BE0}" srcOrd="4" destOrd="0" presId="urn:microsoft.com/office/officeart/2005/8/layout/vList2"/>
    <dgm:cxn modelId="{97F4982D-294B-4F35-BAAD-2BF618E266FE}" type="presParOf" srcId="{B589C37A-24E4-4D70-A089-85A0C5DCAC57}" destId="{4BA76948-F3A5-447B-816F-4C8E9837849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175CA8-8ABE-496D-8F29-6D40C6CF7D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5AFF4D-CCF5-406C-BA20-2CBED7D05F9B}">
      <dgm:prSet phldrT="[Text]"/>
      <dgm:spPr/>
      <dgm:t>
        <a:bodyPr/>
        <a:lstStyle/>
        <a:p>
          <a:r>
            <a:rPr lang="en-US" dirty="0" smtClean="0"/>
            <a:t>Unacknowledged connectionless service</a:t>
          </a:r>
          <a:endParaRPr lang="en-US" dirty="0"/>
        </a:p>
      </dgm:t>
    </dgm:pt>
    <dgm:pt modelId="{94259C73-AAA2-4BAD-8C97-BABA84BEA4CD}" type="parTrans" cxnId="{2B9B718A-62A7-4987-B7F8-38C0C0345AC6}">
      <dgm:prSet/>
      <dgm:spPr/>
      <dgm:t>
        <a:bodyPr/>
        <a:lstStyle/>
        <a:p>
          <a:endParaRPr lang="en-US"/>
        </a:p>
      </dgm:t>
    </dgm:pt>
    <dgm:pt modelId="{FB5956A1-C534-40AF-A494-9DD9B13D505B}" type="sibTrans" cxnId="{2B9B718A-62A7-4987-B7F8-38C0C0345AC6}">
      <dgm:prSet/>
      <dgm:spPr/>
      <dgm:t>
        <a:bodyPr/>
        <a:lstStyle/>
        <a:p>
          <a:endParaRPr lang="en-US"/>
        </a:p>
      </dgm:t>
    </dgm:pt>
    <dgm:pt modelId="{FF4C0E36-97A1-456B-A6DE-84E7550068EB}">
      <dgm:prSet phldrT="[Text]"/>
      <dgm:spPr/>
      <dgm:t>
        <a:bodyPr/>
        <a:lstStyle/>
        <a:p>
          <a:r>
            <a:rPr lang="en-US" dirty="0" smtClean="0"/>
            <a:t>Requires minimum logic</a:t>
          </a:r>
          <a:endParaRPr lang="en-US" dirty="0"/>
        </a:p>
      </dgm:t>
    </dgm:pt>
    <dgm:pt modelId="{36DAED47-9C98-4732-A7F2-6575965AEC0E}" type="parTrans" cxnId="{3B42378C-CE68-4867-B924-9D1AF8388ED0}">
      <dgm:prSet/>
      <dgm:spPr/>
      <dgm:t>
        <a:bodyPr/>
        <a:lstStyle/>
        <a:p>
          <a:endParaRPr lang="en-US"/>
        </a:p>
      </dgm:t>
    </dgm:pt>
    <dgm:pt modelId="{942181D7-2A27-4C0B-8DC9-A8CAE7670FC7}" type="sibTrans" cxnId="{3B42378C-CE68-4867-B924-9D1AF8388ED0}">
      <dgm:prSet/>
      <dgm:spPr/>
      <dgm:t>
        <a:bodyPr/>
        <a:lstStyle/>
        <a:p>
          <a:endParaRPr lang="en-US"/>
        </a:p>
      </dgm:t>
    </dgm:pt>
    <dgm:pt modelId="{66015F8B-3965-4663-A182-A9EAAA981DE3}">
      <dgm:prSet phldrT="[Text]"/>
      <dgm:spPr/>
      <dgm:t>
        <a:bodyPr/>
        <a:lstStyle/>
        <a:p>
          <a:r>
            <a:rPr lang="en-US" dirty="0" smtClean="0">
              <a:ea typeface="+mn-ea"/>
              <a:cs typeface="+mn-cs"/>
            </a:rPr>
            <a:t>Connection-mode service</a:t>
          </a:r>
          <a:endParaRPr lang="en-US" dirty="0"/>
        </a:p>
      </dgm:t>
    </dgm:pt>
    <dgm:pt modelId="{76B85B48-4559-4629-B4DF-BEEC654B38CD}" type="parTrans" cxnId="{1A94ECFF-FC83-40D3-86AB-464111B0AD48}">
      <dgm:prSet/>
      <dgm:spPr/>
      <dgm:t>
        <a:bodyPr/>
        <a:lstStyle/>
        <a:p>
          <a:endParaRPr lang="en-US"/>
        </a:p>
      </dgm:t>
    </dgm:pt>
    <dgm:pt modelId="{A906693C-31D3-4992-959B-CC9D6759A9DC}" type="sibTrans" cxnId="{1A94ECFF-FC83-40D3-86AB-464111B0AD48}">
      <dgm:prSet/>
      <dgm:spPr/>
      <dgm:t>
        <a:bodyPr/>
        <a:lstStyle/>
        <a:p>
          <a:endParaRPr lang="en-US"/>
        </a:p>
      </dgm:t>
    </dgm:pt>
    <dgm:pt modelId="{D08E492A-60EF-4821-ABF6-AD10D5D9178A}">
      <dgm:prSet phldrT="[Text]"/>
      <dgm:spPr/>
      <dgm:t>
        <a:bodyPr/>
        <a:lstStyle/>
        <a:p>
          <a:r>
            <a:rPr lang="en-US" dirty="0" smtClean="0"/>
            <a:t>Used in simple devices</a:t>
          </a:r>
          <a:endParaRPr lang="en-US" dirty="0"/>
        </a:p>
      </dgm:t>
    </dgm:pt>
    <dgm:pt modelId="{848E0D64-4161-4E34-98DE-8C7F46B80DB8}" type="parTrans" cxnId="{E4E22354-6EEC-469D-A0E9-2279844171BC}">
      <dgm:prSet/>
      <dgm:spPr/>
      <dgm:t>
        <a:bodyPr/>
        <a:lstStyle/>
        <a:p>
          <a:endParaRPr lang="en-US"/>
        </a:p>
      </dgm:t>
    </dgm:pt>
    <dgm:pt modelId="{2B468D7E-88A2-4552-A786-F104AB0EAE2D}" type="sibTrans" cxnId="{E4E22354-6EEC-469D-A0E9-2279844171BC}">
      <dgm:prSet/>
      <dgm:spPr/>
      <dgm:t>
        <a:bodyPr/>
        <a:lstStyle/>
        <a:p>
          <a:endParaRPr lang="en-US"/>
        </a:p>
      </dgm:t>
    </dgm:pt>
    <dgm:pt modelId="{24E61471-9F36-48AB-8E11-1572D11C229D}">
      <dgm:prSet/>
      <dgm:spPr/>
      <dgm:t>
        <a:bodyPr/>
        <a:lstStyle/>
        <a:p>
          <a:r>
            <a:rPr lang="en-US" dirty="0" smtClean="0"/>
            <a:t>Avoids duplication of mechanisms</a:t>
          </a:r>
        </a:p>
      </dgm:t>
    </dgm:pt>
    <dgm:pt modelId="{80E7AC5D-1AFA-47F8-BC64-8A85E76FB5C0}" type="parTrans" cxnId="{AA9DB4FB-B29C-4BA6-A945-6FED05D79875}">
      <dgm:prSet/>
      <dgm:spPr/>
      <dgm:t>
        <a:bodyPr/>
        <a:lstStyle/>
        <a:p>
          <a:endParaRPr lang="en-US"/>
        </a:p>
      </dgm:t>
    </dgm:pt>
    <dgm:pt modelId="{8278B9E2-43BC-48E8-A6E9-F45D755BC615}" type="sibTrans" cxnId="{AA9DB4FB-B29C-4BA6-A945-6FED05D79875}">
      <dgm:prSet/>
      <dgm:spPr/>
      <dgm:t>
        <a:bodyPr/>
        <a:lstStyle/>
        <a:p>
          <a:endParaRPr lang="en-US"/>
        </a:p>
      </dgm:t>
    </dgm:pt>
    <dgm:pt modelId="{52C728B5-F88D-4FA6-A228-DFACD0209CA5}">
      <dgm:prSet/>
      <dgm:spPr/>
      <dgm:t>
        <a:bodyPr/>
        <a:lstStyle/>
        <a:p>
          <a:r>
            <a:rPr lang="en-US" dirty="0" smtClean="0"/>
            <a:t>Preferred option in most cases</a:t>
          </a:r>
        </a:p>
      </dgm:t>
    </dgm:pt>
    <dgm:pt modelId="{6A8AA68A-86B3-4C8D-AC60-52A4F90048A3}" type="parTrans" cxnId="{6747F52A-0200-44B6-A83B-78296D7703B2}">
      <dgm:prSet/>
      <dgm:spPr/>
      <dgm:t>
        <a:bodyPr/>
        <a:lstStyle/>
        <a:p>
          <a:endParaRPr lang="en-US"/>
        </a:p>
      </dgm:t>
    </dgm:pt>
    <dgm:pt modelId="{0A3E233A-829A-428A-A0BA-DC50D3F37A61}" type="sibTrans" cxnId="{6747F52A-0200-44B6-A83B-78296D7703B2}">
      <dgm:prSet/>
      <dgm:spPr/>
      <dgm:t>
        <a:bodyPr/>
        <a:lstStyle/>
        <a:p>
          <a:endParaRPr lang="en-US"/>
        </a:p>
      </dgm:t>
    </dgm:pt>
    <dgm:pt modelId="{80FC1017-7C3F-4D66-99DF-E49E22888C04}">
      <dgm:prSet/>
      <dgm:spPr/>
      <dgm:t>
        <a:bodyPr/>
        <a:lstStyle/>
        <a:p>
          <a:r>
            <a:rPr lang="en-US" dirty="0" smtClean="0"/>
            <a:t>Provides flow control and reliability mechanisms</a:t>
          </a:r>
        </a:p>
      </dgm:t>
    </dgm:pt>
    <dgm:pt modelId="{D61FC892-6516-4EC5-A2B0-C0D00BCA8DAD}" type="parTrans" cxnId="{D48A941B-2070-4981-B83C-FA0625FE9F5D}">
      <dgm:prSet/>
      <dgm:spPr/>
      <dgm:t>
        <a:bodyPr/>
        <a:lstStyle/>
        <a:p>
          <a:endParaRPr lang="en-US"/>
        </a:p>
      </dgm:t>
    </dgm:pt>
    <dgm:pt modelId="{0CF99A1F-8B08-4406-80FB-83D26F0D65FA}" type="sibTrans" cxnId="{D48A941B-2070-4981-B83C-FA0625FE9F5D}">
      <dgm:prSet/>
      <dgm:spPr/>
      <dgm:t>
        <a:bodyPr/>
        <a:lstStyle/>
        <a:p>
          <a:endParaRPr lang="en-US"/>
        </a:p>
      </dgm:t>
    </dgm:pt>
    <dgm:pt modelId="{069B1D52-A805-4A89-B9CC-CCA7DA481269}">
      <dgm:prSet/>
      <dgm:spPr/>
      <dgm:t>
        <a:bodyPr/>
        <a:lstStyle/>
        <a:p>
          <a:r>
            <a:rPr lang="en-US" dirty="0" smtClean="0">
              <a:ea typeface="+mn-ea"/>
              <a:cs typeface="+mn-cs"/>
            </a:rPr>
            <a:t>Acknowledged connectionless service</a:t>
          </a:r>
        </a:p>
      </dgm:t>
    </dgm:pt>
    <dgm:pt modelId="{1AC35A02-81E0-426B-9D0E-20FA227C7EBE}" type="parTrans" cxnId="{6F9EC955-9F1B-4A46-A154-690E0B71B30E}">
      <dgm:prSet/>
      <dgm:spPr/>
      <dgm:t>
        <a:bodyPr/>
        <a:lstStyle/>
        <a:p>
          <a:endParaRPr lang="en-US"/>
        </a:p>
      </dgm:t>
    </dgm:pt>
    <dgm:pt modelId="{1B485D73-69B2-47EE-9D29-0C2F952462FF}" type="sibTrans" cxnId="{6F9EC955-9F1B-4A46-A154-690E0B71B30E}">
      <dgm:prSet/>
      <dgm:spPr/>
      <dgm:t>
        <a:bodyPr/>
        <a:lstStyle/>
        <a:p>
          <a:endParaRPr lang="en-US"/>
        </a:p>
      </dgm:t>
    </dgm:pt>
    <dgm:pt modelId="{44FBEA98-C846-4FB5-93F4-DCA5A928D62F}">
      <dgm:prSet/>
      <dgm:spPr/>
      <dgm:t>
        <a:bodyPr/>
        <a:lstStyle/>
        <a:p>
          <a:r>
            <a:rPr lang="en-US" dirty="0" smtClean="0"/>
            <a:t>Large communication channel needed</a:t>
          </a:r>
          <a:endParaRPr lang="en-US" dirty="0" smtClean="0">
            <a:ea typeface="+mn-ea"/>
            <a:cs typeface="+mn-cs"/>
          </a:endParaRPr>
        </a:p>
      </dgm:t>
    </dgm:pt>
    <dgm:pt modelId="{910A9164-AF09-4E55-8BA6-727C7DE1A15F}" type="parTrans" cxnId="{61DC49E2-09E8-4DD2-9D0B-1AC14809F059}">
      <dgm:prSet/>
      <dgm:spPr/>
      <dgm:t>
        <a:bodyPr/>
        <a:lstStyle/>
        <a:p>
          <a:endParaRPr lang="en-US"/>
        </a:p>
      </dgm:t>
    </dgm:pt>
    <dgm:pt modelId="{E2F652EE-C71B-4559-BB3A-3F65DC582011}" type="sibTrans" cxnId="{61DC49E2-09E8-4DD2-9D0B-1AC14809F059}">
      <dgm:prSet/>
      <dgm:spPr/>
      <dgm:t>
        <a:bodyPr/>
        <a:lstStyle/>
        <a:p>
          <a:endParaRPr lang="en-US"/>
        </a:p>
      </dgm:t>
    </dgm:pt>
    <dgm:pt modelId="{B6463888-9B6C-4881-BA16-99F3F4CB3352}">
      <dgm:prSet/>
      <dgm:spPr/>
      <dgm:t>
        <a:bodyPr/>
        <a:lstStyle/>
        <a:p>
          <a:r>
            <a:rPr lang="en-US" dirty="0" smtClean="0"/>
            <a:t>Time critical or emergency control signals</a:t>
          </a:r>
          <a:endParaRPr lang="en-US" dirty="0"/>
        </a:p>
      </dgm:t>
    </dgm:pt>
    <dgm:pt modelId="{F521D4F1-195F-4059-A0C6-46E0832BE6A4}" type="parTrans" cxnId="{94F9372E-11E7-4BD2-87A9-F389C58B45B3}">
      <dgm:prSet/>
      <dgm:spPr/>
      <dgm:t>
        <a:bodyPr/>
        <a:lstStyle/>
        <a:p>
          <a:endParaRPr lang="en-US"/>
        </a:p>
      </dgm:t>
    </dgm:pt>
    <dgm:pt modelId="{233CE018-EA19-444F-9313-9F90E14416BA}" type="sibTrans" cxnId="{94F9372E-11E7-4BD2-87A9-F389C58B45B3}">
      <dgm:prSet/>
      <dgm:spPr/>
      <dgm:t>
        <a:bodyPr/>
        <a:lstStyle/>
        <a:p>
          <a:endParaRPr lang="en-US"/>
        </a:p>
      </dgm:t>
    </dgm:pt>
    <dgm:pt modelId="{3AE22F73-5EDA-446C-8C69-929984506C26}" type="pres">
      <dgm:prSet presAssocID="{70175CA8-8ABE-496D-8F29-6D40C6CF7D2B}" presName="linear" presStyleCnt="0">
        <dgm:presLayoutVars>
          <dgm:animLvl val="lvl"/>
          <dgm:resizeHandles val="exact"/>
        </dgm:presLayoutVars>
      </dgm:prSet>
      <dgm:spPr/>
      <dgm:t>
        <a:bodyPr/>
        <a:lstStyle/>
        <a:p>
          <a:endParaRPr lang="en-US"/>
        </a:p>
      </dgm:t>
    </dgm:pt>
    <dgm:pt modelId="{17C708BF-477F-413D-AE3E-7DF54DE1A473}" type="pres">
      <dgm:prSet presAssocID="{5F5AFF4D-CCF5-406C-BA20-2CBED7D05F9B}" presName="parentText" presStyleLbl="node1" presStyleIdx="0" presStyleCnt="3">
        <dgm:presLayoutVars>
          <dgm:chMax val="0"/>
          <dgm:bulletEnabled val="1"/>
        </dgm:presLayoutVars>
      </dgm:prSet>
      <dgm:spPr/>
      <dgm:t>
        <a:bodyPr/>
        <a:lstStyle/>
        <a:p>
          <a:endParaRPr lang="en-US"/>
        </a:p>
      </dgm:t>
    </dgm:pt>
    <dgm:pt modelId="{C2556B49-AD3A-4FB9-84AC-398AF775714D}" type="pres">
      <dgm:prSet presAssocID="{5F5AFF4D-CCF5-406C-BA20-2CBED7D05F9B}" presName="childText" presStyleLbl="revTx" presStyleIdx="0" presStyleCnt="3">
        <dgm:presLayoutVars>
          <dgm:bulletEnabled val="1"/>
        </dgm:presLayoutVars>
      </dgm:prSet>
      <dgm:spPr/>
      <dgm:t>
        <a:bodyPr/>
        <a:lstStyle/>
        <a:p>
          <a:endParaRPr lang="en-US"/>
        </a:p>
      </dgm:t>
    </dgm:pt>
    <dgm:pt modelId="{48515069-034A-4ED3-8BF6-B5561B9FA94D}" type="pres">
      <dgm:prSet presAssocID="{66015F8B-3965-4663-A182-A9EAAA981DE3}" presName="parentText" presStyleLbl="node1" presStyleIdx="1" presStyleCnt="3">
        <dgm:presLayoutVars>
          <dgm:chMax val="0"/>
          <dgm:bulletEnabled val="1"/>
        </dgm:presLayoutVars>
      </dgm:prSet>
      <dgm:spPr/>
      <dgm:t>
        <a:bodyPr/>
        <a:lstStyle/>
        <a:p>
          <a:endParaRPr lang="en-US"/>
        </a:p>
      </dgm:t>
    </dgm:pt>
    <dgm:pt modelId="{32E69D6B-E27E-4C96-ACD2-46EDD0446D9B}" type="pres">
      <dgm:prSet presAssocID="{66015F8B-3965-4663-A182-A9EAAA981DE3}" presName="childText" presStyleLbl="revTx" presStyleIdx="1" presStyleCnt="3">
        <dgm:presLayoutVars>
          <dgm:bulletEnabled val="1"/>
        </dgm:presLayoutVars>
      </dgm:prSet>
      <dgm:spPr/>
      <dgm:t>
        <a:bodyPr/>
        <a:lstStyle/>
        <a:p>
          <a:endParaRPr lang="en-US"/>
        </a:p>
      </dgm:t>
    </dgm:pt>
    <dgm:pt modelId="{576BBBDE-F5FC-47EE-8806-FED712A47BD3}" type="pres">
      <dgm:prSet presAssocID="{069B1D52-A805-4A89-B9CC-CCA7DA481269}" presName="parentText" presStyleLbl="node1" presStyleIdx="2" presStyleCnt="3">
        <dgm:presLayoutVars>
          <dgm:chMax val="0"/>
          <dgm:bulletEnabled val="1"/>
        </dgm:presLayoutVars>
      </dgm:prSet>
      <dgm:spPr/>
      <dgm:t>
        <a:bodyPr/>
        <a:lstStyle/>
        <a:p>
          <a:endParaRPr lang="en-US"/>
        </a:p>
      </dgm:t>
    </dgm:pt>
    <dgm:pt modelId="{5FF385FE-512A-4D62-B21E-1C85F14B3F62}" type="pres">
      <dgm:prSet presAssocID="{069B1D52-A805-4A89-B9CC-CCA7DA481269}" presName="childText" presStyleLbl="revTx" presStyleIdx="2" presStyleCnt="3">
        <dgm:presLayoutVars>
          <dgm:bulletEnabled val="1"/>
        </dgm:presLayoutVars>
      </dgm:prSet>
      <dgm:spPr/>
      <dgm:t>
        <a:bodyPr/>
        <a:lstStyle/>
        <a:p>
          <a:endParaRPr lang="en-US"/>
        </a:p>
      </dgm:t>
    </dgm:pt>
  </dgm:ptLst>
  <dgm:cxnLst>
    <dgm:cxn modelId="{B8D487A3-0F0C-4C4A-AEAE-06A3FBB6025D}" type="presOf" srcId="{D08E492A-60EF-4821-ABF6-AD10D5D9178A}" destId="{32E69D6B-E27E-4C96-ACD2-46EDD0446D9B}" srcOrd="0" destOrd="0" presId="urn:microsoft.com/office/officeart/2005/8/layout/vList2"/>
    <dgm:cxn modelId="{6747F52A-0200-44B6-A83B-78296D7703B2}" srcId="{5F5AFF4D-CCF5-406C-BA20-2CBED7D05F9B}" destId="{52C728B5-F88D-4FA6-A228-DFACD0209CA5}" srcOrd="2" destOrd="0" parTransId="{6A8AA68A-86B3-4C8D-AC60-52A4F90048A3}" sibTransId="{0A3E233A-829A-428A-A0BA-DC50D3F37A61}"/>
    <dgm:cxn modelId="{3665809C-29A6-4EE4-8595-29A8617C95BA}" type="presOf" srcId="{B6463888-9B6C-4881-BA16-99F3F4CB3352}" destId="{5FF385FE-512A-4D62-B21E-1C85F14B3F62}" srcOrd="0" destOrd="1" presId="urn:microsoft.com/office/officeart/2005/8/layout/vList2"/>
    <dgm:cxn modelId="{C5AF7D5F-90C9-4FA9-9B7F-2AE937CDA7C1}" type="presOf" srcId="{66015F8B-3965-4663-A182-A9EAAA981DE3}" destId="{48515069-034A-4ED3-8BF6-B5561B9FA94D}" srcOrd="0" destOrd="0" presId="urn:microsoft.com/office/officeart/2005/8/layout/vList2"/>
    <dgm:cxn modelId="{703A143E-DCAB-42E8-80D0-10D641977D87}" type="presOf" srcId="{52C728B5-F88D-4FA6-A228-DFACD0209CA5}" destId="{C2556B49-AD3A-4FB9-84AC-398AF775714D}" srcOrd="0" destOrd="2" presId="urn:microsoft.com/office/officeart/2005/8/layout/vList2"/>
    <dgm:cxn modelId="{A43B16B3-AA77-4C06-ADBC-1AA864B19452}" type="presOf" srcId="{24E61471-9F36-48AB-8E11-1572D11C229D}" destId="{C2556B49-AD3A-4FB9-84AC-398AF775714D}" srcOrd="0" destOrd="1" presId="urn:microsoft.com/office/officeart/2005/8/layout/vList2"/>
    <dgm:cxn modelId="{D48A941B-2070-4981-B83C-FA0625FE9F5D}" srcId="{66015F8B-3965-4663-A182-A9EAAA981DE3}" destId="{80FC1017-7C3F-4D66-99DF-E49E22888C04}" srcOrd="1" destOrd="0" parTransId="{D61FC892-6516-4EC5-A2B0-C0D00BCA8DAD}" sibTransId="{0CF99A1F-8B08-4406-80FB-83D26F0D65FA}"/>
    <dgm:cxn modelId="{94F9372E-11E7-4BD2-87A9-F389C58B45B3}" srcId="{069B1D52-A805-4A89-B9CC-CCA7DA481269}" destId="{B6463888-9B6C-4881-BA16-99F3F4CB3352}" srcOrd="1" destOrd="0" parTransId="{F521D4F1-195F-4059-A0C6-46E0832BE6A4}" sibTransId="{233CE018-EA19-444F-9313-9F90E14416BA}"/>
    <dgm:cxn modelId="{61DC49E2-09E8-4DD2-9D0B-1AC14809F059}" srcId="{069B1D52-A805-4A89-B9CC-CCA7DA481269}" destId="{44FBEA98-C846-4FB5-93F4-DCA5A928D62F}" srcOrd="0" destOrd="0" parTransId="{910A9164-AF09-4E55-8BA6-727C7DE1A15F}" sibTransId="{E2F652EE-C71B-4559-BB3A-3F65DC582011}"/>
    <dgm:cxn modelId="{2B9B718A-62A7-4987-B7F8-38C0C0345AC6}" srcId="{70175CA8-8ABE-496D-8F29-6D40C6CF7D2B}" destId="{5F5AFF4D-CCF5-406C-BA20-2CBED7D05F9B}" srcOrd="0" destOrd="0" parTransId="{94259C73-AAA2-4BAD-8C97-BABA84BEA4CD}" sibTransId="{FB5956A1-C534-40AF-A494-9DD9B13D505B}"/>
    <dgm:cxn modelId="{AA9DB4FB-B29C-4BA6-A945-6FED05D79875}" srcId="{5F5AFF4D-CCF5-406C-BA20-2CBED7D05F9B}" destId="{24E61471-9F36-48AB-8E11-1572D11C229D}" srcOrd="1" destOrd="0" parTransId="{80E7AC5D-1AFA-47F8-BC64-8A85E76FB5C0}" sibTransId="{8278B9E2-43BC-48E8-A6E9-F45D755BC615}"/>
    <dgm:cxn modelId="{DBD89787-F828-451A-8E54-3EA8E8403395}" type="presOf" srcId="{70175CA8-8ABE-496D-8F29-6D40C6CF7D2B}" destId="{3AE22F73-5EDA-446C-8C69-929984506C26}" srcOrd="0" destOrd="0" presId="urn:microsoft.com/office/officeart/2005/8/layout/vList2"/>
    <dgm:cxn modelId="{067C6019-C961-4BF7-8EFC-7DEB0025F8FE}" type="presOf" srcId="{5F5AFF4D-CCF5-406C-BA20-2CBED7D05F9B}" destId="{17C708BF-477F-413D-AE3E-7DF54DE1A473}" srcOrd="0" destOrd="0" presId="urn:microsoft.com/office/officeart/2005/8/layout/vList2"/>
    <dgm:cxn modelId="{321AB3CD-9579-41B5-AC88-A6A1C27A742D}" type="presOf" srcId="{44FBEA98-C846-4FB5-93F4-DCA5A928D62F}" destId="{5FF385FE-512A-4D62-B21E-1C85F14B3F62}" srcOrd="0" destOrd="0" presId="urn:microsoft.com/office/officeart/2005/8/layout/vList2"/>
    <dgm:cxn modelId="{31DC9C14-D8F8-4F2E-B24B-87E37997622C}" type="presOf" srcId="{80FC1017-7C3F-4D66-99DF-E49E22888C04}" destId="{32E69D6B-E27E-4C96-ACD2-46EDD0446D9B}" srcOrd="0" destOrd="1" presId="urn:microsoft.com/office/officeart/2005/8/layout/vList2"/>
    <dgm:cxn modelId="{BFE3FB9F-F4E7-4463-9917-4D75A6B3AED1}" type="presOf" srcId="{FF4C0E36-97A1-456B-A6DE-84E7550068EB}" destId="{C2556B49-AD3A-4FB9-84AC-398AF775714D}" srcOrd="0" destOrd="0" presId="urn:microsoft.com/office/officeart/2005/8/layout/vList2"/>
    <dgm:cxn modelId="{6F9EC955-9F1B-4A46-A154-690E0B71B30E}" srcId="{70175CA8-8ABE-496D-8F29-6D40C6CF7D2B}" destId="{069B1D52-A805-4A89-B9CC-CCA7DA481269}" srcOrd="2" destOrd="0" parTransId="{1AC35A02-81E0-426B-9D0E-20FA227C7EBE}" sibTransId="{1B485D73-69B2-47EE-9D29-0C2F952462FF}"/>
    <dgm:cxn modelId="{062A3086-DDC5-44BF-86B3-3E0490F40940}" type="presOf" srcId="{069B1D52-A805-4A89-B9CC-CCA7DA481269}" destId="{576BBBDE-F5FC-47EE-8806-FED712A47BD3}" srcOrd="0" destOrd="0" presId="urn:microsoft.com/office/officeart/2005/8/layout/vList2"/>
    <dgm:cxn modelId="{3B42378C-CE68-4867-B924-9D1AF8388ED0}" srcId="{5F5AFF4D-CCF5-406C-BA20-2CBED7D05F9B}" destId="{FF4C0E36-97A1-456B-A6DE-84E7550068EB}" srcOrd="0" destOrd="0" parTransId="{36DAED47-9C98-4732-A7F2-6575965AEC0E}" sibTransId="{942181D7-2A27-4C0B-8DC9-A8CAE7670FC7}"/>
    <dgm:cxn modelId="{1A94ECFF-FC83-40D3-86AB-464111B0AD48}" srcId="{70175CA8-8ABE-496D-8F29-6D40C6CF7D2B}" destId="{66015F8B-3965-4663-A182-A9EAAA981DE3}" srcOrd="1" destOrd="0" parTransId="{76B85B48-4559-4629-B4DF-BEEC654B38CD}" sibTransId="{A906693C-31D3-4992-959B-CC9D6759A9DC}"/>
    <dgm:cxn modelId="{E4E22354-6EEC-469D-A0E9-2279844171BC}" srcId="{66015F8B-3965-4663-A182-A9EAAA981DE3}" destId="{D08E492A-60EF-4821-ABF6-AD10D5D9178A}" srcOrd="0" destOrd="0" parTransId="{848E0D64-4161-4E34-98DE-8C7F46B80DB8}" sibTransId="{2B468D7E-88A2-4552-A786-F104AB0EAE2D}"/>
    <dgm:cxn modelId="{F1E4A838-1FE3-4F61-A910-0C1758265B3F}" type="presParOf" srcId="{3AE22F73-5EDA-446C-8C69-929984506C26}" destId="{17C708BF-477F-413D-AE3E-7DF54DE1A473}" srcOrd="0" destOrd="0" presId="urn:microsoft.com/office/officeart/2005/8/layout/vList2"/>
    <dgm:cxn modelId="{54B677CC-B0DC-47BA-8D5E-D430286BFEB9}" type="presParOf" srcId="{3AE22F73-5EDA-446C-8C69-929984506C26}" destId="{C2556B49-AD3A-4FB9-84AC-398AF775714D}" srcOrd="1" destOrd="0" presId="urn:microsoft.com/office/officeart/2005/8/layout/vList2"/>
    <dgm:cxn modelId="{B53CDB7E-13BE-4757-A3B2-57AFFE50343D}" type="presParOf" srcId="{3AE22F73-5EDA-446C-8C69-929984506C26}" destId="{48515069-034A-4ED3-8BF6-B5561B9FA94D}" srcOrd="2" destOrd="0" presId="urn:microsoft.com/office/officeart/2005/8/layout/vList2"/>
    <dgm:cxn modelId="{395F9167-E088-4044-A2B8-D5B7AFBE4DCE}" type="presParOf" srcId="{3AE22F73-5EDA-446C-8C69-929984506C26}" destId="{32E69D6B-E27E-4C96-ACD2-46EDD0446D9B}" srcOrd="3" destOrd="0" presId="urn:microsoft.com/office/officeart/2005/8/layout/vList2"/>
    <dgm:cxn modelId="{B1FF0F0D-E0AB-4413-8D54-F604A1FF7F0C}" type="presParOf" srcId="{3AE22F73-5EDA-446C-8C69-929984506C26}" destId="{576BBBDE-F5FC-47EE-8806-FED712A47BD3}" srcOrd="4" destOrd="0" presId="urn:microsoft.com/office/officeart/2005/8/layout/vList2"/>
    <dgm:cxn modelId="{A21191CF-7619-47CE-A0CD-020F830B61A6}" type="presParOf" srcId="{3AE22F73-5EDA-446C-8C69-929984506C26}" destId="{5FF385FE-512A-4D62-B21E-1C85F14B3F6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F05319-DF5B-4E10-A7EB-DF98E8C4462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10047067-CACE-43A3-B713-10574EE0A29B}">
      <dgm:prSet phldrT="[Text]"/>
      <dgm:spPr/>
      <dgm:t>
        <a:bodyPr/>
        <a:lstStyle/>
        <a:p>
          <a:r>
            <a:rPr kumimoji="1" lang="en-US" dirty="0" smtClean="0"/>
            <a:t>Round robin</a:t>
          </a:r>
          <a:endParaRPr lang="en-US" dirty="0"/>
        </a:p>
      </dgm:t>
    </dgm:pt>
    <dgm:pt modelId="{F28DF8DE-E1D4-4BB4-9E01-FC39D2E8F198}" type="parTrans" cxnId="{899DA37E-A87D-4FAA-A0C9-AEA6C6357BBB}">
      <dgm:prSet/>
      <dgm:spPr/>
      <dgm:t>
        <a:bodyPr/>
        <a:lstStyle/>
        <a:p>
          <a:endParaRPr lang="en-US"/>
        </a:p>
      </dgm:t>
    </dgm:pt>
    <dgm:pt modelId="{954DF2B5-F355-4107-995A-F16FD4098981}" type="sibTrans" cxnId="{899DA37E-A87D-4FAA-A0C9-AEA6C6357BBB}">
      <dgm:prSet/>
      <dgm:spPr/>
      <dgm:t>
        <a:bodyPr/>
        <a:lstStyle/>
        <a:p>
          <a:endParaRPr lang="en-US"/>
        </a:p>
      </dgm:t>
    </dgm:pt>
    <dgm:pt modelId="{CA5C7811-A340-401A-9103-7D64F9254A1F}">
      <dgm:prSet phldrT="[Text]"/>
      <dgm:spPr/>
      <dgm:t>
        <a:bodyPr/>
        <a:lstStyle/>
        <a:p>
          <a:r>
            <a:rPr kumimoji="1" lang="en-US" dirty="0" smtClean="0"/>
            <a:t>Each station given turn to transmit data</a:t>
          </a:r>
          <a:endParaRPr lang="en-US" dirty="0"/>
        </a:p>
      </dgm:t>
    </dgm:pt>
    <dgm:pt modelId="{BDAA41D8-B1FF-49CB-AB7B-EFCB05A174D5}" type="parTrans" cxnId="{AA6919EA-7D18-489C-AE07-887A58A72974}">
      <dgm:prSet/>
      <dgm:spPr/>
      <dgm:t>
        <a:bodyPr/>
        <a:lstStyle/>
        <a:p>
          <a:endParaRPr lang="en-US"/>
        </a:p>
      </dgm:t>
    </dgm:pt>
    <dgm:pt modelId="{3D8FD674-6425-4D2A-B84E-231F719E838D}" type="sibTrans" cxnId="{AA6919EA-7D18-489C-AE07-887A58A72974}">
      <dgm:prSet/>
      <dgm:spPr/>
      <dgm:t>
        <a:bodyPr/>
        <a:lstStyle/>
        <a:p>
          <a:endParaRPr lang="en-US"/>
        </a:p>
      </dgm:t>
    </dgm:pt>
    <dgm:pt modelId="{DB2EEA9B-24CB-43C9-95E2-221A1FF7E0A2}">
      <dgm:prSet phldrT="[Text]"/>
      <dgm:spPr/>
      <dgm:t>
        <a:bodyPr/>
        <a:lstStyle/>
        <a:p>
          <a:r>
            <a:rPr kumimoji="1" lang="en-US" dirty="0" smtClean="0"/>
            <a:t>Reservation</a:t>
          </a:r>
          <a:endParaRPr lang="en-US" dirty="0"/>
        </a:p>
      </dgm:t>
    </dgm:pt>
    <dgm:pt modelId="{A0E0C0FE-0894-412B-AE5A-B0901B231C32}" type="parTrans" cxnId="{B15C9D83-0878-4806-8ACD-70A49726BA76}">
      <dgm:prSet/>
      <dgm:spPr/>
      <dgm:t>
        <a:bodyPr/>
        <a:lstStyle/>
        <a:p>
          <a:endParaRPr lang="en-US"/>
        </a:p>
      </dgm:t>
    </dgm:pt>
    <dgm:pt modelId="{C2E6DF17-BC53-4C72-9170-470A727A957A}" type="sibTrans" cxnId="{B15C9D83-0878-4806-8ACD-70A49726BA76}">
      <dgm:prSet/>
      <dgm:spPr/>
      <dgm:t>
        <a:bodyPr/>
        <a:lstStyle/>
        <a:p>
          <a:endParaRPr lang="en-US"/>
        </a:p>
      </dgm:t>
    </dgm:pt>
    <dgm:pt modelId="{78A64FB3-F3BD-4C59-B6E8-FC5CCB442E9F}">
      <dgm:prSet phldrT="[Text]"/>
      <dgm:spPr/>
      <dgm:t>
        <a:bodyPr/>
        <a:lstStyle/>
        <a:p>
          <a:r>
            <a:rPr kumimoji="1" lang="en-US" dirty="0" smtClean="0"/>
            <a:t>Divide medium into slots</a:t>
          </a:r>
          <a:endParaRPr lang="en-US" dirty="0"/>
        </a:p>
      </dgm:t>
    </dgm:pt>
    <dgm:pt modelId="{3F2D5C2E-2B36-4B4D-836C-8F0F3E8FD3EC}" type="parTrans" cxnId="{47B1B851-B5ED-4864-ACBE-D7AC6D1C9A99}">
      <dgm:prSet/>
      <dgm:spPr/>
      <dgm:t>
        <a:bodyPr/>
        <a:lstStyle/>
        <a:p>
          <a:endParaRPr lang="en-US"/>
        </a:p>
      </dgm:t>
    </dgm:pt>
    <dgm:pt modelId="{CFCCCB3C-62D1-4918-8CC0-D8F926795A84}" type="sibTrans" cxnId="{47B1B851-B5ED-4864-ACBE-D7AC6D1C9A99}">
      <dgm:prSet/>
      <dgm:spPr/>
      <dgm:t>
        <a:bodyPr/>
        <a:lstStyle/>
        <a:p>
          <a:endParaRPr lang="en-US"/>
        </a:p>
      </dgm:t>
    </dgm:pt>
    <dgm:pt modelId="{6157C180-EF2F-4A3E-8A95-BF8D02546027}">
      <dgm:prSet phldrT="[Text]"/>
      <dgm:spPr/>
      <dgm:t>
        <a:bodyPr/>
        <a:lstStyle/>
        <a:p>
          <a:r>
            <a:rPr kumimoji="1" lang="en-US" dirty="0" smtClean="0"/>
            <a:t>Contention</a:t>
          </a:r>
          <a:endParaRPr lang="en-US" dirty="0"/>
        </a:p>
      </dgm:t>
    </dgm:pt>
    <dgm:pt modelId="{4EA47BD2-82D7-43C4-AC92-2718ECA4B724}" type="parTrans" cxnId="{7F399873-E2A2-419D-9EAB-AAADD12772E4}">
      <dgm:prSet/>
      <dgm:spPr/>
      <dgm:t>
        <a:bodyPr/>
        <a:lstStyle/>
        <a:p>
          <a:endParaRPr lang="en-US"/>
        </a:p>
      </dgm:t>
    </dgm:pt>
    <dgm:pt modelId="{46AC4671-6B4F-47F6-B1A9-901C8995D370}" type="sibTrans" cxnId="{7F399873-E2A2-419D-9EAB-AAADD12772E4}">
      <dgm:prSet/>
      <dgm:spPr/>
      <dgm:t>
        <a:bodyPr/>
        <a:lstStyle/>
        <a:p>
          <a:endParaRPr lang="en-US"/>
        </a:p>
      </dgm:t>
    </dgm:pt>
    <dgm:pt modelId="{B2F676A0-F7C7-46CB-8F53-2EE5A34A3E59}">
      <dgm:prSet phldrT="[Text]"/>
      <dgm:spPr/>
      <dgm:t>
        <a:bodyPr/>
        <a:lstStyle/>
        <a:p>
          <a:r>
            <a:rPr kumimoji="1" lang="en-US" dirty="0" smtClean="0"/>
            <a:t>All stations contend for time</a:t>
          </a:r>
          <a:endParaRPr lang="en-US" dirty="0"/>
        </a:p>
      </dgm:t>
    </dgm:pt>
    <dgm:pt modelId="{E904A095-AC69-44FC-A093-05F20A71554C}" type="parTrans" cxnId="{9016B71F-50C1-4DFE-89A7-4DA23F711645}">
      <dgm:prSet/>
      <dgm:spPr/>
      <dgm:t>
        <a:bodyPr/>
        <a:lstStyle/>
        <a:p>
          <a:endParaRPr lang="en-US"/>
        </a:p>
      </dgm:t>
    </dgm:pt>
    <dgm:pt modelId="{F533DB93-7A36-4C1C-ADCD-BB4DE9BCC047}" type="sibTrans" cxnId="{9016B71F-50C1-4DFE-89A7-4DA23F711645}">
      <dgm:prSet/>
      <dgm:spPr/>
      <dgm:t>
        <a:bodyPr/>
        <a:lstStyle/>
        <a:p>
          <a:endParaRPr lang="en-US"/>
        </a:p>
      </dgm:t>
    </dgm:pt>
    <dgm:pt modelId="{B41F7362-E21D-45C2-B112-D02631C32064}">
      <dgm:prSet/>
      <dgm:spPr/>
      <dgm:t>
        <a:bodyPr/>
        <a:lstStyle/>
        <a:p>
          <a:r>
            <a:rPr kumimoji="1" lang="en-US" dirty="0" smtClean="0"/>
            <a:t>Good for stream traffic</a:t>
          </a:r>
          <a:endParaRPr kumimoji="1" lang="en-US" dirty="0"/>
        </a:p>
      </dgm:t>
    </dgm:pt>
    <dgm:pt modelId="{B8B60883-A40A-4372-8084-C57E797F4D08}" type="parTrans" cxnId="{DEC1E720-3A62-4EA5-814A-E97975CDA576}">
      <dgm:prSet/>
      <dgm:spPr/>
      <dgm:t>
        <a:bodyPr/>
        <a:lstStyle/>
        <a:p>
          <a:endParaRPr lang="en-US"/>
        </a:p>
      </dgm:t>
    </dgm:pt>
    <dgm:pt modelId="{1B4A7384-D95E-4CD5-B81A-31111DA12B79}" type="sibTrans" cxnId="{DEC1E720-3A62-4EA5-814A-E97975CDA576}">
      <dgm:prSet/>
      <dgm:spPr/>
      <dgm:t>
        <a:bodyPr/>
        <a:lstStyle/>
        <a:p>
          <a:endParaRPr lang="en-US"/>
        </a:p>
      </dgm:t>
    </dgm:pt>
    <dgm:pt modelId="{B5234A74-92B7-4C89-A048-54E2C5C44B68}">
      <dgm:prSet/>
      <dgm:spPr/>
      <dgm:t>
        <a:bodyPr/>
        <a:lstStyle/>
        <a:p>
          <a:r>
            <a:rPr kumimoji="1" lang="en-US" dirty="0" smtClean="0"/>
            <a:t>Good for bursty traffic</a:t>
          </a:r>
          <a:endParaRPr kumimoji="1" lang="en-US" dirty="0"/>
        </a:p>
      </dgm:t>
    </dgm:pt>
    <dgm:pt modelId="{A5D367AF-271D-4D88-9B4E-1DBF9E1AA39A}" type="parTrans" cxnId="{542D1A28-18F0-4CC6-8002-3AE3DB5C2A9E}">
      <dgm:prSet/>
      <dgm:spPr/>
      <dgm:t>
        <a:bodyPr/>
        <a:lstStyle/>
        <a:p>
          <a:endParaRPr lang="en-US"/>
        </a:p>
      </dgm:t>
    </dgm:pt>
    <dgm:pt modelId="{35662021-825F-4FFF-B35A-50E093BB2BDA}" type="sibTrans" cxnId="{542D1A28-18F0-4CC6-8002-3AE3DB5C2A9E}">
      <dgm:prSet/>
      <dgm:spPr/>
      <dgm:t>
        <a:bodyPr/>
        <a:lstStyle/>
        <a:p>
          <a:endParaRPr lang="en-US"/>
        </a:p>
      </dgm:t>
    </dgm:pt>
    <dgm:pt modelId="{A24A734F-0995-4AF4-ADC6-8114414D109B}">
      <dgm:prSet/>
      <dgm:spPr/>
      <dgm:t>
        <a:bodyPr/>
        <a:lstStyle/>
        <a:p>
          <a:r>
            <a:rPr kumimoji="1" lang="en-US" dirty="0" smtClean="0"/>
            <a:t>Simple to implement</a:t>
          </a:r>
          <a:endParaRPr kumimoji="1" lang="en-US" dirty="0"/>
        </a:p>
      </dgm:t>
    </dgm:pt>
    <dgm:pt modelId="{5A1FA1C2-55CD-4BBE-A54F-147AA1D52AD1}" type="parTrans" cxnId="{2EEC78F5-1FE7-40FE-A094-C99E123FD92F}">
      <dgm:prSet/>
      <dgm:spPr/>
      <dgm:t>
        <a:bodyPr/>
        <a:lstStyle/>
        <a:p>
          <a:endParaRPr lang="en-US"/>
        </a:p>
      </dgm:t>
    </dgm:pt>
    <dgm:pt modelId="{829DECDE-10E7-49D2-91FB-D16F5A8C9E7D}" type="sibTrans" cxnId="{2EEC78F5-1FE7-40FE-A094-C99E123FD92F}">
      <dgm:prSet/>
      <dgm:spPr/>
      <dgm:t>
        <a:bodyPr/>
        <a:lstStyle/>
        <a:p>
          <a:endParaRPr lang="en-US"/>
        </a:p>
      </dgm:t>
    </dgm:pt>
    <dgm:pt modelId="{7B51E026-980F-4576-9A33-0007ED9D3068}">
      <dgm:prSet/>
      <dgm:spPr/>
      <dgm:t>
        <a:bodyPr/>
        <a:lstStyle/>
        <a:p>
          <a:r>
            <a:rPr kumimoji="1" lang="en-US" dirty="0" smtClean="0"/>
            <a:t>Tends to collapse under heavy load</a:t>
          </a:r>
          <a:endParaRPr kumimoji="1" lang="en-US" dirty="0"/>
        </a:p>
      </dgm:t>
    </dgm:pt>
    <dgm:pt modelId="{C3259302-7598-4661-AE07-E99303A5B3C4}" type="parTrans" cxnId="{316D1B8F-AE41-454D-B0C4-0A44D1C6BFBB}">
      <dgm:prSet/>
      <dgm:spPr/>
      <dgm:t>
        <a:bodyPr/>
        <a:lstStyle/>
        <a:p>
          <a:endParaRPr lang="en-US"/>
        </a:p>
      </dgm:t>
    </dgm:pt>
    <dgm:pt modelId="{CD654CD5-4E38-454D-AF3D-19489EAC45B7}" type="sibTrans" cxnId="{316D1B8F-AE41-454D-B0C4-0A44D1C6BFBB}">
      <dgm:prSet/>
      <dgm:spPr/>
      <dgm:t>
        <a:bodyPr/>
        <a:lstStyle/>
        <a:p>
          <a:endParaRPr lang="en-US"/>
        </a:p>
      </dgm:t>
    </dgm:pt>
    <dgm:pt modelId="{920ECEBA-E6E1-48D4-BEBA-DA611F547C8A}" type="pres">
      <dgm:prSet presAssocID="{D1F05319-DF5B-4E10-A7EB-DF98E8C4462B}" presName="Name0" presStyleCnt="0">
        <dgm:presLayoutVars>
          <dgm:dir/>
          <dgm:resizeHandles val="exact"/>
        </dgm:presLayoutVars>
      </dgm:prSet>
      <dgm:spPr/>
      <dgm:t>
        <a:bodyPr/>
        <a:lstStyle/>
        <a:p>
          <a:endParaRPr lang="en-US"/>
        </a:p>
      </dgm:t>
    </dgm:pt>
    <dgm:pt modelId="{C860C25E-BB80-41C8-88E3-7C93BD53D024}" type="pres">
      <dgm:prSet presAssocID="{10047067-CACE-43A3-B713-10574EE0A29B}" presName="node" presStyleLbl="node1" presStyleIdx="0" presStyleCnt="3">
        <dgm:presLayoutVars>
          <dgm:bulletEnabled val="1"/>
        </dgm:presLayoutVars>
      </dgm:prSet>
      <dgm:spPr/>
      <dgm:t>
        <a:bodyPr/>
        <a:lstStyle/>
        <a:p>
          <a:endParaRPr lang="en-US"/>
        </a:p>
      </dgm:t>
    </dgm:pt>
    <dgm:pt modelId="{5D55CF87-2C3E-423D-9202-3B27121A3A26}" type="pres">
      <dgm:prSet presAssocID="{954DF2B5-F355-4107-995A-F16FD4098981}" presName="sibTrans" presStyleCnt="0"/>
      <dgm:spPr/>
    </dgm:pt>
    <dgm:pt modelId="{40B4278B-68E4-4DD9-A835-ED1025DE5DE6}" type="pres">
      <dgm:prSet presAssocID="{DB2EEA9B-24CB-43C9-95E2-221A1FF7E0A2}" presName="node" presStyleLbl="node1" presStyleIdx="1" presStyleCnt="3">
        <dgm:presLayoutVars>
          <dgm:bulletEnabled val="1"/>
        </dgm:presLayoutVars>
      </dgm:prSet>
      <dgm:spPr/>
      <dgm:t>
        <a:bodyPr/>
        <a:lstStyle/>
        <a:p>
          <a:endParaRPr lang="en-US"/>
        </a:p>
      </dgm:t>
    </dgm:pt>
    <dgm:pt modelId="{EF99200E-B830-45C9-899F-B225815D1C79}" type="pres">
      <dgm:prSet presAssocID="{C2E6DF17-BC53-4C72-9170-470A727A957A}" presName="sibTrans" presStyleCnt="0"/>
      <dgm:spPr/>
    </dgm:pt>
    <dgm:pt modelId="{526664B9-4912-4DC2-B9B3-9CF1F37573A1}" type="pres">
      <dgm:prSet presAssocID="{6157C180-EF2F-4A3E-8A95-BF8D02546027}" presName="node" presStyleLbl="node1" presStyleIdx="2" presStyleCnt="3">
        <dgm:presLayoutVars>
          <dgm:bulletEnabled val="1"/>
        </dgm:presLayoutVars>
      </dgm:prSet>
      <dgm:spPr/>
      <dgm:t>
        <a:bodyPr/>
        <a:lstStyle/>
        <a:p>
          <a:endParaRPr lang="en-US"/>
        </a:p>
      </dgm:t>
    </dgm:pt>
  </dgm:ptLst>
  <dgm:cxnLst>
    <dgm:cxn modelId="{C0BD8ECC-0B83-4DB4-B89C-C70295334C41}" type="presOf" srcId="{DB2EEA9B-24CB-43C9-95E2-221A1FF7E0A2}" destId="{40B4278B-68E4-4DD9-A835-ED1025DE5DE6}" srcOrd="0" destOrd="0" presId="urn:microsoft.com/office/officeart/2005/8/layout/hList6"/>
    <dgm:cxn modelId="{3F263C01-A557-41F7-B3C8-9B301E45A627}" type="presOf" srcId="{D1F05319-DF5B-4E10-A7EB-DF98E8C4462B}" destId="{920ECEBA-E6E1-48D4-BEBA-DA611F547C8A}" srcOrd="0" destOrd="0" presId="urn:microsoft.com/office/officeart/2005/8/layout/hList6"/>
    <dgm:cxn modelId="{69F46FDB-4A1F-4E30-B8C8-FCB9AB2A0D97}" type="presOf" srcId="{78A64FB3-F3BD-4C59-B6E8-FC5CCB442E9F}" destId="{40B4278B-68E4-4DD9-A835-ED1025DE5DE6}" srcOrd="0" destOrd="1" presId="urn:microsoft.com/office/officeart/2005/8/layout/hList6"/>
    <dgm:cxn modelId="{316D1B8F-AE41-454D-B0C4-0A44D1C6BFBB}" srcId="{6157C180-EF2F-4A3E-8A95-BF8D02546027}" destId="{7B51E026-980F-4576-9A33-0007ED9D3068}" srcOrd="3" destOrd="0" parTransId="{C3259302-7598-4661-AE07-E99303A5B3C4}" sibTransId="{CD654CD5-4E38-454D-AF3D-19489EAC45B7}"/>
    <dgm:cxn modelId="{4CF0C98F-B052-4C32-AE48-0F48CDFD4E6A}" type="presOf" srcId="{A24A734F-0995-4AF4-ADC6-8114414D109B}" destId="{526664B9-4912-4DC2-B9B3-9CF1F37573A1}" srcOrd="0" destOrd="3" presId="urn:microsoft.com/office/officeart/2005/8/layout/hList6"/>
    <dgm:cxn modelId="{E18EA81B-6498-4C9A-B29D-87FBA1607869}" type="presOf" srcId="{CA5C7811-A340-401A-9103-7D64F9254A1F}" destId="{C860C25E-BB80-41C8-88E3-7C93BD53D024}" srcOrd="0" destOrd="1" presId="urn:microsoft.com/office/officeart/2005/8/layout/hList6"/>
    <dgm:cxn modelId="{7F399873-E2A2-419D-9EAB-AAADD12772E4}" srcId="{D1F05319-DF5B-4E10-A7EB-DF98E8C4462B}" destId="{6157C180-EF2F-4A3E-8A95-BF8D02546027}" srcOrd="2" destOrd="0" parTransId="{4EA47BD2-82D7-43C4-AC92-2718ECA4B724}" sibTransId="{46AC4671-6B4F-47F6-B1A9-901C8995D370}"/>
    <dgm:cxn modelId="{24DEC036-7B38-4AC7-9609-2832603E3BB0}" type="presOf" srcId="{6157C180-EF2F-4A3E-8A95-BF8D02546027}" destId="{526664B9-4912-4DC2-B9B3-9CF1F37573A1}" srcOrd="0" destOrd="0" presId="urn:microsoft.com/office/officeart/2005/8/layout/hList6"/>
    <dgm:cxn modelId="{542D1A28-18F0-4CC6-8002-3AE3DB5C2A9E}" srcId="{6157C180-EF2F-4A3E-8A95-BF8D02546027}" destId="{B5234A74-92B7-4C89-A048-54E2C5C44B68}" srcOrd="1" destOrd="0" parTransId="{A5D367AF-271D-4D88-9B4E-1DBF9E1AA39A}" sibTransId="{35662021-825F-4FFF-B35A-50E093BB2BDA}"/>
    <dgm:cxn modelId="{B15C9D83-0878-4806-8ACD-70A49726BA76}" srcId="{D1F05319-DF5B-4E10-A7EB-DF98E8C4462B}" destId="{DB2EEA9B-24CB-43C9-95E2-221A1FF7E0A2}" srcOrd="1" destOrd="0" parTransId="{A0E0C0FE-0894-412B-AE5A-B0901B231C32}" sibTransId="{C2E6DF17-BC53-4C72-9170-470A727A957A}"/>
    <dgm:cxn modelId="{AA6919EA-7D18-489C-AE07-887A58A72974}" srcId="{10047067-CACE-43A3-B713-10574EE0A29B}" destId="{CA5C7811-A340-401A-9103-7D64F9254A1F}" srcOrd="0" destOrd="0" parTransId="{BDAA41D8-B1FF-49CB-AB7B-EFCB05A174D5}" sibTransId="{3D8FD674-6425-4D2A-B84E-231F719E838D}"/>
    <dgm:cxn modelId="{899DA37E-A87D-4FAA-A0C9-AEA6C6357BBB}" srcId="{D1F05319-DF5B-4E10-A7EB-DF98E8C4462B}" destId="{10047067-CACE-43A3-B713-10574EE0A29B}" srcOrd="0" destOrd="0" parTransId="{F28DF8DE-E1D4-4BB4-9E01-FC39D2E8F198}" sibTransId="{954DF2B5-F355-4107-995A-F16FD4098981}"/>
    <dgm:cxn modelId="{9016B71F-50C1-4DFE-89A7-4DA23F711645}" srcId="{6157C180-EF2F-4A3E-8A95-BF8D02546027}" destId="{B2F676A0-F7C7-46CB-8F53-2EE5A34A3E59}" srcOrd="0" destOrd="0" parTransId="{E904A095-AC69-44FC-A093-05F20A71554C}" sibTransId="{F533DB93-7A36-4C1C-ADCD-BB4DE9BCC047}"/>
    <dgm:cxn modelId="{A16E1029-EA0A-458E-97DC-DAF456FFC428}" type="presOf" srcId="{B41F7362-E21D-45C2-B112-D02631C32064}" destId="{40B4278B-68E4-4DD9-A835-ED1025DE5DE6}" srcOrd="0" destOrd="2" presId="urn:microsoft.com/office/officeart/2005/8/layout/hList6"/>
    <dgm:cxn modelId="{2EEC78F5-1FE7-40FE-A094-C99E123FD92F}" srcId="{6157C180-EF2F-4A3E-8A95-BF8D02546027}" destId="{A24A734F-0995-4AF4-ADC6-8114414D109B}" srcOrd="2" destOrd="0" parTransId="{5A1FA1C2-55CD-4BBE-A54F-147AA1D52AD1}" sibTransId="{829DECDE-10E7-49D2-91FB-D16F5A8C9E7D}"/>
    <dgm:cxn modelId="{58A9B419-584B-4FCA-B8AE-9EB5AC8E93D7}" type="presOf" srcId="{B2F676A0-F7C7-46CB-8F53-2EE5A34A3E59}" destId="{526664B9-4912-4DC2-B9B3-9CF1F37573A1}" srcOrd="0" destOrd="1" presId="urn:microsoft.com/office/officeart/2005/8/layout/hList6"/>
    <dgm:cxn modelId="{47B1B851-B5ED-4864-ACBE-D7AC6D1C9A99}" srcId="{DB2EEA9B-24CB-43C9-95E2-221A1FF7E0A2}" destId="{78A64FB3-F3BD-4C59-B6E8-FC5CCB442E9F}" srcOrd="0" destOrd="0" parTransId="{3F2D5C2E-2B36-4B4D-836C-8F0F3E8FD3EC}" sibTransId="{CFCCCB3C-62D1-4918-8CC0-D8F926795A84}"/>
    <dgm:cxn modelId="{DEC1E720-3A62-4EA5-814A-E97975CDA576}" srcId="{DB2EEA9B-24CB-43C9-95E2-221A1FF7E0A2}" destId="{B41F7362-E21D-45C2-B112-D02631C32064}" srcOrd="1" destOrd="0" parTransId="{B8B60883-A40A-4372-8084-C57E797F4D08}" sibTransId="{1B4A7384-D95E-4CD5-B81A-31111DA12B79}"/>
    <dgm:cxn modelId="{F5C488EC-270E-4F49-A6DC-7D760F6B3E86}" type="presOf" srcId="{B5234A74-92B7-4C89-A048-54E2C5C44B68}" destId="{526664B9-4912-4DC2-B9B3-9CF1F37573A1}" srcOrd="0" destOrd="2" presId="urn:microsoft.com/office/officeart/2005/8/layout/hList6"/>
    <dgm:cxn modelId="{DF01FF03-C937-44B8-917B-4544622EB77C}" type="presOf" srcId="{7B51E026-980F-4576-9A33-0007ED9D3068}" destId="{526664B9-4912-4DC2-B9B3-9CF1F37573A1}" srcOrd="0" destOrd="4" presId="urn:microsoft.com/office/officeart/2005/8/layout/hList6"/>
    <dgm:cxn modelId="{2E8528D8-531D-4CAC-9C21-3990DBF77413}" type="presOf" srcId="{10047067-CACE-43A3-B713-10574EE0A29B}" destId="{C860C25E-BB80-41C8-88E3-7C93BD53D024}" srcOrd="0" destOrd="0" presId="urn:microsoft.com/office/officeart/2005/8/layout/hList6"/>
    <dgm:cxn modelId="{426E8808-F798-475F-863E-2CF068DA9D7E}" type="presParOf" srcId="{920ECEBA-E6E1-48D4-BEBA-DA611F547C8A}" destId="{C860C25E-BB80-41C8-88E3-7C93BD53D024}" srcOrd="0" destOrd="0" presId="urn:microsoft.com/office/officeart/2005/8/layout/hList6"/>
    <dgm:cxn modelId="{01C08C61-F3F8-40A2-BF29-6ED169D88B08}" type="presParOf" srcId="{920ECEBA-E6E1-48D4-BEBA-DA611F547C8A}" destId="{5D55CF87-2C3E-423D-9202-3B27121A3A26}" srcOrd="1" destOrd="0" presId="urn:microsoft.com/office/officeart/2005/8/layout/hList6"/>
    <dgm:cxn modelId="{2B8DA86B-5327-453C-867F-3407C0F28E53}" type="presParOf" srcId="{920ECEBA-E6E1-48D4-BEBA-DA611F547C8A}" destId="{40B4278B-68E4-4DD9-A835-ED1025DE5DE6}" srcOrd="2" destOrd="0" presId="urn:microsoft.com/office/officeart/2005/8/layout/hList6"/>
    <dgm:cxn modelId="{4575C8A1-80D7-4C01-BD2E-199EEF198977}" type="presParOf" srcId="{920ECEBA-E6E1-48D4-BEBA-DA611F547C8A}" destId="{EF99200E-B830-45C9-899F-B225815D1C79}" srcOrd="3" destOrd="0" presId="urn:microsoft.com/office/officeart/2005/8/layout/hList6"/>
    <dgm:cxn modelId="{D0F91078-C5C1-4E5C-8D06-5C967EA2DD51}" type="presParOf" srcId="{920ECEBA-E6E1-48D4-BEBA-DA611F547C8A}" destId="{526664B9-4912-4DC2-B9B3-9CF1F37573A1}"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B3CC30-22D9-574D-962C-78EC086BB684}" type="doc">
      <dgm:prSet loTypeId="urn:microsoft.com/office/officeart/2005/8/layout/vList5" loCatId="" qsTypeId="urn:microsoft.com/office/officeart/2005/8/quickstyle/3D9" qsCatId="3D" csTypeId="urn:microsoft.com/office/officeart/2005/8/colors/accent1_2" csCatId="accent1" phldr="1"/>
      <dgm:spPr/>
      <dgm:t>
        <a:bodyPr/>
        <a:lstStyle/>
        <a:p>
          <a:endParaRPr lang="en-US"/>
        </a:p>
      </dgm:t>
    </dgm:pt>
    <dgm:pt modelId="{D7E3F144-DF1A-CA40-B599-D0F0D2461CF5}">
      <dgm:prSet phldrT="[Text]"/>
      <dgm:spPr/>
      <dgm:t>
        <a:bodyPr/>
        <a:lstStyle/>
        <a:p>
          <a:r>
            <a:rPr kumimoji="1" lang="en-US" smtClean="0"/>
            <a:t>Fields:</a:t>
          </a:r>
          <a:endParaRPr lang="en-US"/>
        </a:p>
      </dgm:t>
    </dgm:pt>
    <dgm:pt modelId="{6770B048-58F0-3545-AFB2-E233AEBA3424}" type="parTrans" cxnId="{72F161C7-088A-3D46-BBC6-BA8834923BDE}">
      <dgm:prSet/>
      <dgm:spPr/>
      <dgm:t>
        <a:bodyPr/>
        <a:lstStyle/>
        <a:p>
          <a:endParaRPr lang="en-US"/>
        </a:p>
      </dgm:t>
    </dgm:pt>
    <dgm:pt modelId="{C6A9FB0D-CDE3-9441-9658-69785A6092DB}" type="sibTrans" cxnId="{72F161C7-088A-3D46-BBC6-BA8834923BDE}">
      <dgm:prSet/>
      <dgm:spPr/>
      <dgm:t>
        <a:bodyPr/>
        <a:lstStyle/>
        <a:p>
          <a:endParaRPr lang="en-US"/>
        </a:p>
      </dgm:t>
    </dgm:pt>
    <dgm:pt modelId="{51253C1A-E0C5-9E4A-9B89-24C7A10CA8FD}">
      <dgm:prSet/>
      <dgm:spPr/>
      <dgm:t>
        <a:bodyPr/>
        <a:lstStyle/>
        <a:p>
          <a:r>
            <a:rPr kumimoji="1" lang="en-US" dirty="0" smtClean="0"/>
            <a:t>MAC control</a:t>
          </a:r>
        </a:p>
      </dgm:t>
    </dgm:pt>
    <dgm:pt modelId="{41DACD2E-2F07-A949-98E8-56CA4B986CDB}" type="parTrans" cxnId="{8578CECB-951D-844E-ADC5-DC46D758DF3E}">
      <dgm:prSet/>
      <dgm:spPr/>
      <dgm:t>
        <a:bodyPr/>
        <a:lstStyle/>
        <a:p>
          <a:endParaRPr lang="en-US"/>
        </a:p>
      </dgm:t>
    </dgm:pt>
    <dgm:pt modelId="{4A96C3CD-43D1-2048-B8E7-A159CBCCB29E}" type="sibTrans" cxnId="{8578CECB-951D-844E-ADC5-DC46D758DF3E}">
      <dgm:prSet/>
      <dgm:spPr/>
      <dgm:t>
        <a:bodyPr/>
        <a:lstStyle/>
        <a:p>
          <a:endParaRPr lang="en-US"/>
        </a:p>
      </dgm:t>
    </dgm:pt>
    <dgm:pt modelId="{4EC1647B-EFBF-4A41-BF4C-4098DA4D1453}">
      <dgm:prSet/>
      <dgm:spPr/>
      <dgm:t>
        <a:bodyPr/>
        <a:lstStyle/>
        <a:p>
          <a:r>
            <a:rPr kumimoji="1" lang="en-US" smtClean="0"/>
            <a:t>Destination MAC address</a:t>
          </a:r>
          <a:endParaRPr kumimoji="1" lang="en-US" dirty="0" smtClean="0"/>
        </a:p>
      </dgm:t>
    </dgm:pt>
    <dgm:pt modelId="{D65C4AD8-7C6B-A047-A886-9AE60CF02316}" type="parTrans" cxnId="{4D7726FC-3643-AB43-9106-69A4B7D009AA}">
      <dgm:prSet/>
      <dgm:spPr/>
      <dgm:t>
        <a:bodyPr/>
        <a:lstStyle/>
        <a:p>
          <a:endParaRPr lang="en-US"/>
        </a:p>
      </dgm:t>
    </dgm:pt>
    <dgm:pt modelId="{3E59FD58-7A97-8A4E-A55B-7AE940B6DFBC}" type="sibTrans" cxnId="{4D7726FC-3643-AB43-9106-69A4B7D009AA}">
      <dgm:prSet/>
      <dgm:spPr/>
      <dgm:t>
        <a:bodyPr/>
        <a:lstStyle/>
        <a:p>
          <a:endParaRPr lang="en-US"/>
        </a:p>
      </dgm:t>
    </dgm:pt>
    <dgm:pt modelId="{61D8EB03-78D5-A847-B362-9C3CAFB349AC}">
      <dgm:prSet/>
      <dgm:spPr/>
      <dgm:t>
        <a:bodyPr/>
        <a:lstStyle/>
        <a:p>
          <a:r>
            <a:rPr kumimoji="1" lang="en-US" dirty="0" smtClean="0"/>
            <a:t>Source MAC address</a:t>
          </a:r>
          <a:endParaRPr kumimoji="1" lang="en-US" dirty="0"/>
        </a:p>
      </dgm:t>
    </dgm:pt>
    <dgm:pt modelId="{0393C712-39AE-4646-8365-565C69D54612}" type="parTrans" cxnId="{502DDBCB-0714-B94C-BFF9-5B5CA94DE22A}">
      <dgm:prSet/>
      <dgm:spPr/>
      <dgm:t>
        <a:bodyPr/>
        <a:lstStyle/>
        <a:p>
          <a:endParaRPr lang="en-US"/>
        </a:p>
      </dgm:t>
    </dgm:pt>
    <dgm:pt modelId="{13FF0C84-E848-804A-A508-86D4661C48DE}" type="sibTrans" cxnId="{502DDBCB-0714-B94C-BFF9-5B5CA94DE22A}">
      <dgm:prSet/>
      <dgm:spPr/>
      <dgm:t>
        <a:bodyPr/>
        <a:lstStyle/>
        <a:p>
          <a:endParaRPr lang="en-US"/>
        </a:p>
      </dgm:t>
    </dgm:pt>
    <dgm:pt modelId="{403C4F36-C1CC-B44B-8652-3A4C7C83E967}">
      <dgm:prSet/>
      <dgm:spPr/>
      <dgm:t>
        <a:bodyPr/>
        <a:lstStyle/>
        <a:p>
          <a:r>
            <a:rPr kumimoji="1" lang="en-US" smtClean="0"/>
            <a:t>LLC</a:t>
          </a:r>
          <a:endParaRPr kumimoji="1" lang="en-US" dirty="0"/>
        </a:p>
      </dgm:t>
    </dgm:pt>
    <dgm:pt modelId="{E62F9D51-3778-D94A-813E-E5F47EAD57F8}" type="parTrans" cxnId="{75617683-55D1-C446-A741-6597A5A7C5D7}">
      <dgm:prSet/>
      <dgm:spPr/>
      <dgm:t>
        <a:bodyPr/>
        <a:lstStyle/>
        <a:p>
          <a:endParaRPr lang="en-US"/>
        </a:p>
      </dgm:t>
    </dgm:pt>
    <dgm:pt modelId="{02F069F2-D508-B74F-988C-1C43BD0AEB3E}" type="sibTrans" cxnId="{75617683-55D1-C446-A741-6597A5A7C5D7}">
      <dgm:prSet/>
      <dgm:spPr/>
      <dgm:t>
        <a:bodyPr/>
        <a:lstStyle/>
        <a:p>
          <a:endParaRPr lang="en-US"/>
        </a:p>
      </dgm:t>
    </dgm:pt>
    <dgm:pt modelId="{CEB25FA5-43F3-C64B-8383-1E4872DB7EC3}">
      <dgm:prSet/>
      <dgm:spPr/>
      <dgm:t>
        <a:bodyPr/>
        <a:lstStyle/>
        <a:p>
          <a:r>
            <a:rPr kumimoji="1" lang="en-US" dirty="0" smtClean="0"/>
            <a:t>CRC</a:t>
          </a:r>
          <a:endParaRPr kumimoji="1" lang="en-US" dirty="0"/>
        </a:p>
      </dgm:t>
    </dgm:pt>
    <dgm:pt modelId="{BA2EEEF7-D769-F340-A606-543B07E127F9}" type="parTrans" cxnId="{45CE56E3-C91F-F045-A10B-70688A4D70E4}">
      <dgm:prSet/>
      <dgm:spPr/>
      <dgm:t>
        <a:bodyPr/>
        <a:lstStyle/>
        <a:p>
          <a:endParaRPr lang="en-US"/>
        </a:p>
      </dgm:t>
    </dgm:pt>
    <dgm:pt modelId="{7FBD3D39-B378-9947-9FC1-4106FDA91DC1}" type="sibTrans" cxnId="{45CE56E3-C91F-F045-A10B-70688A4D70E4}">
      <dgm:prSet/>
      <dgm:spPr/>
      <dgm:t>
        <a:bodyPr/>
        <a:lstStyle/>
        <a:p>
          <a:endParaRPr lang="en-US"/>
        </a:p>
      </dgm:t>
    </dgm:pt>
    <dgm:pt modelId="{F66BF3BA-7429-AD41-A127-0E734D4D1A6F}" type="pres">
      <dgm:prSet presAssocID="{E6B3CC30-22D9-574D-962C-78EC086BB684}" presName="Name0" presStyleCnt="0">
        <dgm:presLayoutVars>
          <dgm:dir/>
          <dgm:animLvl val="lvl"/>
          <dgm:resizeHandles val="exact"/>
        </dgm:presLayoutVars>
      </dgm:prSet>
      <dgm:spPr/>
      <dgm:t>
        <a:bodyPr/>
        <a:lstStyle/>
        <a:p>
          <a:endParaRPr lang="en-US"/>
        </a:p>
      </dgm:t>
    </dgm:pt>
    <dgm:pt modelId="{2DD29F8C-ACE5-C043-ACDF-9F732B293C29}" type="pres">
      <dgm:prSet presAssocID="{D7E3F144-DF1A-CA40-B599-D0F0D2461CF5}" presName="linNode" presStyleCnt="0"/>
      <dgm:spPr/>
    </dgm:pt>
    <dgm:pt modelId="{05CC1A23-8658-6D49-91A4-762B946CF33F}" type="pres">
      <dgm:prSet presAssocID="{D7E3F144-DF1A-CA40-B599-D0F0D2461CF5}" presName="parentText" presStyleLbl="node1" presStyleIdx="0" presStyleCnt="1">
        <dgm:presLayoutVars>
          <dgm:chMax val="1"/>
          <dgm:bulletEnabled val="1"/>
        </dgm:presLayoutVars>
      </dgm:prSet>
      <dgm:spPr/>
      <dgm:t>
        <a:bodyPr/>
        <a:lstStyle/>
        <a:p>
          <a:endParaRPr lang="en-US"/>
        </a:p>
      </dgm:t>
    </dgm:pt>
    <dgm:pt modelId="{DE20925E-3AC6-1449-935E-867D0D39ADEC}" type="pres">
      <dgm:prSet presAssocID="{D7E3F144-DF1A-CA40-B599-D0F0D2461CF5}" presName="descendantText" presStyleLbl="alignAccFollowNode1" presStyleIdx="0" presStyleCnt="1">
        <dgm:presLayoutVars>
          <dgm:bulletEnabled val="1"/>
        </dgm:presLayoutVars>
      </dgm:prSet>
      <dgm:spPr/>
      <dgm:t>
        <a:bodyPr/>
        <a:lstStyle/>
        <a:p>
          <a:endParaRPr lang="en-US"/>
        </a:p>
      </dgm:t>
    </dgm:pt>
  </dgm:ptLst>
  <dgm:cxnLst>
    <dgm:cxn modelId="{1E42EA64-7B19-EE4C-AFCE-8E30D9E23CD5}" type="presOf" srcId="{51253C1A-E0C5-9E4A-9B89-24C7A10CA8FD}" destId="{DE20925E-3AC6-1449-935E-867D0D39ADEC}" srcOrd="0" destOrd="0" presId="urn:microsoft.com/office/officeart/2005/8/layout/vList5"/>
    <dgm:cxn modelId="{C81A7F53-136C-754A-BAE4-5231FED4A99B}" type="presOf" srcId="{4EC1647B-EFBF-4A41-BF4C-4098DA4D1453}" destId="{DE20925E-3AC6-1449-935E-867D0D39ADEC}" srcOrd="0" destOrd="1" presId="urn:microsoft.com/office/officeart/2005/8/layout/vList5"/>
    <dgm:cxn modelId="{07E38F2E-7A85-7D4E-9959-1FF42307CC81}" type="presOf" srcId="{D7E3F144-DF1A-CA40-B599-D0F0D2461CF5}" destId="{05CC1A23-8658-6D49-91A4-762B946CF33F}" srcOrd="0" destOrd="0" presId="urn:microsoft.com/office/officeart/2005/8/layout/vList5"/>
    <dgm:cxn modelId="{7EC56DC1-E9EA-A74C-85D4-12EF0727A9D2}" type="presOf" srcId="{61D8EB03-78D5-A847-B362-9C3CAFB349AC}" destId="{DE20925E-3AC6-1449-935E-867D0D39ADEC}" srcOrd="0" destOrd="2" presId="urn:microsoft.com/office/officeart/2005/8/layout/vList5"/>
    <dgm:cxn modelId="{72F161C7-088A-3D46-BBC6-BA8834923BDE}" srcId="{E6B3CC30-22D9-574D-962C-78EC086BB684}" destId="{D7E3F144-DF1A-CA40-B599-D0F0D2461CF5}" srcOrd="0" destOrd="0" parTransId="{6770B048-58F0-3545-AFB2-E233AEBA3424}" sibTransId="{C6A9FB0D-CDE3-9441-9658-69785A6092DB}"/>
    <dgm:cxn modelId="{8578CECB-951D-844E-ADC5-DC46D758DF3E}" srcId="{D7E3F144-DF1A-CA40-B599-D0F0D2461CF5}" destId="{51253C1A-E0C5-9E4A-9B89-24C7A10CA8FD}" srcOrd="0" destOrd="0" parTransId="{41DACD2E-2F07-A949-98E8-56CA4B986CDB}" sibTransId="{4A96C3CD-43D1-2048-B8E7-A159CBCCB29E}"/>
    <dgm:cxn modelId="{45CE56E3-C91F-F045-A10B-70688A4D70E4}" srcId="{D7E3F144-DF1A-CA40-B599-D0F0D2461CF5}" destId="{CEB25FA5-43F3-C64B-8383-1E4872DB7EC3}" srcOrd="4" destOrd="0" parTransId="{BA2EEEF7-D769-F340-A606-543B07E127F9}" sibTransId="{7FBD3D39-B378-9947-9FC1-4106FDA91DC1}"/>
    <dgm:cxn modelId="{35A320AB-7E72-1440-8227-9B294E7A37D1}" type="presOf" srcId="{E6B3CC30-22D9-574D-962C-78EC086BB684}" destId="{F66BF3BA-7429-AD41-A127-0E734D4D1A6F}" srcOrd="0" destOrd="0" presId="urn:microsoft.com/office/officeart/2005/8/layout/vList5"/>
    <dgm:cxn modelId="{E4CC7140-6734-4A4B-BAB1-4CCC7D6CD885}" type="presOf" srcId="{403C4F36-C1CC-B44B-8652-3A4C7C83E967}" destId="{DE20925E-3AC6-1449-935E-867D0D39ADEC}" srcOrd="0" destOrd="3" presId="urn:microsoft.com/office/officeart/2005/8/layout/vList5"/>
    <dgm:cxn modelId="{75617683-55D1-C446-A741-6597A5A7C5D7}" srcId="{D7E3F144-DF1A-CA40-B599-D0F0D2461CF5}" destId="{403C4F36-C1CC-B44B-8652-3A4C7C83E967}" srcOrd="3" destOrd="0" parTransId="{E62F9D51-3778-D94A-813E-E5F47EAD57F8}" sibTransId="{02F069F2-D508-B74F-988C-1C43BD0AEB3E}"/>
    <dgm:cxn modelId="{502DDBCB-0714-B94C-BFF9-5B5CA94DE22A}" srcId="{D7E3F144-DF1A-CA40-B599-D0F0D2461CF5}" destId="{61D8EB03-78D5-A847-B362-9C3CAFB349AC}" srcOrd="2" destOrd="0" parTransId="{0393C712-39AE-4646-8365-565C69D54612}" sibTransId="{13FF0C84-E848-804A-A508-86D4661C48DE}"/>
    <dgm:cxn modelId="{4D7726FC-3643-AB43-9106-69A4B7D009AA}" srcId="{D7E3F144-DF1A-CA40-B599-D0F0D2461CF5}" destId="{4EC1647B-EFBF-4A41-BF4C-4098DA4D1453}" srcOrd="1" destOrd="0" parTransId="{D65C4AD8-7C6B-A047-A886-9AE60CF02316}" sibTransId="{3E59FD58-7A97-8A4E-A55B-7AE940B6DFBC}"/>
    <dgm:cxn modelId="{BDBEBA2F-59B8-8C4D-A6F4-0D5801E032AF}" type="presOf" srcId="{CEB25FA5-43F3-C64B-8383-1E4872DB7EC3}" destId="{DE20925E-3AC6-1449-935E-867D0D39ADEC}" srcOrd="0" destOrd="4" presId="urn:microsoft.com/office/officeart/2005/8/layout/vList5"/>
    <dgm:cxn modelId="{364EFD30-5B9B-314F-A6B6-23F171E1E7BA}" type="presParOf" srcId="{F66BF3BA-7429-AD41-A127-0E734D4D1A6F}" destId="{2DD29F8C-ACE5-C043-ACDF-9F732B293C29}" srcOrd="0" destOrd="0" presId="urn:microsoft.com/office/officeart/2005/8/layout/vList5"/>
    <dgm:cxn modelId="{8EC03E5B-CC81-A844-8C22-E083F2530EBB}" type="presParOf" srcId="{2DD29F8C-ACE5-C043-ACDF-9F732B293C29}" destId="{05CC1A23-8658-6D49-91A4-762B946CF33F}" srcOrd="0" destOrd="0" presId="urn:microsoft.com/office/officeart/2005/8/layout/vList5"/>
    <dgm:cxn modelId="{6B28A236-E671-294A-A483-5E25563D31B7}" type="presParOf" srcId="{2DD29F8C-ACE5-C043-ACDF-9F732B293C29}" destId="{DE20925E-3AC6-1449-935E-867D0D39ADE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177308-5FA0-4329-9A27-F760C080B411}" type="doc">
      <dgm:prSet loTypeId="urn:microsoft.com/office/officeart/2008/layout/HalfCircleOrganizationChart" loCatId="hierarchy" qsTypeId="urn:microsoft.com/office/officeart/2005/8/quickstyle/simple1" qsCatId="simple" csTypeId="urn:microsoft.com/office/officeart/2005/8/colors/accent6_3" csCatId="accent6" phldr="1"/>
      <dgm:spPr/>
      <dgm:t>
        <a:bodyPr/>
        <a:lstStyle/>
        <a:p>
          <a:endParaRPr lang="en-US"/>
        </a:p>
      </dgm:t>
    </dgm:pt>
    <dgm:pt modelId="{9971701D-BBD5-4142-A495-E2AFBC9EE2FA}">
      <dgm:prSet custT="1"/>
      <dgm:spPr/>
      <dgm:t>
        <a:bodyPr/>
        <a:lstStyle/>
        <a:p>
          <a:r>
            <a:rPr kumimoji="1" lang="en-US" sz="2000" dirty="0" smtClean="0">
              <a:solidFill>
                <a:srgbClr val="FFFF00"/>
              </a:solidFill>
            </a:rPr>
            <a:t>Algorithm consists of three mechanisms:</a:t>
          </a:r>
          <a:endParaRPr lang="en-US" sz="2000" dirty="0">
            <a:solidFill>
              <a:srgbClr val="FFFF00"/>
            </a:solidFill>
          </a:endParaRPr>
        </a:p>
      </dgm:t>
    </dgm:pt>
    <dgm:pt modelId="{7D743C84-4156-4297-A3AA-DEC91D135D24}" type="parTrans" cxnId="{88D4652A-D5AC-4DD8-AC79-E16CBED28E49}">
      <dgm:prSet/>
      <dgm:spPr/>
      <dgm:t>
        <a:bodyPr/>
        <a:lstStyle/>
        <a:p>
          <a:endParaRPr lang="en-US"/>
        </a:p>
      </dgm:t>
    </dgm:pt>
    <dgm:pt modelId="{E33BB1B2-1F21-4DA1-B371-AE8F928450C4}" type="sibTrans" cxnId="{88D4652A-D5AC-4DD8-AC79-E16CBED28E49}">
      <dgm:prSet/>
      <dgm:spPr/>
      <dgm:t>
        <a:bodyPr/>
        <a:lstStyle/>
        <a:p>
          <a:endParaRPr lang="en-US"/>
        </a:p>
      </dgm:t>
    </dgm:pt>
    <dgm:pt modelId="{DF03E0DA-EA0B-4418-8AB3-847694F48BC7}">
      <dgm:prSet custT="1"/>
      <dgm:spPr/>
      <dgm:t>
        <a:bodyPr/>
        <a:lstStyle/>
        <a:p>
          <a:r>
            <a:rPr kumimoji="1" lang="en-US" sz="2000" dirty="0" smtClean="0">
              <a:solidFill>
                <a:srgbClr val="FFFF00"/>
              </a:solidFill>
            </a:rPr>
            <a:t>Frame forwarding</a:t>
          </a:r>
          <a:endParaRPr kumimoji="1" lang="en-US" sz="2000" dirty="0">
            <a:solidFill>
              <a:srgbClr val="FFFF00"/>
            </a:solidFill>
          </a:endParaRPr>
        </a:p>
      </dgm:t>
    </dgm:pt>
    <dgm:pt modelId="{C08830D9-28F5-40BA-A7AC-654775C79942}" type="parTrans" cxnId="{734BC08C-EB89-4811-B186-759ADAC9496B}">
      <dgm:prSet/>
      <dgm:spPr/>
      <dgm:t>
        <a:bodyPr/>
        <a:lstStyle/>
        <a:p>
          <a:endParaRPr lang="en-US" dirty="0"/>
        </a:p>
      </dgm:t>
    </dgm:pt>
    <dgm:pt modelId="{6308C658-7A1C-4A1B-8A86-23C91BB3C7ED}" type="sibTrans" cxnId="{734BC08C-EB89-4811-B186-759ADAC9496B}">
      <dgm:prSet/>
      <dgm:spPr/>
      <dgm:t>
        <a:bodyPr/>
        <a:lstStyle/>
        <a:p>
          <a:endParaRPr lang="en-US"/>
        </a:p>
      </dgm:t>
    </dgm:pt>
    <dgm:pt modelId="{50A01DED-F59C-47C7-9483-DF83BC0B29BB}">
      <dgm:prSet custT="1"/>
      <dgm:spPr/>
      <dgm:t>
        <a:bodyPr/>
        <a:lstStyle/>
        <a:p>
          <a:r>
            <a:rPr kumimoji="1" lang="en-US" sz="2000" dirty="0" smtClean="0">
              <a:solidFill>
                <a:srgbClr val="FFFF00"/>
              </a:solidFill>
            </a:rPr>
            <a:t>Address learning</a:t>
          </a:r>
          <a:endParaRPr kumimoji="1" lang="en-US" sz="2000" dirty="0">
            <a:solidFill>
              <a:srgbClr val="FFFF00"/>
            </a:solidFill>
          </a:endParaRPr>
        </a:p>
      </dgm:t>
    </dgm:pt>
    <dgm:pt modelId="{C1F89C06-5FBF-41FC-930C-397EA6039B64}" type="parTrans" cxnId="{4E0CC78E-AD8F-4ACD-8083-792CA08477F2}">
      <dgm:prSet/>
      <dgm:spPr/>
      <dgm:t>
        <a:bodyPr/>
        <a:lstStyle/>
        <a:p>
          <a:endParaRPr lang="en-US" dirty="0"/>
        </a:p>
      </dgm:t>
    </dgm:pt>
    <dgm:pt modelId="{28E436B0-B760-4383-90B4-E49C3BEC82D6}" type="sibTrans" cxnId="{4E0CC78E-AD8F-4ACD-8083-792CA08477F2}">
      <dgm:prSet/>
      <dgm:spPr/>
      <dgm:t>
        <a:bodyPr/>
        <a:lstStyle/>
        <a:p>
          <a:endParaRPr lang="en-US"/>
        </a:p>
      </dgm:t>
    </dgm:pt>
    <dgm:pt modelId="{A967E4F2-B153-4A1C-983C-B4B0BD7F2E04}">
      <dgm:prSet custT="1"/>
      <dgm:spPr/>
      <dgm:t>
        <a:bodyPr/>
        <a:lstStyle/>
        <a:p>
          <a:r>
            <a:rPr kumimoji="1" lang="en-US" sz="2000" dirty="0" smtClean="0">
              <a:solidFill>
                <a:srgbClr val="FFFF00"/>
              </a:solidFill>
            </a:rPr>
            <a:t>Loop resolution</a:t>
          </a:r>
          <a:endParaRPr kumimoji="1" lang="en-US" sz="2000" dirty="0">
            <a:solidFill>
              <a:srgbClr val="FFFF00"/>
            </a:solidFill>
          </a:endParaRPr>
        </a:p>
      </dgm:t>
    </dgm:pt>
    <dgm:pt modelId="{7E87E308-6594-49BC-8336-BA807A6CE0DF}" type="parTrans" cxnId="{0AFF9A0A-BADD-4CD4-AE25-8E31E599498A}">
      <dgm:prSet/>
      <dgm:spPr/>
      <dgm:t>
        <a:bodyPr/>
        <a:lstStyle/>
        <a:p>
          <a:endParaRPr lang="en-US" dirty="0"/>
        </a:p>
      </dgm:t>
    </dgm:pt>
    <dgm:pt modelId="{5C58F5E1-160C-4B20-A65D-6CFF3CEF240E}" type="sibTrans" cxnId="{0AFF9A0A-BADD-4CD4-AE25-8E31E599498A}">
      <dgm:prSet/>
      <dgm:spPr/>
      <dgm:t>
        <a:bodyPr/>
        <a:lstStyle/>
        <a:p>
          <a:endParaRPr lang="en-US"/>
        </a:p>
      </dgm:t>
    </dgm:pt>
    <dgm:pt modelId="{65A2214A-1006-43B9-AD04-124341C14E44}" type="pres">
      <dgm:prSet presAssocID="{24177308-5FA0-4329-9A27-F760C080B411}" presName="Name0" presStyleCnt="0">
        <dgm:presLayoutVars>
          <dgm:orgChart val="1"/>
          <dgm:chPref val="1"/>
          <dgm:dir/>
          <dgm:animOne val="branch"/>
          <dgm:animLvl val="lvl"/>
          <dgm:resizeHandles/>
        </dgm:presLayoutVars>
      </dgm:prSet>
      <dgm:spPr/>
      <dgm:t>
        <a:bodyPr/>
        <a:lstStyle/>
        <a:p>
          <a:endParaRPr lang="en-US"/>
        </a:p>
      </dgm:t>
    </dgm:pt>
    <dgm:pt modelId="{62B9CA11-A223-4979-A1A1-C7D07CCAFBD8}" type="pres">
      <dgm:prSet presAssocID="{9971701D-BBD5-4142-A495-E2AFBC9EE2FA}" presName="hierRoot1" presStyleCnt="0">
        <dgm:presLayoutVars>
          <dgm:hierBranch val="init"/>
        </dgm:presLayoutVars>
      </dgm:prSet>
      <dgm:spPr/>
    </dgm:pt>
    <dgm:pt modelId="{5B3AA58D-6C67-420C-963A-999DAD9F7B0E}" type="pres">
      <dgm:prSet presAssocID="{9971701D-BBD5-4142-A495-E2AFBC9EE2FA}" presName="rootComposite1" presStyleCnt="0"/>
      <dgm:spPr/>
    </dgm:pt>
    <dgm:pt modelId="{E865A72E-6F64-48BD-854C-4F837E3393A6}" type="pres">
      <dgm:prSet presAssocID="{9971701D-BBD5-4142-A495-E2AFBC9EE2FA}" presName="rootText1" presStyleLbl="alignAcc1" presStyleIdx="0" presStyleCnt="0">
        <dgm:presLayoutVars>
          <dgm:chPref val="3"/>
        </dgm:presLayoutVars>
      </dgm:prSet>
      <dgm:spPr/>
      <dgm:t>
        <a:bodyPr/>
        <a:lstStyle/>
        <a:p>
          <a:endParaRPr lang="en-US"/>
        </a:p>
      </dgm:t>
    </dgm:pt>
    <dgm:pt modelId="{21B95EA3-E0DC-48F1-8DBD-B2E9C76B11C7}" type="pres">
      <dgm:prSet presAssocID="{9971701D-BBD5-4142-A495-E2AFBC9EE2FA}" presName="topArc1" presStyleLbl="parChTrans1D1" presStyleIdx="0" presStyleCnt="8"/>
      <dgm:spPr/>
    </dgm:pt>
    <dgm:pt modelId="{23B4DC18-CE1A-438F-94CC-B3FF841538B3}" type="pres">
      <dgm:prSet presAssocID="{9971701D-BBD5-4142-A495-E2AFBC9EE2FA}" presName="bottomArc1" presStyleLbl="parChTrans1D1" presStyleIdx="1" presStyleCnt="8"/>
      <dgm:spPr/>
    </dgm:pt>
    <dgm:pt modelId="{82B40DC7-3690-4961-A037-7CF3361E8DA3}" type="pres">
      <dgm:prSet presAssocID="{9971701D-BBD5-4142-A495-E2AFBC9EE2FA}" presName="topConnNode1" presStyleLbl="node1" presStyleIdx="0" presStyleCnt="0"/>
      <dgm:spPr/>
      <dgm:t>
        <a:bodyPr/>
        <a:lstStyle/>
        <a:p>
          <a:endParaRPr lang="en-US"/>
        </a:p>
      </dgm:t>
    </dgm:pt>
    <dgm:pt modelId="{2E7A35EC-B5FF-4C39-A242-8905226AD943}" type="pres">
      <dgm:prSet presAssocID="{9971701D-BBD5-4142-A495-E2AFBC9EE2FA}" presName="hierChild2" presStyleCnt="0"/>
      <dgm:spPr/>
    </dgm:pt>
    <dgm:pt modelId="{C703E48E-07CF-42F3-8AC0-DCF98EFB317E}" type="pres">
      <dgm:prSet presAssocID="{C08830D9-28F5-40BA-A7AC-654775C79942}" presName="Name28" presStyleLbl="parChTrans1D2" presStyleIdx="0" presStyleCnt="3"/>
      <dgm:spPr/>
      <dgm:t>
        <a:bodyPr/>
        <a:lstStyle/>
        <a:p>
          <a:endParaRPr lang="en-US"/>
        </a:p>
      </dgm:t>
    </dgm:pt>
    <dgm:pt modelId="{8E8E49A0-6871-4261-8A31-1DCD471D6138}" type="pres">
      <dgm:prSet presAssocID="{DF03E0DA-EA0B-4418-8AB3-847694F48BC7}" presName="hierRoot2" presStyleCnt="0">
        <dgm:presLayoutVars>
          <dgm:hierBranch val="init"/>
        </dgm:presLayoutVars>
      </dgm:prSet>
      <dgm:spPr/>
    </dgm:pt>
    <dgm:pt modelId="{AB1CE6AA-CDAE-4AA5-AB22-262AA3778E69}" type="pres">
      <dgm:prSet presAssocID="{DF03E0DA-EA0B-4418-8AB3-847694F48BC7}" presName="rootComposite2" presStyleCnt="0"/>
      <dgm:spPr/>
    </dgm:pt>
    <dgm:pt modelId="{241DEF25-1557-4EF2-A81A-B34BF004B436}" type="pres">
      <dgm:prSet presAssocID="{DF03E0DA-EA0B-4418-8AB3-847694F48BC7}" presName="rootText2" presStyleLbl="alignAcc1" presStyleIdx="0" presStyleCnt="0">
        <dgm:presLayoutVars>
          <dgm:chPref val="3"/>
        </dgm:presLayoutVars>
      </dgm:prSet>
      <dgm:spPr/>
      <dgm:t>
        <a:bodyPr/>
        <a:lstStyle/>
        <a:p>
          <a:endParaRPr lang="en-US"/>
        </a:p>
      </dgm:t>
    </dgm:pt>
    <dgm:pt modelId="{19147993-B64E-44E0-926B-B6318BE098BA}" type="pres">
      <dgm:prSet presAssocID="{DF03E0DA-EA0B-4418-8AB3-847694F48BC7}" presName="topArc2" presStyleLbl="parChTrans1D1" presStyleIdx="2" presStyleCnt="8"/>
      <dgm:spPr/>
    </dgm:pt>
    <dgm:pt modelId="{08961E11-2281-47CA-A7A5-44C1C8BA3581}" type="pres">
      <dgm:prSet presAssocID="{DF03E0DA-EA0B-4418-8AB3-847694F48BC7}" presName="bottomArc2" presStyleLbl="parChTrans1D1" presStyleIdx="3" presStyleCnt="8"/>
      <dgm:spPr/>
    </dgm:pt>
    <dgm:pt modelId="{612CE836-4FFA-406D-933F-334836015A02}" type="pres">
      <dgm:prSet presAssocID="{DF03E0DA-EA0B-4418-8AB3-847694F48BC7}" presName="topConnNode2" presStyleLbl="node2" presStyleIdx="0" presStyleCnt="0"/>
      <dgm:spPr/>
      <dgm:t>
        <a:bodyPr/>
        <a:lstStyle/>
        <a:p>
          <a:endParaRPr lang="en-US"/>
        </a:p>
      </dgm:t>
    </dgm:pt>
    <dgm:pt modelId="{F141AFF5-481E-4BDA-A248-DBDE55AD0BC4}" type="pres">
      <dgm:prSet presAssocID="{DF03E0DA-EA0B-4418-8AB3-847694F48BC7}" presName="hierChild4" presStyleCnt="0"/>
      <dgm:spPr/>
    </dgm:pt>
    <dgm:pt modelId="{7E69A8E2-6367-4301-891B-C1332338A381}" type="pres">
      <dgm:prSet presAssocID="{DF03E0DA-EA0B-4418-8AB3-847694F48BC7}" presName="hierChild5" presStyleCnt="0"/>
      <dgm:spPr/>
    </dgm:pt>
    <dgm:pt modelId="{32D56D2F-9D55-46B2-86D2-CE47ADBC38C1}" type="pres">
      <dgm:prSet presAssocID="{C1F89C06-5FBF-41FC-930C-397EA6039B64}" presName="Name28" presStyleLbl="parChTrans1D2" presStyleIdx="1" presStyleCnt="3"/>
      <dgm:spPr/>
      <dgm:t>
        <a:bodyPr/>
        <a:lstStyle/>
        <a:p>
          <a:endParaRPr lang="en-US"/>
        </a:p>
      </dgm:t>
    </dgm:pt>
    <dgm:pt modelId="{A53147F3-6063-4A4E-87A3-3FA78B08744F}" type="pres">
      <dgm:prSet presAssocID="{50A01DED-F59C-47C7-9483-DF83BC0B29BB}" presName="hierRoot2" presStyleCnt="0">
        <dgm:presLayoutVars>
          <dgm:hierBranch val="init"/>
        </dgm:presLayoutVars>
      </dgm:prSet>
      <dgm:spPr/>
    </dgm:pt>
    <dgm:pt modelId="{A837AECA-2EF0-47D6-AD4A-0B4DE0FFB351}" type="pres">
      <dgm:prSet presAssocID="{50A01DED-F59C-47C7-9483-DF83BC0B29BB}" presName="rootComposite2" presStyleCnt="0"/>
      <dgm:spPr/>
    </dgm:pt>
    <dgm:pt modelId="{95E0C34B-A3EF-42C0-A3BA-E44A4F21C80C}" type="pres">
      <dgm:prSet presAssocID="{50A01DED-F59C-47C7-9483-DF83BC0B29BB}" presName="rootText2" presStyleLbl="alignAcc1" presStyleIdx="0" presStyleCnt="0">
        <dgm:presLayoutVars>
          <dgm:chPref val="3"/>
        </dgm:presLayoutVars>
      </dgm:prSet>
      <dgm:spPr/>
      <dgm:t>
        <a:bodyPr/>
        <a:lstStyle/>
        <a:p>
          <a:endParaRPr lang="en-US"/>
        </a:p>
      </dgm:t>
    </dgm:pt>
    <dgm:pt modelId="{8396BA9F-A635-4CAE-86EA-D9C9D5A3BBC4}" type="pres">
      <dgm:prSet presAssocID="{50A01DED-F59C-47C7-9483-DF83BC0B29BB}" presName="topArc2" presStyleLbl="parChTrans1D1" presStyleIdx="4" presStyleCnt="8"/>
      <dgm:spPr/>
    </dgm:pt>
    <dgm:pt modelId="{6C7ADD6C-E1FD-4C63-830A-B572444D5F36}" type="pres">
      <dgm:prSet presAssocID="{50A01DED-F59C-47C7-9483-DF83BC0B29BB}" presName="bottomArc2" presStyleLbl="parChTrans1D1" presStyleIdx="5" presStyleCnt="8"/>
      <dgm:spPr/>
    </dgm:pt>
    <dgm:pt modelId="{39E2FE83-55B6-46E9-8D38-53F3DF3306E5}" type="pres">
      <dgm:prSet presAssocID="{50A01DED-F59C-47C7-9483-DF83BC0B29BB}" presName="topConnNode2" presStyleLbl="node2" presStyleIdx="0" presStyleCnt="0"/>
      <dgm:spPr/>
      <dgm:t>
        <a:bodyPr/>
        <a:lstStyle/>
        <a:p>
          <a:endParaRPr lang="en-US"/>
        </a:p>
      </dgm:t>
    </dgm:pt>
    <dgm:pt modelId="{C8FE0884-2EB3-4CD5-8BD5-9C149187EA67}" type="pres">
      <dgm:prSet presAssocID="{50A01DED-F59C-47C7-9483-DF83BC0B29BB}" presName="hierChild4" presStyleCnt="0"/>
      <dgm:spPr/>
    </dgm:pt>
    <dgm:pt modelId="{7FCF29B5-7875-4F41-A8A5-0A23396BB6F8}" type="pres">
      <dgm:prSet presAssocID="{50A01DED-F59C-47C7-9483-DF83BC0B29BB}" presName="hierChild5" presStyleCnt="0"/>
      <dgm:spPr/>
    </dgm:pt>
    <dgm:pt modelId="{A65BC4B5-5A0E-4AEA-8EF4-DCB1E6272006}" type="pres">
      <dgm:prSet presAssocID="{7E87E308-6594-49BC-8336-BA807A6CE0DF}" presName="Name28" presStyleLbl="parChTrans1D2" presStyleIdx="2" presStyleCnt="3"/>
      <dgm:spPr/>
      <dgm:t>
        <a:bodyPr/>
        <a:lstStyle/>
        <a:p>
          <a:endParaRPr lang="en-US"/>
        </a:p>
      </dgm:t>
    </dgm:pt>
    <dgm:pt modelId="{16FBDB6F-2DD7-4B1F-A482-B49DA096FE2D}" type="pres">
      <dgm:prSet presAssocID="{A967E4F2-B153-4A1C-983C-B4B0BD7F2E04}" presName="hierRoot2" presStyleCnt="0">
        <dgm:presLayoutVars>
          <dgm:hierBranch val="init"/>
        </dgm:presLayoutVars>
      </dgm:prSet>
      <dgm:spPr/>
    </dgm:pt>
    <dgm:pt modelId="{8E313C57-1473-4B89-A867-43051BC945AC}" type="pres">
      <dgm:prSet presAssocID="{A967E4F2-B153-4A1C-983C-B4B0BD7F2E04}" presName="rootComposite2" presStyleCnt="0"/>
      <dgm:spPr/>
    </dgm:pt>
    <dgm:pt modelId="{BF34EA4B-8571-4C09-977A-F5B896E78B14}" type="pres">
      <dgm:prSet presAssocID="{A967E4F2-B153-4A1C-983C-B4B0BD7F2E04}" presName="rootText2" presStyleLbl="alignAcc1" presStyleIdx="0" presStyleCnt="0">
        <dgm:presLayoutVars>
          <dgm:chPref val="3"/>
        </dgm:presLayoutVars>
      </dgm:prSet>
      <dgm:spPr/>
      <dgm:t>
        <a:bodyPr/>
        <a:lstStyle/>
        <a:p>
          <a:endParaRPr lang="en-US"/>
        </a:p>
      </dgm:t>
    </dgm:pt>
    <dgm:pt modelId="{33C881B3-EF71-4082-AA6B-4955F112616D}" type="pres">
      <dgm:prSet presAssocID="{A967E4F2-B153-4A1C-983C-B4B0BD7F2E04}" presName="topArc2" presStyleLbl="parChTrans1D1" presStyleIdx="6" presStyleCnt="8"/>
      <dgm:spPr/>
    </dgm:pt>
    <dgm:pt modelId="{F4ABFED7-5004-46D2-AC39-733DBF098F65}" type="pres">
      <dgm:prSet presAssocID="{A967E4F2-B153-4A1C-983C-B4B0BD7F2E04}" presName="bottomArc2" presStyleLbl="parChTrans1D1" presStyleIdx="7" presStyleCnt="8"/>
      <dgm:spPr/>
    </dgm:pt>
    <dgm:pt modelId="{51A9A8EA-5C23-4A22-BFF7-14D5009EE149}" type="pres">
      <dgm:prSet presAssocID="{A967E4F2-B153-4A1C-983C-B4B0BD7F2E04}" presName="topConnNode2" presStyleLbl="node2" presStyleIdx="0" presStyleCnt="0"/>
      <dgm:spPr/>
      <dgm:t>
        <a:bodyPr/>
        <a:lstStyle/>
        <a:p>
          <a:endParaRPr lang="en-US"/>
        </a:p>
      </dgm:t>
    </dgm:pt>
    <dgm:pt modelId="{5B05750F-0D3A-4741-9DB2-47A832E8CAAF}" type="pres">
      <dgm:prSet presAssocID="{A967E4F2-B153-4A1C-983C-B4B0BD7F2E04}" presName="hierChild4" presStyleCnt="0"/>
      <dgm:spPr/>
    </dgm:pt>
    <dgm:pt modelId="{4282AF90-BAEB-46C9-8225-1291ECF50926}" type="pres">
      <dgm:prSet presAssocID="{A967E4F2-B153-4A1C-983C-B4B0BD7F2E04}" presName="hierChild5" presStyleCnt="0"/>
      <dgm:spPr/>
    </dgm:pt>
    <dgm:pt modelId="{17DB8E9E-2420-428F-AB82-8873D880B8D5}" type="pres">
      <dgm:prSet presAssocID="{9971701D-BBD5-4142-A495-E2AFBC9EE2FA}" presName="hierChild3" presStyleCnt="0"/>
      <dgm:spPr/>
    </dgm:pt>
  </dgm:ptLst>
  <dgm:cxnLst>
    <dgm:cxn modelId="{1FC69125-786A-4752-918D-2632A8162FD5}" type="presOf" srcId="{50A01DED-F59C-47C7-9483-DF83BC0B29BB}" destId="{95E0C34B-A3EF-42C0-A3BA-E44A4F21C80C}" srcOrd="0" destOrd="0" presId="urn:microsoft.com/office/officeart/2008/layout/HalfCircleOrganizationChart"/>
    <dgm:cxn modelId="{496B396F-CDAC-49A6-8E21-BB16B683172A}" type="presOf" srcId="{9971701D-BBD5-4142-A495-E2AFBC9EE2FA}" destId="{82B40DC7-3690-4961-A037-7CF3361E8DA3}" srcOrd="1" destOrd="0" presId="urn:microsoft.com/office/officeart/2008/layout/HalfCircleOrganizationChart"/>
    <dgm:cxn modelId="{E9523828-01CC-4C63-A9E0-8A1E826A86BA}" type="presOf" srcId="{C1F89C06-5FBF-41FC-930C-397EA6039B64}" destId="{32D56D2F-9D55-46B2-86D2-CE47ADBC38C1}" srcOrd="0" destOrd="0" presId="urn:microsoft.com/office/officeart/2008/layout/HalfCircleOrganizationChart"/>
    <dgm:cxn modelId="{0AFF9A0A-BADD-4CD4-AE25-8E31E599498A}" srcId="{9971701D-BBD5-4142-A495-E2AFBC9EE2FA}" destId="{A967E4F2-B153-4A1C-983C-B4B0BD7F2E04}" srcOrd="2" destOrd="0" parTransId="{7E87E308-6594-49BC-8336-BA807A6CE0DF}" sibTransId="{5C58F5E1-160C-4B20-A65D-6CFF3CEF240E}"/>
    <dgm:cxn modelId="{AF3126A5-694F-4C07-A9EF-ADD30AE2388C}" type="presOf" srcId="{50A01DED-F59C-47C7-9483-DF83BC0B29BB}" destId="{39E2FE83-55B6-46E9-8D38-53F3DF3306E5}" srcOrd="1" destOrd="0" presId="urn:microsoft.com/office/officeart/2008/layout/HalfCircleOrganizationChart"/>
    <dgm:cxn modelId="{7CC2A925-98CF-4237-9A3A-17D97120A2E7}" type="presOf" srcId="{DF03E0DA-EA0B-4418-8AB3-847694F48BC7}" destId="{612CE836-4FFA-406D-933F-334836015A02}" srcOrd="1" destOrd="0" presId="urn:microsoft.com/office/officeart/2008/layout/HalfCircleOrganizationChart"/>
    <dgm:cxn modelId="{734BC08C-EB89-4811-B186-759ADAC9496B}" srcId="{9971701D-BBD5-4142-A495-E2AFBC9EE2FA}" destId="{DF03E0DA-EA0B-4418-8AB3-847694F48BC7}" srcOrd="0" destOrd="0" parTransId="{C08830D9-28F5-40BA-A7AC-654775C79942}" sibTransId="{6308C658-7A1C-4A1B-8A86-23C91BB3C7ED}"/>
    <dgm:cxn modelId="{265E20D3-A362-4006-A5E4-442D0577C07C}" type="presOf" srcId="{9971701D-BBD5-4142-A495-E2AFBC9EE2FA}" destId="{E865A72E-6F64-48BD-854C-4F837E3393A6}" srcOrd="0" destOrd="0" presId="urn:microsoft.com/office/officeart/2008/layout/HalfCircleOrganizationChart"/>
    <dgm:cxn modelId="{7E14A605-5A94-4950-971B-760A82D78D16}" type="presOf" srcId="{24177308-5FA0-4329-9A27-F760C080B411}" destId="{65A2214A-1006-43B9-AD04-124341C14E44}" srcOrd="0" destOrd="0" presId="urn:microsoft.com/office/officeart/2008/layout/HalfCircleOrganizationChart"/>
    <dgm:cxn modelId="{75E5D47F-A27F-4553-B8C5-F23DC83740AC}" type="presOf" srcId="{A967E4F2-B153-4A1C-983C-B4B0BD7F2E04}" destId="{51A9A8EA-5C23-4A22-BFF7-14D5009EE149}" srcOrd="1" destOrd="0" presId="urn:microsoft.com/office/officeart/2008/layout/HalfCircleOrganizationChart"/>
    <dgm:cxn modelId="{DD095169-80CB-4382-BDCD-FF6C046CE6F7}" type="presOf" srcId="{DF03E0DA-EA0B-4418-8AB3-847694F48BC7}" destId="{241DEF25-1557-4EF2-A81A-B34BF004B436}" srcOrd="0" destOrd="0" presId="urn:microsoft.com/office/officeart/2008/layout/HalfCircleOrganizationChart"/>
    <dgm:cxn modelId="{ABF567DE-E703-4105-BE0E-06D12960A2CF}" type="presOf" srcId="{C08830D9-28F5-40BA-A7AC-654775C79942}" destId="{C703E48E-07CF-42F3-8AC0-DCF98EFB317E}" srcOrd="0" destOrd="0" presId="urn:microsoft.com/office/officeart/2008/layout/HalfCircleOrganizationChart"/>
    <dgm:cxn modelId="{4E0CC78E-AD8F-4ACD-8083-792CA08477F2}" srcId="{9971701D-BBD5-4142-A495-E2AFBC9EE2FA}" destId="{50A01DED-F59C-47C7-9483-DF83BC0B29BB}" srcOrd="1" destOrd="0" parTransId="{C1F89C06-5FBF-41FC-930C-397EA6039B64}" sibTransId="{28E436B0-B760-4383-90B4-E49C3BEC82D6}"/>
    <dgm:cxn modelId="{88D4652A-D5AC-4DD8-AC79-E16CBED28E49}" srcId="{24177308-5FA0-4329-9A27-F760C080B411}" destId="{9971701D-BBD5-4142-A495-E2AFBC9EE2FA}" srcOrd="0" destOrd="0" parTransId="{7D743C84-4156-4297-A3AA-DEC91D135D24}" sibTransId="{E33BB1B2-1F21-4DA1-B371-AE8F928450C4}"/>
    <dgm:cxn modelId="{BE1FDD25-5C86-4C8B-9713-EEAAC7F4E368}" type="presOf" srcId="{7E87E308-6594-49BC-8336-BA807A6CE0DF}" destId="{A65BC4B5-5A0E-4AEA-8EF4-DCB1E6272006}" srcOrd="0" destOrd="0" presId="urn:microsoft.com/office/officeart/2008/layout/HalfCircleOrganizationChart"/>
    <dgm:cxn modelId="{9A91B13B-9DA8-44A4-BDDA-201CBB44F817}" type="presOf" srcId="{A967E4F2-B153-4A1C-983C-B4B0BD7F2E04}" destId="{BF34EA4B-8571-4C09-977A-F5B896E78B14}" srcOrd="0" destOrd="0" presId="urn:microsoft.com/office/officeart/2008/layout/HalfCircleOrganizationChart"/>
    <dgm:cxn modelId="{705353F5-5FA5-4EC4-9F67-ECD9CA7E7E5A}" type="presParOf" srcId="{65A2214A-1006-43B9-AD04-124341C14E44}" destId="{62B9CA11-A223-4979-A1A1-C7D07CCAFBD8}" srcOrd="0" destOrd="0" presId="urn:microsoft.com/office/officeart/2008/layout/HalfCircleOrganizationChart"/>
    <dgm:cxn modelId="{D1C70504-5F01-4F98-BC86-BE82548517FF}" type="presParOf" srcId="{62B9CA11-A223-4979-A1A1-C7D07CCAFBD8}" destId="{5B3AA58D-6C67-420C-963A-999DAD9F7B0E}" srcOrd="0" destOrd="0" presId="urn:microsoft.com/office/officeart/2008/layout/HalfCircleOrganizationChart"/>
    <dgm:cxn modelId="{9E2D3D77-3752-4A26-8BEB-C04970625053}" type="presParOf" srcId="{5B3AA58D-6C67-420C-963A-999DAD9F7B0E}" destId="{E865A72E-6F64-48BD-854C-4F837E3393A6}" srcOrd="0" destOrd="0" presId="urn:microsoft.com/office/officeart/2008/layout/HalfCircleOrganizationChart"/>
    <dgm:cxn modelId="{499F3335-5404-40F9-A03A-2023AC5209A8}" type="presParOf" srcId="{5B3AA58D-6C67-420C-963A-999DAD9F7B0E}" destId="{21B95EA3-E0DC-48F1-8DBD-B2E9C76B11C7}" srcOrd="1" destOrd="0" presId="urn:microsoft.com/office/officeart/2008/layout/HalfCircleOrganizationChart"/>
    <dgm:cxn modelId="{7FC73F0E-2184-4B43-9AA9-502FCFDF78AE}" type="presParOf" srcId="{5B3AA58D-6C67-420C-963A-999DAD9F7B0E}" destId="{23B4DC18-CE1A-438F-94CC-B3FF841538B3}" srcOrd="2" destOrd="0" presId="urn:microsoft.com/office/officeart/2008/layout/HalfCircleOrganizationChart"/>
    <dgm:cxn modelId="{98D264F4-8B97-4FA9-8457-CCF1417EBA77}" type="presParOf" srcId="{5B3AA58D-6C67-420C-963A-999DAD9F7B0E}" destId="{82B40DC7-3690-4961-A037-7CF3361E8DA3}" srcOrd="3" destOrd="0" presId="urn:microsoft.com/office/officeart/2008/layout/HalfCircleOrganizationChart"/>
    <dgm:cxn modelId="{0DDDEC57-D49F-4C30-AD9A-BB0888BBA67B}" type="presParOf" srcId="{62B9CA11-A223-4979-A1A1-C7D07CCAFBD8}" destId="{2E7A35EC-B5FF-4C39-A242-8905226AD943}" srcOrd="1" destOrd="0" presId="urn:microsoft.com/office/officeart/2008/layout/HalfCircleOrganizationChart"/>
    <dgm:cxn modelId="{973F7E52-B87C-4F04-8DDE-09708D4AB78A}" type="presParOf" srcId="{2E7A35EC-B5FF-4C39-A242-8905226AD943}" destId="{C703E48E-07CF-42F3-8AC0-DCF98EFB317E}" srcOrd="0" destOrd="0" presId="urn:microsoft.com/office/officeart/2008/layout/HalfCircleOrganizationChart"/>
    <dgm:cxn modelId="{9987AF9B-4FE2-436B-A586-603A8424D742}" type="presParOf" srcId="{2E7A35EC-B5FF-4C39-A242-8905226AD943}" destId="{8E8E49A0-6871-4261-8A31-1DCD471D6138}" srcOrd="1" destOrd="0" presId="urn:microsoft.com/office/officeart/2008/layout/HalfCircleOrganizationChart"/>
    <dgm:cxn modelId="{4FA0D35A-D77E-4200-8377-50D607854ABE}" type="presParOf" srcId="{8E8E49A0-6871-4261-8A31-1DCD471D6138}" destId="{AB1CE6AA-CDAE-4AA5-AB22-262AA3778E69}" srcOrd="0" destOrd="0" presId="urn:microsoft.com/office/officeart/2008/layout/HalfCircleOrganizationChart"/>
    <dgm:cxn modelId="{963CF148-9A97-4191-B240-18D435DFA8BE}" type="presParOf" srcId="{AB1CE6AA-CDAE-4AA5-AB22-262AA3778E69}" destId="{241DEF25-1557-4EF2-A81A-B34BF004B436}" srcOrd="0" destOrd="0" presId="urn:microsoft.com/office/officeart/2008/layout/HalfCircleOrganizationChart"/>
    <dgm:cxn modelId="{6DDA656C-1044-4CB3-8418-E9F6556048FF}" type="presParOf" srcId="{AB1CE6AA-CDAE-4AA5-AB22-262AA3778E69}" destId="{19147993-B64E-44E0-926B-B6318BE098BA}" srcOrd="1" destOrd="0" presId="urn:microsoft.com/office/officeart/2008/layout/HalfCircleOrganizationChart"/>
    <dgm:cxn modelId="{E1A31D85-4F7B-4104-A854-0479C68C59AA}" type="presParOf" srcId="{AB1CE6AA-CDAE-4AA5-AB22-262AA3778E69}" destId="{08961E11-2281-47CA-A7A5-44C1C8BA3581}" srcOrd="2" destOrd="0" presId="urn:microsoft.com/office/officeart/2008/layout/HalfCircleOrganizationChart"/>
    <dgm:cxn modelId="{590502EC-9FC2-419D-BE13-6529B7302B35}" type="presParOf" srcId="{AB1CE6AA-CDAE-4AA5-AB22-262AA3778E69}" destId="{612CE836-4FFA-406D-933F-334836015A02}" srcOrd="3" destOrd="0" presId="urn:microsoft.com/office/officeart/2008/layout/HalfCircleOrganizationChart"/>
    <dgm:cxn modelId="{25CC11C8-4C49-4F03-9FDC-E446F723F729}" type="presParOf" srcId="{8E8E49A0-6871-4261-8A31-1DCD471D6138}" destId="{F141AFF5-481E-4BDA-A248-DBDE55AD0BC4}" srcOrd="1" destOrd="0" presId="urn:microsoft.com/office/officeart/2008/layout/HalfCircleOrganizationChart"/>
    <dgm:cxn modelId="{C23D586F-FE82-465B-A78F-B7487FE16E5E}" type="presParOf" srcId="{8E8E49A0-6871-4261-8A31-1DCD471D6138}" destId="{7E69A8E2-6367-4301-891B-C1332338A381}" srcOrd="2" destOrd="0" presId="urn:microsoft.com/office/officeart/2008/layout/HalfCircleOrganizationChart"/>
    <dgm:cxn modelId="{36665160-4EFE-42C3-8EB0-678FA571C658}" type="presParOf" srcId="{2E7A35EC-B5FF-4C39-A242-8905226AD943}" destId="{32D56D2F-9D55-46B2-86D2-CE47ADBC38C1}" srcOrd="2" destOrd="0" presId="urn:microsoft.com/office/officeart/2008/layout/HalfCircleOrganizationChart"/>
    <dgm:cxn modelId="{BEA7EA7B-05D3-452E-9A7D-AC886DD71C13}" type="presParOf" srcId="{2E7A35EC-B5FF-4C39-A242-8905226AD943}" destId="{A53147F3-6063-4A4E-87A3-3FA78B08744F}" srcOrd="3" destOrd="0" presId="urn:microsoft.com/office/officeart/2008/layout/HalfCircleOrganizationChart"/>
    <dgm:cxn modelId="{1DA8DC99-1DA8-453C-AD69-E37334E48FE0}" type="presParOf" srcId="{A53147F3-6063-4A4E-87A3-3FA78B08744F}" destId="{A837AECA-2EF0-47D6-AD4A-0B4DE0FFB351}" srcOrd="0" destOrd="0" presId="urn:microsoft.com/office/officeart/2008/layout/HalfCircleOrganizationChart"/>
    <dgm:cxn modelId="{E5BA592E-00A2-40A3-9E27-2E9F9725FDEA}" type="presParOf" srcId="{A837AECA-2EF0-47D6-AD4A-0B4DE0FFB351}" destId="{95E0C34B-A3EF-42C0-A3BA-E44A4F21C80C}" srcOrd="0" destOrd="0" presId="urn:microsoft.com/office/officeart/2008/layout/HalfCircleOrganizationChart"/>
    <dgm:cxn modelId="{AA8C0E1F-5530-4DF4-8456-3E8478663E19}" type="presParOf" srcId="{A837AECA-2EF0-47D6-AD4A-0B4DE0FFB351}" destId="{8396BA9F-A635-4CAE-86EA-D9C9D5A3BBC4}" srcOrd="1" destOrd="0" presId="urn:microsoft.com/office/officeart/2008/layout/HalfCircleOrganizationChart"/>
    <dgm:cxn modelId="{54E1227E-8AC9-4EBA-9CAE-19E0E944E4CE}" type="presParOf" srcId="{A837AECA-2EF0-47D6-AD4A-0B4DE0FFB351}" destId="{6C7ADD6C-E1FD-4C63-830A-B572444D5F36}" srcOrd="2" destOrd="0" presId="urn:microsoft.com/office/officeart/2008/layout/HalfCircleOrganizationChart"/>
    <dgm:cxn modelId="{DD62FF7D-37BC-4D1B-B58A-0B8EA43C0F8C}" type="presParOf" srcId="{A837AECA-2EF0-47D6-AD4A-0B4DE0FFB351}" destId="{39E2FE83-55B6-46E9-8D38-53F3DF3306E5}" srcOrd="3" destOrd="0" presId="urn:microsoft.com/office/officeart/2008/layout/HalfCircleOrganizationChart"/>
    <dgm:cxn modelId="{D45E6668-2D60-4A3E-933E-B2F0BA5394DE}" type="presParOf" srcId="{A53147F3-6063-4A4E-87A3-3FA78B08744F}" destId="{C8FE0884-2EB3-4CD5-8BD5-9C149187EA67}" srcOrd="1" destOrd="0" presId="urn:microsoft.com/office/officeart/2008/layout/HalfCircleOrganizationChart"/>
    <dgm:cxn modelId="{6B8BBA22-DDB6-4D8A-8177-B3C31B293BF6}" type="presParOf" srcId="{A53147F3-6063-4A4E-87A3-3FA78B08744F}" destId="{7FCF29B5-7875-4F41-A8A5-0A23396BB6F8}" srcOrd="2" destOrd="0" presId="urn:microsoft.com/office/officeart/2008/layout/HalfCircleOrganizationChart"/>
    <dgm:cxn modelId="{CF1CCD0D-E8E0-4E53-A4EE-67838A10E806}" type="presParOf" srcId="{2E7A35EC-B5FF-4C39-A242-8905226AD943}" destId="{A65BC4B5-5A0E-4AEA-8EF4-DCB1E6272006}" srcOrd="4" destOrd="0" presId="urn:microsoft.com/office/officeart/2008/layout/HalfCircleOrganizationChart"/>
    <dgm:cxn modelId="{B3EA3E9B-289C-4AEA-B9E7-CC9BC9B6C1B6}" type="presParOf" srcId="{2E7A35EC-B5FF-4C39-A242-8905226AD943}" destId="{16FBDB6F-2DD7-4B1F-A482-B49DA096FE2D}" srcOrd="5" destOrd="0" presId="urn:microsoft.com/office/officeart/2008/layout/HalfCircleOrganizationChart"/>
    <dgm:cxn modelId="{60D8E9C1-2C8F-4B45-9580-ED99A9907665}" type="presParOf" srcId="{16FBDB6F-2DD7-4B1F-A482-B49DA096FE2D}" destId="{8E313C57-1473-4B89-A867-43051BC945AC}" srcOrd="0" destOrd="0" presId="urn:microsoft.com/office/officeart/2008/layout/HalfCircleOrganizationChart"/>
    <dgm:cxn modelId="{9042899D-2270-436B-9FEA-34B63D10AA5E}" type="presParOf" srcId="{8E313C57-1473-4B89-A867-43051BC945AC}" destId="{BF34EA4B-8571-4C09-977A-F5B896E78B14}" srcOrd="0" destOrd="0" presId="urn:microsoft.com/office/officeart/2008/layout/HalfCircleOrganizationChart"/>
    <dgm:cxn modelId="{B7BBE898-4C33-4ADC-B3F7-199ABF4B68A5}" type="presParOf" srcId="{8E313C57-1473-4B89-A867-43051BC945AC}" destId="{33C881B3-EF71-4082-AA6B-4955F112616D}" srcOrd="1" destOrd="0" presId="urn:microsoft.com/office/officeart/2008/layout/HalfCircleOrganizationChart"/>
    <dgm:cxn modelId="{7EFF4B4C-A303-4AF8-BC76-B3009D3089FB}" type="presParOf" srcId="{8E313C57-1473-4B89-A867-43051BC945AC}" destId="{F4ABFED7-5004-46D2-AC39-733DBF098F65}" srcOrd="2" destOrd="0" presId="urn:microsoft.com/office/officeart/2008/layout/HalfCircleOrganizationChart"/>
    <dgm:cxn modelId="{0501E58C-5116-48B3-A8F2-834FC1A5832C}" type="presParOf" srcId="{8E313C57-1473-4B89-A867-43051BC945AC}" destId="{51A9A8EA-5C23-4A22-BFF7-14D5009EE149}" srcOrd="3" destOrd="0" presId="urn:microsoft.com/office/officeart/2008/layout/HalfCircleOrganizationChart"/>
    <dgm:cxn modelId="{3F57A211-24B1-45F6-B0FD-035F273F2060}" type="presParOf" srcId="{16FBDB6F-2DD7-4B1F-A482-B49DA096FE2D}" destId="{5B05750F-0D3A-4741-9DB2-47A832E8CAAF}" srcOrd="1" destOrd="0" presId="urn:microsoft.com/office/officeart/2008/layout/HalfCircleOrganizationChart"/>
    <dgm:cxn modelId="{F01CF51C-CBF1-4A89-A742-9A5C6C115EFA}" type="presParOf" srcId="{16FBDB6F-2DD7-4B1F-A482-B49DA096FE2D}" destId="{4282AF90-BAEB-46C9-8225-1291ECF50926}" srcOrd="2" destOrd="0" presId="urn:microsoft.com/office/officeart/2008/layout/HalfCircleOrganizationChart"/>
    <dgm:cxn modelId="{FE7F303F-20E5-407A-9CE0-233EB7FFE361}" type="presParOf" srcId="{62B9CA11-A223-4979-A1A1-C7D07CCAFBD8}" destId="{17DB8E9E-2420-428F-AB82-8873D880B8D5}"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BBE18A-8D6E-469B-A34B-04AEED90A4FE}" type="doc">
      <dgm:prSet loTypeId="urn:microsoft.com/office/officeart/2005/8/layout/process2" loCatId="process" qsTypeId="urn:microsoft.com/office/officeart/2005/8/quickstyle/simple1" qsCatId="simple" csTypeId="urn:microsoft.com/office/officeart/2005/8/colors/accent1_2" csCatId="accent1" phldr="1"/>
      <dgm:spPr/>
    </dgm:pt>
    <dgm:pt modelId="{FB3C5964-CFF9-4318-8A27-B703220B68F3}">
      <dgm:prSet phldrT="[Text]" custT="1"/>
      <dgm:spPr/>
      <dgm:t>
        <a:bodyPr/>
        <a:lstStyle/>
        <a:p>
          <a:r>
            <a:rPr kumimoji="1" lang="en-US" sz="2000" dirty="0" smtClean="0"/>
            <a:t>Search forwarding database to see if MAC address is listed for any port except port X</a:t>
          </a:r>
          <a:endParaRPr lang="en-US" sz="2000" dirty="0"/>
        </a:p>
      </dgm:t>
    </dgm:pt>
    <dgm:pt modelId="{072E5D13-55E3-4A4F-947D-1025944172F1}" type="parTrans" cxnId="{C7C6B7FC-E078-4626-9972-AFD37FC1AE6E}">
      <dgm:prSet/>
      <dgm:spPr/>
      <dgm:t>
        <a:bodyPr/>
        <a:lstStyle/>
        <a:p>
          <a:endParaRPr lang="en-US"/>
        </a:p>
      </dgm:t>
    </dgm:pt>
    <dgm:pt modelId="{769A78B0-E26A-49FF-A7F9-CEDDA347FB93}" type="sibTrans" cxnId="{C7C6B7FC-E078-4626-9972-AFD37FC1AE6E}">
      <dgm:prSet/>
      <dgm:spPr/>
      <dgm:t>
        <a:bodyPr/>
        <a:lstStyle/>
        <a:p>
          <a:endParaRPr lang="en-US" dirty="0"/>
        </a:p>
      </dgm:t>
    </dgm:pt>
    <dgm:pt modelId="{31B3AB58-013E-4214-A836-2A989EA00B10}">
      <dgm:prSet phldrT="[Text]" custT="1"/>
      <dgm:spPr/>
      <dgm:t>
        <a:bodyPr/>
        <a:lstStyle/>
        <a:p>
          <a:r>
            <a:rPr kumimoji="1" lang="en-US" sz="2000" dirty="0" smtClean="0"/>
            <a:t>If destination MAC address is not found, forward frame out all ports except the one from which it was received</a:t>
          </a:r>
          <a:endParaRPr lang="en-US" sz="2000" dirty="0"/>
        </a:p>
      </dgm:t>
    </dgm:pt>
    <dgm:pt modelId="{00069F48-6270-4A20-9137-4280F2653691}" type="parTrans" cxnId="{12433414-9EB7-4F07-81D3-F9D5407D0B27}">
      <dgm:prSet/>
      <dgm:spPr/>
      <dgm:t>
        <a:bodyPr/>
        <a:lstStyle/>
        <a:p>
          <a:endParaRPr lang="en-US"/>
        </a:p>
      </dgm:t>
    </dgm:pt>
    <dgm:pt modelId="{074B474C-571B-41AE-90A8-D41C415DBF9C}" type="sibTrans" cxnId="{12433414-9EB7-4F07-81D3-F9D5407D0B27}">
      <dgm:prSet/>
      <dgm:spPr/>
      <dgm:t>
        <a:bodyPr/>
        <a:lstStyle/>
        <a:p>
          <a:endParaRPr lang="en-US" dirty="0"/>
        </a:p>
      </dgm:t>
    </dgm:pt>
    <dgm:pt modelId="{D8B83912-1CB5-41EF-8DE4-A6A16DD6499D}">
      <dgm:prSet phldrT="[Text]" custT="1"/>
      <dgm:spPr/>
      <dgm:t>
        <a:bodyPr/>
        <a:lstStyle/>
        <a:p>
          <a:r>
            <a:rPr kumimoji="1" lang="en-US" sz="2000" dirty="0" smtClean="0"/>
            <a:t>If the destination address is in the forwarding database for some port </a:t>
          </a:r>
          <a:r>
            <a:rPr kumimoji="1" lang="en-US" sz="2000" dirty="0" err="1" smtClean="0"/>
            <a:t>y</a:t>
          </a:r>
          <a:r>
            <a:rPr kumimoji="1" lang="en-US" sz="2000" dirty="0" smtClean="0"/>
            <a:t>, check port </a:t>
          </a:r>
          <a:r>
            <a:rPr kumimoji="1" lang="en-US" sz="2000" dirty="0" err="1" smtClean="0"/>
            <a:t>y</a:t>
          </a:r>
          <a:r>
            <a:rPr kumimoji="1" lang="en-US" sz="2000" dirty="0" smtClean="0"/>
            <a:t> for blocking or forwarding state</a:t>
          </a:r>
          <a:endParaRPr lang="en-US" sz="2000" dirty="0"/>
        </a:p>
      </dgm:t>
    </dgm:pt>
    <dgm:pt modelId="{4534D386-C54D-4361-8FF4-3251E02C271E}" type="parTrans" cxnId="{934B65FB-CFBA-4CC8-9BCE-A468E34F3E40}">
      <dgm:prSet/>
      <dgm:spPr/>
      <dgm:t>
        <a:bodyPr/>
        <a:lstStyle/>
        <a:p>
          <a:endParaRPr lang="en-US"/>
        </a:p>
      </dgm:t>
    </dgm:pt>
    <dgm:pt modelId="{F5B6DD3F-8606-4EE9-838F-03BEE0F0E36B}" type="sibTrans" cxnId="{934B65FB-CFBA-4CC8-9BCE-A468E34F3E40}">
      <dgm:prSet/>
      <dgm:spPr/>
      <dgm:t>
        <a:bodyPr/>
        <a:lstStyle/>
        <a:p>
          <a:endParaRPr lang="en-US" dirty="0"/>
        </a:p>
      </dgm:t>
    </dgm:pt>
    <dgm:pt modelId="{C1E84067-5CBB-47C8-A6AA-4D7C3FBE660A}">
      <dgm:prSet phldrT="[Text]" custT="1"/>
      <dgm:spPr/>
      <dgm:t>
        <a:bodyPr/>
        <a:lstStyle/>
        <a:p>
          <a:r>
            <a:rPr kumimoji="1" lang="en-US" sz="2000" dirty="0" smtClean="0"/>
            <a:t>If port </a:t>
          </a:r>
          <a:r>
            <a:rPr kumimoji="1" lang="en-US" sz="2000" dirty="0" err="1" smtClean="0"/>
            <a:t>y</a:t>
          </a:r>
          <a:r>
            <a:rPr kumimoji="1" lang="en-US" sz="2000" dirty="0" smtClean="0"/>
            <a:t> is not blocked, transmit frame through port </a:t>
          </a:r>
          <a:r>
            <a:rPr kumimoji="1" lang="en-US" sz="2000" dirty="0" err="1" smtClean="0"/>
            <a:t>y</a:t>
          </a:r>
          <a:r>
            <a:rPr kumimoji="1" lang="en-US" sz="2000" dirty="0" smtClean="0"/>
            <a:t> onto the LAN to which that port attaches</a:t>
          </a:r>
          <a:endParaRPr lang="en-US" sz="2000" dirty="0"/>
        </a:p>
      </dgm:t>
    </dgm:pt>
    <dgm:pt modelId="{6FEE24C5-1355-40C5-8DCE-A233A43A3659}" type="parTrans" cxnId="{E176D8A5-9496-43F8-885C-D950F476B43F}">
      <dgm:prSet/>
      <dgm:spPr/>
      <dgm:t>
        <a:bodyPr/>
        <a:lstStyle/>
        <a:p>
          <a:endParaRPr lang="en-US"/>
        </a:p>
      </dgm:t>
    </dgm:pt>
    <dgm:pt modelId="{5E0ED241-B9F2-45BE-A8A5-2D5BC93364E4}" type="sibTrans" cxnId="{E176D8A5-9496-43F8-885C-D950F476B43F}">
      <dgm:prSet/>
      <dgm:spPr/>
      <dgm:t>
        <a:bodyPr/>
        <a:lstStyle/>
        <a:p>
          <a:endParaRPr lang="en-US"/>
        </a:p>
      </dgm:t>
    </dgm:pt>
    <dgm:pt modelId="{384A76F6-AB87-446F-8971-40B9E9C80ABF}" type="pres">
      <dgm:prSet presAssocID="{25BBE18A-8D6E-469B-A34B-04AEED90A4FE}" presName="linearFlow" presStyleCnt="0">
        <dgm:presLayoutVars>
          <dgm:resizeHandles val="exact"/>
        </dgm:presLayoutVars>
      </dgm:prSet>
      <dgm:spPr/>
    </dgm:pt>
    <dgm:pt modelId="{68AC3439-1FFA-4A63-92CC-CC559CEAF564}" type="pres">
      <dgm:prSet presAssocID="{FB3C5964-CFF9-4318-8A27-B703220B68F3}" presName="node" presStyleLbl="node1" presStyleIdx="0" presStyleCnt="4" custScaleX="223874">
        <dgm:presLayoutVars>
          <dgm:bulletEnabled val="1"/>
        </dgm:presLayoutVars>
      </dgm:prSet>
      <dgm:spPr/>
      <dgm:t>
        <a:bodyPr/>
        <a:lstStyle/>
        <a:p>
          <a:endParaRPr lang="en-US"/>
        </a:p>
      </dgm:t>
    </dgm:pt>
    <dgm:pt modelId="{4756DAF6-ACBC-40F0-92F9-9DCCE6E66461}" type="pres">
      <dgm:prSet presAssocID="{769A78B0-E26A-49FF-A7F9-CEDDA347FB93}" presName="sibTrans" presStyleLbl="sibTrans2D1" presStyleIdx="0" presStyleCnt="3"/>
      <dgm:spPr/>
      <dgm:t>
        <a:bodyPr/>
        <a:lstStyle/>
        <a:p>
          <a:endParaRPr lang="en-US"/>
        </a:p>
      </dgm:t>
    </dgm:pt>
    <dgm:pt modelId="{84881E95-4E39-4EB1-B114-C3CE1321085D}" type="pres">
      <dgm:prSet presAssocID="{769A78B0-E26A-49FF-A7F9-CEDDA347FB93}" presName="connectorText" presStyleLbl="sibTrans2D1" presStyleIdx="0" presStyleCnt="3"/>
      <dgm:spPr/>
      <dgm:t>
        <a:bodyPr/>
        <a:lstStyle/>
        <a:p>
          <a:endParaRPr lang="en-US"/>
        </a:p>
      </dgm:t>
    </dgm:pt>
    <dgm:pt modelId="{6B3C6D87-F5AC-4B69-92ED-A8A00478498A}" type="pres">
      <dgm:prSet presAssocID="{31B3AB58-013E-4214-A836-2A989EA00B10}" presName="node" presStyleLbl="node1" presStyleIdx="1" presStyleCnt="4" custScaleX="223874">
        <dgm:presLayoutVars>
          <dgm:bulletEnabled val="1"/>
        </dgm:presLayoutVars>
      </dgm:prSet>
      <dgm:spPr/>
      <dgm:t>
        <a:bodyPr/>
        <a:lstStyle/>
        <a:p>
          <a:endParaRPr lang="en-US"/>
        </a:p>
      </dgm:t>
    </dgm:pt>
    <dgm:pt modelId="{372CA8DF-87F7-4EB8-8484-62AB139AA9E5}" type="pres">
      <dgm:prSet presAssocID="{074B474C-571B-41AE-90A8-D41C415DBF9C}" presName="sibTrans" presStyleLbl="sibTrans2D1" presStyleIdx="1" presStyleCnt="3"/>
      <dgm:spPr/>
      <dgm:t>
        <a:bodyPr/>
        <a:lstStyle/>
        <a:p>
          <a:endParaRPr lang="en-US"/>
        </a:p>
      </dgm:t>
    </dgm:pt>
    <dgm:pt modelId="{C7C3B0F8-475A-4B14-A368-30D71953BD6B}" type="pres">
      <dgm:prSet presAssocID="{074B474C-571B-41AE-90A8-D41C415DBF9C}" presName="connectorText" presStyleLbl="sibTrans2D1" presStyleIdx="1" presStyleCnt="3"/>
      <dgm:spPr/>
      <dgm:t>
        <a:bodyPr/>
        <a:lstStyle/>
        <a:p>
          <a:endParaRPr lang="en-US"/>
        </a:p>
      </dgm:t>
    </dgm:pt>
    <dgm:pt modelId="{16A7A67C-607D-4FA9-9B19-937555721CC0}" type="pres">
      <dgm:prSet presAssocID="{D8B83912-1CB5-41EF-8DE4-A6A16DD6499D}" presName="node" presStyleLbl="node1" presStyleIdx="2" presStyleCnt="4" custScaleX="230763">
        <dgm:presLayoutVars>
          <dgm:bulletEnabled val="1"/>
        </dgm:presLayoutVars>
      </dgm:prSet>
      <dgm:spPr/>
      <dgm:t>
        <a:bodyPr/>
        <a:lstStyle/>
        <a:p>
          <a:endParaRPr lang="en-US"/>
        </a:p>
      </dgm:t>
    </dgm:pt>
    <dgm:pt modelId="{1DCD6E96-14CC-4DE7-BE30-682CCC00CD05}" type="pres">
      <dgm:prSet presAssocID="{F5B6DD3F-8606-4EE9-838F-03BEE0F0E36B}" presName="sibTrans" presStyleLbl="sibTrans2D1" presStyleIdx="2" presStyleCnt="3"/>
      <dgm:spPr/>
      <dgm:t>
        <a:bodyPr/>
        <a:lstStyle/>
        <a:p>
          <a:endParaRPr lang="en-US"/>
        </a:p>
      </dgm:t>
    </dgm:pt>
    <dgm:pt modelId="{0D8844EB-DF1F-4876-8631-49B5AC2BC7EB}" type="pres">
      <dgm:prSet presAssocID="{F5B6DD3F-8606-4EE9-838F-03BEE0F0E36B}" presName="connectorText" presStyleLbl="sibTrans2D1" presStyleIdx="2" presStyleCnt="3"/>
      <dgm:spPr/>
      <dgm:t>
        <a:bodyPr/>
        <a:lstStyle/>
        <a:p>
          <a:endParaRPr lang="en-US"/>
        </a:p>
      </dgm:t>
    </dgm:pt>
    <dgm:pt modelId="{7F662DD0-3A35-4449-A5B4-9E76C737A21D}" type="pres">
      <dgm:prSet presAssocID="{C1E84067-5CBB-47C8-A6AA-4D7C3FBE660A}" presName="node" presStyleLbl="node1" presStyleIdx="3" presStyleCnt="4" custScaleX="237651">
        <dgm:presLayoutVars>
          <dgm:bulletEnabled val="1"/>
        </dgm:presLayoutVars>
      </dgm:prSet>
      <dgm:spPr/>
      <dgm:t>
        <a:bodyPr/>
        <a:lstStyle/>
        <a:p>
          <a:endParaRPr lang="en-US"/>
        </a:p>
      </dgm:t>
    </dgm:pt>
  </dgm:ptLst>
  <dgm:cxnLst>
    <dgm:cxn modelId="{47B9CE9D-54CF-470B-9247-16ABDDFC17CB}" type="presOf" srcId="{25BBE18A-8D6E-469B-A34B-04AEED90A4FE}" destId="{384A76F6-AB87-446F-8971-40B9E9C80ABF}" srcOrd="0" destOrd="0" presId="urn:microsoft.com/office/officeart/2005/8/layout/process2"/>
    <dgm:cxn modelId="{4308404F-18CD-4518-ACE8-2C6FD06CC1B4}" type="presOf" srcId="{F5B6DD3F-8606-4EE9-838F-03BEE0F0E36B}" destId="{0D8844EB-DF1F-4876-8631-49B5AC2BC7EB}" srcOrd="1" destOrd="0" presId="urn:microsoft.com/office/officeart/2005/8/layout/process2"/>
    <dgm:cxn modelId="{16AC7FE1-276C-4408-B895-424F2ADBA51B}" type="presOf" srcId="{FB3C5964-CFF9-4318-8A27-B703220B68F3}" destId="{68AC3439-1FFA-4A63-92CC-CC559CEAF564}" srcOrd="0" destOrd="0" presId="urn:microsoft.com/office/officeart/2005/8/layout/process2"/>
    <dgm:cxn modelId="{D4F030F3-CB04-4FAC-B131-91A7083E0B01}" type="presOf" srcId="{31B3AB58-013E-4214-A836-2A989EA00B10}" destId="{6B3C6D87-F5AC-4B69-92ED-A8A00478498A}" srcOrd="0" destOrd="0" presId="urn:microsoft.com/office/officeart/2005/8/layout/process2"/>
    <dgm:cxn modelId="{4E227863-542E-462C-B787-8BE5E6F13D14}" type="presOf" srcId="{F5B6DD3F-8606-4EE9-838F-03BEE0F0E36B}" destId="{1DCD6E96-14CC-4DE7-BE30-682CCC00CD05}" srcOrd="0" destOrd="0" presId="urn:microsoft.com/office/officeart/2005/8/layout/process2"/>
    <dgm:cxn modelId="{000DF56E-CEE7-4421-93EF-102D7F0E3718}" type="presOf" srcId="{769A78B0-E26A-49FF-A7F9-CEDDA347FB93}" destId="{4756DAF6-ACBC-40F0-92F9-9DCCE6E66461}" srcOrd="0" destOrd="0" presId="urn:microsoft.com/office/officeart/2005/8/layout/process2"/>
    <dgm:cxn modelId="{149CF6DA-28A5-4A98-BF04-F7526E9ECC52}" type="presOf" srcId="{C1E84067-5CBB-47C8-A6AA-4D7C3FBE660A}" destId="{7F662DD0-3A35-4449-A5B4-9E76C737A21D}" srcOrd="0" destOrd="0" presId="urn:microsoft.com/office/officeart/2005/8/layout/process2"/>
    <dgm:cxn modelId="{D30DBD91-0189-4C2A-8B06-139290519A4C}" type="presOf" srcId="{074B474C-571B-41AE-90A8-D41C415DBF9C}" destId="{372CA8DF-87F7-4EB8-8484-62AB139AA9E5}" srcOrd="0" destOrd="0" presId="urn:microsoft.com/office/officeart/2005/8/layout/process2"/>
    <dgm:cxn modelId="{51E21C27-479B-4BF3-9804-CFC9BEB0B1D8}" type="presOf" srcId="{074B474C-571B-41AE-90A8-D41C415DBF9C}" destId="{C7C3B0F8-475A-4B14-A368-30D71953BD6B}" srcOrd="1" destOrd="0" presId="urn:microsoft.com/office/officeart/2005/8/layout/process2"/>
    <dgm:cxn modelId="{C7C6B7FC-E078-4626-9972-AFD37FC1AE6E}" srcId="{25BBE18A-8D6E-469B-A34B-04AEED90A4FE}" destId="{FB3C5964-CFF9-4318-8A27-B703220B68F3}" srcOrd="0" destOrd="0" parTransId="{072E5D13-55E3-4A4F-947D-1025944172F1}" sibTransId="{769A78B0-E26A-49FF-A7F9-CEDDA347FB93}"/>
    <dgm:cxn modelId="{D3EDFFFA-2A57-44E0-B707-1A352614533E}" type="presOf" srcId="{769A78B0-E26A-49FF-A7F9-CEDDA347FB93}" destId="{84881E95-4E39-4EB1-B114-C3CE1321085D}" srcOrd="1" destOrd="0" presId="urn:microsoft.com/office/officeart/2005/8/layout/process2"/>
    <dgm:cxn modelId="{934B65FB-CFBA-4CC8-9BCE-A468E34F3E40}" srcId="{25BBE18A-8D6E-469B-A34B-04AEED90A4FE}" destId="{D8B83912-1CB5-41EF-8DE4-A6A16DD6499D}" srcOrd="2" destOrd="0" parTransId="{4534D386-C54D-4361-8FF4-3251E02C271E}" sibTransId="{F5B6DD3F-8606-4EE9-838F-03BEE0F0E36B}"/>
    <dgm:cxn modelId="{17F4AD3E-B3C2-4F55-AF0D-11AF58A80396}" type="presOf" srcId="{D8B83912-1CB5-41EF-8DE4-A6A16DD6499D}" destId="{16A7A67C-607D-4FA9-9B19-937555721CC0}" srcOrd="0" destOrd="0" presId="urn:microsoft.com/office/officeart/2005/8/layout/process2"/>
    <dgm:cxn modelId="{E176D8A5-9496-43F8-885C-D950F476B43F}" srcId="{25BBE18A-8D6E-469B-A34B-04AEED90A4FE}" destId="{C1E84067-5CBB-47C8-A6AA-4D7C3FBE660A}" srcOrd="3" destOrd="0" parTransId="{6FEE24C5-1355-40C5-8DCE-A233A43A3659}" sibTransId="{5E0ED241-B9F2-45BE-A8A5-2D5BC93364E4}"/>
    <dgm:cxn modelId="{12433414-9EB7-4F07-81D3-F9D5407D0B27}" srcId="{25BBE18A-8D6E-469B-A34B-04AEED90A4FE}" destId="{31B3AB58-013E-4214-A836-2A989EA00B10}" srcOrd="1" destOrd="0" parTransId="{00069F48-6270-4A20-9137-4280F2653691}" sibTransId="{074B474C-571B-41AE-90A8-D41C415DBF9C}"/>
    <dgm:cxn modelId="{D0983F63-4F5E-490E-9C9B-08E0FCBDF80D}" type="presParOf" srcId="{384A76F6-AB87-446F-8971-40B9E9C80ABF}" destId="{68AC3439-1FFA-4A63-92CC-CC559CEAF564}" srcOrd="0" destOrd="0" presId="urn:microsoft.com/office/officeart/2005/8/layout/process2"/>
    <dgm:cxn modelId="{0AA6DA9D-0384-4576-8DD5-6549B2FE7FC0}" type="presParOf" srcId="{384A76F6-AB87-446F-8971-40B9E9C80ABF}" destId="{4756DAF6-ACBC-40F0-92F9-9DCCE6E66461}" srcOrd="1" destOrd="0" presId="urn:microsoft.com/office/officeart/2005/8/layout/process2"/>
    <dgm:cxn modelId="{C1875B7F-2DEE-46E4-BB6E-04E73CCF5D8E}" type="presParOf" srcId="{4756DAF6-ACBC-40F0-92F9-9DCCE6E66461}" destId="{84881E95-4E39-4EB1-B114-C3CE1321085D}" srcOrd="0" destOrd="0" presId="urn:microsoft.com/office/officeart/2005/8/layout/process2"/>
    <dgm:cxn modelId="{C1CD9206-3C31-40C7-86D5-27EE22C2DFCD}" type="presParOf" srcId="{384A76F6-AB87-446F-8971-40B9E9C80ABF}" destId="{6B3C6D87-F5AC-4B69-92ED-A8A00478498A}" srcOrd="2" destOrd="0" presId="urn:microsoft.com/office/officeart/2005/8/layout/process2"/>
    <dgm:cxn modelId="{C9AC4FD2-983E-428F-9921-EC72F0D8B476}" type="presParOf" srcId="{384A76F6-AB87-446F-8971-40B9E9C80ABF}" destId="{372CA8DF-87F7-4EB8-8484-62AB139AA9E5}" srcOrd="3" destOrd="0" presId="urn:microsoft.com/office/officeart/2005/8/layout/process2"/>
    <dgm:cxn modelId="{60CB62EC-116B-42C7-9A4E-6095F957E7D5}" type="presParOf" srcId="{372CA8DF-87F7-4EB8-8484-62AB139AA9E5}" destId="{C7C3B0F8-475A-4B14-A368-30D71953BD6B}" srcOrd="0" destOrd="0" presId="urn:microsoft.com/office/officeart/2005/8/layout/process2"/>
    <dgm:cxn modelId="{D5958617-45F0-4EAE-B3C7-487F66630DF3}" type="presParOf" srcId="{384A76F6-AB87-446F-8971-40B9E9C80ABF}" destId="{16A7A67C-607D-4FA9-9B19-937555721CC0}" srcOrd="4" destOrd="0" presId="urn:microsoft.com/office/officeart/2005/8/layout/process2"/>
    <dgm:cxn modelId="{ADEBBF10-53DC-48ED-83E6-F6060CF74FB8}" type="presParOf" srcId="{384A76F6-AB87-446F-8971-40B9E9C80ABF}" destId="{1DCD6E96-14CC-4DE7-BE30-682CCC00CD05}" srcOrd="5" destOrd="0" presId="urn:microsoft.com/office/officeart/2005/8/layout/process2"/>
    <dgm:cxn modelId="{293228E4-A313-4469-92F2-666F802AD9DA}" type="presParOf" srcId="{1DCD6E96-14CC-4DE7-BE30-682CCC00CD05}" destId="{0D8844EB-DF1F-4876-8631-49B5AC2BC7EB}" srcOrd="0" destOrd="0" presId="urn:microsoft.com/office/officeart/2005/8/layout/process2"/>
    <dgm:cxn modelId="{B2DFD5A4-7CEB-45D8-967C-EAD055C8588B}" type="presParOf" srcId="{384A76F6-AB87-446F-8971-40B9E9C80ABF}" destId="{7F662DD0-3A35-4449-A5B4-9E76C737A21D}"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0C56FCF-209D-41FA-9F1C-991CA2AAF36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ACBB5F4-434D-4664-BDAF-0A39F37F33D3}">
      <dgm:prSet phldrT="[Text]"/>
      <dgm:spPr/>
      <dgm:t>
        <a:bodyPr/>
        <a:lstStyle/>
        <a:p>
          <a:r>
            <a:rPr kumimoji="1" lang="en-US" dirty="0" smtClean="0"/>
            <a:t>IEEE 802.1 Spanning Tree Algorithm:</a:t>
          </a:r>
          <a:endParaRPr lang="en-US" dirty="0"/>
        </a:p>
      </dgm:t>
    </dgm:pt>
    <dgm:pt modelId="{7291A714-BECB-4CC3-BEBE-375801C56E89}" type="parTrans" cxnId="{84F7EB80-E811-4318-9F54-FCDDB82E9D04}">
      <dgm:prSet/>
      <dgm:spPr/>
      <dgm:t>
        <a:bodyPr/>
        <a:lstStyle/>
        <a:p>
          <a:endParaRPr lang="en-US"/>
        </a:p>
      </dgm:t>
    </dgm:pt>
    <dgm:pt modelId="{47894E62-A36C-4B5A-96D1-189BD4FC0167}" type="sibTrans" cxnId="{84F7EB80-E811-4318-9F54-FCDDB82E9D04}">
      <dgm:prSet/>
      <dgm:spPr/>
      <dgm:t>
        <a:bodyPr/>
        <a:lstStyle/>
        <a:p>
          <a:endParaRPr lang="en-US"/>
        </a:p>
      </dgm:t>
    </dgm:pt>
    <dgm:pt modelId="{A1AC9239-0661-4D42-B1A3-6C88D943D6EA}">
      <dgm:prSet/>
      <dgm:spPr/>
      <dgm:t>
        <a:bodyPr/>
        <a:lstStyle/>
        <a:p>
          <a:r>
            <a:rPr kumimoji="1" lang="en-US" dirty="0" smtClean="0"/>
            <a:t>Each bridge assigned unique identifier</a:t>
          </a:r>
        </a:p>
      </dgm:t>
    </dgm:pt>
    <dgm:pt modelId="{E18C8977-AB27-4137-9043-6E11807936C3}" type="parTrans" cxnId="{9B216066-D8CF-40E6-91F3-48010034207A}">
      <dgm:prSet/>
      <dgm:spPr/>
      <dgm:t>
        <a:bodyPr/>
        <a:lstStyle/>
        <a:p>
          <a:endParaRPr lang="en-US"/>
        </a:p>
      </dgm:t>
    </dgm:pt>
    <dgm:pt modelId="{1751E609-1917-4E61-A0B9-4988C0007EA5}" type="sibTrans" cxnId="{9B216066-D8CF-40E6-91F3-48010034207A}">
      <dgm:prSet/>
      <dgm:spPr/>
      <dgm:t>
        <a:bodyPr/>
        <a:lstStyle/>
        <a:p>
          <a:endParaRPr lang="en-US"/>
        </a:p>
      </dgm:t>
    </dgm:pt>
    <dgm:pt modelId="{8D82E01C-5C0F-48D5-98D9-0F0ADD347F50}">
      <dgm:prSet/>
      <dgm:spPr/>
      <dgm:t>
        <a:bodyPr/>
        <a:lstStyle/>
        <a:p>
          <a:r>
            <a:rPr kumimoji="1" lang="en-US" dirty="0" smtClean="0"/>
            <a:t>Cost assigned to each bridge port</a:t>
          </a:r>
        </a:p>
      </dgm:t>
    </dgm:pt>
    <dgm:pt modelId="{C0118FDF-14F9-4B17-BEC8-5EB5BE38D71A}" type="parTrans" cxnId="{D2436342-703B-4A13-9167-5FA67FA39DD3}">
      <dgm:prSet/>
      <dgm:spPr/>
      <dgm:t>
        <a:bodyPr/>
        <a:lstStyle/>
        <a:p>
          <a:endParaRPr lang="en-US"/>
        </a:p>
      </dgm:t>
    </dgm:pt>
    <dgm:pt modelId="{7E0878F0-5380-4C1F-8688-D184CFBD1971}" type="sibTrans" cxnId="{D2436342-703B-4A13-9167-5FA67FA39DD3}">
      <dgm:prSet/>
      <dgm:spPr/>
      <dgm:t>
        <a:bodyPr/>
        <a:lstStyle/>
        <a:p>
          <a:endParaRPr lang="en-US"/>
        </a:p>
      </dgm:t>
    </dgm:pt>
    <dgm:pt modelId="{624BB596-AD26-4D3F-A36A-AEE16358E8F2}">
      <dgm:prSet/>
      <dgm:spPr/>
      <dgm:t>
        <a:bodyPr/>
        <a:lstStyle/>
        <a:p>
          <a:r>
            <a:rPr kumimoji="1" lang="en-US" dirty="0" smtClean="0"/>
            <a:t>Exchange information between bridges to find spanning tree</a:t>
          </a:r>
          <a:endParaRPr kumimoji="1" lang="en-US" dirty="0"/>
        </a:p>
      </dgm:t>
    </dgm:pt>
    <dgm:pt modelId="{4A479A1F-4971-47A3-81A3-C208BEBD147A}" type="parTrans" cxnId="{CFE09F06-705C-430A-8F23-9C979F1C1DC0}">
      <dgm:prSet/>
      <dgm:spPr/>
      <dgm:t>
        <a:bodyPr/>
        <a:lstStyle/>
        <a:p>
          <a:endParaRPr lang="en-US"/>
        </a:p>
      </dgm:t>
    </dgm:pt>
    <dgm:pt modelId="{2904D8AC-618C-47B6-B93F-70A9035C58C2}" type="sibTrans" cxnId="{CFE09F06-705C-430A-8F23-9C979F1C1DC0}">
      <dgm:prSet/>
      <dgm:spPr/>
      <dgm:t>
        <a:bodyPr/>
        <a:lstStyle/>
        <a:p>
          <a:endParaRPr lang="en-US"/>
        </a:p>
      </dgm:t>
    </dgm:pt>
    <dgm:pt modelId="{8D7D4814-4DCD-4995-86E0-FAB0F1D74EFD}">
      <dgm:prSet/>
      <dgm:spPr/>
      <dgm:t>
        <a:bodyPr/>
        <a:lstStyle/>
        <a:p>
          <a:r>
            <a:rPr kumimoji="1" lang="en-US" dirty="0" smtClean="0"/>
            <a:t>Automatically updated whenever topology changes</a:t>
          </a:r>
          <a:endParaRPr kumimoji="1" lang="en-US" dirty="0"/>
        </a:p>
      </dgm:t>
    </dgm:pt>
    <dgm:pt modelId="{0AA596EF-AC06-46F7-9323-CF00BA417D95}" type="parTrans" cxnId="{C9A9D2B3-246C-4D13-95A8-15185412441F}">
      <dgm:prSet/>
      <dgm:spPr/>
      <dgm:t>
        <a:bodyPr/>
        <a:lstStyle/>
        <a:p>
          <a:endParaRPr lang="en-US"/>
        </a:p>
      </dgm:t>
    </dgm:pt>
    <dgm:pt modelId="{CCA2AF91-54ED-473F-A97D-21F96D82C667}" type="sibTrans" cxnId="{C9A9D2B3-246C-4D13-95A8-15185412441F}">
      <dgm:prSet/>
      <dgm:spPr/>
      <dgm:t>
        <a:bodyPr/>
        <a:lstStyle/>
        <a:p>
          <a:endParaRPr lang="en-US"/>
        </a:p>
      </dgm:t>
    </dgm:pt>
    <dgm:pt modelId="{AA542E93-6B2E-45E9-B3DC-CFFABEFAAAF1}" type="pres">
      <dgm:prSet presAssocID="{B0C56FCF-209D-41FA-9F1C-991CA2AAF36F}" presName="linear" presStyleCnt="0">
        <dgm:presLayoutVars>
          <dgm:dir/>
          <dgm:animLvl val="lvl"/>
          <dgm:resizeHandles val="exact"/>
        </dgm:presLayoutVars>
      </dgm:prSet>
      <dgm:spPr/>
      <dgm:t>
        <a:bodyPr/>
        <a:lstStyle/>
        <a:p>
          <a:endParaRPr lang="en-US"/>
        </a:p>
      </dgm:t>
    </dgm:pt>
    <dgm:pt modelId="{9937AA09-9AFD-4003-9D81-872B94529119}" type="pres">
      <dgm:prSet presAssocID="{4ACBB5F4-434D-4664-BDAF-0A39F37F33D3}" presName="parentLin" presStyleCnt="0"/>
      <dgm:spPr/>
    </dgm:pt>
    <dgm:pt modelId="{5616DD1C-083E-4CC9-8C07-2BBB0D16D763}" type="pres">
      <dgm:prSet presAssocID="{4ACBB5F4-434D-4664-BDAF-0A39F37F33D3}" presName="parentLeftMargin" presStyleLbl="node1" presStyleIdx="0" presStyleCnt="1"/>
      <dgm:spPr/>
      <dgm:t>
        <a:bodyPr/>
        <a:lstStyle/>
        <a:p>
          <a:endParaRPr lang="en-US"/>
        </a:p>
      </dgm:t>
    </dgm:pt>
    <dgm:pt modelId="{B0282E65-D0E4-4BF0-8BD6-88678EE07ED6}" type="pres">
      <dgm:prSet presAssocID="{4ACBB5F4-434D-4664-BDAF-0A39F37F33D3}" presName="parentText" presStyleLbl="node1" presStyleIdx="0" presStyleCnt="1">
        <dgm:presLayoutVars>
          <dgm:chMax val="0"/>
          <dgm:bulletEnabled val="1"/>
        </dgm:presLayoutVars>
      </dgm:prSet>
      <dgm:spPr/>
      <dgm:t>
        <a:bodyPr/>
        <a:lstStyle/>
        <a:p>
          <a:endParaRPr lang="en-US"/>
        </a:p>
      </dgm:t>
    </dgm:pt>
    <dgm:pt modelId="{5F2A8917-6C41-48CD-B12F-739861832FD1}" type="pres">
      <dgm:prSet presAssocID="{4ACBB5F4-434D-4664-BDAF-0A39F37F33D3}" presName="negativeSpace" presStyleCnt="0"/>
      <dgm:spPr/>
    </dgm:pt>
    <dgm:pt modelId="{B7E15F21-3578-45EB-9865-8E6ABF7EB898}" type="pres">
      <dgm:prSet presAssocID="{4ACBB5F4-434D-4664-BDAF-0A39F37F33D3}" presName="childText" presStyleLbl="conFgAcc1" presStyleIdx="0" presStyleCnt="1">
        <dgm:presLayoutVars>
          <dgm:bulletEnabled val="1"/>
        </dgm:presLayoutVars>
      </dgm:prSet>
      <dgm:spPr/>
      <dgm:t>
        <a:bodyPr/>
        <a:lstStyle/>
        <a:p>
          <a:endParaRPr lang="en-US"/>
        </a:p>
      </dgm:t>
    </dgm:pt>
  </dgm:ptLst>
  <dgm:cxnLst>
    <dgm:cxn modelId="{95CB5369-12B7-4D24-8811-9CED3A91BCE8}" type="presOf" srcId="{624BB596-AD26-4D3F-A36A-AEE16358E8F2}" destId="{B7E15F21-3578-45EB-9865-8E6ABF7EB898}" srcOrd="0" destOrd="2" presId="urn:microsoft.com/office/officeart/2005/8/layout/list1"/>
    <dgm:cxn modelId="{C9A9D2B3-246C-4D13-95A8-15185412441F}" srcId="{4ACBB5F4-434D-4664-BDAF-0A39F37F33D3}" destId="{8D7D4814-4DCD-4995-86E0-FAB0F1D74EFD}" srcOrd="3" destOrd="0" parTransId="{0AA596EF-AC06-46F7-9323-CF00BA417D95}" sibTransId="{CCA2AF91-54ED-473F-A97D-21F96D82C667}"/>
    <dgm:cxn modelId="{9B216066-D8CF-40E6-91F3-48010034207A}" srcId="{4ACBB5F4-434D-4664-BDAF-0A39F37F33D3}" destId="{A1AC9239-0661-4D42-B1A3-6C88D943D6EA}" srcOrd="0" destOrd="0" parTransId="{E18C8977-AB27-4137-9043-6E11807936C3}" sibTransId="{1751E609-1917-4E61-A0B9-4988C0007EA5}"/>
    <dgm:cxn modelId="{B419BDF6-0A87-41A3-9479-6C1F6536103D}" type="presOf" srcId="{8D82E01C-5C0F-48D5-98D9-0F0ADD347F50}" destId="{B7E15F21-3578-45EB-9865-8E6ABF7EB898}" srcOrd="0" destOrd="1" presId="urn:microsoft.com/office/officeart/2005/8/layout/list1"/>
    <dgm:cxn modelId="{CD094083-35DA-437D-AE45-BDB38042360D}" type="presOf" srcId="{4ACBB5F4-434D-4664-BDAF-0A39F37F33D3}" destId="{B0282E65-D0E4-4BF0-8BD6-88678EE07ED6}" srcOrd="1" destOrd="0" presId="urn:microsoft.com/office/officeart/2005/8/layout/list1"/>
    <dgm:cxn modelId="{CFE09F06-705C-430A-8F23-9C979F1C1DC0}" srcId="{4ACBB5F4-434D-4664-BDAF-0A39F37F33D3}" destId="{624BB596-AD26-4D3F-A36A-AEE16358E8F2}" srcOrd="2" destOrd="0" parTransId="{4A479A1F-4971-47A3-81A3-C208BEBD147A}" sibTransId="{2904D8AC-618C-47B6-B93F-70A9035C58C2}"/>
    <dgm:cxn modelId="{D2436342-703B-4A13-9167-5FA67FA39DD3}" srcId="{4ACBB5F4-434D-4664-BDAF-0A39F37F33D3}" destId="{8D82E01C-5C0F-48D5-98D9-0F0ADD347F50}" srcOrd="1" destOrd="0" parTransId="{C0118FDF-14F9-4B17-BEC8-5EB5BE38D71A}" sibTransId="{7E0878F0-5380-4C1F-8688-D184CFBD1971}"/>
    <dgm:cxn modelId="{3884E5C7-85F9-4C9E-B0C3-A0FC70C6DB1C}" type="presOf" srcId="{8D7D4814-4DCD-4995-86E0-FAB0F1D74EFD}" destId="{B7E15F21-3578-45EB-9865-8E6ABF7EB898}" srcOrd="0" destOrd="3" presId="urn:microsoft.com/office/officeart/2005/8/layout/list1"/>
    <dgm:cxn modelId="{84F7EB80-E811-4318-9F54-FCDDB82E9D04}" srcId="{B0C56FCF-209D-41FA-9F1C-991CA2AAF36F}" destId="{4ACBB5F4-434D-4664-BDAF-0A39F37F33D3}" srcOrd="0" destOrd="0" parTransId="{7291A714-BECB-4CC3-BEBE-375801C56E89}" sibTransId="{47894E62-A36C-4B5A-96D1-189BD4FC0167}"/>
    <dgm:cxn modelId="{DCC4D760-5D25-4FBD-ADA5-6DDE94207D25}" type="presOf" srcId="{B0C56FCF-209D-41FA-9F1C-991CA2AAF36F}" destId="{AA542E93-6B2E-45E9-B3DC-CFFABEFAAAF1}" srcOrd="0" destOrd="0" presId="urn:microsoft.com/office/officeart/2005/8/layout/list1"/>
    <dgm:cxn modelId="{6468AAC0-8C06-4C15-A9F5-92D2476CBC5E}" type="presOf" srcId="{4ACBB5F4-434D-4664-BDAF-0A39F37F33D3}" destId="{5616DD1C-083E-4CC9-8C07-2BBB0D16D763}" srcOrd="0" destOrd="0" presId="urn:microsoft.com/office/officeart/2005/8/layout/list1"/>
    <dgm:cxn modelId="{88E170F7-1399-4AF9-91B3-634F232236E3}" type="presOf" srcId="{A1AC9239-0661-4D42-B1A3-6C88D943D6EA}" destId="{B7E15F21-3578-45EB-9865-8E6ABF7EB898}" srcOrd="0" destOrd="0" presId="urn:microsoft.com/office/officeart/2005/8/layout/list1"/>
    <dgm:cxn modelId="{20CA92DE-F736-4B57-A82E-4A63AB6F9136}" type="presParOf" srcId="{AA542E93-6B2E-45E9-B3DC-CFFABEFAAAF1}" destId="{9937AA09-9AFD-4003-9D81-872B94529119}" srcOrd="0" destOrd="0" presId="urn:microsoft.com/office/officeart/2005/8/layout/list1"/>
    <dgm:cxn modelId="{57A4925B-F4B1-4DA9-B13C-BFADD718054D}" type="presParOf" srcId="{9937AA09-9AFD-4003-9D81-872B94529119}" destId="{5616DD1C-083E-4CC9-8C07-2BBB0D16D763}" srcOrd="0" destOrd="0" presId="urn:microsoft.com/office/officeart/2005/8/layout/list1"/>
    <dgm:cxn modelId="{ADC4394A-EB7A-4D24-9B8A-869800F3ED24}" type="presParOf" srcId="{9937AA09-9AFD-4003-9D81-872B94529119}" destId="{B0282E65-D0E4-4BF0-8BD6-88678EE07ED6}" srcOrd="1" destOrd="0" presId="urn:microsoft.com/office/officeart/2005/8/layout/list1"/>
    <dgm:cxn modelId="{D1BF5C8E-9913-43A4-9C0B-0DBBAF312BFA}" type="presParOf" srcId="{AA542E93-6B2E-45E9-B3DC-CFFABEFAAAF1}" destId="{5F2A8917-6C41-48CD-B12F-739861832FD1}" srcOrd="1" destOrd="0" presId="urn:microsoft.com/office/officeart/2005/8/layout/list1"/>
    <dgm:cxn modelId="{4BFABC1D-CBB3-4E8D-96FE-CCD8BF0CBB65}" type="presParOf" srcId="{AA542E93-6B2E-45E9-B3DC-CFFABEFAAAF1}" destId="{B7E15F21-3578-45EB-9865-8E6ABF7EB89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7EFC4-717F-4B67-B5F2-8AF71D6F03D9}">
      <dsp:nvSpPr>
        <dsp:cNvPr id="0" name=""/>
        <dsp:cNvSpPr/>
      </dsp:nvSpPr>
      <dsp:spPr>
        <a:xfrm>
          <a:off x="0" y="529800"/>
          <a:ext cx="7924800" cy="2205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053" tIns="520700" rIns="615053" bIns="177800" numCol="1" spcCol="1270" anchor="t" anchorCtr="0">
          <a:noAutofit/>
        </a:bodyPr>
        <a:lstStyle/>
        <a:p>
          <a:pPr marL="228600" lvl="1" indent="-228600" algn="l" defTabSz="1111250">
            <a:lnSpc>
              <a:spcPct val="90000"/>
            </a:lnSpc>
            <a:spcBef>
              <a:spcPct val="0"/>
            </a:spcBef>
            <a:spcAft>
              <a:spcPct val="15000"/>
            </a:spcAft>
            <a:buChar char="••"/>
          </a:pPr>
          <a:r>
            <a:rPr kumimoji="1" lang="en-US" sz="2500" kern="1200" dirty="0" smtClean="0"/>
            <a:t>Operate in broadcast fashion</a:t>
          </a:r>
          <a:endParaRPr lang="en-US" sz="2500" kern="1200" dirty="0"/>
        </a:p>
        <a:p>
          <a:pPr marL="228600" lvl="1" indent="-228600" algn="l" defTabSz="1111250">
            <a:lnSpc>
              <a:spcPct val="90000"/>
            </a:lnSpc>
            <a:spcBef>
              <a:spcPct val="0"/>
            </a:spcBef>
            <a:spcAft>
              <a:spcPct val="15000"/>
            </a:spcAft>
            <a:buChar char="••"/>
          </a:pPr>
          <a:r>
            <a:rPr kumimoji="1" lang="en-US" sz="2500" kern="1200" dirty="0" smtClean="0"/>
            <a:t>Physical star, logical bus</a:t>
          </a:r>
          <a:endParaRPr kumimoji="1" lang="en-US" sz="2500" kern="1200" dirty="0"/>
        </a:p>
        <a:p>
          <a:pPr marL="228600" lvl="1" indent="-228600" algn="l" defTabSz="1111250">
            <a:lnSpc>
              <a:spcPct val="90000"/>
            </a:lnSpc>
            <a:spcBef>
              <a:spcPct val="0"/>
            </a:spcBef>
            <a:spcAft>
              <a:spcPct val="15000"/>
            </a:spcAft>
            <a:buChar char="••"/>
          </a:pPr>
          <a:r>
            <a:rPr kumimoji="1" lang="en-US" sz="2500" kern="1200" dirty="0" smtClean="0"/>
            <a:t>Only one station can transmit at a time (hub)</a:t>
          </a:r>
        </a:p>
        <a:p>
          <a:pPr marL="228600" lvl="1" indent="-228600" algn="l" defTabSz="1111250">
            <a:lnSpc>
              <a:spcPct val="90000"/>
            </a:lnSpc>
            <a:spcBef>
              <a:spcPct val="0"/>
            </a:spcBef>
            <a:spcAft>
              <a:spcPct val="15000"/>
            </a:spcAft>
            <a:buChar char="••"/>
          </a:pPr>
          <a:r>
            <a:rPr kumimoji="1" lang="en-US" sz="2500" kern="1200" dirty="0" smtClean="0"/>
            <a:t>Can act as frame switch</a:t>
          </a:r>
          <a:endParaRPr kumimoji="1" lang="en-US" sz="2500" kern="1200" dirty="0"/>
        </a:p>
      </dsp:txBody>
      <dsp:txXfrm>
        <a:off x="0" y="529800"/>
        <a:ext cx="7924800" cy="2205000"/>
      </dsp:txXfrm>
    </dsp:sp>
    <dsp:sp modelId="{D2C7074F-1BF2-47C5-B4AC-C964A1C364F9}">
      <dsp:nvSpPr>
        <dsp:cNvPr id="0" name=""/>
        <dsp:cNvSpPr/>
      </dsp:nvSpPr>
      <dsp:spPr>
        <a:xfrm>
          <a:off x="396240" y="160800"/>
          <a:ext cx="554736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lvl="0" algn="l" defTabSz="1111250">
            <a:lnSpc>
              <a:spcPct val="90000"/>
            </a:lnSpc>
            <a:spcBef>
              <a:spcPct val="0"/>
            </a:spcBef>
            <a:spcAft>
              <a:spcPct val="35000"/>
            </a:spcAft>
          </a:pPr>
          <a:r>
            <a:rPr kumimoji="1" lang="en-US" sz="2500" kern="1200" dirty="0" smtClean="0"/>
            <a:t>Central node</a:t>
          </a:r>
          <a:endParaRPr lang="en-US" sz="2500" kern="1200" dirty="0"/>
        </a:p>
      </dsp:txBody>
      <dsp:txXfrm>
        <a:off x="432266" y="196826"/>
        <a:ext cx="5475308" cy="6659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AF5F7-6E1A-44B5-9B50-F37EED76C934}">
      <dsp:nvSpPr>
        <dsp:cNvPr id="0" name=""/>
        <dsp:cNvSpPr/>
      </dsp:nvSpPr>
      <dsp:spPr>
        <a:xfrm>
          <a:off x="609603" y="0"/>
          <a:ext cx="1495276" cy="747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Bridge</a:t>
          </a:r>
          <a:endParaRPr lang="en-US" sz="2000" kern="1200" dirty="0"/>
        </a:p>
      </dsp:txBody>
      <dsp:txXfrm>
        <a:off x="631501" y="21898"/>
        <a:ext cx="1451480" cy="703842"/>
      </dsp:txXfrm>
    </dsp:sp>
    <dsp:sp modelId="{90FD37B3-FA34-4611-8565-E5E8A2C8A746}">
      <dsp:nvSpPr>
        <dsp:cNvPr id="0" name=""/>
        <dsp:cNvSpPr/>
      </dsp:nvSpPr>
      <dsp:spPr>
        <a:xfrm>
          <a:off x="301532" y="747638"/>
          <a:ext cx="457599" cy="727371"/>
        </a:xfrm>
        <a:custGeom>
          <a:avLst/>
          <a:gdLst/>
          <a:ahLst/>
          <a:cxnLst/>
          <a:rect l="0" t="0" r="0" b="0"/>
          <a:pathLst>
            <a:path>
              <a:moveTo>
                <a:pt x="457599" y="0"/>
              </a:moveTo>
              <a:lnTo>
                <a:pt x="0" y="727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685D4F-FA10-471F-ADA5-0BF1DC8C1492}">
      <dsp:nvSpPr>
        <dsp:cNvPr id="0" name=""/>
        <dsp:cNvSpPr/>
      </dsp:nvSpPr>
      <dsp:spPr>
        <a:xfrm>
          <a:off x="301532" y="1001346"/>
          <a:ext cx="2079833" cy="9473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US" sz="2000" kern="1200" dirty="0" smtClean="0"/>
            <a:t>Frame handling done in software</a:t>
          </a:r>
          <a:endParaRPr lang="en-US" sz="2000" kern="1200" dirty="0"/>
        </a:p>
      </dsp:txBody>
      <dsp:txXfrm>
        <a:off x="329278" y="1029092"/>
        <a:ext cx="2024341" cy="891832"/>
      </dsp:txXfrm>
    </dsp:sp>
    <dsp:sp modelId="{9300C71A-2819-4A3D-8C0B-DFB0091B746E}">
      <dsp:nvSpPr>
        <dsp:cNvPr id="0" name=""/>
        <dsp:cNvSpPr/>
      </dsp:nvSpPr>
      <dsp:spPr>
        <a:xfrm>
          <a:off x="301532" y="747638"/>
          <a:ext cx="457599" cy="1887627"/>
        </a:xfrm>
        <a:custGeom>
          <a:avLst/>
          <a:gdLst/>
          <a:ahLst/>
          <a:cxnLst/>
          <a:rect l="0" t="0" r="0" b="0"/>
          <a:pathLst>
            <a:path>
              <a:moveTo>
                <a:pt x="457599" y="0"/>
              </a:moveTo>
              <a:lnTo>
                <a:pt x="0" y="1887627"/>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30C425E-DE85-4B10-B67D-1BB1A541F7A9}">
      <dsp:nvSpPr>
        <dsp:cNvPr id="0" name=""/>
        <dsp:cNvSpPr/>
      </dsp:nvSpPr>
      <dsp:spPr>
        <a:xfrm>
          <a:off x="301532" y="2135581"/>
          <a:ext cx="2241335" cy="999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US" sz="2000" kern="1200" dirty="0" smtClean="0"/>
            <a:t>Analyze</a:t>
          </a:r>
          <a:r>
            <a:rPr kumimoji="1" lang="en-GB" sz="2000" kern="1200" dirty="0" err="1" smtClean="0"/>
            <a:t>s</a:t>
          </a:r>
          <a:r>
            <a:rPr kumimoji="1" lang="en-US" sz="2000" kern="1200" dirty="0" smtClean="0"/>
            <a:t> and forward</a:t>
          </a:r>
          <a:r>
            <a:rPr kumimoji="1" lang="en-GB" sz="2000" kern="1200" dirty="0" smtClean="0"/>
            <a:t>s</a:t>
          </a:r>
          <a:r>
            <a:rPr kumimoji="1" lang="en-US" sz="2000" kern="1200" dirty="0" smtClean="0"/>
            <a:t> one frame at a time</a:t>
          </a:r>
          <a:endParaRPr lang="en-US" sz="2000" kern="1200" dirty="0"/>
        </a:p>
      </dsp:txBody>
      <dsp:txXfrm>
        <a:off x="330802" y="2164851"/>
        <a:ext cx="2182795" cy="940827"/>
      </dsp:txXfrm>
    </dsp:sp>
    <dsp:sp modelId="{82181AA5-EB92-432B-8483-539E89AFF68F}">
      <dsp:nvSpPr>
        <dsp:cNvPr id="0" name=""/>
        <dsp:cNvSpPr/>
      </dsp:nvSpPr>
      <dsp:spPr>
        <a:xfrm>
          <a:off x="301532" y="747638"/>
          <a:ext cx="457599" cy="2948039"/>
        </a:xfrm>
        <a:custGeom>
          <a:avLst/>
          <a:gdLst/>
          <a:ahLst/>
          <a:cxnLst/>
          <a:rect l="0" t="0" r="0" b="0"/>
          <a:pathLst>
            <a:path>
              <a:moveTo>
                <a:pt x="457599" y="0"/>
              </a:moveTo>
              <a:lnTo>
                <a:pt x="0" y="2948039"/>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1C737BD-6259-414D-B10D-40DFEB01364E}">
      <dsp:nvSpPr>
        <dsp:cNvPr id="0" name=""/>
        <dsp:cNvSpPr/>
      </dsp:nvSpPr>
      <dsp:spPr>
        <a:xfrm>
          <a:off x="301532" y="3321858"/>
          <a:ext cx="2337236" cy="74763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US" sz="2000" kern="1200" dirty="0" smtClean="0"/>
            <a:t>Uses store-and-forward operation</a:t>
          </a:r>
          <a:endParaRPr lang="en-US" sz="2000" kern="1200" dirty="0"/>
        </a:p>
      </dsp:txBody>
      <dsp:txXfrm>
        <a:off x="323430" y="3343756"/>
        <a:ext cx="2293440" cy="703842"/>
      </dsp:txXfrm>
    </dsp:sp>
    <dsp:sp modelId="{5AEC553C-E6A4-4836-B0DE-E0782599191A}">
      <dsp:nvSpPr>
        <dsp:cNvPr id="0" name=""/>
        <dsp:cNvSpPr/>
      </dsp:nvSpPr>
      <dsp:spPr>
        <a:xfrm>
          <a:off x="2971796" y="76197"/>
          <a:ext cx="1495276" cy="7476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Switch</a:t>
          </a:r>
          <a:endParaRPr lang="en-US" sz="2000" kern="1200" dirty="0"/>
        </a:p>
      </dsp:txBody>
      <dsp:txXfrm>
        <a:off x="2993694" y="98095"/>
        <a:ext cx="1451480" cy="703842"/>
      </dsp:txXfrm>
    </dsp:sp>
    <dsp:sp modelId="{EBEFF37A-B5B7-4EFD-BB45-0112433E462D}">
      <dsp:nvSpPr>
        <dsp:cNvPr id="0" name=""/>
        <dsp:cNvSpPr/>
      </dsp:nvSpPr>
      <dsp:spPr>
        <a:xfrm>
          <a:off x="2784145" y="823835"/>
          <a:ext cx="337178" cy="641892"/>
        </a:xfrm>
        <a:custGeom>
          <a:avLst/>
          <a:gdLst/>
          <a:ahLst/>
          <a:cxnLst/>
          <a:rect l="0" t="0" r="0" b="0"/>
          <a:pathLst>
            <a:path>
              <a:moveTo>
                <a:pt x="337178" y="0"/>
              </a:moveTo>
              <a:lnTo>
                <a:pt x="0" y="6418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1029A7-F301-46F7-8C65-EC2BB3D2BE9D}">
      <dsp:nvSpPr>
        <dsp:cNvPr id="0" name=""/>
        <dsp:cNvSpPr/>
      </dsp:nvSpPr>
      <dsp:spPr>
        <a:xfrm>
          <a:off x="2784145" y="978843"/>
          <a:ext cx="2019759" cy="9737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US" sz="2000" kern="1200" dirty="0" smtClean="0"/>
            <a:t>Performs frame forwarding in hardware</a:t>
          </a:r>
          <a:endParaRPr lang="en-US" sz="2000" kern="1200" dirty="0"/>
        </a:p>
      </dsp:txBody>
      <dsp:txXfrm>
        <a:off x="2812666" y="1007364"/>
        <a:ext cx="1962717" cy="916726"/>
      </dsp:txXfrm>
    </dsp:sp>
    <dsp:sp modelId="{A1575D3B-C889-4A8E-B60A-2FC5BE30E66C}">
      <dsp:nvSpPr>
        <dsp:cNvPr id="0" name=""/>
        <dsp:cNvSpPr/>
      </dsp:nvSpPr>
      <dsp:spPr>
        <a:xfrm>
          <a:off x="2861480" y="823835"/>
          <a:ext cx="259843" cy="1861095"/>
        </a:xfrm>
        <a:custGeom>
          <a:avLst/>
          <a:gdLst/>
          <a:ahLst/>
          <a:cxnLst/>
          <a:rect l="0" t="0" r="0" b="0"/>
          <a:pathLst>
            <a:path>
              <a:moveTo>
                <a:pt x="259843" y="0"/>
              </a:moveTo>
              <a:lnTo>
                <a:pt x="0" y="186109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83ADB218-874B-43B1-8026-822F365DEE01}">
      <dsp:nvSpPr>
        <dsp:cNvPr id="0" name=""/>
        <dsp:cNvSpPr/>
      </dsp:nvSpPr>
      <dsp:spPr>
        <a:xfrm>
          <a:off x="2861480" y="2133016"/>
          <a:ext cx="2055992" cy="11038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GB" sz="2000" kern="1200" dirty="0" smtClean="0"/>
            <a:t>Can</a:t>
          </a:r>
          <a:r>
            <a:rPr kumimoji="1" lang="en-US" sz="2000" kern="1200" dirty="0" smtClean="0"/>
            <a:t> handle multiple frames at a time</a:t>
          </a:r>
          <a:endParaRPr kumimoji="1" lang="en-US" sz="2000" kern="1200" dirty="0"/>
        </a:p>
      </dsp:txBody>
      <dsp:txXfrm>
        <a:off x="2893810" y="2165346"/>
        <a:ext cx="1991332" cy="1039167"/>
      </dsp:txXfrm>
    </dsp:sp>
    <dsp:sp modelId="{B4606B4C-E043-412E-92B3-87C38F413444}">
      <dsp:nvSpPr>
        <dsp:cNvPr id="0" name=""/>
        <dsp:cNvSpPr/>
      </dsp:nvSpPr>
      <dsp:spPr>
        <a:xfrm>
          <a:off x="2784145" y="823835"/>
          <a:ext cx="337178" cy="2967240"/>
        </a:xfrm>
        <a:custGeom>
          <a:avLst/>
          <a:gdLst/>
          <a:ahLst/>
          <a:cxnLst/>
          <a:rect l="0" t="0" r="0" b="0"/>
          <a:pathLst>
            <a:path>
              <a:moveTo>
                <a:pt x="337178" y="0"/>
              </a:moveTo>
              <a:lnTo>
                <a:pt x="0" y="296724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B623BE7-2CF9-4503-9B55-3A2C94EBAA91}">
      <dsp:nvSpPr>
        <dsp:cNvPr id="0" name=""/>
        <dsp:cNvSpPr/>
      </dsp:nvSpPr>
      <dsp:spPr>
        <a:xfrm>
          <a:off x="2784145" y="3417257"/>
          <a:ext cx="2166535" cy="74763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kumimoji="1" lang="en-GB" sz="2000" kern="1200" dirty="0" smtClean="0"/>
            <a:t>Can</a:t>
          </a:r>
          <a:r>
            <a:rPr kumimoji="1" lang="en-US" sz="2000" kern="1200" dirty="0" smtClean="0"/>
            <a:t> have cut-through</a:t>
          </a:r>
          <a:r>
            <a:rPr kumimoji="1" lang="en-GB" sz="2000" kern="1200" dirty="0" smtClean="0"/>
            <a:t> </a:t>
          </a:r>
          <a:r>
            <a:rPr kumimoji="1" lang="en-US" sz="2000" kern="1200" dirty="0" smtClean="0"/>
            <a:t>operation</a:t>
          </a:r>
        </a:p>
      </dsp:txBody>
      <dsp:txXfrm>
        <a:off x="2806043" y="3439155"/>
        <a:ext cx="2122739" cy="703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975CB-9DE5-7244-A89A-0EF4497047CB}">
      <dsp:nvSpPr>
        <dsp:cNvPr id="0" name=""/>
        <dsp:cNvSpPr/>
      </dsp:nvSpPr>
      <dsp:spPr>
        <a:xfrm>
          <a:off x="0" y="0"/>
          <a:ext cx="2971800" cy="4064000"/>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kumimoji="1" lang="en-US" sz="2500" b="1" kern="1200" smtClean="0"/>
            <a:t>Includes functions such as:</a:t>
          </a:r>
          <a:endParaRPr lang="en-US" sz="2500" kern="1200"/>
        </a:p>
      </dsp:txBody>
      <dsp:txXfrm>
        <a:off x="0" y="0"/>
        <a:ext cx="2971800" cy="1219200"/>
      </dsp:txXfrm>
    </dsp:sp>
    <dsp:sp modelId="{C7964185-CCFB-F345-87A7-E2C7DD69CE7C}">
      <dsp:nvSpPr>
        <dsp:cNvPr id="0" name=""/>
        <dsp:cNvSpPr/>
      </dsp:nvSpPr>
      <dsp:spPr>
        <a:xfrm>
          <a:off x="297179" y="1219547"/>
          <a:ext cx="2377440" cy="79841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en-US" sz="1600" kern="1200" dirty="0" smtClean="0">
              <a:solidFill>
                <a:schemeClr val="bg2">
                  <a:lumMod val="50000"/>
                </a:schemeClr>
              </a:solidFill>
              <a:ea typeface="ＭＳ Ｐゴシック" pitchFamily="32" charset="-128"/>
            </a:rPr>
            <a:t>Encoding/decoding of signals</a:t>
          </a:r>
        </a:p>
      </dsp:txBody>
      <dsp:txXfrm>
        <a:off x="320564" y="1242932"/>
        <a:ext cx="2330670" cy="751643"/>
      </dsp:txXfrm>
    </dsp:sp>
    <dsp:sp modelId="{B8DDF3F5-AF89-C74B-988F-61D661CD7B90}">
      <dsp:nvSpPr>
        <dsp:cNvPr id="0" name=""/>
        <dsp:cNvSpPr/>
      </dsp:nvSpPr>
      <dsp:spPr>
        <a:xfrm>
          <a:off x="297179" y="2140793"/>
          <a:ext cx="2377440" cy="79841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en-US" sz="1600" kern="1200" dirty="0" smtClean="0">
              <a:solidFill>
                <a:srgbClr val="004040"/>
              </a:solidFill>
              <a:ea typeface="ＭＳ Ｐゴシック" pitchFamily="32" charset="-128"/>
            </a:rPr>
            <a:t>Preamble generation/removal</a:t>
          </a:r>
        </a:p>
      </dsp:txBody>
      <dsp:txXfrm>
        <a:off x="320564" y="2164178"/>
        <a:ext cx="2330670" cy="751643"/>
      </dsp:txXfrm>
    </dsp:sp>
    <dsp:sp modelId="{8B15818E-E8FA-E04A-86C8-20B19B32477A}">
      <dsp:nvSpPr>
        <dsp:cNvPr id="0" name=""/>
        <dsp:cNvSpPr/>
      </dsp:nvSpPr>
      <dsp:spPr>
        <a:xfrm>
          <a:off x="297179" y="3062039"/>
          <a:ext cx="2377440" cy="79841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kumimoji="1" lang="en-US" sz="1600" kern="1200" dirty="0" smtClean="0">
              <a:solidFill>
                <a:srgbClr val="004040"/>
              </a:solidFill>
              <a:ea typeface="ＭＳ Ｐゴシック" pitchFamily="32" charset="-128"/>
            </a:rPr>
            <a:t>Bit transmission/reception</a:t>
          </a:r>
        </a:p>
      </dsp:txBody>
      <dsp:txXfrm>
        <a:off x="320564" y="3085424"/>
        <a:ext cx="2330670" cy="751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06763-E09D-4C86-B446-39FB0E70F9CA}">
      <dsp:nvSpPr>
        <dsp:cNvPr id="0" name=""/>
        <dsp:cNvSpPr/>
      </dsp:nvSpPr>
      <dsp:spPr>
        <a:xfrm>
          <a:off x="0" y="168524"/>
          <a:ext cx="83820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kumimoji="1" lang="en-US" sz="3400" kern="1200" dirty="0" smtClean="0"/>
            <a:t>Unacknowledged connectionless service</a:t>
          </a:r>
          <a:endParaRPr lang="en-US" sz="3400" kern="1200" dirty="0"/>
        </a:p>
      </dsp:txBody>
      <dsp:txXfrm>
        <a:off x="38838" y="207362"/>
        <a:ext cx="8304324" cy="717924"/>
      </dsp:txXfrm>
    </dsp:sp>
    <dsp:sp modelId="{A6006359-C641-40F4-983C-F8A7569B63BA}">
      <dsp:nvSpPr>
        <dsp:cNvPr id="0" name=""/>
        <dsp:cNvSpPr/>
      </dsp:nvSpPr>
      <dsp:spPr>
        <a:xfrm>
          <a:off x="0" y="964124"/>
          <a:ext cx="838200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3180" rIns="241808" bIns="43180" numCol="1" spcCol="1270" anchor="t" anchorCtr="0">
          <a:noAutofit/>
        </a:bodyPr>
        <a:lstStyle/>
        <a:p>
          <a:pPr marL="228600" lvl="1" indent="-228600" algn="l" defTabSz="1200150">
            <a:lnSpc>
              <a:spcPct val="90000"/>
            </a:lnSpc>
            <a:spcBef>
              <a:spcPct val="0"/>
            </a:spcBef>
            <a:spcAft>
              <a:spcPct val="20000"/>
            </a:spcAft>
            <a:buChar char="••"/>
          </a:pPr>
          <a:r>
            <a:rPr kumimoji="1" lang="en-US" sz="2700" kern="1200" dirty="0" smtClean="0"/>
            <a:t>Data-gram style service</a:t>
          </a:r>
          <a:endParaRPr lang="en-US" sz="2700" kern="1200" dirty="0"/>
        </a:p>
        <a:p>
          <a:pPr marL="228600" lvl="1" indent="-228600" algn="l" defTabSz="1200150">
            <a:lnSpc>
              <a:spcPct val="90000"/>
            </a:lnSpc>
            <a:spcBef>
              <a:spcPct val="0"/>
            </a:spcBef>
            <a:spcAft>
              <a:spcPct val="20000"/>
            </a:spcAft>
            <a:buChar char="••"/>
          </a:pPr>
          <a:r>
            <a:rPr kumimoji="1" lang="en-US" sz="2700" kern="1200" dirty="0" smtClean="0"/>
            <a:t>Delivery of data is not guaranteed</a:t>
          </a:r>
        </a:p>
      </dsp:txBody>
      <dsp:txXfrm>
        <a:off x="0" y="964124"/>
        <a:ext cx="8382000" cy="879750"/>
      </dsp:txXfrm>
    </dsp:sp>
    <dsp:sp modelId="{AAEB9113-5A64-457B-8170-AA6605435A2A}">
      <dsp:nvSpPr>
        <dsp:cNvPr id="0" name=""/>
        <dsp:cNvSpPr/>
      </dsp:nvSpPr>
      <dsp:spPr>
        <a:xfrm>
          <a:off x="0" y="1843874"/>
          <a:ext cx="83820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kumimoji="1" lang="en-US" sz="3400" kern="1200" dirty="0" smtClean="0"/>
            <a:t>Connection-mode service</a:t>
          </a:r>
          <a:endParaRPr lang="en-US" sz="3400" kern="1200" dirty="0"/>
        </a:p>
      </dsp:txBody>
      <dsp:txXfrm>
        <a:off x="38838" y="1882712"/>
        <a:ext cx="8304324" cy="717924"/>
      </dsp:txXfrm>
    </dsp:sp>
    <dsp:sp modelId="{216CDCA3-E510-41C7-BB2D-DE0C395F1C4E}">
      <dsp:nvSpPr>
        <dsp:cNvPr id="0" name=""/>
        <dsp:cNvSpPr/>
      </dsp:nvSpPr>
      <dsp:spPr>
        <a:xfrm>
          <a:off x="0" y="2639474"/>
          <a:ext cx="838200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3180" rIns="241808" bIns="43180" numCol="1" spcCol="1270" anchor="t" anchorCtr="0">
          <a:noAutofit/>
        </a:bodyPr>
        <a:lstStyle/>
        <a:p>
          <a:pPr marL="228600" lvl="1" indent="-228600" algn="l" defTabSz="1200150">
            <a:lnSpc>
              <a:spcPct val="90000"/>
            </a:lnSpc>
            <a:spcBef>
              <a:spcPct val="0"/>
            </a:spcBef>
            <a:spcAft>
              <a:spcPct val="20000"/>
            </a:spcAft>
            <a:buChar char="••"/>
          </a:pPr>
          <a:r>
            <a:rPr kumimoji="1" lang="en-US" sz="2700" kern="1200" dirty="0" smtClean="0"/>
            <a:t>Logical connection is set up between two users</a:t>
          </a:r>
          <a:endParaRPr lang="en-US" sz="2700" kern="1200" dirty="0"/>
        </a:p>
        <a:p>
          <a:pPr marL="228600" lvl="1" indent="-228600" algn="l" defTabSz="1200150">
            <a:lnSpc>
              <a:spcPct val="90000"/>
            </a:lnSpc>
            <a:spcBef>
              <a:spcPct val="0"/>
            </a:spcBef>
            <a:spcAft>
              <a:spcPct val="20000"/>
            </a:spcAft>
            <a:buChar char="••"/>
          </a:pPr>
          <a:r>
            <a:rPr kumimoji="1" lang="en-US" sz="2700" kern="1200" dirty="0" smtClean="0"/>
            <a:t>Flow and error control are provided</a:t>
          </a:r>
          <a:endParaRPr lang="en-US" sz="2700" kern="1200" dirty="0"/>
        </a:p>
      </dsp:txBody>
      <dsp:txXfrm>
        <a:off x="0" y="2639474"/>
        <a:ext cx="8382000" cy="879750"/>
      </dsp:txXfrm>
    </dsp:sp>
    <dsp:sp modelId="{AE6DFF31-81E5-4452-99B9-87B593878BE0}">
      <dsp:nvSpPr>
        <dsp:cNvPr id="0" name=""/>
        <dsp:cNvSpPr/>
      </dsp:nvSpPr>
      <dsp:spPr>
        <a:xfrm>
          <a:off x="0" y="3519225"/>
          <a:ext cx="83820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kumimoji="1" lang="en-US" sz="3400" kern="1200" dirty="0" smtClean="0"/>
            <a:t>Acknowledged connectionless service</a:t>
          </a:r>
          <a:endParaRPr lang="en-US" sz="3400" kern="1200" dirty="0"/>
        </a:p>
      </dsp:txBody>
      <dsp:txXfrm>
        <a:off x="38838" y="3558063"/>
        <a:ext cx="8304324" cy="717924"/>
      </dsp:txXfrm>
    </dsp:sp>
    <dsp:sp modelId="{4BA76948-F3A5-447B-816F-4C8E98378498}">
      <dsp:nvSpPr>
        <dsp:cNvPr id="0" name=""/>
        <dsp:cNvSpPr/>
      </dsp:nvSpPr>
      <dsp:spPr>
        <a:xfrm>
          <a:off x="0" y="4314825"/>
          <a:ext cx="8382000" cy="1231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3180" rIns="241808" bIns="43180" numCol="1" spcCol="1270" anchor="t" anchorCtr="0">
          <a:noAutofit/>
        </a:bodyPr>
        <a:lstStyle/>
        <a:p>
          <a:pPr marL="228600" lvl="1" indent="-228600" algn="l" defTabSz="1200150">
            <a:lnSpc>
              <a:spcPct val="90000"/>
            </a:lnSpc>
            <a:spcBef>
              <a:spcPct val="0"/>
            </a:spcBef>
            <a:spcAft>
              <a:spcPct val="20000"/>
            </a:spcAft>
            <a:buChar char="••"/>
          </a:pPr>
          <a:r>
            <a:rPr kumimoji="1" lang="en-US" sz="2700" kern="1200" dirty="0" err="1" smtClean="0"/>
            <a:t>Datagrams</a:t>
          </a:r>
          <a:r>
            <a:rPr kumimoji="1" lang="en-US" sz="2700" kern="1200" dirty="0" smtClean="0"/>
            <a:t> are to be acknowledged, but no logical connection is set up</a:t>
          </a:r>
          <a:endParaRPr lang="en-US" sz="2700" kern="1200" dirty="0"/>
        </a:p>
        <a:p>
          <a:pPr marL="228600" lvl="1" indent="-228600" algn="l" defTabSz="1200150">
            <a:lnSpc>
              <a:spcPct val="90000"/>
            </a:lnSpc>
            <a:spcBef>
              <a:spcPct val="0"/>
            </a:spcBef>
            <a:spcAft>
              <a:spcPct val="20000"/>
            </a:spcAft>
            <a:buChar char="••"/>
          </a:pPr>
          <a:endParaRPr kumimoji="1" lang="en-US" sz="2700" kern="1200" dirty="0"/>
        </a:p>
      </dsp:txBody>
      <dsp:txXfrm>
        <a:off x="0" y="4314825"/>
        <a:ext cx="8382000" cy="1231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708BF-477F-413D-AE3E-7DF54DE1A473}">
      <dsp:nvSpPr>
        <dsp:cNvPr id="0" name=""/>
        <dsp:cNvSpPr/>
      </dsp:nvSpPr>
      <dsp:spPr>
        <a:xfrm>
          <a:off x="0" y="84944"/>
          <a:ext cx="792480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Unacknowledged connectionless service</a:t>
          </a:r>
          <a:endParaRPr lang="en-US" sz="3100" kern="1200" dirty="0"/>
        </a:p>
      </dsp:txBody>
      <dsp:txXfrm>
        <a:off x="35411" y="120355"/>
        <a:ext cx="7853978" cy="654577"/>
      </dsp:txXfrm>
    </dsp:sp>
    <dsp:sp modelId="{C2556B49-AD3A-4FB9-84AC-398AF775714D}">
      <dsp:nvSpPr>
        <dsp:cNvPr id="0" name=""/>
        <dsp:cNvSpPr/>
      </dsp:nvSpPr>
      <dsp:spPr>
        <a:xfrm>
          <a:off x="0" y="810344"/>
          <a:ext cx="7924800" cy="1187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Requires minimum logic</a:t>
          </a:r>
          <a:endParaRPr lang="en-US" sz="2400" kern="1200" dirty="0"/>
        </a:p>
        <a:p>
          <a:pPr marL="228600" lvl="1" indent="-228600" algn="l" defTabSz="1066800">
            <a:lnSpc>
              <a:spcPct val="90000"/>
            </a:lnSpc>
            <a:spcBef>
              <a:spcPct val="0"/>
            </a:spcBef>
            <a:spcAft>
              <a:spcPct val="20000"/>
            </a:spcAft>
            <a:buChar char="••"/>
          </a:pPr>
          <a:r>
            <a:rPr lang="en-US" sz="2400" kern="1200" dirty="0" smtClean="0"/>
            <a:t>Avoids duplication of mechanisms</a:t>
          </a:r>
        </a:p>
        <a:p>
          <a:pPr marL="228600" lvl="1" indent="-228600" algn="l" defTabSz="1066800">
            <a:lnSpc>
              <a:spcPct val="90000"/>
            </a:lnSpc>
            <a:spcBef>
              <a:spcPct val="0"/>
            </a:spcBef>
            <a:spcAft>
              <a:spcPct val="20000"/>
            </a:spcAft>
            <a:buChar char="••"/>
          </a:pPr>
          <a:r>
            <a:rPr lang="en-US" sz="2400" kern="1200" dirty="0" smtClean="0"/>
            <a:t>Preferred option in most cases</a:t>
          </a:r>
        </a:p>
      </dsp:txBody>
      <dsp:txXfrm>
        <a:off x="0" y="810344"/>
        <a:ext cx="7924800" cy="1187145"/>
      </dsp:txXfrm>
    </dsp:sp>
    <dsp:sp modelId="{48515069-034A-4ED3-8BF6-B5561B9FA94D}">
      <dsp:nvSpPr>
        <dsp:cNvPr id="0" name=""/>
        <dsp:cNvSpPr/>
      </dsp:nvSpPr>
      <dsp:spPr>
        <a:xfrm>
          <a:off x="0" y="1997490"/>
          <a:ext cx="792480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ea typeface="+mn-ea"/>
              <a:cs typeface="+mn-cs"/>
            </a:rPr>
            <a:t>Connection-mode service</a:t>
          </a:r>
          <a:endParaRPr lang="en-US" sz="3100" kern="1200" dirty="0"/>
        </a:p>
      </dsp:txBody>
      <dsp:txXfrm>
        <a:off x="35411" y="2032901"/>
        <a:ext cx="7853978" cy="654577"/>
      </dsp:txXfrm>
    </dsp:sp>
    <dsp:sp modelId="{32E69D6B-E27E-4C96-ACD2-46EDD0446D9B}">
      <dsp:nvSpPr>
        <dsp:cNvPr id="0" name=""/>
        <dsp:cNvSpPr/>
      </dsp:nvSpPr>
      <dsp:spPr>
        <a:xfrm>
          <a:off x="0" y="2722890"/>
          <a:ext cx="7924800" cy="786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Used in simple devices</a:t>
          </a:r>
          <a:endParaRPr lang="en-US" sz="2400" kern="1200" dirty="0"/>
        </a:p>
        <a:p>
          <a:pPr marL="228600" lvl="1" indent="-228600" algn="l" defTabSz="1066800">
            <a:lnSpc>
              <a:spcPct val="90000"/>
            </a:lnSpc>
            <a:spcBef>
              <a:spcPct val="0"/>
            </a:spcBef>
            <a:spcAft>
              <a:spcPct val="20000"/>
            </a:spcAft>
            <a:buChar char="••"/>
          </a:pPr>
          <a:r>
            <a:rPr lang="en-US" sz="2400" kern="1200" dirty="0" smtClean="0"/>
            <a:t>Provides flow control and reliability mechanisms</a:t>
          </a:r>
        </a:p>
      </dsp:txBody>
      <dsp:txXfrm>
        <a:off x="0" y="2722890"/>
        <a:ext cx="7924800" cy="786082"/>
      </dsp:txXfrm>
    </dsp:sp>
    <dsp:sp modelId="{576BBBDE-F5FC-47EE-8806-FED712A47BD3}">
      <dsp:nvSpPr>
        <dsp:cNvPr id="0" name=""/>
        <dsp:cNvSpPr/>
      </dsp:nvSpPr>
      <dsp:spPr>
        <a:xfrm>
          <a:off x="0" y="3508972"/>
          <a:ext cx="792480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ea typeface="+mn-ea"/>
              <a:cs typeface="+mn-cs"/>
            </a:rPr>
            <a:t>Acknowledged connectionless service</a:t>
          </a:r>
        </a:p>
      </dsp:txBody>
      <dsp:txXfrm>
        <a:off x="35411" y="3544383"/>
        <a:ext cx="7853978" cy="654577"/>
      </dsp:txXfrm>
    </dsp:sp>
    <dsp:sp modelId="{5FF385FE-512A-4D62-B21E-1C85F14B3F62}">
      <dsp:nvSpPr>
        <dsp:cNvPr id="0" name=""/>
        <dsp:cNvSpPr/>
      </dsp:nvSpPr>
      <dsp:spPr>
        <a:xfrm>
          <a:off x="0" y="4234372"/>
          <a:ext cx="7924800" cy="786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Large communication channel needed</a:t>
          </a:r>
          <a:endParaRPr lang="en-US" sz="2400" kern="1200" dirty="0" smtClean="0">
            <a:ea typeface="+mn-ea"/>
            <a:cs typeface="+mn-cs"/>
          </a:endParaRPr>
        </a:p>
        <a:p>
          <a:pPr marL="228600" lvl="1" indent="-228600" algn="l" defTabSz="1066800">
            <a:lnSpc>
              <a:spcPct val="90000"/>
            </a:lnSpc>
            <a:spcBef>
              <a:spcPct val="0"/>
            </a:spcBef>
            <a:spcAft>
              <a:spcPct val="20000"/>
            </a:spcAft>
            <a:buChar char="••"/>
          </a:pPr>
          <a:r>
            <a:rPr lang="en-US" sz="2400" kern="1200" dirty="0" smtClean="0"/>
            <a:t>Time critical or emergency control signals</a:t>
          </a:r>
          <a:endParaRPr lang="en-US" sz="2400" kern="1200" dirty="0"/>
        </a:p>
      </dsp:txBody>
      <dsp:txXfrm>
        <a:off x="0" y="4234372"/>
        <a:ext cx="7924800" cy="7860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0C25E-BB80-41C8-88E3-7C93BD53D024}">
      <dsp:nvSpPr>
        <dsp:cNvPr id="0" name=""/>
        <dsp:cNvSpPr/>
      </dsp:nvSpPr>
      <dsp:spPr>
        <a:xfrm rot="16200000">
          <a:off x="-1233028" y="1234033"/>
          <a:ext cx="5080000"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044" bIns="0" numCol="1" spcCol="1270" anchor="t" anchorCtr="0">
          <a:noAutofit/>
        </a:bodyPr>
        <a:lstStyle/>
        <a:p>
          <a:pPr lvl="0" algn="l" defTabSz="1155700">
            <a:lnSpc>
              <a:spcPct val="90000"/>
            </a:lnSpc>
            <a:spcBef>
              <a:spcPct val="0"/>
            </a:spcBef>
            <a:spcAft>
              <a:spcPct val="35000"/>
            </a:spcAft>
          </a:pPr>
          <a:r>
            <a:rPr kumimoji="1" lang="en-US" sz="2600" kern="1200" dirty="0" smtClean="0"/>
            <a:t>Round robin</a:t>
          </a:r>
          <a:endParaRPr lang="en-US" sz="2600" kern="1200" dirty="0"/>
        </a:p>
        <a:p>
          <a:pPr marL="228600" lvl="1" indent="-228600" algn="l" defTabSz="889000">
            <a:lnSpc>
              <a:spcPct val="90000"/>
            </a:lnSpc>
            <a:spcBef>
              <a:spcPct val="0"/>
            </a:spcBef>
            <a:spcAft>
              <a:spcPct val="15000"/>
            </a:spcAft>
            <a:buChar char="••"/>
          </a:pPr>
          <a:r>
            <a:rPr kumimoji="1" lang="en-US" sz="2000" kern="1200" dirty="0" smtClean="0"/>
            <a:t>Each station given turn to transmit data</a:t>
          </a:r>
          <a:endParaRPr lang="en-US" sz="2000" kern="1200" dirty="0"/>
        </a:p>
      </dsp:txBody>
      <dsp:txXfrm rot="5400000">
        <a:off x="1005" y="1016000"/>
        <a:ext cx="2611933" cy="3048000"/>
      </dsp:txXfrm>
    </dsp:sp>
    <dsp:sp modelId="{40B4278B-68E4-4DD9-A835-ED1025DE5DE6}">
      <dsp:nvSpPr>
        <dsp:cNvPr id="0" name=""/>
        <dsp:cNvSpPr/>
      </dsp:nvSpPr>
      <dsp:spPr>
        <a:xfrm rot="16200000">
          <a:off x="1574799" y="1234033"/>
          <a:ext cx="5080000"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044" bIns="0" numCol="1" spcCol="1270" anchor="t" anchorCtr="0">
          <a:noAutofit/>
        </a:bodyPr>
        <a:lstStyle/>
        <a:p>
          <a:pPr lvl="0" algn="l" defTabSz="1155700">
            <a:lnSpc>
              <a:spcPct val="90000"/>
            </a:lnSpc>
            <a:spcBef>
              <a:spcPct val="0"/>
            </a:spcBef>
            <a:spcAft>
              <a:spcPct val="35000"/>
            </a:spcAft>
          </a:pPr>
          <a:r>
            <a:rPr kumimoji="1" lang="en-US" sz="2600" kern="1200" dirty="0" smtClean="0"/>
            <a:t>Reservation</a:t>
          </a:r>
          <a:endParaRPr lang="en-US" sz="2600" kern="1200" dirty="0"/>
        </a:p>
        <a:p>
          <a:pPr marL="228600" lvl="1" indent="-228600" algn="l" defTabSz="889000">
            <a:lnSpc>
              <a:spcPct val="90000"/>
            </a:lnSpc>
            <a:spcBef>
              <a:spcPct val="0"/>
            </a:spcBef>
            <a:spcAft>
              <a:spcPct val="15000"/>
            </a:spcAft>
            <a:buChar char="••"/>
          </a:pPr>
          <a:r>
            <a:rPr kumimoji="1" lang="en-US" sz="2000" kern="1200" dirty="0" smtClean="0"/>
            <a:t>Divide medium into slots</a:t>
          </a:r>
          <a:endParaRPr lang="en-US" sz="2000" kern="1200" dirty="0"/>
        </a:p>
        <a:p>
          <a:pPr marL="228600" lvl="1" indent="-228600" algn="l" defTabSz="889000">
            <a:lnSpc>
              <a:spcPct val="90000"/>
            </a:lnSpc>
            <a:spcBef>
              <a:spcPct val="0"/>
            </a:spcBef>
            <a:spcAft>
              <a:spcPct val="15000"/>
            </a:spcAft>
            <a:buChar char="••"/>
          </a:pPr>
          <a:r>
            <a:rPr kumimoji="1" lang="en-US" sz="2000" kern="1200" dirty="0" smtClean="0"/>
            <a:t>Good for stream traffic</a:t>
          </a:r>
          <a:endParaRPr kumimoji="1" lang="en-US" sz="2000" kern="1200" dirty="0"/>
        </a:p>
      </dsp:txBody>
      <dsp:txXfrm rot="5400000">
        <a:off x="2808832" y="1016000"/>
        <a:ext cx="2611933" cy="3048000"/>
      </dsp:txXfrm>
    </dsp:sp>
    <dsp:sp modelId="{526664B9-4912-4DC2-B9B3-9CF1F37573A1}">
      <dsp:nvSpPr>
        <dsp:cNvPr id="0" name=""/>
        <dsp:cNvSpPr/>
      </dsp:nvSpPr>
      <dsp:spPr>
        <a:xfrm rot="16200000">
          <a:off x="4382628" y="1234033"/>
          <a:ext cx="5080000"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044" bIns="0" numCol="1" spcCol="1270" anchor="t" anchorCtr="0">
          <a:noAutofit/>
        </a:bodyPr>
        <a:lstStyle/>
        <a:p>
          <a:pPr lvl="0" algn="l" defTabSz="1155700">
            <a:lnSpc>
              <a:spcPct val="90000"/>
            </a:lnSpc>
            <a:spcBef>
              <a:spcPct val="0"/>
            </a:spcBef>
            <a:spcAft>
              <a:spcPct val="35000"/>
            </a:spcAft>
          </a:pPr>
          <a:r>
            <a:rPr kumimoji="1" lang="en-US" sz="2600" kern="1200" dirty="0" smtClean="0"/>
            <a:t>Contention</a:t>
          </a:r>
          <a:endParaRPr lang="en-US" sz="2600" kern="1200" dirty="0"/>
        </a:p>
        <a:p>
          <a:pPr marL="228600" lvl="1" indent="-228600" algn="l" defTabSz="889000">
            <a:lnSpc>
              <a:spcPct val="90000"/>
            </a:lnSpc>
            <a:spcBef>
              <a:spcPct val="0"/>
            </a:spcBef>
            <a:spcAft>
              <a:spcPct val="15000"/>
            </a:spcAft>
            <a:buChar char="••"/>
          </a:pPr>
          <a:r>
            <a:rPr kumimoji="1" lang="en-US" sz="2000" kern="1200" dirty="0" smtClean="0"/>
            <a:t>All stations contend for time</a:t>
          </a:r>
          <a:endParaRPr lang="en-US" sz="2000" kern="1200" dirty="0"/>
        </a:p>
        <a:p>
          <a:pPr marL="228600" lvl="1" indent="-228600" algn="l" defTabSz="889000">
            <a:lnSpc>
              <a:spcPct val="90000"/>
            </a:lnSpc>
            <a:spcBef>
              <a:spcPct val="0"/>
            </a:spcBef>
            <a:spcAft>
              <a:spcPct val="15000"/>
            </a:spcAft>
            <a:buChar char="••"/>
          </a:pPr>
          <a:r>
            <a:rPr kumimoji="1" lang="en-US" sz="2000" kern="1200" dirty="0" smtClean="0"/>
            <a:t>Good for bursty traffic</a:t>
          </a:r>
          <a:endParaRPr kumimoji="1" lang="en-US" sz="2000" kern="1200" dirty="0"/>
        </a:p>
        <a:p>
          <a:pPr marL="228600" lvl="1" indent="-228600" algn="l" defTabSz="889000">
            <a:lnSpc>
              <a:spcPct val="90000"/>
            </a:lnSpc>
            <a:spcBef>
              <a:spcPct val="0"/>
            </a:spcBef>
            <a:spcAft>
              <a:spcPct val="15000"/>
            </a:spcAft>
            <a:buChar char="••"/>
          </a:pPr>
          <a:r>
            <a:rPr kumimoji="1" lang="en-US" sz="2000" kern="1200" dirty="0" smtClean="0"/>
            <a:t>Simple to implement</a:t>
          </a:r>
          <a:endParaRPr kumimoji="1" lang="en-US" sz="2000" kern="1200" dirty="0"/>
        </a:p>
        <a:p>
          <a:pPr marL="228600" lvl="1" indent="-228600" algn="l" defTabSz="889000">
            <a:lnSpc>
              <a:spcPct val="90000"/>
            </a:lnSpc>
            <a:spcBef>
              <a:spcPct val="0"/>
            </a:spcBef>
            <a:spcAft>
              <a:spcPct val="15000"/>
            </a:spcAft>
            <a:buChar char="••"/>
          </a:pPr>
          <a:r>
            <a:rPr kumimoji="1" lang="en-US" sz="2000" kern="1200" dirty="0" smtClean="0"/>
            <a:t>Tends to collapse under heavy load</a:t>
          </a:r>
          <a:endParaRPr kumimoji="1" lang="en-US" sz="2000" kern="1200" dirty="0"/>
        </a:p>
      </dsp:txBody>
      <dsp:txXfrm rot="5400000">
        <a:off x="5616661" y="1016000"/>
        <a:ext cx="2611933" cy="3048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0925E-3AC6-1449-935E-867D0D39ADEC}">
      <dsp:nvSpPr>
        <dsp:cNvPr id="0" name=""/>
        <dsp:cNvSpPr/>
      </dsp:nvSpPr>
      <dsp:spPr>
        <a:xfrm rot="5400000">
          <a:off x="1401705" y="330226"/>
          <a:ext cx="2540000" cy="2514546"/>
        </a:xfrm>
        <a:prstGeom prst="round2SameRect">
          <a:avLst/>
        </a:prstGeom>
        <a:solidFill>
          <a:schemeClr val="accent1">
            <a:alpha val="90000"/>
            <a:tint val="4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kumimoji="1" lang="en-US" sz="2100" kern="1200" dirty="0" smtClean="0"/>
            <a:t>MAC control</a:t>
          </a:r>
        </a:p>
        <a:p>
          <a:pPr marL="228600" lvl="1" indent="-228600" algn="l" defTabSz="933450">
            <a:lnSpc>
              <a:spcPct val="90000"/>
            </a:lnSpc>
            <a:spcBef>
              <a:spcPct val="0"/>
            </a:spcBef>
            <a:spcAft>
              <a:spcPct val="15000"/>
            </a:spcAft>
            <a:buChar char="••"/>
          </a:pPr>
          <a:r>
            <a:rPr kumimoji="1" lang="en-US" sz="2100" kern="1200" smtClean="0"/>
            <a:t>Destination MAC address</a:t>
          </a:r>
          <a:endParaRPr kumimoji="1" lang="en-US" sz="2100" kern="1200" dirty="0" smtClean="0"/>
        </a:p>
        <a:p>
          <a:pPr marL="228600" lvl="1" indent="-228600" algn="l" defTabSz="933450">
            <a:lnSpc>
              <a:spcPct val="90000"/>
            </a:lnSpc>
            <a:spcBef>
              <a:spcPct val="0"/>
            </a:spcBef>
            <a:spcAft>
              <a:spcPct val="15000"/>
            </a:spcAft>
            <a:buChar char="••"/>
          </a:pPr>
          <a:r>
            <a:rPr kumimoji="1" lang="en-US" sz="2100" kern="1200" dirty="0" smtClean="0"/>
            <a:t>Source MAC address</a:t>
          </a:r>
          <a:endParaRPr kumimoji="1" lang="en-US" sz="2100" kern="1200" dirty="0"/>
        </a:p>
        <a:p>
          <a:pPr marL="228600" lvl="1" indent="-228600" algn="l" defTabSz="933450">
            <a:lnSpc>
              <a:spcPct val="90000"/>
            </a:lnSpc>
            <a:spcBef>
              <a:spcPct val="0"/>
            </a:spcBef>
            <a:spcAft>
              <a:spcPct val="15000"/>
            </a:spcAft>
            <a:buChar char="••"/>
          </a:pPr>
          <a:r>
            <a:rPr kumimoji="1" lang="en-US" sz="2100" kern="1200" smtClean="0"/>
            <a:t>LLC</a:t>
          </a:r>
          <a:endParaRPr kumimoji="1" lang="en-US" sz="2100" kern="1200" dirty="0"/>
        </a:p>
        <a:p>
          <a:pPr marL="228600" lvl="1" indent="-228600" algn="l" defTabSz="933450">
            <a:lnSpc>
              <a:spcPct val="90000"/>
            </a:lnSpc>
            <a:spcBef>
              <a:spcPct val="0"/>
            </a:spcBef>
            <a:spcAft>
              <a:spcPct val="15000"/>
            </a:spcAft>
            <a:buChar char="••"/>
          </a:pPr>
          <a:r>
            <a:rPr kumimoji="1" lang="en-US" sz="2100" kern="1200" dirty="0" smtClean="0"/>
            <a:t>CRC</a:t>
          </a:r>
          <a:endParaRPr kumimoji="1" lang="en-US" sz="2100" kern="1200" dirty="0"/>
        </a:p>
      </dsp:txBody>
      <dsp:txXfrm rot="-5400000">
        <a:off x="1414432" y="440249"/>
        <a:ext cx="2391796" cy="2294500"/>
      </dsp:txXfrm>
    </dsp:sp>
    <dsp:sp modelId="{05CC1A23-8658-6D49-91A4-762B946CF33F}">
      <dsp:nvSpPr>
        <dsp:cNvPr id="0" name=""/>
        <dsp:cNvSpPr/>
      </dsp:nvSpPr>
      <dsp:spPr>
        <a:xfrm>
          <a:off x="0" y="0"/>
          <a:ext cx="1414432" cy="31750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06680" tIns="53340" rIns="106680" bIns="53340" numCol="1" spcCol="1270" anchor="ctr" anchorCtr="0">
          <a:noAutofit/>
          <a:sp3d extrusionH="28000" prstMaterial="matte"/>
        </a:bodyPr>
        <a:lstStyle/>
        <a:p>
          <a:pPr lvl="0" algn="ctr" defTabSz="1244600">
            <a:lnSpc>
              <a:spcPct val="90000"/>
            </a:lnSpc>
            <a:spcBef>
              <a:spcPct val="0"/>
            </a:spcBef>
            <a:spcAft>
              <a:spcPct val="35000"/>
            </a:spcAft>
          </a:pPr>
          <a:r>
            <a:rPr kumimoji="1" lang="en-US" sz="2800" kern="1200" smtClean="0"/>
            <a:t>Fields:</a:t>
          </a:r>
          <a:endParaRPr lang="en-US" sz="2800" kern="1200"/>
        </a:p>
      </dsp:txBody>
      <dsp:txXfrm>
        <a:off x="69047" y="69047"/>
        <a:ext cx="1276338" cy="30369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BC4B5-5A0E-4AEA-8EF4-DCB1E6272006}">
      <dsp:nvSpPr>
        <dsp:cNvPr id="0" name=""/>
        <dsp:cNvSpPr/>
      </dsp:nvSpPr>
      <dsp:spPr>
        <a:xfrm>
          <a:off x="4267200" y="1427114"/>
          <a:ext cx="3019075" cy="523971"/>
        </a:xfrm>
        <a:custGeom>
          <a:avLst/>
          <a:gdLst/>
          <a:ahLst/>
          <a:cxnLst/>
          <a:rect l="0" t="0" r="0" b="0"/>
          <a:pathLst>
            <a:path>
              <a:moveTo>
                <a:pt x="0" y="0"/>
              </a:moveTo>
              <a:lnTo>
                <a:pt x="0" y="261985"/>
              </a:lnTo>
              <a:lnTo>
                <a:pt x="3019075" y="261985"/>
              </a:lnTo>
              <a:lnTo>
                <a:pt x="3019075" y="523971"/>
              </a:lnTo>
            </a:path>
          </a:pathLst>
        </a:custGeom>
        <a:noFill/>
        <a:ln w="25400" cap="flat"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D56D2F-9D55-46B2-86D2-CE47ADBC38C1}">
      <dsp:nvSpPr>
        <dsp:cNvPr id="0" name=""/>
        <dsp:cNvSpPr/>
      </dsp:nvSpPr>
      <dsp:spPr>
        <a:xfrm>
          <a:off x="4221480" y="1427114"/>
          <a:ext cx="91440" cy="523971"/>
        </a:xfrm>
        <a:custGeom>
          <a:avLst/>
          <a:gdLst/>
          <a:ahLst/>
          <a:cxnLst/>
          <a:rect l="0" t="0" r="0" b="0"/>
          <a:pathLst>
            <a:path>
              <a:moveTo>
                <a:pt x="45720" y="0"/>
              </a:moveTo>
              <a:lnTo>
                <a:pt x="45720" y="523971"/>
              </a:lnTo>
            </a:path>
          </a:pathLst>
        </a:custGeom>
        <a:noFill/>
        <a:ln w="25400" cap="flat"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03E48E-07CF-42F3-8AC0-DCF98EFB317E}">
      <dsp:nvSpPr>
        <dsp:cNvPr id="0" name=""/>
        <dsp:cNvSpPr/>
      </dsp:nvSpPr>
      <dsp:spPr>
        <a:xfrm>
          <a:off x="1248124" y="1427114"/>
          <a:ext cx="3019075" cy="523971"/>
        </a:xfrm>
        <a:custGeom>
          <a:avLst/>
          <a:gdLst/>
          <a:ahLst/>
          <a:cxnLst/>
          <a:rect l="0" t="0" r="0" b="0"/>
          <a:pathLst>
            <a:path>
              <a:moveTo>
                <a:pt x="3019075" y="0"/>
              </a:moveTo>
              <a:lnTo>
                <a:pt x="3019075" y="261985"/>
              </a:lnTo>
              <a:lnTo>
                <a:pt x="0" y="261985"/>
              </a:lnTo>
              <a:lnTo>
                <a:pt x="0" y="523971"/>
              </a:lnTo>
            </a:path>
          </a:pathLst>
        </a:custGeom>
        <a:noFill/>
        <a:ln w="25400" cap="flat"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95EA3-E0DC-48F1-8DBD-B2E9C76B11C7}">
      <dsp:nvSpPr>
        <dsp:cNvPr id="0" name=""/>
        <dsp:cNvSpPr/>
      </dsp:nvSpPr>
      <dsp:spPr>
        <a:xfrm>
          <a:off x="3643424" y="179562"/>
          <a:ext cx="1247551" cy="1247551"/>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4DC18-CE1A-438F-94CC-B3FF841538B3}">
      <dsp:nvSpPr>
        <dsp:cNvPr id="0" name=""/>
        <dsp:cNvSpPr/>
      </dsp:nvSpPr>
      <dsp:spPr>
        <a:xfrm>
          <a:off x="3643424" y="179562"/>
          <a:ext cx="1247551" cy="1247551"/>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65A72E-6F64-48BD-854C-4F837E3393A6}">
      <dsp:nvSpPr>
        <dsp:cNvPr id="0" name=""/>
        <dsp:cNvSpPr/>
      </dsp:nvSpPr>
      <dsp:spPr>
        <a:xfrm>
          <a:off x="3019648" y="404121"/>
          <a:ext cx="2495103" cy="7984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sz="2000" kern="1200" dirty="0" smtClean="0">
              <a:solidFill>
                <a:srgbClr val="FFFF00"/>
              </a:solidFill>
            </a:rPr>
            <a:t>Algorithm consists of three mechanisms:</a:t>
          </a:r>
          <a:endParaRPr lang="en-US" sz="2000" kern="1200" dirty="0">
            <a:solidFill>
              <a:srgbClr val="FFFF00"/>
            </a:solidFill>
          </a:endParaRPr>
        </a:p>
      </dsp:txBody>
      <dsp:txXfrm>
        <a:off x="3019648" y="404121"/>
        <a:ext cx="2495103" cy="798433"/>
      </dsp:txXfrm>
    </dsp:sp>
    <dsp:sp modelId="{19147993-B64E-44E0-926B-B6318BE098BA}">
      <dsp:nvSpPr>
        <dsp:cNvPr id="0" name=""/>
        <dsp:cNvSpPr/>
      </dsp:nvSpPr>
      <dsp:spPr>
        <a:xfrm>
          <a:off x="624348" y="1951085"/>
          <a:ext cx="1247551" cy="1247551"/>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61E11-2281-47CA-A7A5-44C1C8BA3581}">
      <dsp:nvSpPr>
        <dsp:cNvPr id="0" name=""/>
        <dsp:cNvSpPr/>
      </dsp:nvSpPr>
      <dsp:spPr>
        <a:xfrm>
          <a:off x="624348" y="1951085"/>
          <a:ext cx="1247551" cy="1247551"/>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1DEF25-1557-4EF2-A81A-B34BF004B436}">
      <dsp:nvSpPr>
        <dsp:cNvPr id="0" name=""/>
        <dsp:cNvSpPr/>
      </dsp:nvSpPr>
      <dsp:spPr>
        <a:xfrm>
          <a:off x="572" y="2175645"/>
          <a:ext cx="2495103" cy="7984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sz="2000" kern="1200" dirty="0" smtClean="0">
              <a:solidFill>
                <a:srgbClr val="FFFF00"/>
              </a:solidFill>
            </a:rPr>
            <a:t>Frame forwarding</a:t>
          </a:r>
          <a:endParaRPr kumimoji="1" lang="en-US" sz="2000" kern="1200" dirty="0">
            <a:solidFill>
              <a:srgbClr val="FFFF00"/>
            </a:solidFill>
          </a:endParaRPr>
        </a:p>
      </dsp:txBody>
      <dsp:txXfrm>
        <a:off x="572" y="2175645"/>
        <a:ext cx="2495103" cy="798433"/>
      </dsp:txXfrm>
    </dsp:sp>
    <dsp:sp modelId="{8396BA9F-A635-4CAE-86EA-D9C9D5A3BBC4}">
      <dsp:nvSpPr>
        <dsp:cNvPr id="0" name=""/>
        <dsp:cNvSpPr/>
      </dsp:nvSpPr>
      <dsp:spPr>
        <a:xfrm>
          <a:off x="3643424" y="1951085"/>
          <a:ext cx="1247551" cy="1247551"/>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7ADD6C-E1FD-4C63-830A-B572444D5F36}">
      <dsp:nvSpPr>
        <dsp:cNvPr id="0" name=""/>
        <dsp:cNvSpPr/>
      </dsp:nvSpPr>
      <dsp:spPr>
        <a:xfrm>
          <a:off x="3643424" y="1951085"/>
          <a:ext cx="1247551" cy="1247551"/>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E0C34B-A3EF-42C0-A3BA-E44A4F21C80C}">
      <dsp:nvSpPr>
        <dsp:cNvPr id="0" name=""/>
        <dsp:cNvSpPr/>
      </dsp:nvSpPr>
      <dsp:spPr>
        <a:xfrm>
          <a:off x="3019648" y="2175645"/>
          <a:ext cx="2495103" cy="7984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sz="2000" kern="1200" dirty="0" smtClean="0">
              <a:solidFill>
                <a:srgbClr val="FFFF00"/>
              </a:solidFill>
            </a:rPr>
            <a:t>Address learning</a:t>
          </a:r>
          <a:endParaRPr kumimoji="1" lang="en-US" sz="2000" kern="1200" dirty="0">
            <a:solidFill>
              <a:srgbClr val="FFFF00"/>
            </a:solidFill>
          </a:endParaRPr>
        </a:p>
      </dsp:txBody>
      <dsp:txXfrm>
        <a:off x="3019648" y="2175645"/>
        <a:ext cx="2495103" cy="798433"/>
      </dsp:txXfrm>
    </dsp:sp>
    <dsp:sp modelId="{33C881B3-EF71-4082-AA6B-4955F112616D}">
      <dsp:nvSpPr>
        <dsp:cNvPr id="0" name=""/>
        <dsp:cNvSpPr/>
      </dsp:nvSpPr>
      <dsp:spPr>
        <a:xfrm>
          <a:off x="6662499" y="1951085"/>
          <a:ext cx="1247551" cy="1247551"/>
        </a:xfrm>
        <a:prstGeom prst="arc">
          <a:avLst>
            <a:gd name="adj1" fmla="val 13200000"/>
            <a:gd name="adj2" fmla="val 192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ABFED7-5004-46D2-AC39-733DBF098F65}">
      <dsp:nvSpPr>
        <dsp:cNvPr id="0" name=""/>
        <dsp:cNvSpPr/>
      </dsp:nvSpPr>
      <dsp:spPr>
        <a:xfrm>
          <a:off x="6662499" y="1951085"/>
          <a:ext cx="1247551" cy="1247551"/>
        </a:xfrm>
        <a:prstGeom prst="arc">
          <a:avLst>
            <a:gd name="adj1" fmla="val 2400000"/>
            <a:gd name="adj2" fmla="val 8400000"/>
          </a:avLst>
        </a:pr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34EA4B-8571-4C09-977A-F5B896E78B14}">
      <dsp:nvSpPr>
        <dsp:cNvPr id="0" name=""/>
        <dsp:cNvSpPr/>
      </dsp:nvSpPr>
      <dsp:spPr>
        <a:xfrm>
          <a:off x="6038723" y="2175645"/>
          <a:ext cx="2495103" cy="7984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sz="2000" kern="1200" dirty="0" smtClean="0">
              <a:solidFill>
                <a:srgbClr val="FFFF00"/>
              </a:solidFill>
            </a:rPr>
            <a:t>Loop resolution</a:t>
          </a:r>
          <a:endParaRPr kumimoji="1" lang="en-US" sz="2000" kern="1200" dirty="0">
            <a:solidFill>
              <a:srgbClr val="FFFF00"/>
            </a:solidFill>
          </a:endParaRPr>
        </a:p>
      </dsp:txBody>
      <dsp:txXfrm>
        <a:off x="6038723" y="2175645"/>
        <a:ext cx="2495103" cy="7984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C3439-1FFA-4A63-92CC-CC559CEAF564}">
      <dsp:nvSpPr>
        <dsp:cNvPr id="0" name=""/>
        <dsp:cNvSpPr/>
      </dsp:nvSpPr>
      <dsp:spPr>
        <a:xfrm>
          <a:off x="947745" y="3942"/>
          <a:ext cx="6562709" cy="7328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Search forwarding database to see if MAC address is listed for any port except port X</a:t>
          </a:r>
          <a:endParaRPr lang="en-US" sz="2000" kern="1200" dirty="0"/>
        </a:p>
      </dsp:txBody>
      <dsp:txXfrm>
        <a:off x="969210" y="25407"/>
        <a:ext cx="6519779" cy="689927"/>
      </dsp:txXfrm>
    </dsp:sp>
    <dsp:sp modelId="{4756DAF6-ACBC-40F0-92F9-9DCCE6E66461}">
      <dsp:nvSpPr>
        <dsp:cNvPr id="0" name=""/>
        <dsp:cNvSpPr/>
      </dsp:nvSpPr>
      <dsp:spPr>
        <a:xfrm rot="5400000">
          <a:off x="4091689" y="755120"/>
          <a:ext cx="274821" cy="329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4130164" y="782602"/>
        <a:ext cx="197871" cy="192375"/>
      </dsp:txXfrm>
    </dsp:sp>
    <dsp:sp modelId="{6B3C6D87-F5AC-4B69-92ED-A8A00478498A}">
      <dsp:nvSpPr>
        <dsp:cNvPr id="0" name=""/>
        <dsp:cNvSpPr/>
      </dsp:nvSpPr>
      <dsp:spPr>
        <a:xfrm>
          <a:off x="947745" y="1103228"/>
          <a:ext cx="6562709" cy="7328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If destination MAC address is not found, forward frame out all ports except the one from which it was received</a:t>
          </a:r>
          <a:endParaRPr lang="en-US" sz="2000" kern="1200" dirty="0"/>
        </a:p>
      </dsp:txBody>
      <dsp:txXfrm>
        <a:off x="969210" y="1124693"/>
        <a:ext cx="6519779" cy="689927"/>
      </dsp:txXfrm>
    </dsp:sp>
    <dsp:sp modelId="{372CA8DF-87F7-4EB8-8484-62AB139AA9E5}">
      <dsp:nvSpPr>
        <dsp:cNvPr id="0" name=""/>
        <dsp:cNvSpPr/>
      </dsp:nvSpPr>
      <dsp:spPr>
        <a:xfrm rot="5400000">
          <a:off x="4091689" y="1854407"/>
          <a:ext cx="274821" cy="329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4130164" y="1881889"/>
        <a:ext cx="197871" cy="192375"/>
      </dsp:txXfrm>
    </dsp:sp>
    <dsp:sp modelId="{16A7A67C-607D-4FA9-9B19-937555721CC0}">
      <dsp:nvSpPr>
        <dsp:cNvPr id="0" name=""/>
        <dsp:cNvSpPr/>
      </dsp:nvSpPr>
      <dsp:spPr>
        <a:xfrm>
          <a:off x="846772" y="2202514"/>
          <a:ext cx="6764655" cy="7328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If the destination address is in the forwarding database for some port </a:t>
          </a:r>
          <a:r>
            <a:rPr kumimoji="1" lang="en-US" sz="2000" kern="1200" dirty="0" err="1" smtClean="0"/>
            <a:t>y</a:t>
          </a:r>
          <a:r>
            <a:rPr kumimoji="1" lang="en-US" sz="2000" kern="1200" dirty="0" smtClean="0"/>
            <a:t>, check port </a:t>
          </a:r>
          <a:r>
            <a:rPr kumimoji="1" lang="en-US" sz="2000" kern="1200" dirty="0" err="1" smtClean="0"/>
            <a:t>y</a:t>
          </a:r>
          <a:r>
            <a:rPr kumimoji="1" lang="en-US" sz="2000" kern="1200" dirty="0" smtClean="0"/>
            <a:t> for blocking or forwarding state</a:t>
          </a:r>
          <a:endParaRPr lang="en-US" sz="2000" kern="1200" dirty="0"/>
        </a:p>
      </dsp:txBody>
      <dsp:txXfrm>
        <a:off x="868237" y="2223979"/>
        <a:ext cx="6721725" cy="689927"/>
      </dsp:txXfrm>
    </dsp:sp>
    <dsp:sp modelId="{1DCD6E96-14CC-4DE7-BE30-682CCC00CD05}">
      <dsp:nvSpPr>
        <dsp:cNvPr id="0" name=""/>
        <dsp:cNvSpPr/>
      </dsp:nvSpPr>
      <dsp:spPr>
        <a:xfrm rot="5400000">
          <a:off x="4091689" y="2953693"/>
          <a:ext cx="274821" cy="329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4130164" y="2981175"/>
        <a:ext cx="197871" cy="192375"/>
      </dsp:txXfrm>
    </dsp:sp>
    <dsp:sp modelId="{7F662DD0-3A35-4449-A5B4-9E76C737A21D}">
      <dsp:nvSpPr>
        <dsp:cNvPr id="0" name=""/>
        <dsp:cNvSpPr/>
      </dsp:nvSpPr>
      <dsp:spPr>
        <a:xfrm>
          <a:off x="745813" y="3301800"/>
          <a:ext cx="6966572" cy="7328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sz="2000" kern="1200" dirty="0" smtClean="0"/>
            <a:t>If port </a:t>
          </a:r>
          <a:r>
            <a:rPr kumimoji="1" lang="en-US" sz="2000" kern="1200" dirty="0" err="1" smtClean="0"/>
            <a:t>y</a:t>
          </a:r>
          <a:r>
            <a:rPr kumimoji="1" lang="en-US" sz="2000" kern="1200" dirty="0" smtClean="0"/>
            <a:t> is not blocked, transmit frame through port </a:t>
          </a:r>
          <a:r>
            <a:rPr kumimoji="1" lang="en-US" sz="2000" kern="1200" dirty="0" err="1" smtClean="0"/>
            <a:t>y</a:t>
          </a:r>
          <a:r>
            <a:rPr kumimoji="1" lang="en-US" sz="2000" kern="1200" dirty="0" smtClean="0"/>
            <a:t> onto the LAN to which that port attaches</a:t>
          </a:r>
          <a:endParaRPr lang="en-US" sz="2000" kern="1200" dirty="0"/>
        </a:p>
      </dsp:txBody>
      <dsp:txXfrm>
        <a:off x="767278" y="3323265"/>
        <a:ext cx="6923642" cy="6899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15F21-3578-45EB-9865-8E6ABF7EB898}">
      <dsp:nvSpPr>
        <dsp:cNvPr id="0" name=""/>
        <dsp:cNvSpPr/>
      </dsp:nvSpPr>
      <dsp:spPr>
        <a:xfrm>
          <a:off x="0" y="383199"/>
          <a:ext cx="8382000" cy="176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416560" rIns="650536" bIns="142240" numCol="1" spcCol="1270" anchor="t" anchorCtr="0">
          <a:noAutofit/>
        </a:bodyPr>
        <a:lstStyle/>
        <a:p>
          <a:pPr marL="228600" lvl="1" indent="-228600" algn="l" defTabSz="889000">
            <a:lnSpc>
              <a:spcPct val="90000"/>
            </a:lnSpc>
            <a:spcBef>
              <a:spcPct val="0"/>
            </a:spcBef>
            <a:spcAft>
              <a:spcPct val="15000"/>
            </a:spcAft>
            <a:buChar char="••"/>
          </a:pPr>
          <a:r>
            <a:rPr kumimoji="1" lang="en-US" sz="2000" kern="1200" dirty="0" smtClean="0"/>
            <a:t>Each bridge assigned unique identifier</a:t>
          </a:r>
        </a:p>
        <a:p>
          <a:pPr marL="228600" lvl="1" indent="-228600" algn="l" defTabSz="889000">
            <a:lnSpc>
              <a:spcPct val="90000"/>
            </a:lnSpc>
            <a:spcBef>
              <a:spcPct val="0"/>
            </a:spcBef>
            <a:spcAft>
              <a:spcPct val="15000"/>
            </a:spcAft>
            <a:buChar char="••"/>
          </a:pPr>
          <a:r>
            <a:rPr kumimoji="1" lang="en-US" sz="2000" kern="1200" dirty="0" smtClean="0"/>
            <a:t>Cost assigned to each bridge port</a:t>
          </a:r>
        </a:p>
        <a:p>
          <a:pPr marL="228600" lvl="1" indent="-228600" algn="l" defTabSz="889000">
            <a:lnSpc>
              <a:spcPct val="90000"/>
            </a:lnSpc>
            <a:spcBef>
              <a:spcPct val="0"/>
            </a:spcBef>
            <a:spcAft>
              <a:spcPct val="15000"/>
            </a:spcAft>
            <a:buChar char="••"/>
          </a:pPr>
          <a:r>
            <a:rPr kumimoji="1" lang="en-US" sz="2000" kern="1200" dirty="0" smtClean="0"/>
            <a:t>Exchange information between bridges to find spanning tree</a:t>
          </a:r>
          <a:endParaRPr kumimoji="1" lang="en-US" sz="2000" kern="1200" dirty="0"/>
        </a:p>
        <a:p>
          <a:pPr marL="228600" lvl="1" indent="-228600" algn="l" defTabSz="889000">
            <a:lnSpc>
              <a:spcPct val="90000"/>
            </a:lnSpc>
            <a:spcBef>
              <a:spcPct val="0"/>
            </a:spcBef>
            <a:spcAft>
              <a:spcPct val="15000"/>
            </a:spcAft>
            <a:buChar char="••"/>
          </a:pPr>
          <a:r>
            <a:rPr kumimoji="1" lang="en-US" sz="2000" kern="1200" dirty="0" smtClean="0"/>
            <a:t>Automatically updated whenever topology changes</a:t>
          </a:r>
          <a:endParaRPr kumimoji="1" lang="en-US" sz="2000" kern="1200" dirty="0"/>
        </a:p>
      </dsp:txBody>
      <dsp:txXfrm>
        <a:off x="0" y="383199"/>
        <a:ext cx="8382000" cy="1764000"/>
      </dsp:txXfrm>
    </dsp:sp>
    <dsp:sp modelId="{B0282E65-D0E4-4BF0-8BD6-88678EE07ED6}">
      <dsp:nvSpPr>
        <dsp:cNvPr id="0" name=""/>
        <dsp:cNvSpPr/>
      </dsp:nvSpPr>
      <dsp:spPr>
        <a:xfrm>
          <a:off x="419100" y="87999"/>
          <a:ext cx="586740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a:lnSpc>
              <a:spcPct val="90000"/>
            </a:lnSpc>
            <a:spcBef>
              <a:spcPct val="0"/>
            </a:spcBef>
            <a:spcAft>
              <a:spcPct val="35000"/>
            </a:spcAft>
          </a:pPr>
          <a:r>
            <a:rPr kumimoji="1" lang="en-US" sz="2000" kern="1200" dirty="0" smtClean="0"/>
            <a:t>IEEE 802.1 Spanning Tree Algorithm:</a:t>
          </a:r>
          <a:endParaRPr lang="en-US" sz="2000" kern="1200" dirty="0"/>
        </a:p>
      </dsp:txBody>
      <dsp:txXfrm>
        <a:off x="447921" y="116820"/>
        <a:ext cx="580975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923829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91276CE4-F6C1-F34B-ACD4-7679D9142883}" type="slidenum">
              <a:rPr lang="en-US"/>
              <a:pPr/>
              <a:t>10</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dirty="0">
                <a:latin typeface="Times New Roman" pitchFamily="32" charset="0"/>
              </a:rPr>
              <a:t>Above the physical layer are the functions associated with providing service to LAN users. These include</a:t>
            </a:r>
          </a:p>
          <a:p>
            <a:r>
              <a:rPr lang="en-US" dirty="0">
                <a:latin typeface="Times New Roman" pitchFamily="32" charset="0"/>
              </a:rPr>
              <a:t> </a:t>
            </a:r>
          </a:p>
          <a:p>
            <a:r>
              <a:rPr lang="en-US" dirty="0">
                <a:latin typeface="Times New Roman" pitchFamily="32" charset="0"/>
              </a:rPr>
              <a:t>On transmission, assemble data into a frame with address and error-detection fields.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On </a:t>
            </a:r>
            <a:r>
              <a:rPr lang="en-US" dirty="0">
                <a:latin typeface="Times New Roman" pitchFamily="32" charset="0"/>
              </a:rPr>
              <a:t>reception, disassemble frame, and perform address recognition and error detection.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Govern </a:t>
            </a:r>
            <a:r>
              <a:rPr lang="en-US" dirty="0">
                <a:latin typeface="Times New Roman" pitchFamily="32" charset="0"/>
              </a:rPr>
              <a:t>access to the LAN transmission medium.</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Provide </a:t>
            </a:r>
            <a:r>
              <a:rPr lang="en-US" dirty="0">
                <a:latin typeface="Times New Roman" pitchFamily="32" charset="0"/>
              </a:rPr>
              <a:t>an interface to higher layers and perform flow and error control.</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These </a:t>
            </a:r>
            <a:r>
              <a:rPr lang="en-US" dirty="0">
                <a:latin typeface="Times New Roman" pitchFamily="32" charset="0"/>
              </a:rPr>
              <a:t>are functions typically associated with OSI layer 2. The set of functions in the last bullet item are grouped into a </a:t>
            </a:r>
            <a:r>
              <a:rPr lang="en-US" b="1" dirty="0">
                <a:latin typeface="Times New Roman" pitchFamily="32" charset="0"/>
              </a:rPr>
              <a:t>logical link control (LLC)</a:t>
            </a:r>
            <a:r>
              <a:rPr lang="en-US" dirty="0">
                <a:latin typeface="Times New Roman" pitchFamily="32" charset="0"/>
              </a:rPr>
              <a:t> layer. The functions in the first three bullet items are treated as a separate layer, called </a:t>
            </a:r>
            <a:r>
              <a:rPr lang="en-US" b="1" dirty="0">
                <a:latin typeface="Times New Roman" pitchFamily="32" charset="0"/>
              </a:rPr>
              <a:t>medium access control (MAC)</a:t>
            </a:r>
            <a:r>
              <a:rPr lang="en-US" dirty="0">
                <a:latin typeface="Times New Roman" pitchFamily="32" charset="0"/>
              </a:rPr>
              <a:t>. The separation is done for the following reasons:</a:t>
            </a:r>
          </a:p>
          <a:p>
            <a:r>
              <a:rPr lang="en-US" dirty="0">
                <a:latin typeface="Times New Roman" pitchFamily="32" charset="0"/>
              </a:rPr>
              <a:t> </a:t>
            </a:r>
          </a:p>
          <a:p>
            <a:r>
              <a:rPr lang="en-US" dirty="0">
                <a:latin typeface="Times New Roman" pitchFamily="32" charset="0"/>
              </a:rPr>
              <a:t>The logic required to manage access to a shared-access medium is not found in traditional layer 2 data link control.</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For </a:t>
            </a:r>
            <a:r>
              <a:rPr lang="en-US" dirty="0">
                <a:latin typeface="Times New Roman" pitchFamily="32" charset="0"/>
              </a:rPr>
              <a:t>the same LLC, several MAC options may be provided.</a:t>
            </a:r>
          </a:p>
          <a:p>
            <a:r>
              <a:rPr lang="en-US" dirty="0">
                <a:latin typeface="Times New Roman" pitchFamily="32" charset="0"/>
              </a:rPr>
              <a:t> </a:t>
            </a:r>
          </a:p>
          <a:p>
            <a:endParaRPr lang="en-US" dirty="0">
              <a:latin typeface="Times" pitchFamily="32" charset="0"/>
            </a:endParaRPr>
          </a:p>
        </p:txBody>
      </p:sp>
    </p:spTree>
    <p:extLst>
      <p:ext uri="{BB962C8B-B14F-4D97-AF65-F5344CB8AC3E}">
        <p14:creationId xmlns:p14="http://schemas.microsoft.com/office/powerpoint/2010/main" val="137048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CD66E69-08BF-3142-A5D5-450C4BE9A003}" type="slidenum">
              <a:rPr lang="en-US"/>
              <a:pPr/>
              <a:t>11</a:t>
            </a:fld>
            <a:endParaRPr lang="en-US"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Figure 11.4 illustrates the relationship between the levels of the architecture</a:t>
            </a:r>
          </a:p>
          <a:p>
            <a:r>
              <a:rPr lang="en-US" sz="1200" kern="1200" baseline="0" dirty="0" smtClean="0">
                <a:solidFill>
                  <a:schemeClr val="tx1"/>
                </a:solidFill>
                <a:latin typeface="Times New Roman" pitchFamily="-110" charset="0"/>
                <a:ea typeface="+mn-ea"/>
                <a:cs typeface="+mn-cs"/>
              </a:rPr>
              <a:t>(compare Figure 2.5). Higher-level data are passed down to LLC, which appends</a:t>
            </a:r>
          </a:p>
          <a:p>
            <a:r>
              <a:rPr lang="en-US" sz="1200" kern="1200" baseline="0" dirty="0" smtClean="0">
                <a:solidFill>
                  <a:schemeClr val="tx1"/>
                </a:solidFill>
                <a:latin typeface="Times New Roman" pitchFamily="-110" charset="0"/>
                <a:ea typeface="+mn-ea"/>
                <a:cs typeface="+mn-cs"/>
              </a:rPr>
              <a:t>control information as a header, creating an LLC protocol data unit  (PDU ). This</a:t>
            </a:r>
          </a:p>
          <a:p>
            <a:r>
              <a:rPr lang="en-US" sz="1200" kern="1200" baseline="0" dirty="0" smtClean="0">
                <a:solidFill>
                  <a:schemeClr val="tx1"/>
                </a:solidFill>
                <a:latin typeface="Times New Roman" pitchFamily="-110" charset="0"/>
                <a:ea typeface="+mn-ea"/>
                <a:cs typeface="+mn-cs"/>
              </a:rPr>
              <a:t>control information is used in the operation of the LLC protocol. The entire LLC</a:t>
            </a:r>
          </a:p>
          <a:p>
            <a:r>
              <a:rPr lang="en-US" sz="1200" kern="1200" baseline="0" dirty="0" smtClean="0">
                <a:solidFill>
                  <a:schemeClr val="tx1"/>
                </a:solidFill>
                <a:latin typeface="Times New Roman" pitchFamily="-110" charset="0"/>
                <a:ea typeface="+mn-ea"/>
                <a:cs typeface="+mn-cs"/>
              </a:rPr>
              <a:t>PDU is then passed down to the MAC layer, which appends control information at</a:t>
            </a:r>
          </a:p>
          <a:p>
            <a:r>
              <a:rPr lang="en-US" sz="1200" kern="1200" baseline="0" dirty="0" smtClean="0">
                <a:solidFill>
                  <a:schemeClr val="tx1"/>
                </a:solidFill>
                <a:latin typeface="Times New Roman" pitchFamily="-110" charset="0"/>
                <a:ea typeface="+mn-ea"/>
                <a:cs typeface="+mn-cs"/>
              </a:rPr>
              <a:t>the front and back of the packet, forming a MAC frame . Again, the control information</a:t>
            </a:r>
          </a:p>
          <a:p>
            <a:r>
              <a:rPr lang="en-US" sz="1200" kern="1200" baseline="0" dirty="0" smtClean="0">
                <a:solidFill>
                  <a:schemeClr val="tx1"/>
                </a:solidFill>
                <a:latin typeface="Times New Roman" pitchFamily="-110" charset="0"/>
                <a:ea typeface="+mn-ea"/>
                <a:cs typeface="+mn-cs"/>
              </a:rPr>
              <a:t>in the frame is needed for the operation of the MAC protocol. For context,</a:t>
            </a:r>
            <a:endParaRPr lang="en-US" dirty="0" smtClean="0">
              <a:latin typeface="Times" pitchFamily="32" charset="0"/>
            </a:endParaRPr>
          </a:p>
          <a:p>
            <a:r>
              <a:rPr lang="en-US" sz="1200" kern="1200" baseline="0" dirty="0" smtClean="0">
                <a:solidFill>
                  <a:schemeClr val="tx1"/>
                </a:solidFill>
                <a:latin typeface="Times New Roman" pitchFamily="-110" charset="0"/>
                <a:ea typeface="+mn-ea"/>
                <a:cs typeface="+mn-cs"/>
              </a:rPr>
              <a:t> the figure also shows the use of TCP/IP and an application layer above the LAN</a:t>
            </a:r>
          </a:p>
          <a:p>
            <a:r>
              <a:rPr lang="en-US" sz="1200" kern="1200" baseline="0" dirty="0" smtClean="0">
                <a:solidFill>
                  <a:schemeClr val="tx1"/>
                </a:solidFill>
                <a:latin typeface="Times New Roman" pitchFamily="-110" charset="0"/>
                <a:ea typeface="+mn-ea"/>
                <a:cs typeface="+mn-cs"/>
              </a:rPr>
              <a:t>protocols.</a:t>
            </a:r>
            <a:endParaRPr lang="en-US" dirty="0">
              <a:latin typeface="Times" pitchFamily="32" charset="0"/>
            </a:endParaRPr>
          </a:p>
        </p:txBody>
      </p:sp>
    </p:spTree>
    <p:extLst>
      <p:ext uri="{BB962C8B-B14F-4D97-AF65-F5344CB8AC3E}">
        <p14:creationId xmlns:p14="http://schemas.microsoft.com/office/powerpoint/2010/main" val="3686405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87C7CDDC-978B-D54E-A586-CD6862D9EF1F}" type="slidenum">
              <a:rPr lang="en-US"/>
              <a:pPr/>
              <a:t>12</a:t>
            </a:fld>
            <a:endParaRPr lang="en-US"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Times New Roman" pitchFamily="32" charset="0"/>
              </a:rPr>
              <a:t>The LLC layer for LANs is similar in many respects to other link layers in common use. Like all link layers, LLC is concerned with the transmission of a link-level PDU between two stations, without the necessity of an intermediate switching node. LLC has two characteristics not shared by most other link control protocols:</a:t>
            </a:r>
          </a:p>
          <a:p>
            <a:r>
              <a:rPr lang="en-US" dirty="0">
                <a:latin typeface="Times New Roman" pitchFamily="32" charset="0"/>
              </a:rPr>
              <a:t> </a:t>
            </a:r>
            <a:endParaRPr lang="en-US" dirty="0" smtClean="0">
              <a:latin typeface="Times New Roman" pitchFamily="32" charset="0"/>
            </a:endParaRPr>
          </a:p>
          <a:p>
            <a:r>
              <a:rPr lang="en-US" b="1" dirty="0" smtClean="0">
                <a:latin typeface="Times New Roman" pitchFamily="32" charset="0"/>
              </a:rPr>
              <a:t>1.</a:t>
            </a:r>
            <a:r>
              <a:rPr lang="en-US" dirty="0" smtClean="0">
                <a:latin typeface="Times New Roman" pitchFamily="32" charset="0"/>
              </a:rPr>
              <a:t>It </a:t>
            </a:r>
            <a:r>
              <a:rPr lang="en-US" dirty="0">
                <a:latin typeface="Times New Roman" pitchFamily="32" charset="0"/>
              </a:rPr>
              <a:t>must support the</a:t>
            </a:r>
            <a:r>
              <a:rPr lang="en-US" dirty="0" smtClean="0">
                <a:latin typeface="Times New Roman" pitchFamily="32" charset="0"/>
              </a:rPr>
              <a:t> multi-access, </a:t>
            </a:r>
            <a:r>
              <a:rPr lang="en-US" dirty="0">
                <a:latin typeface="Times New Roman" pitchFamily="32" charset="0"/>
              </a:rPr>
              <a:t>shared-medium nature of the link (this differs from a multidrop line in that there is no primary node).</a:t>
            </a:r>
          </a:p>
          <a:p>
            <a:endParaRPr/>
          </a:p>
          <a:p>
            <a:r>
              <a:rPr lang="en-US" b="1" dirty="0" smtClean="0">
                <a:latin typeface="Times New Roman" pitchFamily="32" charset="0"/>
              </a:rPr>
              <a:t>2.</a:t>
            </a:r>
            <a:r>
              <a:rPr lang="en-US" dirty="0" smtClean="0">
                <a:latin typeface="Times New Roman" pitchFamily="32" charset="0"/>
              </a:rPr>
              <a:t>It </a:t>
            </a:r>
            <a:r>
              <a:rPr lang="en-US" dirty="0">
                <a:latin typeface="Times New Roman" pitchFamily="32" charset="0"/>
              </a:rPr>
              <a:t>is relieved of some details of link access by the MAC layer.</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Addressing </a:t>
            </a:r>
            <a:r>
              <a:rPr lang="en-US" dirty="0">
                <a:latin typeface="Times New Roman" pitchFamily="32" charset="0"/>
              </a:rPr>
              <a:t>in LLC involves specifying the source and destination LLC users. Typically, a user is a higher-layer protocol or a network management function in the station. These LLC user addresses are referred to as service access points (SAPs), in keeping with OSI terminology for the user of a protocol layer.</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We </a:t>
            </a:r>
            <a:r>
              <a:rPr lang="en-US" dirty="0">
                <a:latin typeface="Times New Roman" pitchFamily="32" charset="0"/>
              </a:rPr>
              <a:t>look first at the services that LLC provides to a higher-level user, and then at the LLC protocol.</a:t>
            </a:r>
          </a:p>
          <a:p>
            <a:endParaRPr lang="en-US" dirty="0">
              <a:latin typeface="Times New Roman" pitchFamily="32" charset="0"/>
            </a:endParaRPr>
          </a:p>
        </p:txBody>
      </p:sp>
    </p:spTree>
    <p:extLst>
      <p:ext uri="{BB962C8B-B14F-4D97-AF65-F5344CB8AC3E}">
        <p14:creationId xmlns:p14="http://schemas.microsoft.com/office/powerpoint/2010/main" val="4211169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95F1BE2-977D-2543-A1E8-997ACDD492E4}" type="slidenum">
              <a:rPr lang="en-US"/>
              <a:pPr/>
              <a:t>13</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US" dirty="0">
                <a:latin typeface="Times New Roman" pitchFamily="32" charset="0"/>
              </a:rPr>
              <a:t>LLC specifies the mechanisms for addressing stations across the medium and for controlling the exchange of data between two users. The operation and format of this standard is based on HDLC. Three services are provided as alternatives for attached devices using LLC:</a:t>
            </a:r>
          </a:p>
          <a:p>
            <a:r>
              <a:rPr lang="en-US" dirty="0">
                <a:latin typeface="Times New Roman" pitchFamily="32" charset="0"/>
              </a:rPr>
              <a:t> </a:t>
            </a:r>
          </a:p>
          <a:p>
            <a:r>
              <a:rPr lang="en-US" b="1" dirty="0">
                <a:latin typeface="Times New Roman" pitchFamily="32" charset="0"/>
              </a:rPr>
              <a:t>Unacknowledged connectionless service:</a:t>
            </a:r>
            <a:r>
              <a:rPr lang="en-US" dirty="0">
                <a:latin typeface="Times New Roman" pitchFamily="32" charset="0"/>
              </a:rPr>
              <a:t> This service is a datagram-style service. It is a very simple service that does not involve any of the flow- and error-control mechanisms. Thus, the delivery of data is not guaranteed. However, in most devices, there will be some higher layer of software that deals with reliability issues.</a:t>
            </a:r>
          </a:p>
          <a:p>
            <a:r>
              <a:rPr lang="en-US" b="1" dirty="0">
                <a:latin typeface="Times New Roman" pitchFamily="32" charset="0"/>
              </a:rPr>
              <a:t>Connection-mode service:</a:t>
            </a:r>
            <a:r>
              <a:rPr lang="en-US" dirty="0">
                <a:latin typeface="Times New Roman" pitchFamily="32" charset="0"/>
              </a:rPr>
              <a:t> This service is similar to that offered by HDLC. A logical connection is set up between two users exchanging data, and flow control and error control are provided. </a:t>
            </a:r>
          </a:p>
          <a:p>
            <a:r>
              <a:rPr lang="en-US" b="1" dirty="0">
                <a:latin typeface="Times New Roman" pitchFamily="32" charset="0"/>
              </a:rPr>
              <a:t>Acknowledged connectionless service:</a:t>
            </a:r>
            <a:r>
              <a:rPr lang="en-US" dirty="0">
                <a:latin typeface="Times New Roman" pitchFamily="32" charset="0"/>
              </a:rPr>
              <a:t> This is a cross between the previous two services. It provides that datagrams are to be acknowledged, but no prior logical connection is set up. </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Typically</a:t>
            </a:r>
            <a:r>
              <a:rPr lang="en-US" dirty="0">
                <a:latin typeface="Times New Roman" pitchFamily="32" charset="0"/>
              </a:rPr>
              <a:t>, a vendor will provide these services as options that the customer can select when purchasing the equipment. Alternatively, the customer can purchase equipment that provides two or all three services and select a specific service based on application.	</a:t>
            </a:r>
          </a:p>
          <a:p>
            <a:endParaRPr/>
          </a:p>
        </p:txBody>
      </p:sp>
    </p:spTree>
    <p:extLst>
      <p:ext uri="{BB962C8B-B14F-4D97-AF65-F5344CB8AC3E}">
        <p14:creationId xmlns:p14="http://schemas.microsoft.com/office/powerpoint/2010/main" val="3063262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90000"/>
              </a:lnSpc>
            </a:pPr>
            <a:r>
              <a:rPr lang="en-US" sz="1000" dirty="0">
                <a:latin typeface="Times New Roman" pitchFamily="32" charset="0"/>
              </a:rPr>
              <a:t>The </a:t>
            </a:r>
            <a:r>
              <a:rPr lang="en-US" sz="1000" b="1" dirty="0">
                <a:latin typeface="Times New Roman" pitchFamily="32" charset="0"/>
              </a:rPr>
              <a:t>unacknowledged connectionless service</a:t>
            </a:r>
            <a:r>
              <a:rPr lang="en-US" sz="1000" dirty="0">
                <a:latin typeface="Times New Roman" pitchFamily="32" charset="0"/>
              </a:rPr>
              <a:t> requires minimum logic and is useful in two contexts. First, it will often be the case that higher layers of software will provide the necessary reliability and flow-control mechanism, and it is efficient to avoid duplicating them. For example, TCP could provide the mechanisms needed to ensure that data is delivered reliably. Second, there are instances in which the overhead of connection establishment and maintenance is unjustified or even counterproductive (for example, data collection activities that involve the periodic sampling of data sources, such as sensors and automatic self-test reports from security equipment or network components). In a monitoring application, the loss of an occasional data unit would not cause distress, as the next report should arrive shortly. Thus, in most cases, the unacknowledged connectionless service is the preferred option.</a:t>
            </a:r>
            <a:endParaRPr lang="en-US" sz="1000" dirty="0" smtClean="0">
              <a:latin typeface="Times New Roman" pitchFamily="32" charset="0"/>
            </a:endParaRPr>
          </a:p>
          <a:p>
            <a:pPr>
              <a:lnSpc>
                <a:spcPct val="90000"/>
              </a:lnSpc>
            </a:pPr>
            <a:endParaRPr lang="en-US" sz="1000" dirty="0">
              <a:latin typeface="Times New Roman" pitchFamily="32" charset="0"/>
            </a:endParaRPr>
          </a:p>
          <a:p>
            <a:pPr>
              <a:lnSpc>
                <a:spcPct val="90000"/>
              </a:lnSpc>
            </a:pPr>
            <a:r>
              <a:rPr lang="en-US" sz="1000" dirty="0" smtClean="0">
                <a:latin typeface="Times New Roman" pitchFamily="32" charset="0"/>
              </a:rPr>
              <a:t>The </a:t>
            </a:r>
            <a:r>
              <a:rPr lang="en-US" sz="1000" b="1" dirty="0">
                <a:latin typeface="Times New Roman" pitchFamily="32" charset="0"/>
              </a:rPr>
              <a:t>connection-mode service</a:t>
            </a:r>
            <a:r>
              <a:rPr lang="en-US" sz="1000" dirty="0">
                <a:latin typeface="Times New Roman" pitchFamily="32" charset="0"/>
              </a:rPr>
              <a:t> could be used in very simple devices, such as terminal controllers, that have little software operating above this level. In these cases, it would provide the flow control and reliability mechanisms normally implemented at higher layers of the communications software.</a:t>
            </a:r>
            <a:endParaRPr lang="en-US" sz="1000" dirty="0" smtClean="0">
              <a:latin typeface="Times New Roman" pitchFamily="32" charset="0"/>
            </a:endParaRPr>
          </a:p>
          <a:p>
            <a:pPr>
              <a:lnSpc>
                <a:spcPct val="90000"/>
              </a:lnSpc>
            </a:pPr>
            <a:endParaRPr lang="en-US" sz="1000" dirty="0">
              <a:latin typeface="Times New Roman" pitchFamily="32" charset="0"/>
            </a:endParaRPr>
          </a:p>
          <a:p>
            <a:pPr>
              <a:lnSpc>
                <a:spcPct val="90000"/>
              </a:lnSpc>
            </a:pPr>
            <a:r>
              <a:rPr lang="en-US" sz="1000" dirty="0" smtClean="0">
                <a:latin typeface="Times New Roman" pitchFamily="32" charset="0"/>
              </a:rPr>
              <a:t>The </a:t>
            </a:r>
            <a:r>
              <a:rPr lang="en-US" sz="1000" b="1" dirty="0">
                <a:latin typeface="Times New Roman" pitchFamily="32" charset="0"/>
              </a:rPr>
              <a:t>acknowledged connectionless service</a:t>
            </a:r>
            <a:r>
              <a:rPr lang="en-US" sz="1000" dirty="0">
                <a:latin typeface="Times New Roman" pitchFamily="32" charset="0"/>
              </a:rPr>
              <a:t> is useful in several contexts. With the connection-mode service, the logical link control software must maintain some sort of table for each active connection, to keep track of the status of that connection. If the user needs guaranteed delivery but there are a large number of destinations for data, then the connection-mode service may be impractical because of the large number of tables required. An example is a process control or automated factory environment where a central site may need to communicate with a large number of processors and programmable controllers. Another use of this is the handling of important and time-critical alarm or emergency control signals in a factory. Because of their importance, an acknowledgment is needed so that the sender can be assured that the signal got through. Because of the urgency of the signal, the user might not want to take the time first to establish a logical connection and then send the data.</a:t>
            </a:r>
          </a:p>
          <a:p>
            <a:pPr>
              <a:lnSpc>
                <a:spcPct val="90000"/>
              </a:lnSpc>
            </a:pPr>
            <a:r>
              <a:rPr lang="en-US" sz="1000" dirty="0">
                <a:latin typeface="Times New Roman" pitchFamily="32" charset="0"/>
              </a:rPr>
              <a:t> </a:t>
            </a:r>
          </a:p>
          <a:p>
            <a:pPr lvl="3">
              <a:lnSpc>
                <a:spcPct val="90000"/>
              </a:lnSpc>
            </a:pPr>
            <a:endParaRPr lang="en-US" sz="1000" dirty="0">
              <a:latin typeface="Times" pitchFamily="32" charset="0"/>
              <a:ea typeface="ＭＳ Ｐゴシック" pitchFamily="32" charset="-128"/>
            </a:endParaRPr>
          </a:p>
          <a:p>
            <a:pPr>
              <a:lnSpc>
                <a:spcPct val="90000"/>
              </a:lnSpc>
            </a:pPr>
            <a:endParaRPr lang="en-US" sz="1000" dirty="0">
              <a:latin typeface="Times New Roman" pitchFamily="32" charset="0"/>
            </a:endParaRPr>
          </a:p>
          <a:p>
            <a:pPr>
              <a:lnSpc>
                <a:spcPct val="90000"/>
              </a:lnSpc>
            </a:pPr>
            <a:endParaRPr lang="en-US" sz="1000" dirty="0">
              <a:latin typeface="Times New Roman" pitchFamily="32" charset="0"/>
            </a:endParaRPr>
          </a:p>
        </p:txBody>
      </p:sp>
      <p:sp>
        <p:nvSpPr>
          <p:cNvPr id="81924"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4E4CF8A-2FCE-424D-83D7-CC9B461A6572}" type="slidenum">
              <a:rPr lang="en-US"/>
              <a:pPr/>
              <a:t>14</a:t>
            </a:fld>
            <a:endParaRPr lang="en-US" dirty="0"/>
          </a:p>
        </p:txBody>
      </p:sp>
    </p:spTree>
    <p:extLst>
      <p:ext uri="{BB962C8B-B14F-4D97-AF65-F5344CB8AC3E}">
        <p14:creationId xmlns:p14="http://schemas.microsoft.com/office/powerpoint/2010/main" val="531549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83CBEA9C-938C-FB48-9B9D-C16F5317EA01}" type="slidenum">
              <a:rPr lang="en-US"/>
              <a:pPr/>
              <a:t>15</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dirty="0">
                <a:latin typeface="Times New Roman" pitchFamily="32" charset="0"/>
              </a:rPr>
              <a:t>The basic LLC protocol is modeled after HDLC and has similar functions and formats. The differences between the two protocols can be summarized as follows:</a:t>
            </a:r>
          </a:p>
          <a:p>
            <a:r>
              <a:rPr lang="en-US" dirty="0">
                <a:latin typeface="Times New Roman" pitchFamily="32" charset="0"/>
              </a:rPr>
              <a:t> </a:t>
            </a:r>
          </a:p>
          <a:p>
            <a:r>
              <a:rPr lang="en-US" dirty="0">
                <a:latin typeface="Times New Roman" pitchFamily="32" charset="0"/>
              </a:rPr>
              <a:t>LLC makes use of the asynchronous balanced mode of operation of HDLC, to support connection-mode LLC service; this is referred to as type 2 operation. The other HDLC modes are not employed.</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LLC </a:t>
            </a:r>
            <a:r>
              <a:rPr lang="en-US" dirty="0">
                <a:latin typeface="Times New Roman" pitchFamily="32" charset="0"/>
              </a:rPr>
              <a:t>supports an unacknowledged connectionless service using the unnumbered information PDU; this is known as type 1 operation.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LLC </a:t>
            </a:r>
            <a:r>
              <a:rPr lang="en-US" dirty="0">
                <a:latin typeface="Times New Roman" pitchFamily="32" charset="0"/>
              </a:rPr>
              <a:t>supports an acknowledged connectionless service by using two new unnumbered PDUs; this is known as type 3 operation.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LLC </a:t>
            </a:r>
            <a:r>
              <a:rPr lang="en-US" dirty="0">
                <a:latin typeface="Times New Roman" pitchFamily="32" charset="0"/>
              </a:rPr>
              <a:t>permits multiplexing by the use of LLC service access points (LSAPs).</a:t>
            </a:r>
          </a:p>
          <a:p>
            <a:r>
              <a:rPr lang="en-US" b="1" dirty="0">
                <a:latin typeface="Times New Roman" pitchFamily="32" charset="0"/>
              </a:rPr>
              <a:t> </a:t>
            </a:r>
            <a:endParaRPr lang="en-US" dirty="0">
              <a:latin typeface="Times New Roman" pitchFamily="32" charset="0"/>
            </a:endParaRPr>
          </a:p>
          <a:p>
            <a:endParaRPr lang="en-US" dirty="0">
              <a:latin typeface="Times New Roman" pitchFamily="32" charset="0"/>
            </a:endParaRPr>
          </a:p>
        </p:txBody>
      </p:sp>
    </p:spTree>
    <p:extLst>
      <p:ext uri="{BB962C8B-B14F-4D97-AF65-F5344CB8AC3E}">
        <p14:creationId xmlns:p14="http://schemas.microsoft.com/office/powerpoint/2010/main" val="4235241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D104681-9BE2-314A-8A83-B735FBF89AAE}" type="slidenum">
              <a:rPr lang="en-US"/>
              <a:pPr/>
              <a:t>16</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All three LLC protocols employ the same PDU format (Figure 11.5), which</a:t>
            </a:r>
          </a:p>
          <a:p>
            <a:r>
              <a:rPr lang="en-US" sz="1200" kern="1200" baseline="0" dirty="0" smtClean="0">
                <a:solidFill>
                  <a:schemeClr val="tx1"/>
                </a:solidFill>
                <a:latin typeface="Times New Roman" pitchFamily="-110" charset="0"/>
                <a:ea typeface="+mn-ea"/>
                <a:cs typeface="+mn-cs"/>
              </a:rPr>
              <a:t>consists of four fields. The DSAP (Destination Service Access Point) and SSAP</a:t>
            </a:r>
          </a:p>
          <a:p>
            <a:r>
              <a:rPr lang="en-US" sz="1200" kern="1200" baseline="0" dirty="0" smtClean="0">
                <a:solidFill>
                  <a:schemeClr val="tx1"/>
                </a:solidFill>
                <a:latin typeface="Times New Roman" pitchFamily="-110" charset="0"/>
                <a:ea typeface="+mn-ea"/>
                <a:cs typeface="+mn-cs"/>
              </a:rPr>
              <a:t>(Source Service Access Point) fields each contain a 7-bit address, which specifies</a:t>
            </a:r>
          </a:p>
          <a:p>
            <a:r>
              <a:rPr lang="en-US" sz="1200" kern="1200" baseline="0" dirty="0" smtClean="0">
                <a:solidFill>
                  <a:schemeClr val="tx1"/>
                </a:solidFill>
                <a:latin typeface="Times New Roman" pitchFamily="-110" charset="0"/>
                <a:ea typeface="+mn-ea"/>
                <a:cs typeface="+mn-cs"/>
              </a:rPr>
              <a:t>the destination and source users of LLC. One bit of the DSAP indicates whether the</a:t>
            </a:r>
          </a:p>
          <a:p>
            <a:r>
              <a:rPr lang="en-US" sz="1200" kern="1200" baseline="0" dirty="0" smtClean="0">
                <a:solidFill>
                  <a:schemeClr val="tx1"/>
                </a:solidFill>
                <a:latin typeface="Times New Roman" pitchFamily="-110" charset="0"/>
                <a:ea typeface="+mn-ea"/>
                <a:cs typeface="+mn-cs"/>
              </a:rPr>
              <a:t>DSAP is an individual or group address. One bit of the SSAP indicates whether the</a:t>
            </a:r>
          </a:p>
          <a:p>
            <a:r>
              <a:rPr lang="en-US" sz="1200" kern="1200" baseline="0" dirty="0" smtClean="0">
                <a:solidFill>
                  <a:schemeClr val="tx1"/>
                </a:solidFill>
                <a:latin typeface="Times New Roman" pitchFamily="-110" charset="0"/>
                <a:ea typeface="+mn-ea"/>
                <a:cs typeface="+mn-cs"/>
              </a:rPr>
              <a:t>PDU is a command or response PDU. The format of the LLC control field is identical</a:t>
            </a:r>
          </a:p>
          <a:p>
            <a:r>
              <a:rPr lang="en-US" sz="1200" kern="1200" baseline="0" dirty="0" smtClean="0">
                <a:solidFill>
                  <a:schemeClr val="tx1"/>
                </a:solidFill>
                <a:latin typeface="Times New Roman" pitchFamily="-110" charset="0"/>
                <a:ea typeface="+mn-ea"/>
                <a:cs typeface="+mn-cs"/>
              </a:rPr>
              <a:t>to that of HDLC (Figure 7.7), using extended (7-bit) sequence numbers.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type 1 operation , which supports the unacknowledged connectionless</a:t>
            </a:r>
          </a:p>
          <a:p>
            <a:r>
              <a:rPr lang="en-US" sz="1200" kern="1200" baseline="0" dirty="0" smtClean="0">
                <a:solidFill>
                  <a:schemeClr val="tx1"/>
                </a:solidFill>
                <a:latin typeface="Times New Roman" pitchFamily="-110" charset="0"/>
                <a:ea typeface="+mn-ea"/>
                <a:cs typeface="+mn-cs"/>
              </a:rPr>
              <a:t>service, the unnumbered information (UI) PDU is used to transfer user data. There</a:t>
            </a:r>
          </a:p>
          <a:p>
            <a:r>
              <a:rPr lang="en-US" sz="1200" kern="1200" baseline="0" dirty="0" smtClean="0">
                <a:solidFill>
                  <a:schemeClr val="tx1"/>
                </a:solidFill>
                <a:latin typeface="Times New Roman" pitchFamily="-110" charset="0"/>
                <a:ea typeface="+mn-ea"/>
                <a:cs typeface="+mn-cs"/>
              </a:rPr>
              <a:t>is no acknowledgment, flow control, or error control. However, there is error detection</a:t>
            </a:r>
          </a:p>
          <a:p>
            <a:r>
              <a:rPr lang="en-US" sz="1200" kern="1200" baseline="0" dirty="0" smtClean="0">
                <a:solidFill>
                  <a:schemeClr val="tx1"/>
                </a:solidFill>
                <a:latin typeface="Times New Roman" pitchFamily="-110" charset="0"/>
                <a:ea typeface="+mn-ea"/>
                <a:cs typeface="+mn-cs"/>
              </a:rPr>
              <a:t>and discard at the MAC level.</a:t>
            </a:r>
            <a:endParaRPr lang="en-US" dirty="0">
              <a:latin typeface="Times" pitchFamily="32" charset="0"/>
            </a:endParaRPr>
          </a:p>
        </p:txBody>
      </p:sp>
    </p:spTree>
    <p:extLst>
      <p:ext uri="{BB962C8B-B14F-4D97-AF65-F5344CB8AC3E}">
        <p14:creationId xmlns:p14="http://schemas.microsoft.com/office/powerpoint/2010/main" val="2132613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3844EA71-D3D6-1841-888B-478B7C5B626C}" type="slidenum">
              <a:rPr lang="en-US"/>
              <a:pPr/>
              <a:t>17</a:t>
            </a:fld>
            <a:endParaRPr lang="en-US"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dirty="0">
                <a:latin typeface="Times New Roman" pitchFamily="32" charset="0"/>
              </a:rPr>
              <a:t>All  LANs and MANs consist of collections of devices that must share the network's transmission capacity. Some means of controlling access to the transmission medium is needed to provide for an orderly and efficient use of that capacity. This is the function of a medium access control (MAC) protocol.</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The </a:t>
            </a:r>
            <a:r>
              <a:rPr lang="en-US" dirty="0">
                <a:latin typeface="Times New Roman" pitchFamily="32" charset="0"/>
              </a:rPr>
              <a:t>key parameters in any medium access control technique are where and how. </a:t>
            </a:r>
            <a:r>
              <a:rPr lang="en-US" i="1" dirty="0">
                <a:latin typeface="Times New Roman" pitchFamily="32" charset="0"/>
              </a:rPr>
              <a:t>Where</a:t>
            </a:r>
            <a:r>
              <a:rPr lang="en-US" dirty="0">
                <a:latin typeface="Times New Roman" pitchFamily="32" charset="0"/>
              </a:rPr>
              <a:t> refers to whether control is exercised in a centralized or distributed fashion. In a centralized scheme, a controller is designated that has the authority to grant access to the network. A station wishing to transmit must wait until it receives permission from the controller. In a decentralized network, the stations collectively perform a medium access control function to determine dynamically the order in which stations transmit. A centralized scheme has certain advantages, including</a:t>
            </a:r>
          </a:p>
          <a:p>
            <a:r>
              <a:rPr lang="en-US" dirty="0">
                <a:latin typeface="Times New Roman" pitchFamily="32" charset="0"/>
              </a:rPr>
              <a:t> </a:t>
            </a:r>
          </a:p>
          <a:p>
            <a:r>
              <a:rPr lang="en-US" dirty="0">
                <a:latin typeface="Times New Roman" pitchFamily="32" charset="0"/>
              </a:rPr>
              <a:t>It may afford greater control over access for providing such things as priorities, overrides, and guaranteed capacity.</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It </a:t>
            </a:r>
            <a:r>
              <a:rPr lang="en-US" dirty="0">
                <a:latin typeface="Times New Roman" pitchFamily="32" charset="0"/>
              </a:rPr>
              <a:t>enables the use of relatively simple access logic at each station.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It </a:t>
            </a:r>
            <a:r>
              <a:rPr lang="en-US" dirty="0">
                <a:latin typeface="Times New Roman" pitchFamily="32" charset="0"/>
              </a:rPr>
              <a:t>avoids problems of distributed coordination among peer entities</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principal disadvantages of centralized schemes are</a:t>
            </a:r>
          </a:p>
          <a:p>
            <a:r>
              <a:rPr lang="en-US" dirty="0">
                <a:latin typeface="Times New Roman" pitchFamily="32" charset="0"/>
              </a:rPr>
              <a:t> </a:t>
            </a:r>
          </a:p>
          <a:p>
            <a:r>
              <a:rPr lang="en-US" dirty="0">
                <a:latin typeface="Times New Roman" pitchFamily="32" charset="0"/>
              </a:rPr>
              <a:t>It creates a single point of failure; that is, there is a point in the network that, if it fails, causes the entire network to </a:t>
            </a:r>
            <a:r>
              <a:rPr lang="en-US" dirty="0" smtClean="0">
                <a:latin typeface="Times New Roman" pitchFamily="32" charset="0"/>
              </a:rPr>
              <a:t>fail.</a:t>
            </a:r>
          </a:p>
          <a:p>
            <a:endParaRPr lang="en-US" dirty="0" smtClean="0">
              <a:latin typeface="Times New Roman" pitchFamily="32" charset="0"/>
            </a:endParaRPr>
          </a:p>
          <a:p>
            <a:r>
              <a:rPr lang="en-US" dirty="0" smtClean="0">
                <a:latin typeface="Times New Roman" pitchFamily="32" charset="0"/>
              </a:rPr>
              <a:t>It may act as a bottleneck, reducing performance.</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pros and cons of distributed schemes are mirror images of the points just made.</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second parameter, </a:t>
            </a:r>
            <a:r>
              <a:rPr lang="en-US" i="1" dirty="0">
                <a:latin typeface="Times New Roman" pitchFamily="32" charset="0"/>
              </a:rPr>
              <a:t>how</a:t>
            </a:r>
            <a:r>
              <a:rPr lang="en-US" dirty="0">
                <a:latin typeface="Times New Roman" pitchFamily="32" charset="0"/>
              </a:rPr>
              <a:t>, is constrained by the topology and is a tradeoff among competing factors, including cost, performance, and complexity. In general, we can categorize access control techniques as being either synchronous or asynchronous. With synchronous techniques, a specific capacity is dedicated to a connection. This is the same approach used in circuit switching, frequency division multiplexing (FDM), and synchronous time division multiplexing (TDM). Such techniques are generally not optimal in LANs and MANs because the needs of the stations are unpredictable. It is preferable to be able to allocate capacity in an asynchronous (dynamic) fashion, more or less in response to immediate demand. The asynchronous approach can be further subdivided into three categories: round robin, reservation, and contention.</a:t>
            </a:r>
          </a:p>
          <a:p>
            <a:endParaRPr lang="en-US" dirty="0">
              <a:latin typeface="Times" pitchFamily="32" charset="0"/>
            </a:endParaRPr>
          </a:p>
        </p:txBody>
      </p:sp>
    </p:spTree>
    <p:extLst>
      <p:ext uri="{BB962C8B-B14F-4D97-AF65-F5344CB8AC3E}">
        <p14:creationId xmlns:p14="http://schemas.microsoft.com/office/powerpoint/2010/main" val="2068431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556A98CA-166C-E949-B87E-FC740D9D4196}" type="slidenum">
              <a:rPr lang="en-US"/>
              <a:pPr/>
              <a:t>18</a:t>
            </a:fld>
            <a:endParaRPr lang="en-US" dirty="0"/>
          </a:p>
        </p:txBody>
      </p:sp>
      <p:sp>
        <p:nvSpPr>
          <p:cNvPr id="86019"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r>
              <a:rPr lang="en-US" dirty="0" smtClean="0">
                <a:latin typeface="Times New Roman" pitchFamily="32" charset="0"/>
              </a:rPr>
              <a:t>With </a:t>
            </a:r>
            <a:r>
              <a:rPr lang="en-US" dirty="0">
                <a:latin typeface="Times New Roman" pitchFamily="32" charset="0"/>
              </a:rPr>
              <a:t>round robin, each station in turn is given the opportunity to transmit. During that opportunity, the station may decline to transmit or may transmit subject to a specified upper bound, usually expressed as a maximum amount of data transmitted or time for this opportunity. In any case, the station, when it is finished, relinquishes its turn, and the right to transmit passes to the next station in logical sequence. Control of sequence may be centralized or distributed. Polling is an example of a centralized technique.</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When </a:t>
            </a:r>
            <a:r>
              <a:rPr lang="en-US" dirty="0">
                <a:latin typeface="Times New Roman" pitchFamily="32" charset="0"/>
              </a:rPr>
              <a:t>many stations have data to transmit over an extended period of time, round-robin techniques can be very efficient. If only a few stations have data to transmit over an extended period of time, then there is a considerable overhead in passing the turn from station to station, because most of the stations will not transmit but simply pass their turns. Under such circumstances other techniques may be preferable, largely depending on whether the data traffic has a stream or bursty characteristic. Stream traffic is characterized by lengthy and fairly continuous transmissions; examples are voice communication, telemetry, and bulk file transfer. Bursty traffic is characterized by short, sporadic transmissions; interactive terminal-host traffic fits this description.</a:t>
            </a:r>
          </a:p>
          <a:p>
            <a:r>
              <a:rPr lang="en-US" dirty="0">
                <a:latin typeface="Times New Roman" pitchFamily="32" charset="0"/>
              </a:rPr>
              <a:t> </a:t>
            </a:r>
          </a:p>
          <a:p>
            <a:r>
              <a:rPr lang="en-US" b="1" i="1" dirty="0">
                <a:latin typeface="Times New Roman" pitchFamily="32" charset="0"/>
              </a:rPr>
              <a:t>RESERVATION</a:t>
            </a:r>
            <a:endParaRPr lang="en-US" b="1" i="1"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For </a:t>
            </a:r>
            <a:r>
              <a:rPr lang="en-US" dirty="0">
                <a:latin typeface="Times New Roman" pitchFamily="32" charset="0"/>
              </a:rPr>
              <a:t>stream traffic, reservation techniques are well suited. In general, for these techniques, time on the medium is divided into slots, much as with synchronous TDM. A station wishing to transmit reserves future slots for an extended or even an indefinite period. Again, reservations may be made in a centralized or distributed fashion.</a:t>
            </a:r>
          </a:p>
          <a:p>
            <a:r>
              <a:rPr lang="en-US" dirty="0">
                <a:latin typeface="Times New Roman" pitchFamily="32" charset="0"/>
              </a:rPr>
              <a:t> </a:t>
            </a:r>
          </a:p>
          <a:p>
            <a:r>
              <a:rPr lang="en-US" b="1" i="1" dirty="0">
                <a:latin typeface="Times New Roman" pitchFamily="32" charset="0"/>
              </a:rPr>
              <a:t>CONTENTION</a:t>
            </a:r>
            <a:endParaRPr lang="en-US" b="1" i="1"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For </a:t>
            </a:r>
            <a:r>
              <a:rPr lang="en-US" dirty="0">
                <a:latin typeface="Times New Roman" pitchFamily="32" charset="0"/>
              </a:rPr>
              <a:t>bursty traffic, contention techniques are usually appropriate. With these techniques, no control is exercised to determine whose turn it is; all stations contend for time in a way that can be, as we shall see, rather rough and tumble. These techniques are of necessity distributed in nature. Their principal advantage is that they are simple to implement and, under light to moderate load, efficient. For some of these techniques, however, performance tends to collapse under heavy load.</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Although </a:t>
            </a:r>
            <a:r>
              <a:rPr lang="en-US" dirty="0">
                <a:latin typeface="Times New Roman" pitchFamily="32" charset="0"/>
              </a:rPr>
              <a:t>both centralized and distributed reservation techniques have been implemented in some LAN products, round-robin and contention techniques are the most common.</a:t>
            </a:r>
          </a:p>
          <a:p>
            <a:endParaRPr lang="en-US" dirty="0">
              <a:latin typeface="Times New Roman" pitchFamily="32" charset="0"/>
            </a:endParaRPr>
          </a:p>
        </p:txBody>
      </p:sp>
    </p:spTree>
    <p:extLst>
      <p:ext uri="{BB962C8B-B14F-4D97-AF65-F5344CB8AC3E}">
        <p14:creationId xmlns:p14="http://schemas.microsoft.com/office/powerpoint/2010/main" val="149998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67F5C71B-9677-5A47-802F-ADB712936375}" type="slidenum">
              <a:rPr lang="en-US"/>
              <a:pPr/>
              <a:t>19</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latin typeface="Times New Roman" pitchFamily="32" charset="0"/>
              </a:rPr>
              <a:t>The MAC layer receives a block of data from the LLC layer and is responsible for performing functions related to medium access and for transmitting the data. As with other protocol layers, MAC implements these functions making use of a protocol data unit at its layer. In this case, the PDU is referred to as a MAC frame.</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The </a:t>
            </a:r>
            <a:r>
              <a:rPr lang="en-US" dirty="0">
                <a:latin typeface="Times New Roman" pitchFamily="32" charset="0"/>
              </a:rPr>
              <a:t>exact format of the MAC frame differs somewhat for the various MAC protocols in use. In general, all of the MAC frames have a format similar to that of Stallings DCC9e Figure </a:t>
            </a:r>
            <a:r>
              <a:rPr lang="en-US" dirty="0" smtClean="0">
                <a:latin typeface="Times New Roman" pitchFamily="32" charset="0"/>
              </a:rPr>
              <a:t>11.5. </a:t>
            </a:r>
            <a:r>
              <a:rPr lang="en-US" dirty="0">
                <a:latin typeface="Times New Roman" pitchFamily="32" charset="0"/>
              </a:rPr>
              <a:t>The fields of this frame are</a:t>
            </a:r>
          </a:p>
          <a:p>
            <a:r>
              <a:rPr lang="en-US" dirty="0">
                <a:latin typeface="Times New Roman" pitchFamily="32" charset="0"/>
              </a:rPr>
              <a:t> </a:t>
            </a:r>
          </a:p>
          <a:p>
            <a:r>
              <a:rPr lang="en-US" b="1" dirty="0">
                <a:latin typeface="Times New Roman" pitchFamily="32" charset="0"/>
              </a:rPr>
              <a:t>MAC Control:</a:t>
            </a:r>
            <a:r>
              <a:rPr lang="en-US" dirty="0">
                <a:latin typeface="Times New Roman" pitchFamily="32" charset="0"/>
              </a:rPr>
              <a:t> This field contains any protocol control information needed for the functioning of the MAC protocol. For example, a priority level could be indicated here.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Destination </a:t>
            </a:r>
            <a:r>
              <a:rPr lang="en-US" b="1" dirty="0">
                <a:latin typeface="Times New Roman" pitchFamily="32" charset="0"/>
              </a:rPr>
              <a:t>MAC Address:</a:t>
            </a:r>
            <a:r>
              <a:rPr lang="en-US" dirty="0">
                <a:latin typeface="Times New Roman" pitchFamily="32" charset="0"/>
              </a:rPr>
              <a:t> The destination physical attachment point on the LAN for this frame.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Source </a:t>
            </a:r>
            <a:r>
              <a:rPr lang="en-US" b="1" dirty="0">
                <a:latin typeface="Times New Roman" pitchFamily="32" charset="0"/>
              </a:rPr>
              <a:t>MAC Address:</a:t>
            </a:r>
            <a:r>
              <a:rPr lang="en-US" dirty="0">
                <a:latin typeface="Times New Roman" pitchFamily="32" charset="0"/>
              </a:rPr>
              <a:t> The source physical attachment point on the LAN for this frame.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LLC</a:t>
            </a:r>
            <a:r>
              <a:rPr lang="en-US" b="1" dirty="0">
                <a:latin typeface="Times New Roman" pitchFamily="32" charset="0"/>
              </a:rPr>
              <a:t>:</a:t>
            </a:r>
            <a:r>
              <a:rPr lang="en-US" dirty="0">
                <a:latin typeface="Times New Roman" pitchFamily="32" charset="0"/>
              </a:rPr>
              <a:t> The LLC data from the next higher layer.</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CRC</a:t>
            </a:r>
            <a:r>
              <a:rPr lang="en-US" b="1" dirty="0">
                <a:latin typeface="Times New Roman" pitchFamily="32" charset="0"/>
              </a:rPr>
              <a:t>:</a:t>
            </a:r>
            <a:r>
              <a:rPr lang="en-US" dirty="0">
                <a:latin typeface="Times New Roman" pitchFamily="32" charset="0"/>
              </a:rPr>
              <a:t> The Cyclic Redundancy Check field (also known as the frame check sequence, FCS, field). This is an error-detecting code, as we have seen in HDLC and other data link control protocols (Chapter 7).</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In </a:t>
            </a:r>
            <a:r>
              <a:rPr lang="en-US" dirty="0">
                <a:latin typeface="Times New Roman" pitchFamily="32" charset="0"/>
              </a:rPr>
              <a:t>most data link control protocols, the data link protocol entity is responsible not only for detecting errors using the CRC, but for recovering from those errors by retransmitting damaged frames. In the LAN protocol architecture, these two functions are split between the MAC and LLC layers. The MAC layer is responsible for detecting errors and discarding any frames that are in error. The LLC layer optionally keeps track of which frames have been successfully received and retransmits unsuccessful frames.</a:t>
            </a:r>
          </a:p>
          <a:p>
            <a:endParaRPr lang="en-US" dirty="0">
              <a:latin typeface="Times" pitchFamily="32" charset="0"/>
            </a:endParaRPr>
          </a:p>
        </p:txBody>
      </p:sp>
    </p:spTree>
    <p:extLst>
      <p:ext uri="{BB962C8B-B14F-4D97-AF65-F5344CB8AC3E}">
        <p14:creationId xmlns:p14="http://schemas.microsoft.com/office/powerpoint/2010/main" val="1527457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2224085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AF3630CC-1327-8E4D-895B-44C122EC7CE1}" type="slidenum">
              <a:rPr lang="en-US"/>
              <a:pPr/>
              <a:t>20</a:t>
            </a:fld>
            <a:endParaRPr lang="en-US"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dirty="0">
                <a:latin typeface="Times New Roman" pitchFamily="32" charset="0"/>
              </a:rPr>
              <a:t>In virtually all cases, there is a need to expand beyond the confines of a single LAN, to provide interconnection to other LANs and to wide area networks. Two general approaches are used for this purpose: bridges and routers. The bridge is the simpler of the two devices and provides a means of interconnecting similar LANs. The router is a more general-purpose device, capable of interconnecting a variety of LANs and WANs. We explore bridges in this section and look at routers in Part Five.</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The </a:t>
            </a:r>
            <a:r>
              <a:rPr lang="en-US" dirty="0">
                <a:latin typeface="Times New Roman" pitchFamily="32" charset="0"/>
              </a:rPr>
              <a:t>bridge is designed for use between local area networks (LANs) that use identical protocols for the physical and link layers (e.g., all conforming to IEEE 802.3). Because the devices all use the same protocols, the amount of processing required at the bridge is minimal. More sophisticated bridges are capable of mapping from one MAC format to another (e.g., to interconnect an Ethernet and a token ring LAN).</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Because </a:t>
            </a:r>
            <a:r>
              <a:rPr lang="en-US" dirty="0">
                <a:latin typeface="Times New Roman" pitchFamily="32" charset="0"/>
              </a:rPr>
              <a:t>the bridge is used in a situation in which all the LANs have the same characteristics, the reader may ask, why not simply have one large LAN? Depending on circumstance, there are several reasons for the use of multiple LANs connected by bridges:</a:t>
            </a:r>
          </a:p>
          <a:p>
            <a:r>
              <a:rPr lang="en-US" dirty="0">
                <a:latin typeface="Times New Roman" pitchFamily="32" charset="0"/>
              </a:rPr>
              <a:t> </a:t>
            </a:r>
          </a:p>
          <a:p>
            <a:r>
              <a:rPr lang="en-US" b="1" dirty="0">
                <a:latin typeface="Times New Roman" pitchFamily="32" charset="0"/>
              </a:rPr>
              <a:t>Reliability:</a:t>
            </a:r>
            <a:r>
              <a:rPr lang="en-US" dirty="0">
                <a:latin typeface="Times New Roman" pitchFamily="32" charset="0"/>
              </a:rPr>
              <a:t> The danger in connecting all data processing devices in an organization to one network is that a fault on the network may disable communication for all devices. By using bridges, the network can be partitioned into self-contained units.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Performance</a:t>
            </a:r>
            <a:r>
              <a:rPr lang="en-US" b="1" dirty="0">
                <a:latin typeface="Times New Roman" pitchFamily="32" charset="0"/>
              </a:rPr>
              <a:t>:</a:t>
            </a:r>
            <a:r>
              <a:rPr lang="en-US" dirty="0">
                <a:latin typeface="Times New Roman" pitchFamily="32" charset="0"/>
              </a:rPr>
              <a:t> In general, performance on a LAN declines with an increase in the number of devices or the length of the wire. A number of smaller LANs will often give improved performance if devices can be clustered so that intranetwork traffic significantly exceeds internetwork traffic.</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Security</a:t>
            </a:r>
            <a:r>
              <a:rPr lang="en-US" b="1" dirty="0">
                <a:latin typeface="Times New Roman" pitchFamily="32" charset="0"/>
              </a:rPr>
              <a:t>:</a:t>
            </a:r>
            <a:r>
              <a:rPr lang="en-US" dirty="0">
                <a:latin typeface="Times New Roman" pitchFamily="32" charset="0"/>
              </a:rPr>
              <a:t> The establishment of multiple LANs may improve security of communications. It is desirable to keep different types of traffic (e.g., accounting, personnel, strategic planning) that have different security needs on physically separate media. At the same time, the different types of users with different levels of security need to communicate through controlled and monitored mechanisms. </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Geography</a:t>
            </a:r>
            <a:r>
              <a:rPr lang="en-US" b="1" dirty="0">
                <a:latin typeface="Times New Roman" pitchFamily="32" charset="0"/>
              </a:rPr>
              <a:t>:</a:t>
            </a:r>
            <a:r>
              <a:rPr lang="en-US" dirty="0">
                <a:latin typeface="Times New Roman" pitchFamily="32" charset="0"/>
              </a:rPr>
              <a:t> Clearly, two separate LANs are needed to support devices clustered in two geographically distant locations. Even in the case of two buildings separated by a highway, it may be far easier to use a microwave bridge link than to attempt to string coaxial cable between the two buildings.</a:t>
            </a:r>
          </a:p>
          <a:p>
            <a:endParaRPr lang="en-US" dirty="0">
              <a:latin typeface="Times" pitchFamily="32" charset="0"/>
            </a:endParaRPr>
          </a:p>
          <a:p>
            <a:endParaRPr lang="en-US" dirty="0">
              <a:latin typeface="Times" pitchFamily="32" charset="0"/>
            </a:endParaRPr>
          </a:p>
        </p:txBody>
      </p:sp>
    </p:spTree>
    <p:extLst>
      <p:ext uri="{BB962C8B-B14F-4D97-AF65-F5344CB8AC3E}">
        <p14:creationId xmlns:p14="http://schemas.microsoft.com/office/powerpoint/2010/main" val="4255315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95B00DE2-833A-B242-B3D2-BB89917C5DE3}" type="slidenum">
              <a:rPr lang="en-US"/>
              <a:pPr/>
              <a:t>21</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Figure 11.6 illustrates the action of a bridge connecting two</a:t>
            </a:r>
          </a:p>
          <a:p>
            <a:r>
              <a:rPr lang="en-US" sz="1200" kern="1200" baseline="0" dirty="0" smtClean="0">
                <a:solidFill>
                  <a:schemeClr val="tx1"/>
                </a:solidFill>
                <a:latin typeface="Times New Roman" pitchFamily="-110" charset="0"/>
                <a:ea typeface="+mn-ea"/>
                <a:cs typeface="+mn-cs"/>
              </a:rPr>
              <a:t>LANs, A and B, using the same MAC protocol. In this example, a single bridge</a:t>
            </a:r>
          </a:p>
          <a:p>
            <a:r>
              <a:rPr lang="en-US" sz="1200" kern="1200" baseline="0" dirty="0" smtClean="0">
                <a:solidFill>
                  <a:schemeClr val="tx1"/>
                </a:solidFill>
                <a:latin typeface="Times New Roman" pitchFamily="-110" charset="0"/>
                <a:ea typeface="+mn-ea"/>
                <a:cs typeface="+mn-cs"/>
              </a:rPr>
              <a:t>attaches to both LANs; frequently, the bridge function is performed by two “</a:t>
            </a:r>
            <a:r>
              <a:rPr lang="en-US" sz="1200" kern="1200" baseline="0" dirty="0" err="1" smtClean="0">
                <a:solidFill>
                  <a:schemeClr val="tx1"/>
                </a:solidFill>
                <a:latin typeface="Times New Roman" pitchFamily="-110" charset="0"/>
                <a:ea typeface="+mn-ea"/>
                <a:cs typeface="+mn-cs"/>
              </a:rPr>
              <a:t>halfbridges</a:t>
            </a:r>
            <a:r>
              <a:rPr lang="en-US" sz="1200"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one on each LAN. The functions of the bridge are few and simple: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Read all frames transmitted on A and accept those addressed to any station</a:t>
            </a:r>
          </a:p>
          <a:p>
            <a:r>
              <a:rPr lang="en-US" sz="1200" kern="1200" baseline="0" dirty="0" smtClean="0">
                <a:solidFill>
                  <a:schemeClr val="tx1"/>
                </a:solidFill>
                <a:latin typeface="Times New Roman" pitchFamily="-110" charset="0"/>
                <a:ea typeface="+mn-ea"/>
                <a:cs typeface="+mn-cs"/>
              </a:rPr>
              <a:t>on B.</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Using the medium access control protocol for B, retransmit each frame</a:t>
            </a:r>
          </a:p>
          <a:p>
            <a:r>
              <a:rPr lang="en-US" sz="1200" kern="1200" baseline="0" dirty="0" smtClean="0">
                <a:solidFill>
                  <a:schemeClr val="tx1"/>
                </a:solidFill>
                <a:latin typeface="Times New Roman" pitchFamily="-110" charset="0"/>
                <a:ea typeface="+mn-ea"/>
                <a:cs typeface="+mn-cs"/>
              </a:rPr>
              <a:t>on B.</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Do the same for B-to-A traffic.</a:t>
            </a:r>
            <a:endParaRPr lang="en-US" dirty="0">
              <a:latin typeface="Times" pitchFamily="32" charset="0"/>
            </a:endParaRPr>
          </a:p>
        </p:txBody>
      </p:sp>
    </p:spTree>
    <p:extLst>
      <p:ext uri="{BB962C8B-B14F-4D97-AF65-F5344CB8AC3E}">
        <p14:creationId xmlns:p14="http://schemas.microsoft.com/office/powerpoint/2010/main" val="1587846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699205BC-FFCF-F643-BDB6-BF9D6850E0E7}" type="slidenum">
              <a:rPr lang="en-US"/>
              <a:pPr/>
              <a:t>22</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dirty="0">
                <a:latin typeface="Times New Roman" pitchFamily="32" charset="0"/>
              </a:rPr>
              <a:t>Several design aspects of a bridge are worth highlighting:</a:t>
            </a:r>
          </a:p>
          <a:p>
            <a:r>
              <a:rPr lang="en-US" dirty="0">
                <a:latin typeface="Times New Roman" pitchFamily="32" charset="0"/>
              </a:rPr>
              <a:t> </a:t>
            </a:r>
          </a:p>
          <a:p>
            <a:r>
              <a:rPr lang="en-US" dirty="0">
                <a:latin typeface="Times New Roman" pitchFamily="32" charset="0"/>
              </a:rPr>
              <a:t>The bridge makes no modification to the content or format of the frames it receives, nor does it encapsulate them with an additional header. Each frame to be transferred is simply copied from one LAN and repeated with exactly the same bit pattern on the other LAN. Because the two LANs use the same LAN protocols, it is permissible to do this.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bridge should contain enough buffer space to meet peak demands. Over a short period of time, frames may arrive faster than they can be retransmitted.</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bridge must contain addressing and routing intelligence. At a minimum, the bridge must know which addresses are on each network to know which frames to pass. Further, there  may be more than two LANs interconnected by a number of bridges. In that case, a frame may have to be routed through several bridges in its journey from source to destination.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 </a:t>
            </a:r>
            <a:r>
              <a:rPr lang="en-US" dirty="0">
                <a:latin typeface="Times New Roman" pitchFamily="32" charset="0"/>
              </a:rPr>
              <a:t>bridge may connect more than two LANs.</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In </a:t>
            </a:r>
            <a:r>
              <a:rPr lang="en-US" dirty="0">
                <a:latin typeface="Times New Roman" pitchFamily="32" charset="0"/>
              </a:rPr>
              <a:t>summary, the bridge provides an extension to the LAN that requires no modification to the communications software in the stations attached to the LANs. It appears to all stations on the two (or more) LANs that there is a single LAN on which each station has a unique address. The station uses that unique address and need not explicitly discriminate between stations on the same LAN and stations on other LANs; the bridge takes care of that.</a:t>
            </a:r>
          </a:p>
          <a:p>
            <a:endParaRPr lang="en-US" dirty="0">
              <a:latin typeface="Times" pitchFamily="32" charset="0"/>
            </a:endParaRPr>
          </a:p>
        </p:txBody>
      </p:sp>
    </p:spTree>
    <p:extLst>
      <p:ext uri="{BB962C8B-B14F-4D97-AF65-F5344CB8AC3E}">
        <p14:creationId xmlns:p14="http://schemas.microsoft.com/office/powerpoint/2010/main" val="4232068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6A65F530-13EC-C840-BE0A-A0BE051BF56D}" type="slidenum">
              <a:rPr lang="en-US"/>
              <a:pPr/>
              <a:t>23</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 IEEE 802.1D specification defines the protocol architecture for MAC bridges.</a:t>
            </a:r>
          </a:p>
          <a:p>
            <a:r>
              <a:rPr lang="en-US" sz="1200" kern="1200" baseline="0" dirty="0" smtClean="0">
                <a:solidFill>
                  <a:schemeClr val="tx1"/>
                </a:solidFill>
                <a:latin typeface="Times New Roman" pitchFamily="-110" charset="0"/>
                <a:ea typeface="+mn-ea"/>
                <a:cs typeface="+mn-cs"/>
              </a:rPr>
              <a:t>Within the 802 architecture, the endpoint or station address is designated at the</a:t>
            </a:r>
          </a:p>
          <a:p>
            <a:r>
              <a:rPr lang="en-US" sz="1200" kern="1200" baseline="0" dirty="0" smtClean="0">
                <a:solidFill>
                  <a:schemeClr val="tx1"/>
                </a:solidFill>
                <a:latin typeface="Times New Roman" pitchFamily="-110" charset="0"/>
                <a:ea typeface="+mn-ea"/>
                <a:cs typeface="+mn-cs"/>
              </a:rPr>
              <a:t> MAC level. Thus, it is at the MAC level that a bridge can function. Figure 11.7</a:t>
            </a:r>
          </a:p>
          <a:p>
            <a:r>
              <a:rPr lang="en-US" sz="1200" kern="1200" baseline="0" dirty="0" smtClean="0">
                <a:solidFill>
                  <a:schemeClr val="tx1"/>
                </a:solidFill>
                <a:latin typeface="Times New Roman" pitchFamily="-110" charset="0"/>
                <a:ea typeface="+mn-ea"/>
                <a:cs typeface="+mn-cs"/>
              </a:rPr>
              <a:t>shows the simplest case, which consists of two LANs connected by a single bridge.</a:t>
            </a:r>
          </a:p>
          <a:p>
            <a:r>
              <a:rPr lang="en-US" sz="1200" kern="1200" baseline="0" dirty="0" smtClean="0">
                <a:solidFill>
                  <a:schemeClr val="tx1"/>
                </a:solidFill>
                <a:latin typeface="Times New Roman" pitchFamily="-110" charset="0"/>
                <a:ea typeface="+mn-ea"/>
                <a:cs typeface="+mn-cs"/>
              </a:rPr>
              <a:t>The LANs employ the same MAC and LLC protocols. The bridge operates as previously</a:t>
            </a:r>
          </a:p>
          <a:p>
            <a:r>
              <a:rPr lang="en-US" sz="1200" kern="1200" baseline="0" dirty="0" smtClean="0">
                <a:solidFill>
                  <a:schemeClr val="tx1"/>
                </a:solidFill>
                <a:latin typeface="Times New Roman" pitchFamily="-110" charset="0"/>
                <a:ea typeface="+mn-ea"/>
                <a:cs typeface="+mn-cs"/>
              </a:rPr>
              <a:t>described. A MAC frame whose destination is not on the immediate LAN</a:t>
            </a:r>
          </a:p>
          <a:p>
            <a:r>
              <a:rPr lang="en-US" sz="1200" kern="1200" baseline="0" dirty="0" smtClean="0">
                <a:solidFill>
                  <a:schemeClr val="tx1"/>
                </a:solidFill>
                <a:latin typeface="Times New Roman" pitchFamily="-110" charset="0"/>
                <a:ea typeface="+mn-ea"/>
                <a:cs typeface="+mn-cs"/>
              </a:rPr>
              <a:t>is captured by the bridge, buffered briefly, and then transmitted on the other LAN.</a:t>
            </a:r>
          </a:p>
          <a:p>
            <a:r>
              <a:rPr lang="en-US" sz="1200" kern="1200" baseline="0" dirty="0" smtClean="0">
                <a:solidFill>
                  <a:schemeClr val="tx1"/>
                </a:solidFill>
                <a:latin typeface="Times New Roman" pitchFamily="-110" charset="0"/>
                <a:ea typeface="+mn-ea"/>
                <a:cs typeface="+mn-cs"/>
              </a:rPr>
              <a:t>As far as the LLC layer is concerned, there is a dialogue between peer LLC entities</a:t>
            </a:r>
          </a:p>
          <a:p>
            <a:r>
              <a:rPr lang="en-US" sz="1200" kern="1200" baseline="0" dirty="0" smtClean="0">
                <a:solidFill>
                  <a:schemeClr val="tx1"/>
                </a:solidFill>
                <a:latin typeface="Times New Roman" pitchFamily="-110" charset="0"/>
                <a:ea typeface="+mn-ea"/>
                <a:cs typeface="+mn-cs"/>
              </a:rPr>
              <a:t>in the two endpoint stations. The bridge need not contain an LLC layer because it is</a:t>
            </a:r>
          </a:p>
          <a:p>
            <a:r>
              <a:rPr lang="en-US" sz="1200" kern="1200" baseline="0" dirty="0" smtClean="0">
                <a:solidFill>
                  <a:schemeClr val="tx1"/>
                </a:solidFill>
                <a:latin typeface="Times New Roman" pitchFamily="-110" charset="0"/>
                <a:ea typeface="+mn-ea"/>
                <a:cs typeface="+mn-cs"/>
              </a:rPr>
              <a:t>merely serving to relay the MAC frames.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11.7b indicates the way in which data are encapsulated using a bridge.</a:t>
            </a:r>
          </a:p>
          <a:p>
            <a:r>
              <a:rPr lang="en-US" sz="1200" kern="1200" baseline="0" dirty="0" smtClean="0">
                <a:solidFill>
                  <a:schemeClr val="tx1"/>
                </a:solidFill>
                <a:latin typeface="Times New Roman" pitchFamily="-110" charset="0"/>
                <a:ea typeface="+mn-ea"/>
                <a:cs typeface="+mn-cs"/>
              </a:rPr>
              <a:t>Data are provided by some user to LLC. The LLC entity appends a header and</a:t>
            </a:r>
          </a:p>
          <a:p>
            <a:r>
              <a:rPr lang="en-US" sz="1200" kern="1200" baseline="0" dirty="0" smtClean="0">
                <a:solidFill>
                  <a:schemeClr val="tx1"/>
                </a:solidFill>
                <a:latin typeface="Times New Roman" pitchFamily="-110" charset="0"/>
                <a:ea typeface="+mn-ea"/>
                <a:cs typeface="+mn-cs"/>
              </a:rPr>
              <a:t>passes the resulting data unit to the MAC entity, which appends a header and a</a:t>
            </a:r>
          </a:p>
          <a:p>
            <a:r>
              <a:rPr lang="en-US" sz="1200" kern="1200" baseline="0" dirty="0" smtClean="0">
                <a:solidFill>
                  <a:schemeClr val="tx1"/>
                </a:solidFill>
                <a:latin typeface="Times New Roman" pitchFamily="-110" charset="0"/>
                <a:ea typeface="+mn-ea"/>
                <a:cs typeface="+mn-cs"/>
              </a:rPr>
              <a:t>trailer to form a MAC frame. On the basis of the destination MAC address in the</a:t>
            </a:r>
          </a:p>
          <a:p>
            <a:r>
              <a:rPr lang="en-US" sz="1200" kern="1200" baseline="0" dirty="0" smtClean="0">
                <a:solidFill>
                  <a:schemeClr val="tx1"/>
                </a:solidFill>
                <a:latin typeface="Times New Roman" pitchFamily="-110" charset="0"/>
                <a:ea typeface="+mn-ea"/>
                <a:cs typeface="+mn-cs"/>
              </a:rPr>
              <a:t>frame, it is captured by the bridge. The bridge does not strip off the MAC fields; its</a:t>
            </a:r>
          </a:p>
          <a:p>
            <a:r>
              <a:rPr lang="en-US" sz="1200" kern="1200" baseline="0" dirty="0" smtClean="0">
                <a:solidFill>
                  <a:schemeClr val="tx1"/>
                </a:solidFill>
                <a:latin typeface="Times New Roman" pitchFamily="-110" charset="0"/>
                <a:ea typeface="+mn-ea"/>
                <a:cs typeface="+mn-cs"/>
              </a:rPr>
              <a:t>function is to relay the MAC frame intact to the destination LAN. Thus, the frame</a:t>
            </a:r>
          </a:p>
          <a:p>
            <a:r>
              <a:rPr lang="en-US" sz="1200" kern="1200" baseline="0" dirty="0" smtClean="0">
                <a:solidFill>
                  <a:schemeClr val="tx1"/>
                </a:solidFill>
                <a:latin typeface="Times New Roman" pitchFamily="-110" charset="0"/>
                <a:ea typeface="+mn-ea"/>
                <a:cs typeface="+mn-cs"/>
              </a:rPr>
              <a:t>is deposited on the destination LAN and captured by the destination station.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concept of a MAC relay bridge is not limited to the use of a single bridge</a:t>
            </a:r>
          </a:p>
          <a:p>
            <a:r>
              <a:rPr lang="en-US" sz="1200" kern="1200" baseline="0" dirty="0" smtClean="0">
                <a:solidFill>
                  <a:schemeClr val="tx1"/>
                </a:solidFill>
                <a:latin typeface="Times New Roman" pitchFamily="-110" charset="0"/>
                <a:ea typeface="+mn-ea"/>
                <a:cs typeface="+mn-cs"/>
              </a:rPr>
              <a:t>to connect two nearby LANs. If the LANs are some distance apart, then they can</a:t>
            </a:r>
          </a:p>
          <a:p>
            <a:r>
              <a:rPr lang="en-US" sz="1200" kern="1200" baseline="0" dirty="0" smtClean="0">
                <a:solidFill>
                  <a:schemeClr val="tx1"/>
                </a:solidFill>
                <a:latin typeface="Times New Roman" pitchFamily="-110" charset="0"/>
                <a:ea typeface="+mn-ea"/>
                <a:cs typeface="+mn-cs"/>
              </a:rPr>
              <a:t>be connected by two bridges that are in turn connected by a communications facility.</a:t>
            </a:r>
          </a:p>
          <a:p>
            <a:r>
              <a:rPr lang="en-US" sz="1200" kern="1200" baseline="0" dirty="0" smtClean="0">
                <a:solidFill>
                  <a:schemeClr val="tx1"/>
                </a:solidFill>
                <a:latin typeface="Times New Roman" pitchFamily="-110" charset="0"/>
                <a:ea typeface="+mn-ea"/>
                <a:cs typeface="+mn-cs"/>
              </a:rPr>
              <a:t>The intervening communications facility can be a network, such as a wide area</a:t>
            </a:r>
          </a:p>
          <a:p>
            <a:r>
              <a:rPr lang="en-US" sz="1200" kern="1200" baseline="0" dirty="0" smtClean="0">
                <a:solidFill>
                  <a:schemeClr val="tx1"/>
                </a:solidFill>
                <a:latin typeface="Times New Roman" pitchFamily="-110" charset="0"/>
                <a:ea typeface="+mn-ea"/>
                <a:cs typeface="+mn-cs"/>
              </a:rPr>
              <a:t>packet-switching network, or a point-to-point link. In such cases, when a bridge captures</a:t>
            </a:r>
          </a:p>
          <a:p>
            <a:r>
              <a:rPr lang="en-US" sz="1200" kern="1200" baseline="0" dirty="0" smtClean="0">
                <a:solidFill>
                  <a:schemeClr val="tx1"/>
                </a:solidFill>
                <a:latin typeface="Times New Roman" pitchFamily="-110" charset="0"/>
                <a:ea typeface="+mn-ea"/>
                <a:cs typeface="+mn-cs"/>
              </a:rPr>
              <a:t>a MAC frame, it must encapsulate the frame in the appropriate packaging and</a:t>
            </a:r>
          </a:p>
          <a:p>
            <a:r>
              <a:rPr lang="en-US" sz="1200" kern="1200" baseline="0" dirty="0" smtClean="0">
                <a:solidFill>
                  <a:schemeClr val="tx1"/>
                </a:solidFill>
                <a:latin typeface="Times New Roman" pitchFamily="-110" charset="0"/>
                <a:ea typeface="+mn-ea"/>
                <a:cs typeface="+mn-cs"/>
              </a:rPr>
              <a:t>transmit it over the communications facility to a target bridge. The target bridge</a:t>
            </a:r>
          </a:p>
          <a:p>
            <a:r>
              <a:rPr lang="en-US" sz="1200" kern="1200" baseline="0" dirty="0" smtClean="0">
                <a:solidFill>
                  <a:schemeClr val="tx1"/>
                </a:solidFill>
                <a:latin typeface="Times New Roman" pitchFamily="-110" charset="0"/>
                <a:ea typeface="+mn-ea"/>
                <a:cs typeface="+mn-cs"/>
              </a:rPr>
              <a:t>strips off these extra fields and transmits the original, unmodified MAC frame to</a:t>
            </a:r>
          </a:p>
          <a:p>
            <a:r>
              <a:rPr lang="en-US" sz="1200" kern="1200" baseline="0" dirty="0" smtClean="0">
                <a:solidFill>
                  <a:schemeClr val="tx1"/>
                </a:solidFill>
                <a:latin typeface="Times New Roman" pitchFamily="-110" charset="0"/>
                <a:ea typeface="+mn-ea"/>
                <a:cs typeface="+mn-cs"/>
              </a:rPr>
              <a:t>the destination station.</a:t>
            </a:r>
            <a:endParaRPr lang="en-US" dirty="0">
              <a:latin typeface="Times New Roman" pitchFamily="32" charset="0"/>
            </a:endParaRPr>
          </a:p>
        </p:txBody>
      </p:sp>
    </p:spTree>
    <p:extLst>
      <p:ext uri="{BB962C8B-B14F-4D97-AF65-F5344CB8AC3E}">
        <p14:creationId xmlns:p14="http://schemas.microsoft.com/office/powerpoint/2010/main" val="3475019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0D34E84-745C-AD47-91E2-AE39BC73F49C}" type="slidenum">
              <a:rPr lang="en-US"/>
              <a:pPr/>
              <a:t>24</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There is a trend within many organizations to an increasing number of LANs</a:t>
            </a:r>
          </a:p>
          <a:p>
            <a:r>
              <a:rPr lang="en-US" sz="1200" kern="1200" baseline="0" dirty="0" smtClean="0">
                <a:solidFill>
                  <a:schemeClr val="tx1"/>
                </a:solidFill>
                <a:latin typeface="Times New Roman" pitchFamily="-110" charset="0"/>
                <a:ea typeface="+mn-ea"/>
                <a:cs typeface="+mn-cs"/>
              </a:rPr>
              <a:t>interconnected by bridges. As the number of LANs grows, it becomes important</a:t>
            </a:r>
          </a:p>
          <a:p>
            <a:r>
              <a:rPr lang="en-US" sz="1200" kern="1200" baseline="0" dirty="0" smtClean="0">
                <a:solidFill>
                  <a:schemeClr val="tx1"/>
                </a:solidFill>
                <a:latin typeface="Times New Roman" pitchFamily="-110" charset="0"/>
                <a:ea typeface="+mn-ea"/>
                <a:cs typeface="+mn-cs"/>
              </a:rPr>
              <a:t>to provide alternate paths between LANs via bridges for load balancing and</a:t>
            </a:r>
          </a:p>
          <a:p>
            <a:r>
              <a:rPr lang="en-US" sz="1200" kern="1200" baseline="0" dirty="0" smtClean="0">
                <a:solidFill>
                  <a:schemeClr val="tx1"/>
                </a:solidFill>
                <a:latin typeface="Times New Roman" pitchFamily="-110" charset="0"/>
                <a:ea typeface="+mn-ea"/>
                <a:cs typeface="+mn-cs"/>
              </a:rPr>
              <a:t>reconfiguration in response to failure. Thus, many organizations will find that static,</a:t>
            </a:r>
          </a:p>
          <a:p>
            <a:r>
              <a:rPr lang="en-US" sz="1200" kern="1200" baseline="0" dirty="0" smtClean="0">
                <a:solidFill>
                  <a:schemeClr val="tx1"/>
                </a:solidFill>
                <a:latin typeface="Times New Roman" pitchFamily="-110" charset="0"/>
                <a:ea typeface="+mn-ea"/>
                <a:cs typeface="+mn-cs"/>
              </a:rPr>
              <a:t>preconfigured routing tables are inadequate and that some sort of dynamic routing</a:t>
            </a:r>
          </a:p>
          <a:p>
            <a:r>
              <a:rPr lang="en-US" sz="1200" kern="1200" baseline="0" dirty="0" smtClean="0">
                <a:solidFill>
                  <a:schemeClr val="tx1"/>
                </a:solidFill>
                <a:latin typeface="Times New Roman" pitchFamily="-110" charset="0"/>
                <a:ea typeface="+mn-ea"/>
                <a:cs typeface="+mn-cs"/>
              </a:rPr>
              <a:t>is needed.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the configuration of Figure 11.8. Suppose that</a:t>
            </a:r>
          </a:p>
          <a:p>
            <a:r>
              <a:rPr lang="en-US" sz="1200" kern="1200" baseline="0" dirty="0" smtClean="0">
                <a:solidFill>
                  <a:schemeClr val="tx1"/>
                </a:solidFill>
                <a:latin typeface="Times New Roman" pitchFamily="-110" charset="0"/>
                <a:ea typeface="+mn-ea"/>
                <a:cs typeface="+mn-cs"/>
              </a:rPr>
              <a:t>station 1 transmits a frame on LAN A intended for station 6. The frame will be</a:t>
            </a:r>
          </a:p>
          <a:p>
            <a:r>
              <a:rPr lang="en-US" sz="1200" kern="1200" baseline="0" dirty="0" smtClean="0">
                <a:solidFill>
                  <a:schemeClr val="tx1"/>
                </a:solidFill>
                <a:latin typeface="Times New Roman" pitchFamily="-110" charset="0"/>
                <a:ea typeface="+mn-ea"/>
                <a:cs typeface="+mn-cs"/>
              </a:rPr>
              <a:t>read by bridges 101, 102, and 107. For each bridge, the addressed station is not</a:t>
            </a:r>
          </a:p>
          <a:p>
            <a:r>
              <a:rPr lang="en-US" sz="1200" kern="1200" baseline="0" dirty="0" smtClean="0">
                <a:solidFill>
                  <a:schemeClr val="tx1"/>
                </a:solidFill>
                <a:latin typeface="Times New Roman" pitchFamily="-110" charset="0"/>
                <a:ea typeface="+mn-ea"/>
                <a:cs typeface="+mn-cs"/>
              </a:rPr>
              <a:t>on a LAN to which the bridge is attached. Therefore, each bridge must make a</a:t>
            </a:r>
          </a:p>
          <a:p>
            <a:r>
              <a:rPr lang="en-US" sz="1200" kern="1200" baseline="0" dirty="0" smtClean="0">
                <a:solidFill>
                  <a:schemeClr val="tx1"/>
                </a:solidFill>
                <a:latin typeface="Times New Roman" pitchFamily="-110" charset="0"/>
                <a:ea typeface="+mn-ea"/>
                <a:cs typeface="+mn-cs"/>
              </a:rPr>
              <a:t>decision whether or not to retransmit the frame on its other LAN, in order to</a:t>
            </a:r>
          </a:p>
          <a:p>
            <a:r>
              <a:rPr lang="en-US" sz="1200" kern="1200" baseline="0" dirty="0" smtClean="0">
                <a:solidFill>
                  <a:schemeClr val="tx1"/>
                </a:solidFill>
                <a:latin typeface="Times New Roman" pitchFamily="-110" charset="0"/>
                <a:ea typeface="+mn-ea"/>
                <a:cs typeface="+mn-cs"/>
              </a:rPr>
              <a:t>move it closer to its intended destination. In this case, bridge 102 should repeat</a:t>
            </a:r>
          </a:p>
          <a:p>
            <a:r>
              <a:rPr lang="en-US" sz="1200" kern="1200" baseline="0" dirty="0" smtClean="0">
                <a:solidFill>
                  <a:schemeClr val="tx1"/>
                </a:solidFill>
                <a:latin typeface="Times New Roman" pitchFamily="-110" charset="0"/>
                <a:ea typeface="+mn-ea"/>
                <a:cs typeface="+mn-cs"/>
              </a:rPr>
              <a:t>the frame on LAN C, whereas bridges 101 and 107 should refrain from retransmitting</a:t>
            </a:r>
          </a:p>
          <a:p>
            <a:r>
              <a:rPr lang="en-US" sz="1200" kern="1200" baseline="0" dirty="0" smtClean="0">
                <a:solidFill>
                  <a:schemeClr val="tx1"/>
                </a:solidFill>
                <a:latin typeface="Times New Roman" pitchFamily="-110" charset="0"/>
                <a:ea typeface="+mn-ea"/>
                <a:cs typeface="+mn-cs"/>
              </a:rPr>
              <a:t>the frame. Once the frame has been transmitted on LAN C, it will be</a:t>
            </a:r>
          </a:p>
          <a:p>
            <a:r>
              <a:rPr lang="en-US" sz="1200" kern="1200" baseline="0" dirty="0" smtClean="0">
                <a:solidFill>
                  <a:schemeClr val="tx1"/>
                </a:solidFill>
                <a:latin typeface="Times New Roman" pitchFamily="-110" charset="0"/>
                <a:ea typeface="+mn-ea"/>
                <a:cs typeface="+mn-cs"/>
              </a:rPr>
              <a:t>picked up by both bridges 105 and 106. Again, each must decide whether or not</a:t>
            </a:r>
          </a:p>
          <a:p>
            <a:r>
              <a:rPr lang="en-US" sz="1200" kern="1200" baseline="0" dirty="0" smtClean="0">
                <a:solidFill>
                  <a:schemeClr val="tx1"/>
                </a:solidFill>
                <a:latin typeface="Times New Roman" pitchFamily="-110" charset="0"/>
                <a:ea typeface="+mn-ea"/>
                <a:cs typeface="+mn-cs"/>
              </a:rPr>
              <a:t>to forward the frame. In this case, bridge 105 should retransmit the frame on</a:t>
            </a:r>
          </a:p>
          <a:p>
            <a:r>
              <a:rPr lang="en-US" sz="1200" kern="1200" baseline="0" dirty="0" smtClean="0">
                <a:solidFill>
                  <a:schemeClr val="tx1"/>
                </a:solidFill>
                <a:latin typeface="Times New Roman" pitchFamily="-110" charset="0"/>
                <a:ea typeface="+mn-ea"/>
                <a:cs typeface="+mn-cs"/>
              </a:rPr>
              <a:t>LAN F, where it will be received by the destination, station 6.</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Thus we see that, in the general case, the bridge must be equipped with a</a:t>
            </a:r>
          </a:p>
          <a:p>
            <a:r>
              <a:rPr lang="en-US" sz="1200" kern="1200" baseline="0" dirty="0" smtClean="0">
                <a:solidFill>
                  <a:schemeClr val="tx1"/>
                </a:solidFill>
                <a:latin typeface="Times New Roman" pitchFamily="-110" charset="0"/>
                <a:ea typeface="+mn-ea"/>
                <a:cs typeface="+mn-cs"/>
              </a:rPr>
              <a:t>routing capability. When a bridge receives a frame, it must decide whether or not</a:t>
            </a:r>
          </a:p>
          <a:p>
            <a:r>
              <a:rPr lang="en-US" sz="1200" kern="1200" baseline="0" dirty="0" smtClean="0">
                <a:solidFill>
                  <a:schemeClr val="tx1"/>
                </a:solidFill>
                <a:latin typeface="Times New Roman" pitchFamily="-110" charset="0"/>
                <a:ea typeface="+mn-ea"/>
                <a:cs typeface="+mn-cs"/>
              </a:rPr>
              <a:t>to forward it. If the bridge is attached to two or more networks, then it must decide</a:t>
            </a:r>
          </a:p>
          <a:p>
            <a:r>
              <a:rPr lang="en-US" sz="1200" kern="1200" baseline="0" dirty="0" smtClean="0">
                <a:solidFill>
                  <a:schemeClr val="tx1"/>
                </a:solidFill>
                <a:latin typeface="Times New Roman" pitchFamily="-110" charset="0"/>
                <a:ea typeface="+mn-ea"/>
                <a:cs typeface="+mn-cs"/>
              </a:rPr>
              <a:t>whether or not to forward the frame and, if so, on which LAN the frame should be</a:t>
            </a:r>
          </a:p>
          <a:p>
            <a:r>
              <a:rPr lang="en-US" sz="1200" kern="1200" baseline="0" dirty="0" smtClean="0">
                <a:solidFill>
                  <a:schemeClr val="tx1"/>
                </a:solidFill>
                <a:latin typeface="Times New Roman" pitchFamily="-110" charset="0"/>
                <a:ea typeface="+mn-ea"/>
                <a:cs typeface="+mn-cs"/>
              </a:rPr>
              <a:t>transmitted.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routing decision may not always be a simple one. Figure 11.8 also shows</a:t>
            </a:r>
          </a:p>
          <a:p>
            <a:r>
              <a:rPr lang="en-US" sz="1200" kern="1200" baseline="0" dirty="0" smtClean="0">
                <a:solidFill>
                  <a:schemeClr val="tx1"/>
                </a:solidFill>
                <a:latin typeface="Times New Roman" pitchFamily="-110" charset="0"/>
                <a:ea typeface="+mn-ea"/>
                <a:cs typeface="+mn-cs"/>
              </a:rPr>
              <a:t>that there are two routes between LAN A and LAN E. Such redundancy provides</a:t>
            </a:r>
          </a:p>
          <a:p>
            <a:r>
              <a:rPr lang="en-US" sz="1200" kern="1200" baseline="0" dirty="0" smtClean="0">
                <a:solidFill>
                  <a:schemeClr val="tx1"/>
                </a:solidFill>
                <a:latin typeface="Times New Roman" pitchFamily="-110" charset="0"/>
                <a:ea typeface="+mn-ea"/>
                <a:cs typeface="+mn-cs"/>
              </a:rPr>
              <a:t>for higher overall Internet availability and creates the possibility for load balancing.</a:t>
            </a:r>
          </a:p>
          <a:p>
            <a:r>
              <a:rPr lang="en-US" sz="1200" kern="1200" baseline="0" dirty="0" smtClean="0">
                <a:solidFill>
                  <a:schemeClr val="tx1"/>
                </a:solidFill>
                <a:latin typeface="Times New Roman" pitchFamily="-110" charset="0"/>
                <a:ea typeface="+mn-ea"/>
                <a:cs typeface="+mn-cs"/>
              </a:rPr>
              <a:t>In this case, if station 1 transmits a frame on LAN A intended for station 5 on LAN E,</a:t>
            </a:r>
          </a:p>
          <a:p>
            <a:r>
              <a:rPr lang="en-US" sz="1200" kern="1200" baseline="0" dirty="0" smtClean="0">
                <a:solidFill>
                  <a:schemeClr val="tx1"/>
                </a:solidFill>
                <a:latin typeface="Times New Roman" pitchFamily="-110" charset="0"/>
                <a:ea typeface="+mn-ea"/>
                <a:cs typeface="+mn-cs"/>
              </a:rPr>
              <a:t>then either bridge 101 or bridge 107 could forward the frame. It would appear preferable</a:t>
            </a:r>
          </a:p>
          <a:p>
            <a:r>
              <a:rPr lang="en-US" sz="1200" kern="1200" baseline="0" dirty="0" smtClean="0">
                <a:solidFill>
                  <a:schemeClr val="tx1"/>
                </a:solidFill>
                <a:latin typeface="Times New Roman" pitchFamily="-110" charset="0"/>
                <a:ea typeface="+mn-ea"/>
                <a:cs typeface="+mn-cs"/>
              </a:rPr>
              <a:t>for bridge 107 to forward the frame, since it will involve only one hop, whereas if</a:t>
            </a:r>
          </a:p>
          <a:p>
            <a:r>
              <a:rPr lang="en-US" sz="1200" kern="1200" baseline="0" dirty="0" smtClean="0">
                <a:solidFill>
                  <a:schemeClr val="tx1"/>
                </a:solidFill>
                <a:latin typeface="Times New Roman" pitchFamily="-110" charset="0"/>
                <a:ea typeface="+mn-ea"/>
                <a:cs typeface="+mn-cs"/>
              </a:rPr>
              <a:t>the frame travels through bridge 101, it must suffer two hops. Another consideration</a:t>
            </a:r>
          </a:p>
          <a:p>
            <a:r>
              <a:rPr lang="en-US" sz="1200" kern="1200" baseline="0" dirty="0" smtClean="0">
                <a:solidFill>
                  <a:schemeClr val="tx1"/>
                </a:solidFill>
                <a:latin typeface="Times New Roman" pitchFamily="-110" charset="0"/>
                <a:ea typeface="+mn-ea"/>
                <a:cs typeface="+mn-cs"/>
              </a:rPr>
              <a:t>is that there may be changes in the configuration. For example, bridge 107 may fail,</a:t>
            </a:r>
          </a:p>
          <a:p>
            <a:r>
              <a:rPr lang="en-US" sz="1200" kern="1200" baseline="0" dirty="0" smtClean="0">
                <a:solidFill>
                  <a:schemeClr val="tx1"/>
                </a:solidFill>
                <a:latin typeface="Times New Roman" pitchFamily="-110" charset="0"/>
                <a:ea typeface="+mn-ea"/>
                <a:cs typeface="+mn-cs"/>
              </a:rPr>
              <a:t>in which case subsequent frames from station 1 to station 5 should go through bridge</a:t>
            </a:r>
          </a:p>
          <a:p>
            <a:r>
              <a:rPr lang="en-US" sz="1200" kern="1200" baseline="0" dirty="0" smtClean="0">
                <a:solidFill>
                  <a:schemeClr val="tx1"/>
                </a:solidFill>
                <a:latin typeface="Times New Roman" pitchFamily="-110" charset="0"/>
                <a:ea typeface="+mn-ea"/>
                <a:cs typeface="+mn-cs"/>
              </a:rPr>
              <a:t>101. So we can say that the routing capability must take into account the topology of</a:t>
            </a:r>
          </a:p>
          <a:p>
            <a:r>
              <a:rPr lang="en-US" sz="1200" kern="1200" baseline="0" dirty="0" smtClean="0">
                <a:solidFill>
                  <a:schemeClr val="tx1"/>
                </a:solidFill>
                <a:latin typeface="Times New Roman" pitchFamily="-110" charset="0"/>
                <a:ea typeface="+mn-ea"/>
                <a:cs typeface="+mn-cs"/>
              </a:rPr>
              <a:t>the internet configuration and may need to be dynamically altered.</a:t>
            </a:r>
            <a:endParaRPr lang="en-US" dirty="0">
              <a:latin typeface="Times" pitchFamily="32" charset="0"/>
            </a:endParaRPr>
          </a:p>
        </p:txBody>
      </p:sp>
    </p:spTree>
    <p:extLst>
      <p:ext uri="{BB962C8B-B14F-4D97-AF65-F5344CB8AC3E}">
        <p14:creationId xmlns:p14="http://schemas.microsoft.com/office/powerpoint/2010/main" val="2010969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E35287C1-EA73-844E-A428-8824DF84181D}" type="slidenum">
              <a:rPr lang="en-US"/>
              <a:pPr/>
              <a:t>25</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A variety of routing strategies have been proposed and implemented in recent</a:t>
            </a:r>
          </a:p>
          <a:p>
            <a:r>
              <a:rPr lang="en-US" sz="1200" kern="1200" baseline="0" dirty="0" smtClean="0">
                <a:solidFill>
                  <a:schemeClr val="tx1"/>
                </a:solidFill>
                <a:latin typeface="Times New Roman" pitchFamily="-110" charset="0"/>
                <a:ea typeface="+mn-ea"/>
                <a:cs typeface="+mn-cs"/>
              </a:rPr>
              <a:t>years. The simplest and most common strategy is fixed routing . This strategy is suitable</a:t>
            </a:r>
          </a:p>
          <a:p>
            <a:r>
              <a:rPr lang="en-US" sz="1200" kern="1200" baseline="0" dirty="0" smtClean="0">
                <a:solidFill>
                  <a:schemeClr val="tx1"/>
                </a:solidFill>
                <a:latin typeface="Times New Roman" pitchFamily="-110" charset="0"/>
                <a:ea typeface="+mn-ea"/>
                <a:cs typeface="+mn-cs"/>
              </a:rPr>
              <a:t>for small internets and for internets that are relatively stable. In addition, two</a:t>
            </a:r>
          </a:p>
          <a:p>
            <a:r>
              <a:rPr lang="en-US" sz="1200" kern="1200" baseline="0" dirty="0" smtClean="0">
                <a:solidFill>
                  <a:schemeClr val="tx1"/>
                </a:solidFill>
                <a:latin typeface="Times New Roman" pitchFamily="-110" charset="0"/>
                <a:ea typeface="+mn-ea"/>
                <a:cs typeface="+mn-cs"/>
              </a:rPr>
              <a:t>groups within the IEEE 802 committee have developed specifications for routing</a:t>
            </a:r>
          </a:p>
          <a:p>
            <a:r>
              <a:rPr lang="en-US" sz="1200" kern="1200" baseline="0" dirty="0" smtClean="0">
                <a:solidFill>
                  <a:schemeClr val="tx1"/>
                </a:solidFill>
                <a:latin typeface="Times New Roman" pitchFamily="-110" charset="0"/>
                <a:ea typeface="+mn-ea"/>
                <a:cs typeface="+mn-cs"/>
              </a:rPr>
              <a:t>strategies. The IEEE 802.1 group has issued a standard for routing based on the use</a:t>
            </a:r>
          </a:p>
          <a:p>
            <a:r>
              <a:rPr lang="en-US" sz="1200" kern="1200" baseline="0" dirty="0" smtClean="0">
                <a:solidFill>
                  <a:schemeClr val="tx1"/>
                </a:solidFill>
                <a:latin typeface="Times New Roman" pitchFamily="-110" charset="0"/>
                <a:ea typeface="+mn-ea"/>
                <a:cs typeface="+mn-cs"/>
              </a:rPr>
              <a:t>of a spanning tree  algorithm. The token ring committee, IEEE 802.5, has issued its</a:t>
            </a:r>
          </a:p>
          <a:p>
            <a:r>
              <a:rPr lang="en-US" sz="1200" kern="1200" baseline="0" dirty="0" smtClean="0">
                <a:solidFill>
                  <a:schemeClr val="tx1"/>
                </a:solidFill>
                <a:latin typeface="Times New Roman" pitchFamily="-110" charset="0"/>
                <a:ea typeface="+mn-ea"/>
                <a:cs typeface="+mn-cs"/>
              </a:rPr>
              <a:t>own specification, referred to as source routing . In the remainder of this section, we</a:t>
            </a:r>
          </a:p>
          <a:p>
            <a:r>
              <a:rPr lang="en-US" sz="1200" kern="1200" baseline="0" dirty="0" smtClean="0">
                <a:solidFill>
                  <a:schemeClr val="tx1"/>
                </a:solidFill>
                <a:latin typeface="Times New Roman" pitchFamily="-110" charset="0"/>
                <a:ea typeface="+mn-ea"/>
                <a:cs typeface="+mn-cs"/>
              </a:rPr>
              <a:t>look at fixed routing  and the spanning tree algorithm, which is the most commonly</a:t>
            </a:r>
          </a:p>
          <a:p>
            <a:r>
              <a:rPr lang="en-US" sz="1200" kern="1200" baseline="0" dirty="0" smtClean="0">
                <a:solidFill>
                  <a:schemeClr val="tx1"/>
                </a:solidFill>
                <a:latin typeface="Times New Roman" pitchFamily="-110" charset="0"/>
                <a:ea typeface="+mn-ea"/>
                <a:cs typeface="+mn-cs"/>
              </a:rPr>
              <a:t>used bridge routing algorithm.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fixed routing, a route is selected for each source–destination pair of LANs</a:t>
            </a:r>
          </a:p>
          <a:p>
            <a:r>
              <a:rPr lang="en-US" sz="1200" kern="1200" baseline="0" dirty="0" smtClean="0">
                <a:solidFill>
                  <a:schemeClr val="tx1"/>
                </a:solidFill>
                <a:latin typeface="Times New Roman" pitchFamily="-110" charset="0"/>
                <a:ea typeface="+mn-ea"/>
                <a:cs typeface="+mn-cs"/>
              </a:rPr>
              <a:t>in the configuration. If alternate routes are available between two LANs, then typically</a:t>
            </a:r>
          </a:p>
          <a:p>
            <a:r>
              <a:rPr lang="en-US" sz="1200" kern="1200" baseline="0" dirty="0" smtClean="0">
                <a:solidFill>
                  <a:schemeClr val="tx1"/>
                </a:solidFill>
                <a:latin typeface="Times New Roman" pitchFamily="-110" charset="0"/>
                <a:ea typeface="+mn-ea"/>
                <a:cs typeface="+mn-cs"/>
              </a:rPr>
              <a:t>the route with the least number of hops is selected. The routes are fixed, or at</a:t>
            </a:r>
          </a:p>
          <a:p>
            <a:r>
              <a:rPr lang="en-US" sz="1200" kern="1200" baseline="0" dirty="0" smtClean="0">
                <a:solidFill>
                  <a:schemeClr val="tx1"/>
                </a:solidFill>
                <a:latin typeface="Times New Roman" pitchFamily="-110" charset="0"/>
                <a:ea typeface="+mn-ea"/>
                <a:cs typeface="+mn-cs"/>
              </a:rPr>
              <a:t>least only change when there is a change in the topology of the internet.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strategy for developing a fixed routing configuration for bridges is similar</a:t>
            </a:r>
          </a:p>
          <a:p>
            <a:r>
              <a:rPr lang="en-US" sz="1200" kern="1200" baseline="0" dirty="0" smtClean="0">
                <a:solidFill>
                  <a:schemeClr val="tx1"/>
                </a:solidFill>
                <a:latin typeface="Times New Roman" pitchFamily="-110" charset="0"/>
                <a:ea typeface="+mn-ea"/>
                <a:cs typeface="+mn-cs"/>
              </a:rPr>
              <a:t>to that employed in a packet-switching network. A central routing matrix is created,</a:t>
            </a:r>
          </a:p>
          <a:p>
            <a:r>
              <a:rPr lang="en-US" sz="1200" kern="1200" baseline="0" dirty="0" smtClean="0">
                <a:solidFill>
                  <a:schemeClr val="tx1"/>
                </a:solidFill>
                <a:latin typeface="Times New Roman" pitchFamily="-110" charset="0"/>
                <a:ea typeface="+mn-ea"/>
                <a:cs typeface="+mn-cs"/>
              </a:rPr>
              <a:t>to be stored perhaps at a network control center. The matrix shows, for each</a:t>
            </a:r>
          </a:p>
          <a:p>
            <a:r>
              <a:rPr lang="en-US" sz="1200" kern="1200" baseline="0" dirty="0" smtClean="0">
                <a:solidFill>
                  <a:schemeClr val="tx1"/>
                </a:solidFill>
                <a:latin typeface="Times New Roman" pitchFamily="-110" charset="0"/>
                <a:ea typeface="+mn-ea"/>
                <a:cs typeface="+mn-cs"/>
              </a:rPr>
              <a:t>source–destination pair of LANs, the identity of the first bridge on the route.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Once the directories have been established, routing is a simple matter.</a:t>
            </a:r>
          </a:p>
          <a:p>
            <a:r>
              <a:rPr lang="en-US" sz="1200" kern="1200" baseline="0" dirty="0" smtClean="0">
                <a:solidFill>
                  <a:schemeClr val="tx1"/>
                </a:solidFill>
                <a:latin typeface="Times New Roman" pitchFamily="-110" charset="0"/>
                <a:ea typeface="+mn-ea"/>
                <a:cs typeface="+mn-cs"/>
              </a:rPr>
              <a:t>A bridge copies each incoming frame on each of its LANs. If the destination MAC</a:t>
            </a:r>
          </a:p>
          <a:p>
            <a:r>
              <a:rPr lang="en-US" sz="1200" kern="1200" baseline="0" dirty="0" smtClean="0">
                <a:solidFill>
                  <a:schemeClr val="tx1"/>
                </a:solidFill>
                <a:latin typeface="Times New Roman" pitchFamily="-110" charset="0"/>
                <a:ea typeface="+mn-ea"/>
                <a:cs typeface="+mn-cs"/>
              </a:rPr>
              <a:t>address corresponds to an entry in its routing table, the frame is retransmitted on</a:t>
            </a:r>
          </a:p>
          <a:p>
            <a:r>
              <a:rPr lang="en-US" sz="1200" kern="1200" baseline="0" dirty="0" smtClean="0">
                <a:solidFill>
                  <a:schemeClr val="tx1"/>
                </a:solidFill>
                <a:latin typeface="Times New Roman" pitchFamily="-110" charset="0"/>
                <a:ea typeface="+mn-ea"/>
                <a:cs typeface="+mn-cs"/>
              </a:rPr>
              <a:t>the appropriate LAN.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fixed routing strategy is widely used in commercially available products.</a:t>
            </a:r>
          </a:p>
          <a:p>
            <a:r>
              <a:rPr lang="en-US" sz="1200" kern="1200" baseline="0" dirty="0" smtClean="0">
                <a:solidFill>
                  <a:schemeClr val="tx1"/>
                </a:solidFill>
                <a:latin typeface="Times New Roman" pitchFamily="-110" charset="0"/>
                <a:ea typeface="+mn-ea"/>
                <a:cs typeface="+mn-cs"/>
              </a:rPr>
              <a:t>It requires that a network manager manually load the data into the routing tables.</a:t>
            </a:r>
          </a:p>
          <a:p>
            <a:r>
              <a:rPr lang="en-US" sz="1200" kern="1200" baseline="0" dirty="0" smtClean="0">
                <a:solidFill>
                  <a:schemeClr val="tx1"/>
                </a:solidFill>
                <a:latin typeface="Times New Roman" pitchFamily="-110" charset="0"/>
                <a:ea typeface="+mn-ea"/>
                <a:cs typeface="+mn-cs"/>
              </a:rPr>
              <a:t>It has the advantage of simplicity and minimal processing requirements. However,</a:t>
            </a:r>
          </a:p>
          <a:p>
            <a:r>
              <a:rPr lang="en-US" sz="1200" kern="1200" baseline="0" dirty="0" smtClean="0">
                <a:solidFill>
                  <a:schemeClr val="tx1"/>
                </a:solidFill>
                <a:latin typeface="Times New Roman" pitchFamily="-110" charset="0"/>
                <a:ea typeface="+mn-ea"/>
                <a:cs typeface="+mn-cs"/>
              </a:rPr>
              <a:t>in a complex internet, in which bridges may be dynamically added and in which failures</a:t>
            </a:r>
          </a:p>
          <a:p>
            <a:r>
              <a:rPr lang="en-US" sz="1200" kern="1200" baseline="0" dirty="0" smtClean="0">
                <a:solidFill>
                  <a:schemeClr val="tx1"/>
                </a:solidFill>
                <a:latin typeface="Times New Roman" pitchFamily="-110" charset="0"/>
                <a:ea typeface="+mn-ea"/>
                <a:cs typeface="+mn-cs"/>
              </a:rPr>
              <a:t>must be allowed for, this strategy is too limited.</a:t>
            </a:r>
            <a:endParaRPr lang="en-US" dirty="0">
              <a:latin typeface="Times" pitchFamily="32" charset="0"/>
            </a:endParaRPr>
          </a:p>
        </p:txBody>
      </p:sp>
    </p:spTree>
    <p:extLst>
      <p:ext uri="{BB962C8B-B14F-4D97-AF65-F5344CB8AC3E}">
        <p14:creationId xmlns:p14="http://schemas.microsoft.com/office/powerpoint/2010/main" val="3516719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55D639F-D155-C640-8F01-8D5011FD11A8}" type="slidenum">
              <a:rPr lang="en-US"/>
              <a:pPr/>
              <a:t>26</a:t>
            </a:fld>
            <a:endParaRPr lang="en-US"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 spanning tree approach is a mechanism in which bridges automatically develop</a:t>
            </a:r>
          </a:p>
          <a:p>
            <a:r>
              <a:rPr lang="en-US" sz="1200" kern="1200" baseline="0" dirty="0" smtClean="0">
                <a:solidFill>
                  <a:schemeClr val="tx1"/>
                </a:solidFill>
                <a:latin typeface="Times New Roman" pitchFamily="-110" charset="0"/>
                <a:ea typeface="+mn-ea"/>
                <a:cs typeface="+mn-cs"/>
              </a:rPr>
              <a:t>a routing table and update that table in response to changing topology. The algorithm</a:t>
            </a:r>
          </a:p>
          <a:p>
            <a:r>
              <a:rPr lang="en-US" sz="1200" kern="1200" baseline="0" dirty="0" smtClean="0">
                <a:solidFill>
                  <a:schemeClr val="tx1"/>
                </a:solidFill>
                <a:latin typeface="Times New Roman" pitchFamily="-110" charset="0"/>
                <a:ea typeface="+mn-ea"/>
                <a:cs typeface="+mn-cs"/>
              </a:rPr>
              <a:t>consists of three mechanisms: frame forwarding, address learning, and loop</a:t>
            </a:r>
          </a:p>
          <a:p>
            <a:r>
              <a:rPr lang="en-US" sz="1200" kern="1200" baseline="0" dirty="0" smtClean="0">
                <a:solidFill>
                  <a:schemeClr val="tx1"/>
                </a:solidFill>
                <a:latin typeface="Times New Roman" pitchFamily="-110" charset="0"/>
                <a:ea typeface="+mn-ea"/>
                <a:cs typeface="+mn-cs"/>
              </a:rPr>
              <a:t>resolution.</a:t>
            </a:r>
          </a:p>
          <a:p>
            <a:endParaRPr lang="en-US" sz="1200" kern="1200" baseline="0" dirty="0" smtClean="0">
              <a:solidFill>
                <a:schemeClr val="tx1"/>
              </a:solidFill>
              <a:latin typeface="Times New Roman" pitchFamily="-110" charset="0"/>
              <a:ea typeface="+mn-ea"/>
              <a:cs typeface="+mn-cs"/>
            </a:endParaRPr>
          </a:p>
          <a:p>
            <a:endParaRPr lang="en-US" dirty="0">
              <a:latin typeface="Times New Roman" pitchFamily="32" charset="0"/>
            </a:endParaRPr>
          </a:p>
        </p:txBody>
      </p:sp>
    </p:spTree>
    <p:extLst>
      <p:ext uri="{BB962C8B-B14F-4D97-AF65-F5344CB8AC3E}">
        <p14:creationId xmlns:p14="http://schemas.microsoft.com/office/powerpoint/2010/main" val="3282275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D8DE76FC-28AA-C64F-B0F6-94C169CFDC82}" type="slidenum">
              <a:rPr lang="en-US"/>
              <a:pPr/>
              <a:t>27</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In this scheme, a bridge maintains a forwarding database  for</a:t>
            </a:r>
          </a:p>
          <a:p>
            <a:r>
              <a:rPr lang="en-US" sz="1200" kern="1200" baseline="0" dirty="0" smtClean="0">
                <a:solidFill>
                  <a:schemeClr val="tx1"/>
                </a:solidFill>
                <a:latin typeface="Times New Roman" pitchFamily="-110" charset="0"/>
                <a:ea typeface="+mn-ea"/>
                <a:cs typeface="+mn-cs"/>
              </a:rPr>
              <a:t>each port attached to a LAN. The database indicates the station addresses for which</a:t>
            </a:r>
          </a:p>
          <a:p>
            <a:r>
              <a:rPr lang="en-US" sz="1200" kern="1200" baseline="0" dirty="0" smtClean="0">
                <a:solidFill>
                  <a:schemeClr val="tx1"/>
                </a:solidFill>
                <a:latin typeface="Times New Roman" pitchFamily="-110" charset="0"/>
                <a:ea typeface="+mn-ea"/>
                <a:cs typeface="+mn-cs"/>
              </a:rPr>
              <a:t>frames should be forwarded through that port. We can interpret this in the following</a:t>
            </a:r>
          </a:p>
          <a:p>
            <a:r>
              <a:rPr lang="en-US" sz="1200" kern="1200" baseline="0" dirty="0" smtClean="0">
                <a:solidFill>
                  <a:schemeClr val="tx1"/>
                </a:solidFill>
                <a:latin typeface="Times New Roman" pitchFamily="-110" charset="0"/>
                <a:ea typeface="+mn-ea"/>
                <a:cs typeface="+mn-cs"/>
              </a:rPr>
              <a:t>fashion. For each port, a list of stations is maintained. A station is on the list</a:t>
            </a:r>
          </a:p>
          <a:p>
            <a:r>
              <a:rPr lang="en-US" sz="1200" kern="1200" baseline="0" dirty="0" smtClean="0">
                <a:solidFill>
                  <a:schemeClr val="tx1"/>
                </a:solidFill>
                <a:latin typeface="Times New Roman" pitchFamily="-110" charset="0"/>
                <a:ea typeface="+mn-ea"/>
                <a:cs typeface="+mn-cs"/>
              </a:rPr>
              <a:t>if it is on the “same side” of the bridge as the port. For example, for bridge 102 of</a:t>
            </a:r>
          </a:p>
          <a:p>
            <a:r>
              <a:rPr lang="en-US" sz="1200" kern="1200" baseline="0" dirty="0" smtClean="0">
                <a:solidFill>
                  <a:schemeClr val="tx1"/>
                </a:solidFill>
                <a:latin typeface="Times New Roman" pitchFamily="-110" charset="0"/>
                <a:ea typeface="+mn-ea"/>
                <a:cs typeface="+mn-cs"/>
              </a:rPr>
              <a:t>Figure 11.8, stations on LANs C, F, and G are on the same side of the bridge as</a:t>
            </a:r>
          </a:p>
          <a:p>
            <a:r>
              <a:rPr lang="en-US" sz="1200" kern="1200" baseline="0" dirty="0" smtClean="0">
                <a:solidFill>
                  <a:schemeClr val="tx1"/>
                </a:solidFill>
                <a:latin typeface="Times New Roman" pitchFamily="-110" charset="0"/>
                <a:ea typeface="+mn-ea"/>
                <a:cs typeface="+mn-cs"/>
              </a:rPr>
              <a:t>the LAN C port, and stations on LANs A, B, D, and E are on the same side of the</a:t>
            </a:r>
          </a:p>
          <a:p>
            <a:r>
              <a:rPr lang="en-US" sz="1200" kern="1200" baseline="0" dirty="0" smtClean="0">
                <a:solidFill>
                  <a:schemeClr val="tx1"/>
                </a:solidFill>
                <a:latin typeface="Times New Roman" pitchFamily="-110" charset="0"/>
                <a:ea typeface="+mn-ea"/>
                <a:cs typeface="+mn-cs"/>
              </a:rPr>
              <a:t>bridge as the LAN A port. When a frame is received on any port, the bridge must</a:t>
            </a:r>
          </a:p>
          <a:p>
            <a:r>
              <a:rPr lang="en-US" sz="1200" kern="1200" baseline="0" dirty="0" smtClean="0">
                <a:solidFill>
                  <a:schemeClr val="tx1"/>
                </a:solidFill>
                <a:latin typeface="Times New Roman" pitchFamily="-110" charset="0"/>
                <a:ea typeface="+mn-ea"/>
                <a:cs typeface="+mn-cs"/>
              </a:rPr>
              <a:t>decide whether that frame is to be forwarded through the bridge and out through</a:t>
            </a:r>
          </a:p>
          <a:p>
            <a:r>
              <a:rPr lang="en-US" sz="1200" kern="1200" baseline="0" dirty="0" smtClean="0">
                <a:solidFill>
                  <a:schemeClr val="tx1"/>
                </a:solidFill>
                <a:latin typeface="Times New Roman" pitchFamily="-110" charset="0"/>
                <a:ea typeface="+mn-ea"/>
                <a:cs typeface="+mn-cs"/>
              </a:rPr>
              <a:t>one of the bridge’s other ports. Suppose that a bridge receives a MAC frame on</a:t>
            </a:r>
          </a:p>
          <a:p>
            <a:r>
              <a:rPr lang="en-US" sz="1200" b="0" kern="1200" baseline="0" dirty="0" smtClean="0">
                <a:solidFill>
                  <a:schemeClr val="tx1"/>
                </a:solidFill>
                <a:latin typeface="Times New Roman" pitchFamily="-110" charset="0"/>
                <a:ea typeface="+mn-ea"/>
                <a:cs typeface="+mn-cs"/>
              </a:rPr>
              <a:t>port </a:t>
            </a:r>
            <a:r>
              <a:rPr lang="en-US" sz="1200" b="0" i="1" kern="1200" baseline="0" dirty="0" err="1" smtClean="0">
                <a:solidFill>
                  <a:schemeClr val="tx1"/>
                </a:solidFill>
                <a:latin typeface="Times New Roman" pitchFamily="-110" charset="0"/>
                <a:ea typeface="+mn-ea"/>
                <a:cs typeface="+mn-cs"/>
              </a:rPr>
              <a:t>x</a:t>
            </a:r>
            <a:r>
              <a:rPr lang="en-US" sz="1200" b="1" kern="1200" baseline="0" dirty="0" smtClean="0">
                <a:solidFill>
                  <a:schemeClr val="tx1"/>
                </a:solidFill>
                <a:latin typeface="Times New Roman" pitchFamily="-110" charset="0"/>
                <a:ea typeface="+mn-ea"/>
                <a:cs typeface="+mn-cs"/>
              </a:rPr>
              <a:t> . </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The following rules are applied: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  Search the forwarding database  to determine if the MAC address is listed for</a:t>
            </a:r>
          </a:p>
          <a:p>
            <a:r>
              <a:rPr lang="en-US" sz="1200" kern="1200" baseline="0" dirty="0" smtClean="0">
                <a:solidFill>
                  <a:schemeClr val="tx1"/>
                </a:solidFill>
                <a:latin typeface="Times New Roman" pitchFamily="-110" charset="0"/>
                <a:ea typeface="+mn-ea"/>
                <a:cs typeface="+mn-cs"/>
              </a:rPr>
              <a:t>any port except port </a:t>
            </a:r>
            <a:r>
              <a:rPr lang="en-US" sz="1200" b="1" kern="1200" baseline="0" dirty="0" err="1" smtClean="0">
                <a:solidFill>
                  <a:schemeClr val="tx1"/>
                </a:solidFill>
                <a:latin typeface="Times New Roman" pitchFamily="-110" charset="0"/>
                <a:ea typeface="+mn-ea"/>
                <a:cs typeface="+mn-cs"/>
              </a:rPr>
              <a:t>x</a:t>
            </a:r>
            <a:r>
              <a:rPr lang="en-US" sz="1200" b="1" kern="1200" baseline="0" dirty="0" smtClean="0">
                <a:solidFill>
                  <a:schemeClr val="tx1"/>
                </a:solidFill>
                <a:latin typeface="Times New Roman" pitchFamily="-110" charset="0"/>
                <a:ea typeface="+mn-ea"/>
                <a:cs typeface="+mn-cs"/>
              </a:rPr>
              <a:t>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2.  If the destination MAC address is not found, forward frame out all ports</a:t>
            </a:r>
          </a:p>
          <a:p>
            <a:r>
              <a:rPr lang="en-US" sz="1200" kern="1200" baseline="0" dirty="0" smtClean="0">
                <a:solidFill>
                  <a:schemeClr val="tx1"/>
                </a:solidFill>
                <a:latin typeface="Times New Roman" pitchFamily="-110" charset="0"/>
                <a:ea typeface="+mn-ea"/>
                <a:cs typeface="+mn-cs"/>
              </a:rPr>
              <a:t>except the one from which it was received. This is part of the learning process</a:t>
            </a:r>
          </a:p>
          <a:p>
            <a:r>
              <a:rPr lang="en-US" sz="1200" kern="1200" baseline="0" dirty="0" smtClean="0">
                <a:solidFill>
                  <a:schemeClr val="tx1"/>
                </a:solidFill>
                <a:latin typeface="Times New Roman" pitchFamily="-110" charset="0"/>
                <a:ea typeface="+mn-ea"/>
                <a:cs typeface="+mn-cs"/>
              </a:rPr>
              <a:t>described subsequently.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3. If the destination address is in the forwarding database for some </a:t>
            </a:r>
            <a:r>
              <a:rPr lang="en-US" sz="1200" b="0" kern="1200" baseline="0" dirty="0" smtClean="0">
                <a:solidFill>
                  <a:schemeClr val="tx1"/>
                </a:solidFill>
                <a:latin typeface="Times New Roman" pitchFamily="-110" charset="0"/>
                <a:ea typeface="+mn-ea"/>
                <a:cs typeface="+mn-cs"/>
              </a:rPr>
              <a:t>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then</a:t>
            </a:r>
          </a:p>
          <a:p>
            <a:r>
              <a:rPr lang="en-US" sz="1200" b="0" kern="1200" baseline="0" dirty="0" smtClean="0">
                <a:solidFill>
                  <a:schemeClr val="tx1"/>
                </a:solidFill>
                <a:latin typeface="Times New Roman" pitchFamily="-110" charset="0"/>
                <a:ea typeface="+mn-ea"/>
                <a:cs typeface="+mn-cs"/>
              </a:rPr>
              <a:t>determine whether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is in a blocking or forwarding state. For reasons</a:t>
            </a:r>
          </a:p>
          <a:p>
            <a:r>
              <a:rPr lang="en-US" sz="1200" b="0" kern="1200" baseline="0" dirty="0" smtClean="0">
                <a:solidFill>
                  <a:schemeClr val="tx1"/>
                </a:solidFill>
                <a:latin typeface="Times New Roman" pitchFamily="-110" charset="0"/>
                <a:ea typeface="+mn-ea"/>
                <a:cs typeface="+mn-cs"/>
              </a:rPr>
              <a:t>explained later, a port may sometimes be blocked, which prevents it from</a:t>
            </a:r>
          </a:p>
          <a:p>
            <a:r>
              <a:rPr lang="en-US" sz="1200" b="0" kern="1200" baseline="0" dirty="0" smtClean="0">
                <a:solidFill>
                  <a:schemeClr val="tx1"/>
                </a:solidFill>
                <a:latin typeface="Times New Roman" pitchFamily="-110" charset="0"/>
                <a:ea typeface="+mn-ea"/>
                <a:cs typeface="+mn-cs"/>
              </a:rPr>
              <a:t>receiving or transmitting frames.</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 4. If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is not blocked, transmit the frame through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onto the LAN to</a:t>
            </a:r>
          </a:p>
          <a:p>
            <a:r>
              <a:rPr lang="en-US" sz="1200" b="0" kern="1200" baseline="0" dirty="0" smtClean="0">
                <a:solidFill>
                  <a:schemeClr val="tx1"/>
                </a:solidFill>
                <a:latin typeface="Times New Roman" pitchFamily="-110" charset="0"/>
                <a:ea typeface="+mn-ea"/>
                <a:cs typeface="+mn-cs"/>
              </a:rPr>
              <a:t>which that port attaches.</a:t>
            </a:r>
            <a:endParaRPr lang="en-US" b="0" dirty="0">
              <a:latin typeface="Times" pitchFamily="32" charset="0"/>
            </a:endParaRPr>
          </a:p>
        </p:txBody>
      </p:sp>
    </p:spTree>
    <p:extLst>
      <p:ext uri="{BB962C8B-B14F-4D97-AF65-F5344CB8AC3E}">
        <p14:creationId xmlns:p14="http://schemas.microsoft.com/office/powerpoint/2010/main" val="1212047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3DC966DB-3CFB-E446-9A4C-BDD0F3B76692}" type="slidenum">
              <a:rPr lang="en-US"/>
              <a:pPr/>
              <a:t>28</a:t>
            </a:fld>
            <a:endParaRPr lang="en-US"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dirty="0">
              <a:latin typeface="Times" pitchFamily="32" charset="0"/>
            </a:endParaRPr>
          </a:p>
          <a:p>
            <a:r>
              <a:rPr lang="en-US" dirty="0">
                <a:latin typeface="Times New Roman" pitchFamily="32" charset="0"/>
              </a:rPr>
              <a:t>The preceding scheme assumes that the bridge is already equipped with a forwarding database that indicates the direction, from the bridge, of each destination station. This information can be preloaded into the bridge, as in fixed routing. However, an effective automatic mechanism for learning the direction of each station is desirable. A simple scheme for acquiring this information is based on the use of the source address field in each MAC frame.</a:t>
            </a:r>
          </a:p>
          <a:p>
            <a:endParaRPr/>
          </a:p>
          <a:p>
            <a:r>
              <a:rPr lang="en-US" dirty="0" smtClean="0">
                <a:latin typeface="Times New Roman" pitchFamily="32" charset="0"/>
              </a:rPr>
              <a:t>The </a:t>
            </a:r>
            <a:r>
              <a:rPr lang="en-US" dirty="0">
                <a:latin typeface="Times New Roman" pitchFamily="32" charset="0"/>
              </a:rPr>
              <a:t>strategy is this. When a frame arrives on a particular port, it clearly has come from the direction of the incoming LAN. The source address field of the frame indicates the source station. Thus, a bridge can update its forwarding database for that port on the basis of the source address field of each incoming frame. To allow for changes in topology, each element in the database is equipped with a timer. When a new element is added to the database, its timer is set. If the timer expires, then the element is eliminated from the database, since the corresponding direction information may no longer be valid. Each time a frame is received, its source address is checked against the database. If the element is already in the database, the entry is updated (the direction may have changed) and the timer is reset. If the element is not in the database, a new entry is created, with its own timer.</a:t>
            </a:r>
          </a:p>
          <a:p>
            <a:endParaRPr lang="en-US" dirty="0">
              <a:latin typeface="Times New Roman" pitchFamily="32" charset="0"/>
            </a:endParaRPr>
          </a:p>
        </p:txBody>
      </p:sp>
    </p:spTree>
    <p:extLst>
      <p:ext uri="{BB962C8B-B14F-4D97-AF65-F5344CB8AC3E}">
        <p14:creationId xmlns:p14="http://schemas.microsoft.com/office/powerpoint/2010/main" val="3786704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23A63E0C-EB2A-B84A-84BF-0566EC97A6F1}" type="slidenum">
              <a:rPr lang="en-US"/>
              <a:pPr/>
              <a:t>29</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 spanning tree algorithm developed by IEEE 802.1, as the name suggests,</a:t>
            </a:r>
          </a:p>
          <a:p>
            <a:r>
              <a:rPr lang="en-US" sz="1200" kern="1200" baseline="0" dirty="0" smtClean="0">
                <a:solidFill>
                  <a:schemeClr val="tx1"/>
                </a:solidFill>
                <a:latin typeface="Times New Roman" pitchFamily="-110" charset="0"/>
                <a:ea typeface="+mn-ea"/>
                <a:cs typeface="+mn-cs"/>
              </a:rPr>
              <a:t>is able to develop such a spanning tree. All that is required is that each bridge be</a:t>
            </a:r>
          </a:p>
          <a:p>
            <a:r>
              <a:rPr lang="en-US" sz="1200" kern="1200" baseline="0" dirty="0" smtClean="0">
                <a:solidFill>
                  <a:schemeClr val="tx1"/>
                </a:solidFill>
                <a:latin typeface="Times New Roman" pitchFamily="-110" charset="0"/>
                <a:ea typeface="+mn-ea"/>
                <a:cs typeface="+mn-cs"/>
              </a:rPr>
              <a:t>assigned a unique identifier and that costs be assigned to each bridge port. In the</a:t>
            </a:r>
          </a:p>
          <a:p>
            <a:r>
              <a:rPr lang="en-US" sz="1200" kern="1200" baseline="0" dirty="0" smtClean="0">
                <a:solidFill>
                  <a:schemeClr val="tx1"/>
                </a:solidFill>
                <a:latin typeface="Times New Roman" pitchFamily="-110" charset="0"/>
                <a:ea typeface="+mn-ea"/>
                <a:cs typeface="+mn-cs"/>
              </a:rPr>
              <a:t>absence of any special considerations, all costs could be set equal; this produces a</a:t>
            </a:r>
          </a:p>
          <a:p>
            <a:r>
              <a:rPr lang="en-US" sz="1200" kern="1200" baseline="0" dirty="0" smtClean="0">
                <a:solidFill>
                  <a:schemeClr val="tx1"/>
                </a:solidFill>
                <a:latin typeface="Times New Roman" pitchFamily="-110" charset="0"/>
                <a:ea typeface="+mn-ea"/>
                <a:cs typeface="+mn-cs"/>
              </a:rPr>
              <a:t>minimum-hop tree. The algorithm involves a brief exchange of messages among</a:t>
            </a:r>
          </a:p>
          <a:p>
            <a:r>
              <a:rPr lang="en-US" sz="1200" kern="1200" baseline="0" dirty="0" smtClean="0">
                <a:solidFill>
                  <a:schemeClr val="tx1"/>
                </a:solidFill>
                <a:latin typeface="Times New Roman" pitchFamily="-110" charset="0"/>
                <a:ea typeface="+mn-ea"/>
                <a:cs typeface="+mn-cs"/>
              </a:rPr>
              <a:t>all of the bridges to discover the minimum-cost spanning tree. Whenever there is a</a:t>
            </a:r>
          </a:p>
          <a:p>
            <a:r>
              <a:rPr lang="en-US" sz="1200" kern="1200" baseline="0" dirty="0" smtClean="0">
                <a:solidFill>
                  <a:schemeClr val="tx1"/>
                </a:solidFill>
                <a:latin typeface="Times New Roman" pitchFamily="-110" charset="0"/>
                <a:ea typeface="+mn-ea"/>
                <a:cs typeface="+mn-cs"/>
              </a:rPr>
              <a:t>change in topology, the bridges automatically recalculate the spanning tree.</a:t>
            </a:r>
          </a:p>
          <a:p>
            <a:r>
              <a:rPr lang="en-US" sz="1200" kern="1200" baseline="0" dirty="0" smtClean="0">
                <a:solidFill>
                  <a:schemeClr val="tx1"/>
                </a:solidFill>
                <a:latin typeface="Times New Roman" pitchFamily="-110" charset="0"/>
                <a:ea typeface="+mn-ea"/>
                <a:cs typeface="+mn-cs"/>
              </a:rPr>
              <a:t>For more information on the spanning tree algorithm, see Appendix J.</a:t>
            </a:r>
            <a:endParaRPr lang="en-US" dirty="0">
              <a:latin typeface="Times" pitchFamily="32" charset="0"/>
            </a:endParaRPr>
          </a:p>
        </p:txBody>
      </p:sp>
    </p:spTree>
    <p:extLst>
      <p:ext uri="{BB962C8B-B14F-4D97-AF65-F5344CB8AC3E}">
        <p14:creationId xmlns:p14="http://schemas.microsoft.com/office/powerpoint/2010/main" val="731909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9155C731-5CA4-814B-A534-C7F11B09F41E}" type="slidenum">
              <a:rPr lang="en-US"/>
              <a:pPr/>
              <a:t>3</a:t>
            </a:fld>
            <a:endParaRPr lang="en-US" dirty="0"/>
          </a:p>
        </p:txBody>
      </p:sp>
      <p:sp>
        <p:nvSpPr>
          <p:cNvPr id="60419" name="Rectangle 1026"/>
          <p:cNvSpPr>
            <a:spLocks noGrp="1" noRot="1" noChangeAspect="1" noChangeArrowheads="1" noTextEdit="1"/>
          </p:cNvSpPr>
          <p:nvPr>
            <p:ph type="sldImg"/>
          </p:nvPr>
        </p:nvSpPr>
        <p:spPr>
          <a:solidFill>
            <a:srgbClr val="FFFFFF"/>
          </a:solidFill>
          <a:ln/>
        </p:spPr>
      </p:sp>
      <p:sp>
        <p:nvSpPr>
          <p:cNvPr id="60420" name="Rectangle 1027"/>
          <p:cNvSpPr>
            <a:spLocks noGrp="1" noChangeArrowheads="1"/>
          </p:cNvSpPr>
          <p:nvPr>
            <p:ph type="body" idx="1"/>
          </p:nvPr>
        </p:nvSpPr>
        <p:spPr>
          <a:xfrm>
            <a:off x="685800" y="4343400"/>
            <a:ext cx="5486400" cy="4114800"/>
          </a:xfrm>
          <a:solidFill>
            <a:srgbClr val="FFFFFF"/>
          </a:solidFill>
          <a:ln/>
        </p:spPr>
        <p:txBody>
          <a:bodyPr/>
          <a:lstStyle/>
          <a:p>
            <a:r>
              <a:rPr lang="en-US" sz="1200" kern="1200" baseline="0" dirty="0" smtClean="0">
                <a:solidFill>
                  <a:schemeClr val="tx1"/>
                </a:solidFill>
                <a:latin typeface="Times New Roman" pitchFamily="-110" charset="0"/>
                <a:ea typeface="+mn-ea"/>
                <a:cs typeface="+mn-cs"/>
              </a:rPr>
              <a:t>This chapter begins our discussion of local area networks (LANs) . Whereas</a:t>
            </a:r>
          </a:p>
          <a:p>
            <a:r>
              <a:rPr lang="en-US" sz="1200" kern="1200" baseline="0" dirty="0" smtClean="0">
                <a:solidFill>
                  <a:schemeClr val="tx1"/>
                </a:solidFill>
                <a:latin typeface="Times New Roman" pitchFamily="-110" charset="0"/>
                <a:ea typeface="+mn-ea"/>
                <a:cs typeface="+mn-cs"/>
              </a:rPr>
              <a:t>wide area networks may be public or private, LANs usually are owned by the</a:t>
            </a:r>
          </a:p>
          <a:p>
            <a:r>
              <a:rPr lang="en-US" sz="1200" kern="1200" baseline="0" dirty="0" smtClean="0">
                <a:solidFill>
                  <a:schemeClr val="tx1"/>
                </a:solidFill>
                <a:latin typeface="Times New Roman" pitchFamily="-110" charset="0"/>
                <a:ea typeface="+mn-ea"/>
                <a:cs typeface="+mn-cs"/>
              </a:rPr>
              <a:t>organization that is using the network to interconnect equipment. LANs have</a:t>
            </a:r>
          </a:p>
          <a:p>
            <a:r>
              <a:rPr lang="en-US" sz="1200" kern="1200" baseline="0" dirty="0" smtClean="0">
                <a:solidFill>
                  <a:schemeClr val="tx1"/>
                </a:solidFill>
                <a:latin typeface="Times New Roman" pitchFamily="-110" charset="0"/>
                <a:ea typeface="+mn-ea"/>
                <a:cs typeface="+mn-cs"/>
              </a:rPr>
              <a:t>much greater capacity than wide area networks to carry what is generally a</a:t>
            </a:r>
          </a:p>
          <a:p>
            <a:r>
              <a:rPr lang="en-US" sz="1200" kern="1200" baseline="0" dirty="0" smtClean="0">
                <a:solidFill>
                  <a:schemeClr val="tx1"/>
                </a:solidFill>
                <a:latin typeface="Times New Roman" pitchFamily="-110" charset="0"/>
                <a:ea typeface="+mn-ea"/>
                <a:cs typeface="+mn-cs"/>
              </a:rPr>
              <a:t>greater internal communications load.</a:t>
            </a:r>
          </a:p>
          <a:p>
            <a:endParaRPr lang="en-US" dirty="0">
              <a:latin typeface="Times" pitchFamily="32" charset="0"/>
            </a:endParaRPr>
          </a:p>
        </p:txBody>
      </p:sp>
    </p:spTree>
    <p:extLst>
      <p:ext uri="{BB962C8B-B14F-4D97-AF65-F5344CB8AC3E}">
        <p14:creationId xmlns:p14="http://schemas.microsoft.com/office/powerpoint/2010/main" val="2513097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4F860B9-FC0A-5245-A73B-ECB8C0735FCD}" type="slidenum">
              <a:rPr lang="en-US"/>
              <a:pPr/>
              <a:t>30</a:t>
            </a:fld>
            <a:endParaRPr lang="en-US" dirty="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dirty="0">
                <a:latin typeface="Times New Roman" pitchFamily="32" charset="0"/>
              </a:rPr>
              <a:t>To see the problem created by a closed loop, consider</a:t>
            </a:r>
            <a:r>
              <a:rPr lang="en-US" dirty="0" smtClean="0">
                <a:latin typeface="Times New Roman" pitchFamily="32" charset="0"/>
              </a:rPr>
              <a:t> Figure 11.09. </a:t>
            </a:r>
            <a:r>
              <a:rPr lang="en-US" dirty="0">
                <a:latin typeface="Times New Roman" pitchFamily="32" charset="0"/>
              </a:rPr>
              <a:t>At time </a:t>
            </a:r>
            <a:r>
              <a:rPr lang="en-US" i="1" dirty="0">
                <a:latin typeface="Times New Roman" pitchFamily="32" charset="0"/>
              </a:rPr>
              <a:t>t</a:t>
            </a:r>
            <a:r>
              <a:rPr lang="en-US" baseline="-25000" dirty="0">
                <a:latin typeface="Times New Roman" pitchFamily="32" charset="0"/>
              </a:rPr>
              <a:t>0</a:t>
            </a:r>
            <a:r>
              <a:rPr lang="en-US" dirty="0">
                <a:latin typeface="Times New Roman" pitchFamily="32" charset="0"/>
              </a:rPr>
              <a:t>, station A transmits a frame addressed to station B. The frame is captured by both bridges. Each bridge updates its database to indicate that station A is in the direction of LAN X, and retransmits the frame on LAN Y. Say that bridge a retransmits at time </a:t>
            </a:r>
            <a:r>
              <a:rPr lang="en-US" i="1" dirty="0">
                <a:latin typeface="Times New Roman" pitchFamily="32" charset="0"/>
              </a:rPr>
              <a:t>t</a:t>
            </a:r>
            <a:r>
              <a:rPr lang="en-US" sz="1200" kern="1200" baseline="-25000" dirty="0">
                <a:solidFill>
                  <a:schemeClr val="tx1"/>
                </a:solidFill>
                <a:latin typeface="Times New Roman" pitchFamily="32" charset="0"/>
                <a:ea typeface="+mn-ea"/>
                <a:cs typeface="+mn-cs"/>
              </a:rPr>
              <a:t>1</a:t>
            </a:r>
            <a:r>
              <a:rPr lang="en-US" dirty="0">
                <a:latin typeface="Times New Roman" pitchFamily="32" charset="0"/>
              </a:rPr>
              <a:t> and bridge b a short time later </a:t>
            </a:r>
            <a:r>
              <a:rPr lang="en-US" i="1" dirty="0">
                <a:latin typeface="Times New Roman" pitchFamily="32" charset="0"/>
              </a:rPr>
              <a:t>t</a:t>
            </a:r>
            <a:r>
              <a:rPr lang="en-US" sz="1200" kern="1200" baseline="-25000" dirty="0">
                <a:solidFill>
                  <a:schemeClr val="tx1"/>
                </a:solidFill>
                <a:latin typeface="Times New Roman" pitchFamily="32" charset="0"/>
                <a:ea typeface="+mn-ea"/>
                <a:cs typeface="+mn-cs"/>
              </a:rPr>
              <a:t>2</a:t>
            </a:r>
            <a:r>
              <a:rPr lang="en-US" dirty="0">
                <a:latin typeface="Times New Roman" pitchFamily="32" charset="0"/>
              </a:rPr>
              <a:t>. Thus B will receive two copies of the frame. Furthermore, each bridge will receive the other's transmission on LAN Y. Note that each transmission is a frame with a source address of A and a destination address of B. Thus each bridge will update its database to indicate that station A is in the direction of LAN Y. Neither bridge is now capable of forwarding a frame addressed to station A</a:t>
            </a:r>
            <a:r>
              <a:rPr lang="en-US" dirty="0" smtClean="0">
                <a:latin typeface="Times New Roman" pitchFamily="32" charset="0"/>
              </a:rPr>
              <a:t>.</a:t>
            </a:r>
          </a:p>
          <a:p>
            <a:endParaRPr lang="en-US" dirty="0" smtClean="0">
              <a:latin typeface="Times New Roman" pitchFamily="32" charset="0"/>
            </a:endParaRPr>
          </a:p>
          <a:p>
            <a:r>
              <a:rPr lang="en-US" sz="1200" kern="1200" baseline="0" dirty="0" smtClean="0">
                <a:solidFill>
                  <a:schemeClr val="tx1"/>
                </a:solidFill>
                <a:latin typeface="Times New Roman" pitchFamily="-110" charset="0"/>
                <a:ea typeface="+mn-ea"/>
                <a:cs typeface="+mn-cs"/>
              </a:rPr>
              <a:t> To overcome this problem, a simple result from graph theory is used: For any</a:t>
            </a:r>
          </a:p>
          <a:p>
            <a:r>
              <a:rPr lang="en-US" sz="1200" kern="1200" baseline="0" dirty="0" smtClean="0">
                <a:solidFill>
                  <a:schemeClr val="tx1"/>
                </a:solidFill>
                <a:latin typeface="Times New Roman" pitchFamily="-110" charset="0"/>
                <a:ea typeface="+mn-ea"/>
                <a:cs typeface="+mn-cs"/>
              </a:rPr>
              <a:t>connected graph, consisting of nodes and edges connecting pairs of nodes, there is</a:t>
            </a:r>
          </a:p>
          <a:p>
            <a:r>
              <a:rPr lang="en-US" sz="1200" kern="1200" baseline="0" dirty="0" smtClean="0">
                <a:solidFill>
                  <a:schemeClr val="tx1"/>
                </a:solidFill>
                <a:latin typeface="Times New Roman" pitchFamily="-110" charset="0"/>
                <a:ea typeface="+mn-ea"/>
                <a:cs typeface="+mn-cs"/>
              </a:rPr>
              <a:t>a spanning tree of edges that maintains the connectivity of the graph but contains</a:t>
            </a:r>
          </a:p>
          <a:p>
            <a:r>
              <a:rPr lang="en-US" sz="1200" kern="1200" baseline="0" dirty="0" smtClean="0">
                <a:solidFill>
                  <a:schemeClr val="tx1"/>
                </a:solidFill>
                <a:latin typeface="Times New Roman" pitchFamily="-110" charset="0"/>
                <a:ea typeface="+mn-ea"/>
                <a:cs typeface="+mn-cs"/>
              </a:rPr>
              <a:t>no closed loops. In terms of internets, each LAN corresponds to a graph node, and</a:t>
            </a:r>
          </a:p>
          <a:p>
            <a:r>
              <a:rPr lang="en-US" sz="1200" kern="1200" baseline="0" dirty="0" smtClean="0">
                <a:solidFill>
                  <a:schemeClr val="tx1"/>
                </a:solidFill>
                <a:latin typeface="Times New Roman" pitchFamily="-110" charset="0"/>
                <a:ea typeface="+mn-ea"/>
                <a:cs typeface="+mn-cs"/>
              </a:rPr>
              <a:t>each bridge corresponds to a graph edge. Thus, in Figure 11.8, the removal of one</a:t>
            </a:r>
          </a:p>
          <a:p>
            <a:r>
              <a:rPr lang="en-US" sz="1200" kern="1200" baseline="0" dirty="0" smtClean="0">
                <a:solidFill>
                  <a:schemeClr val="tx1"/>
                </a:solidFill>
                <a:latin typeface="Times New Roman" pitchFamily="-110" charset="0"/>
                <a:ea typeface="+mn-ea"/>
                <a:cs typeface="+mn-cs"/>
              </a:rPr>
              <a:t>(and only one) of bridges 107, 101, and 104 results in a spanning tree. What is desired</a:t>
            </a:r>
          </a:p>
          <a:p>
            <a:r>
              <a:rPr lang="en-US" sz="1200" kern="1200" baseline="0" dirty="0" smtClean="0">
                <a:solidFill>
                  <a:schemeClr val="tx1"/>
                </a:solidFill>
                <a:latin typeface="Times New Roman" pitchFamily="-110" charset="0"/>
                <a:ea typeface="+mn-ea"/>
                <a:cs typeface="+mn-cs"/>
              </a:rPr>
              <a:t>is to develop a simple algorithm by which the bridges of the internet can exchange</a:t>
            </a:r>
          </a:p>
          <a:p>
            <a:r>
              <a:rPr lang="en-US" sz="1200" kern="1200" baseline="0" dirty="0" smtClean="0">
                <a:solidFill>
                  <a:schemeClr val="tx1"/>
                </a:solidFill>
                <a:latin typeface="Times New Roman" pitchFamily="-110" charset="0"/>
                <a:ea typeface="+mn-ea"/>
                <a:cs typeface="+mn-cs"/>
              </a:rPr>
              <a:t> sufficient information to automatically (without user intervention) derive a spanning</a:t>
            </a:r>
          </a:p>
          <a:p>
            <a:r>
              <a:rPr lang="en-US" sz="1200" kern="1200" baseline="0" dirty="0" smtClean="0">
                <a:solidFill>
                  <a:schemeClr val="tx1"/>
                </a:solidFill>
                <a:latin typeface="Times New Roman" pitchFamily="-110" charset="0"/>
                <a:ea typeface="+mn-ea"/>
                <a:cs typeface="+mn-cs"/>
              </a:rPr>
              <a:t>tree. The algorithm must be dynamic. That is, when a topology change occurs,</a:t>
            </a:r>
          </a:p>
          <a:p>
            <a:r>
              <a:rPr lang="en-US" sz="1200" kern="1200" baseline="0" dirty="0" smtClean="0">
                <a:solidFill>
                  <a:schemeClr val="tx1"/>
                </a:solidFill>
                <a:latin typeface="Times New Roman" pitchFamily="-110" charset="0"/>
                <a:ea typeface="+mn-ea"/>
                <a:cs typeface="+mn-cs"/>
              </a:rPr>
              <a:t>the bridges must be able to discover this fact and automatically derive a new spanning</a:t>
            </a:r>
          </a:p>
          <a:p>
            <a:r>
              <a:rPr lang="en-US" sz="1200" kern="1200" baseline="0" dirty="0" smtClean="0">
                <a:solidFill>
                  <a:schemeClr val="tx1"/>
                </a:solidFill>
                <a:latin typeface="Times New Roman" pitchFamily="-110" charset="0"/>
                <a:ea typeface="+mn-ea"/>
                <a:cs typeface="+mn-cs"/>
              </a:rPr>
              <a:t>tree.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spanning tree algorithm developed by IEEE 802.1, as the name suggests,</a:t>
            </a:r>
          </a:p>
          <a:p>
            <a:r>
              <a:rPr lang="en-US" sz="1200" kern="1200" baseline="0" dirty="0" smtClean="0">
                <a:solidFill>
                  <a:schemeClr val="tx1"/>
                </a:solidFill>
                <a:latin typeface="Times New Roman" pitchFamily="-110" charset="0"/>
                <a:ea typeface="+mn-ea"/>
                <a:cs typeface="+mn-cs"/>
              </a:rPr>
              <a:t>is able to develop such a spanning tree. All that is required is that each bridge be</a:t>
            </a:r>
          </a:p>
          <a:p>
            <a:r>
              <a:rPr lang="en-US" sz="1200" kern="1200" baseline="0" dirty="0" smtClean="0">
                <a:solidFill>
                  <a:schemeClr val="tx1"/>
                </a:solidFill>
                <a:latin typeface="Times New Roman" pitchFamily="-110" charset="0"/>
                <a:ea typeface="+mn-ea"/>
                <a:cs typeface="+mn-cs"/>
              </a:rPr>
              <a:t>assigned a unique identifier and that costs be assigned to each bridge port. In the</a:t>
            </a:r>
          </a:p>
          <a:p>
            <a:r>
              <a:rPr lang="en-US" sz="1200" kern="1200" baseline="0" dirty="0" smtClean="0">
                <a:solidFill>
                  <a:schemeClr val="tx1"/>
                </a:solidFill>
                <a:latin typeface="Times New Roman" pitchFamily="-110" charset="0"/>
                <a:ea typeface="+mn-ea"/>
                <a:cs typeface="+mn-cs"/>
              </a:rPr>
              <a:t>absence of any special considerations, all costs could be set equal; this produces a</a:t>
            </a:r>
          </a:p>
          <a:p>
            <a:r>
              <a:rPr lang="en-US" sz="1200" kern="1200" baseline="0" dirty="0" smtClean="0">
                <a:solidFill>
                  <a:schemeClr val="tx1"/>
                </a:solidFill>
                <a:latin typeface="Times New Roman" pitchFamily="-110" charset="0"/>
                <a:ea typeface="+mn-ea"/>
                <a:cs typeface="+mn-cs"/>
              </a:rPr>
              <a:t>minimum-hop tree. The algorithm involves a brief exchange of messages among</a:t>
            </a:r>
          </a:p>
          <a:p>
            <a:r>
              <a:rPr lang="en-US" sz="1200" kern="1200" baseline="0" dirty="0" smtClean="0">
                <a:solidFill>
                  <a:schemeClr val="tx1"/>
                </a:solidFill>
                <a:latin typeface="Times New Roman" pitchFamily="-110" charset="0"/>
                <a:ea typeface="+mn-ea"/>
                <a:cs typeface="+mn-cs"/>
              </a:rPr>
              <a:t>all of the bridges to discover the minimum-cost spanning tree. Whenever there is a</a:t>
            </a:r>
          </a:p>
          <a:p>
            <a:r>
              <a:rPr lang="en-US" sz="1200" kern="1200" baseline="0" dirty="0" smtClean="0">
                <a:solidFill>
                  <a:schemeClr val="tx1"/>
                </a:solidFill>
                <a:latin typeface="Times New Roman" pitchFamily="-110" charset="0"/>
                <a:ea typeface="+mn-ea"/>
                <a:cs typeface="+mn-cs"/>
              </a:rPr>
              <a:t>change in topology, the bridges automatically recalculate the spanning tree.</a:t>
            </a:r>
          </a:p>
          <a:p>
            <a:r>
              <a:rPr lang="en-US" sz="1200" kern="1200" baseline="0" dirty="0" smtClean="0">
                <a:solidFill>
                  <a:schemeClr val="tx1"/>
                </a:solidFill>
                <a:latin typeface="Times New Roman" pitchFamily="-110" charset="0"/>
                <a:ea typeface="+mn-ea"/>
                <a:cs typeface="+mn-cs"/>
              </a:rPr>
              <a:t>For more information on the spanning tree algorithm, see Appendix J.</a:t>
            </a:r>
            <a:endParaRPr lang="en-US" dirty="0">
              <a:latin typeface="Times New Roman" pitchFamily="32" charset="0"/>
            </a:endParaRPr>
          </a:p>
        </p:txBody>
      </p:sp>
    </p:spTree>
    <p:extLst>
      <p:ext uri="{BB962C8B-B14F-4D97-AF65-F5344CB8AC3E}">
        <p14:creationId xmlns:p14="http://schemas.microsoft.com/office/powerpoint/2010/main" val="3262894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A6B67BA1-D92D-A94C-BA41-35F82C430C3F}" type="slidenum">
              <a:rPr lang="en-US"/>
              <a:pPr/>
              <a:t>31</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In recent years, there has been a proliferation of types of devices for interconnecting</a:t>
            </a:r>
          </a:p>
          <a:p>
            <a:r>
              <a:rPr lang="en-US" sz="1200" kern="1200" baseline="0" dirty="0" smtClean="0">
                <a:solidFill>
                  <a:schemeClr val="tx1"/>
                </a:solidFill>
                <a:latin typeface="Times New Roman" pitchFamily="-110" charset="0"/>
                <a:ea typeface="+mn-ea"/>
                <a:cs typeface="+mn-cs"/>
              </a:rPr>
              <a:t>LANs that goes beyond the bridges discussed in Section 11.3 and the routers</a:t>
            </a:r>
          </a:p>
          <a:p>
            <a:r>
              <a:rPr lang="en-US" sz="1200" kern="1200" baseline="0" dirty="0" smtClean="0">
                <a:solidFill>
                  <a:schemeClr val="tx1"/>
                </a:solidFill>
                <a:latin typeface="Times New Roman" pitchFamily="-110" charset="0"/>
                <a:ea typeface="+mn-ea"/>
                <a:cs typeface="+mn-cs"/>
              </a:rPr>
              <a:t>discussed in Part Five. These devices can conveniently be grouped into the categories</a:t>
            </a:r>
          </a:p>
          <a:p>
            <a:r>
              <a:rPr lang="en-US" sz="1200" kern="1200" baseline="0" dirty="0" smtClean="0">
                <a:solidFill>
                  <a:schemeClr val="tx1"/>
                </a:solidFill>
                <a:latin typeface="Times New Roman" pitchFamily="-110" charset="0"/>
                <a:ea typeface="+mn-ea"/>
                <a:cs typeface="+mn-cs"/>
              </a:rPr>
              <a:t>of hubs and switches.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Earlier, we used the term hub  in reference to a star-topology LAN. The hub is the</a:t>
            </a:r>
          </a:p>
          <a:p>
            <a:r>
              <a:rPr lang="en-US" sz="1200" kern="1200" baseline="0" dirty="0" smtClean="0">
                <a:solidFill>
                  <a:schemeClr val="tx1"/>
                </a:solidFill>
                <a:latin typeface="Times New Roman" pitchFamily="-110" charset="0"/>
                <a:ea typeface="+mn-ea"/>
                <a:cs typeface="+mn-cs"/>
              </a:rPr>
              <a:t>active central element of the star layout. Each station is connected to the hub by two</a:t>
            </a:r>
          </a:p>
          <a:p>
            <a:r>
              <a:rPr lang="en-US" sz="1200" kern="1200" baseline="0" dirty="0" smtClean="0">
                <a:solidFill>
                  <a:schemeClr val="tx1"/>
                </a:solidFill>
                <a:latin typeface="Times New Roman" pitchFamily="-110" charset="0"/>
                <a:ea typeface="+mn-ea"/>
                <a:cs typeface="+mn-cs"/>
              </a:rPr>
              <a:t>lines (transmit and receive). The hub acts as a repeater: When a single station transmits,</a:t>
            </a:r>
          </a:p>
          <a:p>
            <a:r>
              <a:rPr lang="en-US" sz="1200" kern="1200" baseline="0" dirty="0" smtClean="0">
                <a:solidFill>
                  <a:schemeClr val="tx1"/>
                </a:solidFill>
                <a:latin typeface="Times New Roman" pitchFamily="-110" charset="0"/>
                <a:ea typeface="+mn-ea"/>
                <a:cs typeface="+mn-cs"/>
              </a:rPr>
              <a:t>the hub repeats the signal on the outgoing line to each station. Ordinarily, the</a:t>
            </a:r>
          </a:p>
          <a:p>
            <a:r>
              <a:rPr lang="en-US" sz="1200" kern="1200" baseline="0" dirty="0" smtClean="0">
                <a:solidFill>
                  <a:schemeClr val="tx1"/>
                </a:solidFill>
                <a:latin typeface="Times New Roman" pitchFamily="-110" charset="0"/>
                <a:ea typeface="+mn-ea"/>
                <a:cs typeface="+mn-cs"/>
              </a:rPr>
              <a:t>line consists of two unshielded twisted pairs. Because of the high data rate and the</a:t>
            </a:r>
          </a:p>
          <a:p>
            <a:r>
              <a:rPr lang="en-US" sz="1200" kern="1200" baseline="0" dirty="0" smtClean="0">
                <a:solidFill>
                  <a:schemeClr val="tx1"/>
                </a:solidFill>
                <a:latin typeface="Times New Roman" pitchFamily="-110" charset="0"/>
                <a:ea typeface="+mn-ea"/>
                <a:cs typeface="+mn-cs"/>
              </a:rPr>
              <a:t>poor transmission qualities of unshielded twisted pair, the length of a line is limited</a:t>
            </a:r>
          </a:p>
          <a:p>
            <a:r>
              <a:rPr lang="en-US" sz="1200" kern="1200" baseline="0" dirty="0" smtClean="0">
                <a:solidFill>
                  <a:schemeClr val="tx1"/>
                </a:solidFill>
                <a:latin typeface="Times New Roman" pitchFamily="-110" charset="0"/>
                <a:ea typeface="+mn-ea"/>
                <a:cs typeface="+mn-cs"/>
              </a:rPr>
              <a:t>to about 100 </a:t>
            </a:r>
            <a:r>
              <a:rPr lang="en-US" sz="1200" kern="1200" baseline="0" dirty="0" err="1" smtClean="0">
                <a:solidFill>
                  <a:schemeClr val="tx1"/>
                </a:solidFill>
                <a:latin typeface="Times New Roman" pitchFamily="-110" charset="0"/>
                <a:ea typeface="+mn-ea"/>
                <a:cs typeface="+mn-cs"/>
              </a:rPr>
              <a:t>m</a:t>
            </a:r>
            <a:r>
              <a:rPr lang="en-US" sz="1200" kern="1200" baseline="0" dirty="0" smtClean="0">
                <a:solidFill>
                  <a:schemeClr val="tx1"/>
                </a:solidFill>
                <a:latin typeface="Times New Roman" pitchFamily="-110" charset="0"/>
                <a:ea typeface="+mn-ea"/>
                <a:cs typeface="+mn-cs"/>
              </a:rPr>
              <a:t>. As an alternative, an optical fiber link may be used. In this case, the</a:t>
            </a:r>
          </a:p>
          <a:p>
            <a:r>
              <a:rPr lang="en-US" sz="1200" kern="1200" baseline="0" dirty="0" smtClean="0">
                <a:solidFill>
                  <a:schemeClr val="tx1"/>
                </a:solidFill>
                <a:latin typeface="Times New Roman" pitchFamily="-110" charset="0"/>
                <a:ea typeface="+mn-ea"/>
                <a:cs typeface="+mn-cs"/>
              </a:rPr>
              <a:t>maximum length is about 500 </a:t>
            </a:r>
            <a:r>
              <a:rPr lang="en-US" sz="1200" kern="1200" baseline="0" dirty="0" err="1" smtClean="0">
                <a:solidFill>
                  <a:schemeClr val="tx1"/>
                </a:solidFill>
                <a:latin typeface="Times New Roman" pitchFamily="-110" charset="0"/>
                <a:ea typeface="+mn-ea"/>
                <a:cs typeface="+mn-cs"/>
              </a:rPr>
              <a:t>m</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Note that although this scheme is physically a star, it is logically a bus: A transmission</a:t>
            </a:r>
          </a:p>
          <a:p>
            <a:r>
              <a:rPr lang="en-US" sz="1200" kern="1200" baseline="0" dirty="0" smtClean="0">
                <a:solidFill>
                  <a:schemeClr val="tx1"/>
                </a:solidFill>
                <a:latin typeface="Times New Roman" pitchFamily="-110" charset="0"/>
                <a:ea typeface="+mn-ea"/>
                <a:cs typeface="+mn-cs"/>
              </a:rPr>
              <a:t>from any one station is received by all other stations, and if two stations</a:t>
            </a:r>
          </a:p>
          <a:p>
            <a:r>
              <a:rPr lang="en-US" sz="1200" kern="1200" baseline="0" dirty="0" smtClean="0">
                <a:solidFill>
                  <a:schemeClr val="tx1"/>
                </a:solidFill>
                <a:latin typeface="Times New Roman" pitchFamily="-110" charset="0"/>
                <a:ea typeface="+mn-ea"/>
                <a:cs typeface="+mn-cs"/>
              </a:rPr>
              <a:t>transmit at the same time there will be a collision.</a:t>
            </a:r>
            <a:endParaRPr lang="en-US" dirty="0">
              <a:latin typeface="Times New Roman" pitchFamily="32" charset="0"/>
            </a:endParaRPr>
          </a:p>
        </p:txBody>
      </p:sp>
    </p:spTree>
    <p:extLst>
      <p:ext uri="{BB962C8B-B14F-4D97-AF65-F5344CB8AC3E}">
        <p14:creationId xmlns:p14="http://schemas.microsoft.com/office/powerpoint/2010/main" val="3649080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27F31C2-8528-134F-A22A-3C80E59C9837}" type="slidenum">
              <a:rPr lang="en-US"/>
              <a:pPr/>
              <a:t>32</a:t>
            </a:fld>
            <a:endParaRPr lang="en-US" dirty="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Multiple levels of hubs can be cascaded in a hierarchical configuration.</a:t>
            </a:r>
          </a:p>
          <a:p>
            <a:r>
              <a:rPr lang="en-US" sz="1200" kern="1200" baseline="0" dirty="0" smtClean="0">
                <a:solidFill>
                  <a:schemeClr val="tx1"/>
                </a:solidFill>
                <a:latin typeface="Times New Roman" pitchFamily="-110" charset="0"/>
                <a:ea typeface="+mn-ea"/>
                <a:cs typeface="+mn-cs"/>
              </a:rPr>
              <a:t>Figure 11.10 illustrates a two-level configuration. There is one header hub</a:t>
            </a:r>
          </a:p>
          <a:p>
            <a:r>
              <a:rPr lang="en-US" sz="1200" kern="1200" baseline="0" dirty="0" smtClean="0">
                <a:solidFill>
                  <a:schemeClr val="tx1"/>
                </a:solidFill>
                <a:latin typeface="Times New Roman" pitchFamily="-110" charset="0"/>
                <a:ea typeface="+mn-ea"/>
                <a:cs typeface="+mn-cs"/>
              </a:rPr>
              <a:t>(HHUB)  and one or more intermediate hubs (IHUB) . Each hub may have a mixture</a:t>
            </a:r>
          </a:p>
          <a:p>
            <a:r>
              <a:rPr lang="en-US" sz="1200" kern="1200" baseline="0" dirty="0" smtClean="0">
                <a:solidFill>
                  <a:schemeClr val="tx1"/>
                </a:solidFill>
                <a:latin typeface="Times New Roman" pitchFamily="-110" charset="0"/>
                <a:ea typeface="+mn-ea"/>
                <a:cs typeface="+mn-cs"/>
              </a:rPr>
              <a:t>of stations and other hubs attached to it from below. This layout fits well with</a:t>
            </a:r>
          </a:p>
          <a:p>
            <a:r>
              <a:rPr lang="en-US" sz="1200" kern="1200" baseline="0" dirty="0" smtClean="0">
                <a:solidFill>
                  <a:schemeClr val="tx1"/>
                </a:solidFill>
                <a:latin typeface="Times New Roman" pitchFamily="-110" charset="0"/>
                <a:ea typeface="+mn-ea"/>
                <a:cs typeface="+mn-cs"/>
              </a:rPr>
              <a:t>building wiring practices. Typically, there is a wiring closet on each floor of an</a:t>
            </a:r>
          </a:p>
          <a:p>
            <a:r>
              <a:rPr lang="en-US" sz="1200" kern="1200" baseline="0" dirty="0" smtClean="0">
                <a:solidFill>
                  <a:schemeClr val="tx1"/>
                </a:solidFill>
                <a:latin typeface="Times New Roman" pitchFamily="-110" charset="0"/>
                <a:ea typeface="+mn-ea"/>
                <a:cs typeface="+mn-cs"/>
              </a:rPr>
              <a:t>office building, and a hub can be placed in each one. Each hub could service the</a:t>
            </a:r>
          </a:p>
          <a:p>
            <a:r>
              <a:rPr lang="en-US" sz="1200" kern="1200" baseline="0" dirty="0" smtClean="0">
                <a:solidFill>
                  <a:schemeClr val="tx1"/>
                </a:solidFill>
                <a:latin typeface="Times New Roman" pitchFamily="-110" charset="0"/>
                <a:ea typeface="+mn-ea"/>
                <a:cs typeface="+mn-cs"/>
              </a:rPr>
              <a:t>stations on its floor.</a:t>
            </a:r>
            <a:endParaRPr lang="en-US" dirty="0">
              <a:latin typeface="Times New Roman" pitchFamily="32" charset="0"/>
            </a:endParaRPr>
          </a:p>
        </p:txBody>
      </p:sp>
    </p:spTree>
    <p:extLst>
      <p:ext uri="{BB962C8B-B14F-4D97-AF65-F5344CB8AC3E}">
        <p14:creationId xmlns:p14="http://schemas.microsoft.com/office/powerpoint/2010/main" val="29442407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0717355A-2C24-9C4B-8039-1095BE0EC9D6}" type="slidenum">
              <a:rPr lang="en-US"/>
              <a:pPr/>
              <a:t>33</a:t>
            </a:fld>
            <a:endParaRPr lang="en-US"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dirty="0">
                <a:latin typeface="Times New Roman" pitchFamily="32" charset="0"/>
              </a:rPr>
              <a:t>In recent years, a new device, the layer 2 switch, has replaced the hub in popularity, particularly for high-speed LANs. The layer 2 switch is also sometimes referred to as a switching hub. </a:t>
            </a:r>
            <a:endParaRPr lang="en-US" dirty="0" smtClean="0">
              <a:latin typeface="Times New Roman" pitchFamily="32" charset="0"/>
            </a:endParaRPr>
          </a:p>
          <a:p>
            <a:endParaRPr lang="en-US" dirty="0" smtClean="0">
              <a:latin typeface="Times New Roman" pitchFamily="32" charset="0"/>
            </a:endParaRPr>
          </a:p>
          <a:p>
            <a:r>
              <a:rPr lang="en-US" sz="1200" kern="1200" baseline="0" dirty="0" smtClean="0">
                <a:solidFill>
                  <a:schemeClr val="tx1"/>
                </a:solidFill>
                <a:latin typeface="Times New Roman" pitchFamily="-110" charset="0"/>
                <a:ea typeface="+mn-ea"/>
                <a:cs typeface="+mn-cs"/>
              </a:rPr>
              <a:t>To clarify the distinction between hubs and switches, Figure 11.11a shows a</a:t>
            </a:r>
          </a:p>
          <a:p>
            <a:r>
              <a:rPr lang="en-US" sz="1200" kern="1200" baseline="0" dirty="0" smtClean="0">
                <a:solidFill>
                  <a:schemeClr val="tx1"/>
                </a:solidFill>
                <a:latin typeface="Times New Roman" pitchFamily="-110" charset="0"/>
                <a:ea typeface="+mn-ea"/>
                <a:cs typeface="+mn-cs"/>
              </a:rPr>
              <a:t>typical bus layout of a traditional 10-Mbps LAN. A bus is installed that is laid out so</a:t>
            </a:r>
          </a:p>
          <a:p>
            <a:r>
              <a:rPr lang="en-US" sz="1200" kern="1200" baseline="0" dirty="0" smtClean="0">
                <a:solidFill>
                  <a:schemeClr val="tx1"/>
                </a:solidFill>
                <a:latin typeface="Times New Roman" pitchFamily="-110" charset="0"/>
                <a:ea typeface="+mn-ea"/>
                <a:cs typeface="+mn-cs"/>
              </a:rPr>
              <a:t>that all the devices to be attached are in reasonable proximity to a point on the bus.</a:t>
            </a:r>
          </a:p>
          <a:p>
            <a:r>
              <a:rPr lang="en-US" sz="1200" kern="1200" baseline="0" dirty="0" smtClean="0">
                <a:solidFill>
                  <a:schemeClr val="tx1"/>
                </a:solidFill>
                <a:latin typeface="Times New Roman" pitchFamily="-110" charset="0"/>
                <a:ea typeface="+mn-ea"/>
                <a:cs typeface="+mn-cs"/>
              </a:rPr>
              <a:t>In the figure, station B is transmitting. This transmission goes from B, across the</a:t>
            </a:r>
          </a:p>
          <a:p>
            <a:r>
              <a:rPr lang="en-US" sz="1200" kern="1200" baseline="0" dirty="0" smtClean="0">
                <a:solidFill>
                  <a:schemeClr val="tx1"/>
                </a:solidFill>
                <a:latin typeface="Times New Roman" pitchFamily="-110" charset="0"/>
                <a:ea typeface="+mn-ea"/>
                <a:cs typeface="+mn-cs"/>
              </a:rPr>
              <a:t>lead from B to the bus, along the bus in both directions, and along the access lines of</a:t>
            </a:r>
          </a:p>
          <a:p>
            <a:r>
              <a:rPr lang="en-US" sz="1200" kern="1200" baseline="0" dirty="0" smtClean="0">
                <a:solidFill>
                  <a:schemeClr val="tx1"/>
                </a:solidFill>
                <a:latin typeface="Times New Roman" pitchFamily="-110" charset="0"/>
                <a:ea typeface="+mn-ea"/>
                <a:cs typeface="+mn-cs"/>
              </a:rPr>
              <a:t>each of the other attached stations. In this configuration, all the stations must share</a:t>
            </a:r>
          </a:p>
          <a:p>
            <a:r>
              <a:rPr lang="en-US" sz="1200" kern="1200" baseline="0" dirty="0" smtClean="0">
                <a:solidFill>
                  <a:schemeClr val="tx1"/>
                </a:solidFill>
                <a:latin typeface="Times New Roman" pitchFamily="-110" charset="0"/>
                <a:ea typeface="+mn-ea"/>
                <a:cs typeface="+mn-cs"/>
              </a:rPr>
              <a:t>the total capacity of the bus, which is 10 Mbps.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hub, often in a building wiring closet, uses a star wiring arrangement to</a:t>
            </a:r>
          </a:p>
          <a:p>
            <a:r>
              <a:rPr lang="en-US" sz="1200" kern="1200" baseline="0" dirty="0" smtClean="0">
                <a:solidFill>
                  <a:schemeClr val="tx1"/>
                </a:solidFill>
                <a:latin typeface="Times New Roman" pitchFamily="-110" charset="0"/>
                <a:ea typeface="+mn-ea"/>
                <a:cs typeface="+mn-cs"/>
              </a:rPr>
              <a:t>attach stations to the hub. In this arrangement, a transmission from any one station</a:t>
            </a:r>
          </a:p>
          <a:p>
            <a:r>
              <a:rPr lang="en-US" sz="1200" kern="1200" baseline="0" dirty="0" smtClean="0">
                <a:solidFill>
                  <a:schemeClr val="tx1"/>
                </a:solidFill>
                <a:latin typeface="Times New Roman" pitchFamily="-110" charset="0"/>
                <a:ea typeface="+mn-ea"/>
                <a:cs typeface="+mn-cs"/>
              </a:rPr>
              <a:t>is received by the hub and retransmitted on all of the outgoing lines. Therefore,</a:t>
            </a:r>
          </a:p>
          <a:p>
            <a:r>
              <a:rPr lang="en-US" sz="1200" kern="1200" baseline="0" dirty="0" smtClean="0">
                <a:solidFill>
                  <a:schemeClr val="tx1"/>
                </a:solidFill>
                <a:latin typeface="Times New Roman" pitchFamily="-110" charset="0"/>
                <a:ea typeface="+mn-ea"/>
                <a:cs typeface="+mn-cs"/>
              </a:rPr>
              <a:t>to avoid collision, only one station can transmit at a time. Again, the total capacity</a:t>
            </a:r>
          </a:p>
          <a:p>
            <a:r>
              <a:rPr lang="en-US" sz="1200" kern="1200" baseline="0" dirty="0" smtClean="0">
                <a:solidFill>
                  <a:schemeClr val="tx1"/>
                </a:solidFill>
                <a:latin typeface="Times New Roman" pitchFamily="-110" charset="0"/>
                <a:ea typeface="+mn-ea"/>
                <a:cs typeface="+mn-cs"/>
              </a:rPr>
              <a:t>of the LAN is 10 Mbps. The hub has several advantages over the simple bus</a:t>
            </a:r>
          </a:p>
          <a:p>
            <a:r>
              <a:rPr lang="en-US" sz="1200" kern="1200" baseline="0" dirty="0" smtClean="0">
                <a:solidFill>
                  <a:schemeClr val="tx1"/>
                </a:solidFill>
                <a:latin typeface="Times New Roman" pitchFamily="-110" charset="0"/>
                <a:ea typeface="+mn-ea"/>
                <a:cs typeface="+mn-cs"/>
              </a:rPr>
              <a:t>arrangement. It exploits standard building wiring practices in the layout of cable.</a:t>
            </a:r>
          </a:p>
          <a:p>
            <a:r>
              <a:rPr lang="en-US" sz="1200" kern="1200" baseline="0" dirty="0" smtClean="0">
                <a:solidFill>
                  <a:schemeClr val="tx1"/>
                </a:solidFill>
                <a:latin typeface="Times New Roman" pitchFamily="-110" charset="0"/>
                <a:ea typeface="+mn-ea"/>
                <a:cs typeface="+mn-cs"/>
              </a:rPr>
              <a:t>In addition, the hub can be configured to recognize a malfunctioning station that is</a:t>
            </a:r>
          </a:p>
          <a:p>
            <a:r>
              <a:rPr lang="en-US" sz="1200" kern="1200" baseline="0" dirty="0" smtClean="0">
                <a:solidFill>
                  <a:schemeClr val="tx1"/>
                </a:solidFill>
                <a:latin typeface="Times New Roman" pitchFamily="-110" charset="0"/>
                <a:ea typeface="+mn-ea"/>
                <a:cs typeface="+mn-cs"/>
              </a:rPr>
              <a:t>jamming the network and to cut that station out of the network. Figure 11.11b illustrates</a:t>
            </a:r>
          </a:p>
          <a:p>
            <a:r>
              <a:rPr lang="en-US" sz="1200" kern="1200" baseline="0" dirty="0" smtClean="0">
                <a:solidFill>
                  <a:schemeClr val="tx1"/>
                </a:solidFill>
                <a:latin typeface="Times New Roman" pitchFamily="-110" charset="0"/>
                <a:ea typeface="+mn-ea"/>
                <a:cs typeface="+mn-cs"/>
              </a:rPr>
              <a:t>the operation of a hub. Here again, station B is transmitting. This transmission</a:t>
            </a:r>
          </a:p>
          <a:p>
            <a:r>
              <a:rPr lang="en-US" sz="1200" kern="1200" baseline="0" dirty="0" smtClean="0">
                <a:solidFill>
                  <a:schemeClr val="tx1"/>
                </a:solidFill>
                <a:latin typeface="Times New Roman" pitchFamily="-110" charset="0"/>
                <a:ea typeface="+mn-ea"/>
                <a:cs typeface="+mn-cs"/>
              </a:rPr>
              <a:t>goes from B, across the transmit line from B to the hub, and from the hub along the</a:t>
            </a:r>
          </a:p>
          <a:p>
            <a:r>
              <a:rPr lang="en-US" sz="1200" kern="1200" baseline="0" dirty="0" smtClean="0">
                <a:solidFill>
                  <a:schemeClr val="tx1"/>
                </a:solidFill>
                <a:latin typeface="Times New Roman" pitchFamily="-110" charset="0"/>
                <a:ea typeface="+mn-ea"/>
                <a:cs typeface="+mn-cs"/>
              </a:rPr>
              <a:t>receive lines of each of the other attached stations.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can achieve greater performance with a layer 2 switch. In this case, the</a:t>
            </a:r>
          </a:p>
          <a:p>
            <a:r>
              <a:rPr lang="en-US" sz="1200" kern="1200" baseline="0" dirty="0" smtClean="0">
                <a:solidFill>
                  <a:schemeClr val="tx1"/>
                </a:solidFill>
                <a:latin typeface="Times New Roman" pitchFamily="-110" charset="0"/>
                <a:ea typeface="+mn-ea"/>
                <a:cs typeface="+mn-cs"/>
              </a:rPr>
              <a:t>central hub acts as a switch, much as a packet switch or circuit switch. With a layer 2</a:t>
            </a:r>
          </a:p>
          <a:p>
            <a:r>
              <a:rPr lang="en-US" sz="1200" kern="1200" baseline="0" dirty="0" smtClean="0">
                <a:solidFill>
                  <a:schemeClr val="tx1"/>
                </a:solidFill>
                <a:latin typeface="Times New Roman" pitchFamily="-110" charset="0"/>
                <a:ea typeface="+mn-ea"/>
                <a:cs typeface="+mn-cs"/>
              </a:rPr>
              <a:t>switch, an incoming frame from a particular station is switched to the appropriate</a:t>
            </a:r>
          </a:p>
          <a:p>
            <a:r>
              <a:rPr lang="en-US" sz="1200" kern="1200" baseline="0" dirty="0" smtClean="0">
                <a:solidFill>
                  <a:schemeClr val="tx1"/>
                </a:solidFill>
                <a:latin typeface="Times New Roman" pitchFamily="-110" charset="0"/>
                <a:ea typeface="+mn-ea"/>
                <a:cs typeface="+mn-cs"/>
              </a:rPr>
              <a:t>output line to be delivered to the intended destination. At the same time, other</a:t>
            </a:r>
          </a:p>
          <a:p>
            <a:r>
              <a:rPr lang="en-US" sz="1200" kern="1200" baseline="0" dirty="0" smtClean="0">
                <a:solidFill>
                  <a:schemeClr val="tx1"/>
                </a:solidFill>
                <a:latin typeface="Times New Roman" pitchFamily="-110" charset="0"/>
                <a:ea typeface="+mn-ea"/>
                <a:cs typeface="+mn-cs"/>
              </a:rPr>
              <a:t>unused lines can be used for switching other traffic. Figure 11.11c shows an example</a:t>
            </a:r>
          </a:p>
          <a:p>
            <a:r>
              <a:rPr lang="en-US" sz="1200" kern="1200" baseline="0" dirty="0" smtClean="0">
                <a:solidFill>
                  <a:schemeClr val="tx1"/>
                </a:solidFill>
                <a:latin typeface="Times New Roman" pitchFamily="-110" charset="0"/>
                <a:ea typeface="+mn-ea"/>
                <a:cs typeface="+mn-cs"/>
              </a:rPr>
              <a:t>in which B is transmitting a frame to A and at the same time C is transmitting</a:t>
            </a:r>
          </a:p>
          <a:p>
            <a:r>
              <a:rPr lang="en-US" sz="1200" kern="1200" baseline="0" dirty="0" smtClean="0">
                <a:solidFill>
                  <a:schemeClr val="tx1"/>
                </a:solidFill>
                <a:latin typeface="Times New Roman" pitchFamily="-110" charset="0"/>
                <a:ea typeface="+mn-ea"/>
                <a:cs typeface="+mn-cs"/>
              </a:rPr>
              <a:t> a frame to D. So, in this example, the current throughput on the LAN is 20 Mbps,</a:t>
            </a:r>
          </a:p>
          <a:p>
            <a:r>
              <a:rPr lang="en-US" sz="1200" kern="1200" baseline="0" dirty="0" smtClean="0">
                <a:solidFill>
                  <a:schemeClr val="tx1"/>
                </a:solidFill>
                <a:latin typeface="Times New Roman" pitchFamily="-110" charset="0"/>
                <a:ea typeface="+mn-ea"/>
                <a:cs typeface="+mn-cs"/>
              </a:rPr>
              <a:t>although each individual device is limited to 10 Mbps.</a:t>
            </a:r>
            <a:endParaRPr lang="en-US" dirty="0">
              <a:latin typeface="Times New Roman" pitchFamily="32" charset="0"/>
            </a:endParaRPr>
          </a:p>
        </p:txBody>
      </p:sp>
    </p:spTree>
    <p:extLst>
      <p:ext uri="{BB962C8B-B14F-4D97-AF65-F5344CB8AC3E}">
        <p14:creationId xmlns:p14="http://schemas.microsoft.com/office/powerpoint/2010/main" val="2102125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626B260-D5D7-B246-B8FA-63698E05C12B}" type="slidenum">
              <a:rPr lang="en-US"/>
              <a:pPr/>
              <a:t>34</a:t>
            </a:fld>
            <a:endParaRPr lang="en-US" dirty="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dirty="0">
                <a:latin typeface="Times New Roman" pitchFamily="32" charset="0"/>
              </a:rPr>
              <a:t>The layer 2 switch has several attractive features:</a:t>
            </a:r>
          </a:p>
          <a:p>
            <a:r>
              <a:rPr lang="en-US" dirty="0">
                <a:latin typeface="Times New Roman" pitchFamily="32" charset="0"/>
              </a:rPr>
              <a:t> </a:t>
            </a:r>
            <a:endParaRPr lang="en-US" dirty="0" smtClean="0">
              <a:latin typeface="Times New Roman" pitchFamily="32" charset="0"/>
            </a:endParaRPr>
          </a:p>
          <a:p>
            <a:r>
              <a:rPr lang="en-US" b="1" dirty="0" smtClean="0">
                <a:latin typeface="Times New Roman" pitchFamily="32" charset="0"/>
              </a:rPr>
              <a:t>1.</a:t>
            </a:r>
            <a:r>
              <a:rPr lang="en-US" dirty="0" smtClean="0">
                <a:latin typeface="Times New Roman" pitchFamily="32" charset="0"/>
              </a:rPr>
              <a:t>No </a:t>
            </a:r>
            <a:r>
              <a:rPr lang="en-US" dirty="0">
                <a:latin typeface="Times New Roman" pitchFamily="32" charset="0"/>
              </a:rPr>
              <a:t>change is required to the software or hardware of the attached devices to convert a bus LAN or a hub LAN to a switched LAN. In the case of an Ethernet LAN, each attached device continues to use the Ethernet medium access control protocol to access the LAN. From the point of view of the attached devices, nothing has changed in the access logic.</a:t>
            </a:r>
          </a:p>
          <a:p>
            <a:endParaRPr/>
          </a:p>
          <a:p>
            <a:r>
              <a:rPr lang="en-US" b="1" dirty="0" smtClean="0">
                <a:latin typeface="Times New Roman" pitchFamily="32" charset="0"/>
              </a:rPr>
              <a:t>2.</a:t>
            </a:r>
            <a:r>
              <a:rPr lang="en-US" dirty="0" smtClean="0">
                <a:latin typeface="Times New Roman" pitchFamily="32" charset="0"/>
              </a:rPr>
              <a:t>Each </a:t>
            </a:r>
            <a:r>
              <a:rPr lang="en-US" dirty="0">
                <a:latin typeface="Times New Roman" pitchFamily="32" charset="0"/>
              </a:rPr>
              <a:t>attached device has a dedicated capacity equal to that of the entire original LAN, assuming that the layer 2 switch has sufficient capacity to keep up with all attached devices. For example, in Figure </a:t>
            </a:r>
            <a:r>
              <a:rPr lang="en-US" dirty="0" smtClean="0">
                <a:latin typeface="Times New Roman" pitchFamily="32" charset="0"/>
              </a:rPr>
              <a:t>11.11c</a:t>
            </a:r>
            <a:r>
              <a:rPr lang="en-US" dirty="0">
                <a:latin typeface="Times New Roman" pitchFamily="32" charset="0"/>
              </a:rPr>
              <a:t>, if the layer 2 switch can sustain a throughput of 20 Mbps, each attached device appears to have a dedicated capacity for either input or output of 10 Mbps.</a:t>
            </a:r>
          </a:p>
          <a:p>
            <a:endParaRPr/>
          </a:p>
          <a:p>
            <a:r>
              <a:rPr lang="en-US" b="1" dirty="0" smtClean="0">
                <a:latin typeface="Times New Roman" pitchFamily="32" charset="0"/>
              </a:rPr>
              <a:t>3.</a:t>
            </a:r>
            <a:r>
              <a:rPr lang="en-US" dirty="0" smtClean="0">
                <a:latin typeface="Times New Roman" pitchFamily="32" charset="0"/>
              </a:rPr>
              <a:t>The </a:t>
            </a:r>
            <a:r>
              <a:rPr lang="en-US" dirty="0">
                <a:latin typeface="Times New Roman" pitchFamily="32" charset="0"/>
              </a:rPr>
              <a:t>layer 2 switch scales easily. Additional devices can be attached to the layer 2 switch by increasing the capacity of the layer 2 switch correspondingly. </a:t>
            </a:r>
          </a:p>
          <a:p>
            <a:r>
              <a:rPr lang="en-US" dirty="0">
                <a:latin typeface="Times New Roman" pitchFamily="32" charset="0"/>
              </a:rPr>
              <a:t> </a:t>
            </a:r>
          </a:p>
          <a:p>
            <a:endParaRPr/>
          </a:p>
        </p:txBody>
      </p:sp>
    </p:spTree>
    <p:extLst>
      <p:ext uri="{BB962C8B-B14F-4D97-AF65-F5344CB8AC3E}">
        <p14:creationId xmlns:p14="http://schemas.microsoft.com/office/powerpoint/2010/main" val="1036253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25398D6D-1056-3B41-A001-2077379E4AF9}" type="slidenum">
              <a:rPr lang="en-US"/>
              <a:pPr/>
              <a:t>35</a:t>
            </a:fld>
            <a:endParaRPr lang="en-US"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dirty="0">
                <a:latin typeface="Times New Roman" pitchFamily="32" charset="0"/>
              </a:rPr>
              <a:t>Two types of layer 2 switches are available as commercial products:</a:t>
            </a:r>
          </a:p>
          <a:p>
            <a:r>
              <a:rPr lang="en-US" dirty="0">
                <a:latin typeface="Times New Roman" pitchFamily="32" charset="0"/>
              </a:rPr>
              <a:t> </a:t>
            </a:r>
          </a:p>
          <a:p>
            <a:r>
              <a:rPr lang="en-US" b="1" dirty="0">
                <a:latin typeface="Times New Roman" pitchFamily="32" charset="0"/>
              </a:rPr>
              <a:t>Store-and-forward switch:</a:t>
            </a:r>
            <a:r>
              <a:rPr lang="en-US" dirty="0">
                <a:latin typeface="Times New Roman" pitchFamily="32" charset="0"/>
              </a:rPr>
              <a:t> The layer 2 switch accepts a frame on an input line, buffers it briefly, and then routes it to the appropriate output line.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Cut</a:t>
            </a:r>
            <a:r>
              <a:rPr lang="en-US" b="1" dirty="0">
                <a:latin typeface="Times New Roman" pitchFamily="32" charset="0"/>
              </a:rPr>
              <a:t>-through switch:</a:t>
            </a:r>
            <a:r>
              <a:rPr lang="en-US" dirty="0">
                <a:latin typeface="Times New Roman" pitchFamily="32" charset="0"/>
              </a:rPr>
              <a:t> The layer 2 switch takes advantage of the fact that the destination address appears at the beginning of the MAC (medium access control) frame. The layer 2 switch begins repeating the incoming frame onto the appropriate output line as soon as the layer 2 switch recognizes the destination address.</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cut-through switch yields the highest possible throughput but at some risk of propagating bad frames, because the switch is not able to check the CRC prior to retransmission. The store-and-forward switch involves a delay between sender and receiver but boosts the overall integrity of the network.</a:t>
            </a:r>
          </a:p>
          <a:p>
            <a:endParaRPr/>
          </a:p>
        </p:txBody>
      </p:sp>
    </p:spTree>
    <p:extLst>
      <p:ext uri="{BB962C8B-B14F-4D97-AF65-F5344CB8AC3E}">
        <p14:creationId xmlns:p14="http://schemas.microsoft.com/office/powerpoint/2010/main" val="4038024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B451CCA1-3749-5C48-83EA-ED7708E928BC}" type="slidenum">
              <a:rPr lang="en-US"/>
              <a:pPr/>
              <a:t>36</a:t>
            </a:fld>
            <a:endParaRPr lang="en-US" dirty="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dirty="0">
                <a:latin typeface="Times New Roman" pitchFamily="32" charset="0"/>
              </a:rPr>
              <a:t>A layer 2 switch can be viewed  as a full-duplex version of the hub. It can also incorporate logic that allows it to function as a multiport bridge. The following are differences between layer 2 switches and bridges:</a:t>
            </a:r>
          </a:p>
          <a:p>
            <a:r>
              <a:rPr lang="en-US" dirty="0">
                <a:latin typeface="Times New Roman" pitchFamily="32" charset="0"/>
              </a:rPr>
              <a:t> </a:t>
            </a:r>
          </a:p>
          <a:p>
            <a:r>
              <a:rPr lang="en-US" dirty="0">
                <a:latin typeface="Times New Roman" pitchFamily="32" charset="0"/>
              </a:rPr>
              <a:t>Bridge frame handling is done in software. A layer 2 switch performs the address recognition and frame forwarding functions in hardware.</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 </a:t>
            </a:r>
            <a:r>
              <a:rPr lang="en-US" dirty="0">
                <a:latin typeface="Times New Roman" pitchFamily="32" charset="0"/>
              </a:rPr>
              <a:t>bridge can typically only analyze and forward one frame at a time, whereas a layer 2 switch has multiple parallel data paths and can handle multiple frames at a time.</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 </a:t>
            </a:r>
            <a:r>
              <a:rPr lang="en-US" dirty="0">
                <a:latin typeface="Times New Roman" pitchFamily="32" charset="0"/>
              </a:rPr>
              <a:t>bridge uses store-and-forward operation. With a layer 2 switch, it is possible to have cut-through instead of store-and-forward operation.</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Because </a:t>
            </a:r>
            <a:r>
              <a:rPr lang="en-US" dirty="0">
                <a:latin typeface="Times New Roman" pitchFamily="32" charset="0"/>
              </a:rPr>
              <a:t>a layer 2 switch has higher performance and can incorporate the functions of a bridge, the bridge has suffered commercially. New installations typically include layer 2 switches with bridge functionality rather than bridges.</a:t>
            </a:r>
          </a:p>
          <a:p>
            <a:endParaRPr lang="en-US" dirty="0">
              <a:latin typeface="Times" pitchFamily="32" charset="0"/>
            </a:endParaRPr>
          </a:p>
          <a:p>
            <a:endParaRPr lang="en-US" dirty="0">
              <a:latin typeface="Times" pitchFamily="32" charset="0"/>
            </a:endParaRP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p:txBody>
      </p:sp>
    </p:spTree>
    <p:extLst>
      <p:ext uri="{BB962C8B-B14F-4D97-AF65-F5344CB8AC3E}">
        <p14:creationId xmlns:p14="http://schemas.microsoft.com/office/powerpoint/2010/main" val="2849634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mn-ea"/>
                <a:cs typeface="+mn-cs"/>
              </a:rPr>
              <a:t> Figure 11.12 shows a relatively common type of hierarchical LAN configuration. In</a:t>
            </a:r>
          </a:p>
          <a:p>
            <a:r>
              <a:rPr lang="en-US" sz="1200" kern="1200" baseline="0" dirty="0" smtClean="0">
                <a:solidFill>
                  <a:schemeClr val="tx1"/>
                </a:solidFill>
                <a:latin typeface="Times New Roman" pitchFamily="-110" charset="0"/>
                <a:ea typeface="+mn-ea"/>
                <a:cs typeface="+mn-cs"/>
              </a:rPr>
              <a:t>this example, the devices on the LAN are organized into four groups, each served</a:t>
            </a:r>
          </a:p>
          <a:p>
            <a:r>
              <a:rPr lang="en-US" sz="1200" kern="1200" baseline="0" dirty="0" smtClean="0">
                <a:solidFill>
                  <a:schemeClr val="tx1"/>
                </a:solidFill>
                <a:latin typeface="Times New Roman" pitchFamily="-110" charset="0"/>
                <a:ea typeface="+mn-ea"/>
                <a:cs typeface="+mn-cs"/>
              </a:rPr>
              <a:t>by a LAN switch. The three lower groups might correspond to different departments,</a:t>
            </a:r>
          </a:p>
          <a:p>
            <a:r>
              <a:rPr lang="en-US" sz="1200" kern="1200" baseline="0" dirty="0" smtClean="0">
                <a:solidFill>
                  <a:schemeClr val="tx1"/>
                </a:solidFill>
                <a:latin typeface="Times New Roman" pitchFamily="-110" charset="0"/>
                <a:ea typeface="+mn-ea"/>
                <a:cs typeface="+mn-cs"/>
              </a:rPr>
              <a:t>which are physically separated, and the upper group could correspond to a</a:t>
            </a:r>
          </a:p>
          <a:p>
            <a:r>
              <a:rPr lang="en-US" sz="1200" kern="1200" baseline="0" dirty="0" smtClean="0">
                <a:solidFill>
                  <a:schemeClr val="tx1"/>
                </a:solidFill>
                <a:latin typeface="Times New Roman" pitchFamily="-110" charset="0"/>
                <a:ea typeface="+mn-ea"/>
                <a:cs typeface="+mn-cs"/>
              </a:rPr>
              <a:t>centralized server farm that is used by all the departments.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Let us consider the transmission of a single MAC frame from workstation X.</a:t>
            </a:r>
          </a:p>
          <a:p>
            <a:r>
              <a:rPr lang="en-US" sz="1200" kern="1200" baseline="0" dirty="0" smtClean="0">
                <a:solidFill>
                  <a:schemeClr val="tx1"/>
                </a:solidFill>
                <a:latin typeface="Times New Roman" pitchFamily="-110" charset="0"/>
                <a:ea typeface="+mn-ea"/>
                <a:cs typeface="+mn-cs"/>
              </a:rPr>
              <a:t>Suppose the destination MAC address in the frame (see Figure 11.5) is workstation</a:t>
            </a:r>
          </a:p>
          <a:p>
            <a:r>
              <a:rPr lang="en-US" sz="1200" kern="1200" baseline="0" dirty="0" smtClean="0">
                <a:solidFill>
                  <a:schemeClr val="tx1"/>
                </a:solidFill>
                <a:latin typeface="Times New Roman" pitchFamily="-110" charset="0"/>
                <a:ea typeface="+mn-ea"/>
                <a:cs typeface="+mn-cs"/>
              </a:rPr>
              <a:t>Y. This frame is transmitted from X to the local switch, which then directs the</a:t>
            </a:r>
          </a:p>
          <a:p>
            <a:r>
              <a:rPr lang="en-US" sz="1200" kern="1200" baseline="0" dirty="0" smtClean="0">
                <a:solidFill>
                  <a:schemeClr val="tx1"/>
                </a:solidFill>
                <a:latin typeface="Times New Roman" pitchFamily="-110" charset="0"/>
                <a:ea typeface="+mn-ea"/>
                <a:cs typeface="+mn-cs"/>
              </a:rPr>
              <a:t>frame along the link to Y. If X transmits a frame addressed to Z or W, then its local</a:t>
            </a:r>
          </a:p>
          <a:p>
            <a:r>
              <a:rPr lang="en-US" sz="1200" kern="1200" baseline="0" dirty="0" smtClean="0">
                <a:solidFill>
                  <a:schemeClr val="tx1"/>
                </a:solidFill>
                <a:latin typeface="Times New Roman" pitchFamily="-110" charset="0"/>
                <a:ea typeface="+mn-ea"/>
                <a:cs typeface="+mn-cs"/>
              </a:rPr>
              <a:t>switch routes the MAC frame through the appropriate switches to the intended</a:t>
            </a:r>
          </a:p>
          <a:p>
            <a:r>
              <a:rPr lang="en-US" sz="1200" kern="1200" baseline="0" dirty="0" smtClean="0">
                <a:solidFill>
                  <a:schemeClr val="tx1"/>
                </a:solidFill>
                <a:latin typeface="Times New Roman" pitchFamily="-110" charset="0"/>
                <a:ea typeface="+mn-ea"/>
                <a:cs typeface="+mn-cs"/>
              </a:rPr>
              <a:t> destination. All these are examples of </a:t>
            </a:r>
            <a:r>
              <a:rPr lang="en-US" sz="1200" kern="1200" baseline="0" dirty="0" err="1" smtClean="0">
                <a:solidFill>
                  <a:schemeClr val="tx1"/>
                </a:solidFill>
                <a:latin typeface="Times New Roman" pitchFamily="-110" charset="0"/>
                <a:ea typeface="+mn-ea"/>
                <a:cs typeface="+mn-cs"/>
              </a:rPr>
              <a:t>unicast</a:t>
            </a:r>
            <a:r>
              <a:rPr lang="en-US" sz="1200" kern="1200" baseline="0" dirty="0" smtClean="0">
                <a:solidFill>
                  <a:schemeClr val="tx1"/>
                </a:solidFill>
                <a:latin typeface="Times New Roman" pitchFamily="-110" charset="0"/>
                <a:ea typeface="+mn-ea"/>
                <a:cs typeface="+mn-cs"/>
              </a:rPr>
              <a:t> addressing , in which the destination</a:t>
            </a:r>
          </a:p>
          <a:p>
            <a:r>
              <a:rPr lang="en-US" sz="1200" kern="1200" baseline="0" dirty="0" smtClean="0">
                <a:solidFill>
                  <a:schemeClr val="tx1"/>
                </a:solidFill>
                <a:latin typeface="Times New Roman" pitchFamily="-110" charset="0"/>
                <a:ea typeface="+mn-ea"/>
                <a:cs typeface="+mn-cs"/>
              </a:rPr>
              <a:t>address in the MAC frame designates a unique destination. A MAC frame may also</a:t>
            </a:r>
          </a:p>
          <a:p>
            <a:r>
              <a:rPr lang="en-US" sz="1200" kern="1200" baseline="0" dirty="0" smtClean="0">
                <a:solidFill>
                  <a:schemeClr val="tx1"/>
                </a:solidFill>
                <a:latin typeface="Times New Roman" pitchFamily="-110" charset="0"/>
                <a:ea typeface="+mn-ea"/>
                <a:cs typeface="+mn-cs"/>
              </a:rPr>
              <a:t>contain a broadcast address , in which case the destination MAC address indicates</a:t>
            </a:r>
          </a:p>
          <a:p>
            <a:r>
              <a:rPr lang="en-US" sz="1200" kern="1200" baseline="0" dirty="0" smtClean="0">
                <a:solidFill>
                  <a:schemeClr val="tx1"/>
                </a:solidFill>
                <a:latin typeface="Times New Roman" pitchFamily="-110" charset="0"/>
                <a:ea typeface="+mn-ea"/>
                <a:cs typeface="+mn-cs"/>
              </a:rPr>
              <a:t>that all devices on the LAN should receive a copy of the frame. Thus, if X transmits a</a:t>
            </a:r>
          </a:p>
          <a:p>
            <a:r>
              <a:rPr lang="en-US" sz="1200" kern="1200" baseline="0" dirty="0" smtClean="0">
                <a:solidFill>
                  <a:schemeClr val="tx1"/>
                </a:solidFill>
                <a:latin typeface="Times New Roman" pitchFamily="-110" charset="0"/>
                <a:ea typeface="+mn-ea"/>
                <a:cs typeface="+mn-cs"/>
              </a:rPr>
              <a:t>frame with a broadcast destination address, all of the devices on all of the switches in</a:t>
            </a:r>
          </a:p>
          <a:p>
            <a:r>
              <a:rPr lang="en-US" sz="1200" kern="1200" baseline="0" dirty="0" smtClean="0">
                <a:solidFill>
                  <a:schemeClr val="tx1"/>
                </a:solidFill>
                <a:latin typeface="Times New Roman" pitchFamily="-110" charset="0"/>
                <a:ea typeface="+mn-ea"/>
                <a:cs typeface="+mn-cs"/>
              </a:rPr>
              <a:t>Figure 11.12 receive a copy of the frame. The total collection of devices that receive</a:t>
            </a:r>
          </a:p>
          <a:p>
            <a:r>
              <a:rPr lang="en-US" sz="1200" kern="1200" baseline="0" dirty="0" smtClean="0">
                <a:solidFill>
                  <a:schemeClr val="tx1"/>
                </a:solidFill>
                <a:latin typeface="Times New Roman" pitchFamily="-110" charset="0"/>
                <a:ea typeface="+mn-ea"/>
                <a:cs typeface="+mn-cs"/>
              </a:rPr>
              <a:t>broadcast frames from each other is referred to as a broadcast domain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many situations, a broadcast frame is used for a purpose, such as network</a:t>
            </a:r>
          </a:p>
          <a:p>
            <a:r>
              <a:rPr lang="en-US" sz="1200" kern="1200" baseline="0" dirty="0" smtClean="0">
                <a:solidFill>
                  <a:schemeClr val="tx1"/>
                </a:solidFill>
                <a:latin typeface="Times New Roman" pitchFamily="-110" charset="0"/>
                <a:ea typeface="+mn-ea"/>
                <a:cs typeface="+mn-cs"/>
              </a:rPr>
              <a:t>management or the transmission of some type of alert, that has a relatively local</a:t>
            </a:r>
          </a:p>
          <a:p>
            <a:r>
              <a:rPr lang="en-US" sz="1200" kern="1200" baseline="0" dirty="0" smtClean="0">
                <a:solidFill>
                  <a:schemeClr val="tx1"/>
                </a:solidFill>
                <a:latin typeface="Times New Roman" pitchFamily="-110" charset="0"/>
                <a:ea typeface="+mn-ea"/>
                <a:cs typeface="+mn-cs"/>
              </a:rPr>
              <a:t> significance. Thus, in Figure 11.12, if a broadcast frame has information that is only</a:t>
            </a:r>
          </a:p>
          <a:p>
            <a:r>
              <a:rPr lang="en-US" sz="1200" kern="1200" baseline="0" dirty="0" smtClean="0">
                <a:solidFill>
                  <a:schemeClr val="tx1"/>
                </a:solidFill>
                <a:latin typeface="Times New Roman" pitchFamily="-110" charset="0"/>
                <a:ea typeface="+mn-ea"/>
                <a:cs typeface="+mn-cs"/>
              </a:rPr>
              <a:t>useful to a particular department, then transmission capacity is wasted on the other</a:t>
            </a:r>
          </a:p>
          <a:p>
            <a:r>
              <a:rPr lang="en-US" sz="1200" kern="1200" baseline="0" dirty="0" smtClean="0">
                <a:solidFill>
                  <a:schemeClr val="tx1"/>
                </a:solidFill>
                <a:latin typeface="Times New Roman" pitchFamily="-110" charset="0"/>
                <a:ea typeface="+mn-ea"/>
                <a:cs typeface="+mn-cs"/>
              </a:rPr>
              <a:t>portions of the LAN and on the other switches.</a:t>
            </a:r>
            <a:endParaRPr lang="en-US" sz="500" dirty="0">
              <a:latin typeface="Times New Roman" pitchFamily="32" charset="0"/>
            </a:endParaRPr>
          </a:p>
        </p:txBody>
      </p:sp>
      <p:sp>
        <p:nvSpPr>
          <p:cNvPr id="107524"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0DC24779-D032-D745-B93F-AF129029F2C8}" type="slidenum">
              <a:rPr lang="en-US"/>
              <a:pPr/>
              <a:t>37</a:t>
            </a:fld>
            <a:endParaRPr lang="en-US" dirty="0"/>
          </a:p>
        </p:txBody>
      </p:sp>
    </p:spTree>
    <p:extLst>
      <p:ext uri="{BB962C8B-B14F-4D97-AF65-F5344CB8AC3E}">
        <p14:creationId xmlns:p14="http://schemas.microsoft.com/office/powerpoint/2010/main" val="261576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One simple approach to improving efficiency is to physically partition the</a:t>
            </a:r>
          </a:p>
          <a:p>
            <a:r>
              <a:rPr lang="en-US" sz="1200" kern="1200" baseline="0" dirty="0" smtClean="0">
                <a:solidFill>
                  <a:schemeClr val="tx1"/>
                </a:solidFill>
                <a:latin typeface="Times New Roman" pitchFamily="-110" charset="0"/>
                <a:ea typeface="+mn-ea"/>
                <a:cs typeface="+mn-cs"/>
              </a:rPr>
              <a:t>LAN into separate broadcast domains, as shown in Figure 11.13. We now have four</a:t>
            </a:r>
          </a:p>
          <a:p>
            <a:r>
              <a:rPr lang="en-US" sz="1200" kern="1200" baseline="0" dirty="0" smtClean="0">
                <a:solidFill>
                  <a:schemeClr val="tx1"/>
                </a:solidFill>
                <a:latin typeface="Times New Roman" pitchFamily="-110" charset="0"/>
                <a:ea typeface="+mn-ea"/>
                <a:cs typeface="+mn-cs"/>
              </a:rPr>
              <a:t>separate LANs connected by a router. In this case, an IP packet from X intended</a:t>
            </a:r>
          </a:p>
          <a:p>
            <a:r>
              <a:rPr lang="en-US" sz="1200" kern="1200" baseline="0" dirty="0" smtClean="0">
                <a:solidFill>
                  <a:schemeClr val="tx1"/>
                </a:solidFill>
                <a:latin typeface="Times New Roman" pitchFamily="-110" charset="0"/>
                <a:ea typeface="+mn-ea"/>
                <a:cs typeface="+mn-cs"/>
              </a:rPr>
              <a:t>for Z is handled as follows. The IP layer at X determines that the next hop to the</a:t>
            </a:r>
          </a:p>
          <a:p>
            <a:r>
              <a:rPr lang="en-US" sz="1200" kern="1200" baseline="0" dirty="0" smtClean="0">
                <a:solidFill>
                  <a:schemeClr val="tx1"/>
                </a:solidFill>
                <a:latin typeface="Times New Roman" pitchFamily="-110" charset="0"/>
                <a:ea typeface="+mn-ea"/>
                <a:cs typeface="+mn-cs"/>
              </a:rPr>
              <a:t>destination is via router V. This information is handed down to X’s MAC layer,</a:t>
            </a:r>
          </a:p>
          <a:p>
            <a:r>
              <a:rPr lang="en-US" sz="1200" kern="1200" baseline="0" dirty="0" smtClean="0">
                <a:solidFill>
                  <a:schemeClr val="tx1"/>
                </a:solidFill>
                <a:latin typeface="Times New Roman" pitchFamily="-110" charset="0"/>
                <a:ea typeface="+mn-ea"/>
                <a:cs typeface="+mn-cs"/>
              </a:rPr>
              <a:t>which prepares a MAC frame with a destination MAC address of router V. When</a:t>
            </a:r>
          </a:p>
          <a:p>
            <a:r>
              <a:rPr lang="en-US" sz="1200" kern="1200" baseline="0" dirty="0" smtClean="0">
                <a:solidFill>
                  <a:schemeClr val="tx1"/>
                </a:solidFill>
                <a:latin typeface="Times New Roman" pitchFamily="-110" charset="0"/>
                <a:ea typeface="+mn-ea"/>
                <a:cs typeface="+mn-cs"/>
              </a:rPr>
              <a:t>V receives the frame, it strips off the MAC header, determines the destination, and</a:t>
            </a:r>
          </a:p>
          <a:p>
            <a:r>
              <a:rPr lang="en-US" sz="1200" kern="1200" baseline="0" dirty="0" smtClean="0">
                <a:solidFill>
                  <a:schemeClr val="tx1"/>
                </a:solidFill>
                <a:latin typeface="Times New Roman" pitchFamily="-110" charset="0"/>
                <a:ea typeface="+mn-ea"/>
                <a:cs typeface="+mn-cs"/>
              </a:rPr>
              <a:t> encapsulates the IP packet in a MAC frame with a destination MAC address of Z.</a:t>
            </a:r>
          </a:p>
          <a:p>
            <a:r>
              <a:rPr lang="en-US" sz="1200" kern="1200" baseline="0" dirty="0" smtClean="0">
                <a:solidFill>
                  <a:schemeClr val="tx1"/>
                </a:solidFill>
                <a:latin typeface="Times New Roman" pitchFamily="-110" charset="0"/>
                <a:ea typeface="+mn-ea"/>
                <a:cs typeface="+mn-cs"/>
              </a:rPr>
              <a:t>This frame is then sent to the appropriate Ethernet switch for delivery.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drawback to this approach is that the traffic pattern may not correspond to</a:t>
            </a:r>
          </a:p>
          <a:p>
            <a:r>
              <a:rPr lang="en-US" sz="1200" kern="1200" baseline="0" dirty="0" smtClean="0">
                <a:solidFill>
                  <a:schemeClr val="tx1"/>
                </a:solidFill>
                <a:latin typeface="Times New Roman" pitchFamily="-110" charset="0"/>
                <a:ea typeface="+mn-ea"/>
                <a:cs typeface="+mn-cs"/>
              </a:rPr>
              <a:t>the physical distribution of devices. For example, some departmental workstations</a:t>
            </a:r>
          </a:p>
          <a:p>
            <a:r>
              <a:rPr lang="en-US" sz="1200" kern="1200" baseline="0" dirty="0" smtClean="0">
                <a:solidFill>
                  <a:schemeClr val="tx1"/>
                </a:solidFill>
                <a:latin typeface="Times New Roman" pitchFamily="-110" charset="0"/>
                <a:ea typeface="+mn-ea"/>
                <a:cs typeface="+mn-cs"/>
              </a:rPr>
              <a:t>may generate a lot of traffic with one of the central servers. Further, as the networks</a:t>
            </a:r>
          </a:p>
          <a:p>
            <a:r>
              <a:rPr lang="en-US" sz="1200" kern="1200" baseline="0" dirty="0" smtClean="0">
                <a:solidFill>
                  <a:schemeClr val="tx1"/>
                </a:solidFill>
                <a:latin typeface="Times New Roman" pitchFamily="-110" charset="0"/>
                <a:ea typeface="+mn-ea"/>
                <a:cs typeface="+mn-cs"/>
              </a:rPr>
              <a:t>expand, more routers are needed to separate users into broadcast domains and provide</a:t>
            </a:r>
          </a:p>
          <a:p>
            <a:r>
              <a:rPr lang="en-US" sz="1200" kern="1200" baseline="0" dirty="0" smtClean="0">
                <a:solidFill>
                  <a:schemeClr val="tx1"/>
                </a:solidFill>
                <a:latin typeface="Times New Roman" pitchFamily="-110" charset="0"/>
                <a:ea typeface="+mn-ea"/>
                <a:cs typeface="+mn-cs"/>
              </a:rPr>
              <a:t>connectivity among broadcast domains. Routers introduce more latency than</a:t>
            </a:r>
          </a:p>
          <a:p>
            <a:r>
              <a:rPr lang="en-US" sz="1200" kern="1200" baseline="0" dirty="0" smtClean="0">
                <a:solidFill>
                  <a:schemeClr val="tx1"/>
                </a:solidFill>
                <a:latin typeface="Times New Roman" pitchFamily="-110" charset="0"/>
                <a:ea typeface="+mn-ea"/>
                <a:cs typeface="+mn-cs"/>
              </a:rPr>
              <a:t>switches because the router must process more of the packet to determine destinations</a:t>
            </a:r>
          </a:p>
          <a:p>
            <a:r>
              <a:rPr lang="en-US" sz="1200" kern="1200" baseline="0" dirty="0" smtClean="0">
                <a:solidFill>
                  <a:schemeClr val="tx1"/>
                </a:solidFill>
                <a:latin typeface="Times New Roman" pitchFamily="-110" charset="0"/>
                <a:ea typeface="+mn-ea"/>
                <a:cs typeface="+mn-cs"/>
              </a:rPr>
              <a:t>and route the data to the appropriate end node.</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38</a:t>
            </a:fld>
            <a:endParaRPr lang="en-US" dirty="0"/>
          </a:p>
        </p:txBody>
      </p:sp>
    </p:spTree>
    <p:extLst>
      <p:ext uri="{BB962C8B-B14F-4D97-AF65-F5344CB8AC3E}">
        <p14:creationId xmlns:p14="http://schemas.microsoft.com/office/powerpoint/2010/main" val="4137253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Times New Roman" pitchFamily="-110" charset="0"/>
                <a:ea typeface="+mn-ea"/>
                <a:cs typeface="+mn-cs"/>
              </a:rPr>
              <a:t>A more effective alternative is the creation of virtual LANs (</a:t>
            </a:r>
            <a:r>
              <a:rPr lang="en-US" sz="1200" kern="1200" baseline="0" dirty="0" err="1" smtClean="0">
                <a:solidFill>
                  <a:schemeClr val="tx1"/>
                </a:solidFill>
                <a:latin typeface="Times New Roman" pitchFamily="-110" charset="0"/>
                <a:ea typeface="+mn-ea"/>
                <a:cs typeface="+mn-cs"/>
              </a:rPr>
              <a:t>VLANs</a:t>
            </a:r>
            <a:r>
              <a:rPr lang="en-US" sz="1200" kern="1200" baseline="0" dirty="0" smtClean="0">
                <a:solidFill>
                  <a:schemeClr val="tx1"/>
                </a:solidFill>
                <a:latin typeface="Times New Roman" pitchFamily="-110" charset="0"/>
                <a:ea typeface="+mn-ea"/>
                <a:cs typeface="+mn-cs"/>
              </a:rPr>
              <a:t>). In essence,</a:t>
            </a:r>
          </a:p>
          <a:p>
            <a:r>
              <a:rPr lang="en-US" sz="1200" kern="1200" baseline="0" dirty="0" smtClean="0">
                <a:solidFill>
                  <a:schemeClr val="tx1"/>
                </a:solidFill>
                <a:latin typeface="Times New Roman" pitchFamily="-110" charset="0"/>
                <a:ea typeface="+mn-ea"/>
                <a:cs typeface="+mn-cs"/>
              </a:rPr>
              <a:t>a VLAN is a logical subgroup within a LAN that is created by software rather than</a:t>
            </a:r>
          </a:p>
          <a:p>
            <a:r>
              <a:rPr lang="en-US" sz="1200" kern="1200" baseline="0" dirty="0" smtClean="0">
                <a:solidFill>
                  <a:schemeClr val="tx1"/>
                </a:solidFill>
                <a:latin typeface="Times New Roman" pitchFamily="-110" charset="0"/>
                <a:ea typeface="+mn-ea"/>
                <a:cs typeface="+mn-cs"/>
              </a:rPr>
              <a:t>by physically moving and separating devices. It combines user stations and network</a:t>
            </a:r>
          </a:p>
          <a:p>
            <a:r>
              <a:rPr lang="en-US" sz="1200" kern="1200" baseline="0" dirty="0" smtClean="0">
                <a:solidFill>
                  <a:schemeClr val="tx1"/>
                </a:solidFill>
                <a:latin typeface="Times New Roman" pitchFamily="-110" charset="0"/>
                <a:ea typeface="+mn-ea"/>
                <a:cs typeface="+mn-cs"/>
              </a:rPr>
              <a:t>devices into a single broadcast domain regardless of the physical LAN segment</a:t>
            </a:r>
          </a:p>
          <a:p>
            <a:r>
              <a:rPr lang="en-US" sz="1200" kern="1200" baseline="0" dirty="0" smtClean="0">
                <a:solidFill>
                  <a:schemeClr val="tx1"/>
                </a:solidFill>
                <a:latin typeface="Times New Roman" pitchFamily="-110" charset="0"/>
                <a:ea typeface="+mn-ea"/>
                <a:cs typeface="+mn-cs"/>
              </a:rPr>
              <a:t>they are attached to and allows traffic to flow more efficiently within populations of</a:t>
            </a:r>
          </a:p>
          <a:p>
            <a:r>
              <a:rPr lang="en-US" sz="1200" kern="1200" baseline="0" dirty="0" smtClean="0">
                <a:solidFill>
                  <a:schemeClr val="tx1"/>
                </a:solidFill>
                <a:latin typeface="Times New Roman" pitchFamily="-110" charset="0"/>
                <a:ea typeface="+mn-ea"/>
                <a:cs typeface="+mn-cs"/>
              </a:rPr>
              <a:t>mutual interest. The VLAN logic is implemented in LAN switches and functions at</a:t>
            </a:r>
          </a:p>
          <a:p>
            <a:r>
              <a:rPr lang="en-US" sz="1200" kern="1200" baseline="0" dirty="0" smtClean="0">
                <a:solidFill>
                  <a:schemeClr val="tx1"/>
                </a:solidFill>
                <a:latin typeface="Times New Roman" pitchFamily="-110" charset="0"/>
                <a:ea typeface="+mn-ea"/>
                <a:cs typeface="+mn-cs"/>
              </a:rPr>
              <a:t>the MAC layer. Because the objective is to isolate traffic within the VLAN, in order</a:t>
            </a:r>
          </a:p>
          <a:p>
            <a:r>
              <a:rPr lang="en-US" sz="1200" kern="1200" baseline="0" dirty="0" smtClean="0">
                <a:solidFill>
                  <a:schemeClr val="tx1"/>
                </a:solidFill>
                <a:latin typeface="Times New Roman" pitchFamily="-110" charset="0"/>
                <a:ea typeface="+mn-ea"/>
                <a:cs typeface="+mn-cs"/>
              </a:rPr>
              <a:t>to link from one VLAN to another, a router is required. Routers can be implemented</a:t>
            </a:r>
          </a:p>
          <a:p>
            <a:r>
              <a:rPr lang="en-US" sz="1200" kern="1200" baseline="0" dirty="0" smtClean="0">
                <a:solidFill>
                  <a:schemeClr val="tx1"/>
                </a:solidFill>
                <a:latin typeface="Times New Roman" pitchFamily="-110" charset="0"/>
                <a:ea typeface="+mn-ea"/>
                <a:cs typeface="+mn-cs"/>
              </a:rPr>
              <a:t>as separate devices, so that traffic from one VLAN to another is directed</a:t>
            </a:r>
          </a:p>
          <a:p>
            <a:r>
              <a:rPr lang="en-US" sz="1200" kern="1200" baseline="0" dirty="0" smtClean="0">
                <a:solidFill>
                  <a:schemeClr val="tx1"/>
                </a:solidFill>
                <a:latin typeface="Times New Roman" pitchFamily="-110" charset="0"/>
                <a:ea typeface="+mn-ea"/>
                <a:cs typeface="+mn-cs"/>
              </a:rPr>
              <a:t>to a router, or the router logic can be implemented as part of the LAN switch, as</a:t>
            </a:r>
          </a:p>
          <a:p>
            <a:r>
              <a:rPr lang="en-US" sz="1200" kern="1200" baseline="0" dirty="0" smtClean="0">
                <a:solidFill>
                  <a:schemeClr val="tx1"/>
                </a:solidFill>
                <a:latin typeface="Times New Roman" pitchFamily="-110" charset="0"/>
                <a:ea typeface="+mn-ea"/>
                <a:cs typeface="+mn-cs"/>
              </a:rPr>
              <a:t>shown in Figure 11.14.</a:t>
            </a:r>
          </a:p>
          <a:p>
            <a:endParaRPr lang="en-US" sz="1200" kern="1200" baseline="0" dirty="0" smtClean="0">
              <a:solidFill>
                <a:schemeClr val="tx1"/>
              </a:solidFill>
              <a:latin typeface="Times New Roman" pitchFamily="-110" charset="0"/>
              <a:ea typeface="+mn-ea"/>
              <a:cs typeface="+mn-cs"/>
            </a:endParaRPr>
          </a:p>
          <a:p>
            <a:r>
              <a:rPr lang="en-US" sz="1200" kern="1200" baseline="0" dirty="0" err="1" smtClean="0">
                <a:solidFill>
                  <a:schemeClr val="tx1"/>
                </a:solidFill>
                <a:latin typeface="Times New Roman" pitchFamily="-110" charset="0"/>
                <a:ea typeface="+mn-ea"/>
                <a:cs typeface="+mn-cs"/>
              </a:rPr>
              <a:t>VLANs</a:t>
            </a:r>
            <a:r>
              <a:rPr lang="en-US" sz="1200" kern="1200" baseline="0" dirty="0" smtClean="0">
                <a:solidFill>
                  <a:schemeClr val="tx1"/>
                </a:solidFill>
                <a:latin typeface="Times New Roman" pitchFamily="-110" charset="0"/>
                <a:ea typeface="+mn-ea"/>
                <a:cs typeface="+mn-cs"/>
              </a:rPr>
              <a:t> provide the ability for any organization to be physically dispersed</a:t>
            </a:r>
          </a:p>
          <a:p>
            <a:r>
              <a:rPr lang="en-US" sz="1200" kern="1200" baseline="0" dirty="0" smtClean="0">
                <a:solidFill>
                  <a:schemeClr val="tx1"/>
                </a:solidFill>
                <a:latin typeface="Times New Roman" pitchFamily="-110" charset="0"/>
                <a:ea typeface="+mn-ea"/>
                <a:cs typeface="+mn-cs"/>
              </a:rPr>
              <a:t>throughout the company while maintaining its group identity. For example, accounting</a:t>
            </a:r>
          </a:p>
          <a:p>
            <a:r>
              <a:rPr lang="en-US" sz="1200" kern="1200" baseline="0" dirty="0" smtClean="0">
                <a:solidFill>
                  <a:schemeClr val="tx1"/>
                </a:solidFill>
                <a:latin typeface="Times New Roman" pitchFamily="-110" charset="0"/>
                <a:ea typeface="+mn-ea"/>
                <a:cs typeface="+mn-cs"/>
              </a:rPr>
              <a:t>personnel can be located on the shop floor, in the research and development</a:t>
            </a:r>
          </a:p>
          <a:p>
            <a:r>
              <a:rPr lang="en-US" sz="1200" kern="1200" baseline="0" dirty="0" smtClean="0">
                <a:solidFill>
                  <a:schemeClr val="tx1"/>
                </a:solidFill>
                <a:latin typeface="Times New Roman" pitchFamily="-110" charset="0"/>
                <a:ea typeface="+mn-ea"/>
                <a:cs typeface="+mn-cs"/>
              </a:rPr>
              <a:t>center, in the cash disbursement office, and in the corporate offices while all members</a:t>
            </a:r>
          </a:p>
          <a:p>
            <a:r>
              <a:rPr lang="en-US" sz="1200" kern="1200" baseline="0" dirty="0" smtClean="0">
                <a:solidFill>
                  <a:schemeClr val="tx1"/>
                </a:solidFill>
                <a:latin typeface="Times New Roman" pitchFamily="-110" charset="0"/>
                <a:ea typeface="+mn-ea"/>
                <a:cs typeface="+mn-cs"/>
              </a:rPr>
              <a:t>reside on the same virtual network, sharing traffic only with each other.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Figure 11.14, five </a:t>
            </a:r>
            <a:r>
              <a:rPr lang="en-US" sz="1200" kern="1200" baseline="0" dirty="0" err="1" smtClean="0">
                <a:solidFill>
                  <a:schemeClr val="tx1"/>
                </a:solidFill>
                <a:latin typeface="Times New Roman" pitchFamily="-110" charset="0"/>
                <a:ea typeface="+mn-ea"/>
                <a:cs typeface="+mn-cs"/>
              </a:rPr>
              <a:t>VLANs</a:t>
            </a:r>
            <a:r>
              <a:rPr lang="en-US" sz="1200" kern="1200" baseline="0" dirty="0" smtClean="0">
                <a:solidFill>
                  <a:schemeClr val="tx1"/>
                </a:solidFill>
                <a:latin typeface="Times New Roman" pitchFamily="-110" charset="0"/>
                <a:ea typeface="+mn-ea"/>
                <a:cs typeface="+mn-cs"/>
              </a:rPr>
              <a:t> are defined. A transmission from workstation</a:t>
            </a:r>
          </a:p>
          <a:p>
            <a:r>
              <a:rPr lang="en-US" sz="1200" kern="1200" baseline="0" dirty="0" smtClean="0">
                <a:solidFill>
                  <a:schemeClr val="tx1"/>
                </a:solidFill>
                <a:latin typeface="Times New Roman" pitchFamily="-110" charset="0"/>
                <a:ea typeface="+mn-ea"/>
                <a:cs typeface="+mn-cs"/>
              </a:rPr>
              <a:t>X to server Z is within the same VLAN, so it is efficiently switched at the MAC</a:t>
            </a:r>
          </a:p>
          <a:p>
            <a:r>
              <a:rPr lang="en-US" sz="1200" kern="1200" baseline="0" dirty="0" smtClean="0">
                <a:solidFill>
                  <a:schemeClr val="tx1"/>
                </a:solidFill>
                <a:latin typeface="Times New Roman" pitchFamily="-110" charset="0"/>
                <a:ea typeface="+mn-ea"/>
                <a:cs typeface="+mn-cs"/>
              </a:rPr>
              <a:t>level. A broadcast MAC frame from X is transmitted to all devices in all portions of</a:t>
            </a:r>
          </a:p>
          <a:p>
            <a:r>
              <a:rPr lang="en-US" sz="1200" kern="1200" baseline="0" dirty="0" smtClean="0">
                <a:solidFill>
                  <a:schemeClr val="tx1"/>
                </a:solidFill>
                <a:latin typeface="Times New Roman" pitchFamily="-110" charset="0"/>
                <a:ea typeface="+mn-ea"/>
                <a:cs typeface="+mn-cs"/>
              </a:rPr>
              <a:t>the same VLAN. But a transmission from X to printer Y goes from one VLAN to</a:t>
            </a:r>
          </a:p>
          <a:p>
            <a:r>
              <a:rPr lang="en-US" sz="1200" kern="1200" baseline="0" dirty="0" smtClean="0">
                <a:solidFill>
                  <a:schemeClr val="tx1"/>
                </a:solidFill>
                <a:latin typeface="Times New Roman" pitchFamily="-110" charset="0"/>
                <a:ea typeface="+mn-ea"/>
                <a:cs typeface="+mn-cs"/>
              </a:rPr>
              <a:t>another. Accordingly, router logic at the IP level is required to move the IP packet</a:t>
            </a:r>
          </a:p>
          <a:p>
            <a:r>
              <a:rPr lang="en-US" sz="1200" kern="1200" baseline="0" dirty="0" smtClean="0">
                <a:solidFill>
                  <a:schemeClr val="tx1"/>
                </a:solidFill>
                <a:latin typeface="Times New Roman" pitchFamily="-110" charset="0"/>
                <a:ea typeface="+mn-ea"/>
                <a:cs typeface="+mn-cs"/>
              </a:rPr>
              <a:t>from X to Y. In Figure 11.14, that logic is integrated into the switch, so that the switch</a:t>
            </a:r>
          </a:p>
          <a:p>
            <a:r>
              <a:rPr lang="en-US" sz="1200" kern="1200" baseline="0" dirty="0" smtClean="0">
                <a:solidFill>
                  <a:schemeClr val="tx1"/>
                </a:solidFill>
                <a:latin typeface="Times New Roman" pitchFamily="-110" charset="0"/>
                <a:ea typeface="+mn-ea"/>
                <a:cs typeface="+mn-cs"/>
              </a:rPr>
              <a:t>determines whether or not the incoming MAC frame is destined for another device</a:t>
            </a:r>
          </a:p>
          <a:p>
            <a:r>
              <a:rPr lang="en-US" sz="1200" kern="1200" baseline="0" dirty="0" smtClean="0">
                <a:solidFill>
                  <a:schemeClr val="tx1"/>
                </a:solidFill>
                <a:latin typeface="Times New Roman" pitchFamily="-110" charset="0"/>
                <a:ea typeface="+mn-ea"/>
                <a:cs typeface="+mn-cs"/>
              </a:rPr>
              <a:t>on the same VLAN. If not, the switch routes the enclosed IP packet at the IP level.</a:t>
            </a:r>
            <a:endParaRPr lang="en-US" sz="900" dirty="0">
              <a:latin typeface="Times New Roman" pitchFamily="32" charset="0"/>
            </a:endParaRPr>
          </a:p>
        </p:txBody>
      </p:sp>
      <p:sp>
        <p:nvSpPr>
          <p:cNvPr id="110596"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553C9FF9-C7A3-354F-A57C-1BCD60BBC668}" type="slidenum">
              <a:rPr lang="en-US"/>
              <a:pPr/>
              <a:t>39</a:t>
            </a:fld>
            <a:endParaRPr lang="en-US" dirty="0"/>
          </a:p>
        </p:txBody>
      </p:sp>
    </p:spTree>
    <p:extLst>
      <p:ext uri="{BB962C8B-B14F-4D97-AF65-F5344CB8AC3E}">
        <p14:creationId xmlns:p14="http://schemas.microsoft.com/office/powerpoint/2010/main" val="3475357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5BDCD14-8CBE-134A-9C0D-4E0388DFEE6A}" type="slidenum">
              <a:rPr lang="en-US"/>
              <a:pPr/>
              <a:t>4</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In the context of a communication network, the term topology  refers to the way</a:t>
            </a:r>
          </a:p>
          <a:p>
            <a:r>
              <a:rPr lang="en-US" sz="1200" kern="1200" baseline="0" dirty="0" smtClean="0">
                <a:solidFill>
                  <a:schemeClr val="tx1"/>
                </a:solidFill>
                <a:latin typeface="Times New Roman" pitchFamily="-110" charset="0"/>
                <a:ea typeface="+mn-ea"/>
                <a:cs typeface="+mn-cs"/>
              </a:rPr>
              <a:t>in which the endpoints, or stations, attached to the network are interconnected.</a:t>
            </a:r>
          </a:p>
          <a:p>
            <a:r>
              <a:rPr lang="en-US" sz="1200" kern="1200" baseline="0" dirty="0" smtClean="0">
                <a:solidFill>
                  <a:schemeClr val="tx1"/>
                </a:solidFill>
                <a:latin typeface="Times New Roman" pitchFamily="-110" charset="0"/>
                <a:ea typeface="+mn-ea"/>
                <a:cs typeface="+mn-cs"/>
              </a:rPr>
              <a:t>Historically, common topologies for LANs are bus, tree, ring, and star. In contemporary</a:t>
            </a:r>
          </a:p>
          <a:p>
            <a:r>
              <a:rPr lang="en-US" sz="1200" kern="1200" baseline="0" dirty="0" smtClean="0">
                <a:solidFill>
                  <a:schemeClr val="tx1"/>
                </a:solidFill>
                <a:latin typeface="Times New Roman" pitchFamily="-110" charset="0"/>
                <a:ea typeface="+mn-ea"/>
                <a:cs typeface="+mn-cs"/>
              </a:rPr>
              <a:t>LANs, the star topology, based around the use of switches, dominates.</a:t>
            </a:r>
          </a:p>
          <a:p>
            <a:r>
              <a:rPr lang="en-US" sz="1200" kern="1200" baseline="0" dirty="0" smtClean="0">
                <a:solidFill>
                  <a:schemeClr val="tx1"/>
                </a:solidFill>
                <a:latin typeface="Times New Roman" pitchFamily="-110" charset="0"/>
                <a:ea typeface="+mn-ea"/>
                <a:cs typeface="+mn-cs"/>
              </a:rPr>
              <a:t>However, it is useful to briefly look at the operation of the bus topology because it</a:t>
            </a:r>
          </a:p>
          <a:p>
            <a:r>
              <a:rPr lang="en-US" sz="1200" kern="1200" baseline="0" dirty="0" smtClean="0">
                <a:solidFill>
                  <a:schemeClr val="tx1"/>
                </a:solidFill>
                <a:latin typeface="Times New Roman" pitchFamily="-110" charset="0"/>
                <a:ea typeface="+mn-ea"/>
                <a:cs typeface="+mn-cs"/>
              </a:rPr>
              <a:t>shares some characteristics with wireless LANs, and key elements of wireless LAN</a:t>
            </a:r>
          </a:p>
          <a:p>
            <a:r>
              <a:rPr lang="en-US" sz="1200" kern="1200" baseline="0" dirty="0" smtClean="0">
                <a:solidFill>
                  <a:schemeClr val="tx1"/>
                </a:solidFill>
                <a:latin typeface="Times New Roman" pitchFamily="-110" charset="0"/>
                <a:ea typeface="+mn-ea"/>
                <a:cs typeface="+mn-cs"/>
              </a:rPr>
              <a:t>access protocols evolved from bus LAN access protocols. In this section, we first</a:t>
            </a:r>
          </a:p>
          <a:p>
            <a:r>
              <a:rPr lang="en-US" sz="1200" kern="1200" baseline="0" dirty="0" smtClean="0">
                <a:solidFill>
                  <a:schemeClr val="tx1"/>
                </a:solidFill>
                <a:latin typeface="Times New Roman" pitchFamily="-110" charset="0"/>
                <a:ea typeface="+mn-ea"/>
                <a:cs typeface="+mn-cs"/>
              </a:rPr>
              <a:t>describe the bus topology, and then introduce the star topology.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In the bus topology , all stations attach, through appropriate hardware interfacing</a:t>
            </a:r>
          </a:p>
          <a:p>
            <a:r>
              <a:rPr lang="en-US" sz="1200" kern="1200" baseline="0" dirty="0" smtClean="0">
                <a:solidFill>
                  <a:schemeClr val="tx1"/>
                </a:solidFill>
                <a:latin typeface="Times New Roman" pitchFamily="-110" charset="0"/>
                <a:ea typeface="+mn-ea"/>
                <a:cs typeface="+mn-cs"/>
              </a:rPr>
              <a:t>known as a tap, directly to a linear transmission medium, or bus. Full-duplex operation</a:t>
            </a:r>
          </a:p>
          <a:p>
            <a:r>
              <a:rPr lang="en-US" sz="1200" kern="1200" baseline="0" dirty="0" smtClean="0">
                <a:solidFill>
                  <a:schemeClr val="tx1"/>
                </a:solidFill>
                <a:latin typeface="Times New Roman" pitchFamily="-110" charset="0"/>
                <a:ea typeface="+mn-ea"/>
                <a:cs typeface="+mn-cs"/>
              </a:rPr>
              <a:t>between the station and the tap allows data to be transmitted onto the bus and</a:t>
            </a:r>
          </a:p>
          <a:p>
            <a:r>
              <a:rPr lang="en-US" sz="1200" kern="1200" baseline="0" dirty="0" smtClean="0">
                <a:solidFill>
                  <a:schemeClr val="tx1"/>
                </a:solidFill>
                <a:latin typeface="Times New Roman" pitchFamily="-110" charset="0"/>
                <a:ea typeface="+mn-ea"/>
                <a:cs typeface="+mn-cs"/>
              </a:rPr>
              <a:t> received from the bus. A transmission from any station propagates the length of the</a:t>
            </a:r>
          </a:p>
          <a:p>
            <a:r>
              <a:rPr lang="en-US" sz="1200" kern="1200" baseline="0" dirty="0" smtClean="0">
                <a:solidFill>
                  <a:schemeClr val="tx1"/>
                </a:solidFill>
                <a:latin typeface="Times New Roman" pitchFamily="-110" charset="0"/>
                <a:ea typeface="+mn-ea"/>
                <a:cs typeface="+mn-cs"/>
              </a:rPr>
              <a:t>medium in both directions and can be received by all other stations. At each end of</a:t>
            </a:r>
          </a:p>
          <a:p>
            <a:r>
              <a:rPr lang="en-US" sz="1200" kern="1200" baseline="0" dirty="0" smtClean="0">
                <a:solidFill>
                  <a:schemeClr val="tx1"/>
                </a:solidFill>
                <a:latin typeface="Times New Roman" pitchFamily="-110" charset="0"/>
                <a:ea typeface="+mn-ea"/>
                <a:cs typeface="+mn-cs"/>
              </a:rPr>
              <a:t>the bus is a terminator, which absorbs any signal, removing it from the bus.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Two problems present themselves in this arrangement. First, because a transmission</a:t>
            </a:r>
          </a:p>
          <a:p>
            <a:r>
              <a:rPr lang="en-US" sz="1200" kern="1200" baseline="0" dirty="0" smtClean="0">
                <a:solidFill>
                  <a:schemeClr val="tx1"/>
                </a:solidFill>
                <a:latin typeface="Times New Roman" pitchFamily="-110" charset="0"/>
                <a:ea typeface="+mn-ea"/>
                <a:cs typeface="+mn-cs"/>
              </a:rPr>
              <a:t>from any one station can be received by all other stations, there needs</a:t>
            </a:r>
          </a:p>
          <a:p>
            <a:r>
              <a:rPr lang="en-US" sz="1200" kern="1200" baseline="0" dirty="0" smtClean="0">
                <a:solidFill>
                  <a:schemeClr val="tx1"/>
                </a:solidFill>
                <a:latin typeface="Times New Roman" pitchFamily="-110" charset="0"/>
                <a:ea typeface="+mn-ea"/>
                <a:cs typeface="+mn-cs"/>
              </a:rPr>
              <a:t>to be some way of indicating for whom the transmission is intended. Second, a</a:t>
            </a:r>
          </a:p>
          <a:p>
            <a:r>
              <a:rPr lang="en-US" sz="1200" kern="1200" baseline="0" dirty="0" smtClean="0">
                <a:solidFill>
                  <a:schemeClr val="tx1"/>
                </a:solidFill>
                <a:latin typeface="Times New Roman" pitchFamily="-110" charset="0"/>
                <a:ea typeface="+mn-ea"/>
                <a:cs typeface="+mn-cs"/>
              </a:rPr>
              <a:t>mechanism is needed to regulate transmission. To see the reason for this, consider</a:t>
            </a:r>
          </a:p>
          <a:p>
            <a:r>
              <a:rPr lang="en-US" sz="1200" kern="1200" baseline="0" dirty="0" smtClean="0">
                <a:solidFill>
                  <a:schemeClr val="tx1"/>
                </a:solidFill>
                <a:latin typeface="Times New Roman" pitchFamily="-110" charset="0"/>
                <a:ea typeface="+mn-ea"/>
                <a:cs typeface="+mn-cs"/>
              </a:rPr>
              <a:t>that if two stations on the bus attempt to transmit at the same time, their signals</a:t>
            </a:r>
          </a:p>
          <a:p>
            <a:r>
              <a:rPr lang="en-US" sz="1200" kern="1200" baseline="0" dirty="0" smtClean="0">
                <a:solidFill>
                  <a:schemeClr val="tx1"/>
                </a:solidFill>
                <a:latin typeface="Times New Roman" pitchFamily="-110" charset="0"/>
                <a:ea typeface="+mn-ea"/>
                <a:cs typeface="+mn-cs"/>
              </a:rPr>
              <a:t>will overlap and become garbled. Or consider that if one station decides to transmit</a:t>
            </a:r>
          </a:p>
          <a:p>
            <a:r>
              <a:rPr lang="en-US" sz="1200" kern="1200" baseline="0" dirty="0" smtClean="0">
                <a:solidFill>
                  <a:schemeClr val="tx1"/>
                </a:solidFill>
                <a:latin typeface="Times New Roman" pitchFamily="-110" charset="0"/>
                <a:ea typeface="+mn-ea"/>
                <a:cs typeface="+mn-cs"/>
              </a:rPr>
              <a:t>continuously for a long period of time, other stations will be blocked from</a:t>
            </a:r>
          </a:p>
          <a:p>
            <a:r>
              <a:rPr lang="en-US" sz="1200" kern="1200" baseline="0" dirty="0" smtClean="0">
                <a:solidFill>
                  <a:schemeClr val="tx1"/>
                </a:solidFill>
                <a:latin typeface="Times New Roman" pitchFamily="-110" charset="0"/>
                <a:ea typeface="+mn-ea"/>
                <a:cs typeface="+mn-cs"/>
              </a:rPr>
              <a:t>transmitting.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solve these problems, stations transmit data in small blocks, known as</a:t>
            </a:r>
          </a:p>
          <a:p>
            <a:r>
              <a:rPr lang="en-US" sz="1200" kern="1200" baseline="0" dirty="0" smtClean="0">
                <a:solidFill>
                  <a:schemeClr val="tx1"/>
                </a:solidFill>
                <a:latin typeface="Times New Roman" pitchFamily="-110" charset="0"/>
                <a:ea typeface="+mn-ea"/>
                <a:cs typeface="+mn-cs"/>
              </a:rPr>
              <a:t>frames. Each frame consists of a portion of the data that a station wishes to transmit,</a:t>
            </a:r>
          </a:p>
          <a:p>
            <a:r>
              <a:rPr lang="en-US" sz="1200" kern="1200" baseline="0" dirty="0" smtClean="0">
                <a:solidFill>
                  <a:schemeClr val="tx1"/>
                </a:solidFill>
                <a:latin typeface="Times New Roman" pitchFamily="-110" charset="0"/>
                <a:ea typeface="+mn-ea"/>
                <a:cs typeface="+mn-cs"/>
              </a:rPr>
              <a:t>plus a frame header that contains control information. Each station on the bus</a:t>
            </a:r>
          </a:p>
          <a:p>
            <a:r>
              <a:rPr lang="en-US" sz="1200" kern="1200" baseline="0" dirty="0" smtClean="0">
                <a:solidFill>
                  <a:schemeClr val="tx1"/>
                </a:solidFill>
                <a:latin typeface="Times New Roman" pitchFamily="-110" charset="0"/>
                <a:ea typeface="+mn-ea"/>
                <a:cs typeface="+mn-cs"/>
              </a:rPr>
              <a:t>is assigned a unique address, or identifier, and the destination address for a frame is</a:t>
            </a:r>
          </a:p>
          <a:p>
            <a:r>
              <a:rPr lang="en-US" sz="1200" kern="1200" baseline="0" dirty="0" smtClean="0">
                <a:solidFill>
                  <a:schemeClr val="tx1"/>
                </a:solidFill>
                <a:latin typeface="Times New Roman" pitchFamily="-110" charset="0"/>
                <a:ea typeface="+mn-ea"/>
                <a:cs typeface="+mn-cs"/>
              </a:rPr>
              <a:t>included in its header.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So the frame structure solves the first problem mentioned previously: It provides a</a:t>
            </a:r>
          </a:p>
          <a:p>
            <a:r>
              <a:rPr lang="en-US" sz="1200" kern="1200" baseline="0" dirty="0" smtClean="0">
                <a:solidFill>
                  <a:schemeClr val="tx1"/>
                </a:solidFill>
                <a:latin typeface="Times New Roman" pitchFamily="-110" charset="0"/>
                <a:ea typeface="+mn-ea"/>
                <a:cs typeface="+mn-cs"/>
              </a:rPr>
              <a:t>mechanism for indicating the intended recipient of data. It also provides the basic</a:t>
            </a:r>
          </a:p>
          <a:p>
            <a:r>
              <a:rPr lang="en-US" sz="1200" kern="1200" baseline="0" dirty="0" smtClean="0">
                <a:solidFill>
                  <a:schemeClr val="tx1"/>
                </a:solidFill>
                <a:latin typeface="Times New Roman" pitchFamily="-110" charset="0"/>
                <a:ea typeface="+mn-ea"/>
                <a:cs typeface="+mn-cs"/>
              </a:rPr>
              <a:t>tool for solving the second problem, the regulation of access. In particular, the stations</a:t>
            </a:r>
          </a:p>
          <a:p>
            <a:r>
              <a:rPr lang="en-US" sz="1200" kern="1200" baseline="0" dirty="0" smtClean="0">
                <a:solidFill>
                  <a:schemeClr val="tx1"/>
                </a:solidFill>
                <a:latin typeface="Times New Roman" pitchFamily="-110" charset="0"/>
                <a:ea typeface="+mn-ea"/>
                <a:cs typeface="+mn-cs"/>
              </a:rPr>
              <a:t>take turns sending frames in some cooperative fashion. This involves putting</a:t>
            </a:r>
          </a:p>
          <a:p>
            <a:r>
              <a:rPr lang="en-US" sz="1200" kern="1200" baseline="0" dirty="0" smtClean="0">
                <a:solidFill>
                  <a:schemeClr val="tx1"/>
                </a:solidFill>
                <a:latin typeface="Times New Roman" pitchFamily="-110" charset="0"/>
                <a:ea typeface="+mn-ea"/>
                <a:cs typeface="+mn-cs"/>
              </a:rPr>
              <a:t>additional control information into the frame header, as discussed later.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No special action needs to be taken to remove frames from the bus. When a</a:t>
            </a:r>
          </a:p>
          <a:p>
            <a:r>
              <a:rPr lang="en-US" sz="1200" kern="1200" baseline="0" dirty="0" smtClean="0">
                <a:solidFill>
                  <a:schemeClr val="tx1"/>
                </a:solidFill>
                <a:latin typeface="Times New Roman" pitchFamily="-110" charset="0"/>
                <a:ea typeface="+mn-ea"/>
                <a:cs typeface="+mn-cs"/>
              </a:rPr>
              <a:t>signal reaches the end of the bus, it is absorbed by the terminator.</a:t>
            </a:r>
            <a:endParaRPr lang="en-US" dirty="0">
              <a:latin typeface="Times" pitchFamily="32" charset="0"/>
            </a:endParaRPr>
          </a:p>
        </p:txBody>
      </p:sp>
    </p:spTree>
    <p:extLst>
      <p:ext uri="{BB962C8B-B14F-4D97-AF65-F5344CB8AC3E}">
        <p14:creationId xmlns:p14="http://schemas.microsoft.com/office/powerpoint/2010/main" val="4094519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1100" dirty="0" smtClean="0">
                <a:latin typeface="Times New Roman" pitchFamily="32" charset="0"/>
              </a:rPr>
              <a:t>A </a:t>
            </a:r>
            <a:r>
              <a:rPr lang="en-US" sz="1100" dirty="0">
                <a:latin typeface="Times New Roman" pitchFamily="32" charset="0"/>
              </a:rPr>
              <a:t>VLAN is a broadcast domain consisting of a group of end stations, perhaps on multiple physical LAN segments, that are not constrained by their physical location and can communicate as if they were on a common LAN. Some means is therefore needed for defining VLAN membership. A number of different approaches have been used for defining membership, including the following:</a:t>
            </a:r>
          </a:p>
          <a:p>
            <a:pPr>
              <a:lnSpc>
                <a:spcPct val="80000"/>
              </a:lnSpc>
            </a:pPr>
            <a:r>
              <a:rPr lang="en-US" sz="1100" dirty="0">
                <a:latin typeface="Times New Roman" pitchFamily="32" charset="0"/>
              </a:rPr>
              <a:t> </a:t>
            </a:r>
          </a:p>
          <a:p>
            <a:pPr>
              <a:lnSpc>
                <a:spcPct val="80000"/>
              </a:lnSpc>
            </a:pPr>
            <a:r>
              <a:rPr lang="en-US" sz="1100" b="1" dirty="0">
                <a:latin typeface="Times New Roman" pitchFamily="32" charset="0"/>
              </a:rPr>
              <a:t>Membership by port group:</a:t>
            </a:r>
            <a:r>
              <a:rPr lang="en-US" sz="1100" dirty="0">
                <a:latin typeface="Times New Roman" pitchFamily="32" charset="0"/>
              </a:rPr>
              <a:t> Each switch in the LAN configuration contains two types of ports: a trunk port, which connects two switches, and an end port, which connects the switch to an end system. A VLAN can be defined by assigning each end port to a specific VLAN. This approach has the advantage that it is relatively easy to configure. The principle disadvantage is that the network manager must reconfigure VLAN membership when an end system moves from one port to another.</a:t>
            </a:r>
            <a:endParaRPr lang="en-US" sz="1100" dirty="0" smtClean="0">
              <a:latin typeface="Times New Roman" pitchFamily="32" charset="0"/>
            </a:endParaRPr>
          </a:p>
          <a:p>
            <a:pPr>
              <a:lnSpc>
                <a:spcPct val="80000"/>
              </a:lnSpc>
            </a:pPr>
            <a:endParaRPr lang="en-US" sz="1100" b="1" dirty="0" smtClean="0">
              <a:latin typeface="Times New Roman" pitchFamily="32" charset="0"/>
            </a:endParaRPr>
          </a:p>
          <a:p>
            <a:pPr>
              <a:lnSpc>
                <a:spcPct val="80000"/>
              </a:lnSpc>
            </a:pPr>
            <a:r>
              <a:rPr lang="en-US" sz="1100" b="1" dirty="0" smtClean="0">
                <a:latin typeface="Times New Roman" pitchFamily="32" charset="0"/>
              </a:rPr>
              <a:t>Membership </a:t>
            </a:r>
            <a:r>
              <a:rPr lang="en-US" sz="1100" b="1" dirty="0">
                <a:latin typeface="Times New Roman" pitchFamily="32" charset="0"/>
              </a:rPr>
              <a:t>by MAC address:</a:t>
            </a:r>
            <a:r>
              <a:rPr lang="en-US" sz="1100" dirty="0">
                <a:latin typeface="Times New Roman" pitchFamily="32" charset="0"/>
              </a:rPr>
              <a:t> Since MAC-layer addresses are hard-wired into the workstation’s network interface card (NIC), VLANs based on MAC addresses enable network managers to move a workstation to a different physical location on the network and have that workstation automatically retain its VLAN membership. The main problem with this method is that VLAN membership must be assigned initially. In networks with thousands of users, this is no easy task. Also, in environments where notebook PCs are used, the MAC address is associated with the docking station and not with the notebook PC. Consequently, when a notebook PC is moved to a different docking station, its VLAN membership must be reconfigured.</a:t>
            </a:r>
            <a:endParaRPr lang="en-US" sz="1100" dirty="0" smtClean="0">
              <a:latin typeface="Times New Roman" pitchFamily="32" charset="0"/>
            </a:endParaRPr>
          </a:p>
          <a:p>
            <a:pPr>
              <a:lnSpc>
                <a:spcPct val="80000"/>
              </a:lnSpc>
            </a:pPr>
            <a:endParaRPr lang="en-US" sz="1100" b="1" dirty="0" smtClean="0">
              <a:latin typeface="Times New Roman" pitchFamily="32" charset="0"/>
            </a:endParaRPr>
          </a:p>
          <a:p>
            <a:pPr>
              <a:lnSpc>
                <a:spcPct val="80000"/>
              </a:lnSpc>
            </a:pPr>
            <a:r>
              <a:rPr lang="en-US" sz="1100" b="1" dirty="0" smtClean="0">
                <a:latin typeface="Times New Roman" pitchFamily="32" charset="0"/>
              </a:rPr>
              <a:t>Membership </a:t>
            </a:r>
            <a:r>
              <a:rPr lang="en-US" sz="1100" b="1" dirty="0">
                <a:latin typeface="Times New Roman" pitchFamily="32" charset="0"/>
              </a:rPr>
              <a:t>based on protocol information:</a:t>
            </a:r>
            <a:r>
              <a:rPr lang="en-US" sz="1100" dirty="0">
                <a:latin typeface="Times New Roman" pitchFamily="32" charset="0"/>
              </a:rPr>
              <a:t> VLAN membership can be assigned based on IP address, transport protocol information, or even higher-layer protocol information. This is a quite flexible approach, but it does require switches to examine portions of the MAC frame above the MAC layer, which may have a performance impact.</a:t>
            </a: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p:txBody>
      </p:sp>
      <p:sp>
        <p:nvSpPr>
          <p:cNvPr id="111620"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38C0158D-0360-D646-AC8F-50CA53F15D02}" type="slidenum">
              <a:rPr lang="en-US"/>
              <a:pPr/>
              <a:t>40</a:t>
            </a:fld>
            <a:endParaRPr lang="en-US" dirty="0"/>
          </a:p>
        </p:txBody>
      </p:sp>
    </p:spTree>
    <p:extLst>
      <p:ext uri="{BB962C8B-B14F-4D97-AF65-F5344CB8AC3E}">
        <p14:creationId xmlns:p14="http://schemas.microsoft.com/office/powerpoint/2010/main" val="28949075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r>
              <a:rPr lang="en-US" dirty="0">
                <a:latin typeface="Times New Roman" pitchFamily="32" charset="0"/>
              </a:rPr>
              <a:t>Switches must have a way of understanding VLAN membership (that is, which stations belong to which VLAN) when network traffic arrives from other switches; otherwise, VLANs would be limited to a single switch. One possibility is to configure the information manually or with some type of network management signaling protocol, so that switches can associate incoming frames with the appropriate VLAN.</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A </a:t>
            </a:r>
            <a:r>
              <a:rPr lang="en-US" dirty="0">
                <a:latin typeface="Times New Roman" pitchFamily="32" charset="0"/>
              </a:rPr>
              <a:t>more common approach is frame tagging, in which a header is typically inserted into each frame on interswitch trunks to uniquely identify to which VLAN a particular MAC-layer frame belongs. The IEEE 802 committee has developed a standard for frame tagging, IEEE 802.1Q, which we examine in the next chapter.</a:t>
            </a:r>
          </a:p>
          <a:p>
            <a:endParaRPr lang="en-US" dirty="0">
              <a:latin typeface="Times New Roman" pitchFamily="32" charset="0"/>
            </a:endParaRPr>
          </a:p>
        </p:txBody>
      </p:sp>
      <p:sp>
        <p:nvSpPr>
          <p:cNvPr id="112644"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A9EFA7CB-63D3-854F-8A01-2AC27CBDDE47}" type="slidenum">
              <a:rPr lang="en-US"/>
              <a:pPr/>
              <a:t>41</a:t>
            </a:fld>
            <a:endParaRPr lang="en-US" dirty="0"/>
          </a:p>
        </p:txBody>
      </p:sp>
    </p:spTree>
    <p:extLst>
      <p:ext uri="{BB962C8B-B14F-4D97-AF65-F5344CB8AC3E}">
        <p14:creationId xmlns:p14="http://schemas.microsoft.com/office/powerpoint/2010/main" val="9469472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42</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11 </a:t>
            </a:r>
            <a:r>
              <a:rPr lang="en-US" dirty="0"/>
              <a:t>summary.</a:t>
            </a:r>
          </a:p>
        </p:txBody>
      </p:sp>
    </p:spTree>
    <p:extLst>
      <p:ext uri="{BB962C8B-B14F-4D97-AF65-F5344CB8AC3E}">
        <p14:creationId xmlns:p14="http://schemas.microsoft.com/office/powerpoint/2010/main" val="4011358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047C7A78-9CA4-5249-BCEB-3692F9F38E65}" type="slidenum">
              <a:rPr lang="en-US"/>
              <a:pPr/>
              <a:t>5</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Figure 11.1 illustrates the bus scheme. In this example, station</a:t>
            </a:r>
          </a:p>
          <a:p>
            <a:r>
              <a:rPr lang="en-US" sz="1200" kern="1200" baseline="0" dirty="0" smtClean="0">
                <a:solidFill>
                  <a:schemeClr val="tx1"/>
                </a:solidFill>
                <a:latin typeface="Times New Roman" pitchFamily="-110" charset="0"/>
                <a:ea typeface="+mn-ea"/>
                <a:cs typeface="+mn-cs"/>
              </a:rPr>
              <a:t>C wishes to transmit a frame of data to A. The frame header includes A’s address.</a:t>
            </a:r>
          </a:p>
          <a:p>
            <a:r>
              <a:rPr lang="en-US" sz="1200" kern="1200" baseline="0" dirty="0" smtClean="0">
                <a:solidFill>
                  <a:schemeClr val="tx1"/>
                </a:solidFill>
                <a:latin typeface="Times New Roman" pitchFamily="-110" charset="0"/>
                <a:ea typeface="+mn-ea"/>
                <a:cs typeface="+mn-cs"/>
              </a:rPr>
              <a:t>As the frame propagates along the bus, it passes B. B observes the address and</a:t>
            </a:r>
          </a:p>
          <a:p>
            <a:r>
              <a:rPr lang="en-US" sz="1200" kern="1200" baseline="0" dirty="0" smtClean="0">
                <a:solidFill>
                  <a:schemeClr val="tx1"/>
                </a:solidFill>
                <a:latin typeface="Times New Roman" pitchFamily="-110" charset="0"/>
                <a:ea typeface="+mn-ea"/>
                <a:cs typeface="+mn-cs"/>
              </a:rPr>
              <a:t>ignores the frame. A, on the other hand, sees that the frame is addressed to itself</a:t>
            </a:r>
          </a:p>
          <a:p>
            <a:r>
              <a:rPr lang="en-US" sz="1200" kern="1200" baseline="0" dirty="0" smtClean="0">
                <a:solidFill>
                  <a:schemeClr val="tx1"/>
                </a:solidFill>
                <a:latin typeface="Times New Roman" pitchFamily="-110" charset="0"/>
                <a:ea typeface="+mn-ea"/>
                <a:cs typeface="+mn-cs"/>
              </a:rPr>
              <a:t>and therefore copies the data from the frame as it goes by.</a:t>
            </a:r>
            <a:endParaRPr lang="en-US" dirty="0">
              <a:latin typeface="Times New Roman" pitchFamily="32" charset="0"/>
            </a:endParaRPr>
          </a:p>
        </p:txBody>
      </p:sp>
    </p:spTree>
    <p:extLst>
      <p:ext uri="{BB962C8B-B14F-4D97-AF65-F5344CB8AC3E}">
        <p14:creationId xmlns:p14="http://schemas.microsoft.com/office/powerpoint/2010/main" val="2592758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2CBA474B-76B9-E74D-B07E-DA8FAA4EF194}" type="slidenum">
              <a:rPr lang="en-US"/>
              <a:pPr/>
              <a:t>6</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dirty="0">
                <a:latin typeface="Times New Roman" pitchFamily="32" charset="0"/>
              </a:rPr>
              <a:t>In the </a:t>
            </a:r>
            <a:r>
              <a:rPr lang="en-US" b="1" dirty="0">
                <a:latin typeface="Times New Roman" pitchFamily="32" charset="0"/>
              </a:rPr>
              <a:t>star</a:t>
            </a:r>
            <a:r>
              <a:rPr lang="en-US" dirty="0">
                <a:latin typeface="Times New Roman" pitchFamily="32" charset="0"/>
              </a:rPr>
              <a:t> LAN topology, each station is directly connected to a common central node. Typically, each station attaches to a central node via two point-to-point links, one for transmission and one for reception.</a:t>
            </a:r>
          </a:p>
          <a:p>
            <a:endParaRPr/>
          </a:p>
          <a:p>
            <a:r>
              <a:rPr lang="en-US" dirty="0" smtClean="0">
                <a:latin typeface="Times New Roman" pitchFamily="32" charset="0"/>
              </a:rPr>
              <a:t>In </a:t>
            </a:r>
            <a:r>
              <a:rPr lang="en-US" dirty="0">
                <a:latin typeface="Times New Roman" pitchFamily="32" charset="0"/>
              </a:rPr>
              <a:t>general, there are two alternatives for the operation of the central node. One approach is for the central node to operate in a broadcast fashion. A transmission of a frame from one station to the node is retransmitted on all of the outgoing links. In this case, although the arrangement is physically a star, it is logically a bus: A transmission from any station is received by all other stations, and only one station at a time may successfully transmit. In this case, the central element is referred to as a </a:t>
            </a:r>
            <a:r>
              <a:rPr lang="en-US" b="1" dirty="0">
                <a:latin typeface="Times New Roman" pitchFamily="32" charset="0"/>
              </a:rPr>
              <a:t>hub</a:t>
            </a:r>
            <a:r>
              <a:rPr lang="en-US" dirty="0">
                <a:latin typeface="Times New Roman" pitchFamily="32" charset="0"/>
              </a:rPr>
              <a:t>. Another approach is for the central node to act as a frame-switching device. An incoming frame is buffered in the node and then retransmitted on an outgoing link to the destination station.</a:t>
            </a:r>
          </a:p>
          <a:p>
            <a:r>
              <a:rPr lang="en-US" dirty="0">
                <a:latin typeface="Times New Roman" pitchFamily="32" charset="0"/>
              </a:rPr>
              <a:t> </a:t>
            </a:r>
          </a:p>
          <a:p>
            <a:endParaRPr lang="en-US" dirty="0">
              <a:latin typeface="Times" pitchFamily="32" charset="0"/>
            </a:endParaRPr>
          </a:p>
        </p:txBody>
      </p:sp>
    </p:spTree>
    <p:extLst>
      <p:ext uri="{BB962C8B-B14F-4D97-AF65-F5344CB8AC3E}">
        <p14:creationId xmlns:p14="http://schemas.microsoft.com/office/powerpoint/2010/main" val="326421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the star  LAN topology, each station is directly connected to a common central</a:t>
            </a:r>
          </a:p>
          <a:p>
            <a:r>
              <a:rPr lang="en-US" sz="1200" kern="1200" baseline="0" dirty="0" smtClean="0">
                <a:solidFill>
                  <a:schemeClr val="tx1"/>
                </a:solidFill>
                <a:latin typeface="Times New Roman" pitchFamily="-110" charset="0"/>
                <a:ea typeface="+mn-ea"/>
                <a:cs typeface="+mn-cs"/>
              </a:rPr>
              <a:t>node (Figure 11.2).</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7</a:t>
            </a:fld>
            <a:endParaRPr lang="en-US" dirty="0"/>
          </a:p>
        </p:txBody>
      </p:sp>
    </p:spTree>
    <p:extLst>
      <p:ext uri="{BB962C8B-B14F-4D97-AF65-F5344CB8AC3E}">
        <p14:creationId xmlns:p14="http://schemas.microsoft.com/office/powerpoint/2010/main" val="375128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C983CC2-AB5F-5C49-9420-0356A9A1CD9C}" type="slidenum">
              <a:rPr lang="en-US"/>
              <a:pPr/>
              <a:t>8</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Protocols defined specifically for LAN and metropolitan area networks (MAN)</a:t>
            </a:r>
          </a:p>
          <a:p>
            <a:r>
              <a:rPr lang="en-US" sz="1200" kern="1200" baseline="0" dirty="0" smtClean="0">
                <a:solidFill>
                  <a:schemeClr val="tx1"/>
                </a:solidFill>
                <a:latin typeface="Times New Roman" pitchFamily="-110" charset="0"/>
                <a:ea typeface="+mn-ea"/>
                <a:cs typeface="+mn-cs"/>
              </a:rPr>
              <a:t>transmission address issues relating to the transmission of blocks of data over the</a:t>
            </a:r>
          </a:p>
          <a:p>
            <a:r>
              <a:rPr lang="en-US" sz="1200" kern="1200" baseline="0" dirty="0" smtClean="0">
                <a:solidFill>
                  <a:schemeClr val="tx1"/>
                </a:solidFill>
                <a:latin typeface="Times New Roman" pitchFamily="-110" charset="0"/>
                <a:ea typeface="+mn-ea"/>
                <a:cs typeface="+mn-cs"/>
              </a:rPr>
              <a:t>network. In OSI (open systems interconnection) terms, higher layer protocols</a:t>
            </a:r>
          </a:p>
          <a:p>
            <a:r>
              <a:rPr lang="en-US" sz="1200" kern="1200" baseline="0" dirty="0" smtClean="0">
                <a:solidFill>
                  <a:schemeClr val="tx1"/>
                </a:solidFill>
                <a:latin typeface="Times New Roman" pitchFamily="-110" charset="0"/>
                <a:ea typeface="+mn-ea"/>
                <a:cs typeface="+mn-cs"/>
              </a:rPr>
              <a:t>(layer 3 or 4 and above) are independent of network architecture and are applicable</a:t>
            </a:r>
            <a:r>
              <a:rPr lang="en-US" dirty="0" smtClean="0">
                <a:latin typeface="Times New Roman" pitchFamily="32" charset="0"/>
              </a:rPr>
              <a:t> </a:t>
            </a:r>
          </a:p>
          <a:p>
            <a:r>
              <a:rPr lang="en-US" sz="1200" kern="1200" baseline="0" dirty="0" smtClean="0">
                <a:solidFill>
                  <a:schemeClr val="tx1"/>
                </a:solidFill>
                <a:latin typeface="Times New Roman" pitchFamily="-110" charset="0"/>
                <a:ea typeface="+mn-ea"/>
                <a:cs typeface="+mn-cs"/>
              </a:rPr>
              <a:t> to LANs, </a:t>
            </a:r>
            <a:r>
              <a:rPr lang="en-US" sz="1200" kern="1200" baseline="0" dirty="0" err="1" smtClean="0">
                <a:solidFill>
                  <a:schemeClr val="tx1"/>
                </a:solidFill>
                <a:latin typeface="Times New Roman" pitchFamily="-110" charset="0"/>
                <a:ea typeface="+mn-ea"/>
                <a:cs typeface="+mn-cs"/>
              </a:rPr>
              <a:t>MANs</a:t>
            </a:r>
            <a:r>
              <a:rPr lang="en-US" sz="1200" kern="1200" baseline="0" dirty="0" smtClean="0">
                <a:solidFill>
                  <a:schemeClr val="tx1"/>
                </a:solidFill>
                <a:latin typeface="Times New Roman" pitchFamily="-110" charset="0"/>
                <a:ea typeface="+mn-ea"/>
                <a:cs typeface="+mn-cs"/>
              </a:rPr>
              <a:t>, and WANs. Thus, a discussion of LAN protocols is concerned</a:t>
            </a:r>
          </a:p>
          <a:p>
            <a:r>
              <a:rPr lang="en-US" sz="1200" kern="1200" baseline="0" dirty="0" smtClean="0">
                <a:solidFill>
                  <a:schemeClr val="tx1"/>
                </a:solidFill>
                <a:latin typeface="Times New Roman" pitchFamily="-110" charset="0"/>
                <a:ea typeface="+mn-ea"/>
                <a:cs typeface="+mn-cs"/>
              </a:rPr>
              <a:t>principally with lower layers of the OSI model.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11.3 relates the LAN protocols to the OSI architecture. This architecture</a:t>
            </a:r>
          </a:p>
          <a:p>
            <a:r>
              <a:rPr lang="en-US" sz="1200" kern="1200" baseline="0" dirty="0" smtClean="0">
                <a:solidFill>
                  <a:schemeClr val="tx1"/>
                </a:solidFill>
                <a:latin typeface="Times New Roman" pitchFamily="-110" charset="0"/>
                <a:ea typeface="+mn-ea"/>
                <a:cs typeface="+mn-cs"/>
              </a:rPr>
              <a:t>was developed by the IEEE 802 LAN standards committee and has been</a:t>
            </a:r>
          </a:p>
          <a:p>
            <a:r>
              <a:rPr lang="en-US" sz="1200" kern="1200" baseline="0" dirty="0" smtClean="0">
                <a:solidFill>
                  <a:schemeClr val="tx1"/>
                </a:solidFill>
                <a:latin typeface="Times New Roman" pitchFamily="-110" charset="0"/>
                <a:ea typeface="+mn-ea"/>
                <a:cs typeface="+mn-cs"/>
              </a:rPr>
              <a:t>adopted by all organizations working on the specification of LAN standards. It is</a:t>
            </a:r>
          </a:p>
          <a:p>
            <a:r>
              <a:rPr lang="en-US" sz="1200" kern="1200" baseline="0" dirty="0" smtClean="0">
                <a:solidFill>
                  <a:schemeClr val="tx1"/>
                </a:solidFill>
                <a:latin typeface="Times New Roman" pitchFamily="-110" charset="0"/>
                <a:ea typeface="+mn-ea"/>
                <a:cs typeface="+mn-cs"/>
              </a:rPr>
              <a:t>generally referred to as the IEEE 802 reference model.</a:t>
            </a:r>
            <a:endParaRPr lang="en-US" dirty="0">
              <a:latin typeface="Times" pitchFamily="32" charset="0"/>
            </a:endParaRPr>
          </a:p>
        </p:txBody>
      </p:sp>
    </p:spTree>
    <p:extLst>
      <p:ext uri="{BB962C8B-B14F-4D97-AF65-F5344CB8AC3E}">
        <p14:creationId xmlns:p14="http://schemas.microsoft.com/office/powerpoint/2010/main" val="1439869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7B483019-CAC9-474D-BB6B-6767C1BE3206}" type="slidenum">
              <a:rPr lang="en-US"/>
              <a:pPr/>
              <a:t>9</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a:latin typeface="Times New Roman" pitchFamily="32" charset="0"/>
              </a:rPr>
              <a:t>The lowest layer of the IEEE 802 reference model corresponds to the </a:t>
            </a:r>
            <a:r>
              <a:rPr lang="en-US" b="1" dirty="0">
                <a:latin typeface="Times New Roman" pitchFamily="32" charset="0"/>
              </a:rPr>
              <a:t>physical layer</a:t>
            </a:r>
            <a:r>
              <a:rPr lang="en-US" dirty="0">
                <a:latin typeface="Times New Roman" pitchFamily="32" charset="0"/>
              </a:rPr>
              <a:t> of the OSI model and includes such functions as</a:t>
            </a:r>
          </a:p>
          <a:p>
            <a:endParaRPr/>
          </a:p>
          <a:p>
            <a:r>
              <a:rPr lang="en-US" dirty="0">
                <a:latin typeface="Times New Roman" pitchFamily="32" charset="0"/>
              </a:rPr>
              <a:t>Encoding/decoding of signals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Preamble </a:t>
            </a:r>
            <a:r>
              <a:rPr lang="en-US" dirty="0">
                <a:latin typeface="Times New Roman" pitchFamily="32" charset="0"/>
              </a:rPr>
              <a:t>generation/removal (for synchronization)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Bit </a:t>
            </a:r>
            <a:r>
              <a:rPr lang="en-US" dirty="0">
                <a:latin typeface="Times New Roman" pitchFamily="32" charset="0"/>
              </a:rPr>
              <a:t>transmission/reception</a:t>
            </a:r>
          </a:p>
          <a:p>
            <a:r>
              <a:rPr lang="en-US" dirty="0">
                <a:latin typeface="Times New Roman" pitchFamily="32" charset="0"/>
              </a:rPr>
              <a:t> </a:t>
            </a:r>
          </a:p>
          <a:p>
            <a:r>
              <a:rPr lang="en-US" dirty="0">
                <a:latin typeface="Times New Roman" pitchFamily="32" charset="0"/>
              </a:rPr>
              <a:t>In addition, the physical layer of the 802 model includes a specification of the transmission medium and the topology. Generally, this is considered "below" the lowest layer of the OSI model. However, the choice of transmission medium and topology is critical in LAN design, and so a specification of the medium is included.</a:t>
            </a:r>
          </a:p>
          <a:p>
            <a:endParaRPr/>
          </a:p>
        </p:txBody>
      </p:sp>
    </p:spTree>
    <p:extLst>
      <p:ext uri="{BB962C8B-B14F-4D97-AF65-F5344CB8AC3E}">
        <p14:creationId xmlns:p14="http://schemas.microsoft.com/office/powerpoint/2010/main" val="730510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3" name="Freeform 1053"/>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1054"/>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8" name="Freeform 1058"/>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40" name="Freeform 1070"/>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1071"/>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1072"/>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1073"/>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1074"/>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1075"/>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1076"/>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123970"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23971"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endParaRPr lang="en-US" dirty="0"/>
          </a:p>
        </p:txBody>
      </p:sp>
      <p:sp>
        <p:nvSpPr>
          <p:cNvPr id="70" name="Rectangle 1094"/>
          <p:cNvSpPr>
            <a:spLocks noGrp="1" noChangeArrowheads="1"/>
          </p:cNvSpPr>
          <p:nvPr>
            <p:ph type="sldNum" sz="quarter" idx="12"/>
          </p:nvPr>
        </p:nvSpPr>
        <p:spPr/>
        <p:txBody>
          <a:bodyPr/>
          <a:lstStyle>
            <a:lvl1pPr>
              <a:defRPr/>
            </a:lvl1pPr>
          </a:lstStyle>
          <a:p>
            <a:fld id="{10F31EC8-B4F2-F046-9BE6-1F5086D68602}"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52341CD7-CBA3-FE4F-9AC7-20B8F62CBB07}"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F8D15793-F87C-4C49-99DB-08E7BD46FE82}"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4937E313-41C0-7A40-9F15-45DB07DA4D9C}"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4B542FB2-F5E6-9D41-8657-540B2063D822}"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fld id="{5E50DFE1-9321-BF4A-B006-BF3D8A7591B0}"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1093"/>
          <p:cNvSpPr>
            <a:spLocks noGrp="1" noChangeArrowheads="1"/>
          </p:cNvSpPr>
          <p:nvPr>
            <p:ph type="sldNum" sz="quarter" idx="12"/>
          </p:nvPr>
        </p:nvSpPr>
        <p:spPr>
          <a:ln/>
        </p:spPr>
        <p:txBody>
          <a:bodyPr/>
          <a:lstStyle>
            <a:lvl1pPr>
              <a:defRPr/>
            </a:lvl1pPr>
          </a:lstStyle>
          <a:p>
            <a:fld id="{7DFE1F58-A01F-9F4C-B5C4-77A3398A41EB}"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1093"/>
          <p:cNvSpPr>
            <a:spLocks noGrp="1" noChangeArrowheads="1"/>
          </p:cNvSpPr>
          <p:nvPr>
            <p:ph type="sldNum" sz="quarter" idx="12"/>
          </p:nvPr>
        </p:nvSpPr>
        <p:spPr>
          <a:ln/>
        </p:spPr>
        <p:txBody>
          <a:bodyPr/>
          <a:lstStyle>
            <a:lvl1pPr>
              <a:defRPr/>
            </a:lvl1pPr>
          </a:lstStyle>
          <a:p>
            <a:fld id="{37A75286-9942-9748-8A89-98E3F96C95DA}"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1093"/>
          <p:cNvSpPr>
            <a:spLocks noGrp="1" noChangeArrowheads="1"/>
          </p:cNvSpPr>
          <p:nvPr>
            <p:ph type="sldNum" sz="quarter" idx="12"/>
          </p:nvPr>
        </p:nvSpPr>
        <p:spPr>
          <a:ln/>
        </p:spPr>
        <p:txBody>
          <a:bodyPr/>
          <a:lstStyle>
            <a:lvl1pPr>
              <a:defRPr/>
            </a:lvl1pPr>
          </a:lstStyle>
          <a:p>
            <a:fld id="{40197FAA-CB49-D747-9CC2-4F5F9126AF1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fld id="{7D0B0A37-4266-9244-B840-330F28C6521B}"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fld id="{CBB77210-434E-5B46-AB81-761ADBC0CA21}"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1032" name="Freeform 1027"/>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122886"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87"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88"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89"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0"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1"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2"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3"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sp>
            <p:nvSpPr>
              <p:cNvPr id="122894"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5"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6"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7"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8"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9"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0"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1"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2"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3"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4"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5"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6"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7"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8"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050" name="Freeform 1053"/>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1054"/>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2911"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2"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3"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055" name="Freeform 1058"/>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2915"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6"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7"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8"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9"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0"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1"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2"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3"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4"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5"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067" name="Freeform 1070"/>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1071"/>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1072"/>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1073"/>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1074"/>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1075"/>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1076"/>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22933"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nvGrpSpPr>
              <p:cNvPr id="1075" name="Group 1078"/>
              <p:cNvGrpSpPr>
                <a:grpSpLocks/>
              </p:cNvGrpSpPr>
              <p:nvPr userDrawn="1"/>
            </p:nvGrpSpPr>
            <p:grpSpPr bwMode="auto">
              <a:xfrm>
                <a:off x="4546" y="3608"/>
                <a:ext cx="518" cy="319"/>
                <a:chOff x="4546" y="3608"/>
                <a:chExt cx="518" cy="319"/>
              </a:xfrm>
            </p:grpSpPr>
            <p:sp>
              <p:nvSpPr>
                <p:cNvPr id="122935"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6"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7"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8"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9"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40"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1077"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78"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1079"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80"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122946"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22947"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2948"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2949"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32" charset="0"/>
              </a:defRPr>
            </a:lvl1pPr>
          </a:lstStyle>
          <a:p>
            <a:fld id="{81C14A9E-3D93-6645-9515-77362D14FB87}" type="slidenum">
              <a:rPr lang="en-US"/>
              <a:pPr/>
              <a:t>‹#›</a:t>
            </a:fld>
            <a:endParaRPr lang="en-US" dirty="0"/>
          </a:p>
        </p:txBody>
      </p:sp>
      <p:sp>
        <p:nvSpPr>
          <p:cNvPr id="122950"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8"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3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32" charset="2"/>
        <a:buChar char="l"/>
        <a:defRPr sz="2800">
          <a:solidFill>
            <a:schemeClr val="tx1"/>
          </a:solidFill>
          <a:effectLst>
            <a:outerShdw blurRad="38100" dist="38100" dir="2700000" algn="tl">
              <a:srgbClr val="000000"/>
            </a:outerShdw>
          </a:effectLst>
          <a:latin typeface="+mn-lt"/>
          <a:ea typeface="ＭＳ Ｐゴシック" pitchFamily="-110" charset="-128"/>
          <a:cs typeface="ＭＳ Ｐゴシック" pitchFamily="32"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32"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a:t>
            </a:r>
            <a:r>
              <a:rPr lang="en-US" smtClean="0"/>
              <a:t>Education - </a:t>
            </a:r>
            <a:r>
              <a:rPr lang="en-US" dirty="0" smtClean="0"/>
              <a:t>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kumimoji="1" lang="en-US" dirty="0"/>
              <a:t>IEEE 802 Layers</a:t>
            </a:r>
          </a:p>
        </p:txBody>
      </p:sp>
      <p:sp>
        <p:nvSpPr>
          <p:cNvPr id="12291" name="Rectangle 3"/>
          <p:cNvSpPr>
            <a:spLocks noGrp="1" noChangeArrowheads="1"/>
          </p:cNvSpPr>
          <p:nvPr>
            <p:ph sz="half" idx="1"/>
          </p:nvPr>
        </p:nvSpPr>
        <p:spPr/>
        <p:txBody>
          <a:bodyPr/>
          <a:lstStyle/>
          <a:p>
            <a:pPr eaLnBrk="1" hangingPunct="1">
              <a:lnSpc>
                <a:spcPct val="90000"/>
              </a:lnSpc>
            </a:pPr>
            <a:r>
              <a:rPr kumimoji="1" lang="en-US" b="1" dirty="0"/>
              <a:t>Logical Link Control Layer (LLC)</a:t>
            </a:r>
            <a:endParaRPr kumimoji="1" lang="en-US" b="1" dirty="0" smtClean="0"/>
          </a:p>
          <a:p>
            <a:pPr lvl="1" eaLnBrk="1" hangingPunct="1">
              <a:lnSpc>
                <a:spcPct val="90000"/>
              </a:lnSpc>
            </a:pPr>
            <a:r>
              <a:rPr kumimoji="1" lang="en-US" dirty="0">
                <a:ea typeface="ＭＳ Ｐゴシック" pitchFamily="32" charset="-128"/>
              </a:rPr>
              <a:t>P</a:t>
            </a:r>
            <a:r>
              <a:rPr kumimoji="1" lang="en-US" dirty="0" smtClean="0">
                <a:ea typeface="ＭＳ Ｐゴシック" pitchFamily="32" charset="-128"/>
              </a:rPr>
              <a:t>rovide </a:t>
            </a:r>
            <a:r>
              <a:rPr kumimoji="1" lang="en-US" dirty="0">
                <a:ea typeface="ＭＳ Ｐゴシック" pitchFamily="32" charset="-128"/>
              </a:rPr>
              <a:t>interface to higher levels</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P</a:t>
            </a:r>
            <a:r>
              <a:rPr kumimoji="1" lang="en-US" dirty="0" smtClean="0">
                <a:ea typeface="ＭＳ Ｐゴシック" pitchFamily="32" charset="-128"/>
              </a:rPr>
              <a:t>erform </a:t>
            </a:r>
            <a:r>
              <a:rPr kumimoji="1" lang="en-US" dirty="0">
                <a:ea typeface="ＭＳ Ｐゴシック" pitchFamily="32" charset="-128"/>
              </a:rPr>
              <a:t>flow and error control</a:t>
            </a:r>
          </a:p>
          <a:p>
            <a:pPr eaLnBrk="1" hangingPunct="1">
              <a:lnSpc>
                <a:spcPct val="90000"/>
              </a:lnSpc>
            </a:pPr>
            <a:endParaRPr kumimoji="1" lang="en-US" dirty="0"/>
          </a:p>
          <a:p>
            <a:pPr eaLnBrk="1" hangingPunct="1">
              <a:lnSpc>
                <a:spcPct val="90000"/>
              </a:lnSpc>
            </a:pPr>
            <a:endParaRPr kumimoji="1" lang="en-US" dirty="0"/>
          </a:p>
          <a:p>
            <a:pPr eaLnBrk="1" hangingPunct="1">
              <a:lnSpc>
                <a:spcPct val="90000"/>
              </a:lnSpc>
            </a:pPr>
            <a:endParaRPr kumimoji="1" lang="en-US" dirty="0"/>
          </a:p>
        </p:txBody>
      </p:sp>
      <p:sp>
        <p:nvSpPr>
          <p:cNvPr id="2" name="Content Placeholder 1"/>
          <p:cNvSpPr>
            <a:spLocks noGrp="1"/>
          </p:cNvSpPr>
          <p:nvPr>
            <p:ph sz="half" idx="2"/>
          </p:nvPr>
        </p:nvSpPr>
        <p:spPr/>
        <p:txBody>
          <a:bodyPr/>
          <a:lstStyle/>
          <a:p>
            <a:pPr eaLnBrk="1" hangingPunct="1">
              <a:lnSpc>
                <a:spcPct val="90000"/>
              </a:lnSpc>
            </a:pPr>
            <a:r>
              <a:rPr kumimoji="1" lang="en-GB" b="1" dirty="0"/>
              <a:t>Media</a:t>
            </a:r>
            <a:r>
              <a:rPr kumimoji="1" lang="en-US" b="1" dirty="0"/>
              <a:t> Access </a:t>
            </a:r>
            <a:r>
              <a:rPr kumimoji="1" lang="en-US" b="1" dirty="0" smtClean="0"/>
              <a:t>Control (MAC)</a:t>
            </a:r>
          </a:p>
          <a:p>
            <a:pPr lvl="1" eaLnBrk="1" hangingPunct="1">
              <a:lnSpc>
                <a:spcPct val="90000"/>
              </a:lnSpc>
            </a:pPr>
            <a:r>
              <a:rPr kumimoji="1" lang="en-US" dirty="0">
                <a:ea typeface="ＭＳ Ｐゴシック" pitchFamily="32" charset="-128"/>
              </a:rPr>
              <a:t>O</a:t>
            </a:r>
            <a:r>
              <a:rPr kumimoji="1" lang="en-US" dirty="0" smtClean="0">
                <a:ea typeface="ＭＳ Ｐゴシック" pitchFamily="32" charset="-128"/>
              </a:rPr>
              <a:t>n </a:t>
            </a:r>
            <a:r>
              <a:rPr kumimoji="1" lang="en-US" dirty="0">
                <a:ea typeface="ＭＳ Ｐゴシック" pitchFamily="32" charset="-128"/>
              </a:rPr>
              <a:t>transmit assemble data into frame </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O</a:t>
            </a:r>
            <a:r>
              <a:rPr kumimoji="1" lang="en-US" dirty="0" smtClean="0">
                <a:ea typeface="ＭＳ Ｐゴシック" pitchFamily="32" charset="-128"/>
              </a:rPr>
              <a:t>n </a:t>
            </a:r>
            <a:r>
              <a:rPr kumimoji="1" lang="en-US" dirty="0">
                <a:ea typeface="ＭＳ Ｐゴシック" pitchFamily="32" charset="-128"/>
              </a:rPr>
              <a:t>reception disassemble frame, perform address recognition and error detection</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G</a:t>
            </a:r>
            <a:r>
              <a:rPr kumimoji="1" lang="en-US" dirty="0" smtClean="0">
                <a:ea typeface="ＭＳ Ｐゴシック" pitchFamily="32" charset="-128"/>
              </a:rPr>
              <a:t>overn </a:t>
            </a:r>
            <a:r>
              <a:rPr kumimoji="1" lang="en-US" dirty="0">
                <a:ea typeface="ＭＳ Ｐゴシック" pitchFamily="32" charset="-128"/>
              </a:rPr>
              <a:t>access </a:t>
            </a:r>
            <a:r>
              <a:rPr kumimoji="1" lang="en-US" dirty="0" smtClean="0">
                <a:ea typeface="ＭＳ Ｐゴシック" pitchFamily="32" charset="-128"/>
              </a:rPr>
              <a:t>to LAN </a:t>
            </a:r>
            <a:r>
              <a:rPr kumimoji="1" lang="en-US" dirty="0">
                <a:ea typeface="ＭＳ Ｐゴシック" pitchFamily="32" charset="-128"/>
              </a:rPr>
              <a:t>transmission </a:t>
            </a:r>
            <a:r>
              <a:rPr kumimoji="1" lang="en-US" dirty="0" smtClean="0">
                <a:ea typeface="ＭＳ Ｐゴシック" pitchFamily="32" charset="-128"/>
              </a:rPr>
              <a:t>medium</a:t>
            </a:r>
          </a:p>
          <a:p>
            <a:pPr eaLnBrk="1" hangingPunct="1"/>
            <a:endParaRPr lang="en-US" dirty="0"/>
          </a:p>
        </p:txBody>
      </p:sp>
      <p:cxnSp>
        <p:nvCxnSpPr>
          <p:cNvPr id="21509" name="Straight Connector 3"/>
          <p:cNvCxnSpPr>
            <a:cxnSpLocks noChangeShapeType="1"/>
            <a:stCxn id="12290" idx="2"/>
          </p:cNvCxnSpPr>
          <p:nvPr/>
        </p:nvCxnSpPr>
        <p:spPr bwMode="auto">
          <a:xfrm>
            <a:off x="4572000" y="1417638"/>
            <a:ext cx="0" cy="5440362"/>
          </a:xfrm>
          <a:prstGeom prst="line">
            <a:avLst/>
          </a:prstGeom>
          <a:noFill/>
          <a:ln w="9525">
            <a:solidFill>
              <a:srgbClr val="FFFF00"/>
            </a:solidFill>
            <a:round/>
            <a:headEnd/>
            <a:tailEnd/>
          </a:ln>
        </p:spPr>
      </p:cxnSp>
      <p:pic>
        <p:nvPicPr>
          <p:cNvPr id="6" name="Picture 5"/>
          <p:cNvPicPr>
            <a:picLocks noChangeAspect="1"/>
          </p:cNvPicPr>
          <p:nvPr/>
        </p:nvPicPr>
        <p:blipFill>
          <a:blip r:embed="rId3"/>
          <a:stretch>
            <a:fillRect/>
          </a:stretch>
        </p:blipFill>
        <p:spPr>
          <a:xfrm>
            <a:off x="838200" y="4572000"/>
            <a:ext cx="3048000" cy="12827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rcRect t="20000" b="12727"/>
          <a:stretch>
            <a:fillRect/>
          </a:stretch>
        </p:blipFill>
        <p:spPr>
          <a:xfrm>
            <a:off x="959541" y="304800"/>
            <a:ext cx="7264732" cy="6324600"/>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kumimoji="1" lang="en-US" dirty="0"/>
              <a:t>Logical Link Control </a:t>
            </a:r>
          </a:p>
        </p:txBody>
      </p:sp>
      <p:sp>
        <p:nvSpPr>
          <p:cNvPr id="27651" name="Rectangle 3"/>
          <p:cNvSpPr>
            <a:spLocks noGrp="1" noChangeArrowheads="1"/>
          </p:cNvSpPr>
          <p:nvPr>
            <p:ph type="body" idx="1"/>
          </p:nvPr>
        </p:nvSpPr>
        <p:spPr>
          <a:xfrm>
            <a:off x="457200" y="1676400"/>
            <a:ext cx="8229600" cy="4800600"/>
          </a:xfrm>
        </p:spPr>
        <p:txBody>
          <a:bodyPr/>
          <a:lstStyle/>
          <a:p>
            <a:pPr eaLnBrk="1" hangingPunct="1">
              <a:lnSpc>
                <a:spcPct val="90000"/>
              </a:lnSpc>
              <a:buFont typeface="Wingdings" pitchFamily="-110" charset="2"/>
              <a:buChar char="Ø"/>
              <a:defRPr/>
            </a:pPr>
            <a:r>
              <a:rPr kumimoji="1" lang="en-US" dirty="0"/>
              <a:t>T</a:t>
            </a:r>
            <a:r>
              <a:rPr kumimoji="1" lang="en-US" dirty="0" smtClean="0"/>
              <a:t>ransmission </a:t>
            </a:r>
            <a:r>
              <a:rPr kumimoji="1" lang="en-US" dirty="0"/>
              <a:t>of link level PDUs between stations</a:t>
            </a:r>
            <a:endParaRPr kumimoji="1" lang="en-US" dirty="0" smtClean="0"/>
          </a:p>
          <a:p>
            <a:pPr eaLnBrk="1" hangingPunct="1">
              <a:lnSpc>
                <a:spcPct val="90000"/>
              </a:lnSpc>
              <a:buFont typeface="Wingdings" pitchFamily="-110" charset="2"/>
              <a:buChar char="Ø"/>
              <a:defRPr/>
            </a:pPr>
            <a:r>
              <a:rPr kumimoji="1" lang="en-US" dirty="0"/>
              <a:t>M</a:t>
            </a:r>
            <a:r>
              <a:rPr kumimoji="1" lang="en-US" dirty="0" smtClean="0"/>
              <a:t>ust </a:t>
            </a:r>
            <a:r>
              <a:rPr kumimoji="1" lang="en-US" dirty="0"/>
              <a:t>support</a:t>
            </a:r>
            <a:r>
              <a:rPr kumimoji="1" lang="en-US" dirty="0" smtClean="0"/>
              <a:t> multi-access, </a:t>
            </a:r>
            <a:r>
              <a:rPr kumimoji="1" lang="en-US" dirty="0"/>
              <a:t>shared medium</a:t>
            </a:r>
            <a:endParaRPr kumimoji="1" lang="en-US" dirty="0" smtClean="0"/>
          </a:p>
          <a:p>
            <a:pPr eaLnBrk="1" hangingPunct="1">
              <a:lnSpc>
                <a:spcPct val="90000"/>
              </a:lnSpc>
              <a:buFont typeface="Wingdings" pitchFamily="-110" charset="2"/>
              <a:buChar char="Ø"/>
              <a:defRPr/>
            </a:pPr>
            <a:r>
              <a:rPr kumimoji="1" lang="en-US" dirty="0"/>
              <a:t>R</a:t>
            </a:r>
            <a:r>
              <a:rPr kumimoji="1" lang="en-US" dirty="0" smtClean="0"/>
              <a:t>elieved of some details of link access by the MAC layer</a:t>
            </a:r>
          </a:p>
          <a:p>
            <a:pPr eaLnBrk="1" hangingPunct="1">
              <a:lnSpc>
                <a:spcPct val="90000"/>
              </a:lnSpc>
              <a:buFont typeface="Wingdings" pitchFamily="-110" charset="2"/>
              <a:buChar char="Ø"/>
              <a:defRPr/>
            </a:pPr>
            <a:r>
              <a:rPr kumimoji="1" lang="en-US" dirty="0"/>
              <a:t>A</a:t>
            </a:r>
            <a:r>
              <a:rPr kumimoji="1" lang="en-US" dirty="0" smtClean="0"/>
              <a:t>ddressing </a:t>
            </a:r>
            <a:r>
              <a:rPr kumimoji="1" lang="en-US" dirty="0"/>
              <a:t>involves specifying source and destination LLC users</a:t>
            </a:r>
            <a:endParaRPr kumimoji="1" lang="en-US" dirty="0" smtClean="0"/>
          </a:p>
          <a:p>
            <a:pPr lvl="1" eaLnBrk="1" hangingPunct="1">
              <a:lnSpc>
                <a:spcPct val="90000"/>
              </a:lnSpc>
              <a:buFont typeface="Wingdings" pitchFamily="-110" charset="2"/>
              <a:buChar char="l"/>
              <a:defRPr/>
            </a:pPr>
            <a:r>
              <a:rPr kumimoji="1" lang="en-US" dirty="0"/>
              <a:t>R</a:t>
            </a:r>
            <a:r>
              <a:rPr kumimoji="1" lang="en-US" dirty="0" smtClean="0"/>
              <a:t>eferred </a:t>
            </a:r>
            <a:r>
              <a:rPr kumimoji="1" lang="en-US" dirty="0"/>
              <a:t>to as service access points (</a:t>
            </a:r>
            <a:r>
              <a:rPr kumimoji="1" lang="en-US" dirty="0" smtClean="0"/>
              <a:t>SAPs)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1139825"/>
          </a:xfrm>
        </p:spPr>
        <p:txBody>
          <a:bodyPr/>
          <a:lstStyle/>
          <a:p>
            <a:pPr eaLnBrk="1" hangingPunct="1">
              <a:defRPr/>
            </a:pPr>
            <a:r>
              <a:rPr kumimoji="1" lang="en-US" dirty="0"/>
              <a:t>LLC </a:t>
            </a:r>
            <a:r>
              <a:rPr kumimoji="1" lang="en-US" dirty="0" smtClean="0"/>
              <a:t>Services</a:t>
            </a:r>
            <a:endParaRPr kumimoji="1" lang="en-US" dirty="0"/>
          </a:p>
        </p:txBody>
      </p:sp>
      <p:graphicFrame>
        <p:nvGraphicFramePr>
          <p:cNvPr id="2" name="Diagram 1"/>
          <p:cNvGraphicFramePr/>
          <p:nvPr/>
        </p:nvGraphicFramePr>
        <p:xfrm>
          <a:off x="381000" y="1143000"/>
          <a:ext cx="8382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LLC Service Alternatives</a:t>
            </a:r>
            <a:endParaRPr lang="en-US" dirty="0"/>
          </a:p>
        </p:txBody>
      </p:sp>
      <p:sp>
        <p:nvSpPr>
          <p:cNvPr id="3" name="Content Placeholder 2"/>
          <p:cNvSpPr>
            <a:spLocks noGrp="1"/>
          </p:cNvSpPr>
          <p:nvPr>
            <p:ph idx="1"/>
          </p:nvPr>
        </p:nvSpPr>
        <p:spPr>
          <a:xfrm>
            <a:off x="457200" y="1676400"/>
            <a:ext cx="8229600" cy="5181600"/>
          </a:xfrm>
        </p:spPr>
        <p:txBody>
          <a:bodyPr/>
          <a:lstStyle/>
          <a:p>
            <a:pPr lvl="1" eaLnBrk="1" hangingPunct="1"/>
            <a:endParaRPr lang="en-US" sz="2400" dirty="0">
              <a:ea typeface="ＭＳ Ｐゴシック" pitchFamily="32" charset="-128"/>
            </a:endParaRPr>
          </a:p>
          <a:p>
            <a:pPr lvl="1" eaLnBrk="1" hangingPunct="1"/>
            <a:endParaRPr lang="en-US" dirty="0">
              <a:ea typeface="ＭＳ Ｐゴシック" pitchFamily="32" charset="-128"/>
            </a:endParaRPr>
          </a:p>
        </p:txBody>
      </p:sp>
      <p:graphicFrame>
        <p:nvGraphicFramePr>
          <p:cNvPr id="4" name="Diagram 3"/>
          <p:cNvGraphicFramePr/>
          <p:nvPr/>
        </p:nvGraphicFramePr>
        <p:xfrm>
          <a:off x="533400" y="1371600"/>
          <a:ext cx="7924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kumimoji="1" lang="en-US" dirty="0"/>
              <a:t>LLC Protocol</a:t>
            </a:r>
          </a:p>
        </p:txBody>
      </p:sp>
      <p:sp>
        <p:nvSpPr>
          <p:cNvPr id="29699" name="Rectangle 3"/>
          <p:cNvSpPr>
            <a:spLocks noGrp="1" noChangeArrowheads="1"/>
          </p:cNvSpPr>
          <p:nvPr>
            <p:ph type="body" idx="1"/>
          </p:nvPr>
        </p:nvSpPr>
        <p:spPr>
          <a:xfrm>
            <a:off x="457200" y="1676400"/>
            <a:ext cx="8229600" cy="4724400"/>
          </a:xfrm>
        </p:spPr>
        <p:txBody>
          <a:bodyPr/>
          <a:lstStyle/>
          <a:p>
            <a:pPr eaLnBrk="1" hangingPunct="1">
              <a:buFont typeface="Wingdings" pitchFamily="-110" charset="2"/>
              <a:buChar char="Ø"/>
              <a:defRPr/>
            </a:pPr>
            <a:r>
              <a:rPr kumimoji="1" lang="en-US" dirty="0"/>
              <a:t>M</a:t>
            </a:r>
            <a:r>
              <a:rPr kumimoji="1" lang="en-US" dirty="0" smtClean="0"/>
              <a:t>odeled </a:t>
            </a:r>
            <a:r>
              <a:rPr kumimoji="1" lang="en-US" dirty="0"/>
              <a:t>after HDLC</a:t>
            </a:r>
            <a:endParaRPr kumimoji="1" lang="en-US" dirty="0" smtClean="0"/>
          </a:p>
          <a:p>
            <a:pPr eaLnBrk="1" hangingPunct="1">
              <a:buFont typeface="Wingdings" pitchFamily="-110" charset="2"/>
              <a:buChar char="Ø"/>
              <a:defRPr/>
            </a:pPr>
            <a:r>
              <a:rPr kumimoji="1" lang="en-US" dirty="0"/>
              <a:t>A</a:t>
            </a:r>
            <a:r>
              <a:rPr kumimoji="1" lang="en-US" dirty="0" smtClean="0"/>
              <a:t>synchronous </a:t>
            </a:r>
            <a:r>
              <a:rPr kumimoji="1" lang="en-US" dirty="0"/>
              <a:t>balanced mode </a:t>
            </a:r>
            <a:endParaRPr kumimoji="1" lang="en-US" dirty="0" smtClean="0"/>
          </a:p>
          <a:p>
            <a:pPr lvl="1" eaLnBrk="1" hangingPunct="1">
              <a:buFont typeface="Wingdings" pitchFamily="-110" charset="2"/>
              <a:buChar char="l"/>
              <a:defRPr/>
            </a:pPr>
            <a:r>
              <a:rPr kumimoji="1" lang="en-US" dirty="0"/>
              <a:t>C</a:t>
            </a:r>
            <a:r>
              <a:rPr kumimoji="1" lang="en-US" dirty="0" smtClean="0"/>
              <a:t>onnection </a:t>
            </a:r>
            <a:r>
              <a:rPr kumimoji="1" lang="en-US" dirty="0"/>
              <a:t>mode (type 2) LLC service </a:t>
            </a:r>
            <a:endParaRPr kumimoji="1" lang="en-US" dirty="0" smtClean="0"/>
          </a:p>
          <a:p>
            <a:pPr eaLnBrk="1" hangingPunct="1">
              <a:buFont typeface="Wingdings" pitchFamily="-110" charset="2"/>
              <a:buChar char="Ø"/>
              <a:defRPr/>
            </a:pPr>
            <a:r>
              <a:rPr kumimoji="1" lang="en-US" dirty="0"/>
              <a:t>U</a:t>
            </a:r>
            <a:r>
              <a:rPr kumimoji="1" lang="en-US" dirty="0" smtClean="0"/>
              <a:t>nacknowledged </a:t>
            </a:r>
            <a:r>
              <a:rPr kumimoji="1" lang="en-US" dirty="0"/>
              <a:t>connectionless service</a:t>
            </a:r>
            <a:endParaRPr kumimoji="1" lang="en-US" dirty="0" smtClean="0"/>
          </a:p>
          <a:p>
            <a:pPr lvl="1" eaLnBrk="1" hangingPunct="1">
              <a:buFont typeface="Wingdings" pitchFamily="-110" charset="2"/>
              <a:buChar char="l"/>
              <a:defRPr/>
            </a:pPr>
            <a:r>
              <a:rPr kumimoji="1" lang="en-US" dirty="0"/>
              <a:t>U</a:t>
            </a:r>
            <a:r>
              <a:rPr kumimoji="1" lang="en-US" dirty="0" smtClean="0"/>
              <a:t>sing </a:t>
            </a:r>
            <a:r>
              <a:rPr kumimoji="1" lang="en-US" dirty="0"/>
              <a:t>unnumbered information PDUs (type 1) </a:t>
            </a:r>
            <a:endParaRPr kumimoji="1" lang="en-US" dirty="0" smtClean="0"/>
          </a:p>
          <a:p>
            <a:pPr eaLnBrk="1" hangingPunct="1">
              <a:buFont typeface="Wingdings" pitchFamily="-110" charset="2"/>
              <a:buChar char="Ø"/>
              <a:defRPr/>
            </a:pPr>
            <a:r>
              <a:rPr kumimoji="1" lang="en-US" dirty="0"/>
              <a:t>A</a:t>
            </a:r>
            <a:r>
              <a:rPr kumimoji="1" lang="en-US" dirty="0" smtClean="0"/>
              <a:t>cknowledged </a:t>
            </a:r>
            <a:r>
              <a:rPr kumimoji="1" lang="en-US" dirty="0"/>
              <a:t>connectionless service</a:t>
            </a:r>
            <a:endParaRPr kumimoji="1" lang="en-US" dirty="0" smtClean="0"/>
          </a:p>
          <a:p>
            <a:pPr lvl="1" eaLnBrk="1" hangingPunct="1">
              <a:buFont typeface="Wingdings" pitchFamily="-110" charset="2"/>
              <a:buChar char="l"/>
              <a:defRPr/>
            </a:pPr>
            <a:r>
              <a:rPr kumimoji="1" lang="en-US" dirty="0"/>
              <a:t>U</a:t>
            </a:r>
            <a:r>
              <a:rPr kumimoji="1" lang="en-US" dirty="0" smtClean="0"/>
              <a:t>sing </a:t>
            </a:r>
            <a:r>
              <a:rPr kumimoji="1" lang="en-US" dirty="0"/>
              <a:t>2 new unnumbered PDUs (type 3)</a:t>
            </a:r>
            <a:endParaRPr kumimoji="1" lang="en-US" dirty="0" smtClean="0"/>
          </a:p>
          <a:p>
            <a:pPr eaLnBrk="1" hangingPunct="1">
              <a:buFont typeface="Wingdings" pitchFamily="-110" charset="2"/>
              <a:buChar char="Ø"/>
              <a:defRPr/>
            </a:pPr>
            <a:r>
              <a:rPr kumimoji="1" lang="en-US" dirty="0"/>
              <a:t>P</a:t>
            </a:r>
            <a:r>
              <a:rPr kumimoji="1" lang="en-US" dirty="0" smtClean="0"/>
              <a:t>ermits </a:t>
            </a:r>
            <a:r>
              <a:rPr kumimoji="1" lang="en-US" dirty="0"/>
              <a:t>multiplexing using LSAPs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t="22727" b="17273"/>
          <a:stretch>
            <a:fillRect/>
          </a:stretch>
        </p:blipFill>
        <p:spPr>
          <a:xfrm>
            <a:off x="533400" y="304800"/>
            <a:ext cx="8243489" cy="6400800"/>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kumimoji="1" lang="en-US" dirty="0" smtClean="0"/>
              <a:t>Medium </a:t>
            </a:r>
            <a:r>
              <a:rPr kumimoji="1" lang="en-US" dirty="0"/>
              <a:t>Access </a:t>
            </a:r>
            <a:r>
              <a:rPr kumimoji="1" lang="en-US" dirty="0" smtClean="0"/>
              <a:t>Control (MAC) Protocol</a:t>
            </a:r>
            <a:endParaRPr kumimoji="1" lang="en-US" dirty="0"/>
          </a:p>
        </p:txBody>
      </p:sp>
      <p:sp>
        <p:nvSpPr>
          <p:cNvPr id="22531" name="Rectangle 3"/>
          <p:cNvSpPr>
            <a:spLocks noGrp="1" noChangeArrowheads="1"/>
          </p:cNvSpPr>
          <p:nvPr>
            <p:ph type="body" idx="1"/>
          </p:nvPr>
        </p:nvSpPr>
        <p:spPr>
          <a:xfrm>
            <a:off x="381000" y="1981200"/>
            <a:ext cx="8534400" cy="4876800"/>
          </a:xfrm>
        </p:spPr>
        <p:txBody>
          <a:bodyPr>
            <a:normAutofit lnSpcReduction="10000"/>
          </a:bodyPr>
          <a:lstStyle/>
          <a:p>
            <a:pPr eaLnBrk="1" hangingPunct="1">
              <a:buFont typeface="Wingdings" pitchFamily="-110" charset="2"/>
              <a:buChar char="Ø"/>
              <a:defRPr/>
            </a:pPr>
            <a:r>
              <a:rPr kumimoji="1" lang="en-US" dirty="0"/>
              <a:t>C</a:t>
            </a:r>
            <a:r>
              <a:rPr kumimoji="1" lang="en-US" dirty="0" smtClean="0"/>
              <a:t>ontrols access to the transmission medium</a:t>
            </a:r>
          </a:p>
          <a:p>
            <a:pPr eaLnBrk="1" hangingPunct="1">
              <a:buFont typeface="Wingdings" pitchFamily="-110" charset="2"/>
              <a:buChar char="Ø"/>
              <a:defRPr/>
            </a:pPr>
            <a:r>
              <a:rPr kumimoji="1" lang="en-US" dirty="0"/>
              <a:t>K</a:t>
            </a:r>
            <a:r>
              <a:rPr kumimoji="1" lang="en-US" dirty="0" smtClean="0"/>
              <a:t>ey parameters:</a:t>
            </a:r>
          </a:p>
          <a:p>
            <a:pPr lvl="1" eaLnBrk="1" hangingPunct="1">
              <a:buFont typeface="Wingdings" pitchFamily="-110" charset="2"/>
              <a:buChar char="l"/>
              <a:defRPr/>
            </a:pPr>
            <a:r>
              <a:rPr kumimoji="1" lang="en-US" b="1" dirty="0" smtClean="0"/>
              <a:t>Where</a:t>
            </a:r>
            <a:endParaRPr kumimoji="1" lang="en-US" dirty="0" smtClean="0"/>
          </a:p>
          <a:p>
            <a:pPr lvl="2" eaLnBrk="1" hangingPunct="1">
              <a:defRPr/>
            </a:pPr>
            <a:r>
              <a:rPr kumimoji="1" lang="en-US" dirty="0"/>
              <a:t>G</a:t>
            </a:r>
            <a:r>
              <a:rPr kumimoji="1" lang="en-US" dirty="0" smtClean="0"/>
              <a:t>reater </a:t>
            </a:r>
            <a:r>
              <a:rPr kumimoji="1" lang="en-US" dirty="0"/>
              <a:t>control, single point of </a:t>
            </a:r>
            <a:r>
              <a:rPr kumimoji="1" lang="en-US" dirty="0" smtClean="0"/>
              <a:t>failure</a:t>
            </a:r>
          </a:p>
          <a:p>
            <a:pPr lvl="2" eaLnBrk="1" hangingPunct="1">
              <a:defRPr/>
            </a:pPr>
            <a:r>
              <a:rPr kumimoji="1" lang="en-US" dirty="0" smtClean="0"/>
              <a:t>More complex, but more redundant</a:t>
            </a:r>
          </a:p>
          <a:p>
            <a:pPr lvl="1" eaLnBrk="1" hangingPunct="1">
              <a:buFont typeface="Wingdings" pitchFamily="-110" charset="2"/>
              <a:buChar char="l"/>
              <a:defRPr/>
            </a:pPr>
            <a:r>
              <a:rPr kumimoji="1" lang="en-US" b="1" dirty="0" smtClean="0"/>
              <a:t>How</a:t>
            </a:r>
          </a:p>
          <a:p>
            <a:pPr lvl="2" eaLnBrk="1" hangingPunct="1">
              <a:defRPr/>
            </a:pPr>
            <a:r>
              <a:rPr kumimoji="1" lang="en-US" dirty="0" smtClean="0"/>
              <a:t>Synchronous</a:t>
            </a:r>
          </a:p>
          <a:p>
            <a:pPr lvl="3" eaLnBrk="1" hangingPunct="1">
              <a:buFont typeface="Wingdings" pitchFamily="-110" charset="2"/>
              <a:buChar char="l"/>
              <a:defRPr/>
            </a:pPr>
            <a:r>
              <a:rPr kumimoji="1" lang="en-US" dirty="0"/>
              <a:t>C</a:t>
            </a:r>
            <a:r>
              <a:rPr kumimoji="1" lang="en-US" dirty="0" smtClean="0"/>
              <a:t>apacity </a:t>
            </a:r>
            <a:r>
              <a:rPr kumimoji="1" lang="en-US" dirty="0"/>
              <a:t>dedicated to connection, not optimal</a:t>
            </a:r>
            <a:endParaRPr kumimoji="1" lang="en-US" dirty="0" smtClean="0"/>
          </a:p>
          <a:p>
            <a:pPr lvl="2" eaLnBrk="1" hangingPunct="1">
              <a:defRPr/>
            </a:pPr>
            <a:r>
              <a:rPr kumimoji="1" lang="en-US" dirty="0"/>
              <a:t>A</a:t>
            </a:r>
            <a:r>
              <a:rPr kumimoji="1" lang="en-US" dirty="0" smtClean="0"/>
              <a:t>synchronous</a:t>
            </a:r>
          </a:p>
          <a:p>
            <a:pPr lvl="3" eaLnBrk="1" hangingPunct="1">
              <a:buFont typeface="Wingdings" pitchFamily="-110" charset="2"/>
              <a:buChar char="l"/>
              <a:defRPr/>
            </a:pPr>
            <a:r>
              <a:rPr kumimoji="1" lang="en-US" dirty="0" smtClean="0"/>
              <a:t>Response </a:t>
            </a:r>
            <a:r>
              <a:rPr kumimoji="1" lang="en-US" dirty="0"/>
              <a:t>to </a:t>
            </a:r>
            <a:r>
              <a:rPr kumimoji="1" lang="en-US" dirty="0" smtClean="0"/>
              <a:t>demand</a:t>
            </a:r>
          </a:p>
          <a:p>
            <a:pPr lvl="3" eaLnBrk="1" hangingPunct="1">
              <a:buFont typeface="Wingdings" pitchFamily="-110" charset="2"/>
              <a:buChar char="l"/>
              <a:defRPr/>
            </a:pPr>
            <a:r>
              <a:rPr kumimoji="1" lang="en-US" dirty="0"/>
              <a:t>R</a:t>
            </a:r>
            <a:r>
              <a:rPr kumimoji="1" lang="en-US" dirty="0" smtClean="0"/>
              <a:t>ound robin, reservation, contention</a:t>
            </a:r>
            <a:endParaRPr kumimoji="1"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kumimoji="1" lang="en-US" dirty="0"/>
              <a:t>Asynchronous Systems</a:t>
            </a:r>
          </a:p>
        </p:txBody>
      </p:sp>
      <p:graphicFrame>
        <p:nvGraphicFramePr>
          <p:cNvPr id="2" name="Diagram 1"/>
          <p:cNvGraphicFramePr/>
          <p:nvPr/>
        </p:nvGraphicFramePr>
        <p:xfrm>
          <a:off x="457200" y="1524000"/>
          <a:ext cx="8229600" cy="508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1139825"/>
          </a:xfrm>
        </p:spPr>
        <p:txBody>
          <a:bodyPr/>
          <a:lstStyle/>
          <a:p>
            <a:pPr eaLnBrk="1" hangingPunct="1">
              <a:defRPr/>
            </a:pPr>
            <a:r>
              <a:rPr kumimoji="1" lang="en-US" dirty="0"/>
              <a:t>MAC Frame Handling</a:t>
            </a:r>
          </a:p>
        </p:txBody>
      </p:sp>
      <p:sp>
        <p:nvSpPr>
          <p:cNvPr id="24579" name="Rectangle 3"/>
          <p:cNvSpPr>
            <a:spLocks noGrp="1" noChangeArrowheads="1"/>
          </p:cNvSpPr>
          <p:nvPr>
            <p:ph type="body" idx="1"/>
          </p:nvPr>
        </p:nvSpPr>
        <p:spPr>
          <a:xfrm>
            <a:off x="381000" y="1524000"/>
            <a:ext cx="3810000" cy="5181600"/>
          </a:xfrm>
        </p:spPr>
        <p:txBody>
          <a:bodyPr/>
          <a:lstStyle/>
          <a:p>
            <a:pPr eaLnBrk="1" hangingPunct="1">
              <a:buFont typeface="Wingdings" pitchFamily="-110" charset="2"/>
              <a:buChar char="Ø"/>
              <a:defRPr/>
            </a:pPr>
            <a:r>
              <a:rPr kumimoji="1" lang="en-US" sz="2800" dirty="0"/>
              <a:t>MAC layer receives data from LLC </a:t>
            </a:r>
            <a:r>
              <a:rPr kumimoji="1" lang="en-US" sz="2800" dirty="0" smtClean="0"/>
              <a:t>layer</a:t>
            </a:r>
          </a:p>
          <a:p>
            <a:pPr eaLnBrk="1" hangingPunct="1">
              <a:buFont typeface="Wingdings" pitchFamily="-110" charset="2"/>
              <a:buChar char="Ø"/>
              <a:defRPr/>
            </a:pPr>
            <a:r>
              <a:rPr kumimoji="1" lang="en-US" sz="2800" dirty="0" smtClean="0"/>
              <a:t>PDU is referred to as a MAC frame</a:t>
            </a:r>
          </a:p>
          <a:p>
            <a:pPr eaLnBrk="1" hangingPunct="1">
              <a:buFont typeface="Wingdings" pitchFamily="-110" charset="2"/>
              <a:buChar char="Ø"/>
              <a:defRPr/>
            </a:pPr>
            <a:r>
              <a:rPr kumimoji="1" lang="en-US" sz="2800" dirty="0" smtClean="0"/>
              <a:t>MAC </a:t>
            </a:r>
            <a:r>
              <a:rPr kumimoji="1" lang="en-US" sz="2800" dirty="0"/>
              <a:t>layer detects errors and discards frames</a:t>
            </a:r>
          </a:p>
          <a:p>
            <a:pPr eaLnBrk="1" hangingPunct="1">
              <a:buFont typeface="Wingdings" pitchFamily="-110" charset="2"/>
              <a:buChar char="Ø"/>
              <a:defRPr/>
            </a:pPr>
            <a:r>
              <a:rPr kumimoji="1" lang="en-US" sz="2800" dirty="0"/>
              <a:t>LLC optionally retransmits unsuccessful frames</a:t>
            </a:r>
          </a:p>
        </p:txBody>
      </p:sp>
      <p:graphicFrame>
        <p:nvGraphicFramePr>
          <p:cNvPr id="2" name="Diagram 1"/>
          <p:cNvGraphicFramePr/>
          <p:nvPr>
            <p:extLst>
              <p:ext uri="{D42A27DB-BD31-4B8C-83A1-F6EECF244321}">
                <p14:modId xmlns:p14="http://schemas.microsoft.com/office/powerpoint/2010/main" val="3899413733"/>
              </p:ext>
            </p:extLst>
          </p:nvPr>
        </p:nvGraphicFramePr>
        <p:xfrm>
          <a:off x="4839369" y="1990558"/>
          <a:ext cx="3928979" cy="317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Local Area Network</a:t>
            </a:r>
            <a:r>
              <a:rPr kumimoji="1" lang="en-GB" sz="3200" cap="none" dirty="0" smtClean="0">
                <a:latin typeface="Arial" pitchFamily="-110" charset="0"/>
              </a:rPr>
              <a:t> Overview</a:t>
            </a: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11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kumimoji="1" lang="en-US" dirty="0"/>
              <a:t>Bridges</a:t>
            </a:r>
          </a:p>
        </p:txBody>
      </p:sp>
      <p:sp>
        <p:nvSpPr>
          <p:cNvPr id="66563" name="Rectangle 3"/>
          <p:cNvSpPr>
            <a:spLocks noGrp="1" noChangeArrowheads="1"/>
          </p:cNvSpPr>
          <p:nvPr>
            <p:ph type="body" idx="1"/>
          </p:nvPr>
        </p:nvSpPr>
        <p:spPr/>
        <p:txBody>
          <a:bodyPr/>
          <a:lstStyle/>
          <a:p>
            <a:pPr eaLnBrk="1" hangingPunct="1">
              <a:buFont typeface="Wingdings" pitchFamily="-110" charset="2"/>
              <a:buChar char="Ø"/>
              <a:defRPr/>
            </a:pPr>
            <a:r>
              <a:rPr kumimoji="1" lang="en-US" sz="2800" dirty="0"/>
              <a:t>C</a:t>
            </a:r>
            <a:r>
              <a:rPr kumimoji="1" lang="en-US" sz="2800" dirty="0" smtClean="0"/>
              <a:t>onnects </a:t>
            </a:r>
            <a:r>
              <a:rPr kumimoji="1" lang="en-US" sz="2800" dirty="0"/>
              <a:t>similar </a:t>
            </a:r>
            <a:r>
              <a:rPr kumimoji="1" lang="en-US" sz="2800" dirty="0" smtClean="0"/>
              <a:t>LANs with identical physical and </a:t>
            </a:r>
            <a:r>
              <a:rPr kumimoji="1" lang="en-US" sz="2800" dirty="0"/>
              <a:t>link layer protocols</a:t>
            </a:r>
            <a:endParaRPr kumimoji="1" lang="en-US" sz="2800" dirty="0" smtClean="0"/>
          </a:p>
          <a:p>
            <a:pPr eaLnBrk="1" hangingPunct="1">
              <a:buFont typeface="Wingdings" pitchFamily="-110" charset="2"/>
              <a:buChar char="Ø"/>
              <a:defRPr/>
            </a:pPr>
            <a:r>
              <a:rPr kumimoji="1" lang="en-US" sz="2800" dirty="0"/>
              <a:t>M</a:t>
            </a:r>
            <a:r>
              <a:rPr kumimoji="1" lang="en-US" sz="2800" dirty="0" smtClean="0"/>
              <a:t>inimal </a:t>
            </a:r>
            <a:r>
              <a:rPr kumimoji="1" lang="en-US" sz="2800" dirty="0"/>
              <a:t>processing</a:t>
            </a:r>
            <a:endParaRPr kumimoji="1" lang="en-US" sz="2800" dirty="0" smtClean="0"/>
          </a:p>
          <a:p>
            <a:pPr eaLnBrk="1" hangingPunct="1">
              <a:buFont typeface="Wingdings" pitchFamily="-110" charset="2"/>
              <a:buChar char="Ø"/>
              <a:defRPr/>
            </a:pPr>
            <a:r>
              <a:rPr kumimoji="1" lang="en-US" sz="2800" dirty="0"/>
              <a:t>C</a:t>
            </a:r>
            <a:r>
              <a:rPr kumimoji="1" lang="en-US" sz="2800" dirty="0" smtClean="0"/>
              <a:t>an </a:t>
            </a:r>
            <a:r>
              <a:rPr kumimoji="1" lang="en-US" sz="2800" dirty="0"/>
              <a:t>map between MAC formats</a:t>
            </a:r>
            <a:endParaRPr kumimoji="1" lang="en-US" sz="2800" dirty="0" smtClean="0"/>
          </a:p>
          <a:p>
            <a:pPr eaLnBrk="1" hangingPunct="1">
              <a:buFont typeface="Wingdings" pitchFamily="-110" charset="2"/>
              <a:buChar char="Ø"/>
              <a:defRPr/>
            </a:pPr>
            <a:r>
              <a:rPr kumimoji="1" lang="en-US" sz="2800" dirty="0"/>
              <a:t>R</a:t>
            </a:r>
            <a:r>
              <a:rPr kumimoji="1" lang="en-US" sz="2800" dirty="0" smtClean="0"/>
              <a:t>easons </a:t>
            </a:r>
            <a:r>
              <a:rPr kumimoji="1" lang="en-US" sz="2800" dirty="0"/>
              <a:t>for </a:t>
            </a:r>
            <a:r>
              <a:rPr kumimoji="1" lang="en-US" sz="2800" dirty="0" smtClean="0"/>
              <a:t>use:</a:t>
            </a:r>
            <a:endParaRPr kumimoji="1" lang="en-US" sz="2400" dirty="0" smtClean="0"/>
          </a:p>
          <a:p>
            <a:pPr lvl="1" eaLnBrk="1" hangingPunct="1">
              <a:buFont typeface="Wingdings" pitchFamily="-110" charset="2"/>
              <a:buChar char="l"/>
              <a:defRPr/>
            </a:pPr>
            <a:r>
              <a:rPr kumimoji="1" lang="en-US" sz="2400" dirty="0"/>
              <a:t>R</a:t>
            </a:r>
            <a:r>
              <a:rPr kumimoji="1" lang="en-US" sz="2400" dirty="0" smtClean="0"/>
              <a:t>eliability</a:t>
            </a:r>
          </a:p>
          <a:p>
            <a:pPr lvl="1" eaLnBrk="1" hangingPunct="1">
              <a:buFont typeface="Wingdings" pitchFamily="-110" charset="2"/>
              <a:buChar char="l"/>
              <a:defRPr/>
            </a:pPr>
            <a:r>
              <a:rPr kumimoji="1" lang="en-US" sz="2400" dirty="0"/>
              <a:t>P</a:t>
            </a:r>
            <a:r>
              <a:rPr kumimoji="1" lang="en-US" sz="2400" dirty="0" smtClean="0"/>
              <a:t>erformance</a:t>
            </a:r>
          </a:p>
          <a:p>
            <a:pPr lvl="1" eaLnBrk="1" hangingPunct="1">
              <a:buFont typeface="Wingdings" pitchFamily="-110" charset="2"/>
              <a:buChar char="l"/>
              <a:defRPr/>
            </a:pPr>
            <a:r>
              <a:rPr kumimoji="1" lang="en-US" sz="2400" dirty="0"/>
              <a:t>S</a:t>
            </a:r>
            <a:r>
              <a:rPr kumimoji="1" lang="en-US" sz="2400" dirty="0" smtClean="0"/>
              <a:t>ecurity</a:t>
            </a:r>
          </a:p>
          <a:p>
            <a:pPr lvl="1" eaLnBrk="1" hangingPunct="1">
              <a:buFont typeface="Wingdings" pitchFamily="-110" charset="2"/>
              <a:buChar char="l"/>
              <a:defRPr/>
            </a:pPr>
            <a:r>
              <a:rPr kumimoji="1" lang="en-US" sz="2400" dirty="0"/>
              <a:t>G</a:t>
            </a:r>
            <a:r>
              <a:rPr kumimoji="1" lang="en-US" sz="2400" dirty="0" smtClean="0"/>
              <a:t>eography</a:t>
            </a:r>
            <a:endParaRPr kumimoji="1" lang="en-US" sz="2400" dirty="0"/>
          </a:p>
        </p:txBody>
      </p:sp>
      <p:pic>
        <p:nvPicPr>
          <p:cNvPr id="5" name="Picture 4"/>
          <p:cNvPicPr>
            <a:picLocks noChangeAspect="1"/>
          </p:cNvPicPr>
          <p:nvPr/>
        </p:nvPicPr>
        <p:blipFill>
          <a:blip r:embed="rId3"/>
          <a:stretch>
            <a:fillRect/>
          </a:stretch>
        </p:blipFill>
        <p:spPr>
          <a:xfrm>
            <a:off x="5791200" y="4343400"/>
            <a:ext cx="2730500" cy="21717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rcRect t="22727" b="12727"/>
          <a:stretch>
            <a:fillRect/>
          </a:stretch>
        </p:blipFill>
        <p:spPr>
          <a:xfrm>
            <a:off x="990600" y="265199"/>
            <a:ext cx="7513290" cy="6275792"/>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kumimoji="1" lang="en-US" dirty="0"/>
              <a:t>Bridge Design Aspects</a:t>
            </a:r>
          </a:p>
        </p:txBody>
      </p:sp>
      <p:sp>
        <p:nvSpPr>
          <p:cNvPr id="70659" name="Rectangle 3"/>
          <p:cNvSpPr>
            <a:spLocks noGrp="1" noChangeArrowheads="1"/>
          </p:cNvSpPr>
          <p:nvPr>
            <p:ph type="body" idx="1"/>
          </p:nvPr>
        </p:nvSpPr>
        <p:spPr/>
        <p:txBody>
          <a:bodyPr>
            <a:normAutofit/>
          </a:bodyPr>
          <a:lstStyle/>
          <a:p>
            <a:pPr eaLnBrk="1" hangingPunct="1">
              <a:buFont typeface="Wingdings" pitchFamily="-110" charset="2"/>
              <a:buChar char="Ø"/>
              <a:defRPr/>
            </a:pPr>
            <a:r>
              <a:rPr kumimoji="1" lang="en-US" dirty="0" smtClean="0"/>
              <a:t>Makes no </a:t>
            </a:r>
            <a:r>
              <a:rPr kumimoji="1" lang="en-US" dirty="0"/>
              <a:t>modification to</a:t>
            </a:r>
            <a:r>
              <a:rPr kumimoji="1" lang="en-US" dirty="0" smtClean="0"/>
              <a:t> the content </a:t>
            </a:r>
            <a:r>
              <a:rPr kumimoji="1" lang="en-US" dirty="0"/>
              <a:t>or </a:t>
            </a:r>
            <a:r>
              <a:rPr kumimoji="1" lang="en-US" dirty="0" smtClean="0"/>
              <a:t>format of the frames it receives</a:t>
            </a:r>
          </a:p>
          <a:p>
            <a:pPr eaLnBrk="1" hangingPunct="1">
              <a:buFont typeface="Wingdings" pitchFamily="-110" charset="2"/>
              <a:buChar char="Ø"/>
              <a:defRPr/>
            </a:pPr>
            <a:r>
              <a:rPr kumimoji="1" lang="en-US" dirty="0" smtClean="0"/>
              <a:t>Should contain enough buffer space </a:t>
            </a:r>
            <a:r>
              <a:rPr kumimoji="1" lang="en-US" dirty="0"/>
              <a:t>to meet peak </a:t>
            </a:r>
            <a:r>
              <a:rPr kumimoji="1" lang="en-US" dirty="0" smtClean="0"/>
              <a:t>demands</a:t>
            </a:r>
          </a:p>
          <a:p>
            <a:pPr eaLnBrk="1" hangingPunct="1">
              <a:buFont typeface="Wingdings" pitchFamily="-110" charset="2"/>
              <a:buChar char="Ø"/>
              <a:defRPr/>
            </a:pPr>
            <a:r>
              <a:rPr kumimoji="1" lang="en-US" dirty="0" smtClean="0"/>
              <a:t>Must contain </a:t>
            </a:r>
            <a:r>
              <a:rPr kumimoji="1" lang="en-US" dirty="0"/>
              <a:t>routing and </a:t>
            </a:r>
            <a:r>
              <a:rPr kumimoji="1" lang="en-US" dirty="0" smtClean="0"/>
              <a:t>addressing </a:t>
            </a:r>
            <a:r>
              <a:rPr kumimoji="1" lang="en-US" dirty="0"/>
              <a:t>intelligence</a:t>
            </a:r>
            <a:endParaRPr kumimoji="1" lang="en-US" dirty="0" smtClean="0"/>
          </a:p>
          <a:p>
            <a:pPr eaLnBrk="1" hangingPunct="1">
              <a:buFont typeface="Wingdings" pitchFamily="-110" charset="2"/>
              <a:buChar char="Ø"/>
              <a:defRPr/>
            </a:pPr>
            <a:r>
              <a:rPr kumimoji="1" lang="en-US" dirty="0" smtClean="0"/>
              <a:t>May connect more than two LANs</a:t>
            </a:r>
          </a:p>
          <a:p>
            <a:pPr eaLnBrk="1" hangingPunct="1">
              <a:buFont typeface="Wingdings" pitchFamily="-110" charset="2"/>
              <a:buChar char="Ø"/>
              <a:defRPr/>
            </a:pPr>
            <a:r>
              <a:rPr kumimoji="1" lang="en-US" dirty="0"/>
              <a:t>B</a:t>
            </a:r>
            <a:r>
              <a:rPr kumimoji="1" lang="en-US" dirty="0" smtClean="0"/>
              <a:t>ridging </a:t>
            </a:r>
            <a:r>
              <a:rPr kumimoji="1" lang="en-US" dirty="0"/>
              <a:t>is transparent to stations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6364" t="12941" r="7273" b="12941"/>
          <a:stretch>
            <a:fillRect/>
          </a:stretch>
        </p:blipFill>
        <p:spPr>
          <a:xfrm>
            <a:off x="228600" y="609600"/>
            <a:ext cx="8593260" cy="5698637"/>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t="3636" b="7273"/>
          <a:stretch>
            <a:fillRect/>
          </a:stretch>
        </p:blipFill>
        <p:spPr>
          <a:xfrm>
            <a:off x="1600200" y="249416"/>
            <a:ext cx="5621482" cy="6481170"/>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kumimoji="1" lang="en-US" dirty="0"/>
              <a:t>Fixed Routing</a:t>
            </a:r>
          </a:p>
        </p:txBody>
      </p:sp>
      <p:sp>
        <p:nvSpPr>
          <p:cNvPr id="73731" name="Rectangle 3"/>
          <p:cNvSpPr>
            <a:spLocks noGrp="1" noChangeArrowheads="1"/>
          </p:cNvSpPr>
          <p:nvPr>
            <p:ph type="body" idx="1"/>
          </p:nvPr>
        </p:nvSpPr>
        <p:spPr>
          <a:xfrm>
            <a:off x="685800" y="1447800"/>
            <a:ext cx="8229600" cy="4454525"/>
          </a:xfrm>
        </p:spPr>
        <p:txBody>
          <a:bodyPr/>
          <a:lstStyle/>
          <a:p>
            <a:pPr eaLnBrk="1" hangingPunct="1">
              <a:lnSpc>
                <a:spcPct val="90000"/>
              </a:lnSpc>
            </a:pPr>
            <a:r>
              <a:rPr kumimoji="1" lang="en-US" sz="2800" dirty="0"/>
              <a:t>S</a:t>
            </a:r>
            <a:r>
              <a:rPr kumimoji="1" lang="en-US" sz="2800" dirty="0" smtClean="0"/>
              <a:t>implest </a:t>
            </a:r>
            <a:r>
              <a:rPr kumimoji="1" lang="en-US" sz="2800" dirty="0"/>
              <a:t>and most </a:t>
            </a:r>
            <a:r>
              <a:rPr kumimoji="1" lang="en-US" sz="2800" dirty="0" smtClean="0"/>
              <a:t>common strategy</a:t>
            </a:r>
          </a:p>
          <a:p>
            <a:pPr eaLnBrk="1" hangingPunct="1">
              <a:lnSpc>
                <a:spcPct val="90000"/>
              </a:lnSpc>
            </a:pPr>
            <a:r>
              <a:rPr kumimoji="1" lang="en-US" sz="2800" dirty="0"/>
              <a:t>S</a:t>
            </a:r>
            <a:r>
              <a:rPr kumimoji="1" lang="en-US" sz="2800" dirty="0" smtClean="0"/>
              <a:t>uitable </a:t>
            </a:r>
            <a:r>
              <a:rPr kumimoji="1" lang="en-US" sz="2800" dirty="0"/>
              <a:t>for</a:t>
            </a:r>
            <a:r>
              <a:rPr kumimoji="1" lang="en-US" sz="2800" dirty="0" smtClean="0"/>
              <a:t> small internets and internets that </a:t>
            </a:r>
            <a:r>
              <a:rPr kumimoji="1" lang="en-US" sz="2800" dirty="0"/>
              <a:t>are</a:t>
            </a:r>
            <a:r>
              <a:rPr kumimoji="1" lang="en-US" sz="2800" dirty="0" smtClean="0"/>
              <a:t> relatively stable</a:t>
            </a:r>
          </a:p>
          <a:p>
            <a:pPr eaLnBrk="1" hangingPunct="1">
              <a:lnSpc>
                <a:spcPct val="90000"/>
              </a:lnSpc>
            </a:pPr>
            <a:r>
              <a:rPr kumimoji="1" lang="en-US" sz="2800" dirty="0"/>
              <a:t>Afixed route is selected for each pair of LANs</a:t>
            </a:r>
            <a:endParaRPr kumimoji="1" lang="en-US" sz="2800" dirty="0" smtClean="0"/>
          </a:p>
          <a:p>
            <a:pPr marL="742950" lvl="2" indent="-342900" eaLnBrk="1" hangingPunct="1">
              <a:lnSpc>
                <a:spcPct val="90000"/>
              </a:lnSpc>
              <a:buClr>
                <a:schemeClr val="tx2"/>
              </a:buClr>
            </a:pPr>
            <a:r>
              <a:rPr kumimoji="1" lang="en-US" dirty="0">
                <a:ea typeface="ＭＳ Ｐゴシック" pitchFamily="32" charset="-128"/>
              </a:rPr>
              <a:t>U</a:t>
            </a:r>
            <a:r>
              <a:rPr kumimoji="1" lang="en-US" dirty="0" smtClean="0">
                <a:ea typeface="ＭＳ Ｐゴシック" pitchFamily="32" charset="-128"/>
              </a:rPr>
              <a:t>sually </a:t>
            </a:r>
            <a:r>
              <a:rPr kumimoji="1" lang="en-US" dirty="0">
                <a:ea typeface="ＭＳ Ｐゴシック" pitchFamily="32" charset="-128"/>
              </a:rPr>
              <a:t>least hop route</a:t>
            </a:r>
            <a:endParaRPr kumimoji="1" lang="en-US" dirty="0" smtClean="0">
              <a:ea typeface="ＭＳ Ｐゴシック" pitchFamily="32" charset="-128"/>
            </a:endParaRPr>
          </a:p>
          <a:p>
            <a:pPr marL="342900" lvl="1" indent="-342900" eaLnBrk="1" hangingPunct="1">
              <a:lnSpc>
                <a:spcPct val="90000"/>
              </a:lnSpc>
              <a:buClr>
                <a:schemeClr val="hlink"/>
              </a:buClr>
              <a:buSzPct val="80000"/>
              <a:buFont typeface="Wingdings" pitchFamily="32" charset="2"/>
              <a:buChar char="Ø"/>
            </a:pPr>
            <a:r>
              <a:rPr kumimoji="1" lang="en-US" dirty="0">
                <a:ea typeface="ＭＳ Ｐゴシック" pitchFamily="32" charset="-128"/>
              </a:rPr>
              <a:t>O</a:t>
            </a:r>
            <a:r>
              <a:rPr kumimoji="1" lang="en-US" dirty="0" smtClean="0">
                <a:ea typeface="ＭＳ Ｐゴシック" pitchFamily="32" charset="-128"/>
              </a:rPr>
              <a:t>nly change </a:t>
            </a:r>
            <a:r>
              <a:rPr kumimoji="1" lang="en-US" dirty="0">
                <a:ea typeface="ＭＳ Ｐゴシック" pitchFamily="32" charset="-128"/>
              </a:rPr>
              <a:t>when topology changes</a:t>
            </a:r>
            <a:endParaRPr kumimoji="1" lang="en-US" dirty="0" smtClean="0">
              <a:ea typeface="ＭＳ Ｐゴシック" pitchFamily="32" charset="-128"/>
            </a:endParaRPr>
          </a:p>
          <a:p>
            <a:pPr marL="342900" lvl="1" indent="-342900" eaLnBrk="1" hangingPunct="1">
              <a:lnSpc>
                <a:spcPct val="90000"/>
              </a:lnSpc>
              <a:buClr>
                <a:schemeClr val="hlink"/>
              </a:buClr>
              <a:buSzPct val="80000"/>
              <a:buFont typeface="Wingdings" pitchFamily="32" charset="2"/>
              <a:buChar char="Ø"/>
            </a:pPr>
            <a:r>
              <a:rPr kumimoji="1" lang="en-US" dirty="0" smtClean="0">
                <a:ea typeface="ＭＳ Ｐゴシック" pitchFamily="32" charset="-128"/>
              </a:rPr>
              <a:t>Widely </a:t>
            </a:r>
            <a:r>
              <a:rPr kumimoji="1" lang="en-US" dirty="0">
                <a:ea typeface="ＭＳ Ｐゴシック" pitchFamily="32" charset="-128"/>
              </a:rPr>
              <a:t>used but limited flexibility</a:t>
            </a:r>
          </a:p>
          <a:p>
            <a:pPr marL="342900" lvl="1" indent="-342900" eaLnBrk="1" hangingPunct="1">
              <a:lnSpc>
                <a:spcPct val="90000"/>
              </a:lnSpc>
            </a:pPr>
            <a:endParaRPr kumimoji="1" lang="en-US" sz="2400" dirty="0">
              <a:ea typeface="ＭＳ Ｐゴシック" pitchFamily="32" charset="-128"/>
            </a:endParaRPr>
          </a:p>
        </p:txBody>
      </p:sp>
      <p:pic>
        <p:nvPicPr>
          <p:cNvPr id="4" name="Picture 3"/>
          <p:cNvPicPr>
            <a:picLocks noChangeAspect="1"/>
          </p:cNvPicPr>
          <p:nvPr/>
        </p:nvPicPr>
        <p:blipFill>
          <a:blip r:embed="rId3"/>
          <a:stretch>
            <a:fillRect/>
          </a:stretch>
        </p:blipFill>
        <p:spPr>
          <a:xfrm>
            <a:off x="5638800" y="4584700"/>
            <a:ext cx="3162300" cy="22733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0"/>
            <a:ext cx="8229600" cy="1139825"/>
          </a:xfrm>
        </p:spPr>
        <p:txBody>
          <a:bodyPr/>
          <a:lstStyle/>
          <a:p>
            <a:pPr eaLnBrk="1" hangingPunct="1">
              <a:defRPr/>
            </a:pPr>
            <a:r>
              <a:rPr kumimoji="1" lang="en-US" dirty="0"/>
              <a:t>Spanning Tree</a:t>
            </a:r>
          </a:p>
        </p:txBody>
      </p:sp>
      <p:sp>
        <p:nvSpPr>
          <p:cNvPr id="75779" name="Rectangle 3"/>
          <p:cNvSpPr>
            <a:spLocks noGrp="1" noChangeArrowheads="1"/>
          </p:cNvSpPr>
          <p:nvPr>
            <p:ph type="body" idx="1"/>
          </p:nvPr>
        </p:nvSpPr>
        <p:spPr>
          <a:xfrm>
            <a:off x="457200" y="1295400"/>
            <a:ext cx="8229600" cy="4835525"/>
          </a:xfrm>
        </p:spPr>
        <p:txBody>
          <a:bodyPr/>
          <a:lstStyle/>
          <a:p>
            <a:pPr eaLnBrk="1" hangingPunct="1">
              <a:buFont typeface="Wingdings" pitchFamily="-110" charset="2"/>
              <a:buChar char="Ø"/>
              <a:defRPr/>
            </a:pPr>
            <a:r>
              <a:rPr kumimoji="1" lang="en-US" dirty="0"/>
              <a:t>B</a:t>
            </a:r>
            <a:r>
              <a:rPr kumimoji="1" lang="en-US" dirty="0" smtClean="0"/>
              <a:t>ridge </a:t>
            </a:r>
            <a:r>
              <a:rPr kumimoji="1" lang="en-US" dirty="0"/>
              <a:t>automatically develops routing table</a:t>
            </a:r>
            <a:endParaRPr kumimoji="1" lang="en-US" dirty="0" smtClean="0"/>
          </a:p>
          <a:p>
            <a:pPr eaLnBrk="1" hangingPunct="1">
              <a:buFont typeface="Wingdings" pitchFamily="-110" charset="2"/>
              <a:buChar char="Ø"/>
              <a:defRPr/>
            </a:pPr>
            <a:r>
              <a:rPr kumimoji="1" lang="en-US" dirty="0"/>
              <a:t>A</a:t>
            </a:r>
            <a:r>
              <a:rPr kumimoji="1" lang="en-US" dirty="0" smtClean="0"/>
              <a:t>utomatically </a:t>
            </a:r>
            <a:r>
              <a:rPr kumimoji="1" lang="en-US" dirty="0"/>
              <a:t>updates routing table </a:t>
            </a:r>
            <a:r>
              <a:rPr kumimoji="1" lang="en-US" dirty="0" smtClean="0"/>
              <a:t>in response to changing topology</a:t>
            </a:r>
          </a:p>
        </p:txBody>
      </p:sp>
      <p:graphicFrame>
        <p:nvGraphicFramePr>
          <p:cNvPr id="2" name="Diagram 1"/>
          <p:cNvGraphicFramePr/>
          <p:nvPr/>
        </p:nvGraphicFramePr>
        <p:xfrm>
          <a:off x="152400" y="3276600"/>
          <a:ext cx="85344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
            <a:ext cx="8229600" cy="914400"/>
          </a:xfrm>
        </p:spPr>
        <p:txBody>
          <a:bodyPr/>
          <a:lstStyle/>
          <a:p>
            <a:pPr eaLnBrk="1" hangingPunct="1">
              <a:defRPr/>
            </a:pPr>
            <a:r>
              <a:rPr kumimoji="1" lang="en-US" dirty="0"/>
              <a:t>Frame Forwarding</a:t>
            </a:r>
          </a:p>
        </p:txBody>
      </p:sp>
      <p:sp>
        <p:nvSpPr>
          <p:cNvPr id="76803" name="Rectangle 3"/>
          <p:cNvSpPr>
            <a:spLocks noGrp="1" noChangeArrowheads="1"/>
          </p:cNvSpPr>
          <p:nvPr>
            <p:ph type="body" idx="1"/>
          </p:nvPr>
        </p:nvSpPr>
        <p:spPr>
          <a:xfrm>
            <a:off x="457200" y="990600"/>
            <a:ext cx="8229600" cy="4454525"/>
          </a:xfrm>
        </p:spPr>
        <p:txBody>
          <a:bodyPr/>
          <a:lstStyle/>
          <a:p>
            <a:pPr eaLnBrk="1" hangingPunct="1">
              <a:buFont typeface="Wingdings" pitchFamily="-110" charset="2"/>
              <a:buChar char="Ø"/>
              <a:defRPr/>
            </a:pPr>
            <a:r>
              <a:rPr kumimoji="1" lang="en-US" sz="2800" dirty="0"/>
              <a:t>M</a:t>
            </a:r>
            <a:r>
              <a:rPr kumimoji="1" lang="en-US" sz="2800" dirty="0" smtClean="0"/>
              <a:t>aintain </a:t>
            </a:r>
            <a:r>
              <a:rPr kumimoji="1" lang="en-US" sz="2800" dirty="0"/>
              <a:t>forwarding database for each </a:t>
            </a:r>
            <a:r>
              <a:rPr kumimoji="1" lang="en-US" sz="2800" dirty="0" smtClean="0"/>
              <a:t>port attached to a LAN</a:t>
            </a:r>
            <a:endParaRPr kumimoji="1" lang="en-US" sz="2400" dirty="0" smtClean="0"/>
          </a:p>
          <a:p>
            <a:pPr eaLnBrk="1" hangingPunct="1">
              <a:buFont typeface="Wingdings" pitchFamily="-110" charset="2"/>
              <a:buChar char="Ø"/>
              <a:defRPr/>
            </a:pPr>
            <a:r>
              <a:rPr kumimoji="1" lang="en-US" sz="2800" dirty="0"/>
              <a:t>F</a:t>
            </a:r>
            <a:r>
              <a:rPr kumimoji="1" lang="en-US" sz="2800" dirty="0" smtClean="0"/>
              <a:t>or </a:t>
            </a:r>
            <a:r>
              <a:rPr kumimoji="1" lang="en-US" sz="2800" dirty="0"/>
              <a:t>a frame arriving on port X</a:t>
            </a:r>
            <a:r>
              <a:rPr kumimoji="1" lang="en-US" sz="2800" dirty="0" smtClean="0"/>
              <a:t>:</a:t>
            </a:r>
            <a:endParaRPr kumimoji="1" lang="en-US" sz="2800" dirty="0"/>
          </a:p>
        </p:txBody>
      </p:sp>
      <p:graphicFrame>
        <p:nvGraphicFramePr>
          <p:cNvPr id="4" name="Diagram 3"/>
          <p:cNvGraphicFramePr/>
          <p:nvPr/>
        </p:nvGraphicFramePr>
        <p:xfrm>
          <a:off x="228600" y="2667000"/>
          <a:ext cx="8458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kumimoji="1" lang="en-US" dirty="0"/>
              <a:t>Address Learning</a:t>
            </a:r>
          </a:p>
        </p:txBody>
      </p:sp>
      <p:sp>
        <p:nvSpPr>
          <p:cNvPr id="77827" name="Rectangle 3"/>
          <p:cNvSpPr>
            <a:spLocks noGrp="1" noChangeArrowheads="1"/>
          </p:cNvSpPr>
          <p:nvPr>
            <p:ph type="body" idx="1"/>
          </p:nvPr>
        </p:nvSpPr>
        <p:spPr>
          <a:xfrm>
            <a:off x="457200" y="1600200"/>
            <a:ext cx="8229600" cy="5486400"/>
          </a:xfrm>
        </p:spPr>
        <p:txBody>
          <a:bodyPr/>
          <a:lstStyle/>
          <a:p>
            <a:pPr eaLnBrk="1" hangingPunct="1">
              <a:lnSpc>
                <a:spcPct val="90000"/>
              </a:lnSpc>
            </a:pPr>
            <a:r>
              <a:rPr kumimoji="1" lang="en-US" sz="2800" dirty="0"/>
              <a:t>C</a:t>
            </a:r>
            <a:r>
              <a:rPr kumimoji="1" lang="en-US" sz="2800" dirty="0" smtClean="0"/>
              <a:t>an </a:t>
            </a:r>
            <a:r>
              <a:rPr kumimoji="1" lang="en-US" sz="2800" dirty="0"/>
              <a:t>preload forwarding database</a:t>
            </a:r>
            <a:endParaRPr kumimoji="1" lang="en-US" sz="2800" dirty="0" smtClean="0"/>
          </a:p>
          <a:p>
            <a:pPr eaLnBrk="1" hangingPunct="1">
              <a:lnSpc>
                <a:spcPct val="90000"/>
              </a:lnSpc>
            </a:pPr>
            <a:r>
              <a:rPr kumimoji="1" lang="en-US" sz="2800" dirty="0"/>
              <a:t>W</a:t>
            </a:r>
            <a:r>
              <a:rPr kumimoji="1" lang="en-US" sz="2800" dirty="0" smtClean="0"/>
              <a:t>hen </a:t>
            </a:r>
            <a:r>
              <a:rPr kumimoji="1" lang="en-US" sz="2800" dirty="0"/>
              <a:t>frame arrives at port X, it has come from the LAN attached to port X</a:t>
            </a:r>
            <a:endParaRPr kumimoji="1" lang="en-US" sz="2800" dirty="0" smtClean="0"/>
          </a:p>
          <a:p>
            <a:pPr eaLnBrk="1" hangingPunct="1">
              <a:lnSpc>
                <a:spcPct val="90000"/>
              </a:lnSpc>
            </a:pPr>
            <a:r>
              <a:rPr kumimoji="1" lang="en-US" sz="2800" dirty="0"/>
              <a:t>U</a:t>
            </a:r>
            <a:r>
              <a:rPr kumimoji="1" lang="en-US" sz="2800" dirty="0" smtClean="0"/>
              <a:t>se </a:t>
            </a:r>
            <a:r>
              <a:rPr kumimoji="1" lang="en-US" sz="2800" dirty="0"/>
              <a:t>source address to update forwarding database for port X to include that address</a:t>
            </a:r>
            <a:endParaRPr kumimoji="1" lang="en-US" sz="2800" dirty="0" smtClean="0"/>
          </a:p>
          <a:p>
            <a:pPr eaLnBrk="1" hangingPunct="1">
              <a:lnSpc>
                <a:spcPct val="90000"/>
              </a:lnSpc>
            </a:pPr>
            <a:r>
              <a:rPr kumimoji="1" lang="en-US" sz="2800" dirty="0"/>
              <a:t>H</a:t>
            </a:r>
            <a:r>
              <a:rPr kumimoji="1" lang="en-US" sz="2800" dirty="0" smtClean="0"/>
              <a:t>ave </a:t>
            </a:r>
            <a:r>
              <a:rPr kumimoji="1" lang="en-US" sz="2800" dirty="0"/>
              <a:t>a timer on each entry in database</a:t>
            </a:r>
            <a:endParaRPr kumimoji="1" lang="en-US" sz="2800" dirty="0" smtClean="0"/>
          </a:p>
          <a:p>
            <a:pPr eaLnBrk="1" hangingPunct="1">
              <a:lnSpc>
                <a:spcPct val="90000"/>
              </a:lnSpc>
            </a:pPr>
            <a:r>
              <a:rPr kumimoji="1" lang="en-US" sz="2800" dirty="0"/>
              <a:t>I</a:t>
            </a:r>
            <a:r>
              <a:rPr kumimoji="1" lang="en-US" sz="2800" dirty="0" smtClean="0"/>
              <a:t>f </a:t>
            </a:r>
            <a:r>
              <a:rPr kumimoji="1" lang="en-US" sz="2800" dirty="0"/>
              <a:t>timer expires, entry is removed</a:t>
            </a:r>
            <a:endParaRPr kumimoji="1" lang="en-US" sz="2800" dirty="0" smtClean="0"/>
          </a:p>
          <a:p>
            <a:pPr eaLnBrk="1" hangingPunct="1">
              <a:lnSpc>
                <a:spcPct val="90000"/>
              </a:lnSpc>
            </a:pPr>
            <a:r>
              <a:rPr kumimoji="1" lang="en-US" sz="2800" dirty="0"/>
              <a:t>E</a:t>
            </a:r>
            <a:r>
              <a:rPr kumimoji="1" lang="en-US" sz="2800" dirty="0" smtClean="0"/>
              <a:t>ach </a:t>
            </a:r>
            <a:r>
              <a:rPr kumimoji="1" lang="en-US" sz="2800" dirty="0"/>
              <a:t>time frame arrives, source address checked against forwarding database</a:t>
            </a:r>
            <a:endParaRPr kumimoji="1" lang="en-US" sz="2800" dirty="0" smtClean="0"/>
          </a:p>
          <a:p>
            <a:pPr lvl="1" eaLnBrk="1" hangingPunct="1">
              <a:lnSpc>
                <a:spcPct val="90000"/>
              </a:lnSpc>
            </a:pPr>
            <a:r>
              <a:rPr kumimoji="1" lang="en-US" sz="2400" dirty="0">
                <a:ea typeface="ＭＳ Ｐゴシック" pitchFamily="32" charset="-128"/>
              </a:rPr>
              <a:t>I</a:t>
            </a:r>
            <a:r>
              <a:rPr kumimoji="1" lang="en-US" sz="2400" dirty="0" smtClean="0">
                <a:ea typeface="ＭＳ Ｐゴシック" pitchFamily="32" charset="-128"/>
              </a:rPr>
              <a:t>f </a:t>
            </a:r>
            <a:r>
              <a:rPr kumimoji="1" lang="en-US" sz="2400" dirty="0">
                <a:ea typeface="ＭＳ Ｐゴシック" pitchFamily="32" charset="-128"/>
              </a:rPr>
              <a:t>present timer is reset and direction recorded</a:t>
            </a:r>
            <a:endParaRPr kumimoji="1" lang="en-US" sz="2400" dirty="0" smtClean="0">
              <a:ea typeface="ＭＳ Ｐゴシック" pitchFamily="32" charset="-128"/>
            </a:endParaRPr>
          </a:p>
          <a:p>
            <a:pPr lvl="1" eaLnBrk="1" hangingPunct="1">
              <a:lnSpc>
                <a:spcPct val="90000"/>
              </a:lnSpc>
            </a:pPr>
            <a:r>
              <a:rPr kumimoji="1" lang="en-US" sz="2400" dirty="0">
                <a:ea typeface="ＭＳ Ｐゴシック" pitchFamily="32" charset="-128"/>
              </a:rPr>
              <a:t>I</a:t>
            </a:r>
            <a:r>
              <a:rPr kumimoji="1" lang="en-US" sz="2400" dirty="0" smtClean="0">
                <a:ea typeface="ＭＳ Ｐゴシック" pitchFamily="32" charset="-128"/>
              </a:rPr>
              <a:t>f </a:t>
            </a:r>
            <a:r>
              <a:rPr kumimoji="1" lang="en-US" sz="2400" dirty="0">
                <a:ea typeface="ＭＳ Ｐゴシック" pitchFamily="32" charset="-128"/>
              </a:rPr>
              <a:t>not present entry is created and timer set</a:t>
            </a:r>
          </a:p>
          <a:p>
            <a:pPr eaLnBrk="1" hangingPunct="1">
              <a:lnSpc>
                <a:spcPct val="90000"/>
              </a:lnSpc>
            </a:pPr>
            <a:endParaRPr kumimoji="1"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0"/>
            <a:ext cx="8229600" cy="1139825"/>
          </a:xfrm>
        </p:spPr>
        <p:txBody>
          <a:bodyPr/>
          <a:lstStyle/>
          <a:p>
            <a:pPr eaLnBrk="1" hangingPunct="1">
              <a:defRPr/>
            </a:pPr>
            <a:r>
              <a:rPr kumimoji="1" lang="en-US" dirty="0"/>
              <a:t>Spanning Tree Algorithm</a:t>
            </a:r>
          </a:p>
        </p:txBody>
      </p:sp>
      <p:sp>
        <p:nvSpPr>
          <p:cNvPr id="78851" name="Rectangle 3"/>
          <p:cNvSpPr>
            <a:spLocks noGrp="1" noChangeArrowheads="1"/>
          </p:cNvSpPr>
          <p:nvPr>
            <p:ph type="body" idx="1"/>
          </p:nvPr>
        </p:nvSpPr>
        <p:spPr>
          <a:xfrm>
            <a:off x="457200" y="1143000"/>
            <a:ext cx="8229600" cy="5181600"/>
          </a:xfrm>
        </p:spPr>
        <p:txBody>
          <a:bodyPr/>
          <a:lstStyle/>
          <a:p>
            <a:pPr eaLnBrk="1" hangingPunct="1"/>
            <a:r>
              <a:rPr kumimoji="1" lang="en-US" sz="2800" dirty="0"/>
              <a:t>A</a:t>
            </a:r>
            <a:r>
              <a:rPr kumimoji="1" lang="en-US" sz="2800" dirty="0" smtClean="0"/>
              <a:t>ddress </a:t>
            </a:r>
            <a:r>
              <a:rPr kumimoji="1" lang="en-US" sz="2800" dirty="0"/>
              <a:t>learning works for tree layout if there are no alternate routes in the network</a:t>
            </a:r>
            <a:endParaRPr kumimoji="1" lang="en-US" sz="2800" dirty="0" smtClean="0"/>
          </a:p>
          <a:p>
            <a:pPr lvl="1" eaLnBrk="1" hangingPunct="1"/>
            <a:r>
              <a:rPr kumimoji="1" lang="en-US" sz="2400" dirty="0">
                <a:ea typeface="ＭＳ Ｐゴシック" pitchFamily="32" charset="-128"/>
              </a:rPr>
              <a:t>A</a:t>
            </a:r>
            <a:r>
              <a:rPr kumimoji="1" lang="en-US" sz="2400" dirty="0" smtClean="0">
                <a:ea typeface="ＭＳ Ｐゴシック" pitchFamily="32" charset="-128"/>
              </a:rPr>
              <a:t>lternate </a:t>
            </a:r>
            <a:r>
              <a:rPr kumimoji="1" lang="en-US" sz="2400" dirty="0">
                <a:ea typeface="ＭＳ Ｐゴシック" pitchFamily="32" charset="-128"/>
              </a:rPr>
              <a:t>route means there is a closed loop</a:t>
            </a:r>
            <a:endParaRPr kumimoji="1" lang="en-US" sz="2400" dirty="0" smtClean="0">
              <a:ea typeface="ＭＳ Ｐゴシック" pitchFamily="32" charset="-128"/>
            </a:endParaRPr>
          </a:p>
          <a:p>
            <a:pPr eaLnBrk="1" hangingPunct="1"/>
            <a:r>
              <a:rPr kumimoji="1" lang="en-US" sz="2800" dirty="0"/>
              <a:t>F</a:t>
            </a:r>
            <a:r>
              <a:rPr kumimoji="1" lang="en-US" sz="2800" dirty="0" smtClean="0"/>
              <a:t>or </a:t>
            </a:r>
            <a:r>
              <a:rPr kumimoji="1" lang="en-US" sz="2800" dirty="0"/>
              <a:t>any connected graph there is a spanning tree maintaining connectivity with no closed loops</a:t>
            </a:r>
            <a:endParaRPr kumimoji="1" lang="en-US" sz="2800" dirty="0" smtClean="0"/>
          </a:p>
          <a:p>
            <a:pPr eaLnBrk="1" hangingPunct="1"/>
            <a:r>
              <a:rPr kumimoji="1" lang="en-US" sz="2800" dirty="0"/>
              <a:t>A</a:t>
            </a:r>
            <a:r>
              <a:rPr kumimoji="1" lang="en-US" sz="2800" dirty="0" smtClean="0"/>
              <a:t>lgorithm </a:t>
            </a:r>
            <a:r>
              <a:rPr kumimoji="1" lang="en-US" sz="2800" dirty="0"/>
              <a:t>must be dynamic</a:t>
            </a:r>
          </a:p>
          <a:p>
            <a:pPr eaLnBrk="1" hangingPunct="1"/>
            <a:endParaRPr kumimoji="1" lang="en-US" sz="2800" dirty="0"/>
          </a:p>
        </p:txBody>
      </p:sp>
      <p:graphicFrame>
        <p:nvGraphicFramePr>
          <p:cNvPr id="2" name="Diagram 1"/>
          <p:cNvGraphicFramePr/>
          <p:nvPr/>
        </p:nvGraphicFramePr>
        <p:xfrm>
          <a:off x="381000" y="4419600"/>
          <a:ext cx="8382000" cy="223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28003" name="Rectangle 3"/>
          <p:cNvSpPr>
            <a:spLocks noGrp="1" noChangeArrowheads="1"/>
          </p:cNvSpPr>
          <p:nvPr>
            <p:ph type="body" idx="1"/>
          </p:nvPr>
        </p:nvSpPr>
        <p:spPr>
          <a:xfrm>
            <a:off x="381000" y="1371600"/>
            <a:ext cx="8458200" cy="5486400"/>
          </a:xfrm>
        </p:spPr>
        <p:txBody>
          <a:bodyPr/>
          <a:lstStyle/>
          <a:p>
            <a:pPr>
              <a:buNone/>
            </a:pPr>
            <a:r>
              <a:rPr lang="en-US" i="1" dirty="0" smtClean="0">
                <a:latin typeface="Times" pitchFamily="32" charset="0"/>
              </a:rPr>
              <a:t>	“There is some evidence that computer networks will have a large impact on society. Likely areas are the economy, resources, small computers, human-to-human interaction, and computer research.”</a:t>
            </a:r>
          </a:p>
          <a:p>
            <a:pPr>
              <a:buNone/>
            </a:pPr>
            <a:endParaRPr lang="en-US" i="1" dirty="0" smtClean="0">
              <a:latin typeface="Times" pitchFamily="32" charset="0"/>
            </a:endParaRPr>
          </a:p>
          <a:p>
            <a:pPr algn="r" eaLnBrk="1" hangingPunct="1">
              <a:buNone/>
            </a:pPr>
            <a:r>
              <a:rPr lang="en-US" i="1" dirty="0" smtClean="0">
                <a:effectLst/>
                <a:latin typeface="Times" pitchFamily="32" charset="0"/>
              </a:rPr>
              <a:t>	—What Can Be Automated?</a:t>
            </a:r>
          </a:p>
          <a:p>
            <a:pPr algn="r">
              <a:spcBef>
                <a:spcPts val="0"/>
              </a:spcBef>
              <a:spcAft>
                <a:spcPts val="0"/>
              </a:spcAft>
              <a:buNone/>
            </a:pPr>
            <a:r>
              <a:rPr lang="en-US" dirty="0" smtClean="0">
                <a:effectLst/>
                <a:latin typeface="Times" pitchFamily="32" charset="0"/>
              </a:rPr>
              <a:t>The Computer Science and </a:t>
            </a:r>
          </a:p>
          <a:p>
            <a:pPr algn="r">
              <a:spcBef>
                <a:spcPts val="0"/>
              </a:spcBef>
              <a:spcAft>
                <a:spcPts val="0"/>
              </a:spcAft>
              <a:buNone/>
            </a:pPr>
            <a:r>
              <a:rPr lang="en-US" dirty="0" smtClean="0">
                <a:effectLst/>
                <a:latin typeface="Times" pitchFamily="32" charset="0"/>
              </a:rPr>
              <a:t>Engineering Research Study, </a:t>
            </a:r>
          </a:p>
          <a:p>
            <a:pPr algn="r">
              <a:spcBef>
                <a:spcPts val="0"/>
              </a:spcBef>
              <a:spcAft>
                <a:spcPts val="0"/>
              </a:spcAft>
              <a:buNone/>
            </a:pPr>
            <a:r>
              <a:rPr lang="en-US" dirty="0" smtClean="0">
                <a:effectLst/>
                <a:latin typeface="Times" pitchFamily="32" charset="0"/>
              </a:rPr>
              <a:t>MIT Press, 1980</a:t>
            </a:r>
            <a:endParaRPr lang="en-US" dirty="0">
              <a:effectLst/>
              <a:latin typeface="Times" pitchFamily="32" charset="0"/>
            </a:endParaRPr>
          </a:p>
        </p:txBody>
      </p:sp>
      <p:pic>
        <p:nvPicPr>
          <p:cNvPr id="3" name="Picture 2"/>
          <p:cNvPicPr>
            <a:picLocks noChangeAspect="1"/>
          </p:cNvPicPr>
          <p:nvPr/>
        </p:nvPicPr>
        <p:blipFill>
          <a:blip r:embed="rId3"/>
          <a:stretch>
            <a:fillRect/>
          </a:stretch>
        </p:blipFill>
        <p:spPr>
          <a:xfrm rot="21299365">
            <a:off x="987266" y="4343406"/>
            <a:ext cx="1856432" cy="1895653"/>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16364" b="15455"/>
          <a:stretch>
            <a:fillRect/>
          </a:stretch>
        </p:blipFill>
        <p:spPr>
          <a:xfrm>
            <a:off x="995833" y="304800"/>
            <a:ext cx="7157567" cy="6315333"/>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lstStyle/>
          <a:p>
            <a:pPr eaLnBrk="1" hangingPunct="1"/>
            <a:r>
              <a:rPr kumimoji="1" lang="en-GB" dirty="0" smtClean="0"/>
              <a:t>Hubs</a:t>
            </a:r>
            <a:endParaRPr kumimoji="1" lang="en-US" dirty="0"/>
          </a:p>
        </p:txBody>
      </p:sp>
      <p:sp>
        <p:nvSpPr>
          <p:cNvPr id="92165" name="Rectangle 5"/>
          <p:cNvSpPr>
            <a:spLocks noGrp="1" noChangeArrowheads="1"/>
          </p:cNvSpPr>
          <p:nvPr>
            <p:ph type="body" idx="1"/>
          </p:nvPr>
        </p:nvSpPr>
        <p:spPr>
          <a:xfrm>
            <a:off x="457200" y="1524000"/>
            <a:ext cx="8229600" cy="4953000"/>
          </a:xfrm>
        </p:spPr>
        <p:txBody>
          <a:bodyPr/>
          <a:lstStyle/>
          <a:p>
            <a:pPr eaLnBrk="1" hangingPunct="1">
              <a:buFont typeface="Wingdings" pitchFamily="-110" charset="2"/>
              <a:buChar char="Ø"/>
              <a:defRPr/>
            </a:pPr>
            <a:r>
              <a:rPr kumimoji="1" lang="en-GB" sz="2800" dirty="0"/>
              <a:t>A</a:t>
            </a:r>
            <a:r>
              <a:rPr kumimoji="1" lang="en-GB" sz="2800" dirty="0" smtClean="0"/>
              <a:t>ctive</a:t>
            </a:r>
            <a:r>
              <a:rPr kumimoji="1" lang="en-US" sz="2800" dirty="0"/>
              <a:t>central element of star layout</a:t>
            </a:r>
            <a:endParaRPr kumimoji="1" lang="en-GB" sz="2800" dirty="0" smtClean="0"/>
          </a:p>
          <a:p>
            <a:pPr eaLnBrk="1" hangingPunct="1">
              <a:buFont typeface="Wingdings" pitchFamily="-110" charset="2"/>
              <a:buChar char="Ø"/>
              <a:defRPr/>
            </a:pPr>
            <a:r>
              <a:rPr kumimoji="1" lang="en-US" sz="2800" dirty="0"/>
              <a:t>E</a:t>
            </a:r>
            <a:r>
              <a:rPr kumimoji="1" lang="en-US" sz="2800" dirty="0" smtClean="0"/>
              <a:t>ach </a:t>
            </a:r>
            <a:r>
              <a:rPr kumimoji="1" lang="en-US" sz="2800" dirty="0"/>
              <a:t>station connected to hub by </a:t>
            </a:r>
            <a:r>
              <a:rPr kumimoji="1" lang="en-US" sz="2800" dirty="0" smtClean="0"/>
              <a:t>two </a:t>
            </a:r>
            <a:r>
              <a:rPr kumimoji="1" lang="en-US" sz="2800" dirty="0"/>
              <a:t>lines</a:t>
            </a:r>
            <a:endParaRPr kumimoji="1" lang="en-GB" sz="2800" dirty="0" smtClean="0"/>
          </a:p>
          <a:p>
            <a:pPr eaLnBrk="1" hangingPunct="1">
              <a:buFont typeface="Wingdings" pitchFamily="-110" charset="2"/>
              <a:buChar char="Ø"/>
              <a:defRPr/>
            </a:pPr>
            <a:r>
              <a:rPr kumimoji="1" lang="en-GB" sz="2800" dirty="0" smtClean="0"/>
              <a:t>Hub </a:t>
            </a:r>
            <a:r>
              <a:rPr kumimoji="1" lang="en-US" sz="2800" dirty="0" smtClean="0"/>
              <a:t>acts </a:t>
            </a:r>
            <a:r>
              <a:rPr kumimoji="1" lang="en-US" sz="2800" dirty="0"/>
              <a:t>as a repeater</a:t>
            </a:r>
            <a:endParaRPr kumimoji="1" lang="en-GB" sz="2800" dirty="0" smtClean="0"/>
          </a:p>
          <a:p>
            <a:pPr eaLnBrk="1" hangingPunct="1">
              <a:buFont typeface="Wingdings" pitchFamily="-110" charset="2"/>
              <a:buChar char="Ø"/>
              <a:defRPr/>
            </a:pPr>
            <a:r>
              <a:rPr kumimoji="1" lang="en-GB" sz="2800" dirty="0" smtClean="0"/>
              <a:t>Length of a line is limited </a:t>
            </a:r>
            <a:r>
              <a:rPr kumimoji="1" lang="en-US" sz="2800" dirty="0"/>
              <a:t>to about </a:t>
            </a:r>
            <a:r>
              <a:rPr kumimoji="1" lang="en-US" sz="2800" dirty="0" smtClean="0"/>
              <a:t>100m</a:t>
            </a:r>
            <a:endParaRPr kumimoji="1" lang="en-GB" sz="2800" dirty="0" smtClean="0"/>
          </a:p>
          <a:p>
            <a:pPr eaLnBrk="1" hangingPunct="1">
              <a:buFont typeface="Wingdings" pitchFamily="-110" charset="2"/>
              <a:buChar char="Ø"/>
              <a:defRPr/>
            </a:pPr>
            <a:r>
              <a:rPr kumimoji="1" lang="en-GB" sz="2800" dirty="0"/>
              <a:t>O</a:t>
            </a:r>
            <a:r>
              <a:rPr kumimoji="1" lang="en-GB" sz="2800" dirty="0" smtClean="0"/>
              <a:t>ptical</a:t>
            </a:r>
            <a:r>
              <a:rPr kumimoji="1" lang="en-US" sz="2800" dirty="0"/>
              <a:t>fiber may be </a:t>
            </a:r>
            <a:r>
              <a:rPr kumimoji="1" lang="en-US" sz="2800" dirty="0" smtClean="0"/>
              <a:t>used to about </a:t>
            </a:r>
            <a:r>
              <a:rPr kumimoji="1" lang="en-US" sz="2800" dirty="0"/>
              <a:t>500m</a:t>
            </a:r>
            <a:endParaRPr kumimoji="1" lang="en-GB" sz="2800" dirty="0" smtClean="0"/>
          </a:p>
          <a:p>
            <a:pPr eaLnBrk="1" hangingPunct="1">
              <a:buFont typeface="Wingdings" pitchFamily="-110" charset="2"/>
              <a:buChar char="Ø"/>
              <a:defRPr/>
            </a:pPr>
            <a:r>
              <a:rPr kumimoji="1" lang="en-GB" sz="2800" dirty="0"/>
              <a:t>P</a:t>
            </a:r>
            <a:r>
              <a:rPr kumimoji="1" lang="en-GB" sz="2800" dirty="0" smtClean="0"/>
              <a:t>hysically</a:t>
            </a:r>
            <a:r>
              <a:rPr kumimoji="1" lang="en-US" sz="2800" dirty="0" smtClean="0"/>
              <a:t> a star</a:t>
            </a:r>
            <a:r>
              <a:rPr kumimoji="1" lang="en-US" sz="2800" dirty="0"/>
              <a:t>, logically</a:t>
            </a:r>
            <a:r>
              <a:rPr kumimoji="1" lang="en-US" sz="2800" dirty="0" smtClean="0"/>
              <a:t> a bus</a:t>
            </a:r>
            <a:endParaRPr kumimoji="1" lang="en-GB" sz="2800" dirty="0" smtClean="0"/>
          </a:p>
          <a:p>
            <a:pPr eaLnBrk="1" hangingPunct="1">
              <a:buFont typeface="Wingdings" pitchFamily="-110" charset="2"/>
              <a:buChar char="Ø"/>
              <a:defRPr/>
            </a:pPr>
            <a:r>
              <a:rPr kumimoji="1" lang="en-GB" sz="2800" dirty="0"/>
              <a:t>T</a:t>
            </a:r>
            <a:r>
              <a:rPr kumimoji="1" lang="en-GB" sz="2800" dirty="0" smtClean="0"/>
              <a:t>ransmission</a:t>
            </a:r>
            <a:r>
              <a:rPr kumimoji="1" lang="en-US" sz="2800" dirty="0"/>
              <a:t>from</a:t>
            </a:r>
            <a:r>
              <a:rPr kumimoji="1" lang="en-US" sz="2800" dirty="0" smtClean="0"/>
              <a:t> any one </a:t>
            </a:r>
            <a:r>
              <a:rPr kumimoji="1" lang="en-US" sz="2800" dirty="0"/>
              <a:t>station</a:t>
            </a:r>
            <a:r>
              <a:rPr kumimoji="1" lang="en-US" sz="2800" dirty="0" smtClean="0"/>
              <a:t> is received by all other stations</a:t>
            </a:r>
            <a:endParaRPr kumimoji="1" lang="en-GB" sz="2800" dirty="0" smtClean="0"/>
          </a:p>
          <a:p>
            <a:pPr eaLnBrk="1" hangingPunct="1">
              <a:buFont typeface="Wingdings" pitchFamily="-110" charset="2"/>
              <a:buChar char="Ø"/>
              <a:defRPr/>
            </a:pPr>
            <a:r>
              <a:rPr kumimoji="1" lang="en-GB" sz="2800" dirty="0"/>
              <a:t>I</a:t>
            </a:r>
            <a:r>
              <a:rPr kumimoji="1" lang="en-GB" sz="2800" dirty="0" smtClean="0"/>
              <a:t>f</a:t>
            </a:r>
            <a:r>
              <a:rPr kumimoji="1" lang="en-US" sz="2800" dirty="0"/>
              <a:t>two stations transmit at the same time</a:t>
            </a:r>
            <a:r>
              <a:rPr kumimoji="1" lang="en-GB" sz="2800" dirty="0" smtClean="0"/>
              <a:t> there will be </a:t>
            </a:r>
            <a:r>
              <a:rPr kumimoji="1" lang="en-GB" sz="2800" dirty="0"/>
              <a:t>a </a:t>
            </a:r>
            <a:r>
              <a:rPr kumimoji="1" lang="en-US" sz="2800" dirty="0"/>
              <a:t>collision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4545" t="8235" r="11818" b="4706"/>
          <a:stretch>
            <a:fillRect/>
          </a:stretch>
        </p:blipFill>
        <p:spPr>
          <a:xfrm>
            <a:off x="630186" y="304800"/>
            <a:ext cx="7863256" cy="6324600"/>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t="1818" b="2727"/>
          <a:stretch>
            <a:fillRect/>
          </a:stretch>
        </p:blipFill>
        <p:spPr>
          <a:xfrm>
            <a:off x="1922318" y="124696"/>
            <a:ext cx="5299364" cy="6546251"/>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kumimoji="1" lang="en-GB" dirty="0"/>
              <a:t>Layer 2 Switch Benefits</a:t>
            </a:r>
            <a:endParaRPr kumimoji="1" lang="en-US" dirty="0"/>
          </a:p>
        </p:txBody>
      </p:sp>
      <p:sp>
        <p:nvSpPr>
          <p:cNvPr id="97283" name="Rectangle 3"/>
          <p:cNvSpPr>
            <a:spLocks noGrp="1" noChangeArrowheads="1"/>
          </p:cNvSpPr>
          <p:nvPr>
            <p:ph type="body" idx="1"/>
          </p:nvPr>
        </p:nvSpPr>
        <p:spPr/>
        <p:txBody>
          <a:bodyPr/>
          <a:lstStyle/>
          <a:p>
            <a:pPr eaLnBrk="1" hangingPunct="1">
              <a:buFont typeface="Wingdings" pitchFamily="-110" charset="2"/>
              <a:buChar char="Ø"/>
              <a:defRPr/>
            </a:pPr>
            <a:r>
              <a:rPr kumimoji="1" lang="en-US" sz="2800" dirty="0"/>
              <a:t>N</a:t>
            </a:r>
            <a:r>
              <a:rPr kumimoji="1" lang="en-US" sz="2800" dirty="0" smtClean="0"/>
              <a:t>o </a:t>
            </a:r>
            <a:r>
              <a:rPr kumimoji="1" lang="en-US" sz="2800" dirty="0"/>
              <a:t>change</a:t>
            </a:r>
            <a:r>
              <a:rPr kumimoji="1" lang="en-GB" sz="2800" dirty="0" smtClean="0"/>
              <a:t> is required to the software or hardware of the</a:t>
            </a:r>
            <a:r>
              <a:rPr kumimoji="1" lang="en-US" sz="2800" dirty="0" smtClean="0"/>
              <a:t> attached </a:t>
            </a:r>
            <a:r>
              <a:rPr kumimoji="1" lang="en-US" sz="2800" dirty="0"/>
              <a:t>devices to convert</a:t>
            </a:r>
            <a:r>
              <a:rPr kumimoji="1" lang="en-US" sz="2800" dirty="0" smtClean="0"/>
              <a:t> a bus </a:t>
            </a:r>
            <a:r>
              <a:rPr kumimoji="1" lang="en-US" sz="2800" dirty="0"/>
              <a:t>LAN or</a:t>
            </a:r>
            <a:r>
              <a:rPr kumimoji="1" lang="en-US" sz="2800" dirty="0" smtClean="0"/>
              <a:t> a hub </a:t>
            </a:r>
            <a:r>
              <a:rPr kumimoji="1" lang="en-US" sz="2800" dirty="0"/>
              <a:t>LAN to</a:t>
            </a:r>
            <a:r>
              <a:rPr kumimoji="1" lang="en-US" sz="2800" dirty="0" smtClean="0"/>
              <a:t> a switched </a:t>
            </a:r>
            <a:r>
              <a:rPr kumimoji="1" lang="en-US" sz="2800" dirty="0"/>
              <a:t>LAN</a:t>
            </a:r>
            <a:endParaRPr kumimoji="1" lang="en-GB" sz="2800" dirty="0" smtClean="0"/>
          </a:p>
          <a:p>
            <a:pPr eaLnBrk="1" hangingPunct="1">
              <a:buFont typeface="Wingdings" pitchFamily="-110" charset="2"/>
              <a:buChar char="Ø"/>
              <a:defRPr/>
            </a:pPr>
            <a:r>
              <a:rPr kumimoji="1" lang="en-US" sz="2800" dirty="0" smtClean="0"/>
              <a:t>Have </a:t>
            </a:r>
            <a:r>
              <a:rPr kumimoji="1" lang="en-US" sz="2800" dirty="0"/>
              <a:t>dedicated capacity equal to original LA</a:t>
            </a:r>
            <a:r>
              <a:rPr kumimoji="1" lang="en-GB" sz="2800" dirty="0"/>
              <a:t>N</a:t>
            </a:r>
            <a:endParaRPr kumimoji="1" lang="en-GB" sz="2800" dirty="0" smtClean="0"/>
          </a:p>
          <a:p>
            <a:pPr lvl="1" eaLnBrk="1" hangingPunct="1">
              <a:buFont typeface="Wingdings" pitchFamily="-110" charset="2"/>
              <a:buChar char="l"/>
              <a:defRPr/>
            </a:pPr>
            <a:r>
              <a:rPr kumimoji="1" lang="en-GB" sz="2400" dirty="0" smtClean="0"/>
              <a:t>Assuming </a:t>
            </a:r>
            <a:r>
              <a:rPr kumimoji="1" lang="en-US" sz="2400" dirty="0" smtClean="0"/>
              <a:t>switch </a:t>
            </a:r>
            <a:r>
              <a:rPr kumimoji="1" lang="en-US" sz="2400" dirty="0"/>
              <a:t>has sufficient capacity to keep up with all devices</a:t>
            </a:r>
            <a:endParaRPr kumimoji="1" lang="en-GB" sz="2400" dirty="0" smtClean="0"/>
          </a:p>
          <a:p>
            <a:pPr eaLnBrk="1" hangingPunct="1">
              <a:buFont typeface="Wingdings" pitchFamily="-110" charset="2"/>
              <a:buChar char="Ø"/>
              <a:defRPr/>
            </a:pPr>
            <a:r>
              <a:rPr kumimoji="1" lang="en-US" sz="2800" dirty="0"/>
              <a:t>S</a:t>
            </a:r>
            <a:r>
              <a:rPr kumimoji="1" lang="en-US" sz="2800" dirty="0" smtClean="0"/>
              <a:t>cales </a:t>
            </a:r>
            <a:r>
              <a:rPr kumimoji="1" lang="en-US" sz="2800" dirty="0"/>
              <a:t>easily</a:t>
            </a:r>
            <a:endParaRPr kumimoji="1" lang="en-GB" sz="2800" dirty="0" smtClean="0"/>
          </a:p>
          <a:p>
            <a:pPr lvl="1" eaLnBrk="1" hangingPunct="1">
              <a:buFont typeface="Wingdings" pitchFamily="-110" charset="2"/>
              <a:buChar char="l"/>
              <a:defRPr/>
            </a:pPr>
            <a:r>
              <a:rPr kumimoji="1" lang="en-US" sz="2400" dirty="0"/>
              <a:t>A</a:t>
            </a:r>
            <a:r>
              <a:rPr kumimoji="1" lang="en-US" sz="2400" dirty="0" smtClean="0"/>
              <a:t>dditional </a:t>
            </a:r>
            <a:r>
              <a:rPr kumimoji="1" lang="en-US" sz="2400" dirty="0"/>
              <a:t>devices attached to switch by increasing capacity of layer 2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28600"/>
            <a:ext cx="8229600" cy="1139825"/>
          </a:xfrm>
        </p:spPr>
        <p:txBody>
          <a:bodyPr/>
          <a:lstStyle/>
          <a:p>
            <a:pPr eaLnBrk="1" hangingPunct="1"/>
            <a:r>
              <a:rPr kumimoji="1" lang="en-GB" dirty="0"/>
              <a:t>Types of Layer 2 Switches</a:t>
            </a:r>
            <a:endParaRPr kumimoji="1" lang="en-US" dirty="0"/>
          </a:p>
        </p:txBody>
      </p:sp>
      <p:sp>
        <p:nvSpPr>
          <p:cNvPr id="98307" name="Rectangle 3"/>
          <p:cNvSpPr>
            <a:spLocks noGrp="1" noChangeArrowheads="1"/>
          </p:cNvSpPr>
          <p:nvPr>
            <p:ph sz="half" idx="1"/>
          </p:nvPr>
        </p:nvSpPr>
        <p:spPr/>
        <p:txBody>
          <a:bodyPr/>
          <a:lstStyle/>
          <a:p>
            <a:pPr eaLnBrk="1" hangingPunct="1">
              <a:lnSpc>
                <a:spcPct val="90000"/>
              </a:lnSpc>
            </a:pPr>
            <a:r>
              <a:rPr kumimoji="1" lang="en-US" dirty="0"/>
              <a:t>S</a:t>
            </a:r>
            <a:r>
              <a:rPr kumimoji="1" lang="en-US" dirty="0" smtClean="0"/>
              <a:t>tore</a:t>
            </a:r>
            <a:r>
              <a:rPr kumimoji="1" lang="en-US" dirty="0"/>
              <a:t>-and-forward switch</a:t>
            </a:r>
            <a:endParaRPr kumimoji="1" lang="en-GB" dirty="0" smtClean="0"/>
          </a:p>
          <a:p>
            <a:pPr lvl="1" eaLnBrk="1" hangingPunct="1">
              <a:lnSpc>
                <a:spcPct val="90000"/>
              </a:lnSpc>
            </a:pPr>
            <a:r>
              <a:rPr kumimoji="1" lang="en-GB" dirty="0">
                <a:ea typeface="ＭＳ Ｐゴシック" pitchFamily="32" charset="-128"/>
              </a:rPr>
              <a:t>A</a:t>
            </a:r>
            <a:r>
              <a:rPr kumimoji="1" lang="en-GB" dirty="0" smtClean="0">
                <a:ea typeface="ＭＳ Ｐゴシック" pitchFamily="32" charset="-128"/>
              </a:rPr>
              <a:t>ccepts </a:t>
            </a:r>
            <a:r>
              <a:rPr kumimoji="1" lang="en-US" dirty="0">
                <a:ea typeface="ＭＳ Ｐゴシック" pitchFamily="32" charset="-128"/>
              </a:rPr>
              <a:t>frame on input line</a:t>
            </a:r>
            <a:r>
              <a:rPr kumimoji="1" lang="en-GB" dirty="0">
                <a:ea typeface="ＭＳ Ｐゴシック" pitchFamily="32" charset="-128"/>
              </a:rPr>
              <a:t>, buffers</a:t>
            </a:r>
            <a:r>
              <a:rPr kumimoji="1" lang="en-US" dirty="0">
                <a:ea typeface="ＭＳ Ｐゴシック" pitchFamily="32" charset="-128"/>
              </a:rPr>
              <a:t> briefly, routes to</a:t>
            </a:r>
            <a:r>
              <a:rPr kumimoji="1" lang="en-US" dirty="0" smtClean="0">
                <a:ea typeface="ＭＳ Ｐゴシック" pitchFamily="32" charset="-128"/>
              </a:rPr>
              <a:t> appropriate output line</a:t>
            </a:r>
          </a:p>
          <a:p>
            <a:pPr lvl="1" eaLnBrk="1" hangingPunct="1">
              <a:lnSpc>
                <a:spcPct val="90000"/>
              </a:lnSpc>
            </a:pPr>
            <a:r>
              <a:rPr kumimoji="1" lang="en-GB" dirty="0">
                <a:ea typeface="ＭＳ Ｐゴシック" pitchFamily="32" charset="-128"/>
              </a:rPr>
              <a:t>S</a:t>
            </a:r>
            <a:r>
              <a:rPr kumimoji="1" lang="en-GB" dirty="0" smtClean="0">
                <a:ea typeface="ＭＳ Ｐゴシック" pitchFamily="32" charset="-128"/>
              </a:rPr>
              <a:t>ee </a:t>
            </a:r>
            <a:r>
              <a:rPr kumimoji="1" lang="en-GB" dirty="0">
                <a:ea typeface="ＭＳ Ｐゴシック" pitchFamily="32" charset="-128"/>
              </a:rPr>
              <a:t>delay</a:t>
            </a:r>
            <a:r>
              <a:rPr kumimoji="1" lang="en-US" dirty="0">
                <a:ea typeface="ＭＳ Ｐゴシック" pitchFamily="32" charset="-128"/>
              </a:rPr>
              <a:t> between sender and receiver</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B</a:t>
            </a:r>
            <a:r>
              <a:rPr kumimoji="1" lang="en-US" dirty="0" smtClean="0">
                <a:ea typeface="ＭＳ Ｐゴシック" pitchFamily="32" charset="-128"/>
              </a:rPr>
              <a:t>oosts </a:t>
            </a:r>
            <a:r>
              <a:rPr kumimoji="1" lang="en-US" dirty="0">
                <a:ea typeface="ＭＳ Ｐゴシック" pitchFamily="32" charset="-128"/>
              </a:rPr>
              <a:t>overall integrity</a:t>
            </a:r>
            <a:endParaRPr kumimoji="1" lang="en-GB" dirty="0">
              <a:ea typeface="ＭＳ Ｐゴシック" pitchFamily="32" charset="-128"/>
            </a:endParaRPr>
          </a:p>
        </p:txBody>
      </p:sp>
      <p:sp>
        <p:nvSpPr>
          <p:cNvPr id="2" name="Content Placeholder 1"/>
          <p:cNvSpPr>
            <a:spLocks noGrp="1"/>
          </p:cNvSpPr>
          <p:nvPr>
            <p:ph sz="half" idx="2"/>
          </p:nvPr>
        </p:nvSpPr>
        <p:spPr>
          <a:xfrm>
            <a:off x="4648200" y="1676400"/>
            <a:ext cx="4038600" cy="4800600"/>
          </a:xfrm>
        </p:spPr>
        <p:txBody>
          <a:bodyPr/>
          <a:lstStyle/>
          <a:p>
            <a:pPr eaLnBrk="1" hangingPunct="1">
              <a:lnSpc>
                <a:spcPct val="90000"/>
              </a:lnSpc>
            </a:pPr>
            <a:r>
              <a:rPr kumimoji="1" lang="en-US" dirty="0"/>
              <a:t>C</a:t>
            </a:r>
            <a:r>
              <a:rPr kumimoji="1" lang="en-US" dirty="0" smtClean="0"/>
              <a:t>ut</a:t>
            </a:r>
            <a:r>
              <a:rPr kumimoji="1" lang="en-US" dirty="0"/>
              <a:t>-through switch</a:t>
            </a:r>
            <a:endParaRPr kumimoji="1" lang="en-GB" dirty="0" smtClean="0"/>
          </a:p>
          <a:p>
            <a:pPr lvl="1" eaLnBrk="1" hangingPunct="1">
              <a:lnSpc>
                <a:spcPct val="90000"/>
              </a:lnSpc>
            </a:pPr>
            <a:r>
              <a:rPr kumimoji="1" lang="en-GB" dirty="0" smtClean="0">
                <a:ea typeface="ＭＳ Ｐゴシック" pitchFamily="32" charset="-128"/>
              </a:rPr>
              <a:t>Use </a:t>
            </a:r>
            <a:r>
              <a:rPr kumimoji="1" lang="en-US" dirty="0" smtClean="0">
                <a:ea typeface="ＭＳ Ｐゴシック" pitchFamily="32" charset="-128"/>
              </a:rPr>
              <a:t>destination </a:t>
            </a:r>
            <a:r>
              <a:rPr kumimoji="1" lang="en-US" dirty="0">
                <a:ea typeface="ＭＳ Ｐゴシック" pitchFamily="32" charset="-128"/>
              </a:rPr>
              <a:t>address at beginning of frame</a:t>
            </a:r>
            <a:endParaRPr kumimoji="1" lang="en-GB" dirty="0" smtClean="0">
              <a:ea typeface="ＭＳ Ｐゴシック" pitchFamily="32" charset="-128"/>
            </a:endParaRPr>
          </a:p>
          <a:p>
            <a:pPr lvl="1" eaLnBrk="1" hangingPunct="1">
              <a:lnSpc>
                <a:spcPct val="90000"/>
              </a:lnSpc>
            </a:pPr>
            <a:r>
              <a:rPr kumimoji="1" lang="en-GB" dirty="0" smtClean="0">
                <a:ea typeface="ＭＳ Ｐゴシック" pitchFamily="32" charset="-128"/>
              </a:rPr>
              <a:t>Switch </a:t>
            </a:r>
            <a:r>
              <a:rPr kumimoji="1" lang="en-US" dirty="0" smtClean="0">
                <a:ea typeface="ＭＳ Ｐゴシック" pitchFamily="32" charset="-128"/>
              </a:rPr>
              <a:t>begins </a:t>
            </a:r>
            <a:r>
              <a:rPr kumimoji="1" lang="en-US" dirty="0">
                <a:ea typeface="ＭＳ Ｐゴシック" pitchFamily="32" charset="-128"/>
              </a:rPr>
              <a:t>repeating frame onto output line as soon </a:t>
            </a:r>
            <a:r>
              <a:rPr kumimoji="1" lang="en-US" dirty="0" smtClean="0">
                <a:ea typeface="ＭＳ Ｐゴシック" pitchFamily="32" charset="-128"/>
              </a:rPr>
              <a:t>as destination </a:t>
            </a:r>
            <a:r>
              <a:rPr kumimoji="1" lang="en-US" dirty="0">
                <a:ea typeface="ＭＳ Ｐゴシック" pitchFamily="32" charset="-128"/>
              </a:rPr>
              <a:t>address is recognized</a:t>
            </a:r>
            <a:endParaRPr kumimoji="1" lang="en-US" dirty="0" smtClean="0">
              <a:ea typeface="ＭＳ Ｐゴシック" pitchFamily="32" charset="-128"/>
            </a:endParaRPr>
          </a:p>
          <a:p>
            <a:pPr lvl="1" eaLnBrk="1" hangingPunct="1">
              <a:lnSpc>
                <a:spcPct val="90000"/>
              </a:lnSpc>
            </a:pPr>
            <a:r>
              <a:rPr kumimoji="1" lang="en-GB" dirty="0" smtClean="0">
                <a:ea typeface="ＭＳ Ｐゴシック" pitchFamily="32" charset="-128"/>
              </a:rPr>
              <a:t>Yields </a:t>
            </a:r>
            <a:r>
              <a:rPr kumimoji="1" lang="en-GB" dirty="0" smtClean="0">
                <a:ea typeface="ＭＳ Ｐゴシック" pitchFamily="32" charset="-128"/>
              </a:rPr>
              <a:t>highest </a:t>
            </a:r>
            <a:r>
              <a:rPr kumimoji="1" lang="en-US" dirty="0" smtClean="0">
                <a:ea typeface="ＭＳ Ｐゴシック" pitchFamily="32" charset="-128"/>
              </a:rPr>
              <a:t>possible </a:t>
            </a:r>
            <a:r>
              <a:rPr kumimoji="1" lang="en-US" dirty="0">
                <a:ea typeface="ＭＳ Ｐゴシック" pitchFamily="32" charset="-128"/>
              </a:rPr>
              <a:t>throughput </a:t>
            </a:r>
            <a:endParaRPr kumimoji="1" lang="en-GB" dirty="0" smtClean="0">
              <a:ea typeface="ＭＳ Ｐゴシック" pitchFamily="32" charset="-128"/>
            </a:endParaRPr>
          </a:p>
          <a:p>
            <a:pPr lvl="1" eaLnBrk="1" hangingPunct="1">
              <a:lnSpc>
                <a:spcPct val="90000"/>
              </a:lnSpc>
            </a:pPr>
            <a:r>
              <a:rPr kumimoji="1" lang="en-GB" dirty="0">
                <a:ea typeface="ＭＳ Ｐゴシック" pitchFamily="32" charset="-128"/>
              </a:rPr>
              <a:t>R</a:t>
            </a:r>
            <a:r>
              <a:rPr kumimoji="1" lang="en-GB" dirty="0" smtClean="0">
                <a:ea typeface="ＭＳ Ｐゴシック" pitchFamily="32" charset="-128"/>
              </a:rPr>
              <a:t>isk </a:t>
            </a:r>
            <a:r>
              <a:rPr kumimoji="1" lang="en-US" dirty="0">
                <a:ea typeface="ＭＳ Ｐゴシック" pitchFamily="32" charset="-128"/>
              </a:rPr>
              <a:t>of propagating bad frames</a:t>
            </a:r>
            <a:endParaRPr kumimoji="1" lang="en-GB" dirty="0">
              <a:ea typeface="ＭＳ Ｐゴシック" pitchFamily="32" charset="-128"/>
            </a:endParaRPr>
          </a:p>
          <a:p>
            <a:endParaRPr lang="en-US" dirty="0"/>
          </a:p>
        </p:txBody>
      </p:sp>
      <p:pic>
        <p:nvPicPr>
          <p:cNvPr id="5" name="Picture 4"/>
          <p:cNvPicPr>
            <a:picLocks noChangeAspect="1"/>
          </p:cNvPicPr>
          <p:nvPr/>
        </p:nvPicPr>
        <p:blipFill>
          <a:blip r:embed="rId3"/>
          <a:stretch>
            <a:fillRect/>
          </a:stretch>
        </p:blipFill>
        <p:spPr>
          <a:xfrm>
            <a:off x="1981200" y="5410200"/>
            <a:ext cx="1874520" cy="11430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0"/>
            <a:ext cx="8229600" cy="1139825"/>
          </a:xfrm>
        </p:spPr>
        <p:txBody>
          <a:bodyPr/>
          <a:lstStyle/>
          <a:p>
            <a:pPr eaLnBrk="1" hangingPunct="1"/>
            <a:r>
              <a:rPr kumimoji="1" lang="en-GB" dirty="0"/>
              <a:t>Layer 2 Switch vs. Bridge</a:t>
            </a:r>
            <a:endParaRPr kumimoji="1" lang="en-US" dirty="0"/>
          </a:p>
        </p:txBody>
      </p:sp>
      <p:sp>
        <p:nvSpPr>
          <p:cNvPr id="99331" name="Rectangle 3"/>
          <p:cNvSpPr>
            <a:spLocks noGrp="1" noChangeArrowheads="1"/>
          </p:cNvSpPr>
          <p:nvPr>
            <p:ph sz="half" idx="1"/>
          </p:nvPr>
        </p:nvSpPr>
        <p:spPr>
          <a:xfrm>
            <a:off x="533400" y="1295400"/>
            <a:ext cx="4038600" cy="4454525"/>
          </a:xfrm>
        </p:spPr>
        <p:txBody>
          <a:bodyPr/>
          <a:lstStyle/>
          <a:p>
            <a:pPr eaLnBrk="1" hangingPunct="1">
              <a:lnSpc>
                <a:spcPct val="90000"/>
              </a:lnSpc>
            </a:pPr>
            <a:r>
              <a:rPr kumimoji="1" lang="en-US" dirty="0"/>
              <a:t>D</a:t>
            </a:r>
            <a:r>
              <a:rPr kumimoji="1" lang="en-US" dirty="0" smtClean="0"/>
              <a:t>ifferences </a:t>
            </a:r>
            <a:r>
              <a:rPr kumimoji="1" lang="en-US" dirty="0"/>
              <a:t>between switches</a:t>
            </a:r>
            <a:r>
              <a:rPr kumimoji="1" lang="en-US" dirty="0" smtClean="0"/>
              <a:t> and </a:t>
            </a:r>
            <a:r>
              <a:rPr kumimoji="1" lang="en-US" dirty="0"/>
              <a:t>bridges:</a:t>
            </a: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p:txBody>
      </p:sp>
      <p:sp>
        <p:nvSpPr>
          <p:cNvPr id="4" name="Content Placeholder 3"/>
          <p:cNvSpPr>
            <a:spLocks noGrp="1"/>
          </p:cNvSpPr>
          <p:nvPr>
            <p:ph sz="half" idx="2"/>
          </p:nvPr>
        </p:nvSpPr>
        <p:spPr>
          <a:xfrm>
            <a:off x="4800600" y="1600200"/>
            <a:ext cx="4038600" cy="5029200"/>
          </a:xfrm>
        </p:spPr>
        <p:txBody>
          <a:bodyPr/>
          <a:lstStyle/>
          <a:p>
            <a:pPr eaLnBrk="1" hangingPunct="1">
              <a:lnSpc>
                <a:spcPct val="90000"/>
              </a:lnSpc>
            </a:pPr>
            <a:r>
              <a:rPr kumimoji="1" lang="en-GB" dirty="0" smtClean="0"/>
              <a:t>Layer</a:t>
            </a:r>
            <a:r>
              <a:rPr kumimoji="1" lang="en-US" dirty="0"/>
              <a:t>2 switch can be viewed as full-duplex hub</a:t>
            </a:r>
            <a:endParaRPr kumimoji="1" lang="en-GB" dirty="0" smtClean="0"/>
          </a:p>
          <a:p>
            <a:pPr eaLnBrk="1" hangingPunct="1">
              <a:lnSpc>
                <a:spcPct val="90000"/>
              </a:lnSpc>
            </a:pPr>
            <a:r>
              <a:rPr kumimoji="1" lang="en-US" dirty="0"/>
              <a:t>I</a:t>
            </a:r>
            <a:r>
              <a:rPr kumimoji="1" lang="en-US" dirty="0" smtClean="0"/>
              <a:t>ncorporates </a:t>
            </a:r>
            <a:r>
              <a:rPr kumimoji="1" lang="en-US" dirty="0"/>
              <a:t>logic to function as multiport bridge</a:t>
            </a:r>
            <a:endParaRPr kumimoji="1" lang="en-US" dirty="0" smtClean="0"/>
          </a:p>
          <a:p>
            <a:r>
              <a:rPr kumimoji="1" lang="en-GB" dirty="0"/>
              <a:t>N</a:t>
            </a:r>
            <a:r>
              <a:rPr kumimoji="1" lang="en-GB" dirty="0" smtClean="0"/>
              <a:t>ew </a:t>
            </a:r>
            <a:r>
              <a:rPr kumimoji="1" lang="en-GB" dirty="0"/>
              <a:t>installations typically include layer 2 switches with bridge functionality rather than bridges</a:t>
            </a:r>
            <a:endParaRPr kumimoji="1" lang="en-US" dirty="0"/>
          </a:p>
          <a:p>
            <a:endParaRPr lang="en-US" dirty="0"/>
          </a:p>
        </p:txBody>
      </p:sp>
      <p:graphicFrame>
        <p:nvGraphicFramePr>
          <p:cNvPr id="6" name="Diagram 5"/>
          <p:cNvGraphicFramePr/>
          <p:nvPr/>
        </p:nvGraphicFramePr>
        <p:xfrm>
          <a:off x="0" y="2362200"/>
          <a:ext cx="5181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descr="f12.pdf"/>
          <p:cNvPicPr>
            <a:picLocks noChangeAspect="1"/>
          </p:cNvPicPr>
          <p:nvPr/>
        </p:nvPicPr>
        <p:blipFill>
          <a:blip r:embed="rId3"/>
          <a:srcRect t="2727" b="4545"/>
          <a:stretch>
            <a:fillRect/>
          </a:stretch>
        </p:blipFill>
        <p:spPr>
          <a:xfrm>
            <a:off x="1752600" y="187052"/>
            <a:ext cx="5469082" cy="6562821"/>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13.pdf"/>
          <p:cNvPicPr>
            <a:picLocks noChangeAspect="1"/>
          </p:cNvPicPr>
          <p:nvPr/>
        </p:nvPicPr>
        <p:blipFill>
          <a:blip r:embed="rId3"/>
          <a:srcRect l="-1176" t="1818" r="2353" b="4545"/>
          <a:stretch>
            <a:fillRect/>
          </a:stretch>
        </p:blipFill>
        <p:spPr>
          <a:xfrm>
            <a:off x="1729990" y="124702"/>
            <a:ext cx="5366959" cy="6580897"/>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descr="f14.pdf"/>
          <p:cNvPicPr>
            <a:picLocks noChangeAspect="1"/>
          </p:cNvPicPr>
          <p:nvPr/>
        </p:nvPicPr>
        <p:blipFill>
          <a:blip r:embed="rId3"/>
          <a:srcRect t="909" b="4545"/>
          <a:stretch>
            <a:fillRect/>
          </a:stretch>
        </p:blipFill>
        <p:spPr>
          <a:xfrm>
            <a:off x="1981200" y="228600"/>
            <a:ext cx="5299364" cy="6483876"/>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kumimoji="1" lang="en-US" dirty="0" smtClean="0"/>
              <a:t>Bus Topology</a:t>
            </a:r>
            <a:endParaRPr kumimoji="1" lang="en-US" dirty="0"/>
          </a:p>
        </p:txBody>
      </p:sp>
      <p:sp>
        <p:nvSpPr>
          <p:cNvPr id="5123" name="Rectangle 3"/>
          <p:cNvSpPr>
            <a:spLocks noGrp="1" noChangeArrowheads="1"/>
          </p:cNvSpPr>
          <p:nvPr>
            <p:ph type="body" idx="1"/>
          </p:nvPr>
        </p:nvSpPr>
        <p:spPr>
          <a:xfrm>
            <a:off x="457200" y="1676400"/>
            <a:ext cx="8458200" cy="5029200"/>
          </a:xfrm>
        </p:spPr>
        <p:txBody>
          <a:bodyPr>
            <a:normAutofit lnSpcReduction="10000"/>
          </a:bodyPr>
          <a:lstStyle/>
          <a:p>
            <a:pPr eaLnBrk="1" hangingPunct="1">
              <a:lnSpc>
                <a:spcPct val="90000"/>
              </a:lnSpc>
              <a:defRPr/>
            </a:pPr>
            <a:r>
              <a:rPr kumimoji="1" lang="en-US" sz="2800" dirty="0" smtClean="0"/>
              <a:t>Topology</a:t>
            </a:r>
          </a:p>
          <a:p>
            <a:pPr lvl="1" eaLnBrk="1" hangingPunct="1">
              <a:defRPr/>
            </a:pPr>
            <a:r>
              <a:rPr kumimoji="1" lang="en-US" sz="2400" dirty="0" smtClean="0">
                <a:ea typeface="ＭＳ Ｐゴシック" pitchFamily="32" charset="-128"/>
              </a:rPr>
              <a:t>Refers to the way in which the endpoints, or stations, attached to the network are interconnected</a:t>
            </a:r>
          </a:p>
          <a:p>
            <a:pPr eaLnBrk="1" hangingPunct="1">
              <a:lnSpc>
                <a:spcPct val="90000"/>
              </a:lnSpc>
              <a:buFont typeface="Wingdings" pitchFamily="-110" charset="2"/>
              <a:buChar char="Ø"/>
              <a:defRPr/>
            </a:pPr>
            <a:r>
              <a:rPr kumimoji="1" lang="en-US" sz="2800" dirty="0" smtClean="0"/>
              <a:t>Bus topology</a:t>
            </a:r>
          </a:p>
          <a:p>
            <a:pPr lvl="1" eaLnBrk="1" hangingPunct="1">
              <a:lnSpc>
                <a:spcPct val="90000"/>
              </a:lnSpc>
              <a:defRPr/>
            </a:pPr>
            <a:r>
              <a:rPr kumimoji="1" lang="en-US" sz="2400" dirty="0" smtClean="0">
                <a:ea typeface="ＭＳ Ｐゴシック" pitchFamily="32" charset="-128"/>
              </a:rPr>
              <a:t>All stations attach, through a tap, directly to a linear transmission medium, or bus</a:t>
            </a:r>
          </a:p>
          <a:p>
            <a:pPr lvl="1" eaLnBrk="1" hangingPunct="1">
              <a:lnSpc>
                <a:spcPct val="90000"/>
              </a:lnSpc>
              <a:defRPr/>
            </a:pPr>
            <a:r>
              <a:rPr kumimoji="1" lang="en-US" sz="2400" dirty="0" smtClean="0">
                <a:ea typeface="ＭＳ Ｐゴシック" pitchFamily="32" charset="-128"/>
              </a:rPr>
              <a:t>Full-duplex operation between the station and the tap allows data to be transmitted onto the bus and received from the bus</a:t>
            </a:r>
          </a:p>
          <a:p>
            <a:pPr lvl="1" eaLnBrk="1" hangingPunct="1">
              <a:lnSpc>
                <a:spcPct val="90000"/>
              </a:lnSpc>
              <a:defRPr/>
            </a:pPr>
            <a:r>
              <a:rPr kumimoji="1" lang="en-US" sz="2400" dirty="0" smtClean="0">
                <a:ea typeface="ＭＳ Ｐゴシック" pitchFamily="32" charset="-128"/>
              </a:rPr>
              <a:t>A transmission from any station propagates the length of the medium in both directions and can be received by all other stations</a:t>
            </a:r>
          </a:p>
          <a:p>
            <a:pPr lvl="1" eaLnBrk="1" hangingPunct="1">
              <a:lnSpc>
                <a:spcPct val="90000"/>
              </a:lnSpc>
              <a:defRPr/>
            </a:pPr>
            <a:r>
              <a:rPr kumimoji="1" lang="en-US" sz="2400" dirty="0" smtClean="0">
                <a:ea typeface="ＭＳ Ｐゴシック" pitchFamily="32" charset="-128"/>
              </a:rPr>
              <a:t>At each end of the bus is a terminator, which absorbs any signal, removing it from the bus</a:t>
            </a:r>
          </a:p>
          <a:p>
            <a:pPr lvl="1" eaLnBrk="1" hangingPunct="1">
              <a:lnSpc>
                <a:spcPct val="90000"/>
              </a:lnSpc>
              <a:buClr>
                <a:schemeClr val="accent2"/>
              </a:buClr>
              <a:defRPr/>
            </a:pPr>
            <a:endParaRPr kumimoji="1" lang="en-US" sz="2400" dirty="0" smtClean="0">
              <a:ea typeface="ＭＳ Ｐゴシック" pitchFamily="32"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Defining VLANs</a:t>
            </a:r>
            <a:endParaRPr lang="en-US" dirty="0"/>
          </a:p>
        </p:txBody>
      </p:sp>
      <p:sp>
        <p:nvSpPr>
          <p:cNvPr id="3" name="Content Placeholder 2"/>
          <p:cNvSpPr>
            <a:spLocks noGrp="1"/>
          </p:cNvSpPr>
          <p:nvPr>
            <p:ph idx="1"/>
          </p:nvPr>
        </p:nvSpPr>
        <p:spPr/>
        <p:txBody>
          <a:bodyPr/>
          <a:lstStyle/>
          <a:p>
            <a:pPr eaLnBrk="1" hangingPunct="1">
              <a:buFont typeface="Wingdings" pitchFamily="-110" charset="2"/>
              <a:buChar char="Ø"/>
              <a:defRPr/>
            </a:pPr>
            <a:r>
              <a:rPr lang="en-US" dirty="0"/>
              <a:t>B</a:t>
            </a:r>
            <a:r>
              <a:rPr lang="en-US" dirty="0" smtClean="0"/>
              <a:t>roadcast domain consisting of a group of end stations not limited by physical location and communicate as if they were on a common LAN</a:t>
            </a:r>
          </a:p>
          <a:p>
            <a:pPr eaLnBrk="1" hangingPunct="1">
              <a:buFont typeface="Wingdings" pitchFamily="-110" charset="2"/>
              <a:buChar char="Ø"/>
              <a:defRPr/>
            </a:pPr>
            <a:r>
              <a:rPr lang="en-US" dirty="0" smtClean="0"/>
              <a:t>Membership by:</a:t>
            </a:r>
          </a:p>
          <a:p>
            <a:pPr lvl="1" eaLnBrk="1" hangingPunct="1">
              <a:buFont typeface="Wingdings" pitchFamily="-110" charset="2"/>
              <a:buChar char="l"/>
              <a:defRPr/>
            </a:pPr>
            <a:r>
              <a:rPr lang="en-US" dirty="0"/>
              <a:t>P</a:t>
            </a:r>
            <a:r>
              <a:rPr lang="en-US" dirty="0" smtClean="0"/>
              <a:t>ort group</a:t>
            </a:r>
          </a:p>
          <a:p>
            <a:pPr lvl="1" eaLnBrk="1" hangingPunct="1">
              <a:buFont typeface="Wingdings" pitchFamily="-110" charset="2"/>
              <a:buChar char="l"/>
              <a:defRPr/>
            </a:pPr>
            <a:r>
              <a:rPr lang="en-US" dirty="0" smtClean="0"/>
              <a:t>MAC address</a:t>
            </a:r>
          </a:p>
          <a:p>
            <a:pPr lvl="1" eaLnBrk="1" hangingPunct="1">
              <a:buFont typeface="Wingdings" pitchFamily="-110" charset="2"/>
              <a:buChar char="l"/>
              <a:defRPr/>
            </a:pPr>
            <a:r>
              <a:rPr lang="en-US" dirty="0" smtClean="0"/>
              <a:t>Protocol information</a:t>
            </a:r>
            <a:endParaRPr lang="en-US" dirty="0"/>
          </a:p>
        </p:txBody>
      </p:sp>
      <p:pic>
        <p:nvPicPr>
          <p:cNvPr id="4" name="Picture 3"/>
          <p:cNvPicPr>
            <a:picLocks noChangeAspect="1"/>
          </p:cNvPicPr>
          <p:nvPr/>
        </p:nvPicPr>
        <p:blipFill>
          <a:blip r:embed="rId3"/>
          <a:stretch>
            <a:fillRect/>
          </a:stretch>
        </p:blipFill>
        <p:spPr>
          <a:xfrm>
            <a:off x="4953000" y="4038600"/>
            <a:ext cx="3357635" cy="1943894"/>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Communicating VLAN Membership</a:t>
            </a:r>
            <a:endParaRPr lang="en-US" dirty="0"/>
          </a:p>
        </p:txBody>
      </p:sp>
      <p:sp>
        <p:nvSpPr>
          <p:cNvPr id="3" name="Content Placeholder 2"/>
          <p:cNvSpPr>
            <a:spLocks noGrp="1"/>
          </p:cNvSpPr>
          <p:nvPr>
            <p:ph idx="1"/>
          </p:nvPr>
        </p:nvSpPr>
        <p:spPr>
          <a:xfrm>
            <a:off x="457200" y="1905000"/>
            <a:ext cx="8229600" cy="4454525"/>
          </a:xfrm>
        </p:spPr>
        <p:txBody>
          <a:bodyPr/>
          <a:lstStyle/>
          <a:p>
            <a:pPr eaLnBrk="1" hangingPunct="1">
              <a:buFont typeface="Wingdings" pitchFamily="-110" charset="2"/>
              <a:buNone/>
              <a:defRPr/>
            </a:pPr>
            <a:endParaRPr lang="en-US" dirty="0" smtClean="0"/>
          </a:p>
          <a:p>
            <a:pPr eaLnBrk="1" hangingPunct="1">
              <a:buFont typeface="Wingdings" pitchFamily="-110" charset="2"/>
              <a:buNone/>
              <a:defRPr/>
            </a:pPr>
            <a:r>
              <a:rPr lang="en-US" dirty="0" smtClean="0"/>
              <a:t>Switches need to know VLAN membership</a:t>
            </a:r>
          </a:p>
          <a:p>
            <a:pPr eaLnBrk="1" hangingPunct="1">
              <a:buFont typeface="Wingdings" pitchFamily="-110" charset="2"/>
              <a:buNone/>
              <a:defRPr/>
            </a:pPr>
            <a:endParaRPr lang="en-US" sz="1600" dirty="0" smtClean="0"/>
          </a:p>
          <a:p>
            <a:pPr eaLnBrk="1" hangingPunct="1">
              <a:buFont typeface="Wingdings" pitchFamily="-110" charset="2"/>
              <a:buChar char="Ø"/>
              <a:defRPr/>
            </a:pPr>
            <a:r>
              <a:rPr lang="en-US" dirty="0"/>
              <a:t>C</a:t>
            </a:r>
            <a:r>
              <a:rPr lang="en-US" dirty="0" smtClean="0"/>
              <a:t>onfigure information manually</a:t>
            </a:r>
          </a:p>
          <a:p>
            <a:pPr eaLnBrk="1" hangingPunct="1">
              <a:buFont typeface="Wingdings" pitchFamily="-110" charset="2"/>
              <a:buChar char="Ø"/>
              <a:defRPr/>
            </a:pPr>
            <a:r>
              <a:rPr lang="en-US" dirty="0"/>
              <a:t>N</a:t>
            </a:r>
            <a:r>
              <a:rPr lang="en-US" dirty="0" smtClean="0"/>
              <a:t>etwork management signaling protocol</a:t>
            </a:r>
          </a:p>
          <a:p>
            <a:pPr eaLnBrk="1" hangingPunct="1">
              <a:buFont typeface="Wingdings" pitchFamily="-110" charset="2"/>
              <a:buChar char="Ø"/>
              <a:defRPr/>
            </a:pPr>
            <a:r>
              <a:rPr lang="en-US" dirty="0" smtClean="0"/>
              <a:t>Frame tagging (IEEE802.1Q)</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981200" y="34758"/>
            <a:ext cx="5259917" cy="1489242"/>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00200"/>
            <a:ext cx="4191000" cy="5257800"/>
          </a:xfrm>
        </p:spPr>
        <p:txBody>
          <a:bodyPr>
            <a:normAutofit fontScale="92500" lnSpcReduction="20000"/>
          </a:bodyPr>
          <a:lstStyle/>
          <a:p>
            <a:pPr eaLnBrk="1" hangingPunct="1"/>
            <a:r>
              <a:rPr lang="en-US" dirty="0" smtClean="0"/>
              <a:t>Bus and tree topologies and transmission media</a:t>
            </a:r>
          </a:p>
          <a:p>
            <a:pPr lvl="1" eaLnBrk="1" hangingPunct="1"/>
            <a:r>
              <a:rPr lang="en-US" dirty="0" smtClean="0"/>
              <a:t>Topologies</a:t>
            </a:r>
          </a:p>
          <a:p>
            <a:pPr lvl="1" eaLnBrk="1" hangingPunct="1"/>
            <a:r>
              <a:rPr lang="en-US" dirty="0" smtClean="0"/>
              <a:t>Choice of topology</a:t>
            </a:r>
          </a:p>
          <a:p>
            <a:pPr lvl="1" eaLnBrk="1" hangingPunct="1"/>
            <a:r>
              <a:rPr lang="en-US" dirty="0" smtClean="0"/>
              <a:t>Choice of transmission medium</a:t>
            </a:r>
          </a:p>
          <a:p>
            <a:pPr eaLnBrk="1" hangingPunct="1"/>
            <a:r>
              <a:rPr lang="en-US" dirty="0" smtClean="0"/>
              <a:t>LAN protocol architecture</a:t>
            </a:r>
          </a:p>
          <a:p>
            <a:pPr lvl="1" eaLnBrk="1" hangingPunct="1"/>
            <a:r>
              <a:rPr lang="en-US" dirty="0" smtClean="0"/>
              <a:t>IEEE 802 reference model</a:t>
            </a:r>
          </a:p>
          <a:p>
            <a:pPr lvl="1" eaLnBrk="1" hangingPunct="1"/>
            <a:r>
              <a:rPr lang="en-US" dirty="0" smtClean="0"/>
              <a:t>Logical link control</a:t>
            </a:r>
          </a:p>
          <a:p>
            <a:pPr lvl="1" eaLnBrk="1" hangingPunct="1"/>
            <a:r>
              <a:rPr lang="en-US" dirty="0" smtClean="0"/>
              <a:t>Medium access control</a:t>
            </a:r>
          </a:p>
          <a:p>
            <a:pPr eaLnBrk="1" hangingPunct="1"/>
            <a:r>
              <a:rPr lang="en-US" dirty="0" smtClean="0"/>
              <a:t>Hubs and switches</a:t>
            </a:r>
          </a:p>
          <a:p>
            <a:pPr lvl="1" eaLnBrk="1" hangingPunct="1"/>
            <a:r>
              <a:rPr lang="en-US" dirty="0" smtClean="0"/>
              <a:t>Hubs</a:t>
            </a:r>
          </a:p>
          <a:p>
            <a:pPr lvl="1" eaLnBrk="1" hangingPunct="1"/>
            <a:r>
              <a:rPr lang="en-US" dirty="0" smtClean="0"/>
              <a:t>Layer 2 switches</a:t>
            </a:r>
            <a:endParaRPr lang="en-AU" dirty="0" smtClean="0"/>
          </a:p>
        </p:txBody>
      </p:sp>
      <p:sp>
        <p:nvSpPr>
          <p:cNvPr id="5" name="Content Placeholder 4"/>
          <p:cNvSpPr>
            <a:spLocks noGrp="1"/>
          </p:cNvSpPr>
          <p:nvPr>
            <p:ph sz="half" idx="2"/>
          </p:nvPr>
        </p:nvSpPr>
        <p:spPr>
          <a:xfrm>
            <a:off x="4648200" y="1981200"/>
            <a:ext cx="4038600" cy="4572000"/>
          </a:xfrm>
        </p:spPr>
        <p:txBody>
          <a:bodyPr>
            <a:normAutofit fontScale="92500" lnSpcReduction="20000"/>
          </a:bodyPr>
          <a:lstStyle/>
          <a:p>
            <a:pPr eaLnBrk="1" hangingPunct="1"/>
            <a:r>
              <a:rPr lang="en-US" dirty="0" smtClean="0"/>
              <a:t>Bridges</a:t>
            </a:r>
          </a:p>
          <a:p>
            <a:pPr lvl="1" eaLnBrk="1" hangingPunct="1"/>
            <a:r>
              <a:rPr lang="en-US" dirty="0" smtClean="0"/>
              <a:t>Functions of a bridge</a:t>
            </a:r>
          </a:p>
          <a:p>
            <a:pPr lvl="1" eaLnBrk="1" hangingPunct="1"/>
            <a:r>
              <a:rPr lang="en-US" dirty="0" smtClean="0"/>
              <a:t>Bridge protocol architecture</a:t>
            </a:r>
          </a:p>
          <a:p>
            <a:pPr lvl="1" eaLnBrk="1" hangingPunct="1"/>
            <a:r>
              <a:rPr lang="en-US" dirty="0" smtClean="0"/>
              <a:t>Fixed routing</a:t>
            </a:r>
          </a:p>
          <a:p>
            <a:pPr lvl="1" eaLnBrk="1" hangingPunct="1"/>
            <a:r>
              <a:rPr lang="en-US" dirty="0" smtClean="0"/>
              <a:t>The spanning tree approach</a:t>
            </a:r>
          </a:p>
          <a:p>
            <a:pPr eaLnBrk="1" hangingPunct="1"/>
            <a:r>
              <a:rPr lang="en-US" dirty="0" smtClean="0"/>
              <a:t>Virtual LANs</a:t>
            </a:r>
          </a:p>
          <a:p>
            <a:pPr lvl="1" eaLnBrk="1" hangingPunct="1"/>
            <a:r>
              <a:rPr lang="en-US" dirty="0" smtClean="0"/>
              <a:t>The use of virtual LANs</a:t>
            </a:r>
          </a:p>
          <a:p>
            <a:pPr lvl="1" eaLnBrk="1" hangingPunct="1"/>
            <a:r>
              <a:rPr lang="en-US" dirty="0" smtClean="0"/>
              <a:t>Defining </a:t>
            </a:r>
            <a:r>
              <a:rPr lang="en-US" dirty="0" err="1" smtClean="0"/>
              <a:t>VLANs</a:t>
            </a:r>
            <a:endParaRPr lang="en-US" dirty="0" smtClean="0"/>
          </a:p>
          <a:p>
            <a:pPr lvl="1" eaLnBrk="1" hangingPunct="1"/>
            <a:r>
              <a:rPr lang="en-US" dirty="0" smtClean="0"/>
              <a:t>Communicating VLAN membership</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6364" b="4545"/>
          <a:stretch>
            <a:fillRect/>
          </a:stretch>
        </p:blipFill>
        <p:spPr>
          <a:xfrm>
            <a:off x="1676400" y="228600"/>
            <a:ext cx="5621482" cy="6481117"/>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kumimoji="1" lang="en-US" dirty="0"/>
              <a:t>Star Topology</a:t>
            </a:r>
          </a:p>
        </p:txBody>
      </p:sp>
      <p:sp>
        <p:nvSpPr>
          <p:cNvPr id="21507" name="Rectangle 3"/>
          <p:cNvSpPr>
            <a:spLocks noGrp="1" noChangeArrowheads="1"/>
          </p:cNvSpPr>
          <p:nvPr>
            <p:ph type="body" idx="1"/>
          </p:nvPr>
        </p:nvSpPr>
        <p:spPr>
          <a:xfrm>
            <a:off x="533400" y="1524000"/>
            <a:ext cx="8229600" cy="5334000"/>
          </a:xfrm>
        </p:spPr>
        <p:txBody>
          <a:bodyPr/>
          <a:lstStyle/>
          <a:p>
            <a:pPr eaLnBrk="1" hangingPunct="1"/>
            <a:r>
              <a:rPr kumimoji="1" lang="en-US" dirty="0"/>
              <a:t>E</a:t>
            </a:r>
            <a:r>
              <a:rPr kumimoji="1" lang="en-US" dirty="0" smtClean="0"/>
              <a:t>ach </a:t>
            </a:r>
            <a:r>
              <a:rPr kumimoji="1" lang="en-US" dirty="0"/>
              <a:t>station connects to common central node</a:t>
            </a:r>
            <a:endParaRPr kumimoji="1" lang="en-US" dirty="0" smtClean="0"/>
          </a:p>
          <a:p>
            <a:pPr lvl="1" eaLnBrk="1" hangingPunct="1"/>
            <a:r>
              <a:rPr kumimoji="1" lang="en-US" dirty="0">
                <a:ea typeface="ＭＳ Ｐゴシック" pitchFamily="32" charset="-128"/>
              </a:rPr>
              <a:t>U</a:t>
            </a:r>
            <a:r>
              <a:rPr kumimoji="1" lang="en-US" dirty="0" smtClean="0">
                <a:ea typeface="ＭＳ Ｐゴシック" pitchFamily="32" charset="-128"/>
              </a:rPr>
              <a:t>sually </a:t>
            </a:r>
            <a:r>
              <a:rPr kumimoji="1" lang="en-US" dirty="0">
                <a:ea typeface="ＭＳ Ｐゴシック" pitchFamily="32" charset="-128"/>
              </a:rPr>
              <a:t>via two point-to-point </a:t>
            </a:r>
            <a:r>
              <a:rPr kumimoji="1" lang="en-US" dirty="0" smtClean="0">
                <a:ea typeface="ＭＳ Ｐゴシック" pitchFamily="32" charset="-128"/>
              </a:rPr>
              <a:t>links</a:t>
            </a:r>
          </a:p>
          <a:p>
            <a:pPr lvl="2" eaLnBrk="1" hangingPunct="1"/>
            <a:r>
              <a:rPr kumimoji="1" lang="en-US" dirty="0">
                <a:ea typeface="ＭＳ Ｐゴシック" pitchFamily="32" charset="-128"/>
              </a:rPr>
              <a:t>O</a:t>
            </a:r>
            <a:r>
              <a:rPr kumimoji="1" lang="en-US" dirty="0" smtClean="0">
                <a:ea typeface="ＭＳ Ｐゴシック" pitchFamily="32" charset="-128"/>
              </a:rPr>
              <a:t>ne </a:t>
            </a:r>
            <a:r>
              <a:rPr kumimoji="1" lang="en-US" dirty="0">
                <a:ea typeface="ＭＳ Ｐゴシック" pitchFamily="32" charset="-128"/>
              </a:rPr>
              <a:t>for transmission and one for reception</a:t>
            </a:r>
          </a:p>
          <a:p>
            <a:pPr eaLnBrk="1" hangingPunct="1"/>
            <a:endParaRPr kumimoji="1" lang="en-US" dirty="0"/>
          </a:p>
        </p:txBody>
      </p:sp>
      <p:graphicFrame>
        <p:nvGraphicFramePr>
          <p:cNvPr id="5" name="Diagram 4"/>
          <p:cNvGraphicFramePr/>
          <p:nvPr/>
        </p:nvGraphicFramePr>
        <p:xfrm>
          <a:off x="533400" y="3733800"/>
          <a:ext cx="7924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t="11818" b="14545"/>
          <a:stretch>
            <a:fillRect/>
          </a:stretch>
        </p:blipFill>
        <p:spPr>
          <a:xfrm>
            <a:off x="1066800" y="358303"/>
            <a:ext cx="6629400" cy="6317374"/>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t="4545" b="20000"/>
          <a:stretch>
            <a:fillRect/>
          </a:stretch>
        </p:blipFill>
        <p:spPr>
          <a:xfrm>
            <a:off x="1371600" y="228600"/>
            <a:ext cx="6641432" cy="6485131"/>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04800"/>
            <a:ext cx="9144000" cy="1139825"/>
          </a:xfrm>
        </p:spPr>
        <p:txBody>
          <a:bodyPr/>
          <a:lstStyle/>
          <a:p>
            <a:pPr eaLnBrk="1" hangingPunct="1">
              <a:defRPr/>
            </a:pPr>
            <a:r>
              <a:rPr kumimoji="1" lang="en-US" dirty="0"/>
              <a:t>IEEE 802</a:t>
            </a:r>
            <a:r>
              <a:rPr kumimoji="1" lang="en-US" dirty="0" smtClean="0"/>
              <a:t> Reference Model </a:t>
            </a:r>
            <a:endParaRPr kumimoji="1" lang="en-US" dirty="0"/>
          </a:p>
        </p:txBody>
      </p:sp>
      <p:sp>
        <p:nvSpPr>
          <p:cNvPr id="11267" name="Rectangle 3"/>
          <p:cNvSpPr>
            <a:spLocks noGrp="1" noChangeArrowheads="1"/>
          </p:cNvSpPr>
          <p:nvPr>
            <p:ph type="body" idx="1"/>
          </p:nvPr>
        </p:nvSpPr>
        <p:spPr>
          <a:xfrm>
            <a:off x="609600" y="1752600"/>
            <a:ext cx="4724400" cy="4724400"/>
          </a:xfrm>
        </p:spPr>
        <p:txBody>
          <a:bodyPr>
            <a:normAutofit/>
          </a:bodyPr>
          <a:lstStyle/>
          <a:p>
            <a:pPr eaLnBrk="1" hangingPunct="1"/>
            <a:r>
              <a:rPr kumimoji="1" lang="en-US" b="1" dirty="0" smtClean="0"/>
              <a:t>Lowest layer corresponds to the physical layer of the OSI model</a:t>
            </a:r>
          </a:p>
          <a:p>
            <a:pPr marL="342900" lvl="1" indent="-342900" eaLnBrk="1" hangingPunct="1">
              <a:buClr>
                <a:schemeClr val="hlink"/>
              </a:buClr>
              <a:buSzPct val="80000"/>
              <a:buFont typeface="Wingdings" pitchFamily="32" charset="2"/>
              <a:buChar char="Ø"/>
            </a:pPr>
            <a:r>
              <a:rPr kumimoji="1" lang="en-US" sz="3200" b="1" dirty="0" smtClean="0">
                <a:ea typeface="+mn-ea"/>
                <a:cs typeface="+mn-cs"/>
              </a:rPr>
              <a:t>Includes a specification of the transmission </a:t>
            </a:r>
            <a:r>
              <a:rPr kumimoji="1" lang="en-US" sz="3200" b="1" dirty="0">
                <a:ea typeface="+mn-ea"/>
                <a:cs typeface="+mn-cs"/>
              </a:rPr>
              <a:t>medium and</a:t>
            </a:r>
            <a:r>
              <a:rPr kumimoji="1" lang="en-US" sz="3200" b="1" dirty="0" smtClean="0">
                <a:ea typeface="+mn-ea"/>
                <a:cs typeface="+mn-cs"/>
              </a:rPr>
              <a:t> the topology</a:t>
            </a:r>
            <a:endParaRPr kumimoji="1" lang="en-US" sz="3200" b="1" dirty="0">
              <a:ea typeface="+mn-ea"/>
              <a:cs typeface="+mn-cs"/>
            </a:endParaRPr>
          </a:p>
          <a:p>
            <a:pPr eaLnBrk="1" hangingPunct="1"/>
            <a:endParaRPr kumimoji="1" lang="en-US" dirty="0"/>
          </a:p>
        </p:txBody>
      </p:sp>
      <p:graphicFrame>
        <p:nvGraphicFramePr>
          <p:cNvPr id="2" name="Diagram 1"/>
          <p:cNvGraphicFramePr/>
          <p:nvPr>
            <p:extLst>
              <p:ext uri="{D42A27DB-BD31-4B8C-83A1-F6EECF244321}">
                <p14:modId xmlns:p14="http://schemas.microsoft.com/office/powerpoint/2010/main" val="3590247156"/>
              </p:ext>
            </p:extLst>
          </p:nvPr>
        </p:nvGraphicFramePr>
        <p:xfrm>
          <a:off x="5562600" y="1524000"/>
          <a:ext cx="2971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Custom 1">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DDE2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7790</TotalTime>
  <Words>8360</Words>
  <Application>Microsoft Office PowerPoint</Application>
  <PresentationFormat>如螢幕大小 (4:3)</PresentationFormat>
  <Paragraphs>840</Paragraphs>
  <Slides>42</Slides>
  <Notes>42</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42</vt:i4>
      </vt:variant>
    </vt:vector>
  </HeadingPairs>
  <TitlesOfParts>
    <vt:vector size="49" baseType="lpstr">
      <vt:lpstr>ＭＳ Ｐゴシック</vt:lpstr>
      <vt:lpstr>Arial</vt:lpstr>
      <vt:lpstr>Times</vt:lpstr>
      <vt:lpstr>Times New Roman</vt:lpstr>
      <vt:lpstr>Wingdings</vt:lpstr>
      <vt:lpstr>01-Overview</vt:lpstr>
      <vt:lpstr>ch01</vt:lpstr>
      <vt:lpstr>Data and Computer Communications</vt:lpstr>
      <vt:lpstr>Local Area Network Overview</vt:lpstr>
      <vt:lpstr>PowerPoint 簡報</vt:lpstr>
      <vt:lpstr>Bus Topology</vt:lpstr>
      <vt:lpstr>PowerPoint 簡報</vt:lpstr>
      <vt:lpstr>Star Topology</vt:lpstr>
      <vt:lpstr>PowerPoint 簡報</vt:lpstr>
      <vt:lpstr>PowerPoint 簡報</vt:lpstr>
      <vt:lpstr>IEEE 802 Reference Model </vt:lpstr>
      <vt:lpstr>IEEE 802 Layers</vt:lpstr>
      <vt:lpstr>PowerPoint 簡報</vt:lpstr>
      <vt:lpstr>Logical Link Control </vt:lpstr>
      <vt:lpstr>LLC Services</vt:lpstr>
      <vt:lpstr>LLC Service Alternatives</vt:lpstr>
      <vt:lpstr>LLC Protocol</vt:lpstr>
      <vt:lpstr>PowerPoint 簡報</vt:lpstr>
      <vt:lpstr>Medium Access Control (MAC) Protocol</vt:lpstr>
      <vt:lpstr>Asynchronous Systems</vt:lpstr>
      <vt:lpstr>MAC Frame Handling</vt:lpstr>
      <vt:lpstr>Bridges</vt:lpstr>
      <vt:lpstr>PowerPoint 簡報</vt:lpstr>
      <vt:lpstr>Bridge Design Aspects</vt:lpstr>
      <vt:lpstr>PowerPoint 簡報</vt:lpstr>
      <vt:lpstr>PowerPoint 簡報</vt:lpstr>
      <vt:lpstr>Fixed Routing</vt:lpstr>
      <vt:lpstr>Spanning Tree</vt:lpstr>
      <vt:lpstr>Frame Forwarding</vt:lpstr>
      <vt:lpstr>Address Learning</vt:lpstr>
      <vt:lpstr>Spanning Tree Algorithm</vt:lpstr>
      <vt:lpstr>PowerPoint 簡報</vt:lpstr>
      <vt:lpstr>Hubs</vt:lpstr>
      <vt:lpstr>PowerPoint 簡報</vt:lpstr>
      <vt:lpstr>PowerPoint 簡報</vt:lpstr>
      <vt:lpstr>Layer 2 Switch Benefits</vt:lpstr>
      <vt:lpstr>Types of Layer 2 Switches</vt:lpstr>
      <vt:lpstr>Layer 2 Switch vs. Bridge</vt:lpstr>
      <vt:lpstr>PowerPoint 簡報</vt:lpstr>
      <vt:lpstr>PowerPoint 簡報</vt:lpstr>
      <vt:lpstr>PowerPoint 簡報</vt:lpstr>
      <vt:lpstr>Defining VLANs</vt:lpstr>
      <vt:lpstr>Communicating VLAN Membership</vt:lpstr>
      <vt:lpstr>Summary</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YCC</cp:lastModifiedBy>
  <cp:revision>178</cp:revision>
  <cp:lastPrinted>2006-08-04T05:39:36Z</cp:lastPrinted>
  <dcterms:created xsi:type="dcterms:W3CDTF">2013-09-25T03:36:40Z</dcterms:created>
  <dcterms:modified xsi:type="dcterms:W3CDTF">2017-04-12T12:39:46Z</dcterms:modified>
</cp:coreProperties>
</file>