
<file path=[Content_Types].xml><?xml version="1.0" encoding="utf-8"?>
<Types xmlns="http://schemas.openxmlformats.org/package/2006/content-types">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colors12.xml" ContentType="application/vnd.openxmlformats-officedocument.drawingml.diagramColors+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11.xml" ContentType="application/vnd.ms-office.drawingml.diagramDrawing+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37.xml" ContentType="application/vnd.openxmlformats-officedocument.presentationml.notesSlide+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notesSlides/notesSlide4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725" r:id="rId2"/>
  </p:sldMasterIdLst>
  <p:notesMasterIdLst>
    <p:notesMasterId r:id="rId49"/>
  </p:notesMasterIdLst>
  <p:handoutMasterIdLst>
    <p:handoutMasterId r:id="rId50"/>
  </p:handoutMasterIdLst>
  <p:sldIdLst>
    <p:sldId id="411" r:id="rId3"/>
    <p:sldId id="412" r:id="rId4"/>
    <p:sldId id="356"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2" r:id="rId18"/>
    <p:sldId id="371"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90" r:id="rId35"/>
    <p:sldId id="388" r:id="rId36"/>
    <p:sldId id="389" r:id="rId37"/>
    <p:sldId id="391" r:id="rId38"/>
    <p:sldId id="392" r:id="rId39"/>
    <p:sldId id="393" r:id="rId40"/>
    <p:sldId id="394" r:id="rId41"/>
    <p:sldId id="395" r:id="rId42"/>
    <p:sldId id="396" r:id="rId43"/>
    <p:sldId id="397" r:id="rId44"/>
    <p:sldId id="398" r:id="rId45"/>
    <p:sldId id="409" r:id="rId46"/>
    <p:sldId id="410" r:id="rId47"/>
    <p:sldId id="41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99FF33"/>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246" autoAdjust="0"/>
  </p:normalViewPr>
  <p:slideViewPr>
    <p:cSldViewPr>
      <p:cViewPr varScale="1">
        <p:scale>
          <a:sx n="72" d="100"/>
          <a:sy n="72"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8FE1F-8BED-4BD5-BBE9-D79E140198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EBD6E4-1845-4FD6-99E5-182538B65BDD}">
      <dgm:prSet phldrT="[Text]"/>
      <dgm:spPr/>
      <dgm:t>
        <a:bodyPr/>
        <a:lstStyle/>
        <a:p>
          <a:r>
            <a:rPr lang="en-US" dirty="0" smtClean="0"/>
            <a:t>Connection-oriented</a:t>
          </a:r>
          <a:endParaRPr lang="en-US" dirty="0"/>
        </a:p>
      </dgm:t>
    </dgm:pt>
    <dgm:pt modelId="{9C05AAEA-6F77-4A66-B3CA-A044AE2699CA}" type="parTrans" cxnId="{470DF376-7539-465D-8E4D-17C32603DD99}">
      <dgm:prSet/>
      <dgm:spPr/>
      <dgm:t>
        <a:bodyPr/>
        <a:lstStyle/>
        <a:p>
          <a:endParaRPr lang="en-US"/>
        </a:p>
      </dgm:t>
    </dgm:pt>
    <dgm:pt modelId="{A269CB2A-77B5-4528-BEF5-97ED4B8B8132}" type="sibTrans" cxnId="{470DF376-7539-465D-8E4D-17C32603DD99}">
      <dgm:prSet/>
      <dgm:spPr/>
      <dgm:t>
        <a:bodyPr/>
        <a:lstStyle/>
        <a:p>
          <a:endParaRPr lang="en-US"/>
        </a:p>
      </dgm:t>
    </dgm:pt>
    <dgm:pt modelId="{C9298514-394C-4A56-8A48-705F22C547F3}">
      <dgm:prSet/>
      <dgm:spPr/>
      <dgm:t>
        <a:bodyPr/>
        <a:lstStyle/>
        <a:p>
          <a:r>
            <a:rPr lang="en-US" dirty="0" smtClean="0"/>
            <a:t>Establishment, maintenance and termination of a logical connection between TS users</a:t>
          </a:r>
        </a:p>
      </dgm:t>
    </dgm:pt>
    <dgm:pt modelId="{C5E82FD6-97E8-45CC-9BEF-838D8EF2D738}" type="parTrans" cxnId="{BB667C2B-324B-44FC-B48D-D3D70F4EB113}">
      <dgm:prSet/>
      <dgm:spPr/>
      <dgm:t>
        <a:bodyPr/>
        <a:lstStyle/>
        <a:p>
          <a:endParaRPr lang="en-US"/>
        </a:p>
      </dgm:t>
    </dgm:pt>
    <dgm:pt modelId="{66E6717F-E930-4845-BC18-9A3FFAF70EF7}" type="sibTrans" cxnId="{BB667C2B-324B-44FC-B48D-D3D70F4EB113}">
      <dgm:prSet/>
      <dgm:spPr/>
      <dgm:t>
        <a:bodyPr/>
        <a:lstStyle/>
        <a:p>
          <a:endParaRPr lang="en-US"/>
        </a:p>
      </dgm:t>
    </dgm:pt>
    <dgm:pt modelId="{6A9800A2-DD3C-4E1B-8B96-20D4C90DF245}">
      <dgm:prSet/>
      <dgm:spPr/>
      <dgm:t>
        <a:bodyPr/>
        <a:lstStyle/>
        <a:p>
          <a:r>
            <a:rPr lang="en-US" dirty="0" smtClean="0"/>
            <a:t>Has a wide variety of applications</a:t>
          </a:r>
        </a:p>
      </dgm:t>
    </dgm:pt>
    <dgm:pt modelId="{878F9950-1642-44FA-A042-A718B8D7B7E6}" type="parTrans" cxnId="{F81BE367-5B72-486E-A25A-3B88E32AACD4}">
      <dgm:prSet/>
      <dgm:spPr/>
      <dgm:t>
        <a:bodyPr/>
        <a:lstStyle/>
        <a:p>
          <a:endParaRPr lang="en-US"/>
        </a:p>
      </dgm:t>
    </dgm:pt>
    <dgm:pt modelId="{5632310E-AB9F-45FF-8B5E-008AA21473D7}" type="sibTrans" cxnId="{F81BE367-5B72-486E-A25A-3B88E32AACD4}">
      <dgm:prSet/>
      <dgm:spPr/>
      <dgm:t>
        <a:bodyPr/>
        <a:lstStyle/>
        <a:p>
          <a:endParaRPr lang="en-US"/>
        </a:p>
      </dgm:t>
    </dgm:pt>
    <dgm:pt modelId="{64024B96-698A-436D-9702-453A0754646F}">
      <dgm:prSet/>
      <dgm:spPr/>
      <dgm:t>
        <a:bodyPr/>
        <a:lstStyle/>
        <a:p>
          <a:r>
            <a:rPr lang="en-US" dirty="0" smtClean="0"/>
            <a:t>Most common</a:t>
          </a:r>
        </a:p>
      </dgm:t>
    </dgm:pt>
    <dgm:pt modelId="{28BB166E-98C2-4F85-85E8-32FA5082B80C}" type="parTrans" cxnId="{891994E8-4C4A-4A5C-A1D1-94C43DEE76FF}">
      <dgm:prSet/>
      <dgm:spPr/>
      <dgm:t>
        <a:bodyPr/>
        <a:lstStyle/>
        <a:p>
          <a:endParaRPr lang="en-US"/>
        </a:p>
      </dgm:t>
    </dgm:pt>
    <dgm:pt modelId="{8B826ED8-03CD-4A95-B9C8-F8F4827D2603}" type="sibTrans" cxnId="{891994E8-4C4A-4A5C-A1D1-94C43DEE76FF}">
      <dgm:prSet/>
      <dgm:spPr/>
      <dgm:t>
        <a:bodyPr/>
        <a:lstStyle/>
        <a:p>
          <a:endParaRPr lang="en-US"/>
        </a:p>
      </dgm:t>
    </dgm:pt>
    <dgm:pt modelId="{1F1E71EE-29D5-4C9D-99FC-71F4707365D6}">
      <dgm:prSet/>
      <dgm:spPr/>
      <dgm:t>
        <a:bodyPr/>
        <a:lstStyle/>
        <a:p>
          <a:r>
            <a:rPr lang="en-US" dirty="0" smtClean="0"/>
            <a:t>Implies service is reliable</a:t>
          </a:r>
        </a:p>
      </dgm:t>
    </dgm:pt>
    <dgm:pt modelId="{EDD123F8-19FC-4734-B6F8-82A75BA751AD}" type="parTrans" cxnId="{0096AC9F-9F8F-4A54-BB69-5CBF2D22FE8D}">
      <dgm:prSet/>
      <dgm:spPr/>
      <dgm:t>
        <a:bodyPr/>
        <a:lstStyle/>
        <a:p>
          <a:endParaRPr lang="en-US"/>
        </a:p>
      </dgm:t>
    </dgm:pt>
    <dgm:pt modelId="{7A0824C7-F0F1-46EB-B7D0-0E247B960E7B}" type="sibTrans" cxnId="{0096AC9F-9F8F-4A54-BB69-5CBF2D22FE8D}">
      <dgm:prSet/>
      <dgm:spPr/>
      <dgm:t>
        <a:bodyPr/>
        <a:lstStyle/>
        <a:p>
          <a:endParaRPr lang="en-US"/>
        </a:p>
      </dgm:t>
    </dgm:pt>
    <dgm:pt modelId="{AB324C3D-B518-4A56-A057-09E72E8A888D}">
      <dgm:prSet/>
      <dgm:spPr/>
      <dgm:t>
        <a:bodyPr/>
        <a:lstStyle/>
        <a:p>
          <a:r>
            <a:rPr lang="en-US" dirty="0" smtClean="0"/>
            <a:t>Connectionless or datagram service</a:t>
          </a:r>
        </a:p>
      </dgm:t>
    </dgm:pt>
    <dgm:pt modelId="{63771107-E44B-4C5A-BD53-E28C03289F1E}" type="parTrans" cxnId="{913A4806-BDF1-4A7C-87BE-F380BB8EC404}">
      <dgm:prSet/>
      <dgm:spPr/>
      <dgm:t>
        <a:bodyPr/>
        <a:lstStyle/>
        <a:p>
          <a:endParaRPr lang="en-US"/>
        </a:p>
      </dgm:t>
    </dgm:pt>
    <dgm:pt modelId="{D4386EA4-CC34-4D1D-B9BA-6C0397C4C49C}" type="sibTrans" cxnId="{913A4806-BDF1-4A7C-87BE-F380BB8EC404}">
      <dgm:prSet/>
      <dgm:spPr/>
      <dgm:t>
        <a:bodyPr/>
        <a:lstStyle/>
        <a:p>
          <a:endParaRPr lang="en-US"/>
        </a:p>
      </dgm:t>
    </dgm:pt>
    <dgm:pt modelId="{44C9EEFB-550F-4435-9109-FC83A842CC02}" type="pres">
      <dgm:prSet presAssocID="{9E18FE1F-8BED-4BD5-BBE9-D79E1401982A}" presName="linear" presStyleCnt="0">
        <dgm:presLayoutVars>
          <dgm:animLvl val="lvl"/>
          <dgm:resizeHandles val="exact"/>
        </dgm:presLayoutVars>
      </dgm:prSet>
      <dgm:spPr/>
      <dgm:t>
        <a:bodyPr/>
        <a:lstStyle/>
        <a:p>
          <a:endParaRPr lang="en-US"/>
        </a:p>
      </dgm:t>
    </dgm:pt>
    <dgm:pt modelId="{9B1EB822-17DD-4075-B892-33B8BA71ABA9}" type="pres">
      <dgm:prSet presAssocID="{02EBD6E4-1845-4FD6-99E5-182538B65BDD}" presName="parentText" presStyleLbl="node1" presStyleIdx="0" presStyleCnt="2">
        <dgm:presLayoutVars>
          <dgm:chMax val="0"/>
          <dgm:bulletEnabled val="1"/>
        </dgm:presLayoutVars>
      </dgm:prSet>
      <dgm:spPr/>
      <dgm:t>
        <a:bodyPr/>
        <a:lstStyle/>
        <a:p>
          <a:endParaRPr lang="en-US"/>
        </a:p>
      </dgm:t>
    </dgm:pt>
    <dgm:pt modelId="{D10FB310-E8E1-40EB-94D8-470F85797CD5}" type="pres">
      <dgm:prSet presAssocID="{02EBD6E4-1845-4FD6-99E5-182538B65BDD}" presName="childText" presStyleLbl="revTx" presStyleIdx="0" presStyleCnt="1">
        <dgm:presLayoutVars>
          <dgm:bulletEnabled val="1"/>
        </dgm:presLayoutVars>
      </dgm:prSet>
      <dgm:spPr/>
      <dgm:t>
        <a:bodyPr/>
        <a:lstStyle/>
        <a:p>
          <a:endParaRPr lang="en-US"/>
        </a:p>
      </dgm:t>
    </dgm:pt>
    <dgm:pt modelId="{59F74F2B-4F01-42DD-A338-C17F0EBD43BB}" type="pres">
      <dgm:prSet presAssocID="{AB324C3D-B518-4A56-A057-09E72E8A888D}" presName="parentText" presStyleLbl="node1" presStyleIdx="1" presStyleCnt="2">
        <dgm:presLayoutVars>
          <dgm:chMax val="0"/>
          <dgm:bulletEnabled val="1"/>
        </dgm:presLayoutVars>
      </dgm:prSet>
      <dgm:spPr/>
      <dgm:t>
        <a:bodyPr/>
        <a:lstStyle/>
        <a:p>
          <a:endParaRPr lang="en-US"/>
        </a:p>
      </dgm:t>
    </dgm:pt>
  </dgm:ptLst>
  <dgm:cxnLst>
    <dgm:cxn modelId="{891994E8-4C4A-4A5C-A1D1-94C43DEE76FF}" srcId="{02EBD6E4-1845-4FD6-99E5-182538B65BDD}" destId="{64024B96-698A-436D-9702-453A0754646F}" srcOrd="2" destOrd="0" parTransId="{28BB166E-98C2-4F85-85E8-32FA5082B80C}" sibTransId="{8B826ED8-03CD-4A95-B9C8-F8F4827D2603}"/>
    <dgm:cxn modelId="{0096AC9F-9F8F-4A54-BB69-5CBF2D22FE8D}" srcId="{02EBD6E4-1845-4FD6-99E5-182538B65BDD}" destId="{1F1E71EE-29D5-4C9D-99FC-71F4707365D6}" srcOrd="3" destOrd="0" parTransId="{EDD123F8-19FC-4734-B6F8-82A75BA751AD}" sibTransId="{7A0824C7-F0F1-46EB-B7D0-0E247B960E7B}"/>
    <dgm:cxn modelId="{30ACB66C-FB00-4F2A-97C3-174E8E2E68F1}" type="presOf" srcId="{C9298514-394C-4A56-8A48-705F22C547F3}" destId="{D10FB310-E8E1-40EB-94D8-470F85797CD5}" srcOrd="0" destOrd="0" presId="urn:microsoft.com/office/officeart/2005/8/layout/vList2"/>
    <dgm:cxn modelId="{991C1B5D-A867-40FC-9EF9-13B91A7610E6}" type="presOf" srcId="{64024B96-698A-436D-9702-453A0754646F}" destId="{D10FB310-E8E1-40EB-94D8-470F85797CD5}" srcOrd="0" destOrd="2" presId="urn:microsoft.com/office/officeart/2005/8/layout/vList2"/>
    <dgm:cxn modelId="{470DF376-7539-465D-8E4D-17C32603DD99}" srcId="{9E18FE1F-8BED-4BD5-BBE9-D79E1401982A}" destId="{02EBD6E4-1845-4FD6-99E5-182538B65BDD}" srcOrd="0" destOrd="0" parTransId="{9C05AAEA-6F77-4A66-B3CA-A044AE2699CA}" sibTransId="{A269CB2A-77B5-4528-BEF5-97ED4B8B8132}"/>
    <dgm:cxn modelId="{E52E70FC-FCA4-4191-919C-6AC377B288F9}" type="presOf" srcId="{1F1E71EE-29D5-4C9D-99FC-71F4707365D6}" destId="{D10FB310-E8E1-40EB-94D8-470F85797CD5}" srcOrd="0" destOrd="3" presId="urn:microsoft.com/office/officeart/2005/8/layout/vList2"/>
    <dgm:cxn modelId="{05F49AFD-7BEC-4669-82A7-A7B9919B43C8}" type="presOf" srcId="{6A9800A2-DD3C-4E1B-8B96-20D4C90DF245}" destId="{D10FB310-E8E1-40EB-94D8-470F85797CD5}" srcOrd="0" destOrd="1" presId="urn:microsoft.com/office/officeart/2005/8/layout/vList2"/>
    <dgm:cxn modelId="{BB667C2B-324B-44FC-B48D-D3D70F4EB113}" srcId="{02EBD6E4-1845-4FD6-99E5-182538B65BDD}" destId="{C9298514-394C-4A56-8A48-705F22C547F3}" srcOrd="0" destOrd="0" parTransId="{C5E82FD6-97E8-45CC-9BEF-838D8EF2D738}" sibTransId="{66E6717F-E930-4845-BC18-9A3FFAF70EF7}"/>
    <dgm:cxn modelId="{1751E4FF-0B27-4CE4-80DE-417233809981}" type="presOf" srcId="{AB324C3D-B518-4A56-A057-09E72E8A888D}" destId="{59F74F2B-4F01-42DD-A338-C17F0EBD43BB}" srcOrd="0" destOrd="0" presId="urn:microsoft.com/office/officeart/2005/8/layout/vList2"/>
    <dgm:cxn modelId="{913A4806-BDF1-4A7C-87BE-F380BB8EC404}" srcId="{9E18FE1F-8BED-4BD5-BBE9-D79E1401982A}" destId="{AB324C3D-B518-4A56-A057-09E72E8A888D}" srcOrd="1" destOrd="0" parTransId="{63771107-E44B-4C5A-BD53-E28C03289F1E}" sibTransId="{D4386EA4-CC34-4D1D-B9BA-6C0397C4C49C}"/>
    <dgm:cxn modelId="{BCBBB5BE-EA22-448D-AD57-9EE98BA66C12}" type="presOf" srcId="{02EBD6E4-1845-4FD6-99E5-182538B65BDD}" destId="{9B1EB822-17DD-4075-B892-33B8BA71ABA9}" srcOrd="0" destOrd="0" presId="urn:microsoft.com/office/officeart/2005/8/layout/vList2"/>
    <dgm:cxn modelId="{3061D2E7-781B-4459-A7F1-94E4AD1FED72}" type="presOf" srcId="{9E18FE1F-8BED-4BD5-BBE9-D79E1401982A}" destId="{44C9EEFB-550F-4435-9109-FC83A842CC02}" srcOrd="0" destOrd="0" presId="urn:microsoft.com/office/officeart/2005/8/layout/vList2"/>
    <dgm:cxn modelId="{F81BE367-5B72-486E-A25A-3B88E32AACD4}" srcId="{02EBD6E4-1845-4FD6-99E5-182538B65BDD}" destId="{6A9800A2-DD3C-4E1B-8B96-20D4C90DF245}" srcOrd="1" destOrd="0" parTransId="{878F9950-1642-44FA-A042-A718B8D7B7E6}" sibTransId="{5632310E-AB9F-45FF-8B5E-008AA21473D7}"/>
    <dgm:cxn modelId="{85B62875-05C4-46DA-8E80-E6EC23B8300D}" type="presParOf" srcId="{44C9EEFB-550F-4435-9109-FC83A842CC02}" destId="{9B1EB822-17DD-4075-B892-33B8BA71ABA9}" srcOrd="0" destOrd="0" presId="urn:microsoft.com/office/officeart/2005/8/layout/vList2"/>
    <dgm:cxn modelId="{6FE8039F-FD99-4899-B4E1-C7A9BBDBF181}" type="presParOf" srcId="{44C9EEFB-550F-4435-9109-FC83A842CC02}" destId="{D10FB310-E8E1-40EB-94D8-470F85797CD5}" srcOrd="1" destOrd="0" presId="urn:microsoft.com/office/officeart/2005/8/layout/vList2"/>
    <dgm:cxn modelId="{5FF4EAC8-25E3-4A95-92AC-35C4DE8288FB}" type="presParOf" srcId="{44C9EEFB-550F-4435-9109-FC83A842CC02}" destId="{59F74F2B-4F01-42DD-A338-C17F0EBD43BB}" srcOrd="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210273-FDE1-4F59-B3FA-18F434FD433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3863560-B3F8-4EB3-A06C-5A30AAD5AA02}">
      <dgm:prSet phldrT="[Text]"/>
      <dgm:spPr/>
      <dgm:t>
        <a:bodyPr/>
        <a:lstStyle/>
        <a:p>
          <a:r>
            <a:rPr lang="en-US" dirty="0" smtClean="0"/>
            <a:t>Connection establishment</a:t>
          </a:r>
          <a:endParaRPr lang="en-US" dirty="0"/>
        </a:p>
      </dgm:t>
    </dgm:pt>
    <dgm:pt modelId="{D15B7797-18FC-4EA8-A05F-3C5F3C823DCE}" type="parTrans" cxnId="{6DBB3477-9774-4649-8883-9AC68F6AB4DE}">
      <dgm:prSet/>
      <dgm:spPr/>
      <dgm:t>
        <a:bodyPr/>
        <a:lstStyle/>
        <a:p>
          <a:endParaRPr lang="en-US"/>
        </a:p>
      </dgm:t>
    </dgm:pt>
    <dgm:pt modelId="{316A3340-4648-4E9E-BB4F-64CEB5BC152E}" type="sibTrans" cxnId="{6DBB3477-9774-4649-8883-9AC68F6AB4DE}">
      <dgm:prSet/>
      <dgm:spPr/>
      <dgm:t>
        <a:bodyPr/>
        <a:lstStyle/>
        <a:p>
          <a:endParaRPr lang="en-US"/>
        </a:p>
      </dgm:t>
    </dgm:pt>
    <dgm:pt modelId="{620977A3-4726-4A4A-90E3-AD1613972694}">
      <dgm:prSet/>
      <dgm:spPr/>
      <dgm:t>
        <a:bodyPr/>
        <a:lstStyle/>
        <a:p>
          <a:r>
            <a:rPr lang="en-US" dirty="0" smtClean="0"/>
            <a:t>Always uses a three-way handshake</a:t>
          </a:r>
        </a:p>
      </dgm:t>
    </dgm:pt>
    <dgm:pt modelId="{0E6BF0D4-5427-4469-BBA5-955D9F40B778}" type="parTrans" cxnId="{5BBAEE40-2EB1-4259-8C53-6D2EC63A6ECB}">
      <dgm:prSet/>
      <dgm:spPr/>
      <dgm:t>
        <a:bodyPr/>
        <a:lstStyle/>
        <a:p>
          <a:endParaRPr lang="en-US"/>
        </a:p>
      </dgm:t>
    </dgm:pt>
    <dgm:pt modelId="{7270F1BC-D170-4030-B48F-5D6D71D8AE95}" type="sibTrans" cxnId="{5BBAEE40-2EB1-4259-8C53-6D2EC63A6ECB}">
      <dgm:prSet/>
      <dgm:spPr/>
      <dgm:t>
        <a:bodyPr/>
        <a:lstStyle/>
        <a:p>
          <a:endParaRPr lang="en-US"/>
        </a:p>
      </dgm:t>
    </dgm:pt>
    <dgm:pt modelId="{2C6D90BD-F2C5-45A0-973C-8744F4736F4B}">
      <dgm:prSet/>
      <dgm:spPr/>
      <dgm:t>
        <a:bodyPr/>
        <a:lstStyle/>
        <a:p>
          <a:r>
            <a:rPr lang="en-US" dirty="0" smtClean="0"/>
            <a:t>Connection is determined by host and port</a:t>
          </a:r>
        </a:p>
      </dgm:t>
    </dgm:pt>
    <dgm:pt modelId="{37880518-9192-442F-ADE2-3C0C649E5CA8}" type="parTrans" cxnId="{D3596D2D-6B90-454A-A724-2C4C4492CE80}">
      <dgm:prSet/>
      <dgm:spPr/>
      <dgm:t>
        <a:bodyPr/>
        <a:lstStyle/>
        <a:p>
          <a:endParaRPr lang="en-US"/>
        </a:p>
      </dgm:t>
    </dgm:pt>
    <dgm:pt modelId="{115FDE4E-9BB1-445E-A110-9CA5AED7B00C}" type="sibTrans" cxnId="{D3596D2D-6B90-454A-A724-2C4C4492CE80}">
      <dgm:prSet/>
      <dgm:spPr/>
      <dgm:t>
        <a:bodyPr/>
        <a:lstStyle/>
        <a:p>
          <a:endParaRPr lang="en-US"/>
        </a:p>
      </dgm:t>
    </dgm:pt>
    <dgm:pt modelId="{D6710FC3-8A27-461A-97E7-7A9C7B2E2F0F}">
      <dgm:prSet/>
      <dgm:spPr/>
      <dgm:t>
        <a:bodyPr/>
        <a:lstStyle/>
        <a:p>
          <a:r>
            <a:rPr lang="en-US" dirty="0" smtClean="0"/>
            <a:t>Data transfer</a:t>
          </a:r>
        </a:p>
      </dgm:t>
    </dgm:pt>
    <dgm:pt modelId="{8F2AC200-D101-489C-9154-E6A4632C18F1}" type="parTrans" cxnId="{36FD6798-B131-4339-8488-0D3D039D2E40}">
      <dgm:prSet/>
      <dgm:spPr/>
      <dgm:t>
        <a:bodyPr/>
        <a:lstStyle/>
        <a:p>
          <a:endParaRPr lang="en-US"/>
        </a:p>
      </dgm:t>
    </dgm:pt>
    <dgm:pt modelId="{60C38B4C-B45E-40FB-A63F-B2E64C5396DE}" type="sibTrans" cxnId="{36FD6798-B131-4339-8488-0D3D039D2E40}">
      <dgm:prSet/>
      <dgm:spPr/>
      <dgm:t>
        <a:bodyPr/>
        <a:lstStyle/>
        <a:p>
          <a:endParaRPr lang="en-US"/>
        </a:p>
      </dgm:t>
    </dgm:pt>
    <dgm:pt modelId="{B931809D-A0D5-4B7B-AA06-0979F1D3C289}">
      <dgm:prSet/>
      <dgm:spPr/>
      <dgm:t>
        <a:bodyPr/>
        <a:lstStyle/>
        <a:p>
          <a:r>
            <a:rPr lang="en-US" dirty="0" smtClean="0"/>
            <a:t>Viewed logically as consisting of a stream of octets</a:t>
          </a:r>
        </a:p>
      </dgm:t>
    </dgm:pt>
    <dgm:pt modelId="{613CD98A-E4AA-45BD-899B-57D088E5C5BF}" type="parTrans" cxnId="{760FF5A3-EB1E-4AA1-BC69-6029E22330B7}">
      <dgm:prSet/>
      <dgm:spPr/>
      <dgm:t>
        <a:bodyPr/>
        <a:lstStyle/>
        <a:p>
          <a:endParaRPr lang="en-US"/>
        </a:p>
      </dgm:t>
    </dgm:pt>
    <dgm:pt modelId="{5A233BBF-1CA3-4AB2-8F3A-B074E95F35F7}" type="sibTrans" cxnId="{760FF5A3-EB1E-4AA1-BC69-6029E22330B7}">
      <dgm:prSet/>
      <dgm:spPr/>
      <dgm:t>
        <a:bodyPr/>
        <a:lstStyle/>
        <a:p>
          <a:endParaRPr lang="en-US"/>
        </a:p>
      </dgm:t>
    </dgm:pt>
    <dgm:pt modelId="{5E11AD60-6AB9-400A-B1F6-76FA36DAE159}">
      <dgm:prSet/>
      <dgm:spPr/>
      <dgm:t>
        <a:bodyPr/>
        <a:lstStyle/>
        <a:p>
          <a:r>
            <a:rPr lang="en-US" dirty="0" smtClean="0"/>
            <a:t>Flow control is exercised using credit allocation </a:t>
          </a:r>
        </a:p>
      </dgm:t>
    </dgm:pt>
    <dgm:pt modelId="{06D4FB44-C8D4-4C2D-A11E-AF357746FC10}" type="parTrans" cxnId="{55F6DA72-60B5-4DB9-9DF8-153083370244}">
      <dgm:prSet/>
      <dgm:spPr/>
      <dgm:t>
        <a:bodyPr/>
        <a:lstStyle/>
        <a:p>
          <a:endParaRPr lang="en-US"/>
        </a:p>
      </dgm:t>
    </dgm:pt>
    <dgm:pt modelId="{3F8AFF09-1A33-47FE-9802-8A8503473E98}" type="sibTrans" cxnId="{55F6DA72-60B5-4DB9-9DF8-153083370244}">
      <dgm:prSet/>
      <dgm:spPr/>
      <dgm:t>
        <a:bodyPr/>
        <a:lstStyle/>
        <a:p>
          <a:endParaRPr lang="en-US"/>
        </a:p>
      </dgm:t>
    </dgm:pt>
    <dgm:pt modelId="{0C03C371-6B8F-4A04-A27B-BEA6FD08618F}">
      <dgm:prSet/>
      <dgm:spPr/>
      <dgm:t>
        <a:bodyPr/>
        <a:lstStyle/>
        <a:p>
          <a:r>
            <a:rPr lang="en-US" dirty="0" smtClean="0"/>
            <a:t>Connection termination</a:t>
          </a:r>
        </a:p>
      </dgm:t>
    </dgm:pt>
    <dgm:pt modelId="{20CAE435-82CD-4358-AB09-6277ED03C4C8}" type="parTrans" cxnId="{4E8D80C4-2345-4A12-A2E8-0C3AF1EFC5E9}">
      <dgm:prSet/>
      <dgm:spPr/>
      <dgm:t>
        <a:bodyPr/>
        <a:lstStyle/>
        <a:p>
          <a:endParaRPr lang="en-US"/>
        </a:p>
      </dgm:t>
    </dgm:pt>
    <dgm:pt modelId="{86FF603A-68B8-426E-A8B5-D162C6E6C0B5}" type="sibTrans" cxnId="{4E8D80C4-2345-4A12-A2E8-0C3AF1EFC5E9}">
      <dgm:prSet/>
      <dgm:spPr/>
      <dgm:t>
        <a:bodyPr/>
        <a:lstStyle/>
        <a:p>
          <a:endParaRPr lang="en-US"/>
        </a:p>
      </dgm:t>
    </dgm:pt>
    <dgm:pt modelId="{59232003-1C4A-4A74-8F10-8956E5A29544}">
      <dgm:prSet/>
      <dgm:spPr/>
      <dgm:t>
        <a:bodyPr/>
        <a:lstStyle/>
        <a:p>
          <a:r>
            <a:rPr lang="en-US" dirty="0" smtClean="0"/>
            <a:t>Each TCP user must issue a CLOSE primitive</a:t>
          </a:r>
        </a:p>
      </dgm:t>
    </dgm:pt>
    <dgm:pt modelId="{5E08B5CB-5216-4065-9E73-F2B2DBA8BBEE}" type="parTrans" cxnId="{3BAACF77-0B80-489C-8F13-BF7C08B7EE14}">
      <dgm:prSet/>
      <dgm:spPr/>
      <dgm:t>
        <a:bodyPr/>
        <a:lstStyle/>
        <a:p>
          <a:endParaRPr lang="en-US"/>
        </a:p>
      </dgm:t>
    </dgm:pt>
    <dgm:pt modelId="{64B4D7AC-E0C6-4D27-965F-F1249EEF0ED0}" type="sibTrans" cxnId="{3BAACF77-0B80-489C-8F13-BF7C08B7EE14}">
      <dgm:prSet/>
      <dgm:spPr/>
      <dgm:t>
        <a:bodyPr/>
        <a:lstStyle/>
        <a:p>
          <a:endParaRPr lang="en-US"/>
        </a:p>
      </dgm:t>
    </dgm:pt>
    <dgm:pt modelId="{968270AB-BB62-4167-AEE0-C568AD87D964}">
      <dgm:prSet/>
      <dgm:spPr/>
      <dgm:t>
        <a:bodyPr/>
        <a:lstStyle/>
        <a:p>
          <a:r>
            <a:rPr lang="en-US" dirty="0" smtClean="0"/>
            <a:t>An abrupt termination occurs if the user issues an ABORT primitive</a:t>
          </a:r>
        </a:p>
      </dgm:t>
    </dgm:pt>
    <dgm:pt modelId="{174E2FB0-65F3-4037-A1A2-A13BBFEEAC05}" type="parTrans" cxnId="{3D58582A-6233-4216-A4B8-2335F9D571D1}">
      <dgm:prSet/>
      <dgm:spPr/>
      <dgm:t>
        <a:bodyPr/>
        <a:lstStyle/>
        <a:p>
          <a:endParaRPr lang="en-US"/>
        </a:p>
      </dgm:t>
    </dgm:pt>
    <dgm:pt modelId="{00EED7C1-C535-45D0-B195-6F5B74E27ED1}" type="sibTrans" cxnId="{3D58582A-6233-4216-A4B8-2335F9D571D1}">
      <dgm:prSet/>
      <dgm:spPr/>
      <dgm:t>
        <a:bodyPr/>
        <a:lstStyle/>
        <a:p>
          <a:endParaRPr lang="en-US"/>
        </a:p>
      </dgm:t>
    </dgm:pt>
    <dgm:pt modelId="{C38FBB95-3345-492C-81AA-5A1E83722CDF}" type="pres">
      <dgm:prSet presAssocID="{82210273-FDE1-4F59-B3FA-18F434FD4332}" presName="Name0" presStyleCnt="0">
        <dgm:presLayoutVars>
          <dgm:dir/>
          <dgm:resizeHandles val="exact"/>
        </dgm:presLayoutVars>
      </dgm:prSet>
      <dgm:spPr/>
      <dgm:t>
        <a:bodyPr/>
        <a:lstStyle/>
        <a:p>
          <a:endParaRPr lang="en-US"/>
        </a:p>
      </dgm:t>
    </dgm:pt>
    <dgm:pt modelId="{DEA52672-4AD0-4E0A-AABE-E30BFDC131AE}" type="pres">
      <dgm:prSet presAssocID="{13863560-B3F8-4EB3-A06C-5A30AAD5AA02}" presName="node" presStyleLbl="node1" presStyleIdx="0" presStyleCnt="3">
        <dgm:presLayoutVars>
          <dgm:bulletEnabled val="1"/>
        </dgm:presLayoutVars>
      </dgm:prSet>
      <dgm:spPr/>
      <dgm:t>
        <a:bodyPr/>
        <a:lstStyle/>
        <a:p>
          <a:endParaRPr lang="en-US"/>
        </a:p>
      </dgm:t>
    </dgm:pt>
    <dgm:pt modelId="{69F3257A-1EA9-4657-BE3F-C5811BA31F65}" type="pres">
      <dgm:prSet presAssocID="{316A3340-4648-4E9E-BB4F-64CEB5BC152E}" presName="sibTrans" presStyleCnt="0"/>
      <dgm:spPr/>
    </dgm:pt>
    <dgm:pt modelId="{4312F916-B825-41BE-848E-6020E63DDF51}" type="pres">
      <dgm:prSet presAssocID="{D6710FC3-8A27-461A-97E7-7A9C7B2E2F0F}" presName="node" presStyleLbl="node1" presStyleIdx="1" presStyleCnt="3">
        <dgm:presLayoutVars>
          <dgm:bulletEnabled val="1"/>
        </dgm:presLayoutVars>
      </dgm:prSet>
      <dgm:spPr/>
      <dgm:t>
        <a:bodyPr/>
        <a:lstStyle/>
        <a:p>
          <a:endParaRPr lang="en-US"/>
        </a:p>
      </dgm:t>
    </dgm:pt>
    <dgm:pt modelId="{794925E4-0903-4D98-A6F4-912C41BE6F86}" type="pres">
      <dgm:prSet presAssocID="{60C38B4C-B45E-40FB-A63F-B2E64C5396DE}" presName="sibTrans" presStyleCnt="0"/>
      <dgm:spPr/>
    </dgm:pt>
    <dgm:pt modelId="{A2CBA6A9-6B42-4CC2-97EB-900666463756}" type="pres">
      <dgm:prSet presAssocID="{0C03C371-6B8F-4A04-A27B-BEA6FD08618F}" presName="node" presStyleLbl="node1" presStyleIdx="2" presStyleCnt="3">
        <dgm:presLayoutVars>
          <dgm:bulletEnabled val="1"/>
        </dgm:presLayoutVars>
      </dgm:prSet>
      <dgm:spPr/>
      <dgm:t>
        <a:bodyPr/>
        <a:lstStyle/>
        <a:p>
          <a:endParaRPr lang="en-US"/>
        </a:p>
      </dgm:t>
    </dgm:pt>
  </dgm:ptLst>
  <dgm:cxnLst>
    <dgm:cxn modelId="{8D5754DB-CB8B-4EB9-B427-5E1F3A343A83}" type="presOf" srcId="{B931809D-A0D5-4B7B-AA06-0979F1D3C289}" destId="{4312F916-B825-41BE-848E-6020E63DDF51}" srcOrd="0" destOrd="1" presId="urn:microsoft.com/office/officeart/2005/8/layout/hList6"/>
    <dgm:cxn modelId="{3BAACF77-0B80-489C-8F13-BF7C08B7EE14}" srcId="{0C03C371-6B8F-4A04-A27B-BEA6FD08618F}" destId="{59232003-1C4A-4A74-8F10-8956E5A29544}" srcOrd="0" destOrd="0" parTransId="{5E08B5CB-5216-4065-9E73-F2B2DBA8BBEE}" sibTransId="{64B4D7AC-E0C6-4D27-965F-F1249EEF0ED0}"/>
    <dgm:cxn modelId="{D3596D2D-6B90-454A-A724-2C4C4492CE80}" srcId="{13863560-B3F8-4EB3-A06C-5A30AAD5AA02}" destId="{2C6D90BD-F2C5-45A0-973C-8744F4736F4B}" srcOrd="1" destOrd="0" parTransId="{37880518-9192-442F-ADE2-3C0C649E5CA8}" sibTransId="{115FDE4E-9BB1-445E-A110-9CA5AED7B00C}"/>
    <dgm:cxn modelId="{55F6DA72-60B5-4DB9-9DF8-153083370244}" srcId="{D6710FC3-8A27-461A-97E7-7A9C7B2E2F0F}" destId="{5E11AD60-6AB9-400A-B1F6-76FA36DAE159}" srcOrd="1" destOrd="0" parTransId="{06D4FB44-C8D4-4C2D-A11E-AF357746FC10}" sibTransId="{3F8AFF09-1A33-47FE-9802-8A8503473E98}"/>
    <dgm:cxn modelId="{D0E8660C-5082-4118-9765-45DE8774DC3A}" type="presOf" srcId="{5E11AD60-6AB9-400A-B1F6-76FA36DAE159}" destId="{4312F916-B825-41BE-848E-6020E63DDF51}" srcOrd="0" destOrd="2" presId="urn:microsoft.com/office/officeart/2005/8/layout/hList6"/>
    <dgm:cxn modelId="{6DBB3477-9774-4649-8883-9AC68F6AB4DE}" srcId="{82210273-FDE1-4F59-B3FA-18F434FD4332}" destId="{13863560-B3F8-4EB3-A06C-5A30AAD5AA02}" srcOrd="0" destOrd="0" parTransId="{D15B7797-18FC-4EA8-A05F-3C5F3C823DCE}" sibTransId="{316A3340-4648-4E9E-BB4F-64CEB5BC152E}"/>
    <dgm:cxn modelId="{8977DA3A-A8A3-45E9-BBCE-A0FD87EFE493}" type="presOf" srcId="{2C6D90BD-F2C5-45A0-973C-8744F4736F4B}" destId="{DEA52672-4AD0-4E0A-AABE-E30BFDC131AE}" srcOrd="0" destOrd="2" presId="urn:microsoft.com/office/officeart/2005/8/layout/hList6"/>
    <dgm:cxn modelId="{4E8D80C4-2345-4A12-A2E8-0C3AF1EFC5E9}" srcId="{82210273-FDE1-4F59-B3FA-18F434FD4332}" destId="{0C03C371-6B8F-4A04-A27B-BEA6FD08618F}" srcOrd="2" destOrd="0" parTransId="{20CAE435-82CD-4358-AB09-6277ED03C4C8}" sibTransId="{86FF603A-68B8-426E-A8B5-D162C6E6C0B5}"/>
    <dgm:cxn modelId="{FD1EE49E-B42C-4AA8-8864-3CBCBB25CDA5}" type="presOf" srcId="{968270AB-BB62-4167-AEE0-C568AD87D964}" destId="{A2CBA6A9-6B42-4CC2-97EB-900666463756}" srcOrd="0" destOrd="2" presId="urn:microsoft.com/office/officeart/2005/8/layout/hList6"/>
    <dgm:cxn modelId="{760FF5A3-EB1E-4AA1-BC69-6029E22330B7}" srcId="{D6710FC3-8A27-461A-97E7-7A9C7B2E2F0F}" destId="{B931809D-A0D5-4B7B-AA06-0979F1D3C289}" srcOrd="0" destOrd="0" parTransId="{613CD98A-E4AA-45BD-899B-57D088E5C5BF}" sibTransId="{5A233BBF-1CA3-4AB2-8F3A-B074E95F35F7}"/>
    <dgm:cxn modelId="{D6C5DD68-AB10-4085-A501-9873E92DC0FE}" type="presOf" srcId="{59232003-1C4A-4A74-8F10-8956E5A29544}" destId="{A2CBA6A9-6B42-4CC2-97EB-900666463756}" srcOrd="0" destOrd="1" presId="urn:microsoft.com/office/officeart/2005/8/layout/hList6"/>
    <dgm:cxn modelId="{A727038C-4EA7-4268-A9F0-C24EECFA5D8A}" type="presOf" srcId="{13863560-B3F8-4EB3-A06C-5A30AAD5AA02}" destId="{DEA52672-4AD0-4E0A-AABE-E30BFDC131AE}" srcOrd="0" destOrd="0" presId="urn:microsoft.com/office/officeart/2005/8/layout/hList6"/>
    <dgm:cxn modelId="{5BBAEE40-2EB1-4259-8C53-6D2EC63A6ECB}" srcId="{13863560-B3F8-4EB3-A06C-5A30AAD5AA02}" destId="{620977A3-4726-4A4A-90E3-AD1613972694}" srcOrd="0" destOrd="0" parTransId="{0E6BF0D4-5427-4469-BBA5-955D9F40B778}" sibTransId="{7270F1BC-D170-4030-B48F-5D6D71D8AE95}"/>
    <dgm:cxn modelId="{B6F6E406-11B2-4596-9035-84B5DAEB19C3}" type="presOf" srcId="{620977A3-4726-4A4A-90E3-AD1613972694}" destId="{DEA52672-4AD0-4E0A-AABE-E30BFDC131AE}" srcOrd="0" destOrd="1" presId="urn:microsoft.com/office/officeart/2005/8/layout/hList6"/>
    <dgm:cxn modelId="{3C45F2F8-C5D6-44A4-A3C4-F7800BCFB814}" type="presOf" srcId="{0C03C371-6B8F-4A04-A27B-BEA6FD08618F}" destId="{A2CBA6A9-6B42-4CC2-97EB-900666463756}" srcOrd="0" destOrd="0" presId="urn:microsoft.com/office/officeart/2005/8/layout/hList6"/>
    <dgm:cxn modelId="{36087D49-41CC-4777-9BC9-16DEB2EE2202}" type="presOf" srcId="{82210273-FDE1-4F59-B3FA-18F434FD4332}" destId="{C38FBB95-3345-492C-81AA-5A1E83722CDF}" srcOrd="0" destOrd="0" presId="urn:microsoft.com/office/officeart/2005/8/layout/hList6"/>
    <dgm:cxn modelId="{3D58582A-6233-4216-A4B8-2335F9D571D1}" srcId="{0C03C371-6B8F-4A04-A27B-BEA6FD08618F}" destId="{968270AB-BB62-4167-AEE0-C568AD87D964}" srcOrd="1" destOrd="0" parTransId="{174E2FB0-65F3-4037-A1A2-A13BBFEEAC05}" sibTransId="{00EED7C1-C535-45D0-B195-6F5B74E27ED1}"/>
    <dgm:cxn modelId="{0946BC75-7048-45C4-B8EB-15F634528AAE}" type="presOf" srcId="{D6710FC3-8A27-461A-97E7-7A9C7B2E2F0F}" destId="{4312F916-B825-41BE-848E-6020E63DDF51}" srcOrd="0" destOrd="0" presId="urn:microsoft.com/office/officeart/2005/8/layout/hList6"/>
    <dgm:cxn modelId="{36FD6798-B131-4339-8488-0D3D039D2E40}" srcId="{82210273-FDE1-4F59-B3FA-18F434FD4332}" destId="{D6710FC3-8A27-461A-97E7-7A9C7B2E2F0F}" srcOrd="1" destOrd="0" parTransId="{8F2AC200-D101-489C-9154-E6A4632C18F1}" sibTransId="{60C38B4C-B45E-40FB-A63F-B2E64C5396DE}"/>
    <dgm:cxn modelId="{A30A8185-324E-47BE-8522-D09899B6C863}" type="presParOf" srcId="{C38FBB95-3345-492C-81AA-5A1E83722CDF}" destId="{DEA52672-4AD0-4E0A-AABE-E30BFDC131AE}" srcOrd="0" destOrd="0" presId="urn:microsoft.com/office/officeart/2005/8/layout/hList6"/>
    <dgm:cxn modelId="{9A08456E-6E4E-4A88-95E4-895FEAE653A9}" type="presParOf" srcId="{C38FBB95-3345-492C-81AA-5A1E83722CDF}" destId="{69F3257A-1EA9-4657-BE3F-C5811BA31F65}" srcOrd="1" destOrd="0" presId="urn:microsoft.com/office/officeart/2005/8/layout/hList6"/>
    <dgm:cxn modelId="{4CD89E51-EA92-4673-A6D2-1B7ACFED49BC}" type="presParOf" srcId="{C38FBB95-3345-492C-81AA-5A1E83722CDF}" destId="{4312F916-B825-41BE-848E-6020E63DDF51}" srcOrd="2" destOrd="0" presId="urn:microsoft.com/office/officeart/2005/8/layout/hList6"/>
    <dgm:cxn modelId="{1D110953-CDAF-48D0-82C7-054B3ABFD605}" type="presParOf" srcId="{C38FBB95-3345-492C-81AA-5A1E83722CDF}" destId="{794925E4-0903-4D98-A6F4-912C41BE6F86}" srcOrd="3" destOrd="0" presId="urn:microsoft.com/office/officeart/2005/8/layout/hList6"/>
    <dgm:cxn modelId="{D449F7E9-D6CA-476D-8C2B-4379C1426EC2}" type="presParOf" srcId="{C38FBB95-3345-492C-81AA-5A1E83722CDF}" destId="{A2CBA6A9-6B42-4CC2-97EB-900666463756}" srcOrd="4" destOrd="0" presId="urn:microsoft.com/office/officeart/2005/8/layout/hList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7F6D7D-ADC2-42C0-A766-BD07E3B79477}" type="doc">
      <dgm:prSet loTypeId="urn:diagrams.loki3.com/VaryingWidthList+Icon" loCatId="list" qsTypeId="urn:microsoft.com/office/officeart/2005/8/quickstyle/simple1" qsCatId="simple" csTypeId="urn:microsoft.com/office/officeart/2005/8/colors/accent1_2" csCatId="accent1" phldr="1"/>
      <dgm:spPr/>
      <dgm:t>
        <a:bodyPr/>
        <a:lstStyle/>
        <a:p>
          <a:endParaRPr lang="en-US"/>
        </a:p>
      </dgm:t>
    </dgm:pt>
    <dgm:pt modelId="{76B9C941-8745-4730-B83A-341A1CCE33BA}">
      <dgm:prSet phldrT="[Text]"/>
      <dgm:spPr>
        <a:ln>
          <a:solidFill>
            <a:srgbClr val="FFFF00"/>
          </a:solidFill>
        </a:ln>
        <a:effectLst/>
      </dgm:spPr>
      <dgm:t>
        <a:bodyPr/>
        <a:lstStyle/>
        <a:p>
          <a:r>
            <a:rPr lang="en-US" dirty="0" smtClean="0"/>
            <a:t>Send policy</a:t>
          </a:r>
          <a:endParaRPr lang="en-US" dirty="0"/>
        </a:p>
      </dgm:t>
    </dgm:pt>
    <dgm:pt modelId="{AA8F54E9-115D-4CA1-958D-788C6A44FC4D}" type="parTrans" cxnId="{32B9DF6D-C574-4B2E-97C9-7C0602100BC0}">
      <dgm:prSet/>
      <dgm:spPr/>
      <dgm:t>
        <a:bodyPr/>
        <a:lstStyle/>
        <a:p>
          <a:endParaRPr lang="en-US"/>
        </a:p>
      </dgm:t>
    </dgm:pt>
    <dgm:pt modelId="{A46D8773-899E-4415-98D4-44461C0EE6CC}" type="sibTrans" cxnId="{32B9DF6D-C574-4B2E-97C9-7C0602100BC0}">
      <dgm:prSet/>
      <dgm:spPr/>
      <dgm:t>
        <a:bodyPr/>
        <a:lstStyle/>
        <a:p>
          <a:endParaRPr lang="en-US"/>
        </a:p>
      </dgm:t>
    </dgm:pt>
    <dgm:pt modelId="{E896F9E6-740D-4319-B959-1B16C2B2F6D6}">
      <dgm:prSet/>
      <dgm:spPr>
        <a:ln>
          <a:solidFill>
            <a:srgbClr val="FFFF00"/>
          </a:solidFill>
        </a:ln>
        <a:effectLst/>
      </dgm:spPr>
      <dgm:t>
        <a:bodyPr/>
        <a:lstStyle/>
        <a:p>
          <a:r>
            <a:rPr lang="en-US" dirty="0" smtClean="0"/>
            <a:t>Deliver policy</a:t>
          </a:r>
        </a:p>
      </dgm:t>
    </dgm:pt>
    <dgm:pt modelId="{5FC5EF36-CF27-475B-A017-9075B67E4637}" type="parTrans" cxnId="{E1FE72F3-DA8A-42AC-BD35-E44618EB8264}">
      <dgm:prSet/>
      <dgm:spPr/>
      <dgm:t>
        <a:bodyPr/>
        <a:lstStyle/>
        <a:p>
          <a:endParaRPr lang="en-US"/>
        </a:p>
      </dgm:t>
    </dgm:pt>
    <dgm:pt modelId="{E70E36AF-9D87-411B-B736-2B359481A0E2}" type="sibTrans" cxnId="{E1FE72F3-DA8A-42AC-BD35-E44618EB8264}">
      <dgm:prSet/>
      <dgm:spPr/>
      <dgm:t>
        <a:bodyPr/>
        <a:lstStyle/>
        <a:p>
          <a:endParaRPr lang="en-US"/>
        </a:p>
      </dgm:t>
    </dgm:pt>
    <dgm:pt modelId="{3D873D8C-E23E-4E90-A8EB-095302252A04}">
      <dgm:prSet/>
      <dgm:spPr>
        <a:ln>
          <a:solidFill>
            <a:srgbClr val="FFFF00"/>
          </a:solidFill>
        </a:ln>
        <a:effectLst/>
      </dgm:spPr>
      <dgm:t>
        <a:bodyPr/>
        <a:lstStyle/>
        <a:p>
          <a:r>
            <a:rPr lang="en-US" dirty="0" smtClean="0"/>
            <a:t>Accept policy</a:t>
          </a:r>
        </a:p>
      </dgm:t>
    </dgm:pt>
    <dgm:pt modelId="{9A8A1C82-7293-4A61-99E2-83D074D4A898}" type="parTrans" cxnId="{9C65AB8B-C39A-4193-9B98-BF0BA810AB4F}">
      <dgm:prSet/>
      <dgm:spPr/>
      <dgm:t>
        <a:bodyPr/>
        <a:lstStyle/>
        <a:p>
          <a:endParaRPr lang="en-US"/>
        </a:p>
      </dgm:t>
    </dgm:pt>
    <dgm:pt modelId="{B597188F-7CC8-4D3B-90FF-FF79B74E7F91}" type="sibTrans" cxnId="{9C65AB8B-C39A-4193-9B98-BF0BA810AB4F}">
      <dgm:prSet/>
      <dgm:spPr/>
      <dgm:t>
        <a:bodyPr/>
        <a:lstStyle/>
        <a:p>
          <a:endParaRPr lang="en-US"/>
        </a:p>
      </dgm:t>
    </dgm:pt>
    <dgm:pt modelId="{F969A2C0-1CCA-4AAD-ABEF-928D6B11E818}">
      <dgm:prSet/>
      <dgm:spPr>
        <a:ln>
          <a:solidFill>
            <a:srgbClr val="FFFF00"/>
          </a:solidFill>
        </a:ln>
        <a:effectLst/>
      </dgm:spPr>
      <dgm:t>
        <a:bodyPr/>
        <a:lstStyle/>
        <a:p>
          <a:r>
            <a:rPr lang="en-US" dirty="0" smtClean="0"/>
            <a:t>Retransmit policy</a:t>
          </a:r>
        </a:p>
      </dgm:t>
    </dgm:pt>
    <dgm:pt modelId="{E1EDE4BA-0611-402A-B6FB-BC3ED4995BD3}" type="parTrans" cxnId="{E6BAB729-B4E9-490A-ABC0-CB163E2A1326}">
      <dgm:prSet/>
      <dgm:spPr/>
      <dgm:t>
        <a:bodyPr/>
        <a:lstStyle/>
        <a:p>
          <a:endParaRPr lang="en-US"/>
        </a:p>
      </dgm:t>
    </dgm:pt>
    <dgm:pt modelId="{8553A494-F6A8-4AF2-9E00-F4E98A111C9E}" type="sibTrans" cxnId="{E6BAB729-B4E9-490A-ABC0-CB163E2A1326}">
      <dgm:prSet/>
      <dgm:spPr/>
      <dgm:t>
        <a:bodyPr/>
        <a:lstStyle/>
        <a:p>
          <a:endParaRPr lang="en-US"/>
        </a:p>
      </dgm:t>
    </dgm:pt>
    <dgm:pt modelId="{00C3EB4F-FE81-4491-A6E0-668812592FE4}">
      <dgm:prSet/>
      <dgm:spPr>
        <a:ln>
          <a:solidFill>
            <a:srgbClr val="FFFF00"/>
          </a:solidFill>
        </a:ln>
        <a:effectLst/>
      </dgm:spPr>
      <dgm:t>
        <a:bodyPr/>
        <a:lstStyle/>
        <a:p>
          <a:r>
            <a:rPr lang="en-US" dirty="0" smtClean="0"/>
            <a:t>Acknowledge policy</a:t>
          </a:r>
        </a:p>
      </dgm:t>
    </dgm:pt>
    <dgm:pt modelId="{95B33E45-B30F-436A-9459-E7987AD5E57F}" type="parTrans" cxnId="{80716868-C93C-491A-BA33-CD73CA8EF646}">
      <dgm:prSet/>
      <dgm:spPr/>
      <dgm:t>
        <a:bodyPr/>
        <a:lstStyle/>
        <a:p>
          <a:endParaRPr lang="en-US"/>
        </a:p>
      </dgm:t>
    </dgm:pt>
    <dgm:pt modelId="{F9F1A1B5-13C3-46DA-A6DE-E3A8C64E8CE2}" type="sibTrans" cxnId="{80716868-C93C-491A-BA33-CD73CA8EF646}">
      <dgm:prSet/>
      <dgm:spPr/>
      <dgm:t>
        <a:bodyPr/>
        <a:lstStyle/>
        <a:p>
          <a:endParaRPr lang="en-US"/>
        </a:p>
      </dgm:t>
    </dgm:pt>
    <dgm:pt modelId="{7EC891A0-35EB-4598-8448-0180699C1FCC}" type="pres">
      <dgm:prSet presAssocID="{497F6D7D-ADC2-42C0-A766-BD07E3B79477}" presName="Name0" presStyleCnt="0">
        <dgm:presLayoutVars>
          <dgm:resizeHandles/>
        </dgm:presLayoutVars>
      </dgm:prSet>
      <dgm:spPr/>
      <dgm:t>
        <a:bodyPr/>
        <a:lstStyle/>
        <a:p>
          <a:endParaRPr lang="en-US"/>
        </a:p>
      </dgm:t>
    </dgm:pt>
    <dgm:pt modelId="{7CBAAAEE-B3AB-4886-8985-A033DCFDF2DC}" type="pres">
      <dgm:prSet presAssocID="{76B9C941-8745-4730-B83A-341A1CCE33BA}" presName="text" presStyleLbl="node1" presStyleIdx="0" presStyleCnt="5">
        <dgm:presLayoutVars>
          <dgm:bulletEnabled val="1"/>
        </dgm:presLayoutVars>
      </dgm:prSet>
      <dgm:spPr/>
      <dgm:t>
        <a:bodyPr/>
        <a:lstStyle/>
        <a:p>
          <a:endParaRPr lang="en-US"/>
        </a:p>
      </dgm:t>
    </dgm:pt>
    <dgm:pt modelId="{163066A4-962D-4EBA-B4D3-2D629729DFB9}" type="pres">
      <dgm:prSet presAssocID="{A46D8773-899E-4415-98D4-44461C0EE6CC}" presName="space" presStyleCnt="0"/>
      <dgm:spPr/>
    </dgm:pt>
    <dgm:pt modelId="{EC02BA34-BA61-4F6A-8F31-7B0F9BB62FAA}" type="pres">
      <dgm:prSet presAssocID="{E896F9E6-740D-4319-B959-1B16C2B2F6D6}" presName="text" presStyleLbl="node1" presStyleIdx="1" presStyleCnt="5">
        <dgm:presLayoutVars>
          <dgm:bulletEnabled val="1"/>
        </dgm:presLayoutVars>
      </dgm:prSet>
      <dgm:spPr/>
      <dgm:t>
        <a:bodyPr/>
        <a:lstStyle/>
        <a:p>
          <a:endParaRPr lang="en-US"/>
        </a:p>
      </dgm:t>
    </dgm:pt>
    <dgm:pt modelId="{E9AB6046-75D4-436F-BCA3-C61E25C6E7AE}" type="pres">
      <dgm:prSet presAssocID="{E70E36AF-9D87-411B-B736-2B359481A0E2}" presName="space" presStyleCnt="0"/>
      <dgm:spPr/>
    </dgm:pt>
    <dgm:pt modelId="{96C3B6C5-E621-4A79-908B-B0E79276B1B7}" type="pres">
      <dgm:prSet presAssocID="{3D873D8C-E23E-4E90-A8EB-095302252A04}" presName="text" presStyleLbl="node1" presStyleIdx="2" presStyleCnt="5">
        <dgm:presLayoutVars>
          <dgm:bulletEnabled val="1"/>
        </dgm:presLayoutVars>
      </dgm:prSet>
      <dgm:spPr/>
      <dgm:t>
        <a:bodyPr/>
        <a:lstStyle/>
        <a:p>
          <a:endParaRPr lang="en-US"/>
        </a:p>
      </dgm:t>
    </dgm:pt>
    <dgm:pt modelId="{CAFF32F7-E4F4-4F9C-856B-E32436810595}" type="pres">
      <dgm:prSet presAssocID="{B597188F-7CC8-4D3B-90FF-FF79B74E7F91}" presName="space" presStyleCnt="0"/>
      <dgm:spPr/>
    </dgm:pt>
    <dgm:pt modelId="{6734D7AF-1105-459B-BD1C-1FA19A19E8F5}" type="pres">
      <dgm:prSet presAssocID="{F969A2C0-1CCA-4AAD-ABEF-928D6B11E818}" presName="text" presStyleLbl="node1" presStyleIdx="3" presStyleCnt="5">
        <dgm:presLayoutVars>
          <dgm:bulletEnabled val="1"/>
        </dgm:presLayoutVars>
      </dgm:prSet>
      <dgm:spPr/>
      <dgm:t>
        <a:bodyPr/>
        <a:lstStyle/>
        <a:p>
          <a:endParaRPr lang="en-US"/>
        </a:p>
      </dgm:t>
    </dgm:pt>
    <dgm:pt modelId="{017F5017-4E69-438D-9184-766BEE76AB6E}" type="pres">
      <dgm:prSet presAssocID="{8553A494-F6A8-4AF2-9E00-F4E98A111C9E}" presName="space" presStyleCnt="0"/>
      <dgm:spPr/>
    </dgm:pt>
    <dgm:pt modelId="{7CFE4887-702C-45A3-B410-0DA566AEC521}" type="pres">
      <dgm:prSet presAssocID="{00C3EB4F-FE81-4491-A6E0-668812592FE4}" presName="text" presStyleLbl="node1" presStyleIdx="4" presStyleCnt="5">
        <dgm:presLayoutVars>
          <dgm:bulletEnabled val="1"/>
        </dgm:presLayoutVars>
      </dgm:prSet>
      <dgm:spPr/>
      <dgm:t>
        <a:bodyPr/>
        <a:lstStyle/>
        <a:p>
          <a:endParaRPr lang="en-US"/>
        </a:p>
      </dgm:t>
    </dgm:pt>
  </dgm:ptLst>
  <dgm:cxnLst>
    <dgm:cxn modelId="{9C65AB8B-C39A-4193-9B98-BF0BA810AB4F}" srcId="{497F6D7D-ADC2-42C0-A766-BD07E3B79477}" destId="{3D873D8C-E23E-4E90-A8EB-095302252A04}" srcOrd="2" destOrd="0" parTransId="{9A8A1C82-7293-4A61-99E2-83D074D4A898}" sibTransId="{B597188F-7CC8-4D3B-90FF-FF79B74E7F91}"/>
    <dgm:cxn modelId="{6482D1F4-725E-4321-A5B8-D6B5BB5429C2}" type="presOf" srcId="{497F6D7D-ADC2-42C0-A766-BD07E3B79477}" destId="{7EC891A0-35EB-4598-8448-0180699C1FCC}" srcOrd="0" destOrd="0" presId="urn:diagrams.loki3.com/VaryingWidthList+Icon"/>
    <dgm:cxn modelId="{C566BF8E-AC7A-4C60-AA5D-A49E3891318E}" type="presOf" srcId="{E896F9E6-740D-4319-B959-1B16C2B2F6D6}" destId="{EC02BA34-BA61-4F6A-8F31-7B0F9BB62FAA}" srcOrd="0" destOrd="0" presId="urn:diagrams.loki3.com/VaryingWidthList+Icon"/>
    <dgm:cxn modelId="{E6BAB729-B4E9-490A-ABC0-CB163E2A1326}" srcId="{497F6D7D-ADC2-42C0-A766-BD07E3B79477}" destId="{F969A2C0-1CCA-4AAD-ABEF-928D6B11E818}" srcOrd="3" destOrd="0" parTransId="{E1EDE4BA-0611-402A-B6FB-BC3ED4995BD3}" sibTransId="{8553A494-F6A8-4AF2-9E00-F4E98A111C9E}"/>
    <dgm:cxn modelId="{AE01BD62-280A-4870-95BD-55BF8D483868}" type="presOf" srcId="{76B9C941-8745-4730-B83A-341A1CCE33BA}" destId="{7CBAAAEE-B3AB-4886-8985-A033DCFDF2DC}" srcOrd="0" destOrd="0" presId="urn:diagrams.loki3.com/VaryingWidthList+Icon"/>
    <dgm:cxn modelId="{80716868-C93C-491A-BA33-CD73CA8EF646}" srcId="{497F6D7D-ADC2-42C0-A766-BD07E3B79477}" destId="{00C3EB4F-FE81-4491-A6E0-668812592FE4}" srcOrd="4" destOrd="0" parTransId="{95B33E45-B30F-436A-9459-E7987AD5E57F}" sibTransId="{F9F1A1B5-13C3-46DA-A6DE-E3A8C64E8CE2}"/>
    <dgm:cxn modelId="{8DCCF9B7-6B94-4427-9DAE-00EAEE6FC5F5}" type="presOf" srcId="{F969A2C0-1CCA-4AAD-ABEF-928D6B11E818}" destId="{6734D7AF-1105-459B-BD1C-1FA19A19E8F5}" srcOrd="0" destOrd="0" presId="urn:diagrams.loki3.com/VaryingWidthList+Icon"/>
    <dgm:cxn modelId="{32B9DF6D-C574-4B2E-97C9-7C0602100BC0}" srcId="{497F6D7D-ADC2-42C0-A766-BD07E3B79477}" destId="{76B9C941-8745-4730-B83A-341A1CCE33BA}" srcOrd="0" destOrd="0" parTransId="{AA8F54E9-115D-4CA1-958D-788C6A44FC4D}" sibTransId="{A46D8773-899E-4415-98D4-44461C0EE6CC}"/>
    <dgm:cxn modelId="{ABE5D0C2-498F-44BF-A4F9-57F33803BF5F}" type="presOf" srcId="{3D873D8C-E23E-4E90-A8EB-095302252A04}" destId="{96C3B6C5-E621-4A79-908B-B0E79276B1B7}" srcOrd="0" destOrd="0" presId="urn:diagrams.loki3.com/VaryingWidthList+Icon"/>
    <dgm:cxn modelId="{65F14E88-6804-47A8-BA22-3120D4B8D196}" type="presOf" srcId="{00C3EB4F-FE81-4491-A6E0-668812592FE4}" destId="{7CFE4887-702C-45A3-B410-0DA566AEC521}" srcOrd="0" destOrd="0" presId="urn:diagrams.loki3.com/VaryingWidthList+Icon"/>
    <dgm:cxn modelId="{E1FE72F3-DA8A-42AC-BD35-E44618EB8264}" srcId="{497F6D7D-ADC2-42C0-A766-BD07E3B79477}" destId="{E896F9E6-740D-4319-B959-1B16C2B2F6D6}" srcOrd="1" destOrd="0" parTransId="{5FC5EF36-CF27-475B-A017-9075B67E4637}" sibTransId="{E70E36AF-9D87-411B-B736-2B359481A0E2}"/>
    <dgm:cxn modelId="{FCCD6360-33E1-4F2B-86C0-C32D722B78A6}" type="presParOf" srcId="{7EC891A0-35EB-4598-8448-0180699C1FCC}" destId="{7CBAAAEE-B3AB-4886-8985-A033DCFDF2DC}" srcOrd="0" destOrd="0" presId="urn:diagrams.loki3.com/VaryingWidthList+Icon"/>
    <dgm:cxn modelId="{2115087A-93A4-4B92-82C2-313DE9903E41}" type="presParOf" srcId="{7EC891A0-35EB-4598-8448-0180699C1FCC}" destId="{163066A4-962D-4EBA-B4D3-2D629729DFB9}" srcOrd="1" destOrd="0" presId="urn:diagrams.loki3.com/VaryingWidthList+Icon"/>
    <dgm:cxn modelId="{489404C2-4583-41D3-97CB-D9BDBC62CF53}" type="presParOf" srcId="{7EC891A0-35EB-4598-8448-0180699C1FCC}" destId="{EC02BA34-BA61-4F6A-8F31-7B0F9BB62FAA}" srcOrd="2" destOrd="0" presId="urn:diagrams.loki3.com/VaryingWidthList+Icon"/>
    <dgm:cxn modelId="{649BDB85-F01A-4D2B-970D-B44BFF537A34}" type="presParOf" srcId="{7EC891A0-35EB-4598-8448-0180699C1FCC}" destId="{E9AB6046-75D4-436F-BCA3-C61E25C6E7AE}" srcOrd="3" destOrd="0" presId="urn:diagrams.loki3.com/VaryingWidthList+Icon"/>
    <dgm:cxn modelId="{598F65FD-1DF9-46C1-9097-A1D40AFD3421}" type="presParOf" srcId="{7EC891A0-35EB-4598-8448-0180699C1FCC}" destId="{96C3B6C5-E621-4A79-908B-B0E79276B1B7}" srcOrd="4" destOrd="0" presId="urn:diagrams.loki3.com/VaryingWidthList+Icon"/>
    <dgm:cxn modelId="{86957144-0A4C-45B2-BFB2-FC268D0550F8}" type="presParOf" srcId="{7EC891A0-35EB-4598-8448-0180699C1FCC}" destId="{CAFF32F7-E4F4-4F9C-856B-E32436810595}" srcOrd="5" destOrd="0" presId="urn:diagrams.loki3.com/VaryingWidthList+Icon"/>
    <dgm:cxn modelId="{1741A094-8337-4E16-B5FF-E5F12281A608}" type="presParOf" srcId="{7EC891A0-35EB-4598-8448-0180699C1FCC}" destId="{6734D7AF-1105-459B-BD1C-1FA19A19E8F5}" srcOrd="6" destOrd="0" presId="urn:diagrams.loki3.com/VaryingWidthList+Icon"/>
    <dgm:cxn modelId="{AF671F27-268F-485F-B72F-A864BDAA53E1}" type="presParOf" srcId="{7EC891A0-35EB-4598-8448-0180699C1FCC}" destId="{017F5017-4E69-438D-9184-766BEE76AB6E}" srcOrd="7" destOrd="0" presId="urn:diagrams.loki3.com/VaryingWidthList+Icon"/>
    <dgm:cxn modelId="{C76654F8-C9DA-462B-9F65-64A77F896D23}" type="presParOf" srcId="{7EC891A0-35EB-4598-8448-0180699C1FCC}" destId="{7CFE4887-702C-45A3-B410-0DA566AEC521}" srcOrd="8" destOrd="0" presId="urn:diagrams.loki3.com/VaryingWidth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A52490A-9568-4A5F-A315-945E121EB69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4289ACE-56EB-4AEA-ABB4-50DFEA19C0C8}">
      <dgm:prSet phldrT="[Text]" custT="1"/>
      <dgm:spPr/>
      <dgm:t>
        <a:bodyPr/>
        <a:lstStyle/>
        <a:p>
          <a:r>
            <a:rPr lang="en-US" sz="2400" dirty="0" smtClean="0">
              <a:solidFill>
                <a:schemeClr val="tx2"/>
              </a:solidFill>
            </a:rPr>
            <a:t>In-order</a:t>
          </a:r>
          <a:endParaRPr lang="en-US" sz="2400" dirty="0">
            <a:solidFill>
              <a:schemeClr val="tx2"/>
            </a:solidFill>
          </a:endParaRPr>
        </a:p>
      </dgm:t>
    </dgm:pt>
    <dgm:pt modelId="{7147B324-EE2D-4FEB-AEC4-69FAED197D13}" type="parTrans" cxnId="{C6A029F2-637B-4E7B-8366-BDCCBF0843B3}">
      <dgm:prSet/>
      <dgm:spPr/>
      <dgm:t>
        <a:bodyPr/>
        <a:lstStyle/>
        <a:p>
          <a:endParaRPr lang="en-US"/>
        </a:p>
      </dgm:t>
    </dgm:pt>
    <dgm:pt modelId="{69807FB4-6164-42F9-BBCB-5DC3D231AA42}" type="sibTrans" cxnId="{C6A029F2-637B-4E7B-8366-BDCCBF0843B3}">
      <dgm:prSet/>
      <dgm:spPr/>
      <dgm:t>
        <a:bodyPr/>
        <a:lstStyle/>
        <a:p>
          <a:endParaRPr lang="en-US"/>
        </a:p>
      </dgm:t>
    </dgm:pt>
    <dgm:pt modelId="{53ACB822-896A-4711-93CF-3A3AE2A7CC7F}">
      <dgm:prSet/>
      <dgm:spPr/>
      <dgm:t>
        <a:bodyPr/>
        <a:lstStyle/>
        <a:p>
          <a:r>
            <a:rPr lang="en-US" dirty="0" smtClean="0"/>
            <a:t>Accepts only segments that arrive in order; any segment that arrives out of order is discarded</a:t>
          </a:r>
        </a:p>
      </dgm:t>
    </dgm:pt>
    <dgm:pt modelId="{FBE0BD98-6810-4D9D-B137-3D7F80836B9F}" type="parTrans" cxnId="{A94FE049-B030-4C70-B54D-12C9479393DF}">
      <dgm:prSet/>
      <dgm:spPr/>
      <dgm:t>
        <a:bodyPr/>
        <a:lstStyle/>
        <a:p>
          <a:endParaRPr lang="en-US"/>
        </a:p>
      </dgm:t>
    </dgm:pt>
    <dgm:pt modelId="{9221552D-401C-4037-A92B-51928237ACC1}" type="sibTrans" cxnId="{A94FE049-B030-4C70-B54D-12C9479393DF}">
      <dgm:prSet/>
      <dgm:spPr/>
      <dgm:t>
        <a:bodyPr/>
        <a:lstStyle/>
        <a:p>
          <a:endParaRPr lang="en-US"/>
        </a:p>
      </dgm:t>
    </dgm:pt>
    <dgm:pt modelId="{5A4951EC-C4CB-4C28-A631-710302A7E9A3}">
      <dgm:prSet/>
      <dgm:spPr/>
      <dgm:t>
        <a:bodyPr/>
        <a:lstStyle/>
        <a:p>
          <a:r>
            <a:rPr lang="en-US" dirty="0" smtClean="0"/>
            <a:t>Makes for simple implementation but places a burden on the networking facility</a:t>
          </a:r>
        </a:p>
      </dgm:t>
    </dgm:pt>
    <dgm:pt modelId="{F757A4A5-5EE0-4076-9A59-70121DB6B540}" type="parTrans" cxnId="{B96B660D-6BFC-4E52-A62B-66FAED371571}">
      <dgm:prSet/>
      <dgm:spPr/>
      <dgm:t>
        <a:bodyPr/>
        <a:lstStyle/>
        <a:p>
          <a:endParaRPr lang="en-US"/>
        </a:p>
      </dgm:t>
    </dgm:pt>
    <dgm:pt modelId="{016D4EB8-C19A-425F-BFEC-54330D05480A}" type="sibTrans" cxnId="{B96B660D-6BFC-4E52-A62B-66FAED371571}">
      <dgm:prSet/>
      <dgm:spPr/>
      <dgm:t>
        <a:bodyPr/>
        <a:lstStyle/>
        <a:p>
          <a:endParaRPr lang="en-US"/>
        </a:p>
      </dgm:t>
    </dgm:pt>
    <dgm:pt modelId="{30ECFDC0-F48D-470F-A679-703FB71EBC86}">
      <dgm:prSet/>
      <dgm:spPr/>
      <dgm:t>
        <a:bodyPr/>
        <a:lstStyle/>
        <a:p>
          <a:r>
            <a:rPr lang="en-US" dirty="0" smtClean="0"/>
            <a:t>If a single segment is lost in transit, then all subsequent segments must be retransmitted</a:t>
          </a:r>
        </a:p>
      </dgm:t>
    </dgm:pt>
    <dgm:pt modelId="{AC7B5EAD-AD7C-42AA-A269-A73633BA4579}" type="parTrans" cxnId="{B585E362-577E-41A7-8E04-EA8F1E04D18D}">
      <dgm:prSet/>
      <dgm:spPr/>
      <dgm:t>
        <a:bodyPr/>
        <a:lstStyle/>
        <a:p>
          <a:endParaRPr lang="en-US"/>
        </a:p>
      </dgm:t>
    </dgm:pt>
    <dgm:pt modelId="{587B87CE-9C20-409F-8E92-ACE85BCA860E}" type="sibTrans" cxnId="{B585E362-577E-41A7-8E04-EA8F1E04D18D}">
      <dgm:prSet/>
      <dgm:spPr/>
      <dgm:t>
        <a:bodyPr/>
        <a:lstStyle/>
        <a:p>
          <a:endParaRPr lang="en-US"/>
        </a:p>
      </dgm:t>
    </dgm:pt>
    <dgm:pt modelId="{D8D04F80-A4C3-4724-B492-5BDAC77A07AC}">
      <dgm:prSet custT="1"/>
      <dgm:spPr/>
      <dgm:t>
        <a:bodyPr/>
        <a:lstStyle/>
        <a:p>
          <a:r>
            <a:rPr lang="en-US" sz="2400" dirty="0" smtClean="0">
              <a:solidFill>
                <a:schemeClr val="tx2"/>
              </a:solidFill>
            </a:rPr>
            <a:t>In-window</a:t>
          </a:r>
        </a:p>
      </dgm:t>
    </dgm:pt>
    <dgm:pt modelId="{919E16BF-8059-4704-BD1B-FB34131CC9CB}" type="parTrans" cxnId="{1C167721-E784-4487-9B5E-56EF640F7A33}">
      <dgm:prSet/>
      <dgm:spPr/>
      <dgm:t>
        <a:bodyPr/>
        <a:lstStyle/>
        <a:p>
          <a:endParaRPr lang="en-US"/>
        </a:p>
      </dgm:t>
    </dgm:pt>
    <dgm:pt modelId="{63BAD9CD-8C4A-4A8F-888A-8B76921EF253}" type="sibTrans" cxnId="{1C167721-E784-4487-9B5E-56EF640F7A33}">
      <dgm:prSet/>
      <dgm:spPr/>
      <dgm:t>
        <a:bodyPr/>
        <a:lstStyle/>
        <a:p>
          <a:endParaRPr lang="en-US"/>
        </a:p>
      </dgm:t>
    </dgm:pt>
    <dgm:pt modelId="{A8CB7252-0811-49F2-A26C-8239ABD6332B}">
      <dgm:prSet/>
      <dgm:spPr/>
      <dgm:t>
        <a:bodyPr/>
        <a:lstStyle/>
        <a:p>
          <a:r>
            <a:rPr lang="en-US" dirty="0" smtClean="0"/>
            <a:t>Accepts all segments that are within the receive window</a:t>
          </a:r>
        </a:p>
      </dgm:t>
    </dgm:pt>
    <dgm:pt modelId="{FE5066A9-EBA7-456A-A602-711ACC53151F}" type="parTrans" cxnId="{A5CC6970-FBB6-40E7-AE5D-00B5AFCB4882}">
      <dgm:prSet/>
      <dgm:spPr/>
      <dgm:t>
        <a:bodyPr/>
        <a:lstStyle/>
        <a:p>
          <a:endParaRPr lang="en-US"/>
        </a:p>
      </dgm:t>
    </dgm:pt>
    <dgm:pt modelId="{70301F93-8E97-4E78-AB17-4C092714A091}" type="sibTrans" cxnId="{A5CC6970-FBB6-40E7-AE5D-00B5AFCB4882}">
      <dgm:prSet/>
      <dgm:spPr/>
      <dgm:t>
        <a:bodyPr/>
        <a:lstStyle/>
        <a:p>
          <a:endParaRPr lang="en-US"/>
        </a:p>
      </dgm:t>
    </dgm:pt>
    <dgm:pt modelId="{3A37BDB2-5AC2-485B-90CD-309E94CCD820}">
      <dgm:prSet/>
      <dgm:spPr/>
      <dgm:t>
        <a:bodyPr/>
        <a:lstStyle/>
        <a:p>
          <a:r>
            <a:rPr lang="en-US" dirty="0" smtClean="0"/>
            <a:t>Requires a more complex acceptance test and a more sophisticated data storage scheme</a:t>
          </a:r>
        </a:p>
      </dgm:t>
    </dgm:pt>
    <dgm:pt modelId="{6C2C8B9D-1586-4322-B641-C2EAFAC87624}" type="parTrans" cxnId="{F856F741-7B7A-46E4-8561-EC35BB2CBD60}">
      <dgm:prSet/>
      <dgm:spPr/>
      <dgm:t>
        <a:bodyPr/>
        <a:lstStyle/>
        <a:p>
          <a:endParaRPr lang="en-US"/>
        </a:p>
      </dgm:t>
    </dgm:pt>
    <dgm:pt modelId="{16E70811-66F1-4903-AEF6-54CF4950E0C5}" type="sibTrans" cxnId="{F856F741-7B7A-46E4-8561-EC35BB2CBD60}">
      <dgm:prSet/>
      <dgm:spPr/>
      <dgm:t>
        <a:bodyPr/>
        <a:lstStyle/>
        <a:p>
          <a:endParaRPr lang="en-US"/>
        </a:p>
      </dgm:t>
    </dgm:pt>
    <dgm:pt modelId="{B5C05284-42EC-45A8-8698-3B3A133334DD}" type="pres">
      <dgm:prSet presAssocID="{FA52490A-9568-4A5F-A315-945E121EB697}" presName="linear" presStyleCnt="0">
        <dgm:presLayoutVars>
          <dgm:dir/>
          <dgm:animLvl val="lvl"/>
          <dgm:resizeHandles val="exact"/>
        </dgm:presLayoutVars>
      </dgm:prSet>
      <dgm:spPr/>
      <dgm:t>
        <a:bodyPr/>
        <a:lstStyle/>
        <a:p>
          <a:endParaRPr lang="en-US"/>
        </a:p>
      </dgm:t>
    </dgm:pt>
    <dgm:pt modelId="{58669898-84D4-4998-B73A-9BCE6321DF78}" type="pres">
      <dgm:prSet presAssocID="{24289ACE-56EB-4AEA-ABB4-50DFEA19C0C8}" presName="parentLin" presStyleCnt="0"/>
      <dgm:spPr/>
    </dgm:pt>
    <dgm:pt modelId="{5BD8F233-F8D9-4EDE-A903-07BA2FADE845}" type="pres">
      <dgm:prSet presAssocID="{24289ACE-56EB-4AEA-ABB4-50DFEA19C0C8}" presName="parentLeftMargin" presStyleLbl="node1" presStyleIdx="0" presStyleCnt="2"/>
      <dgm:spPr/>
      <dgm:t>
        <a:bodyPr/>
        <a:lstStyle/>
        <a:p>
          <a:endParaRPr lang="en-US"/>
        </a:p>
      </dgm:t>
    </dgm:pt>
    <dgm:pt modelId="{EC8405D9-60D6-4B2B-B0DC-1198B8A11D5E}" type="pres">
      <dgm:prSet presAssocID="{24289ACE-56EB-4AEA-ABB4-50DFEA19C0C8}" presName="parentText" presStyleLbl="node1" presStyleIdx="0" presStyleCnt="2">
        <dgm:presLayoutVars>
          <dgm:chMax val="0"/>
          <dgm:bulletEnabled val="1"/>
        </dgm:presLayoutVars>
      </dgm:prSet>
      <dgm:spPr/>
      <dgm:t>
        <a:bodyPr/>
        <a:lstStyle/>
        <a:p>
          <a:endParaRPr lang="en-US"/>
        </a:p>
      </dgm:t>
    </dgm:pt>
    <dgm:pt modelId="{979C821F-697F-496D-9DBB-BE2A90F49ED4}" type="pres">
      <dgm:prSet presAssocID="{24289ACE-56EB-4AEA-ABB4-50DFEA19C0C8}" presName="negativeSpace" presStyleCnt="0"/>
      <dgm:spPr/>
    </dgm:pt>
    <dgm:pt modelId="{9A5A66B0-1219-40F4-B5E8-459048393FAF}" type="pres">
      <dgm:prSet presAssocID="{24289ACE-56EB-4AEA-ABB4-50DFEA19C0C8}" presName="childText" presStyleLbl="conFgAcc1" presStyleIdx="0" presStyleCnt="2">
        <dgm:presLayoutVars>
          <dgm:bulletEnabled val="1"/>
        </dgm:presLayoutVars>
      </dgm:prSet>
      <dgm:spPr/>
      <dgm:t>
        <a:bodyPr/>
        <a:lstStyle/>
        <a:p>
          <a:endParaRPr lang="en-US"/>
        </a:p>
      </dgm:t>
    </dgm:pt>
    <dgm:pt modelId="{2CBBEAC4-62CF-49D7-BA26-E8ABF8825FC0}" type="pres">
      <dgm:prSet presAssocID="{69807FB4-6164-42F9-BBCB-5DC3D231AA42}" presName="spaceBetweenRectangles" presStyleCnt="0"/>
      <dgm:spPr/>
    </dgm:pt>
    <dgm:pt modelId="{CC148E8F-80FF-4885-98DB-DCC55F218CB5}" type="pres">
      <dgm:prSet presAssocID="{D8D04F80-A4C3-4724-B492-5BDAC77A07AC}" presName="parentLin" presStyleCnt="0"/>
      <dgm:spPr/>
    </dgm:pt>
    <dgm:pt modelId="{F716734C-7AE1-40F8-AE1E-91860EB133A3}" type="pres">
      <dgm:prSet presAssocID="{D8D04F80-A4C3-4724-B492-5BDAC77A07AC}" presName="parentLeftMargin" presStyleLbl="node1" presStyleIdx="0" presStyleCnt="2"/>
      <dgm:spPr/>
      <dgm:t>
        <a:bodyPr/>
        <a:lstStyle/>
        <a:p>
          <a:endParaRPr lang="en-US"/>
        </a:p>
      </dgm:t>
    </dgm:pt>
    <dgm:pt modelId="{FE415D06-C64D-4465-AA1D-54DC629FDCFF}" type="pres">
      <dgm:prSet presAssocID="{D8D04F80-A4C3-4724-B492-5BDAC77A07AC}" presName="parentText" presStyleLbl="node1" presStyleIdx="1" presStyleCnt="2">
        <dgm:presLayoutVars>
          <dgm:chMax val="0"/>
          <dgm:bulletEnabled val="1"/>
        </dgm:presLayoutVars>
      </dgm:prSet>
      <dgm:spPr/>
      <dgm:t>
        <a:bodyPr/>
        <a:lstStyle/>
        <a:p>
          <a:endParaRPr lang="en-US"/>
        </a:p>
      </dgm:t>
    </dgm:pt>
    <dgm:pt modelId="{D7DF444B-797D-4924-8845-B4A48AA195E6}" type="pres">
      <dgm:prSet presAssocID="{D8D04F80-A4C3-4724-B492-5BDAC77A07AC}" presName="negativeSpace" presStyleCnt="0"/>
      <dgm:spPr/>
    </dgm:pt>
    <dgm:pt modelId="{A1362671-15DC-4246-998E-981F65AFF8A6}" type="pres">
      <dgm:prSet presAssocID="{D8D04F80-A4C3-4724-B492-5BDAC77A07AC}" presName="childText" presStyleLbl="conFgAcc1" presStyleIdx="1" presStyleCnt="2">
        <dgm:presLayoutVars>
          <dgm:bulletEnabled val="1"/>
        </dgm:presLayoutVars>
      </dgm:prSet>
      <dgm:spPr/>
      <dgm:t>
        <a:bodyPr/>
        <a:lstStyle/>
        <a:p>
          <a:endParaRPr lang="en-US"/>
        </a:p>
      </dgm:t>
    </dgm:pt>
  </dgm:ptLst>
  <dgm:cxnLst>
    <dgm:cxn modelId="{9EFAFB3A-1A7E-47E8-B776-BE457BAF6EAE}" type="presOf" srcId="{24289ACE-56EB-4AEA-ABB4-50DFEA19C0C8}" destId="{5BD8F233-F8D9-4EDE-A903-07BA2FADE845}" srcOrd="0" destOrd="0" presId="urn:microsoft.com/office/officeart/2005/8/layout/list1"/>
    <dgm:cxn modelId="{A94FE049-B030-4C70-B54D-12C9479393DF}" srcId="{24289ACE-56EB-4AEA-ABB4-50DFEA19C0C8}" destId="{53ACB822-896A-4711-93CF-3A3AE2A7CC7F}" srcOrd="0" destOrd="0" parTransId="{FBE0BD98-6810-4D9D-B137-3D7F80836B9F}" sibTransId="{9221552D-401C-4037-A92B-51928237ACC1}"/>
    <dgm:cxn modelId="{F027E8C2-ABBF-4A86-B77F-91A50B671871}" type="presOf" srcId="{53ACB822-896A-4711-93CF-3A3AE2A7CC7F}" destId="{9A5A66B0-1219-40F4-B5E8-459048393FAF}" srcOrd="0" destOrd="0" presId="urn:microsoft.com/office/officeart/2005/8/layout/list1"/>
    <dgm:cxn modelId="{A5CC6970-FBB6-40E7-AE5D-00B5AFCB4882}" srcId="{D8D04F80-A4C3-4724-B492-5BDAC77A07AC}" destId="{A8CB7252-0811-49F2-A26C-8239ABD6332B}" srcOrd="0" destOrd="0" parTransId="{FE5066A9-EBA7-456A-A602-711ACC53151F}" sibTransId="{70301F93-8E97-4E78-AB17-4C092714A091}"/>
    <dgm:cxn modelId="{2D78D5AA-B529-409B-A523-4CA069C8C7DC}" type="presOf" srcId="{D8D04F80-A4C3-4724-B492-5BDAC77A07AC}" destId="{F716734C-7AE1-40F8-AE1E-91860EB133A3}" srcOrd="0" destOrd="0" presId="urn:microsoft.com/office/officeart/2005/8/layout/list1"/>
    <dgm:cxn modelId="{7621BD1E-E2CE-43C1-A9F7-2E1AACC6BD52}" type="presOf" srcId="{24289ACE-56EB-4AEA-ABB4-50DFEA19C0C8}" destId="{EC8405D9-60D6-4B2B-B0DC-1198B8A11D5E}" srcOrd="1" destOrd="0" presId="urn:microsoft.com/office/officeart/2005/8/layout/list1"/>
    <dgm:cxn modelId="{B96B660D-6BFC-4E52-A62B-66FAED371571}" srcId="{24289ACE-56EB-4AEA-ABB4-50DFEA19C0C8}" destId="{5A4951EC-C4CB-4C28-A631-710302A7E9A3}" srcOrd="1" destOrd="0" parTransId="{F757A4A5-5EE0-4076-9A59-70121DB6B540}" sibTransId="{016D4EB8-C19A-425F-BFEC-54330D05480A}"/>
    <dgm:cxn modelId="{F856F741-7B7A-46E4-8561-EC35BB2CBD60}" srcId="{D8D04F80-A4C3-4724-B492-5BDAC77A07AC}" destId="{3A37BDB2-5AC2-485B-90CD-309E94CCD820}" srcOrd="1" destOrd="0" parTransId="{6C2C8B9D-1586-4322-B641-C2EAFAC87624}" sibTransId="{16E70811-66F1-4903-AEF6-54CF4950E0C5}"/>
    <dgm:cxn modelId="{4F8DC141-40F5-45F2-A822-006369450FE6}" type="presOf" srcId="{FA52490A-9568-4A5F-A315-945E121EB697}" destId="{B5C05284-42EC-45A8-8698-3B3A133334DD}" srcOrd="0" destOrd="0" presId="urn:microsoft.com/office/officeart/2005/8/layout/list1"/>
    <dgm:cxn modelId="{1C167721-E784-4487-9B5E-56EF640F7A33}" srcId="{FA52490A-9568-4A5F-A315-945E121EB697}" destId="{D8D04F80-A4C3-4724-B492-5BDAC77A07AC}" srcOrd="1" destOrd="0" parTransId="{919E16BF-8059-4704-BD1B-FB34131CC9CB}" sibTransId="{63BAD9CD-8C4A-4A8F-888A-8B76921EF253}"/>
    <dgm:cxn modelId="{C6A029F2-637B-4E7B-8366-BDCCBF0843B3}" srcId="{FA52490A-9568-4A5F-A315-945E121EB697}" destId="{24289ACE-56EB-4AEA-ABB4-50DFEA19C0C8}" srcOrd="0" destOrd="0" parTransId="{7147B324-EE2D-4FEB-AEC4-69FAED197D13}" sibTransId="{69807FB4-6164-42F9-BBCB-5DC3D231AA42}"/>
    <dgm:cxn modelId="{89F93668-93E7-4737-9376-874C2451CFEC}" type="presOf" srcId="{D8D04F80-A4C3-4724-B492-5BDAC77A07AC}" destId="{FE415D06-C64D-4465-AA1D-54DC629FDCFF}" srcOrd="1" destOrd="0" presId="urn:microsoft.com/office/officeart/2005/8/layout/list1"/>
    <dgm:cxn modelId="{665E5459-E7A6-4D81-AA3C-AF6F43A53722}" type="presOf" srcId="{30ECFDC0-F48D-470F-A679-703FB71EBC86}" destId="{9A5A66B0-1219-40F4-B5E8-459048393FAF}" srcOrd="0" destOrd="2" presId="urn:microsoft.com/office/officeart/2005/8/layout/list1"/>
    <dgm:cxn modelId="{5F0085AE-DFF6-45B9-A249-BA3E2F5B2C19}" type="presOf" srcId="{3A37BDB2-5AC2-485B-90CD-309E94CCD820}" destId="{A1362671-15DC-4246-998E-981F65AFF8A6}" srcOrd="0" destOrd="1" presId="urn:microsoft.com/office/officeart/2005/8/layout/list1"/>
    <dgm:cxn modelId="{B585E362-577E-41A7-8E04-EA8F1E04D18D}" srcId="{24289ACE-56EB-4AEA-ABB4-50DFEA19C0C8}" destId="{30ECFDC0-F48D-470F-A679-703FB71EBC86}" srcOrd="2" destOrd="0" parTransId="{AC7B5EAD-AD7C-42AA-A269-A73633BA4579}" sibTransId="{587B87CE-9C20-409F-8E92-ACE85BCA860E}"/>
    <dgm:cxn modelId="{B36441B2-B0CE-44C4-981A-00A83DF9EA8E}" type="presOf" srcId="{5A4951EC-C4CB-4C28-A631-710302A7E9A3}" destId="{9A5A66B0-1219-40F4-B5E8-459048393FAF}" srcOrd="0" destOrd="1" presId="urn:microsoft.com/office/officeart/2005/8/layout/list1"/>
    <dgm:cxn modelId="{0711211E-2BCD-4BA9-A58E-25F88C25972A}" type="presOf" srcId="{A8CB7252-0811-49F2-A26C-8239ABD6332B}" destId="{A1362671-15DC-4246-998E-981F65AFF8A6}" srcOrd="0" destOrd="0" presId="urn:microsoft.com/office/officeart/2005/8/layout/list1"/>
    <dgm:cxn modelId="{2E46E479-7E1B-4612-986E-E54287697386}" type="presParOf" srcId="{B5C05284-42EC-45A8-8698-3B3A133334DD}" destId="{58669898-84D4-4998-B73A-9BCE6321DF78}" srcOrd="0" destOrd="0" presId="urn:microsoft.com/office/officeart/2005/8/layout/list1"/>
    <dgm:cxn modelId="{FD669CFF-87CF-4894-BFB6-E03B42C6334C}" type="presParOf" srcId="{58669898-84D4-4998-B73A-9BCE6321DF78}" destId="{5BD8F233-F8D9-4EDE-A903-07BA2FADE845}" srcOrd="0" destOrd="0" presId="urn:microsoft.com/office/officeart/2005/8/layout/list1"/>
    <dgm:cxn modelId="{5B6B8F08-9CD7-4ECA-844C-25532D8E6B82}" type="presParOf" srcId="{58669898-84D4-4998-B73A-9BCE6321DF78}" destId="{EC8405D9-60D6-4B2B-B0DC-1198B8A11D5E}" srcOrd="1" destOrd="0" presId="urn:microsoft.com/office/officeart/2005/8/layout/list1"/>
    <dgm:cxn modelId="{CF805747-0659-4D16-9DE1-00FB6B228AF8}" type="presParOf" srcId="{B5C05284-42EC-45A8-8698-3B3A133334DD}" destId="{979C821F-697F-496D-9DBB-BE2A90F49ED4}" srcOrd="1" destOrd="0" presId="urn:microsoft.com/office/officeart/2005/8/layout/list1"/>
    <dgm:cxn modelId="{DDB2A3AC-1D88-4DFF-89EC-2106F71D1262}" type="presParOf" srcId="{B5C05284-42EC-45A8-8698-3B3A133334DD}" destId="{9A5A66B0-1219-40F4-B5E8-459048393FAF}" srcOrd="2" destOrd="0" presId="urn:microsoft.com/office/officeart/2005/8/layout/list1"/>
    <dgm:cxn modelId="{6A73CD8F-6F51-4FAB-AB1C-C2C8FB4BE4EF}" type="presParOf" srcId="{B5C05284-42EC-45A8-8698-3B3A133334DD}" destId="{2CBBEAC4-62CF-49D7-BA26-E8ABF8825FC0}" srcOrd="3" destOrd="0" presId="urn:microsoft.com/office/officeart/2005/8/layout/list1"/>
    <dgm:cxn modelId="{47039501-B0A7-4447-9CBB-52C327F2428A}" type="presParOf" srcId="{B5C05284-42EC-45A8-8698-3B3A133334DD}" destId="{CC148E8F-80FF-4885-98DB-DCC55F218CB5}" srcOrd="4" destOrd="0" presId="urn:microsoft.com/office/officeart/2005/8/layout/list1"/>
    <dgm:cxn modelId="{733D87FE-3630-4461-BC36-628642DA5E66}" type="presParOf" srcId="{CC148E8F-80FF-4885-98DB-DCC55F218CB5}" destId="{F716734C-7AE1-40F8-AE1E-91860EB133A3}" srcOrd="0" destOrd="0" presId="urn:microsoft.com/office/officeart/2005/8/layout/list1"/>
    <dgm:cxn modelId="{8928ADD2-86C6-447A-A06A-41678CC4F82B}" type="presParOf" srcId="{CC148E8F-80FF-4885-98DB-DCC55F218CB5}" destId="{FE415D06-C64D-4465-AA1D-54DC629FDCFF}" srcOrd="1" destOrd="0" presId="urn:microsoft.com/office/officeart/2005/8/layout/list1"/>
    <dgm:cxn modelId="{00874D2C-6F78-4512-85ED-E5277798D713}" type="presParOf" srcId="{B5C05284-42EC-45A8-8698-3B3A133334DD}" destId="{D7DF444B-797D-4924-8845-B4A48AA195E6}" srcOrd="5" destOrd="0" presId="urn:microsoft.com/office/officeart/2005/8/layout/list1"/>
    <dgm:cxn modelId="{8B5EC740-9466-4185-87D5-E8B4BF3FE3C2}" type="presParOf" srcId="{B5C05284-42EC-45A8-8698-3B3A133334DD}" destId="{A1362671-15DC-4246-998E-981F65AFF8A6}" srcOrd="6"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016AA1-12B2-4B2A-B639-A44AA3731B2F}" type="doc">
      <dgm:prSet loTypeId="urn:diagrams.loki3.com/BracketList+Icon" loCatId="list" qsTypeId="urn:microsoft.com/office/officeart/2005/8/quickstyle/simple1" qsCatId="simple" csTypeId="urn:microsoft.com/office/officeart/2005/8/colors/accent6_2" csCatId="accent6" phldr="1"/>
      <dgm:spPr/>
      <dgm:t>
        <a:bodyPr/>
        <a:lstStyle/>
        <a:p>
          <a:endParaRPr lang="en-US"/>
        </a:p>
      </dgm:t>
    </dgm:pt>
    <dgm:pt modelId="{FDB3CF07-A18B-4358-88B4-8333C9686123}">
      <dgm:prSet phldrT="[Text]"/>
      <dgm:spPr/>
      <dgm:t>
        <a:bodyPr/>
        <a:lstStyle/>
        <a:p>
          <a:r>
            <a:rPr lang="en-US" dirty="0" smtClean="0"/>
            <a:t>First-only</a:t>
          </a:r>
          <a:endParaRPr lang="en-US" dirty="0"/>
        </a:p>
      </dgm:t>
    </dgm:pt>
    <dgm:pt modelId="{1BE09DD1-7C45-4FC2-80EB-0CF829EF8061}" type="parTrans" cxnId="{3E232F2F-8DF1-40CF-B6B0-7F20BC6D9B84}">
      <dgm:prSet/>
      <dgm:spPr/>
      <dgm:t>
        <a:bodyPr/>
        <a:lstStyle/>
        <a:p>
          <a:endParaRPr lang="en-US"/>
        </a:p>
      </dgm:t>
    </dgm:pt>
    <dgm:pt modelId="{498FA02E-7A9F-43E4-90BE-5D74129A999C}" type="sibTrans" cxnId="{3E232F2F-8DF1-40CF-B6B0-7F20BC6D9B84}">
      <dgm:prSet/>
      <dgm:spPr/>
      <dgm:t>
        <a:bodyPr/>
        <a:lstStyle/>
        <a:p>
          <a:endParaRPr lang="en-US"/>
        </a:p>
      </dgm:t>
    </dgm:pt>
    <dgm:pt modelId="{AC4561C4-919F-4545-B260-21C62CDC6152}">
      <dgm:prSet/>
      <dgm:spPr>
        <a:solidFill>
          <a:schemeClr val="accent1"/>
        </a:solidFill>
      </dgm:spPr>
      <dgm:t>
        <a:bodyPr/>
        <a:lstStyle/>
        <a:p>
          <a:r>
            <a:rPr lang="en-US" dirty="0" smtClean="0"/>
            <a:t>Maintain one retransmission timer for entire queue</a:t>
          </a:r>
        </a:p>
      </dgm:t>
    </dgm:pt>
    <dgm:pt modelId="{C452C7B9-9847-4CDC-A6DA-380D22D6490C}" type="parTrans" cxnId="{27A7CEFA-F91D-446C-92E5-FF40A3393702}">
      <dgm:prSet/>
      <dgm:spPr/>
      <dgm:t>
        <a:bodyPr/>
        <a:lstStyle/>
        <a:p>
          <a:endParaRPr lang="en-US"/>
        </a:p>
      </dgm:t>
    </dgm:pt>
    <dgm:pt modelId="{FD44F790-27D3-450E-82F5-B8BB09B8B1F9}" type="sibTrans" cxnId="{27A7CEFA-F91D-446C-92E5-FF40A3393702}">
      <dgm:prSet/>
      <dgm:spPr/>
      <dgm:t>
        <a:bodyPr/>
        <a:lstStyle/>
        <a:p>
          <a:endParaRPr lang="en-US"/>
        </a:p>
      </dgm:t>
    </dgm:pt>
    <dgm:pt modelId="{E7629DCC-1B3D-4D0A-838E-924845D343D1}">
      <dgm:prSet/>
      <dgm:spPr>
        <a:solidFill>
          <a:schemeClr val="accent1"/>
        </a:solidFill>
      </dgm:spPr>
      <dgm:t>
        <a:bodyPr/>
        <a:lstStyle/>
        <a:p>
          <a:r>
            <a:rPr lang="en-US" dirty="0" smtClean="0"/>
            <a:t>Efficient in terms of traffic generated</a:t>
          </a:r>
        </a:p>
      </dgm:t>
    </dgm:pt>
    <dgm:pt modelId="{1DB95D99-52EA-47BB-8E3E-1706CDD6CC9C}" type="parTrans" cxnId="{E19DAAAF-E2B3-4941-80FC-88B499C1A753}">
      <dgm:prSet/>
      <dgm:spPr/>
      <dgm:t>
        <a:bodyPr/>
        <a:lstStyle/>
        <a:p>
          <a:endParaRPr lang="en-US"/>
        </a:p>
      </dgm:t>
    </dgm:pt>
    <dgm:pt modelId="{764DCB25-52C1-44F2-985E-1EB196DE6F6A}" type="sibTrans" cxnId="{E19DAAAF-E2B3-4941-80FC-88B499C1A753}">
      <dgm:prSet/>
      <dgm:spPr/>
      <dgm:t>
        <a:bodyPr/>
        <a:lstStyle/>
        <a:p>
          <a:endParaRPr lang="en-US"/>
        </a:p>
      </dgm:t>
    </dgm:pt>
    <dgm:pt modelId="{73D4722A-487F-4036-8960-537045434614}">
      <dgm:prSet/>
      <dgm:spPr>
        <a:solidFill>
          <a:schemeClr val="accent1"/>
        </a:solidFill>
      </dgm:spPr>
      <dgm:t>
        <a:bodyPr/>
        <a:lstStyle/>
        <a:p>
          <a:r>
            <a:rPr lang="en-US" dirty="0" smtClean="0"/>
            <a:t>Can have considerable delays</a:t>
          </a:r>
        </a:p>
      </dgm:t>
    </dgm:pt>
    <dgm:pt modelId="{37E1C732-4C27-45E7-93AB-B57C25D5C19E}" type="parTrans" cxnId="{114CB8A5-439B-4F5C-988A-C0BFFD72458A}">
      <dgm:prSet/>
      <dgm:spPr/>
      <dgm:t>
        <a:bodyPr/>
        <a:lstStyle/>
        <a:p>
          <a:endParaRPr lang="en-US"/>
        </a:p>
      </dgm:t>
    </dgm:pt>
    <dgm:pt modelId="{AEC6AC1E-0E06-4F96-9F83-BF9911E15BCE}" type="sibTrans" cxnId="{114CB8A5-439B-4F5C-988A-C0BFFD72458A}">
      <dgm:prSet/>
      <dgm:spPr/>
      <dgm:t>
        <a:bodyPr/>
        <a:lstStyle/>
        <a:p>
          <a:endParaRPr lang="en-US"/>
        </a:p>
      </dgm:t>
    </dgm:pt>
    <dgm:pt modelId="{B03CC767-2C75-4CF1-85E7-33D53B55F7EF}">
      <dgm:prSet/>
      <dgm:spPr/>
      <dgm:t>
        <a:bodyPr/>
        <a:lstStyle/>
        <a:p>
          <a:r>
            <a:rPr lang="en-US" dirty="0" smtClean="0"/>
            <a:t>Batch</a:t>
          </a:r>
        </a:p>
      </dgm:t>
    </dgm:pt>
    <dgm:pt modelId="{4DD605C1-535B-493C-A2D5-F93E96FCA98C}" type="parTrans" cxnId="{2159621B-2921-4E01-8338-F4EBF75BAFFE}">
      <dgm:prSet/>
      <dgm:spPr/>
      <dgm:t>
        <a:bodyPr/>
        <a:lstStyle/>
        <a:p>
          <a:endParaRPr lang="en-US"/>
        </a:p>
      </dgm:t>
    </dgm:pt>
    <dgm:pt modelId="{AD9763A2-AF48-4743-B235-541060A2B43D}" type="sibTrans" cxnId="{2159621B-2921-4E01-8338-F4EBF75BAFFE}">
      <dgm:prSet/>
      <dgm:spPr/>
      <dgm:t>
        <a:bodyPr/>
        <a:lstStyle/>
        <a:p>
          <a:endParaRPr lang="en-US"/>
        </a:p>
      </dgm:t>
    </dgm:pt>
    <dgm:pt modelId="{3E6319C0-ADF3-436D-85F8-6A7EF5279A0A}">
      <dgm:prSet/>
      <dgm:spPr>
        <a:solidFill>
          <a:schemeClr val="accent1"/>
        </a:solidFill>
      </dgm:spPr>
      <dgm:t>
        <a:bodyPr/>
        <a:lstStyle/>
        <a:p>
          <a:r>
            <a:rPr lang="en-US" dirty="0" smtClean="0"/>
            <a:t>Maintain one retransmission timer for entire queue</a:t>
          </a:r>
        </a:p>
      </dgm:t>
    </dgm:pt>
    <dgm:pt modelId="{BA0EF4FC-090A-43C6-8529-B981DB70A9A3}" type="parTrans" cxnId="{077A952A-6D90-42D1-B022-BAC6385C76B4}">
      <dgm:prSet/>
      <dgm:spPr/>
      <dgm:t>
        <a:bodyPr/>
        <a:lstStyle/>
        <a:p>
          <a:endParaRPr lang="en-US"/>
        </a:p>
      </dgm:t>
    </dgm:pt>
    <dgm:pt modelId="{1789A353-9981-49EC-B88C-E9B71956BE45}" type="sibTrans" cxnId="{077A952A-6D90-42D1-B022-BAC6385C76B4}">
      <dgm:prSet/>
      <dgm:spPr/>
      <dgm:t>
        <a:bodyPr/>
        <a:lstStyle/>
        <a:p>
          <a:endParaRPr lang="en-US"/>
        </a:p>
      </dgm:t>
    </dgm:pt>
    <dgm:pt modelId="{7AE25152-A6A3-4358-A9CA-2420DE6A28EB}">
      <dgm:prSet/>
      <dgm:spPr>
        <a:solidFill>
          <a:schemeClr val="accent1"/>
        </a:solidFill>
      </dgm:spPr>
      <dgm:t>
        <a:bodyPr/>
        <a:lstStyle/>
        <a:p>
          <a:r>
            <a:rPr lang="en-US" dirty="0" smtClean="0"/>
            <a:t>Reduces the likelihood of long delays</a:t>
          </a:r>
        </a:p>
      </dgm:t>
    </dgm:pt>
    <dgm:pt modelId="{F49BB6CE-6C0F-4A57-B90E-9AE8711BB737}" type="parTrans" cxnId="{61A6440C-77B7-4980-AA39-461A7AD01D02}">
      <dgm:prSet/>
      <dgm:spPr/>
      <dgm:t>
        <a:bodyPr/>
        <a:lstStyle/>
        <a:p>
          <a:endParaRPr lang="en-US"/>
        </a:p>
      </dgm:t>
    </dgm:pt>
    <dgm:pt modelId="{D27185F6-ECBC-4CA4-B272-89FAD3A29E7B}" type="sibTrans" cxnId="{61A6440C-77B7-4980-AA39-461A7AD01D02}">
      <dgm:prSet/>
      <dgm:spPr/>
      <dgm:t>
        <a:bodyPr/>
        <a:lstStyle/>
        <a:p>
          <a:endParaRPr lang="en-US"/>
        </a:p>
      </dgm:t>
    </dgm:pt>
    <dgm:pt modelId="{DA6FA13C-7C63-4C14-8F4A-B46DB2980E3A}">
      <dgm:prSet/>
      <dgm:spPr>
        <a:solidFill>
          <a:schemeClr val="accent1"/>
        </a:solidFill>
      </dgm:spPr>
      <dgm:t>
        <a:bodyPr/>
        <a:lstStyle/>
        <a:p>
          <a:r>
            <a:rPr lang="en-US" dirty="0" smtClean="0"/>
            <a:t>May result in unnecessary retransmissions</a:t>
          </a:r>
        </a:p>
      </dgm:t>
    </dgm:pt>
    <dgm:pt modelId="{A22F1F89-D407-4DD1-BA89-53FC3D02D137}" type="parTrans" cxnId="{3EAEEA0C-9553-470C-9575-61A34274EE6B}">
      <dgm:prSet/>
      <dgm:spPr/>
      <dgm:t>
        <a:bodyPr/>
        <a:lstStyle/>
        <a:p>
          <a:endParaRPr lang="en-US"/>
        </a:p>
      </dgm:t>
    </dgm:pt>
    <dgm:pt modelId="{D724FCFF-005F-49E0-BD0A-85D3A93E175E}" type="sibTrans" cxnId="{3EAEEA0C-9553-470C-9575-61A34274EE6B}">
      <dgm:prSet/>
      <dgm:spPr/>
      <dgm:t>
        <a:bodyPr/>
        <a:lstStyle/>
        <a:p>
          <a:endParaRPr lang="en-US"/>
        </a:p>
      </dgm:t>
    </dgm:pt>
    <dgm:pt modelId="{C95947C0-B4F5-40C8-ACAB-A6886A31102E}">
      <dgm:prSet/>
      <dgm:spPr/>
      <dgm:t>
        <a:bodyPr/>
        <a:lstStyle/>
        <a:p>
          <a:r>
            <a:rPr lang="en-US" dirty="0" smtClean="0"/>
            <a:t>Individual</a:t>
          </a:r>
        </a:p>
      </dgm:t>
    </dgm:pt>
    <dgm:pt modelId="{E5F48E26-C382-4790-A239-639DF43740DD}" type="parTrans" cxnId="{77AB9F31-631D-4FEF-84A6-12ADADE62DF1}">
      <dgm:prSet/>
      <dgm:spPr/>
      <dgm:t>
        <a:bodyPr/>
        <a:lstStyle/>
        <a:p>
          <a:endParaRPr lang="en-US"/>
        </a:p>
      </dgm:t>
    </dgm:pt>
    <dgm:pt modelId="{F947263F-5DE0-4EBA-8EED-C851F04E3D2A}" type="sibTrans" cxnId="{77AB9F31-631D-4FEF-84A6-12ADADE62DF1}">
      <dgm:prSet/>
      <dgm:spPr/>
      <dgm:t>
        <a:bodyPr/>
        <a:lstStyle/>
        <a:p>
          <a:endParaRPr lang="en-US"/>
        </a:p>
      </dgm:t>
    </dgm:pt>
    <dgm:pt modelId="{1D9A01FF-E3A5-4F4A-8350-B59DEC051EEC}">
      <dgm:prSet/>
      <dgm:spPr>
        <a:solidFill>
          <a:schemeClr val="accent1"/>
        </a:solidFill>
      </dgm:spPr>
      <dgm:t>
        <a:bodyPr/>
        <a:lstStyle/>
        <a:p>
          <a:r>
            <a:rPr lang="en-US" dirty="0" smtClean="0"/>
            <a:t>Maintain one timer for each segment in the queue</a:t>
          </a:r>
        </a:p>
      </dgm:t>
    </dgm:pt>
    <dgm:pt modelId="{B8FE1D30-6101-4365-9BEE-32BAC3D272ED}" type="parTrans" cxnId="{5C6D7D72-D329-47F3-B383-5D5703165FED}">
      <dgm:prSet/>
      <dgm:spPr/>
      <dgm:t>
        <a:bodyPr/>
        <a:lstStyle/>
        <a:p>
          <a:endParaRPr lang="en-US"/>
        </a:p>
      </dgm:t>
    </dgm:pt>
    <dgm:pt modelId="{E25BFB08-7C2F-4E6A-9A87-557D4496E94C}" type="sibTrans" cxnId="{5C6D7D72-D329-47F3-B383-5D5703165FED}">
      <dgm:prSet/>
      <dgm:spPr/>
      <dgm:t>
        <a:bodyPr/>
        <a:lstStyle/>
        <a:p>
          <a:endParaRPr lang="en-US"/>
        </a:p>
      </dgm:t>
    </dgm:pt>
    <dgm:pt modelId="{7FCE7E0D-1BA4-40FE-BAFE-8ECFEEBA4F0C}">
      <dgm:prSet/>
      <dgm:spPr>
        <a:solidFill>
          <a:schemeClr val="accent1"/>
        </a:solidFill>
      </dgm:spPr>
      <dgm:t>
        <a:bodyPr/>
        <a:lstStyle/>
        <a:p>
          <a:r>
            <a:rPr lang="en-US" dirty="0" smtClean="0"/>
            <a:t>More complex implementation</a:t>
          </a:r>
        </a:p>
      </dgm:t>
    </dgm:pt>
    <dgm:pt modelId="{0B4C8ED8-F9F7-4D62-913E-7EE2AAC9EF3E}" type="parTrans" cxnId="{87064493-022C-4157-840F-614EB0278A88}">
      <dgm:prSet/>
      <dgm:spPr/>
      <dgm:t>
        <a:bodyPr/>
        <a:lstStyle/>
        <a:p>
          <a:endParaRPr lang="en-US"/>
        </a:p>
      </dgm:t>
    </dgm:pt>
    <dgm:pt modelId="{8CC27508-3858-47F1-80DA-1790DD37B41C}" type="sibTrans" cxnId="{87064493-022C-4157-840F-614EB0278A88}">
      <dgm:prSet/>
      <dgm:spPr/>
      <dgm:t>
        <a:bodyPr/>
        <a:lstStyle/>
        <a:p>
          <a:endParaRPr lang="en-US"/>
        </a:p>
      </dgm:t>
    </dgm:pt>
    <dgm:pt modelId="{09B2F869-29F6-4996-8F0E-444582A9511C}" type="pres">
      <dgm:prSet presAssocID="{D2016AA1-12B2-4B2A-B639-A44AA3731B2F}" presName="Name0" presStyleCnt="0">
        <dgm:presLayoutVars>
          <dgm:dir/>
          <dgm:animLvl val="lvl"/>
          <dgm:resizeHandles val="exact"/>
        </dgm:presLayoutVars>
      </dgm:prSet>
      <dgm:spPr/>
      <dgm:t>
        <a:bodyPr/>
        <a:lstStyle/>
        <a:p>
          <a:endParaRPr lang="en-US"/>
        </a:p>
      </dgm:t>
    </dgm:pt>
    <dgm:pt modelId="{2C511E23-EBCB-453C-9F0A-8D210A79E9C0}" type="pres">
      <dgm:prSet presAssocID="{FDB3CF07-A18B-4358-88B4-8333C9686123}" presName="linNode" presStyleCnt="0"/>
      <dgm:spPr/>
    </dgm:pt>
    <dgm:pt modelId="{21E05EDA-6359-4B93-8592-1D37FE6B3812}" type="pres">
      <dgm:prSet presAssocID="{FDB3CF07-A18B-4358-88B4-8333C9686123}" presName="parTx" presStyleLbl="revTx" presStyleIdx="0" presStyleCnt="3">
        <dgm:presLayoutVars>
          <dgm:chMax val="1"/>
          <dgm:bulletEnabled val="1"/>
        </dgm:presLayoutVars>
      </dgm:prSet>
      <dgm:spPr/>
      <dgm:t>
        <a:bodyPr/>
        <a:lstStyle/>
        <a:p>
          <a:endParaRPr lang="en-US"/>
        </a:p>
      </dgm:t>
    </dgm:pt>
    <dgm:pt modelId="{4A595753-6BE4-45ED-B30D-28F7B8DC9D66}" type="pres">
      <dgm:prSet presAssocID="{FDB3CF07-A18B-4358-88B4-8333C9686123}" presName="bracket" presStyleLbl="parChTrans1D1" presStyleIdx="0" presStyleCnt="3"/>
      <dgm:spPr>
        <a:ln>
          <a:solidFill>
            <a:schemeClr val="tx1"/>
          </a:solidFill>
        </a:ln>
      </dgm:spPr>
      <dgm:t>
        <a:bodyPr/>
        <a:lstStyle/>
        <a:p>
          <a:endParaRPr lang="en-US"/>
        </a:p>
      </dgm:t>
    </dgm:pt>
    <dgm:pt modelId="{F3D99E94-DA05-4A8B-B052-803F04D5454E}" type="pres">
      <dgm:prSet presAssocID="{FDB3CF07-A18B-4358-88B4-8333C9686123}" presName="spH" presStyleCnt="0"/>
      <dgm:spPr/>
    </dgm:pt>
    <dgm:pt modelId="{6312234C-A669-419E-95AF-588B8A42BC25}" type="pres">
      <dgm:prSet presAssocID="{FDB3CF07-A18B-4358-88B4-8333C9686123}" presName="desTx" presStyleLbl="node1" presStyleIdx="0" presStyleCnt="3">
        <dgm:presLayoutVars>
          <dgm:bulletEnabled val="1"/>
        </dgm:presLayoutVars>
      </dgm:prSet>
      <dgm:spPr/>
      <dgm:t>
        <a:bodyPr/>
        <a:lstStyle/>
        <a:p>
          <a:endParaRPr lang="en-US"/>
        </a:p>
      </dgm:t>
    </dgm:pt>
    <dgm:pt modelId="{DA708375-83D5-4E89-BCC9-E22E54FFA020}" type="pres">
      <dgm:prSet presAssocID="{498FA02E-7A9F-43E4-90BE-5D74129A999C}" presName="spV" presStyleCnt="0"/>
      <dgm:spPr/>
    </dgm:pt>
    <dgm:pt modelId="{42C954FD-0588-4705-A3A4-29F58241C1C8}" type="pres">
      <dgm:prSet presAssocID="{B03CC767-2C75-4CF1-85E7-33D53B55F7EF}" presName="linNode" presStyleCnt="0"/>
      <dgm:spPr/>
    </dgm:pt>
    <dgm:pt modelId="{B4505068-8B50-4829-BE24-2A4BCF526069}" type="pres">
      <dgm:prSet presAssocID="{B03CC767-2C75-4CF1-85E7-33D53B55F7EF}" presName="parTx" presStyleLbl="revTx" presStyleIdx="1" presStyleCnt="3">
        <dgm:presLayoutVars>
          <dgm:chMax val="1"/>
          <dgm:bulletEnabled val="1"/>
        </dgm:presLayoutVars>
      </dgm:prSet>
      <dgm:spPr/>
      <dgm:t>
        <a:bodyPr/>
        <a:lstStyle/>
        <a:p>
          <a:endParaRPr lang="en-US"/>
        </a:p>
      </dgm:t>
    </dgm:pt>
    <dgm:pt modelId="{2C5273FD-CF30-47BE-89D8-CA19F41A411C}" type="pres">
      <dgm:prSet presAssocID="{B03CC767-2C75-4CF1-85E7-33D53B55F7EF}" presName="bracket" presStyleLbl="parChTrans1D1" presStyleIdx="1" presStyleCnt="3"/>
      <dgm:spPr>
        <a:ln>
          <a:solidFill>
            <a:schemeClr val="tx1"/>
          </a:solidFill>
        </a:ln>
      </dgm:spPr>
      <dgm:t>
        <a:bodyPr/>
        <a:lstStyle/>
        <a:p>
          <a:endParaRPr lang="en-US"/>
        </a:p>
      </dgm:t>
    </dgm:pt>
    <dgm:pt modelId="{76568A74-F654-4FFE-8A3B-90B03B9B1F8C}" type="pres">
      <dgm:prSet presAssocID="{B03CC767-2C75-4CF1-85E7-33D53B55F7EF}" presName="spH" presStyleCnt="0"/>
      <dgm:spPr/>
    </dgm:pt>
    <dgm:pt modelId="{DE799A81-46F5-4F83-BA65-9F499E9B0A7A}" type="pres">
      <dgm:prSet presAssocID="{B03CC767-2C75-4CF1-85E7-33D53B55F7EF}" presName="desTx" presStyleLbl="node1" presStyleIdx="1" presStyleCnt="3">
        <dgm:presLayoutVars>
          <dgm:bulletEnabled val="1"/>
        </dgm:presLayoutVars>
      </dgm:prSet>
      <dgm:spPr/>
      <dgm:t>
        <a:bodyPr/>
        <a:lstStyle/>
        <a:p>
          <a:endParaRPr lang="en-US"/>
        </a:p>
      </dgm:t>
    </dgm:pt>
    <dgm:pt modelId="{545C9B6B-0051-4E44-B6D9-2AB7D37D16ED}" type="pres">
      <dgm:prSet presAssocID="{AD9763A2-AF48-4743-B235-541060A2B43D}" presName="spV" presStyleCnt="0"/>
      <dgm:spPr/>
    </dgm:pt>
    <dgm:pt modelId="{BC9B7940-5BFC-4EC3-8113-F60D73BBC458}" type="pres">
      <dgm:prSet presAssocID="{C95947C0-B4F5-40C8-ACAB-A6886A31102E}" presName="linNode" presStyleCnt="0"/>
      <dgm:spPr/>
    </dgm:pt>
    <dgm:pt modelId="{3829660B-A3C6-41FE-9259-DD3CC7C40CDE}" type="pres">
      <dgm:prSet presAssocID="{C95947C0-B4F5-40C8-ACAB-A6886A31102E}" presName="parTx" presStyleLbl="revTx" presStyleIdx="2" presStyleCnt="3">
        <dgm:presLayoutVars>
          <dgm:chMax val="1"/>
          <dgm:bulletEnabled val="1"/>
        </dgm:presLayoutVars>
      </dgm:prSet>
      <dgm:spPr/>
      <dgm:t>
        <a:bodyPr/>
        <a:lstStyle/>
        <a:p>
          <a:endParaRPr lang="en-US"/>
        </a:p>
      </dgm:t>
    </dgm:pt>
    <dgm:pt modelId="{93F06D5A-FD5B-40CB-8FC5-F6333F24AA42}" type="pres">
      <dgm:prSet presAssocID="{C95947C0-B4F5-40C8-ACAB-A6886A31102E}" presName="bracket" presStyleLbl="parChTrans1D1" presStyleIdx="2" presStyleCnt="3"/>
      <dgm:spPr>
        <a:ln>
          <a:solidFill>
            <a:schemeClr val="tx1"/>
          </a:solidFill>
        </a:ln>
      </dgm:spPr>
      <dgm:t>
        <a:bodyPr/>
        <a:lstStyle/>
        <a:p>
          <a:endParaRPr lang="en-US"/>
        </a:p>
      </dgm:t>
    </dgm:pt>
    <dgm:pt modelId="{23D209EC-807A-4A18-B6B0-8493B65C358C}" type="pres">
      <dgm:prSet presAssocID="{C95947C0-B4F5-40C8-ACAB-A6886A31102E}" presName="spH" presStyleCnt="0"/>
      <dgm:spPr/>
    </dgm:pt>
    <dgm:pt modelId="{D8374772-CBC5-4D44-AB90-4CC0E74A0229}" type="pres">
      <dgm:prSet presAssocID="{C95947C0-B4F5-40C8-ACAB-A6886A31102E}" presName="desTx" presStyleLbl="node1" presStyleIdx="2" presStyleCnt="3">
        <dgm:presLayoutVars>
          <dgm:bulletEnabled val="1"/>
        </dgm:presLayoutVars>
      </dgm:prSet>
      <dgm:spPr/>
      <dgm:t>
        <a:bodyPr/>
        <a:lstStyle/>
        <a:p>
          <a:endParaRPr lang="en-US"/>
        </a:p>
      </dgm:t>
    </dgm:pt>
  </dgm:ptLst>
  <dgm:cxnLst>
    <dgm:cxn modelId="{32F08EE1-BCA5-490C-919E-E53AC7CC5965}" type="presOf" srcId="{DA6FA13C-7C63-4C14-8F4A-B46DB2980E3A}" destId="{DE799A81-46F5-4F83-BA65-9F499E9B0A7A}" srcOrd="0" destOrd="2" presId="urn:diagrams.loki3.com/BracketList+Icon"/>
    <dgm:cxn modelId="{5C6D7D72-D329-47F3-B383-5D5703165FED}" srcId="{C95947C0-B4F5-40C8-ACAB-A6886A31102E}" destId="{1D9A01FF-E3A5-4F4A-8350-B59DEC051EEC}" srcOrd="0" destOrd="0" parTransId="{B8FE1D30-6101-4365-9BEE-32BAC3D272ED}" sibTransId="{E25BFB08-7C2F-4E6A-9A87-557D4496E94C}"/>
    <dgm:cxn modelId="{932533FA-D47E-4206-9BF3-5D9DACD87BE1}" type="presOf" srcId="{FDB3CF07-A18B-4358-88B4-8333C9686123}" destId="{21E05EDA-6359-4B93-8592-1D37FE6B3812}" srcOrd="0" destOrd="0" presId="urn:diagrams.loki3.com/BracketList+Icon"/>
    <dgm:cxn modelId="{3E232F2F-8DF1-40CF-B6B0-7F20BC6D9B84}" srcId="{D2016AA1-12B2-4B2A-B639-A44AA3731B2F}" destId="{FDB3CF07-A18B-4358-88B4-8333C9686123}" srcOrd="0" destOrd="0" parTransId="{1BE09DD1-7C45-4FC2-80EB-0CF829EF8061}" sibTransId="{498FA02E-7A9F-43E4-90BE-5D74129A999C}"/>
    <dgm:cxn modelId="{740DE325-0342-488B-A732-A7644FAECA96}" type="presOf" srcId="{AC4561C4-919F-4545-B260-21C62CDC6152}" destId="{6312234C-A669-419E-95AF-588B8A42BC25}" srcOrd="0" destOrd="0" presId="urn:diagrams.loki3.com/BracketList+Icon"/>
    <dgm:cxn modelId="{A248F16E-3590-40A6-817D-EDDC5D7CD025}" type="presOf" srcId="{1D9A01FF-E3A5-4F4A-8350-B59DEC051EEC}" destId="{D8374772-CBC5-4D44-AB90-4CC0E74A0229}" srcOrd="0" destOrd="0" presId="urn:diagrams.loki3.com/BracketList+Icon"/>
    <dgm:cxn modelId="{B9099338-0794-4BD7-9363-A348A53EB253}" type="presOf" srcId="{B03CC767-2C75-4CF1-85E7-33D53B55F7EF}" destId="{B4505068-8B50-4829-BE24-2A4BCF526069}" srcOrd="0" destOrd="0" presId="urn:diagrams.loki3.com/BracketList+Icon"/>
    <dgm:cxn modelId="{EE62A50B-CB7A-45A5-A523-535CC5AAE392}" type="presOf" srcId="{C95947C0-B4F5-40C8-ACAB-A6886A31102E}" destId="{3829660B-A3C6-41FE-9259-DD3CC7C40CDE}" srcOrd="0" destOrd="0" presId="urn:diagrams.loki3.com/BracketList+Icon"/>
    <dgm:cxn modelId="{1E978B91-1F67-44C5-9386-00FFDD9E72BB}" type="presOf" srcId="{7AE25152-A6A3-4358-A9CA-2420DE6A28EB}" destId="{DE799A81-46F5-4F83-BA65-9F499E9B0A7A}" srcOrd="0" destOrd="1" presId="urn:diagrams.loki3.com/BracketList+Icon"/>
    <dgm:cxn modelId="{E19DAAAF-E2B3-4941-80FC-88B499C1A753}" srcId="{FDB3CF07-A18B-4358-88B4-8333C9686123}" destId="{E7629DCC-1B3D-4D0A-838E-924845D343D1}" srcOrd="1" destOrd="0" parTransId="{1DB95D99-52EA-47BB-8E3E-1706CDD6CC9C}" sibTransId="{764DCB25-52C1-44F2-985E-1EB196DE6F6A}"/>
    <dgm:cxn modelId="{87064493-022C-4157-840F-614EB0278A88}" srcId="{C95947C0-B4F5-40C8-ACAB-A6886A31102E}" destId="{7FCE7E0D-1BA4-40FE-BAFE-8ECFEEBA4F0C}" srcOrd="1" destOrd="0" parTransId="{0B4C8ED8-F9F7-4D62-913E-7EE2AAC9EF3E}" sibTransId="{8CC27508-3858-47F1-80DA-1790DD37B41C}"/>
    <dgm:cxn modelId="{77AB9F31-631D-4FEF-84A6-12ADADE62DF1}" srcId="{D2016AA1-12B2-4B2A-B639-A44AA3731B2F}" destId="{C95947C0-B4F5-40C8-ACAB-A6886A31102E}" srcOrd="2" destOrd="0" parTransId="{E5F48E26-C382-4790-A239-639DF43740DD}" sibTransId="{F947263F-5DE0-4EBA-8EED-C851F04E3D2A}"/>
    <dgm:cxn modelId="{3CD12841-D342-41ED-A480-7695D65E57FA}" type="presOf" srcId="{73D4722A-487F-4036-8960-537045434614}" destId="{6312234C-A669-419E-95AF-588B8A42BC25}" srcOrd="0" destOrd="2" presId="urn:diagrams.loki3.com/BracketList+Icon"/>
    <dgm:cxn modelId="{2159621B-2921-4E01-8338-F4EBF75BAFFE}" srcId="{D2016AA1-12B2-4B2A-B639-A44AA3731B2F}" destId="{B03CC767-2C75-4CF1-85E7-33D53B55F7EF}" srcOrd="1" destOrd="0" parTransId="{4DD605C1-535B-493C-A2D5-F93E96FCA98C}" sibTransId="{AD9763A2-AF48-4743-B235-541060A2B43D}"/>
    <dgm:cxn modelId="{7247D38E-65C1-4DCA-8AE3-C6472245A37C}" type="presOf" srcId="{3E6319C0-ADF3-436D-85F8-6A7EF5279A0A}" destId="{DE799A81-46F5-4F83-BA65-9F499E9B0A7A}" srcOrd="0" destOrd="0" presId="urn:diagrams.loki3.com/BracketList+Icon"/>
    <dgm:cxn modelId="{61A6440C-77B7-4980-AA39-461A7AD01D02}" srcId="{B03CC767-2C75-4CF1-85E7-33D53B55F7EF}" destId="{7AE25152-A6A3-4358-A9CA-2420DE6A28EB}" srcOrd="1" destOrd="0" parTransId="{F49BB6CE-6C0F-4A57-B90E-9AE8711BB737}" sibTransId="{D27185F6-ECBC-4CA4-B272-89FAD3A29E7B}"/>
    <dgm:cxn modelId="{E3301FDD-AA91-43A7-B446-6806DB17A4D5}" type="presOf" srcId="{D2016AA1-12B2-4B2A-B639-A44AA3731B2F}" destId="{09B2F869-29F6-4996-8F0E-444582A9511C}" srcOrd="0" destOrd="0" presId="urn:diagrams.loki3.com/BracketList+Icon"/>
    <dgm:cxn modelId="{077A952A-6D90-42D1-B022-BAC6385C76B4}" srcId="{B03CC767-2C75-4CF1-85E7-33D53B55F7EF}" destId="{3E6319C0-ADF3-436D-85F8-6A7EF5279A0A}" srcOrd="0" destOrd="0" parTransId="{BA0EF4FC-090A-43C6-8529-B981DB70A9A3}" sibTransId="{1789A353-9981-49EC-B88C-E9B71956BE45}"/>
    <dgm:cxn modelId="{152CF9B8-9A0A-41E4-9573-B3EEC3101CC5}" type="presOf" srcId="{7FCE7E0D-1BA4-40FE-BAFE-8ECFEEBA4F0C}" destId="{D8374772-CBC5-4D44-AB90-4CC0E74A0229}" srcOrd="0" destOrd="1" presId="urn:diagrams.loki3.com/BracketList+Icon"/>
    <dgm:cxn modelId="{950061F4-6A93-4353-85A8-8B73DCF34556}" type="presOf" srcId="{E7629DCC-1B3D-4D0A-838E-924845D343D1}" destId="{6312234C-A669-419E-95AF-588B8A42BC25}" srcOrd="0" destOrd="1" presId="urn:diagrams.loki3.com/BracketList+Icon"/>
    <dgm:cxn modelId="{27A7CEFA-F91D-446C-92E5-FF40A3393702}" srcId="{FDB3CF07-A18B-4358-88B4-8333C9686123}" destId="{AC4561C4-919F-4545-B260-21C62CDC6152}" srcOrd="0" destOrd="0" parTransId="{C452C7B9-9847-4CDC-A6DA-380D22D6490C}" sibTransId="{FD44F790-27D3-450E-82F5-B8BB09B8B1F9}"/>
    <dgm:cxn modelId="{114CB8A5-439B-4F5C-988A-C0BFFD72458A}" srcId="{FDB3CF07-A18B-4358-88B4-8333C9686123}" destId="{73D4722A-487F-4036-8960-537045434614}" srcOrd="2" destOrd="0" parTransId="{37E1C732-4C27-45E7-93AB-B57C25D5C19E}" sibTransId="{AEC6AC1E-0E06-4F96-9F83-BF9911E15BCE}"/>
    <dgm:cxn modelId="{3EAEEA0C-9553-470C-9575-61A34274EE6B}" srcId="{B03CC767-2C75-4CF1-85E7-33D53B55F7EF}" destId="{DA6FA13C-7C63-4C14-8F4A-B46DB2980E3A}" srcOrd="2" destOrd="0" parTransId="{A22F1F89-D407-4DD1-BA89-53FC3D02D137}" sibTransId="{D724FCFF-005F-49E0-BD0A-85D3A93E175E}"/>
    <dgm:cxn modelId="{B590429A-150B-4CD2-8E22-1BA7059BD87C}" type="presParOf" srcId="{09B2F869-29F6-4996-8F0E-444582A9511C}" destId="{2C511E23-EBCB-453C-9F0A-8D210A79E9C0}" srcOrd="0" destOrd="0" presId="urn:diagrams.loki3.com/BracketList+Icon"/>
    <dgm:cxn modelId="{A33A094C-DDAE-472A-9F46-BDE4099582E9}" type="presParOf" srcId="{2C511E23-EBCB-453C-9F0A-8D210A79E9C0}" destId="{21E05EDA-6359-4B93-8592-1D37FE6B3812}" srcOrd="0" destOrd="0" presId="urn:diagrams.loki3.com/BracketList+Icon"/>
    <dgm:cxn modelId="{84A632BA-C12F-4081-A8AA-74FBA79AF6C3}" type="presParOf" srcId="{2C511E23-EBCB-453C-9F0A-8D210A79E9C0}" destId="{4A595753-6BE4-45ED-B30D-28F7B8DC9D66}" srcOrd="1" destOrd="0" presId="urn:diagrams.loki3.com/BracketList+Icon"/>
    <dgm:cxn modelId="{C4A9A681-EA3B-4B6C-8443-97C7EC3E8899}" type="presParOf" srcId="{2C511E23-EBCB-453C-9F0A-8D210A79E9C0}" destId="{F3D99E94-DA05-4A8B-B052-803F04D5454E}" srcOrd="2" destOrd="0" presId="urn:diagrams.loki3.com/BracketList+Icon"/>
    <dgm:cxn modelId="{6FB0D232-7B5C-4C88-A394-4C2878FEC671}" type="presParOf" srcId="{2C511E23-EBCB-453C-9F0A-8D210A79E9C0}" destId="{6312234C-A669-419E-95AF-588B8A42BC25}" srcOrd="3" destOrd="0" presId="urn:diagrams.loki3.com/BracketList+Icon"/>
    <dgm:cxn modelId="{6987E86C-0304-4EF2-9068-C8088B50E03A}" type="presParOf" srcId="{09B2F869-29F6-4996-8F0E-444582A9511C}" destId="{DA708375-83D5-4E89-BCC9-E22E54FFA020}" srcOrd="1" destOrd="0" presId="urn:diagrams.loki3.com/BracketList+Icon"/>
    <dgm:cxn modelId="{2A9BC447-EFB4-44FD-AD07-9DB2252BF9A1}" type="presParOf" srcId="{09B2F869-29F6-4996-8F0E-444582A9511C}" destId="{42C954FD-0588-4705-A3A4-29F58241C1C8}" srcOrd="2" destOrd="0" presId="urn:diagrams.loki3.com/BracketList+Icon"/>
    <dgm:cxn modelId="{1B648121-3145-4638-BACF-260ACF908566}" type="presParOf" srcId="{42C954FD-0588-4705-A3A4-29F58241C1C8}" destId="{B4505068-8B50-4829-BE24-2A4BCF526069}" srcOrd="0" destOrd="0" presId="urn:diagrams.loki3.com/BracketList+Icon"/>
    <dgm:cxn modelId="{4040662A-4236-4D6F-9904-A79D2F842151}" type="presParOf" srcId="{42C954FD-0588-4705-A3A4-29F58241C1C8}" destId="{2C5273FD-CF30-47BE-89D8-CA19F41A411C}" srcOrd="1" destOrd="0" presId="urn:diagrams.loki3.com/BracketList+Icon"/>
    <dgm:cxn modelId="{DACE699B-C1F5-4E80-9B08-4B1F4CB9FF97}" type="presParOf" srcId="{42C954FD-0588-4705-A3A4-29F58241C1C8}" destId="{76568A74-F654-4FFE-8A3B-90B03B9B1F8C}" srcOrd="2" destOrd="0" presId="urn:diagrams.loki3.com/BracketList+Icon"/>
    <dgm:cxn modelId="{5D8E4D29-8589-4C1A-8CB0-8179C29CEC80}" type="presParOf" srcId="{42C954FD-0588-4705-A3A4-29F58241C1C8}" destId="{DE799A81-46F5-4F83-BA65-9F499E9B0A7A}" srcOrd="3" destOrd="0" presId="urn:diagrams.loki3.com/BracketList+Icon"/>
    <dgm:cxn modelId="{AC414A40-68D8-418B-A520-E7EBFFDCCEFE}" type="presParOf" srcId="{09B2F869-29F6-4996-8F0E-444582A9511C}" destId="{545C9B6B-0051-4E44-B6D9-2AB7D37D16ED}" srcOrd="3" destOrd="0" presId="urn:diagrams.loki3.com/BracketList+Icon"/>
    <dgm:cxn modelId="{43362F01-091D-4C9D-BE5C-A110552E2EE8}" type="presParOf" srcId="{09B2F869-29F6-4996-8F0E-444582A9511C}" destId="{BC9B7940-5BFC-4EC3-8113-F60D73BBC458}" srcOrd="4" destOrd="0" presId="urn:diagrams.loki3.com/BracketList+Icon"/>
    <dgm:cxn modelId="{B651681A-B9D9-4593-A5B4-2461721BE17F}" type="presParOf" srcId="{BC9B7940-5BFC-4EC3-8113-F60D73BBC458}" destId="{3829660B-A3C6-41FE-9259-DD3CC7C40CDE}" srcOrd="0" destOrd="0" presId="urn:diagrams.loki3.com/BracketList+Icon"/>
    <dgm:cxn modelId="{7033403F-A0EF-4FA4-AFA6-8D6027795F0A}" type="presParOf" srcId="{BC9B7940-5BFC-4EC3-8113-F60D73BBC458}" destId="{93F06D5A-FD5B-40CB-8FC5-F6333F24AA42}" srcOrd="1" destOrd="0" presId="urn:diagrams.loki3.com/BracketList+Icon"/>
    <dgm:cxn modelId="{B3C635D6-86A0-44CB-AEAC-C3D3966FF7C0}" type="presParOf" srcId="{BC9B7940-5BFC-4EC3-8113-F60D73BBC458}" destId="{23D209EC-807A-4A18-B6B0-8493B65C358C}" srcOrd="2" destOrd="0" presId="urn:diagrams.loki3.com/BracketList+Icon"/>
    <dgm:cxn modelId="{FDE8A834-044B-4E75-AE68-A0673C461806}" type="presParOf" srcId="{BC9B7940-5BFC-4EC3-8113-F60D73BBC458}" destId="{D8374772-CBC5-4D44-AB90-4CC0E74A0229}" srcOrd="3" destOrd="0" presId="urn:diagrams.loki3.com/Bracket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EE35CBA-E449-46E2-91D5-4039888A82E0}" type="doc">
      <dgm:prSet loTypeId="urn:microsoft.com/office/officeart/2005/8/layout/hList1" loCatId="list" qsTypeId="urn:microsoft.com/office/officeart/2005/8/quickstyle/3d5" qsCatId="3D" csTypeId="urn:microsoft.com/office/officeart/2005/8/colors/accent1_2" csCatId="accent1" phldr="1"/>
      <dgm:spPr/>
      <dgm:t>
        <a:bodyPr/>
        <a:lstStyle/>
        <a:p>
          <a:endParaRPr lang="en-US"/>
        </a:p>
      </dgm:t>
    </dgm:pt>
    <dgm:pt modelId="{5D2A1725-D93A-405C-AB45-6F64B460CA1E}">
      <dgm:prSet phldrT="[Text]"/>
      <dgm:spPr/>
      <dgm:t>
        <a:bodyPr/>
        <a:lstStyle/>
        <a:p>
          <a:r>
            <a:rPr lang="en-US" b="1" i="0" dirty="0" smtClean="0"/>
            <a:t>Immediate</a:t>
          </a:r>
          <a:endParaRPr lang="en-US" b="1" i="0" dirty="0"/>
        </a:p>
      </dgm:t>
    </dgm:pt>
    <dgm:pt modelId="{CD57E9AD-60CD-4269-ADAC-D47A978EE2EE}" type="parTrans" cxnId="{9412FF6E-71CA-413F-98ED-785F9A88F4E4}">
      <dgm:prSet/>
      <dgm:spPr/>
      <dgm:t>
        <a:bodyPr/>
        <a:lstStyle/>
        <a:p>
          <a:endParaRPr lang="en-US"/>
        </a:p>
      </dgm:t>
    </dgm:pt>
    <dgm:pt modelId="{EA7E0C24-CF9C-43E5-B8B4-307FE74153CD}" type="sibTrans" cxnId="{9412FF6E-71CA-413F-98ED-785F9A88F4E4}">
      <dgm:prSet/>
      <dgm:spPr/>
      <dgm:t>
        <a:bodyPr/>
        <a:lstStyle/>
        <a:p>
          <a:endParaRPr lang="en-US"/>
        </a:p>
      </dgm:t>
    </dgm:pt>
    <dgm:pt modelId="{11E569F9-D404-4E00-8996-DB5DA458EDFA}">
      <dgm:prSet/>
      <dgm:spPr/>
      <dgm:t>
        <a:bodyPr/>
        <a:lstStyle/>
        <a:p>
          <a:r>
            <a:rPr lang="en-US" b="1" i="0" dirty="0" smtClean="0"/>
            <a:t>Immediately transmit an empty segment containing the appropriate acknowledgement number</a:t>
          </a:r>
        </a:p>
      </dgm:t>
    </dgm:pt>
    <dgm:pt modelId="{D0430E50-2516-42C2-AF59-629F66D5C817}" type="parTrans" cxnId="{FEF122E9-CCD6-4B4F-AE26-3A9EABE10D0E}">
      <dgm:prSet/>
      <dgm:spPr/>
      <dgm:t>
        <a:bodyPr/>
        <a:lstStyle/>
        <a:p>
          <a:endParaRPr lang="en-US"/>
        </a:p>
      </dgm:t>
    </dgm:pt>
    <dgm:pt modelId="{D29A111B-C33C-44EC-AB3E-DCC7F3B57C72}" type="sibTrans" cxnId="{FEF122E9-CCD6-4B4F-AE26-3A9EABE10D0E}">
      <dgm:prSet/>
      <dgm:spPr/>
      <dgm:t>
        <a:bodyPr/>
        <a:lstStyle/>
        <a:p>
          <a:endParaRPr lang="en-US"/>
        </a:p>
      </dgm:t>
    </dgm:pt>
    <dgm:pt modelId="{DD7C56EC-5286-45C6-8BDB-569FA2A15B80}">
      <dgm:prSet/>
      <dgm:spPr/>
      <dgm:t>
        <a:bodyPr/>
        <a:lstStyle/>
        <a:p>
          <a:r>
            <a:rPr lang="en-US" b="1" i="0" dirty="0" smtClean="0"/>
            <a:t>Simple and keeps the remote TCP fully informed</a:t>
          </a:r>
        </a:p>
      </dgm:t>
    </dgm:pt>
    <dgm:pt modelId="{9EE2AA06-06DA-4D96-A4FB-FCD6FF52941F}" type="parTrans" cxnId="{09FB6E3E-E828-4821-8834-D14B8C40AE0A}">
      <dgm:prSet/>
      <dgm:spPr/>
      <dgm:t>
        <a:bodyPr/>
        <a:lstStyle/>
        <a:p>
          <a:endParaRPr lang="en-US"/>
        </a:p>
      </dgm:t>
    </dgm:pt>
    <dgm:pt modelId="{68EEFFAA-988E-4F8F-B986-FF6E4ABB1209}" type="sibTrans" cxnId="{09FB6E3E-E828-4821-8834-D14B8C40AE0A}">
      <dgm:prSet/>
      <dgm:spPr/>
      <dgm:t>
        <a:bodyPr/>
        <a:lstStyle/>
        <a:p>
          <a:endParaRPr lang="en-US"/>
        </a:p>
      </dgm:t>
    </dgm:pt>
    <dgm:pt modelId="{71B6B673-15B3-410F-B1A7-0AA1AB8815DF}">
      <dgm:prSet/>
      <dgm:spPr/>
      <dgm:t>
        <a:bodyPr/>
        <a:lstStyle/>
        <a:p>
          <a:r>
            <a:rPr lang="en-US" b="1" i="0" dirty="0" smtClean="0"/>
            <a:t>Limits unnecessary retransmissions</a:t>
          </a:r>
        </a:p>
      </dgm:t>
    </dgm:pt>
    <dgm:pt modelId="{2F687F19-9B2D-4A00-90E6-6C241BDC8B4C}" type="parTrans" cxnId="{AF099D16-3FE3-4CC0-9867-77A6A32BCAC1}">
      <dgm:prSet/>
      <dgm:spPr/>
      <dgm:t>
        <a:bodyPr/>
        <a:lstStyle/>
        <a:p>
          <a:endParaRPr lang="en-US"/>
        </a:p>
      </dgm:t>
    </dgm:pt>
    <dgm:pt modelId="{596339D7-8E9F-440F-9AF7-B66189F06575}" type="sibTrans" cxnId="{AF099D16-3FE3-4CC0-9867-77A6A32BCAC1}">
      <dgm:prSet/>
      <dgm:spPr/>
      <dgm:t>
        <a:bodyPr/>
        <a:lstStyle/>
        <a:p>
          <a:endParaRPr lang="en-US"/>
        </a:p>
      </dgm:t>
    </dgm:pt>
    <dgm:pt modelId="{2FB358C9-2285-46E9-9C84-A6BD0CCE819F}">
      <dgm:prSet/>
      <dgm:spPr/>
      <dgm:t>
        <a:bodyPr/>
        <a:lstStyle/>
        <a:p>
          <a:r>
            <a:rPr lang="en-US" b="1" i="0" dirty="0" smtClean="0"/>
            <a:t>Results in extra segment transmissions</a:t>
          </a:r>
        </a:p>
      </dgm:t>
    </dgm:pt>
    <dgm:pt modelId="{C9AB5D88-3F58-4DE9-9140-671D59AB664C}" type="parTrans" cxnId="{4B3DEAED-926C-4437-8E56-0AF245EE3606}">
      <dgm:prSet/>
      <dgm:spPr/>
      <dgm:t>
        <a:bodyPr/>
        <a:lstStyle/>
        <a:p>
          <a:endParaRPr lang="en-US"/>
        </a:p>
      </dgm:t>
    </dgm:pt>
    <dgm:pt modelId="{9A9FC2C5-6F2A-4FCA-9B20-3D1C344CCB88}" type="sibTrans" cxnId="{4B3DEAED-926C-4437-8E56-0AF245EE3606}">
      <dgm:prSet/>
      <dgm:spPr/>
      <dgm:t>
        <a:bodyPr/>
        <a:lstStyle/>
        <a:p>
          <a:endParaRPr lang="en-US"/>
        </a:p>
      </dgm:t>
    </dgm:pt>
    <dgm:pt modelId="{63EA7214-EACB-4A70-BFB9-D42EA005699A}">
      <dgm:prSet/>
      <dgm:spPr/>
      <dgm:t>
        <a:bodyPr/>
        <a:lstStyle/>
        <a:p>
          <a:r>
            <a:rPr lang="en-US" b="1" i="0" dirty="0" smtClean="0"/>
            <a:t>Can cause a further load on the network</a:t>
          </a:r>
        </a:p>
      </dgm:t>
    </dgm:pt>
    <dgm:pt modelId="{B43681CC-69DD-407B-830A-D3057299231D}" type="parTrans" cxnId="{713EE51A-C2A5-4527-B3CB-752C1329D878}">
      <dgm:prSet/>
      <dgm:spPr/>
      <dgm:t>
        <a:bodyPr/>
        <a:lstStyle/>
        <a:p>
          <a:endParaRPr lang="en-US"/>
        </a:p>
      </dgm:t>
    </dgm:pt>
    <dgm:pt modelId="{3FAC7C90-3A2C-44E3-A2E0-C184FBB7F2E3}" type="sibTrans" cxnId="{713EE51A-C2A5-4527-B3CB-752C1329D878}">
      <dgm:prSet/>
      <dgm:spPr/>
      <dgm:t>
        <a:bodyPr/>
        <a:lstStyle/>
        <a:p>
          <a:endParaRPr lang="en-US"/>
        </a:p>
      </dgm:t>
    </dgm:pt>
    <dgm:pt modelId="{9E1F7798-9E3F-4A5E-9FCD-6E5E2EDFA7A5}">
      <dgm:prSet/>
      <dgm:spPr/>
      <dgm:t>
        <a:bodyPr/>
        <a:lstStyle/>
        <a:p>
          <a:r>
            <a:rPr lang="en-US" b="1" i="0" dirty="0" smtClean="0"/>
            <a:t>Cumulative</a:t>
          </a:r>
        </a:p>
      </dgm:t>
    </dgm:pt>
    <dgm:pt modelId="{D325EF50-92E5-4679-BB8A-FDB7C391EF7E}" type="parTrans" cxnId="{07F29AEC-3318-4CB6-AC5F-637E1D95DDF7}">
      <dgm:prSet/>
      <dgm:spPr/>
      <dgm:t>
        <a:bodyPr/>
        <a:lstStyle/>
        <a:p>
          <a:endParaRPr lang="en-US"/>
        </a:p>
      </dgm:t>
    </dgm:pt>
    <dgm:pt modelId="{5E980134-F85C-43D7-BD08-54C7A5D41C82}" type="sibTrans" cxnId="{07F29AEC-3318-4CB6-AC5F-637E1D95DDF7}">
      <dgm:prSet/>
      <dgm:spPr/>
      <dgm:t>
        <a:bodyPr/>
        <a:lstStyle/>
        <a:p>
          <a:endParaRPr lang="en-US"/>
        </a:p>
      </dgm:t>
    </dgm:pt>
    <dgm:pt modelId="{1A2792AC-FC6A-44A7-A830-F2CCE906753D}">
      <dgm:prSet/>
      <dgm:spPr/>
      <dgm:t>
        <a:bodyPr/>
        <a:lstStyle/>
        <a:p>
          <a:r>
            <a:rPr lang="en-US" b="1" i="0" dirty="0" smtClean="0"/>
            <a:t>Wait for an outbound segment with data on which to piggyback the acknowledgement</a:t>
          </a:r>
        </a:p>
      </dgm:t>
    </dgm:pt>
    <dgm:pt modelId="{5DA64B28-6458-48E6-9BF3-8A00380833FB}" type="parTrans" cxnId="{CAE08C8A-F39C-4824-82A9-EDFD361BF761}">
      <dgm:prSet/>
      <dgm:spPr/>
      <dgm:t>
        <a:bodyPr/>
        <a:lstStyle/>
        <a:p>
          <a:endParaRPr lang="en-US"/>
        </a:p>
      </dgm:t>
    </dgm:pt>
    <dgm:pt modelId="{F4577FA8-2AAC-4E90-A6E9-350C7C5C5C20}" type="sibTrans" cxnId="{CAE08C8A-F39C-4824-82A9-EDFD361BF761}">
      <dgm:prSet/>
      <dgm:spPr/>
      <dgm:t>
        <a:bodyPr/>
        <a:lstStyle/>
        <a:p>
          <a:endParaRPr lang="en-US"/>
        </a:p>
      </dgm:t>
    </dgm:pt>
    <dgm:pt modelId="{AFB63762-D32F-4D5C-8647-95A6C33F705C}">
      <dgm:prSet/>
      <dgm:spPr/>
      <dgm:t>
        <a:bodyPr/>
        <a:lstStyle/>
        <a:p>
          <a:r>
            <a:rPr lang="en-US" b="1" i="0" dirty="0" smtClean="0"/>
            <a:t>Typically used</a:t>
          </a:r>
        </a:p>
      </dgm:t>
    </dgm:pt>
    <dgm:pt modelId="{CBBA3A7A-02CE-431B-B34F-DD70D56A61D0}" type="parTrans" cxnId="{A5DC8A81-2811-482A-80D8-3E5DF1DB21A9}">
      <dgm:prSet/>
      <dgm:spPr/>
      <dgm:t>
        <a:bodyPr/>
        <a:lstStyle/>
        <a:p>
          <a:endParaRPr lang="en-US"/>
        </a:p>
      </dgm:t>
    </dgm:pt>
    <dgm:pt modelId="{6508FC08-8598-4C8E-A874-D75C0F98EECD}" type="sibTrans" cxnId="{A5DC8A81-2811-482A-80D8-3E5DF1DB21A9}">
      <dgm:prSet/>
      <dgm:spPr/>
      <dgm:t>
        <a:bodyPr/>
        <a:lstStyle/>
        <a:p>
          <a:endParaRPr lang="en-US"/>
        </a:p>
      </dgm:t>
    </dgm:pt>
    <dgm:pt modelId="{EDD93D9A-6DEF-4055-90E4-B34CA2A4597F}">
      <dgm:prSet/>
      <dgm:spPr/>
      <dgm:t>
        <a:bodyPr/>
        <a:lstStyle/>
        <a:p>
          <a:r>
            <a:rPr lang="en-US" b="1" i="0" dirty="0" smtClean="0"/>
            <a:t>Requires more processing at the receiving end and complicates the task of estimating round-trip time</a:t>
          </a:r>
        </a:p>
      </dgm:t>
    </dgm:pt>
    <dgm:pt modelId="{A26095D7-FEDF-4F31-A3F3-C0E462538400}" type="parTrans" cxnId="{B5CF5B63-E49A-4A64-8633-F79C645B50E0}">
      <dgm:prSet/>
      <dgm:spPr/>
      <dgm:t>
        <a:bodyPr/>
        <a:lstStyle/>
        <a:p>
          <a:endParaRPr lang="en-US"/>
        </a:p>
      </dgm:t>
    </dgm:pt>
    <dgm:pt modelId="{19355E74-AC59-4A69-A26A-FD93F40276BE}" type="sibTrans" cxnId="{B5CF5B63-E49A-4A64-8633-F79C645B50E0}">
      <dgm:prSet/>
      <dgm:spPr/>
      <dgm:t>
        <a:bodyPr/>
        <a:lstStyle/>
        <a:p>
          <a:endParaRPr lang="en-US"/>
        </a:p>
      </dgm:t>
    </dgm:pt>
    <dgm:pt modelId="{A327A135-9C26-475F-8060-71E43AAC5D3E}" type="pres">
      <dgm:prSet presAssocID="{4EE35CBA-E449-46E2-91D5-4039888A82E0}" presName="Name0" presStyleCnt="0">
        <dgm:presLayoutVars>
          <dgm:dir/>
          <dgm:animLvl val="lvl"/>
          <dgm:resizeHandles val="exact"/>
        </dgm:presLayoutVars>
      </dgm:prSet>
      <dgm:spPr/>
      <dgm:t>
        <a:bodyPr/>
        <a:lstStyle/>
        <a:p>
          <a:endParaRPr lang="en-US"/>
        </a:p>
      </dgm:t>
    </dgm:pt>
    <dgm:pt modelId="{E5673E0C-A9D5-4545-9B4B-7E8E60AE182B}" type="pres">
      <dgm:prSet presAssocID="{5D2A1725-D93A-405C-AB45-6F64B460CA1E}" presName="composite" presStyleCnt="0"/>
      <dgm:spPr/>
    </dgm:pt>
    <dgm:pt modelId="{802DC0C7-CBD6-4AA8-84B4-7248D4282CEB}" type="pres">
      <dgm:prSet presAssocID="{5D2A1725-D93A-405C-AB45-6F64B460CA1E}" presName="parTx" presStyleLbl="alignNode1" presStyleIdx="0" presStyleCnt="2">
        <dgm:presLayoutVars>
          <dgm:chMax val="0"/>
          <dgm:chPref val="0"/>
          <dgm:bulletEnabled val="1"/>
        </dgm:presLayoutVars>
      </dgm:prSet>
      <dgm:spPr/>
      <dgm:t>
        <a:bodyPr/>
        <a:lstStyle/>
        <a:p>
          <a:endParaRPr lang="en-US"/>
        </a:p>
      </dgm:t>
    </dgm:pt>
    <dgm:pt modelId="{5A52B653-AF7E-4B8B-A54A-AE3FCE592969}" type="pres">
      <dgm:prSet presAssocID="{5D2A1725-D93A-405C-AB45-6F64B460CA1E}" presName="desTx" presStyleLbl="alignAccFollowNode1" presStyleIdx="0" presStyleCnt="2">
        <dgm:presLayoutVars>
          <dgm:bulletEnabled val="1"/>
        </dgm:presLayoutVars>
      </dgm:prSet>
      <dgm:spPr/>
      <dgm:t>
        <a:bodyPr/>
        <a:lstStyle/>
        <a:p>
          <a:endParaRPr lang="en-US"/>
        </a:p>
      </dgm:t>
    </dgm:pt>
    <dgm:pt modelId="{C19DF463-9038-41AB-AB87-26A21F271034}" type="pres">
      <dgm:prSet presAssocID="{EA7E0C24-CF9C-43E5-B8B4-307FE74153CD}" presName="space" presStyleCnt="0"/>
      <dgm:spPr/>
    </dgm:pt>
    <dgm:pt modelId="{038C0E17-0634-49D2-8F83-986C86108FF7}" type="pres">
      <dgm:prSet presAssocID="{9E1F7798-9E3F-4A5E-9FCD-6E5E2EDFA7A5}" presName="composite" presStyleCnt="0"/>
      <dgm:spPr/>
    </dgm:pt>
    <dgm:pt modelId="{1279A5D7-B46F-4FD3-9279-3B22FBBF08B1}" type="pres">
      <dgm:prSet presAssocID="{9E1F7798-9E3F-4A5E-9FCD-6E5E2EDFA7A5}" presName="parTx" presStyleLbl="alignNode1" presStyleIdx="1" presStyleCnt="2">
        <dgm:presLayoutVars>
          <dgm:chMax val="0"/>
          <dgm:chPref val="0"/>
          <dgm:bulletEnabled val="1"/>
        </dgm:presLayoutVars>
      </dgm:prSet>
      <dgm:spPr/>
      <dgm:t>
        <a:bodyPr/>
        <a:lstStyle/>
        <a:p>
          <a:endParaRPr lang="en-US"/>
        </a:p>
      </dgm:t>
    </dgm:pt>
    <dgm:pt modelId="{8921DFC5-906C-462F-AFE6-484F237799BF}" type="pres">
      <dgm:prSet presAssocID="{9E1F7798-9E3F-4A5E-9FCD-6E5E2EDFA7A5}" presName="desTx" presStyleLbl="alignAccFollowNode1" presStyleIdx="1" presStyleCnt="2">
        <dgm:presLayoutVars>
          <dgm:bulletEnabled val="1"/>
        </dgm:presLayoutVars>
      </dgm:prSet>
      <dgm:spPr/>
      <dgm:t>
        <a:bodyPr/>
        <a:lstStyle/>
        <a:p>
          <a:endParaRPr lang="en-US"/>
        </a:p>
      </dgm:t>
    </dgm:pt>
  </dgm:ptLst>
  <dgm:cxnLst>
    <dgm:cxn modelId="{09FB6E3E-E828-4821-8834-D14B8C40AE0A}" srcId="{5D2A1725-D93A-405C-AB45-6F64B460CA1E}" destId="{DD7C56EC-5286-45C6-8BDB-569FA2A15B80}" srcOrd="1" destOrd="0" parTransId="{9EE2AA06-06DA-4D96-A4FB-FCD6FF52941F}" sibTransId="{68EEFFAA-988E-4F8F-B986-FF6E4ABB1209}"/>
    <dgm:cxn modelId="{AF099D16-3FE3-4CC0-9867-77A6A32BCAC1}" srcId="{5D2A1725-D93A-405C-AB45-6F64B460CA1E}" destId="{71B6B673-15B3-410F-B1A7-0AA1AB8815DF}" srcOrd="2" destOrd="0" parTransId="{2F687F19-9B2D-4A00-90E6-6C241BDC8B4C}" sibTransId="{596339D7-8E9F-440F-9AF7-B66189F06575}"/>
    <dgm:cxn modelId="{E4D965FE-4C19-4FB4-9F01-AEF0ABFAA067}" type="presOf" srcId="{63EA7214-EACB-4A70-BFB9-D42EA005699A}" destId="{5A52B653-AF7E-4B8B-A54A-AE3FCE592969}" srcOrd="0" destOrd="4" presId="urn:microsoft.com/office/officeart/2005/8/layout/hList1"/>
    <dgm:cxn modelId="{28FB9C0A-1DA4-4667-B62E-EFC734054424}" type="presOf" srcId="{11E569F9-D404-4E00-8996-DB5DA458EDFA}" destId="{5A52B653-AF7E-4B8B-A54A-AE3FCE592969}" srcOrd="0" destOrd="0" presId="urn:microsoft.com/office/officeart/2005/8/layout/hList1"/>
    <dgm:cxn modelId="{B5CF5B63-E49A-4A64-8633-F79C645B50E0}" srcId="{9E1F7798-9E3F-4A5E-9FCD-6E5E2EDFA7A5}" destId="{EDD93D9A-6DEF-4055-90E4-B34CA2A4597F}" srcOrd="2" destOrd="0" parTransId="{A26095D7-FEDF-4F31-A3F3-C0E462538400}" sibTransId="{19355E74-AC59-4A69-A26A-FD93F40276BE}"/>
    <dgm:cxn modelId="{F9E911B9-EB5B-4022-B259-C60BD2EF7374}" type="presOf" srcId="{AFB63762-D32F-4D5C-8647-95A6C33F705C}" destId="{8921DFC5-906C-462F-AFE6-484F237799BF}" srcOrd="0" destOrd="1" presId="urn:microsoft.com/office/officeart/2005/8/layout/hList1"/>
    <dgm:cxn modelId="{07F29AEC-3318-4CB6-AC5F-637E1D95DDF7}" srcId="{4EE35CBA-E449-46E2-91D5-4039888A82E0}" destId="{9E1F7798-9E3F-4A5E-9FCD-6E5E2EDFA7A5}" srcOrd="1" destOrd="0" parTransId="{D325EF50-92E5-4679-BB8A-FDB7C391EF7E}" sibTransId="{5E980134-F85C-43D7-BD08-54C7A5D41C82}"/>
    <dgm:cxn modelId="{95DABD66-8DD7-419B-84F4-22AC5851829C}" type="presOf" srcId="{EDD93D9A-6DEF-4055-90E4-B34CA2A4597F}" destId="{8921DFC5-906C-462F-AFE6-484F237799BF}" srcOrd="0" destOrd="2" presId="urn:microsoft.com/office/officeart/2005/8/layout/hList1"/>
    <dgm:cxn modelId="{265BFB12-B231-4246-8970-632E754AFA1A}" type="presOf" srcId="{DD7C56EC-5286-45C6-8BDB-569FA2A15B80}" destId="{5A52B653-AF7E-4B8B-A54A-AE3FCE592969}" srcOrd="0" destOrd="1" presId="urn:microsoft.com/office/officeart/2005/8/layout/hList1"/>
    <dgm:cxn modelId="{EFDFFA5E-6CF1-4496-9B02-400E68284BCE}" type="presOf" srcId="{5D2A1725-D93A-405C-AB45-6F64B460CA1E}" destId="{802DC0C7-CBD6-4AA8-84B4-7248D4282CEB}" srcOrd="0" destOrd="0" presId="urn:microsoft.com/office/officeart/2005/8/layout/hList1"/>
    <dgm:cxn modelId="{999CD655-9858-4768-9CE8-B5426D9C34AF}" type="presOf" srcId="{9E1F7798-9E3F-4A5E-9FCD-6E5E2EDFA7A5}" destId="{1279A5D7-B46F-4FD3-9279-3B22FBBF08B1}" srcOrd="0" destOrd="0" presId="urn:microsoft.com/office/officeart/2005/8/layout/hList1"/>
    <dgm:cxn modelId="{9412FF6E-71CA-413F-98ED-785F9A88F4E4}" srcId="{4EE35CBA-E449-46E2-91D5-4039888A82E0}" destId="{5D2A1725-D93A-405C-AB45-6F64B460CA1E}" srcOrd="0" destOrd="0" parTransId="{CD57E9AD-60CD-4269-ADAC-D47A978EE2EE}" sibTransId="{EA7E0C24-CF9C-43E5-B8B4-307FE74153CD}"/>
    <dgm:cxn modelId="{CAE08C8A-F39C-4824-82A9-EDFD361BF761}" srcId="{9E1F7798-9E3F-4A5E-9FCD-6E5E2EDFA7A5}" destId="{1A2792AC-FC6A-44A7-A830-F2CCE906753D}" srcOrd="0" destOrd="0" parTransId="{5DA64B28-6458-48E6-9BF3-8A00380833FB}" sibTransId="{F4577FA8-2AAC-4E90-A6E9-350C7C5C5C20}"/>
    <dgm:cxn modelId="{A5DC8A81-2811-482A-80D8-3E5DF1DB21A9}" srcId="{9E1F7798-9E3F-4A5E-9FCD-6E5E2EDFA7A5}" destId="{AFB63762-D32F-4D5C-8647-95A6C33F705C}" srcOrd="1" destOrd="0" parTransId="{CBBA3A7A-02CE-431B-B34F-DD70D56A61D0}" sibTransId="{6508FC08-8598-4C8E-A874-D75C0F98EECD}"/>
    <dgm:cxn modelId="{ED398B8B-E733-40B5-B0F3-6E1555316BB6}" type="presOf" srcId="{2FB358C9-2285-46E9-9C84-A6BD0CCE819F}" destId="{5A52B653-AF7E-4B8B-A54A-AE3FCE592969}" srcOrd="0" destOrd="3" presId="urn:microsoft.com/office/officeart/2005/8/layout/hList1"/>
    <dgm:cxn modelId="{713EE51A-C2A5-4527-B3CB-752C1329D878}" srcId="{5D2A1725-D93A-405C-AB45-6F64B460CA1E}" destId="{63EA7214-EACB-4A70-BFB9-D42EA005699A}" srcOrd="4" destOrd="0" parTransId="{B43681CC-69DD-407B-830A-D3057299231D}" sibTransId="{3FAC7C90-3A2C-44E3-A2E0-C184FBB7F2E3}"/>
    <dgm:cxn modelId="{FEF122E9-CCD6-4B4F-AE26-3A9EABE10D0E}" srcId="{5D2A1725-D93A-405C-AB45-6F64B460CA1E}" destId="{11E569F9-D404-4E00-8996-DB5DA458EDFA}" srcOrd="0" destOrd="0" parTransId="{D0430E50-2516-42C2-AF59-629F66D5C817}" sibTransId="{D29A111B-C33C-44EC-AB3E-DCC7F3B57C72}"/>
    <dgm:cxn modelId="{4B3DEAED-926C-4437-8E56-0AF245EE3606}" srcId="{5D2A1725-D93A-405C-AB45-6F64B460CA1E}" destId="{2FB358C9-2285-46E9-9C84-A6BD0CCE819F}" srcOrd="3" destOrd="0" parTransId="{C9AB5D88-3F58-4DE9-9140-671D59AB664C}" sibTransId="{9A9FC2C5-6F2A-4FCA-9B20-3D1C344CCB88}"/>
    <dgm:cxn modelId="{EBDB7F7E-8D25-4D66-A9D9-17CF1688CD24}" type="presOf" srcId="{4EE35CBA-E449-46E2-91D5-4039888A82E0}" destId="{A327A135-9C26-475F-8060-71E43AAC5D3E}" srcOrd="0" destOrd="0" presId="urn:microsoft.com/office/officeart/2005/8/layout/hList1"/>
    <dgm:cxn modelId="{21FE5DF0-B878-4A47-B6BC-4D9F98215341}" type="presOf" srcId="{1A2792AC-FC6A-44A7-A830-F2CCE906753D}" destId="{8921DFC5-906C-462F-AFE6-484F237799BF}" srcOrd="0" destOrd="0" presId="urn:microsoft.com/office/officeart/2005/8/layout/hList1"/>
    <dgm:cxn modelId="{C811BA03-3B2F-482A-82EE-04AFD2C916DE}" type="presOf" srcId="{71B6B673-15B3-410F-B1A7-0AA1AB8815DF}" destId="{5A52B653-AF7E-4B8B-A54A-AE3FCE592969}" srcOrd="0" destOrd="2" presId="urn:microsoft.com/office/officeart/2005/8/layout/hList1"/>
    <dgm:cxn modelId="{9A723B27-ED20-401A-BDBA-AAA92FD135CD}" type="presParOf" srcId="{A327A135-9C26-475F-8060-71E43AAC5D3E}" destId="{E5673E0C-A9D5-4545-9B4B-7E8E60AE182B}" srcOrd="0" destOrd="0" presId="urn:microsoft.com/office/officeart/2005/8/layout/hList1"/>
    <dgm:cxn modelId="{4F3CC108-868A-414D-A925-EC056045BD69}" type="presParOf" srcId="{E5673E0C-A9D5-4545-9B4B-7E8E60AE182B}" destId="{802DC0C7-CBD6-4AA8-84B4-7248D4282CEB}" srcOrd="0" destOrd="0" presId="urn:microsoft.com/office/officeart/2005/8/layout/hList1"/>
    <dgm:cxn modelId="{B3F707DB-8EB5-4C5D-8780-835897C4E4A1}" type="presParOf" srcId="{E5673E0C-A9D5-4545-9B4B-7E8E60AE182B}" destId="{5A52B653-AF7E-4B8B-A54A-AE3FCE592969}" srcOrd="1" destOrd="0" presId="urn:microsoft.com/office/officeart/2005/8/layout/hList1"/>
    <dgm:cxn modelId="{FED1DACC-2434-441A-9761-A5B2A8431204}" type="presParOf" srcId="{A327A135-9C26-475F-8060-71E43AAC5D3E}" destId="{C19DF463-9038-41AB-AB87-26A21F271034}" srcOrd="1" destOrd="0" presId="urn:microsoft.com/office/officeart/2005/8/layout/hList1"/>
    <dgm:cxn modelId="{92B393F6-2D8D-4921-917C-7DE0D74365C8}" type="presParOf" srcId="{A327A135-9C26-475F-8060-71E43AAC5D3E}" destId="{038C0E17-0634-49D2-8F83-986C86108FF7}" srcOrd="2" destOrd="0" presId="urn:microsoft.com/office/officeart/2005/8/layout/hList1"/>
    <dgm:cxn modelId="{DEF3CAF3-4C59-40AC-BAEA-841030DAED1F}" type="presParOf" srcId="{038C0E17-0634-49D2-8F83-986C86108FF7}" destId="{1279A5D7-B46F-4FD3-9279-3B22FBBF08B1}" srcOrd="0" destOrd="0" presId="urn:microsoft.com/office/officeart/2005/8/layout/hList1"/>
    <dgm:cxn modelId="{80CE116A-2930-4567-812A-DBF2FE86503F}" type="presParOf" srcId="{038C0E17-0634-49D2-8F83-986C86108FF7}" destId="{8921DFC5-906C-462F-AFE6-484F237799BF}"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DCEC9E-C136-43F8-A4D2-E810A3567D63}" type="doc">
      <dgm:prSet loTypeId="urn:diagrams.loki3.com/VaryingWidthList+Icon" loCatId="list" qsTypeId="urn:microsoft.com/office/officeart/2005/8/quickstyle/simple1" qsCatId="simple" csTypeId="urn:microsoft.com/office/officeart/2005/8/colors/accent1_2" csCatId="accent1" phldr="1"/>
      <dgm:spPr/>
    </dgm:pt>
    <dgm:pt modelId="{05DD50A0-F74A-49D6-B99D-CBF2B9CF6C81}">
      <dgm:prSet phldrT="[Text]"/>
      <dgm:spPr>
        <a:effectLst>
          <a:glow rad="228600">
            <a:schemeClr val="accent6">
              <a:satMod val="175000"/>
              <a:alpha val="40000"/>
            </a:schemeClr>
          </a:glow>
        </a:effectLst>
      </dgm:spPr>
      <dgm:t>
        <a:bodyPr/>
        <a:lstStyle/>
        <a:p>
          <a:r>
            <a:rPr lang="en-US" dirty="0" smtClean="0"/>
            <a:t>Addressing </a:t>
          </a:r>
          <a:endParaRPr lang="en-US" dirty="0"/>
        </a:p>
      </dgm:t>
    </dgm:pt>
    <dgm:pt modelId="{E1A75CDF-65F0-45F5-992C-DE53E2D6D367}" type="parTrans" cxnId="{2EA60F7E-CFDC-406A-9319-24284FB2EF77}">
      <dgm:prSet/>
      <dgm:spPr/>
      <dgm:t>
        <a:bodyPr/>
        <a:lstStyle/>
        <a:p>
          <a:endParaRPr lang="en-US"/>
        </a:p>
      </dgm:t>
    </dgm:pt>
    <dgm:pt modelId="{27F5D68A-5739-4438-807D-FEA9372BFF20}" type="sibTrans" cxnId="{2EA60F7E-CFDC-406A-9319-24284FB2EF77}">
      <dgm:prSet/>
      <dgm:spPr/>
      <dgm:t>
        <a:bodyPr/>
        <a:lstStyle/>
        <a:p>
          <a:endParaRPr lang="en-US"/>
        </a:p>
      </dgm:t>
    </dgm:pt>
    <dgm:pt modelId="{122A7011-F86C-4FAB-8F5B-BBC73C6C49BC}">
      <dgm:prSet/>
      <dgm:spPr>
        <a:effectLst>
          <a:glow rad="228600">
            <a:schemeClr val="accent6">
              <a:satMod val="175000"/>
              <a:alpha val="40000"/>
            </a:schemeClr>
          </a:glow>
        </a:effectLst>
      </dgm:spPr>
      <dgm:t>
        <a:bodyPr/>
        <a:lstStyle/>
        <a:p>
          <a:r>
            <a:rPr lang="en-US" dirty="0" smtClean="0"/>
            <a:t>Multiplexing</a:t>
          </a:r>
        </a:p>
      </dgm:t>
    </dgm:pt>
    <dgm:pt modelId="{F64B4955-C709-4EDA-B734-3A40928D111F}" type="parTrans" cxnId="{522B4D2F-C3EB-4BB4-9025-268D833FC01B}">
      <dgm:prSet/>
      <dgm:spPr/>
      <dgm:t>
        <a:bodyPr/>
        <a:lstStyle/>
        <a:p>
          <a:endParaRPr lang="en-US"/>
        </a:p>
      </dgm:t>
    </dgm:pt>
    <dgm:pt modelId="{E053F4D1-506A-48E8-B3E6-A36E32A8B3DF}" type="sibTrans" cxnId="{522B4D2F-C3EB-4BB4-9025-268D833FC01B}">
      <dgm:prSet/>
      <dgm:spPr/>
      <dgm:t>
        <a:bodyPr/>
        <a:lstStyle/>
        <a:p>
          <a:endParaRPr lang="en-US"/>
        </a:p>
      </dgm:t>
    </dgm:pt>
    <dgm:pt modelId="{67D5712C-A7F3-420B-98D6-743D74684E7D}">
      <dgm:prSet/>
      <dgm:spPr>
        <a:effectLst>
          <a:glow rad="228600">
            <a:schemeClr val="accent6">
              <a:satMod val="175000"/>
              <a:alpha val="40000"/>
            </a:schemeClr>
          </a:glow>
        </a:effectLst>
      </dgm:spPr>
      <dgm:t>
        <a:bodyPr/>
        <a:lstStyle/>
        <a:p>
          <a:r>
            <a:rPr lang="en-US" dirty="0" smtClean="0"/>
            <a:t>Flow control</a:t>
          </a:r>
        </a:p>
      </dgm:t>
    </dgm:pt>
    <dgm:pt modelId="{EE396AF7-B64D-456D-8002-9A81BEC5E0FA}" type="parTrans" cxnId="{24044CAE-A5A2-47E0-93FE-B1E170E15E5D}">
      <dgm:prSet/>
      <dgm:spPr/>
      <dgm:t>
        <a:bodyPr/>
        <a:lstStyle/>
        <a:p>
          <a:endParaRPr lang="en-US"/>
        </a:p>
      </dgm:t>
    </dgm:pt>
    <dgm:pt modelId="{4B86F365-5188-4A96-8803-BB40778FF655}" type="sibTrans" cxnId="{24044CAE-A5A2-47E0-93FE-B1E170E15E5D}">
      <dgm:prSet/>
      <dgm:spPr/>
      <dgm:t>
        <a:bodyPr/>
        <a:lstStyle/>
        <a:p>
          <a:endParaRPr lang="en-US"/>
        </a:p>
      </dgm:t>
    </dgm:pt>
    <dgm:pt modelId="{CB899FDC-01EF-4E68-9BDA-BC5FB10B2C45}">
      <dgm:prSet/>
      <dgm:spPr>
        <a:effectLst>
          <a:glow rad="228600">
            <a:schemeClr val="accent6">
              <a:satMod val="175000"/>
              <a:alpha val="40000"/>
            </a:schemeClr>
          </a:glow>
        </a:effectLst>
      </dgm:spPr>
      <dgm:t>
        <a:bodyPr/>
        <a:lstStyle/>
        <a:p>
          <a:r>
            <a:rPr lang="en-US" dirty="0" smtClean="0"/>
            <a:t>Connection establishment/termination</a:t>
          </a:r>
        </a:p>
      </dgm:t>
    </dgm:pt>
    <dgm:pt modelId="{31D36504-99C6-4DDD-95CE-F8FE13930074}" type="parTrans" cxnId="{C64E7429-585D-48AF-97F6-ED54630F8A62}">
      <dgm:prSet/>
      <dgm:spPr/>
      <dgm:t>
        <a:bodyPr/>
        <a:lstStyle/>
        <a:p>
          <a:endParaRPr lang="en-US"/>
        </a:p>
      </dgm:t>
    </dgm:pt>
    <dgm:pt modelId="{B1B64719-FD84-4D88-B0ED-A4663A5C740A}" type="sibTrans" cxnId="{C64E7429-585D-48AF-97F6-ED54630F8A62}">
      <dgm:prSet/>
      <dgm:spPr/>
      <dgm:t>
        <a:bodyPr/>
        <a:lstStyle/>
        <a:p>
          <a:endParaRPr lang="en-US"/>
        </a:p>
      </dgm:t>
    </dgm:pt>
    <dgm:pt modelId="{AE06D372-8400-4BFC-9411-B9FCB3DF7BE4}" type="pres">
      <dgm:prSet presAssocID="{FBDCEC9E-C136-43F8-A4D2-E810A3567D63}" presName="Name0" presStyleCnt="0">
        <dgm:presLayoutVars>
          <dgm:resizeHandles/>
        </dgm:presLayoutVars>
      </dgm:prSet>
      <dgm:spPr/>
    </dgm:pt>
    <dgm:pt modelId="{25EA6B0B-3E8D-4F99-99F6-A63547244F0C}" type="pres">
      <dgm:prSet presAssocID="{05DD50A0-F74A-49D6-B99D-CBF2B9CF6C81}" presName="text" presStyleLbl="node1" presStyleIdx="0" presStyleCnt="4">
        <dgm:presLayoutVars>
          <dgm:bulletEnabled val="1"/>
        </dgm:presLayoutVars>
      </dgm:prSet>
      <dgm:spPr/>
      <dgm:t>
        <a:bodyPr/>
        <a:lstStyle/>
        <a:p>
          <a:endParaRPr lang="en-US"/>
        </a:p>
      </dgm:t>
    </dgm:pt>
    <dgm:pt modelId="{918C9595-31D7-484D-864E-B229F4422C30}" type="pres">
      <dgm:prSet presAssocID="{27F5D68A-5739-4438-807D-FEA9372BFF20}" presName="space" presStyleCnt="0"/>
      <dgm:spPr/>
    </dgm:pt>
    <dgm:pt modelId="{D40CE76B-7810-42E5-B73C-217E03EC4277}" type="pres">
      <dgm:prSet presAssocID="{122A7011-F86C-4FAB-8F5B-BBC73C6C49BC}" presName="text" presStyleLbl="node1" presStyleIdx="1" presStyleCnt="4">
        <dgm:presLayoutVars>
          <dgm:bulletEnabled val="1"/>
        </dgm:presLayoutVars>
      </dgm:prSet>
      <dgm:spPr/>
      <dgm:t>
        <a:bodyPr/>
        <a:lstStyle/>
        <a:p>
          <a:endParaRPr lang="en-US"/>
        </a:p>
      </dgm:t>
    </dgm:pt>
    <dgm:pt modelId="{E691256E-6B31-44C7-97B5-62D0F4C7B1C2}" type="pres">
      <dgm:prSet presAssocID="{E053F4D1-506A-48E8-B3E6-A36E32A8B3DF}" presName="space" presStyleCnt="0"/>
      <dgm:spPr/>
    </dgm:pt>
    <dgm:pt modelId="{1DA3F94D-9F0E-4C46-82C9-4029E13A557D}" type="pres">
      <dgm:prSet presAssocID="{67D5712C-A7F3-420B-98D6-743D74684E7D}" presName="text" presStyleLbl="node1" presStyleIdx="2" presStyleCnt="4">
        <dgm:presLayoutVars>
          <dgm:bulletEnabled val="1"/>
        </dgm:presLayoutVars>
      </dgm:prSet>
      <dgm:spPr/>
      <dgm:t>
        <a:bodyPr/>
        <a:lstStyle/>
        <a:p>
          <a:endParaRPr lang="en-US"/>
        </a:p>
      </dgm:t>
    </dgm:pt>
    <dgm:pt modelId="{B4E33F3D-9AC4-4E40-9490-57579A7F44B3}" type="pres">
      <dgm:prSet presAssocID="{4B86F365-5188-4A96-8803-BB40778FF655}" presName="space" presStyleCnt="0"/>
      <dgm:spPr/>
    </dgm:pt>
    <dgm:pt modelId="{3C0190D6-D058-41CB-8C6E-F1B67E31BF03}" type="pres">
      <dgm:prSet presAssocID="{CB899FDC-01EF-4E68-9BDA-BC5FB10B2C45}" presName="text" presStyleLbl="node1" presStyleIdx="3" presStyleCnt="4">
        <dgm:presLayoutVars>
          <dgm:bulletEnabled val="1"/>
        </dgm:presLayoutVars>
      </dgm:prSet>
      <dgm:spPr/>
      <dgm:t>
        <a:bodyPr/>
        <a:lstStyle/>
        <a:p>
          <a:endParaRPr lang="en-US"/>
        </a:p>
      </dgm:t>
    </dgm:pt>
  </dgm:ptLst>
  <dgm:cxnLst>
    <dgm:cxn modelId="{BF459A85-729D-4A39-8950-E3242DEEDBF6}" type="presOf" srcId="{CB899FDC-01EF-4E68-9BDA-BC5FB10B2C45}" destId="{3C0190D6-D058-41CB-8C6E-F1B67E31BF03}" srcOrd="0" destOrd="0" presId="urn:diagrams.loki3.com/VaryingWidthList+Icon"/>
    <dgm:cxn modelId="{522B4D2F-C3EB-4BB4-9025-268D833FC01B}" srcId="{FBDCEC9E-C136-43F8-A4D2-E810A3567D63}" destId="{122A7011-F86C-4FAB-8F5B-BBC73C6C49BC}" srcOrd="1" destOrd="0" parTransId="{F64B4955-C709-4EDA-B734-3A40928D111F}" sibTransId="{E053F4D1-506A-48E8-B3E6-A36E32A8B3DF}"/>
    <dgm:cxn modelId="{24044CAE-A5A2-47E0-93FE-B1E170E15E5D}" srcId="{FBDCEC9E-C136-43F8-A4D2-E810A3567D63}" destId="{67D5712C-A7F3-420B-98D6-743D74684E7D}" srcOrd="2" destOrd="0" parTransId="{EE396AF7-B64D-456D-8002-9A81BEC5E0FA}" sibTransId="{4B86F365-5188-4A96-8803-BB40778FF655}"/>
    <dgm:cxn modelId="{2EA60F7E-CFDC-406A-9319-24284FB2EF77}" srcId="{FBDCEC9E-C136-43F8-A4D2-E810A3567D63}" destId="{05DD50A0-F74A-49D6-B99D-CBF2B9CF6C81}" srcOrd="0" destOrd="0" parTransId="{E1A75CDF-65F0-45F5-992C-DE53E2D6D367}" sibTransId="{27F5D68A-5739-4438-807D-FEA9372BFF20}"/>
    <dgm:cxn modelId="{86D2AEF3-4EE6-430E-B613-0B7DDC28451F}" type="presOf" srcId="{122A7011-F86C-4FAB-8F5B-BBC73C6C49BC}" destId="{D40CE76B-7810-42E5-B73C-217E03EC4277}" srcOrd="0" destOrd="0" presId="urn:diagrams.loki3.com/VaryingWidthList+Icon"/>
    <dgm:cxn modelId="{4F7F5D1E-0285-4FC1-8E23-ECE593A26F7B}" type="presOf" srcId="{05DD50A0-F74A-49D6-B99D-CBF2B9CF6C81}" destId="{25EA6B0B-3E8D-4F99-99F6-A63547244F0C}" srcOrd="0" destOrd="0" presId="urn:diagrams.loki3.com/VaryingWidthList+Icon"/>
    <dgm:cxn modelId="{C64E7429-585D-48AF-97F6-ED54630F8A62}" srcId="{FBDCEC9E-C136-43F8-A4D2-E810A3567D63}" destId="{CB899FDC-01EF-4E68-9BDA-BC5FB10B2C45}" srcOrd="3" destOrd="0" parTransId="{31D36504-99C6-4DDD-95CE-F8FE13930074}" sibTransId="{B1B64719-FD84-4D88-B0ED-A4663A5C740A}"/>
    <dgm:cxn modelId="{B1A32CC6-A802-49E2-A7A7-371F9D4BCE63}" type="presOf" srcId="{FBDCEC9E-C136-43F8-A4D2-E810A3567D63}" destId="{AE06D372-8400-4BFC-9411-B9FCB3DF7BE4}" srcOrd="0" destOrd="0" presId="urn:diagrams.loki3.com/VaryingWidthList+Icon"/>
    <dgm:cxn modelId="{13902A9D-BD8A-44CD-A822-A5AB5BFB9D54}" type="presOf" srcId="{67D5712C-A7F3-420B-98D6-743D74684E7D}" destId="{1DA3F94D-9F0E-4C46-82C9-4029E13A557D}" srcOrd="0" destOrd="0" presId="urn:diagrams.loki3.com/VaryingWidthList+Icon"/>
    <dgm:cxn modelId="{4CBF202E-B104-4EB8-9EB8-26FAA3B274D6}" type="presParOf" srcId="{AE06D372-8400-4BFC-9411-B9FCB3DF7BE4}" destId="{25EA6B0B-3E8D-4F99-99F6-A63547244F0C}" srcOrd="0" destOrd="0" presId="urn:diagrams.loki3.com/VaryingWidthList+Icon"/>
    <dgm:cxn modelId="{27C304DA-C1E8-419C-8C2F-E2B64B69F927}" type="presParOf" srcId="{AE06D372-8400-4BFC-9411-B9FCB3DF7BE4}" destId="{918C9595-31D7-484D-864E-B229F4422C30}" srcOrd="1" destOrd="0" presId="urn:diagrams.loki3.com/VaryingWidthList+Icon"/>
    <dgm:cxn modelId="{718F3857-A2E7-40A2-8820-A426FEEBC3ED}" type="presParOf" srcId="{AE06D372-8400-4BFC-9411-B9FCB3DF7BE4}" destId="{D40CE76B-7810-42E5-B73C-217E03EC4277}" srcOrd="2" destOrd="0" presId="urn:diagrams.loki3.com/VaryingWidthList+Icon"/>
    <dgm:cxn modelId="{8C9B9C35-13F7-4857-98BE-540BBBC96696}" type="presParOf" srcId="{AE06D372-8400-4BFC-9411-B9FCB3DF7BE4}" destId="{E691256E-6B31-44C7-97B5-62D0F4C7B1C2}" srcOrd="3" destOrd="0" presId="urn:diagrams.loki3.com/VaryingWidthList+Icon"/>
    <dgm:cxn modelId="{B42B6B5C-975D-4C3B-AAC7-E3452DB271F3}" type="presParOf" srcId="{AE06D372-8400-4BFC-9411-B9FCB3DF7BE4}" destId="{1DA3F94D-9F0E-4C46-82C9-4029E13A557D}" srcOrd="4" destOrd="0" presId="urn:diagrams.loki3.com/VaryingWidthList+Icon"/>
    <dgm:cxn modelId="{A1066A1F-7353-4527-9F68-B4D3748D87FE}" type="presParOf" srcId="{AE06D372-8400-4BFC-9411-B9FCB3DF7BE4}" destId="{B4E33F3D-9AC4-4E40-9490-57579A7F44B3}" srcOrd="5" destOrd="0" presId="urn:diagrams.loki3.com/VaryingWidthList+Icon"/>
    <dgm:cxn modelId="{DA83F81B-6318-4DED-892F-457BB85EFBA5}" type="presParOf" srcId="{AE06D372-8400-4BFC-9411-B9FCB3DF7BE4}" destId="{3C0190D6-D058-41CB-8C6E-F1B67E31BF03}" srcOrd="6" destOrd="0" presId="urn:diagrams.loki3.com/VaryingWidth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DF2991-5AE5-4D19-A3B2-A9E7E5B1983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US"/>
        </a:p>
      </dgm:t>
    </dgm:pt>
    <dgm:pt modelId="{5C22EE33-4DE8-40FC-8556-2F7FDA00C8F0}">
      <dgm:prSet/>
      <dgm:spPr/>
      <dgm:t>
        <a:bodyPr/>
        <a:lstStyle/>
        <a:p>
          <a:r>
            <a:rPr lang="en-US" dirty="0" smtClean="0"/>
            <a:t>Downward multiplexing</a:t>
          </a:r>
        </a:p>
      </dgm:t>
    </dgm:pt>
    <dgm:pt modelId="{074B968A-00F6-4E55-8D8A-DE09064DC47D}" type="parTrans" cxnId="{1F63F9B5-E3A6-4F89-AD3B-D8B2F8E6B339}">
      <dgm:prSet/>
      <dgm:spPr/>
      <dgm:t>
        <a:bodyPr/>
        <a:lstStyle/>
        <a:p>
          <a:endParaRPr lang="en-US"/>
        </a:p>
      </dgm:t>
    </dgm:pt>
    <dgm:pt modelId="{E72555C6-1EAD-4B1C-80C4-2FD02FF4E181}" type="sibTrans" cxnId="{1F63F9B5-E3A6-4F89-AD3B-D8B2F8E6B339}">
      <dgm:prSet/>
      <dgm:spPr/>
      <dgm:t>
        <a:bodyPr/>
        <a:lstStyle/>
        <a:p>
          <a:endParaRPr lang="en-US"/>
        </a:p>
      </dgm:t>
    </dgm:pt>
    <dgm:pt modelId="{ED82311C-BF4B-4F24-8F80-6A73403EC192}">
      <dgm:prSet/>
      <dgm:spPr/>
      <dgm:t>
        <a:bodyPr/>
        <a:lstStyle/>
        <a:p>
          <a:r>
            <a:rPr lang="en-US" dirty="0" smtClean="0"/>
            <a:t>Splitting of a single connection among multiple lower-level connections</a:t>
          </a:r>
        </a:p>
      </dgm:t>
    </dgm:pt>
    <dgm:pt modelId="{EDC47E83-CF3E-4A7F-9BC3-AD240FE79F61}" type="parTrans" cxnId="{37D7F76A-7594-431A-9A7F-4D7DB999EBE0}">
      <dgm:prSet/>
      <dgm:spPr/>
      <dgm:t>
        <a:bodyPr/>
        <a:lstStyle/>
        <a:p>
          <a:endParaRPr lang="en-US"/>
        </a:p>
      </dgm:t>
    </dgm:pt>
    <dgm:pt modelId="{A292479E-A3CD-43E1-9AE8-22C4FE179870}" type="sibTrans" cxnId="{37D7F76A-7594-431A-9A7F-4D7DB999EBE0}">
      <dgm:prSet/>
      <dgm:spPr/>
      <dgm:t>
        <a:bodyPr/>
        <a:lstStyle/>
        <a:p>
          <a:endParaRPr lang="en-US"/>
        </a:p>
      </dgm:t>
    </dgm:pt>
    <dgm:pt modelId="{BA057F59-8CE6-42CC-87FB-7E7EE909455B}">
      <dgm:prSet/>
      <dgm:spPr/>
      <dgm:t>
        <a:bodyPr/>
        <a:lstStyle/>
        <a:p>
          <a:r>
            <a:rPr lang="en-US" dirty="0" smtClean="0"/>
            <a:t>Multiplexing of multiple connections on a single lower-level connection</a:t>
          </a:r>
        </a:p>
      </dgm:t>
    </dgm:pt>
    <dgm:pt modelId="{D9C10CB1-700F-4769-BCC2-828F055E537D}">
      <dgm:prSet phldrT="[Text]"/>
      <dgm:spPr/>
      <dgm:t>
        <a:bodyPr/>
        <a:lstStyle/>
        <a:p>
          <a:r>
            <a:rPr lang="en-US" dirty="0" smtClean="0"/>
            <a:t>Upward multiplexing</a:t>
          </a:r>
          <a:endParaRPr lang="en-US" dirty="0"/>
        </a:p>
      </dgm:t>
    </dgm:pt>
    <dgm:pt modelId="{C7F0BBA9-CF1E-40B4-9F97-B7B01F467D38}" type="sibTrans" cxnId="{55558728-1A41-4166-9DA4-D26FF956C16A}">
      <dgm:prSet/>
      <dgm:spPr/>
      <dgm:t>
        <a:bodyPr/>
        <a:lstStyle/>
        <a:p>
          <a:endParaRPr lang="en-US"/>
        </a:p>
      </dgm:t>
    </dgm:pt>
    <dgm:pt modelId="{4BEF23E4-08A8-444A-B7CD-E27296644DFF}" type="parTrans" cxnId="{55558728-1A41-4166-9DA4-D26FF956C16A}">
      <dgm:prSet/>
      <dgm:spPr/>
      <dgm:t>
        <a:bodyPr/>
        <a:lstStyle/>
        <a:p>
          <a:endParaRPr lang="en-US"/>
        </a:p>
      </dgm:t>
    </dgm:pt>
    <dgm:pt modelId="{A4EF024B-7B89-4589-9A30-C94CCF68F6F9}" type="sibTrans" cxnId="{BA2C24EE-9822-42EE-BF9C-F845D7A894A9}">
      <dgm:prSet/>
      <dgm:spPr/>
      <dgm:t>
        <a:bodyPr/>
        <a:lstStyle/>
        <a:p>
          <a:endParaRPr lang="en-US"/>
        </a:p>
      </dgm:t>
    </dgm:pt>
    <dgm:pt modelId="{B650AC2A-3C05-424D-83C8-08EF3354D04E}" type="parTrans" cxnId="{BA2C24EE-9822-42EE-BF9C-F845D7A894A9}">
      <dgm:prSet/>
      <dgm:spPr/>
      <dgm:t>
        <a:bodyPr/>
        <a:lstStyle/>
        <a:p>
          <a:endParaRPr lang="en-US"/>
        </a:p>
      </dgm:t>
    </dgm:pt>
    <dgm:pt modelId="{0F2C6D3E-D79E-44B4-8C19-F0C3AD28E6C7}" type="pres">
      <dgm:prSet presAssocID="{63DF2991-5AE5-4D19-A3B2-A9E7E5B19830}" presName="compositeShape" presStyleCnt="0">
        <dgm:presLayoutVars>
          <dgm:chMax val="2"/>
          <dgm:dir/>
          <dgm:resizeHandles val="exact"/>
        </dgm:presLayoutVars>
      </dgm:prSet>
      <dgm:spPr/>
      <dgm:t>
        <a:bodyPr/>
        <a:lstStyle/>
        <a:p>
          <a:endParaRPr lang="en-US"/>
        </a:p>
      </dgm:t>
    </dgm:pt>
    <dgm:pt modelId="{5EF93353-669C-4D28-82B8-5F52A89C468E}" type="pres">
      <dgm:prSet presAssocID="{D9C10CB1-700F-4769-BCC2-828F055E537D}" presName="upArrow" presStyleLbl="node1" presStyleIdx="0" presStyleCnt="2"/>
      <dgm:spPr>
        <a:solidFill>
          <a:schemeClr val="accent1"/>
        </a:solidFill>
        <a:ln>
          <a:solidFill>
            <a:schemeClr val="tx1"/>
          </a:solidFill>
        </a:ln>
      </dgm:spPr>
      <dgm:t>
        <a:bodyPr/>
        <a:lstStyle/>
        <a:p>
          <a:endParaRPr lang="en-US"/>
        </a:p>
      </dgm:t>
    </dgm:pt>
    <dgm:pt modelId="{4689058B-10B2-47DE-B1C8-7CEB8F26E1C6}" type="pres">
      <dgm:prSet presAssocID="{D9C10CB1-700F-4769-BCC2-828F055E537D}" presName="upArrowText" presStyleLbl="revTx" presStyleIdx="0" presStyleCnt="2" custScaleX="106043" custLinFactNeighborX="3831">
        <dgm:presLayoutVars>
          <dgm:chMax val="0"/>
          <dgm:bulletEnabled val="1"/>
        </dgm:presLayoutVars>
      </dgm:prSet>
      <dgm:spPr/>
      <dgm:t>
        <a:bodyPr/>
        <a:lstStyle/>
        <a:p>
          <a:endParaRPr lang="en-US"/>
        </a:p>
      </dgm:t>
    </dgm:pt>
    <dgm:pt modelId="{40863083-7536-48E3-9AF2-DB2F76A34E0A}" type="pres">
      <dgm:prSet presAssocID="{5C22EE33-4DE8-40FC-8556-2F7FDA00C8F0}" presName="downArrow" presStyleLbl="node1" presStyleIdx="1" presStyleCnt="2"/>
      <dgm:spPr>
        <a:solidFill>
          <a:schemeClr val="accent1"/>
        </a:solidFill>
        <a:ln>
          <a:solidFill>
            <a:schemeClr val="tx1"/>
          </a:solidFill>
        </a:ln>
      </dgm:spPr>
      <dgm:t>
        <a:bodyPr/>
        <a:lstStyle/>
        <a:p>
          <a:endParaRPr lang="en-US"/>
        </a:p>
      </dgm:t>
    </dgm:pt>
    <dgm:pt modelId="{DF7C0CF3-0AE1-4300-924A-4D7C5DAA0FDC}" type="pres">
      <dgm:prSet presAssocID="{5C22EE33-4DE8-40FC-8556-2F7FDA00C8F0}" presName="downArrowText" presStyleLbl="revTx" presStyleIdx="1" presStyleCnt="2" custScaleX="106044" custLinFactNeighborX="3611" custLinFactNeighborY="8202">
        <dgm:presLayoutVars>
          <dgm:chMax val="0"/>
          <dgm:bulletEnabled val="1"/>
        </dgm:presLayoutVars>
      </dgm:prSet>
      <dgm:spPr/>
      <dgm:t>
        <a:bodyPr/>
        <a:lstStyle/>
        <a:p>
          <a:endParaRPr lang="en-US"/>
        </a:p>
      </dgm:t>
    </dgm:pt>
  </dgm:ptLst>
  <dgm:cxnLst>
    <dgm:cxn modelId="{3FFD254B-C73D-4553-878D-6DAA05FD0C3D}" type="presOf" srcId="{D9C10CB1-700F-4769-BCC2-828F055E537D}" destId="{4689058B-10B2-47DE-B1C8-7CEB8F26E1C6}" srcOrd="0" destOrd="0" presId="urn:microsoft.com/office/officeart/2005/8/layout/arrow4"/>
    <dgm:cxn modelId="{BB05A239-FDAA-4876-8860-BE3D9017F2F6}" type="presOf" srcId="{5C22EE33-4DE8-40FC-8556-2F7FDA00C8F0}" destId="{DF7C0CF3-0AE1-4300-924A-4D7C5DAA0FDC}" srcOrd="0" destOrd="0" presId="urn:microsoft.com/office/officeart/2005/8/layout/arrow4"/>
    <dgm:cxn modelId="{E20240E2-9409-46E7-B607-30A34C1F29DC}" type="presOf" srcId="{BA057F59-8CE6-42CC-87FB-7E7EE909455B}" destId="{4689058B-10B2-47DE-B1C8-7CEB8F26E1C6}" srcOrd="0" destOrd="1" presId="urn:microsoft.com/office/officeart/2005/8/layout/arrow4"/>
    <dgm:cxn modelId="{55558728-1A41-4166-9DA4-D26FF956C16A}" srcId="{63DF2991-5AE5-4D19-A3B2-A9E7E5B19830}" destId="{D9C10CB1-700F-4769-BCC2-828F055E537D}" srcOrd="0" destOrd="0" parTransId="{4BEF23E4-08A8-444A-B7CD-E27296644DFF}" sibTransId="{C7F0BBA9-CF1E-40B4-9F97-B7B01F467D38}"/>
    <dgm:cxn modelId="{E9C81EF7-7C45-4151-BB20-31972F21922B}" type="presOf" srcId="{63DF2991-5AE5-4D19-A3B2-A9E7E5B19830}" destId="{0F2C6D3E-D79E-44B4-8C19-F0C3AD28E6C7}" srcOrd="0" destOrd="0" presId="urn:microsoft.com/office/officeart/2005/8/layout/arrow4"/>
    <dgm:cxn modelId="{1F63F9B5-E3A6-4F89-AD3B-D8B2F8E6B339}" srcId="{63DF2991-5AE5-4D19-A3B2-A9E7E5B19830}" destId="{5C22EE33-4DE8-40FC-8556-2F7FDA00C8F0}" srcOrd="1" destOrd="0" parTransId="{074B968A-00F6-4E55-8D8A-DE09064DC47D}" sibTransId="{E72555C6-1EAD-4B1C-80C4-2FD02FF4E181}"/>
    <dgm:cxn modelId="{37D7F76A-7594-431A-9A7F-4D7DB999EBE0}" srcId="{5C22EE33-4DE8-40FC-8556-2F7FDA00C8F0}" destId="{ED82311C-BF4B-4F24-8F80-6A73403EC192}" srcOrd="0" destOrd="0" parTransId="{EDC47E83-CF3E-4A7F-9BC3-AD240FE79F61}" sibTransId="{A292479E-A3CD-43E1-9AE8-22C4FE179870}"/>
    <dgm:cxn modelId="{BA2C24EE-9822-42EE-BF9C-F845D7A894A9}" srcId="{D9C10CB1-700F-4769-BCC2-828F055E537D}" destId="{BA057F59-8CE6-42CC-87FB-7E7EE909455B}" srcOrd="0" destOrd="0" parTransId="{B650AC2A-3C05-424D-83C8-08EF3354D04E}" sibTransId="{A4EF024B-7B89-4589-9A30-C94CCF68F6F9}"/>
    <dgm:cxn modelId="{933F1CE4-0A84-4E3C-91DE-71DB53DB398B}" type="presOf" srcId="{ED82311C-BF4B-4F24-8F80-6A73403EC192}" destId="{DF7C0CF3-0AE1-4300-924A-4D7C5DAA0FDC}" srcOrd="0" destOrd="1" presId="urn:microsoft.com/office/officeart/2005/8/layout/arrow4"/>
    <dgm:cxn modelId="{0F5D33B6-8AFF-4AE4-8FD4-99450AF236F2}" type="presParOf" srcId="{0F2C6D3E-D79E-44B4-8C19-F0C3AD28E6C7}" destId="{5EF93353-669C-4D28-82B8-5F52A89C468E}" srcOrd="0" destOrd="0" presId="urn:microsoft.com/office/officeart/2005/8/layout/arrow4"/>
    <dgm:cxn modelId="{BC086D68-BF34-49E0-A91B-5E8D46A5C330}" type="presParOf" srcId="{0F2C6D3E-D79E-44B4-8C19-F0C3AD28E6C7}" destId="{4689058B-10B2-47DE-B1C8-7CEB8F26E1C6}" srcOrd="1" destOrd="0" presId="urn:microsoft.com/office/officeart/2005/8/layout/arrow4"/>
    <dgm:cxn modelId="{D1257AAF-D6F2-4536-AB21-E7928D14D12B}" type="presParOf" srcId="{0F2C6D3E-D79E-44B4-8C19-F0C3AD28E6C7}" destId="{40863083-7536-48E3-9AF2-DB2F76A34E0A}" srcOrd="2" destOrd="0" presId="urn:microsoft.com/office/officeart/2005/8/layout/arrow4"/>
    <dgm:cxn modelId="{BDB09930-85DE-4586-9F9B-9DA4F5E0FC9C}" type="presParOf" srcId="{0F2C6D3E-D79E-44B4-8C19-F0C3AD28E6C7}" destId="{DF7C0CF3-0AE1-4300-924A-4D7C5DAA0FDC}" srcOrd="3" destOrd="0" presId="urn:microsoft.com/office/officeart/2005/8/layout/arrow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B19622-CB51-AE4E-9B88-CDFF6CAB0546}" type="doc">
      <dgm:prSet loTypeId="urn:microsoft.com/office/officeart/2005/8/layout/process4" loCatId="" qsTypeId="urn:microsoft.com/office/officeart/2005/8/quickstyle/simple2" qsCatId="simple" csTypeId="urn:microsoft.com/office/officeart/2005/8/colors/accent1_2" csCatId="accent1" phldr="1"/>
      <dgm:spPr/>
      <dgm:t>
        <a:bodyPr/>
        <a:lstStyle/>
        <a:p>
          <a:endParaRPr lang="en-US"/>
        </a:p>
      </dgm:t>
    </dgm:pt>
    <dgm:pt modelId="{8D0ACDFE-BF6C-6342-A120-5C32ECBAA2E3}">
      <dgm:prSet phldrT="[Text]"/>
      <dgm:spPr/>
      <dgm:t>
        <a:bodyPr/>
        <a:lstStyle/>
        <a:p>
          <a:r>
            <a:rPr lang="en-US" dirty="0" smtClean="0">
              <a:cs typeface="ＭＳ Ｐゴシック" pitchFamily="-110" charset="-128"/>
            </a:rPr>
            <a:t>Reasons for control:</a:t>
          </a:r>
          <a:endParaRPr lang="en-US" dirty="0"/>
        </a:p>
      </dgm:t>
    </dgm:pt>
    <dgm:pt modelId="{2CD97132-0E2B-774C-A292-B8038630320D}" type="parTrans" cxnId="{C701849D-9EDC-B74C-A162-75B439875511}">
      <dgm:prSet/>
      <dgm:spPr/>
      <dgm:t>
        <a:bodyPr/>
        <a:lstStyle/>
        <a:p>
          <a:endParaRPr lang="en-US"/>
        </a:p>
      </dgm:t>
    </dgm:pt>
    <dgm:pt modelId="{3CE6243B-99C6-634D-ACC1-E8FBD82E1168}" type="sibTrans" cxnId="{C701849D-9EDC-B74C-A162-75B439875511}">
      <dgm:prSet/>
      <dgm:spPr/>
      <dgm:t>
        <a:bodyPr/>
        <a:lstStyle/>
        <a:p>
          <a:endParaRPr lang="en-US"/>
        </a:p>
      </dgm:t>
    </dgm:pt>
    <dgm:pt modelId="{B17B6712-8ADE-6147-B992-0E722CDC8A8D}">
      <dgm:prSet/>
      <dgm:spPr/>
      <dgm:t>
        <a:bodyPr/>
        <a:lstStyle/>
        <a:p>
          <a:r>
            <a:rPr lang="en-US" dirty="0" smtClean="0"/>
            <a:t>User of the receiving transport entity cannot keep up with the flow</a:t>
          </a:r>
        </a:p>
      </dgm:t>
    </dgm:pt>
    <dgm:pt modelId="{3F7DE44E-47D2-EE45-81B3-B77A63150D14}" type="parTrans" cxnId="{3E5B10D1-AFB1-2B4F-85F5-490033306656}">
      <dgm:prSet/>
      <dgm:spPr/>
      <dgm:t>
        <a:bodyPr/>
        <a:lstStyle/>
        <a:p>
          <a:endParaRPr lang="en-US"/>
        </a:p>
      </dgm:t>
    </dgm:pt>
    <dgm:pt modelId="{625D5143-823F-814C-8840-E663DC0D6505}" type="sibTrans" cxnId="{3E5B10D1-AFB1-2B4F-85F5-490033306656}">
      <dgm:prSet/>
      <dgm:spPr/>
      <dgm:t>
        <a:bodyPr/>
        <a:lstStyle/>
        <a:p>
          <a:endParaRPr lang="en-US"/>
        </a:p>
      </dgm:t>
    </dgm:pt>
    <dgm:pt modelId="{19692B63-2CE1-2A4E-98E9-169203B08522}">
      <dgm:prSet/>
      <dgm:spPr/>
      <dgm:t>
        <a:bodyPr/>
        <a:lstStyle/>
        <a:p>
          <a:r>
            <a:rPr lang="en-US" dirty="0" smtClean="0"/>
            <a:t>Receiving transport entity itself cannot keep up with the flow of segments</a:t>
          </a:r>
          <a:endParaRPr lang="en-US" dirty="0"/>
        </a:p>
      </dgm:t>
    </dgm:pt>
    <dgm:pt modelId="{6DF9479F-F4C8-BA4F-AB66-A5B36AA02136}" type="parTrans" cxnId="{D21720C0-7240-2541-9266-92A75699DD4E}">
      <dgm:prSet/>
      <dgm:spPr/>
      <dgm:t>
        <a:bodyPr/>
        <a:lstStyle/>
        <a:p>
          <a:endParaRPr lang="en-US"/>
        </a:p>
      </dgm:t>
    </dgm:pt>
    <dgm:pt modelId="{C0754E4F-DE7F-634A-B806-3A99972DBC2D}" type="sibTrans" cxnId="{D21720C0-7240-2541-9266-92A75699DD4E}">
      <dgm:prSet/>
      <dgm:spPr/>
      <dgm:t>
        <a:bodyPr/>
        <a:lstStyle/>
        <a:p>
          <a:endParaRPr lang="en-US"/>
        </a:p>
      </dgm:t>
    </dgm:pt>
    <dgm:pt modelId="{C33C7ED4-88C7-0442-8F25-237610123B83}" type="pres">
      <dgm:prSet presAssocID="{78B19622-CB51-AE4E-9B88-CDFF6CAB0546}" presName="Name0" presStyleCnt="0">
        <dgm:presLayoutVars>
          <dgm:dir/>
          <dgm:animLvl val="lvl"/>
          <dgm:resizeHandles val="exact"/>
        </dgm:presLayoutVars>
      </dgm:prSet>
      <dgm:spPr/>
      <dgm:t>
        <a:bodyPr/>
        <a:lstStyle/>
        <a:p>
          <a:endParaRPr lang="en-US"/>
        </a:p>
      </dgm:t>
    </dgm:pt>
    <dgm:pt modelId="{AAB9A2B3-C28D-CF46-B126-61D9C5DFDECC}" type="pres">
      <dgm:prSet presAssocID="{8D0ACDFE-BF6C-6342-A120-5C32ECBAA2E3}" presName="boxAndChildren" presStyleCnt="0"/>
      <dgm:spPr/>
    </dgm:pt>
    <dgm:pt modelId="{9C9DC070-A323-E34F-A929-7F13B55AE4EA}" type="pres">
      <dgm:prSet presAssocID="{8D0ACDFE-BF6C-6342-A120-5C32ECBAA2E3}" presName="parentTextBox" presStyleLbl="node1" presStyleIdx="0" presStyleCnt="1"/>
      <dgm:spPr/>
      <dgm:t>
        <a:bodyPr/>
        <a:lstStyle/>
        <a:p>
          <a:endParaRPr lang="en-US"/>
        </a:p>
      </dgm:t>
    </dgm:pt>
    <dgm:pt modelId="{4946EC48-F3F2-724C-9CEC-9768F29D54CB}" type="pres">
      <dgm:prSet presAssocID="{8D0ACDFE-BF6C-6342-A120-5C32ECBAA2E3}" presName="entireBox" presStyleLbl="node1" presStyleIdx="0" presStyleCnt="1"/>
      <dgm:spPr/>
      <dgm:t>
        <a:bodyPr/>
        <a:lstStyle/>
        <a:p>
          <a:endParaRPr lang="en-US"/>
        </a:p>
      </dgm:t>
    </dgm:pt>
    <dgm:pt modelId="{81994608-12CC-D84B-B898-3400F7A0FCAD}" type="pres">
      <dgm:prSet presAssocID="{8D0ACDFE-BF6C-6342-A120-5C32ECBAA2E3}" presName="descendantBox" presStyleCnt="0"/>
      <dgm:spPr/>
    </dgm:pt>
    <dgm:pt modelId="{874363E5-8129-2842-ACC5-E6EC8D8DDF7D}" type="pres">
      <dgm:prSet presAssocID="{B17B6712-8ADE-6147-B992-0E722CDC8A8D}" presName="childTextBox" presStyleLbl="fgAccFollowNode1" presStyleIdx="0" presStyleCnt="2">
        <dgm:presLayoutVars>
          <dgm:bulletEnabled val="1"/>
        </dgm:presLayoutVars>
      </dgm:prSet>
      <dgm:spPr/>
      <dgm:t>
        <a:bodyPr/>
        <a:lstStyle/>
        <a:p>
          <a:endParaRPr lang="en-US"/>
        </a:p>
      </dgm:t>
    </dgm:pt>
    <dgm:pt modelId="{0DD31BD0-7E61-514A-9DE9-652B6F48678C}" type="pres">
      <dgm:prSet presAssocID="{19692B63-2CE1-2A4E-98E9-169203B08522}" presName="childTextBox" presStyleLbl="fgAccFollowNode1" presStyleIdx="1" presStyleCnt="2">
        <dgm:presLayoutVars>
          <dgm:bulletEnabled val="1"/>
        </dgm:presLayoutVars>
      </dgm:prSet>
      <dgm:spPr/>
      <dgm:t>
        <a:bodyPr/>
        <a:lstStyle/>
        <a:p>
          <a:endParaRPr lang="en-US"/>
        </a:p>
      </dgm:t>
    </dgm:pt>
  </dgm:ptLst>
  <dgm:cxnLst>
    <dgm:cxn modelId="{D21720C0-7240-2541-9266-92A75699DD4E}" srcId="{8D0ACDFE-BF6C-6342-A120-5C32ECBAA2E3}" destId="{19692B63-2CE1-2A4E-98E9-169203B08522}" srcOrd="1" destOrd="0" parTransId="{6DF9479F-F4C8-BA4F-AB66-A5B36AA02136}" sibTransId="{C0754E4F-DE7F-634A-B806-3A99972DBC2D}"/>
    <dgm:cxn modelId="{C701849D-9EDC-B74C-A162-75B439875511}" srcId="{78B19622-CB51-AE4E-9B88-CDFF6CAB0546}" destId="{8D0ACDFE-BF6C-6342-A120-5C32ECBAA2E3}" srcOrd="0" destOrd="0" parTransId="{2CD97132-0E2B-774C-A292-B8038630320D}" sibTransId="{3CE6243B-99C6-634D-ACC1-E8FBD82E1168}"/>
    <dgm:cxn modelId="{69851155-496C-B04C-A287-3A2EF8C8B2C0}" type="presOf" srcId="{78B19622-CB51-AE4E-9B88-CDFF6CAB0546}" destId="{C33C7ED4-88C7-0442-8F25-237610123B83}" srcOrd="0" destOrd="0" presId="urn:microsoft.com/office/officeart/2005/8/layout/process4"/>
    <dgm:cxn modelId="{5EE190BA-8FB2-4D43-B7D6-1810CDA34DFA}" type="presOf" srcId="{8D0ACDFE-BF6C-6342-A120-5C32ECBAA2E3}" destId="{4946EC48-F3F2-724C-9CEC-9768F29D54CB}" srcOrd="1" destOrd="0" presId="urn:microsoft.com/office/officeart/2005/8/layout/process4"/>
    <dgm:cxn modelId="{FA604043-530A-3945-890E-B90ED34DA071}" type="presOf" srcId="{B17B6712-8ADE-6147-B992-0E722CDC8A8D}" destId="{874363E5-8129-2842-ACC5-E6EC8D8DDF7D}" srcOrd="0" destOrd="0" presId="urn:microsoft.com/office/officeart/2005/8/layout/process4"/>
    <dgm:cxn modelId="{B57B0F9E-F93E-D742-B8C3-27C3BD079B79}" type="presOf" srcId="{19692B63-2CE1-2A4E-98E9-169203B08522}" destId="{0DD31BD0-7E61-514A-9DE9-652B6F48678C}" srcOrd="0" destOrd="0" presId="urn:microsoft.com/office/officeart/2005/8/layout/process4"/>
    <dgm:cxn modelId="{3E5B10D1-AFB1-2B4F-85F5-490033306656}" srcId="{8D0ACDFE-BF6C-6342-A120-5C32ECBAA2E3}" destId="{B17B6712-8ADE-6147-B992-0E722CDC8A8D}" srcOrd="0" destOrd="0" parTransId="{3F7DE44E-47D2-EE45-81B3-B77A63150D14}" sibTransId="{625D5143-823F-814C-8840-E663DC0D6505}"/>
    <dgm:cxn modelId="{A783D5DD-C027-D441-8820-E5589793CC7E}" type="presOf" srcId="{8D0ACDFE-BF6C-6342-A120-5C32ECBAA2E3}" destId="{9C9DC070-A323-E34F-A929-7F13B55AE4EA}" srcOrd="0" destOrd="0" presId="urn:microsoft.com/office/officeart/2005/8/layout/process4"/>
    <dgm:cxn modelId="{49B05B44-E627-FC4F-8C9C-0933AE3AA4CA}" type="presParOf" srcId="{C33C7ED4-88C7-0442-8F25-237610123B83}" destId="{AAB9A2B3-C28D-CF46-B126-61D9C5DFDECC}" srcOrd="0" destOrd="0" presId="urn:microsoft.com/office/officeart/2005/8/layout/process4"/>
    <dgm:cxn modelId="{78C71D98-7579-B347-B95A-F2CB8FF87C5A}" type="presParOf" srcId="{AAB9A2B3-C28D-CF46-B126-61D9C5DFDECC}" destId="{9C9DC070-A323-E34F-A929-7F13B55AE4EA}" srcOrd="0" destOrd="0" presId="urn:microsoft.com/office/officeart/2005/8/layout/process4"/>
    <dgm:cxn modelId="{15370FFE-61FA-6143-8DEA-081D4451157F}" type="presParOf" srcId="{AAB9A2B3-C28D-CF46-B126-61D9C5DFDECC}" destId="{4946EC48-F3F2-724C-9CEC-9768F29D54CB}" srcOrd="1" destOrd="0" presId="urn:microsoft.com/office/officeart/2005/8/layout/process4"/>
    <dgm:cxn modelId="{97FEB421-73A1-AF4C-9542-48759E9629E8}" type="presParOf" srcId="{AAB9A2B3-C28D-CF46-B126-61D9C5DFDECC}" destId="{81994608-12CC-D84B-B898-3400F7A0FCAD}" srcOrd="2" destOrd="0" presId="urn:microsoft.com/office/officeart/2005/8/layout/process4"/>
    <dgm:cxn modelId="{C6709120-F5E4-D947-821B-4625FAA8DF4E}" type="presParOf" srcId="{81994608-12CC-D84B-B898-3400F7A0FCAD}" destId="{874363E5-8129-2842-ACC5-E6EC8D8DDF7D}" srcOrd="0" destOrd="0" presId="urn:microsoft.com/office/officeart/2005/8/layout/process4"/>
    <dgm:cxn modelId="{2082529C-FDE8-3545-95C7-93E2D0B74D4B}" type="presParOf" srcId="{81994608-12CC-D84B-B898-3400F7A0FCAD}" destId="{0DD31BD0-7E61-514A-9DE9-652B6F48678C}" srcOrd="1" destOrd="0" presId="urn:microsoft.com/office/officeart/2005/8/layout/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DE63EA-80EB-4563-B816-8B8D277B727F}" type="doc">
      <dgm:prSet loTypeId="urn:microsoft.com/office/officeart/2005/8/layout/matrix1" loCatId="matrix" qsTypeId="urn:microsoft.com/office/officeart/2005/8/quickstyle/simple1" qsCatId="simple" csTypeId="urn:microsoft.com/office/officeart/2005/8/colors/accent6_2" csCatId="accent6" phldr="1"/>
      <dgm:spPr/>
      <dgm:t>
        <a:bodyPr/>
        <a:lstStyle/>
        <a:p>
          <a:endParaRPr lang="en-US"/>
        </a:p>
      </dgm:t>
    </dgm:pt>
    <dgm:pt modelId="{24E6E756-F39D-4B8E-82B0-53ED08349568}">
      <dgm:prSet phldrT="[Text]" custT="1"/>
      <dgm:spPr>
        <a:solidFill>
          <a:schemeClr val="tx1"/>
        </a:solidFill>
        <a:ln>
          <a:solidFill>
            <a:schemeClr val="tx2"/>
          </a:solidFill>
        </a:ln>
      </dgm:spPr>
      <dgm:t>
        <a:bodyPr/>
        <a:lstStyle/>
        <a:p>
          <a:r>
            <a:rPr lang="en-US" sz="2000" dirty="0" smtClean="0"/>
            <a:t>Receiving transport entity can:</a:t>
          </a:r>
          <a:endParaRPr lang="en-US" sz="2000" dirty="0"/>
        </a:p>
      </dgm:t>
    </dgm:pt>
    <dgm:pt modelId="{28E2DA0F-CAC8-4583-8F5E-49C777915934}" type="parTrans" cxnId="{DDB08AAE-C730-4D76-97A6-B07DF6FE99FE}">
      <dgm:prSet/>
      <dgm:spPr/>
      <dgm:t>
        <a:bodyPr/>
        <a:lstStyle/>
        <a:p>
          <a:endParaRPr lang="en-US"/>
        </a:p>
      </dgm:t>
    </dgm:pt>
    <dgm:pt modelId="{B899D7EB-04C1-42D3-9DBA-4B0F88BFE9DE}" type="sibTrans" cxnId="{DDB08AAE-C730-4D76-97A6-B07DF6FE99FE}">
      <dgm:prSet/>
      <dgm:spPr/>
      <dgm:t>
        <a:bodyPr/>
        <a:lstStyle/>
        <a:p>
          <a:endParaRPr lang="en-US"/>
        </a:p>
      </dgm:t>
    </dgm:pt>
    <dgm:pt modelId="{ED44AFAA-721D-4D3B-B37B-3CEC7C5D8481}">
      <dgm:prSet custT="1"/>
      <dgm:spPr>
        <a:solidFill>
          <a:schemeClr val="accent1"/>
        </a:solidFill>
      </dgm:spPr>
      <dgm:t>
        <a:bodyPr/>
        <a:lstStyle/>
        <a:p>
          <a:r>
            <a:rPr lang="en-US" sz="2000" dirty="0" smtClean="0"/>
            <a:t>Do nothing</a:t>
          </a:r>
        </a:p>
      </dgm:t>
    </dgm:pt>
    <dgm:pt modelId="{2401F3E0-F220-40DB-A025-290FAD56FA79}" type="parTrans" cxnId="{12766FAE-F071-4E30-A9AA-6C3A26593C70}">
      <dgm:prSet/>
      <dgm:spPr>
        <a:ln>
          <a:solidFill>
            <a:schemeClr val="tx1"/>
          </a:solidFill>
        </a:ln>
      </dgm:spPr>
      <dgm:t>
        <a:bodyPr/>
        <a:lstStyle/>
        <a:p>
          <a:endParaRPr lang="en-US" dirty="0"/>
        </a:p>
      </dgm:t>
    </dgm:pt>
    <dgm:pt modelId="{466405A5-3A4F-4C1F-95BD-A314042E2AB9}" type="sibTrans" cxnId="{12766FAE-F071-4E30-A9AA-6C3A26593C70}">
      <dgm:prSet/>
      <dgm:spPr/>
      <dgm:t>
        <a:bodyPr/>
        <a:lstStyle/>
        <a:p>
          <a:endParaRPr lang="en-US"/>
        </a:p>
      </dgm:t>
    </dgm:pt>
    <dgm:pt modelId="{9D768369-3C2B-4670-B690-51E1DDC76F58}">
      <dgm:prSet custT="1"/>
      <dgm:spPr>
        <a:solidFill>
          <a:schemeClr val="accent1"/>
        </a:solidFill>
      </dgm:spPr>
      <dgm:t>
        <a:bodyPr/>
        <a:lstStyle/>
        <a:p>
          <a:r>
            <a:rPr lang="en-US" sz="2000" dirty="0" smtClean="0"/>
            <a:t>Segments that overflow the buffer are discarded</a:t>
          </a:r>
        </a:p>
      </dgm:t>
    </dgm:pt>
    <dgm:pt modelId="{473C9E5C-2A1E-4228-82EA-0E8E770CB0D9}" type="parTrans" cxnId="{063E171E-4131-448B-B653-DEDC07EB76DC}">
      <dgm:prSet/>
      <dgm:spPr>
        <a:ln>
          <a:solidFill>
            <a:schemeClr val="tx1"/>
          </a:solidFill>
        </a:ln>
      </dgm:spPr>
      <dgm:t>
        <a:bodyPr/>
        <a:lstStyle/>
        <a:p>
          <a:endParaRPr lang="en-US" dirty="0"/>
        </a:p>
      </dgm:t>
    </dgm:pt>
    <dgm:pt modelId="{F78DB786-F07E-4F66-97B0-DFA6DD87329A}" type="sibTrans" cxnId="{063E171E-4131-448B-B653-DEDC07EB76DC}">
      <dgm:prSet/>
      <dgm:spPr/>
      <dgm:t>
        <a:bodyPr/>
        <a:lstStyle/>
        <a:p>
          <a:endParaRPr lang="en-US"/>
        </a:p>
      </dgm:t>
    </dgm:pt>
    <dgm:pt modelId="{069C5598-C44B-4999-B675-A42482CAAFD4}">
      <dgm:prSet custT="1"/>
      <dgm:spPr>
        <a:solidFill>
          <a:schemeClr val="accent1"/>
        </a:solidFill>
      </dgm:spPr>
      <dgm:t>
        <a:bodyPr/>
        <a:lstStyle/>
        <a:p>
          <a:r>
            <a:rPr lang="en-US" sz="2000" dirty="0" smtClean="0"/>
            <a:t>Sending transport entity will retransmit</a:t>
          </a:r>
        </a:p>
      </dgm:t>
    </dgm:pt>
    <dgm:pt modelId="{FCFAA4A8-7A5B-4D62-845C-BC3F8A413403}" type="parTrans" cxnId="{DE43A61F-CC54-4E6E-9F42-020E7F480FDA}">
      <dgm:prSet/>
      <dgm:spPr>
        <a:ln>
          <a:solidFill>
            <a:schemeClr val="tx1"/>
          </a:solidFill>
        </a:ln>
      </dgm:spPr>
      <dgm:t>
        <a:bodyPr/>
        <a:lstStyle/>
        <a:p>
          <a:endParaRPr lang="en-US" dirty="0"/>
        </a:p>
      </dgm:t>
    </dgm:pt>
    <dgm:pt modelId="{E9387A0D-F4EB-461D-836A-4ADBD3FA0808}" type="sibTrans" cxnId="{DE43A61F-CC54-4E6E-9F42-020E7F480FDA}">
      <dgm:prSet/>
      <dgm:spPr/>
      <dgm:t>
        <a:bodyPr/>
        <a:lstStyle/>
        <a:p>
          <a:endParaRPr lang="en-US"/>
        </a:p>
      </dgm:t>
    </dgm:pt>
    <dgm:pt modelId="{1BEA9600-1A68-4FAB-9DE1-62421C2641E7}">
      <dgm:prSet custT="1"/>
      <dgm:spPr>
        <a:solidFill>
          <a:schemeClr val="accent1"/>
        </a:solidFill>
      </dgm:spPr>
      <dgm:t>
        <a:bodyPr/>
        <a:lstStyle/>
        <a:p>
          <a:r>
            <a:rPr lang="en-US" sz="2000" dirty="0" smtClean="0"/>
            <a:t>Refuse to accept further segments from the network service</a:t>
          </a:r>
        </a:p>
      </dgm:t>
    </dgm:pt>
    <dgm:pt modelId="{2F514365-150C-4083-8B73-5B46F77EB96E}" type="parTrans" cxnId="{91E3DD83-8F72-4D4B-AB22-729F3CD3CCBE}">
      <dgm:prSet/>
      <dgm:spPr>
        <a:ln>
          <a:solidFill>
            <a:schemeClr val="tx1">
              <a:lumMod val="75000"/>
            </a:schemeClr>
          </a:solidFill>
        </a:ln>
      </dgm:spPr>
      <dgm:t>
        <a:bodyPr/>
        <a:lstStyle/>
        <a:p>
          <a:endParaRPr lang="en-US" dirty="0"/>
        </a:p>
      </dgm:t>
    </dgm:pt>
    <dgm:pt modelId="{13C4816A-9728-4BF8-BC26-C4BCEF90013A}" type="sibTrans" cxnId="{91E3DD83-8F72-4D4B-AB22-729F3CD3CCBE}">
      <dgm:prSet/>
      <dgm:spPr/>
      <dgm:t>
        <a:bodyPr/>
        <a:lstStyle/>
        <a:p>
          <a:endParaRPr lang="en-US"/>
        </a:p>
      </dgm:t>
    </dgm:pt>
    <dgm:pt modelId="{AB73956A-0A99-4AF7-9127-E04D86EF1662}">
      <dgm:prSet custT="1"/>
      <dgm:spPr>
        <a:solidFill>
          <a:schemeClr val="accent1"/>
        </a:solidFill>
      </dgm:spPr>
      <dgm:t>
        <a:bodyPr/>
        <a:lstStyle/>
        <a:p>
          <a:r>
            <a:rPr lang="en-US" sz="2000" dirty="0" smtClean="0"/>
            <a:t>Relies on network service to do the work</a:t>
          </a:r>
        </a:p>
      </dgm:t>
    </dgm:pt>
    <dgm:pt modelId="{AF808F63-3970-4F6A-8AB9-BBA2CCE6A929}" type="parTrans" cxnId="{6DFA6816-869C-4810-8D8B-A7BF6C21235D}">
      <dgm:prSet/>
      <dgm:spPr>
        <a:ln>
          <a:solidFill>
            <a:schemeClr val="tx1"/>
          </a:solidFill>
        </a:ln>
      </dgm:spPr>
      <dgm:t>
        <a:bodyPr/>
        <a:lstStyle/>
        <a:p>
          <a:endParaRPr lang="en-US" dirty="0"/>
        </a:p>
      </dgm:t>
    </dgm:pt>
    <dgm:pt modelId="{46AC4719-7516-4EF8-92B8-442D4BFD8463}" type="sibTrans" cxnId="{6DFA6816-869C-4810-8D8B-A7BF6C21235D}">
      <dgm:prSet/>
      <dgm:spPr/>
      <dgm:t>
        <a:bodyPr/>
        <a:lstStyle/>
        <a:p>
          <a:endParaRPr lang="en-US"/>
        </a:p>
      </dgm:t>
    </dgm:pt>
    <dgm:pt modelId="{446E407A-3447-46AF-9EA8-5EE5A62D9A94}">
      <dgm:prSet custT="1"/>
      <dgm:spPr>
        <a:solidFill>
          <a:schemeClr val="accent1"/>
        </a:solidFill>
      </dgm:spPr>
      <dgm:t>
        <a:bodyPr/>
        <a:lstStyle/>
        <a:p>
          <a:r>
            <a:rPr lang="en-US" sz="2000" dirty="0" smtClean="0"/>
            <a:t>Use a fixed sliding window protocol</a:t>
          </a:r>
        </a:p>
      </dgm:t>
    </dgm:pt>
    <dgm:pt modelId="{CB490BAD-C2E5-42FE-81F3-2A2C24E32139}" type="parTrans" cxnId="{520498B6-FF4F-4576-8B61-7ABB28C105DD}">
      <dgm:prSet/>
      <dgm:spPr>
        <a:ln>
          <a:solidFill>
            <a:schemeClr val="tx1"/>
          </a:solidFill>
        </a:ln>
      </dgm:spPr>
      <dgm:t>
        <a:bodyPr/>
        <a:lstStyle/>
        <a:p>
          <a:endParaRPr lang="en-US" dirty="0"/>
        </a:p>
      </dgm:t>
    </dgm:pt>
    <dgm:pt modelId="{E764B4BE-A593-4B5C-8367-48A5A4A648B9}" type="sibTrans" cxnId="{520498B6-FF4F-4576-8B61-7ABB28C105DD}">
      <dgm:prSet/>
      <dgm:spPr/>
      <dgm:t>
        <a:bodyPr/>
        <a:lstStyle/>
        <a:p>
          <a:endParaRPr lang="en-US"/>
        </a:p>
      </dgm:t>
    </dgm:pt>
    <dgm:pt modelId="{02C13C3F-2263-4768-8C0E-2E6E7BE32464}">
      <dgm:prSet custT="1"/>
      <dgm:spPr>
        <a:solidFill>
          <a:schemeClr val="accent1"/>
        </a:solidFill>
      </dgm:spPr>
      <dgm:t>
        <a:bodyPr/>
        <a:lstStyle/>
        <a:p>
          <a:r>
            <a:rPr lang="en-US" sz="2000" dirty="0" smtClean="0"/>
            <a:t>With a reliable network service this works quite well</a:t>
          </a:r>
        </a:p>
      </dgm:t>
    </dgm:pt>
    <dgm:pt modelId="{8796B0C4-6727-4A2F-8D97-E3DEAB3E0202}" type="parTrans" cxnId="{9CE29861-B814-4D9E-A807-DCFE62F732B9}">
      <dgm:prSet/>
      <dgm:spPr>
        <a:ln>
          <a:solidFill>
            <a:schemeClr val="tx1"/>
          </a:solidFill>
        </a:ln>
      </dgm:spPr>
      <dgm:t>
        <a:bodyPr/>
        <a:lstStyle/>
        <a:p>
          <a:endParaRPr lang="en-US" dirty="0"/>
        </a:p>
      </dgm:t>
    </dgm:pt>
    <dgm:pt modelId="{D1D4EEAE-22C0-48E0-847C-526B6CE3A6FE}" type="sibTrans" cxnId="{9CE29861-B814-4D9E-A807-DCFE62F732B9}">
      <dgm:prSet/>
      <dgm:spPr/>
      <dgm:t>
        <a:bodyPr/>
        <a:lstStyle/>
        <a:p>
          <a:endParaRPr lang="en-US"/>
        </a:p>
      </dgm:t>
    </dgm:pt>
    <dgm:pt modelId="{3F6DAC73-6DD0-4AA2-B54F-EEF594F91E2F}">
      <dgm:prSet custT="1"/>
      <dgm:spPr>
        <a:solidFill>
          <a:schemeClr val="accent1"/>
        </a:solidFill>
      </dgm:spPr>
      <dgm:t>
        <a:bodyPr/>
        <a:lstStyle/>
        <a:p>
          <a:r>
            <a:rPr lang="en-US" sz="2000" dirty="0" smtClean="0"/>
            <a:t>Use a credit scheme</a:t>
          </a:r>
        </a:p>
      </dgm:t>
    </dgm:pt>
    <dgm:pt modelId="{2867A0AC-D73C-459F-BA04-C9044E659D2E}" type="parTrans" cxnId="{1F6F0F46-0884-4349-9574-C2B5DFF60D90}">
      <dgm:prSet/>
      <dgm:spPr>
        <a:ln>
          <a:solidFill>
            <a:schemeClr val="tx1"/>
          </a:solidFill>
        </a:ln>
      </dgm:spPr>
      <dgm:t>
        <a:bodyPr/>
        <a:lstStyle/>
        <a:p>
          <a:endParaRPr lang="en-US" dirty="0"/>
        </a:p>
      </dgm:t>
    </dgm:pt>
    <dgm:pt modelId="{B22AED82-93F4-4CE3-82E8-C4BA601B7AEC}" type="sibTrans" cxnId="{1F6F0F46-0884-4349-9574-C2B5DFF60D90}">
      <dgm:prSet/>
      <dgm:spPr/>
      <dgm:t>
        <a:bodyPr/>
        <a:lstStyle/>
        <a:p>
          <a:endParaRPr lang="en-US"/>
        </a:p>
      </dgm:t>
    </dgm:pt>
    <dgm:pt modelId="{5BB91AF0-22AB-4D78-9AA8-C3D36342B8C9}">
      <dgm:prSet custT="1"/>
      <dgm:spPr>
        <a:solidFill>
          <a:schemeClr val="accent1"/>
        </a:solidFill>
      </dgm:spPr>
      <dgm:t>
        <a:bodyPr/>
        <a:lstStyle/>
        <a:p>
          <a:r>
            <a:rPr lang="en-US" sz="2000" dirty="0" smtClean="0"/>
            <a:t>A more effective scheme to use with an unreliable network service</a:t>
          </a:r>
        </a:p>
      </dgm:t>
    </dgm:pt>
    <dgm:pt modelId="{1D42F9F7-0234-414F-B30E-BD8633778156}" type="parTrans" cxnId="{E99A1973-B29F-449A-98E1-A5B98453C2BA}">
      <dgm:prSet/>
      <dgm:spPr>
        <a:ln>
          <a:solidFill>
            <a:schemeClr val="tx1"/>
          </a:solidFill>
        </a:ln>
      </dgm:spPr>
      <dgm:t>
        <a:bodyPr/>
        <a:lstStyle/>
        <a:p>
          <a:endParaRPr lang="en-US" dirty="0"/>
        </a:p>
      </dgm:t>
    </dgm:pt>
    <dgm:pt modelId="{2F476A84-F250-48FF-BDE1-14C32A21E164}" type="sibTrans" cxnId="{E99A1973-B29F-449A-98E1-A5B98453C2BA}">
      <dgm:prSet/>
      <dgm:spPr/>
      <dgm:t>
        <a:bodyPr/>
        <a:lstStyle/>
        <a:p>
          <a:endParaRPr lang="en-US"/>
        </a:p>
      </dgm:t>
    </dgm:pt>
    <dgm:pt modelId="{FBDFD285-93E1-544F-8E98-607DFC753DDD}" type="pres">
      <dgm:prSet presAssocID="{C2DE63EA-80EB-4563-B816-8B8D277B727F}" presName="diagram" presStyleCnt="0">
        <dgm:presLayoutVars>
          <dgm:chMax val="1"/>
          <dgm:dir/>
          <dgm:animLvl val="ctr"/>
          <dgm:resizeHandles val="exact"/>
        </dgm:presLayoutVars>
      </dgm:prSet>
      <dgm:spPr/>
      <dgm:t>
        <a:bodyPr/>
        <a:lstStyle/>
        <a:p>
          <a:endParaRPr lang="en-US"/>
        </a:p>
      </dgm:t>
    </dgm:pt>
    <dgm:pt modelId="{9653AFB8-BE39-AB4C-88FB-9ECA6473BAC2}" type="pres">
      <dgm:prSet presAssocID="{C2DE63EA-80EB-4563-B816-8B8D277B727F}" presName="matrix" presStyleCnt="0"/>
      <dgm:spPr/>
    </dgm:pt>
    <dgm:pt modelId="{9BB881AB-42A0-1049-AA24-C9ABF55EB59E}" type="pres">
      <dgm:prSet presAssocID="{C2DE63EA-80EB-4563-B816-8B8D277B727F}" presName="tile1" presStyleLbl="node1" presStyleIdx="0" presStyleCnt="4"/>
      <dgm:spPr/>
      <dgm:t>
        <a:bodyPr/>
        <a:lstStyle/>
        <a:p>
          <a:endParaRPr lang="en-US"/>
        </a:p>
      </dgm:t>
    </dgm:pt>
    <dgm:pt modelId="{863CBBFC-66EF-BE48-B630-215F849F328C}" type="pres">
      <dgm:prSet presAssocID="{C2DE63EA-80EB-4563-B816-8B8D277B727F}" presName="tile1text" presStyleLbl="node1" presStyleIdx="0" presStyleCnt="4">
        <dgm:presLayoutVars>
          <dgm:chMax val="0"/>
          <dgm:chPref val="0"/>
          <dgm:bulletEnabled val="1"/>
        </dgm:presLayoutVars>
      </dgm:prSet>
      <dgm:spPr/>
      <dgm:t>
        <a:bodyPr/>
        <a:lstStyle/>
        <a:p>
          <a:endParaRPr lang="en-US"/>
        </a:p>
      </dgm:t>
    </dgm:pt>
    <dgm:pt modelId="{DD3CBB44-C682-A849-B751-C13F300BD953}" type="pres">
      <dgm:prSet presAssocID="{C2DE63EA-80EB-4563-B816-8B8D277B727F}" presName="tile2" presStyleLbl="node1" presStyleIdx="1" presStyleCnt="4" custLinFactNeighborX="-901"/>
      <dgm:spPr/>
      <dgm:t>
        <a:bodyPr/>
        <a:lstStyle/>
        <a:p>
          <a:endParaRPr lang="en-US"/>
        </a:p>
      </dgm:t>
    </dgm:pt>
    <dgm:pt modelId="{B45EC79E-F05F-8B48-874A-A25EA3FA77C4}" type="pres">
      <dgm:prSet presAssocID="{C2DE63EA-80EB-4563-B816-8B8D277B727F}" presName="tile2text" presStyleLbl="node1" presStyleIdx="1" presStyleCnt="4">
        <dgm:presLayoutVars>
          <dgm:chMax val="0"/>
          <dgm:chPref val="0"/>
          <dgm:bulletEnabled val="1"/>
        </dgm:presLayoutVars>
      </dgm:prSet>
      <dgm:spPr/>
      <dgm:t>
        <a:bodyPr/>
        <a:lstStyle/>
        <a:p>
          <a:endParaRPr lang="en-US"/>
        </a:p>
      </dgm:t>
    </dgm:pt>
    <dgm:pt modelId="{B5E14FE0-13A2-204E-89BB-E8A33753DCBF}" type="pres">
      <dgm:prSet presAssocID="{C2DE63EA-80EB-4563-B816-8B8D277B727F}" presName="tile3" presStyleLbl="node1" presStyleIdx="2" presStyleCnt="4"/>
      <dgm:spPr/>
      <dgm:t>
        <a:bodyPr/>
        <a:lstStyle/>
        <a:p>
          <a:endParaRPr lang="en-US"/>
        </a:p>
      </dgm:t>
    </dgm:pt>
    <dgm:pt modelId="{5A6E3024-F8E7-9848-8DD9-14F7B5F3B652}" type="pres">
      <dgm:prSet presAssocID="{C2DE63EA-80EB-4563-B816-8B8D277B727F}" presName="tile3text" presStyleLbl="node1" presStyleIdx="2" presStyleCnt="4">
        <dgm:presLayoutVars>
          <dgm:chMax val="0"/>
          <dgm:chPref val="0"/>
          <dgm:bulletEnabled val="1"/>
        </dgm:presLayoutVars>
      </dgm:prSet>
      <dgm:spPr/>
      <dgm:t>
        <a:bodyPr/>
        <a:lstStyle/>
        <a:p>
          <a:endParaRPr lang="en-US"/>
        </a:p>
      </dgm:t>
    </dgm:pt>
    <dgm:pt modelId="{A121C4AB-6F35-C64E-8F2D-A2BCCB26B78A}" type="pres">
      <dgm:prSet presAssocID="{C2DE63EA-80EB-4563-B816-8B8D277B727F}" presName="tile4" presStyleLbl="node1" presStyleIdx="3" presStyleCnt="4"/>
      <dgm:spPr/>
      <dgm:t>
        <a:bodyPr/>
        <a:lstStyle/>
        <a:p>
          <a:endParaRPr lang="en-US"/>
        </a:p>
      </dgm:t>
    </dgm:pt>
    <dgm:pt modelId="{E881FDE1-D4A1-C848-8EFC-44A9A3CA88CD}" type="pres">
      <dgm:prSet presAssocID="{C2DE63EA-80EB-4563-B816-8B8D277B727F}" presName="tile4text" presStyleLbl="node1" presStyleIdx="3" presStyleCnt="4">
        <dgm:presLayoutVars>
          <dgm:chMax val="0"/>
          <dgm:chPref val="0"/>
          <dgm:bulletEnabled val="1"/>
        </dgm:presLayoutVars>
      </dgm:prSet>
      <dgm:spPr/>
      <dgm:t>
        <a:bodyPr/>
        <a:lstStyle/>
        <a:p>
          <a:endParaRPr lang="en-US"/>
        </a:p>
      </dgm:t>
    </dgm:pt>
    <dgm:pt modelId="{2DA65001-ACF5-DC4D-93C6-2DFA9B64B111}" type="pres">
      <dgm:prSet presAssocID="{C2DE63EA-80EB-4563-B816-8B8D277B727F}" presName="centerTile" presStyleLbl="fgShp" presStyleIdx="0" presStyleCnt="1">
        <dgm:presLayoutVars>
          <dgm:chMax val="0"/>
          <dgm:chPref val="0"/>
        </dgm:presLayoutVars>
      </dgm:prSet>
      <dgm:spPr/>
      <dgm:t>
        <a:bodyPr/>
        <a:lstStyle/>
        <a:p>
          <a:endParaRPr lang="en-US"/>
        </a:p>
      </dgm:t>
    </dgm:pt>
  </dgm:ptLst>
  <dgm:cxnLst>
    <dgm:cxn modelId="{E909959B-F829-BE4A-BB88-CEF372DCB5CD}" type="presOf" srcId="{9D768369-3C2B-4670-B690-51E1DDC76F58}" destId="{863CBBFC-66EF-BE48-B630-215F849F328C}" srcOrd="1" destOrd="1" presId="urn:microsoft.com/office/officeart/2005/8/layout/matrix1"/>
    <dgm:cxn modelId="{595544B3-2918-6540-BC07-4E5B2658CBCB}" type="presOf" srcId="{1BEA9600-1A68-4FAB-9DE1-62421C2641E7}" destId="{B45EC79E-F05F-8B48-874A-A25EA3FA77C4}" srcOrd="1" destOrd="0" presId="urn:microsoft.com/office/officeart/2005/8/layout/matrix1"/>
    <dgm:cxn modelId="{877B0581-D78E-5144-B130-DECFF34F3AE7}" type="presOf" srcId="{ED44AFAA-721D-4D3B-B37B-3CEC7C5D8481}" destId="{9BB881AB-42A0-1049-AA24-C9ABF55EB59E}" srcOrd="0" destOrd="0" presId="urn:microsoft.com/office/officeart/2005/8/layout/matrix1"/>
    <dgm:cxn modelId="{38F38A24-EE40-434F-A4BB-976530BD2D89}" type="presOf" srcId="{ED44AFAA-721D-4D3B-B37B-3CEC7C5D8481}" destId="{863CBBFC-66EF-BE48-B630-215F849F328C}" srcOrd="1" destOrd="0" presId="urn:microsoft.com/office/officeart/2005/8/layout/matrix1"/>
    <dgm:cxn modelId="{AF5BB1E9-7727-0F47-9BEB-969C41F8FF17}" type="presOf" srcId="{446E407A-3447-46AF-9EA8-5EE5A62D9A94}" destId="{5A6E3024-F8E7-9848-8DD9-14F7B5F3B652}" srcOrd="1" destOrd="0" presId="urn:microsoft.com/office/officeart/2005/8/layout/matrix1"/>
    <dgm:cxn modelId="{8676DA4D-1EC4-C049-8D07-FE896A50E1F6}" type="presOf" srcId="{1BEA9600-1A68-4FAB-9DE1-62421C2641E7}" destId="{DD3CBB44-C682-A849-B751-C13F300BD953}" srcOrd="0" destOrd="0" presId="urn:microsoft.com/office/officeart/2005/8/layout/matrix1"/>
    <dgm:cxn modelId="{12766FAE-F071-4E30-A9AA-6C3A26593C70}" srcId="{24E6E756-F39D-4B8E-82B0-53ED08349568}" destId="{ED44AFAA-721D-4D3B-B37B-3CEC7C5D8481}" srcOrd="0" destOrd="0" parTransId="{2401F3E0-F220-40DB-A025-290FAD56FA79}" sibTransId="{466405A5-3A4F-4C1F-95BD-A314042E2AB9}"/>
    <dgm:cxn modelId="{96C79DCC-5116-A24F-9FF7-3C588F8D9F1D}" type="presOf" srcId="{069C5598-C44B-4999-B675-A42482CAAFD4}" destId="{863CBBFC-66EF-BE48-B630-215F849F328C}" srcOrd="1" destOrd="2" presId="urn:microsoft.com/office/officeart/2005/8/layout/matrix1"/>
    <dgm:cxn modelId="{53BF5866-523E-8648-B16F-47436C9646CB}" type="presOf" srcId="{C2DE63EA-80EB-4563-B816-8B8D277B727F}" destId="{FBDFD285-93E1-544F-8E98-607DFC753DDD}" srcOrd="0" destOrd="0" presId="urn:microsoft.com/office/officeart/2005/8/layout/matrix1"/>
    <dgm:cxn modelId="{1F6F0F46-0884-4349-9574-C2B5DFF60D90}" srcId="{24E6E756-F39D-4B8E-82B0-53ED08349568}" destId="{3F6DAC73-6DD0-4AA2-B54F-EEF594F91E2F}" srcOrd="3" destOrd="0" parTransId="{2867A0AC-D73C-459F-BA04-C9044E659D2E}" sibTransId="{B22AED82-93F4-4CE3-82E8-C4BA601B7AEC}"/>
    <dgm:cxn modelId="{6DFA6816-869C-4810-8D8B-A7BF6C21235D}" srcId="{1BEA9600-1A68-4FAB-9DE1-62421C2641E7}" destId="{AB73956A-0A99-4AF7-9127-E04D86EF1662}" srcOrd="0" destOrd="0" parTransId="{AF808F63-3970-4F6A-8AB9-BBA2CCE6A929}" sibTransId="{46AC4719-7516-4EF8-92B8-442D4BFD8463}"/>
    <dgm:cxn modelId="{520498B6-FF4F-4576-8B61-7ABB28C105DD}" srcId="{24E6E756-F39D-4B8E-82B0-53ED08349568}" destId="{446E407A-3447-46AF-9EA8-5EE5A62D9A94}" srcOrd="2" destOrd="0" parTransId="{CB490BAD-C2E5-42FE-81F3-2A2C24E32139}" sibTransId="{E764B4BE-A593-4B5C-8367-48A5A4A648B9}"/>
    <dgm:cxn modelId="{DE43A61F-CC54-4E6E-9F42-020E7F480FDA}" srcId="{ED44AFAA-721D-4D3B-B37B-3CEC7C5D8481}" destId="{069C5598-C44B-4999-B675-A42482CAAFD4}" srcOrd="1" destOrd="0" parTransId="{FCFAA4A8-7A5B-4D62-845C-BC3F8A413403}" sibTransId="{E9387A0D-F4EB-461D-836A-4ADBD3FA0808}"/>
    <dgm:cxn modelId="{2334E366-3E3C-4C48-A0AD-11483A854877}" type="presOf" srcId="{02C13C3F-2263-4768-8C0E-2E6E7BE32464}" destId="{B5E14FE0-13A2-204E-89BB-E8A33753DCBF}" srcOrd="0" destOrd="1" presId="urn:microsoft.com/office/officeart/2005/8/layout/matrix1"/>
    <dgm:cxn modelId="{91E3DD83-8F72-4D4B-AB22-729F3CD3CCBE}" srcId="{24E6E756-F39D-4B8E-82B0-53ED08349568}" destId="{1BEA9600-1A68-4FAB-9DE1-62421C2641E7}" srcOrd="1" destOrd="0" parTransId="{2F514365-150C-4083-8B73-5B46F77EB96E}" sibTransId="{13C4816A-9728-4BF8-BC26-C4BCEF90013A}"/>
    <dgm:cxn modelId="{78EC047A-A538-D24B-A371-86CD7E02D96C}" type="presOf" srcId="{3F6DAC73-6DD0-4AA2-B54F-EEF594F91E2F}" destId="{E881FDE1-D4A1-C848-8EFC-44A9A3CA88CD}" srcOrd="1" destOrd="0" presId="urn:microsoft.com/office/officeart/2005/8/layout/matrix1"/>
    <dgm:cxn modelId="{5975DBF2-FD65-034D-9FC5-BC68655ACDDE}" type="presOf" srcId="{5BB91AF0-22AB-4D78-9AA8-C3D36342B8C9}" destId="{A121C4AB-6F35-C64E-8F2D-A2BCCB26B78A}" srcOrd="0" destOrd="1" presId="urn:microsoft.com/office/officeart/2005/8/layout/matrix1"/>
    <dgm:cxn modelId="{DDB08AAE-C730-4D76-97A6-B07DF6FE99FE}" srcId="{C2DE63EA-80EB-4563-B816-8B8D277B727F}" destId="{24E6E756-F39D-4B8E-82B0-53ED08349568}" srcOrd="0" destOrd="0" parTransId="{28E2DA0F-CAC8-4583-8F5E-49C777915934}" sibTransId="{B899D7EB-04C1-42D3-9DBA-4B0F88BFE9DE}"/>
    <dgm:cxn modelId="{E99A1973-B29F-449A-98E1-A5B98453C2BA}" srcId="{3F6DAC73-6DD0-4AA2-B54F-EEF594F91E2F}" destId="{5BB91AF0-22AB-4D78-9AA8-C3D36342B8C9}" srcOrd="0" destOrd="0" parTransId="{1D42F9F7-0234-414F-B30E-BD8633778156}" sibTransId="{2F476A84-F250-48FF-BDE1-14C32A21E164}"/>
    <dgm:cxn modelId="{78C0B530-3B78-FB4F-8766-240BFE10679A}" type="presOf" srcId="{AB73956A-0A99-4AF7-9127-E04D86EF1662}" destId="{DD3CBB44-C682-A849-B751-C13F300BD953}" srcOrd="0" destOrd="1" presId="urn:microsoft.com/office/officeart/2005/8/layout/matrix1"/>
    <dgm:cxn modelId="{0D5DC687-2A9F-A045-BBA5-A1CD354FCEDD}" type="presOf" srcId="{AB73956A-0A99-4AF7-9127-E04D86EF1662}" destId="{B45EC79E-F05F-8B48-874A-A25EA3FA77C4}" srcOrd="1" destOrd="1" presId="urn:microsoft.com/office/officeart/2005/8/layout/matrix1"/>
    <dgm:cxn modelId="{9CE29861-B814-4D9E-A807-DCFE62F732B9}" srcId="{446E407A-3447-46AF-9EA8-5EE5A62D9A94}" destId="{02C13C3F-2263-4768-8C0E-2E6E7BE32464}" srcOrd="0" destOrd="0" parTransId="{8796B0C4-6727-4A2F-8D97-E3DEAB3E0202}" sibTransId="{D1D4EEAE-22C0-48E0-847C-526B6CE3A6FE}"/>
    <dgm:cxn modelId="{090F74AB-4E38-844B-8379-B060980579F7}" type="presOf" srcId="{069C5598-C44B-4999-B675-A42482CAAFD4}" destId="{9BB881AB-42A0-1049-AA24-C9ABF55EB59E}" srcOrd="0" destOrd="2" presId="urn:microsoft.com/office/officeart/2005/8/layout/matrix1"/>
    <dgm:cxn modelId="{96F25FEA-B621-614E-B9A8-BB9F66A71D39}" type="presOf" srcId="{3F6DAC73-6DD0-4AA2-B54F-EEF594F91E2F}" destId="{A121C4AB-6F35-C64E-8F2D-A2BCCB26B78A}" srcOrd="0" destOrd="0" presId="urn:microsoft.com/office/officeart/2005/8/layout/matrix1"/>
    <dgm:cxn modelId="{F7965B34-3D59-F447-AB68-BCADF5B0A544}" type="presOf" srcId="{9D768369-3C2B-4670-B690-51E1DDC76F58}" destId="{9BB881AB-42A0-1049-AA24-C9ABF55EB59E}" srcOrd="0" destOrd="1" presId="urn:microsoft.com/office/officeart/2005/8/layout/matrix1"/>
    <dgm:cxn modelId="{D60095C8-86C8-AB48-A0E4-0B8A73DFDF7E}" type="presOf" srcId="{02C13C3F-2263-4768-8C0E-2E6E7BE32464}" destId="{5A6E3024-F8E7-9848-8DD9-14F7B5F3B652}" srcOrd="1" destOrd="1" presId="urn:microsoft.com/office/officeart/2005/8/layout/matrix1"/>
    <dgm:cxn modelId="{02B04F14-98A0-554B-A8BF-CD3DB3DE9EFD}" type="presOf" srcId="{24E6E756-F39D-4B8E-82B0-53ED08349568}" destId="{2DA65001-ACF5-DC4D-93C6-2DFA9B64B111}" srcOrd="0" destOrd="0" presId="urn:microsoft.com/office/officeart/2005/8/layout/matrix1"/>
    <dgm:cxn modelId="{ED1D9D0D-E756-864A-BF50-CADAE01E48E3}" type="presOf" srcId="{446E407A-3447-46AF-9EA8-5EE5A62D9A94}" destId="{B5E14FE0-13A2-204E-89BB-E8A33753DCBF}" srcOrd="0" destOrd="0" presId="urn:microsoft.com/office/officeart/2005/8/layout/matrix1"/>
    <dgm:cxn modelId="{063E171E-4131-448B-B653-DEDC07EB76DC}" srcId="{ED44AFAA-721D-4D3B-B37B-3CEC7C5D8481}" destId="{9D768369-3C2B-4670-B690-51E1DDC76F58}" srcOrd="0" destOrd="0" parTransId="{473C9E5C-2A1E-4228-82EA-0E8E770CB0D9}" sibTransId="{F78DB786-F07E-4F66-97B0-DFA6DD87329A}"/>
    <dgm:cxn modelId="{F620B70C-1DFE-3447-A465-A90B00B2C46F}" type="presOf" srcId="{5BB91AF0-22AB-4D78-9AA8-C3D36342B8C9}" destId="{E881FDE1-D4A1-C848-8EFC-44A9A3CA88CD}" srcOrd="1" destOrd="1" presId="urn:microsoft.com/office/officeart/2005/8/layout/matrix1"/>
    <dgm:cxn modelId="{E765EE79-AB9D-0B41-B60B-3B5481A58521}" type="presParOf" srcId="{FBDFD285-93E1-544F-8E98-607DFC753DDD}" destId="{9653AFB8-BE39-AB4C-88FB-9ECA6473BAC2}" srcOrd="0" destOrd="0" presId="urn:microsoft.com/office/officeart/2005/8/layout/matrix1"/>
    <dgm:cxn modelId="{8D975D2D-3FFF-4C47-A262-8FC47B5AE126}" type="presParOf" srcId="{9653AFB8-BE39-AB4C-88FB-9ECA6473BAC2}" destId="{9BB881AB-42A0-1049-AA24-C9ABF55EB59E}" srcOrd="0" destOrd="0" presId="urn:microsoft.com/office/officeart/2005/8/layout/matrix1"/>
    <dgm:cxn modelId="{BCD24D1A-B76B-EC45-AB89-6F7AAF816F11}" type="presParOf" srcId="{9653AFB8-BE39-AB4C-88FB-9ECA6473BAC2}" destId="{863CBBFC-66EF-BE48-B630-215F849F328C}" srcOrd="1" destOrd="0" presId="urn:microsoft.com/office/officeart/2005/8/layout/matrix1"/>
    <dgm:cxn modelId="{6D6120FB-604D-EF42-AE6A-789D0DFAB768}" type="presParOf" srcId="{9653AFB8-BE39-AB4C-88FB-9ECA6473BAC2}" destId="{DD3CBB44-C682-A849-B751-C13F300BD953}" srcOrd="2" destOrd="0" presId="urn:microsoft.com/office/officeart/2005/8/layout/matrix1"/>
    <dgm:cxn modelId="{C4DD5DEA-2487-5044-8E81-81C471F5EBA5}" type="presParOf" srcId="{9653AFB8-BE39-AB4C-88FB-9ECA6473BAC2}" destId="{B45EC79E-F05F-8B48-874A-A25EA3FA77C4}" srcOrd="3" destOrd="0" presId="urn:microsoft.com/office/officeart/2005/8/layout/matrix1"/>
    <dgm:cxn modelId="{8C1208DF-1374-F446-B1DE-0E03A67A0545}" type="presParOf" srcId="{9653AFB8-BE39-AB4C-88FB-9ECA6473BAC2}" destId="{B5E14FE0-13A2-204E-89BB-E8A33753DCBF}" srcOrd="4" destOrd="0" presId="urn:microsoft.com/office/officeart/2005/8/layout/matrix1"/>
    <dgm:cxn modelId="{7E975A4A-A8CD-EC41-BFD4-3D6DA045B13F}" type="presParOf" srcId="{9653AFB8-BE39-AB4C-88FB-9ECA6473BAC2}" destId="{5A6E3024-F8E7-9848-8DD9-14F7B5F3B652}" srcOrd="5" destOrd="0" presId="urn:microsoft.com/office/officeart/2005/8/layout/matrix1"/>
    <dgm:cxn modelId="{C9710041-941A-B540-AFF9-A3FAFD65FADF}" type="presParOf" srcId="{9653AFB8-BE39-AB4C-88FB-9ECA6473BAC2}" destId="{A121C4AB-6F35-C64E-8F2D-A2BCCB26B78A}" srcOrd="6" destOrd="0" presId="urn:microsoft.com/office/officeart/2005/8/layout/matrix1"/>
    <dgm:cxn modelId="{1753A766-EE3D-7A44-BE6C-0552ADCC6CB5}" type="presParOf" srcId="{9653AFB8-BE39-AB4C-88FB-9ECA6473BAC2}" destId="{E881FDE1-D4A1-C848-8EFC-44A9A3CA88CD}" srcOrd="7" destOrd="0" presId="urn:microsoft.com/office/officeart/2005/8/layout/matrix1"/>
    <dgm:cxn modelId="{8FAB66C8-5B32-C44E-A1B0-5754838E2A5F}" type="presParOf" srcId="{FBDFD285-93E1-544F-8E98-607DFC753DDD}" destId="{2DA65001-ACF5-DC4D-93C6-2DFA9B64B111}" srcOrd="1" destOrd="0" presId="urn:microsoft.com/office/officeart/2005/8/layout/matrix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524FDE-705C-4045-A926-8D4B01C77CAF}"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248F8071-19D3-4764-9FFB-48573C227F9E}">
      <dgm:prSet phldrT="[Text]"/>
      <dgm:spPr/>
      <dgm:t>
        <a:bodyPr/>
        <a:lstStyle/>
        <a:p>
          <a:r>
            <a:rPr lang="en-US" dirty="0" smtClean="0"/>
            <a:t>Examples:</a:t>
          </a:r>
          <a:endParaRPr lang="en-US" dirty="0"/>
        </a:p>
      </dgm:t>
    </dgm:pt>
    <dgm:pt modelId="{22A7B8D3-4D92-4AC3-8A08-1616B90BCBA5}" type="parTrans" cxnId="{538FA216-D363-4778-ABB7-D6F0B9F42D58}">
      <dgm:prSet/>
      <dgm:spPr/>
      <dgm:t>
        <a:bodyPr/>
        <a:lstStyle/>
        <a:p>
          <a:endParaRPr lang="en-US"/>
        </a:p>
      </dgm:t>
    </dgm:pt>
    <dgm:pt modelId="{97059D04-0724-4CCD-8D03-0E2FF745CE23}" type="sibTrans" cxnId="{538FA216-D363-4778-ABB7-D6F0B9F42D58}">
      <dgm:prSet/>
      <dgm:spPr/>
      <dgm:t>
        <a:bodyPr/>
        <a:lstStyle/>
        <a:p>
          <a:endParaRPr lang="en-US"/>
        </a:p>
      </dgm:t>
    </dgm:pt>
    <dgm:pt modelId="{72D9C9C7-E16D-4F0E-A019-142869C50AFE}">
      <dgm:prSet/>
      <dgm:spPr/>
      <dgm:t>
        <a:bodyPr/>
        <a:lstStyle/>
        <a:p>
          <a:r>
            <a:rPr lang="en-US" dirty="0" smtClean="0"/>
            <a:t>Internetwork using IP</a:t>
          </a:r>
        </a:p>
      </dgm:t>
    </dgm:pt>
    <dgm:pt modelId="{70F7222D-A130-4A46-ACF1-CFA87477E162}" type="parTrans" cxnId="{22D69109-BD37-4114-B037-C0B258949890}">
      <dgm:prSet/>
      <dgm:spPr/>
      <dgm:t>
        <a:bodyPr/>
        <a:lstStyle/>
        <a:p>
          <a:endParaRPr lang="en-US"/>
        </a:p>
      </dgm:t>
    </dgm:pt>
    <dgm:pt modelId="{772A6CD8-EAF7-467F-9EDA-FC3B65FB9912}" type="sibTrans" cxnId="{22D69109-BD37-4114-B037-C0B258949890}">
      <dgm:prSet/>
      <dgm:spPr/>
      <dgm:t>
        <a:bodyPr/>
        <a:lstStyle/>
        <a:p>
          <a:endParaRPr lang="en-US"/>
        </a:p>
      </dgm:t>
    </dgm:pt>
    <dgm:pt modelId="{080C71DE-8FD4-4FC4-B999-4854E82159C3}">
      <dgm:prSet/>
      <dgm:spPr/>
      <dgm:t>
        <a:bodyPr/>
        <a:lstStyle/>
        <a:p>
          <a:r>
            <a:rPr lang="en-US" dirty="0" smtClean="0"/>
            <a:t>Frame relay network using only the LAPF core protocol</a:t>
          </a:r>
        </a:p>
      </dgm:t>
    </dgm:pt>
    <dgm:pt modelId="{C6FE0B1B-133F-4D2F-AB0A-528EE93ADB82}" type="parTrans" cxnId="{4C8FF51C-2D6C-433F-B353-637353A6589B}">
      <dgm:prSet/>
      <dgm:spPr/>
      <dgm:t>
        <a:bodyPr/>
        <a:lstStyle/>
        <a:p>
          <a:endParaRPr lang="en-US"/>
        </a:p>
      </dgm:t>
    </dgm:pt>
    <dgm:pt modelId="{D85AB7FD-0A7E-4974-876E-60F3D61C6141}" type="sibTrans" cxnId="{4C8FF51C-2D6C-433F-B353-637353A6589B}">
      <dgm:prSet/>
      <dgm:spPr/>
      <dgm:t>
        <a:bodyPr/>
        <a:lstStyle/>
        <a:p>
          <a:endParaRPr lang="en-US"/>
        </a:p>
      </dgm:t>
    </dgm:pt>
    <dgm:pt modelId="{E683B92F-2DA5-4B9A-9FC3-6545846E8B2C}">
      <dgm:prSet/>
      <dgm:spPr/>
      <dgm:t>
        <a:bodyPr/>
        <a:lstStyle/>
        <a:p>
          <a:r>
            <a:rPr lang="en-US" dirty="0" smtClean="0"/>
            <a:t>IEEE 802.3 LAN using the unacknowledged connectionless LLC service</a:t>
          </a:r>
        </a:p>
      </dgm:t>
    </dgm:pt>
    <dgm:pt modelId="{83927B2B-9388-4B70-ACF8-D25B1DC2EC18}" type="parTrans" cxnId="{CEB949DB-774D-4A29-8BD6-1DC5560F3FF6}">
      <dgm:prSet/>
      <dgm:spPr/>
      <dgm:t>
        <a:bodyPr/>
        <a:lstStyle/>
        <a:p>
          <a:endParaRPr lang="en-US"/>
        </a:p>
      </dgm:t>
    </dgm:pt>
    <dgm:pt modelId="{4DD66009-21D8-445A-8DE2-EC2EC56CD7DA}" type="sibTrans" cxnId="{CEB949DB-774D-4A29-8BD6-1DC5560F3FF6}">
      <dgm:prSet/>
      <dgm:spPr/>
      <dgm:t>
        <a:bodyPr/>
        <a:lstStyle/>
        <a:p>
          <a:endParaRPr lang="en-US"/>
        </a:p>
      </dgm:t>
    </dgm:pt>
    <dgm:pt modelId="{204CAD4D-6BF6-4371-A212-4FA4A2F09DF7}" type="pres">
      <dgm:prSet presAssocID="{57524FDE-705C-4045-A926-8D4B01C77CAF}" presName="Name0" presStyleCnt="0">
        <dgm:presLayoutVars>
          <dgm:dir/>
          <dgm:animLvl val="lvl"/>
          <dgm:resizeHandles val="exact"/>
        </dgm:presLayoutVars>
      </dgm:prSet>
      <dgm:spPr/>
      <dgm:t>
        <a:bodyPr/>
        <a:lstStyle/>
        <a:p>
          <a:endParaRPr lang="en-US"/>
        </a:p>
      </dgm:t>
    </dgm:pt>
    <dgm:pt modelId="{7E705FDE-8CC8-4899-B16B-A3094B2413B1}" type="pres">
      <dgm:prSet presAssocID="{248F8071-19D3-4764-9FFB-48573C227F9E}" presName="linNode" presStyleCnt="0"/>
      <dgm:spPr/>
    </dgm:pt>
    <dgm:pt modelId="{21466448-A98B-434F-9539-7B233E2F4472}" type="pres">
      <dgm:prSet presAssocID="{248F8071-19D3-4764-9FFB-48573C227F9E}" presName="parTx" presStyleLbl="revTx" presStyleIdx="0" presStyleCnt="1" custLinFactNeighborX="-977" custLinFactNeighborY="59163">
        <dgm:presLayoutVars>
          <dgm:chMax val="1"/>
          <dgm:bulletEnabled val="1"/>
        </dgm:presLayoutVars>
      </dgm:prSet>
      <dgm:spPr/>
      <dgm:t>
        <a:bodyPr/>
        <a:lstStyle/>
        <a:p>
          <a:endParaRPr lang="en-US"/>
        </a:p>
      </dgm:t>
    </dgm:pt>
    <dgm:pt modelId="{93CC9636-8541-4D6C-BD0A-D9E9E6D66ABE}" type="pres">
      <dgm:prSet presAssocID="{248F8071-19D3-4764-9FFB-48573C227F9E}" presName="bracket" presStyleLbl="parChTrans1D1" presStyleIdx="0" presStyleCnt="1" custLinFactNeighborX="-12700" custLinFactNeighborY="12408"/>
      <dgm:spPr>
        <a:ln>
          <a:solidFill>
            <a:schemeClr val="tx1"/>
          </a:solidFill>
        </a:ln>
      </dgm:spPr>
      <dgm:t>
        <a:bodyPr/>
        <a:lstStyle/>
        <a:p>
          <a:endParaRPr lang="en-US"/>
        </a:p>
      </dgm:t>
    </dgm:pt>
    <dgm:pt modelId="{1277B39C-8C52-4A14-831F-18B71656C2B2}" type="pres">
      <dgm:prSet presAssocID="{248F8071-19D3-4764-9FFB-48573C227F9E}" presName="spH" presStyleCnt="0"/>
      <dgm:spPr/>
    </dgm:pt>
    <dgm:pt modelId="{DE02AB7E-3011-48B4-9FEB-4A0B64C39380}" type="pres">
      <dgm:prSet presAssocID="{248F8071-19D3-4764-9FFB-48573C227F9E}" presName="desTx" presStyleLbl="node1" presStyleIdx="0" presStyleCnt="1" custLinFactNeighborX="4630" custLinFactNeighborY="12408">
        <dgm:presLayoutVars>
          <dgm:bulletEnabled val="1"/>
        </dgm:presLayoutVars>
      </dgm:prSet>
      <dgm:spPr/>
      <dgm:t>
        <a:bodyPr/>
        <a:lstStyle/>
        <a:p>
          <a:endParaRPr lang="en-US"/>
        </a:p>
      </dgm:t>
    </dgm:pt>
  </dgm:ptLst>
  <dgm:cxnLst>
    <dgm:cxn modelId="{A5C1106E-C3A5-4DB7-9D36-9D4DDC74DB8C}" type="presOf" srcId="{080C71DE-8FD4-4FC4-B999-4854E82159C3}" destId="{DE02AB7E-3011-48B4-9FEB-4A0B64C39380}" srcOrd="0" destOrd="1" presId="urn:diagrams.loki3.com/BracketList+Icon"/>
    <dgm:cxn modelId="{FE0A5B8E-11D9-427D-BBA3-F8B003FC1C85}" type="presOf" srcId="{57524FDE-705C-4045-A926-8D4B01C77CAF}" destId="{204CAD4D-6BF6-4371-A212-4FA4A2F09DF7}" srcOrd="0" destOrd="0" presId="urn:diagrams.loki3.com/BracketList+Icon"/>
    <dgm:cxn modelId="{CEB949DB-774D-4A29-8BD6-1DC5560F3FF6}" srcId="{248F8071-19D3-4764-9FFB-48573C227F9E}" destId="{E683B92F-2DA5-4B9A-9FC3-6545846E8B2C}" srcOrd="2" destOrd="0" parTransId="{83927B2B-9388-4B70-ACF8-D25B1DC2EC18}" sibTransId="{4DD66009-21D8-445A-8DE2-EC2EC56CD7DA}"/>
    <dgm:cxn modelId="{D937D158-BE8B-4980-AEC6-68ADC84F5818}" type="presOf" srcId="{248F8071-19D3-4764-9FFB-48573C227F9E}" destId="{21466448-A98B-434F-9539-7B233E2F4472}" srcOrd="0" destOrd="0" presId="urn:diagrams.loki3.com/BracketList+Icon"/>
    <dgm:cxn modelId="{4C8FF51C-2D6C-433F-B353-637353A6589B}" srcId="{248F8071-19D3-4764-9FFB-48573C227F9E}" destId="{080C71DE-8FD4-4FC4-B999-4854E82159C3}" srcOrd="1" destOrd="0" parTransId="{C6FE0B1B-133F-4D2F-AB0A-528EE93ADB82}" sibTransId="{D85AB7FD-0A7E-4974-876E-60F3D61C6141}"/>
    <dgm:cxn modelId="{538FA216-D363-4778-ABB7-D6F0B9F42D58}" srcId="{57524FDE-705C-4045-A926-8D4B01C77CAF}" destId="{248F8071-19D3-4764-9FFB-48573C227F9E}" srcOrd="0" destOrd="0" parTransId="{22A7B8D3-4D92-4AC3-8A08-1616B90BCBA5}" sibTransId="{97059D04-0724-4CCD-8D03-0E2FF745CE23}"/>
    <dgm:cxn modelId="{9DA12116-721F-4AEC-9281-8606BFD948BC}" type="presOf" srcId="{72D9C9C7-E16D-4F0E-A019-142869C50AFE}" destId="{DE02AB7E-3011-48B4-9FEB-4A0B64C39380}" srcOrd="0" destOrd="0" presId="urn:diagrams.loki3.com/BracketList+Icon"/>
    <dgm:cxn modelId="{73D1B229-D764-4B16-A398-E8600202B173}" type="presOf" srcId="{E683B92F-2DA5-4B9A-9FC3-6545846E8B2C}" destId="{DE02AB7E-3011-48B4-9FEB-4A0B64C39380}" srcOrd="0" destOrd="2" presId="urn:diagrams.loki3.com/BracketList+Icon"/>
    <dgm:cxn modelId="{22D69109-BD37-4114-B037-C0B258949890}" srcId="{248F8071-19D3-4764-9FFB-48573C227F9E}" destId="{72D9C9C7-E16D-4F0E-A019-142869C50AFE}" srcOrd="0" destOrd="0" parTransId="{70F7222D-A130-4A46-ACF1-CFA87477E162}" sibTransId="{772A6CD8-EAF7-467F-9EDA-FC3B65FB9912}"/>
    <dgm:cxn modelId="{227B404F-3593-4E39-8B1C-B4F9A6F2D8FE}" type="presParOf" srcId="{204CAD4D-6BF6-4371-A212-4FA4A2F09DF7}" destId="{7E705FDE-8CC8-4899-B16B-A3094B2413B1}" srcOrd="0" destOrd="0" presId="urn:diagrams.loki3.com/BracketList+Icon"/>
    <dgm:cxn modelId="{72905662-FC3A-44C9-A11A-F9CC51FF1B3A}" type="presParOf" srcId="{7E705FDE-8CC8-4899-B16B-A3094B2413B1}" destId="{21466448-A98B-434F-9539-7B233E2F4472}" srcOrd="0" destOrd="0" presId="urn:diagrams.loki3.com/BracketList+Icon"/>
    <dgm:cxn modelId="{22420A61-3CFD-47D3-8090-843C2E8FF80A}" type="presParOf" srcId="{7E705FDE-8CC8-4899-B16B-A3094B2413B1}" destId="{93CC9636-8541-4D6C-BD0A-D9E9E6D66ABE}" srcOrd="1" destOrd="0" presId="urn:diagrams.loki3.com/BracketList+Icon"/>
    <dgm:cxn modelId="{F79EFFCD-6C5B-4C68-88F4-88C1A6631AFC}" type="presParOf" srcId="{7E705FDE-8CC8-4899-B16B-A3094B2413B1}" destId="{1277B39C-8C52-4A14-831F-18B71656C2B2}" srcOrd="2" destOrd="0" presId="urn:diagrams.loki3.com/BracketList+Icon"/>
    <dgm:cxn modelId="{B029884C-2EB4-4A7B-BCE8-234EAF7FEA39}" type="presParOf" srcId="{7E705FDE-8CC8-4899-B16B-A3094B2413B1}" destId="{DE02AB7E-3011-48B4-9FEB-4A0B64C39380}" srcOrd="3" destOrd="0" presId="urn:diagrams.loki3.com/Bracket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72992C-0155-4104-B6E3-525ABB284A59}" type="doc">
      <dgm:prSet loTypeId="urn:diagrams.loki3.com/VaryingWidthList+Icon" loCatId="list" qsTypeId="urn:microsoft.com/office/officeart/2005/8/quickstyle/simple1" qsCatId="simple" csTypeId="urn:microsoft.com/office/officeart/2005/8/colors/accent1_2" csCatId="accent1" phldr="1"/>
      <dgm:spPr/>
    </dgm:pt>
    <dgm:pt modelId="{47A878A0-4FE9-47CE-A525-747411F1F27F}">
      <dgm:prSet phldrT="[Text]"/>
      <dgm:spPr>
        <a:effectLst>
          <a:glow rad="228600">
            <a:schemeClr val="accent6">
              <a:satMod val="175000"/>
              <a:alpha val="40000"/>
            </a:schemeClr>
          </a:glow>
        </a:effectLst>
      </dgm:spPr>
      <dgm:t>
        <a:bodyPr/>
        <a:lstStyle/>
        <a:p>
          <a:r>
            <a:rPr lang="en-US" dirty="0" smtClean="0"/>
            <a:t>Ordered delivery</a:t>
          </a:r>
          <a:endParaRPr lang="en-US" dirty="0"/>
        </a:p>
      </dgm:t>
    </dgm:pt>
    <dgm:pt modelId="{D88F0CCF-987F-4FD3-8054-973EEED4DD61}" type="parTrans" cxnId="{8C07A97B-AD9B-4847-86CA-5456584CBB51}">
      <dgm:prSet/>
      <dgm:spPr/>
      <dgm:t>
        <a:bodyPr/>
        <a:lstStyle/>
        <a:p>
          <a:endParaRPr lang="en-US"/>
        </a:p>
      </dgm:t>
    </dgm:pt>
    <dgm:pt modelId="{C67E68D0-F549-490A-A0BB-5D97F08518A7}" type="sibTrans" cxnId="{8C07A97B-AD9B-4847-86CA-5456584CBB51}">
      <dgm:prSet/>
      <dgm:spPr/>
      <dgm:t>
        <a:bodyPr/>
        <a:lstStyle/>
        <a:p>
          <a:endParaRPr lang="en-US"/>
        </a:p>
      </dgm:t>
    </dgm:pt>
    <dgm:pt modelId="{3DB2F991-B533-4E8B-A04C-DE5C828FA1CB}">
      <dgm:prSet/>
      <dgm:spPr>
        <a:effectLst>
          <a:glow rad="228600">
            <a:schemeClr val="accent6">
              <a:satMod val="175000"/>
              <a:alpha val="40000"/>
            </a:schemeClr>
          </a:glow>
        </a:effectLst>
      </dgm:spPr>
      <dgm:t>
        <a:bodyPr/>
        <a:lstStyle/>
        <a:p>
          <a:r>
            <a:rPr lang="en-US" dirty="0" smtClean="0"/>
            <a:t>Retransmission strategy</a:t>
          </a:r>
        </a:p>
      </dgm:t>
    </dgm:pt>
    <dgm:pt modelId="{97E36990-E0D8-40D4-BA7C-12AE6E1D5286}" type="parTrans" cxnId="{DD90CB9F-4B7F-4A34-B554-18E8D2821659}">
      <dgm:prSet/>
      <dgm:spPr/>
      <dgm:t>
        <a:bodyPr/>
        <a:lstStyle/>
        <a:p>
          <a:endParaRPr lang="en-US"/>
        </a:p>
      </dgm:t>
    </dgm:pt>
    <dgm:pt modelId="{C85E10D6-90AB-4081-8B59-A7F0E67EA546}" type="sibTrans" cxnId="{DD90CB9F-4B7F-4A34-B554-18E8D2821659}">
      <dgm:prSet/>
      <dgm:spPr/>
      <dgm:t>
        <a:bodyPr/>
        <a:lstStyle/>
        <a:p>
          <a:endParaRPr lang="en-US"/>
        </a:p>
      </dgm:t>
    </dgm:pt>
    <dgm:pt modelId="{2D8F334E-AA27-44EF-8E39-D5E68EC6ED31}">
      <dgm:prSet/>
      <dgm:spPr>
        <a:effectLst>
          <a:glow rad="228600">
            <a:schemeClr val="accent6">
              <a:satMod val="175000"/>
              <a:alpha val="40000"/>
            </a:schemeClr>
          </a:glow>
        </a:effectLst>
      </dgm:spPr>
      <dgm:t>
        <a:bodyPr/>
        <a:lstStyle/>
        <a:p>
          <a:r>
            <a:rPr lang="en-US" dirty="0" smtClean="0"/>
            <a:t>Duplicate detection</a:t>
          </a:r>
        </a:p>
      </dgm:t>
    </dgm:pt>
    <dgm:pt modelId="{50740CD4-41EB-4000-B34A-3F255E44A0D5}" type="parTrans" cxnId="{626054A3-2CD9-460C-80E9-B5351D8ABD5A}">
      <dgm:prSet/>
      <dgm:spPr/>
      <dgm:t>
        <a:bodyPr/>
        <a:lstStyle/>
        <a:p>
          <a:endParaRPr lang="en-US"/>
        </a:p>
      </dgm:t>
    </dgm:pt>
    <dgm:pt modelId="{E9FD0D29-FDAC-42C8-9AE1-FC070C8E76B3}" type="sibTrans" cxnId="{626054A3-2CD9-460C-80E9-B5351D8ABD5A}">
      <dgm:prSet/>
      <dgm:spPr/>
      <dgm:t>
        <a:bodyPr/>
        <a:lstStyle/>
        <a:p>
          <a:endParaRPr lang="en-US"/>
        </a:p>
      </dgm:t>
    </dgm:pt>
    <dgm:pt modelId="{B8757871-5094-4D71-860D-A9DC11B8DD11}">
      <dgm:prSet/>
      <dgm:spPr>
        <a:effectLst>
          <a:glow rad="228600">
            <a:schemeClr val="accent6">
              <a:satMod val="175000"/>
              <a:alpha val="40000"/>
            </a:schemeClr>
          </a:glow>
        </a:effectLst>
      </dgm:spPr>
      <dgm:t>
        <a:bodyPr/>
        <a:lstStyle/>
        <a:p>
          <a:r>
            <a:rPr lang="en-US" dirty="0" smtClean="0"/>
            <a:t>Flow control</a:t>
          </a:r>
        </a:p>
      </dgm:t>
    </dgm:pt>
    <dgm:pt modelId="{2E9F7110-E481-4706-B752-15A9671E15E7}" type="parTrans" cxnId="{36AF12CD-C460-4AA1-B55E-5A1C80F6D8FF}">
      <dgm:prSet/>
      <dgm:spPr/>
      <dgm:t>
        <a:bodyPr/>
        <a:lstStyle/>
        <a:p>
          <a:endParaRPr lang="en-US"/>
        </a:p>
      </dgm:t>
    </dgm:pt>
    <dgm:pt modelId="{91945FE3-2E95-4C10-9CB3-B8FC724540B8}" type="sibTrans" cxnId="{36AF12CD-C460-4AA1-B55E-5A1C80F6D8FF}">
      <dgm:prSet/>
      <dgm:spPr/>
      <dgm:t>
        <a:bodyPr/>
        <a:lstStyle/>
        <a:p>
          <a:endParaRPr lang="en-US"/>
        </a:p>
      </dgm:t>
    </dgm:pt>
    <dgm:pt modelId="{309D9723-11BE-40B7-AF08-C48F02AD034A}">
      <dgm:prSet/>
      <dgm:spPr>
        <a:effectLst>
          <a:glow rad="228600">
            <a:schemeClr val="accent6">
              <a:satMod val="175000"/>
              <a:alpha val="40000"/>
            </a:schemeClr>
          </a:glow>
        </a:effectLst>
      </dgm:spPr>
      <dgm:t>
        <a:bodyPr/>
        <a:lstStyle/>
        <a:p>
          <a:r>
            <a:rPr lang="en-US" dirty="0" smtClean="0"/>
            <a:t>Connection establishment</a:t>
          </a:r>
        </a:p>
      </dgm:t>
    </dgm:pt>
    <dgm:pt modelId="{5FCA10BD-ABA4-44BC-BA76-24829111E352}" type="parTrans" cxnId="{F2D63FEF-8426-47E3-9A6D-63DFDA0A76AE}">
      <dgm:prSet/>
      <dgm:spPr/>
      <dgm:t>
        <a:bodyPr/>
        <a:lstStyle/>
        <a:p>
          <a:endParaRPr lang="en-US"/>
        </a:p>
      </dgm:t>
    </dgm:pt>
    <dgm:pt modelId="{0B105DFB-26B0-49C4-9F0B-5648F5F8614E}" type="sibTrans" cxnId="{F2D63FEF-8426-47E3-9A6D-63DFDA0A76AE}">
      <dgm:prSet/>
      <dgm:spPr/>
      <dgm:t>
        <a:bodyPr/>
        <a:lstStyle/>
        <a:p>
          <a:endParaRPr lang="en-US"/>
        </a:p>
      </dgm:t>
    </dgm:pt>
    <dgm:pt modelId="{3268DC46-C6EB-4463-9B27-528CAC8E2B95}">
      <dgm:prSet/>
      <dgm:spPr>
        <a:effectLst>
          <a:glow rad="228600">
            <a:schemeClr val="accent6">
              <a:satMod val="175000"/>
              <a:alpha val="40000"/>
            </a:schemeClr>
          </a:glow>
        </a:effectLst>
      </dgm:spPr>
      <dgm:t>
        <a:bodyPr/>
        <a:lstStyle/>
        <a:p>
          <a:r>
            <a:rPr lang="en-US" dirty="0" smtClean="0"/>
            <a:t>Connection termination</a:t>
          </a:r>
        </a:p>
      </dgm:t>
    </dgm:pt>
    <dgm:pt modelId="{0E774E00-BE3C-4A88-A949-AD9A96817A00}" type="parTrans" cxnId="{6880E9DF-1A36-45DE-81D1-B2A5632F8F75}">
      <dgm:prSet/>
      <dgm:spPr/>
      <dgm:t>
        <a:bodyPr/>
        <a:lstStyle/>
        <a:p>
          <a:endParaRPr lang="en-US"/>
        </a:p>
      </dgm:t>
    </dgm:pt>
    <dgm:pt modelId="{E8CBFB00-1BB2-43A8-BFAE-0D00CCAD56F3}" type="sibTrans" cxnId="{6880E9DF-1A36-45DE-81D1-B2A5632F8F75}">
      <dgm:prSet/>
      <dgm:spPr/>
      <dgm:t>
        <a:bodyPr/>
        <a:lstStyle/>
        <a:p>
          <a:endParaRPr lang="en-US"/>
        </a:p>
      </dgm:t>
    </dgm:pt>
    <dgm:pt modelId="{912E2980-B32E-4B6A-A1D4-49F57C530FD2}">
      <dgm:prSet/>
      <dgm:spPr>
        <a:effectLst>
          <a:glow rad="228600">
            <a:schemeClr val="accent6">
              <a:satMod val="175000"/>
              <a:alpha val="40000"/>
            </a:schemeClr>
          </a:glow>
        </a:effectLst>
      </dgm:spPr>
      <dgm:t>
        <a:bodyPr/>
        <a:lstStyle/>
        <a:p>
          <a:r>
            <a:rPr lang="en-US" dirty="0" smtClean="0"/>
            <a:t>Failure recovery</a:t>
          </a:r>
        </a:p>
      </dgm:t>
    </dgm:pt>
    <dgm:pt modelId="{0E2ADAAC-2FA7-4795-87A8-596DA79F021C}" type="parTrans" cxnId="{93D573A6-C641-41ED-82CA-2C32CDBC52B5}">
      <dgm:prSet/>
      <dgm:spPr/>
      <dgm:t>
        <a:bodyPr/>
        <a:lstStyle/>
        <a:p>
          <a:endParaRPr lang="en-US"/>
        </a:p>
      </dgm:t>
    </dgm:pt>
    <dgm:pt modelId="{83B46246-E514-4530-A2B1-E3AB7E4E2641}" type="sibTrans" cxnId="{93D573A6-C641-41ED-82CA-2C32CDBC52B5}">
      <dgm:prSet/>
      <dgm:spPr/>
      <dgm:t>
        <a:bodyPr/>
        <a:lstStyle/>
        <a:p>
          <a:endParaRPr lang="en-US"/>
        </a:p>
      </dgm:t>
    </dgm:pt>
    <dgm:pt modelId="{B7B3048F-5C12-4BAA-B08C-9DCDE56BFDC4}" type="pres">
      <dgm:prSet presAssocID="{7872992C-0155-4104-B6E3-525ABB284A59}" presName="Name0" presStyleCnt="0">
        <dgm:presLayoutVars>
          <dgm:resizeHandles/>
        </dgm:presLayoutVars>
      </dgm:prSet>
      <dgm:spPr/>
    </dgm:pt>
    <dgm:pt modelId="{19F6F11E-EC08-482B-98DB-5A2705CB0490}" type="pres">
      <dgm:prSet presAssocID="{47A878A0-4FE9-47CE-A525-747411F1F27F}" presName="text" presStyleLbl="node1" presStyleIdx="0" presStyleCnt="7">
        <dgm:presLayoutVars>
          <dgm:bulletEnabled val="1"/>
        </dgm:presLayoutVars>
      </dgm:prSet>
      <dgm:spPr/>
      <dgm:t>
        <a:bodyPr/>
        <a:lstStyle/>
        <a:p>
          <a:endParaRPr lang="en-US"/>
        </a:p>
      </dgm:t>
    </dgm:pt>
    <dgm:pt modelId="{9DE62EC6-9221-40C0-BCCB-C14D92072861}" type="pres">
      <dgm:prSet presAssocID="{C67E68D0-F549-490A-A0BB-5D97F08518A7}" presName="space" presStyleCnt="0"/>
      <dgm:spPr/>
    </dgm:pt>
    <dgm:pt modelId="{13C4A2B6-A0CB-48C4-AC62-8EF180C6267F}" type="pres">
      <dgm:prSet presAssocID="{3DB2F991-B533-4E8B-A04C-DE5C828FA1CB}" presName="text" presStyleLbl="node1" presStyleIdx="1" presStyleCnt="7">
        <dgm:presLayoutVars>
          <dgm:bulletEnabled val="1"/>
        </dgm:presLayoutVars>
      </dgm:prSet>
      <dgm:spPr/>
      <dgm:t>
        <a:bodyPr/>
        <a:lstStyle/>
        <a:p>
          <a:endParaRPr lang="en-US"/>
        </a:p>
      </dgm:t>
    </dgm:pt>
    <dgm:pt modelId="{B28C3F02-1137-41AC-9E30-86E09D836CC0}" type="pres">
      <dgm:prSet presAssocID="{C85E10D6-90AB-4081-8B59-A7F0E67EA546}" presName="space" presStyleCnt="0"/>
      <dgm:spPr/>
    </dgm:pt>
    <dgm:pt modelId="{7B925522-81E3-4A97-B2DD-4BE45AB29CB0}" type="pres">
      <dgm:prSet presAssocID="{2D8F334E-AA27-44EF-8E39-D5E68EC6ED31}" presName="text" presStyleLbl="node1" presStyleIdx="2" presStyleCnt="7">
        <dgm:presLayoutVars>
          <dgm:bulletEnabled val="1"/>
        </dgm:presLayoutVars>
      </dgm:prSet>
      <dgm:spPr/>
      <dgm:t>
        <a:bodyPr/>
        <a:lstStyle/>
        <a:p>
          <a:endParaRPr lang="en-US"/>
        </a:p>
      </dgm:t>
    </dgm:pt>
    <dgm:pt modelId="{7DA39BDE-9923-4D28-BB97-089E090F9BD8}" type="pres">
      <dgm:prSet presAssocID="{E9FD0D29-FDAC-42C8-9AE1-FC070C8E76B3}" presName="space" presStyleCnt="0"/>
      <dgm:spPr/>
    </dgm:pt>
    <dgm:pt modelId="{F093E39B-0702-4886-BEC0-36FE86C69403}" type="pres">
      <dgm:prSet presAssocID="{B8757871-5094-4D71-860D-A9DC11B8DD11}" presName="text" presStyleLbl="node1" presStyleIdx="3" presStyleCnt="7">
        <dgm:presLayoutVars>
          <dgm:bulletEnabled val="1"/>
        </dgm:presLayoutVars>
      </dgm:prSet>
      <dgm:spPr/>
      <dgm:t>
        <a:bodyPr/>
        <a:lstStyle/>
        <a:p>
          <a:endParaRPr lang="en-US"/>
        </a:p>
      </dgm:t>
    </dgm:pt>
    <dgm:pt modelId="{99AC6388-7293-4D99-A3B4-0278B541E575}" type="pres">
      <dgm:prSet presAssocID="{91945FE3-2E95-4C10-9CB3-B8FC724540B8}" presName="space" presStyleCnt="0"/>
      <dgm:spPr/>
    </dgm:pt>
    <dgm:pt modelId="{27A2CB8A-B6CA-4D8C-A282-1FE08462F2EC}" type="pres">
      <dgm:prSet presAssocID="{309D9723-11BE-40B7-AF08-C48F02AD034A}" presName="text" presStyleLbl="node1" presStyleIdx="4" presStyleCnt="7">
        <dgm:presLayoutVars>
          <dgm:bulletEnabled val="1"/>
        </dgm:presLayoutVars>
      </dgm:prSet>
      <dgm:spPr/>
      <dgm:t>
        <a:bodyPr/>
        <a:lstStyle/>
        <a:p>
          <a:endParaRPr lang="en-US"/>
        </a:p>
      </dgm:t>
    </dgm:pt>
    <dgm:pt modelId="{24E0773D-A557-4D93-9B1F-E95B0B6F0808}" type="pres">
      <dgm:prSet presAssocID="{0B105DFB-26B0-49C4-9F0B-5648F5F8614E}" presName="space" presStyleCnt="0"/>
      <dgm:spPr/>
    </dgm:pt>
    <dgm:pt modelId="{83B31047-50FE-47C4-A6D9-CC539EB48BE7}" type="pres">
      <dgm:prSet presAssocID="{3268DC46-C6EB-4463-9B27-528CAC8E2B95}" presName="text" presStyleLbl="node1" presStyleIdx="5" presStyleCnt="7">
        <dgm:presLayoutVars>
          <dgm:bulletEnabled val="1"/>
        </dgm:presLayoutVars>
      </dgm:prSet>
      <dgm:spPr/>
      <dgm:t>
        <a:bodyPr/>
        <a:lstStyle/>
        <a:p>
          <a:endParaRPr lang="en-US"/>
        </a:p>
      </dgm:t>
    </dgm:pt>
    <dgm:pt modelId="{E5C4C675-60E3-4C70-A10C-957EF9E5E91E}" type="pres">
      <dgm:prSet presAssocID="{E8CBFB00-1BB2-43A8-BFAE-0D00CCAD56F3}" presName="space" presStyleCnt="0"/>
      <dgm:spPr/>
    </dgm:pt>
    <dgm:pt modelId="{5748E645-4CF7-424F-84F9-5CC9A3004299}" type="pres">
      <dgm:prSet presAssocID="{912E2980-B32E-4B6A-A1D4-49F57C530FD2}" presName="text" presStyleLbl="node1" presStyleIdx="6" presStyleCnt="7">
        <dgm:presLayoutVars>
          <dgm:bulletEnabled val="1"/>
        </dgm:presLayoutVars>
      </dgm:prSet>
      <dgm:spPr/>
      <dgm:t>
        <a:bodyPr/>
        <a:lstStyle/>
        <a:p>
          <a:endParaRPr lang="en-US"/>
        </a:p>
      </dgm:t>
    </dgm:pt>
  </dgm:ptLst>
  <dgm:cxnLst>
    <dgm:cxn modelId="{94835C5C-68A9-4588-9292-89F02CF4D51E}" type="presOf" srcId="{B8757871-5094-4D71-860D-A9DC11B8DD11}" destId="{F093E39B-0702-4886-BEC0-36FE86C69403}" srcOrd="0" destOrd="0" presId="urn:diagrams.loki3.com/VaryingWidthList+Icon"/>
    <dgm:cxn modelId="{EE377CA0-5936-4A35-9BF5-FF85AE5036AB}" type="presOf" srcId="{912E2980-B32E-4B6A-A1D4-49F57C530FD2}" destId="{5748E645-4CF7-424F-84F9-5CC9A3004299}" srcOrd="0" destOrd="0" presId="urn:diagrams.loki3.com/VaryingWidthList+Icon"/>
    <dgm:cxn modelId="{93D573A6-C641-41ED-82CA-2C32CDBC52B5}" srcId="{7872992C-0155-4104-B6E3-525ABB284A59}" destId="{912E2980-B32E-4B6A-A1D4-49F57C530FD2}" srcOrd="6" destOrd="0" parTransId="{0E2ADAAC-2FA7-4795-87A8-596DA79F021C}" sibTransId="{83B46246-E514-4530-A2B1-E3AB7E4E2641}"/>
    <dgm:cxn modelId="{36AF12CD-C460-4AA1-B55E-5A1C80F6D8FF}" srcId="{7872992C-0155-4104-B6E3-525ABB284A59}" destId="{B8757871-5094-4D71-860D-A9DC11B8DD11}" srcOrd="3" destOrd="0" parTransId="{2E9F7110-E481-4706-B752-15A9671E15E7}" sibTransId="{91945FE3-2E95-4C10-9CB3-B8FC724540B8}"/>
    <dgm:cxn modelId="{DD90CB9F-4B7F-4A34-B554-18E8D2821659}" srcId="{7872992C-0155-4104-B6E3-525ABB284A59}" destId="{3DB2F991-B533-4E8B-A04C-DE5C828FA1CB}" srcOrd="1" destOrd="0" parTransId="{97E36990-E0D8-40D4-BA7C-12AE6E1D5286}" sibTransId="{C85E10D6-90AB-4081-8B59-A7F0E67EA546}"/>
    <dgm:cxn modelId="{6880E9DF-1A36-45DE-81D1-B2A5632F8F75}" srcId="{7872992C-0155-4104-B6E3-525ABB284A59}" destId="{3268DC46-C6EB-4463-9B27-528CAC8E2B95}" srcOrd="5" destOrd="0" parTransId="{0E774E00-BE3C-4A88-A949-AD9A96817A00}" sibTransId="{E8CBFB00-1BB2-43A8-BFAE-0D00CCAD56F3}"/>
    <dgm:cxn modelId="{14E7E484-A36D-40E0-BEA4-9FEFDFB1CF0C}" type="presOf" srcId="{7872992C-0155-4104-B6E3-525ABB284A59}" destId="{B7B3048F-5C12-4BAA-B08C-9DCDE56BFDC4}" srcOrd="0" destOrd="0" presId="urn:diagrams.loki3.com/VaryingWidthList+Icon"/>
    <dgm:cxn modelId="{9AE07892-7953-4D48-A6B7-6448166AF6F8}" type="presOf" srcId="{3DB2F991-B533-4E8B-A04C-DE5C828FA1CB}" destId="{13C4A2B6-A0CB-48C4-AC62-8EF180C6267F}" srcOrd="0" destOrd="0" presId="urn:diagrams.loki3.com/VaryingWidthList+Icon"/>
    <dgm:cxn modelId="{F2D63FEF-8426-47E3-9A6D-63DFDA0A76AE}" srcId="{7872992C-0155-4104-B6E3-525ABB284A59}" destId="{309D9723-11BE-40B7-AF08-C48F02AD034A}" srcOrd="4" destOrd="0" parTransId="{5FCA10BD-ABA4-44BC-BA76-24829111E352}" sibTransId="{0B105DFB-26B0-49C4-9F0B-5648F5F8614E}"/>
    <dgm:cxn modelId="{D164B188-87FC-4599-B243-0B90E69C05B7}" type="presOf" srcId="{309D9723-11BE-40B7-AF08-C48F02AD034A}" destId="{27A2CB8A-B6CA-4D8C-A282-1FE08462F2EC}" srcOrd="0" destOrd="0" presId="urn:diagrams.loki3.com/VaryingWidthList+Icon"/>
    <dgm:cxn modelId="{565C0B5E-AC2B-42F4-89DE-70D6014DFA0E}" type="presOf" srcId="{2D8F334E-AA27-44EF-8E39-D5E68EC6ED31}" destId="{7B925522-81E3-4A97-B2DD-4BE45AB29CB0}" srcOrd="0" destOrd="0" presId="urn:diagrams.loki3.com/VaryingWidthList+Icon"/>
    <dgm:cxn modelId="{8C07A97B-AD9B-4847-86CA-5456584CBB51}" srcId="{7872992C-0155-4104-B6E3-525ABB284A59}" destId="{47A878A0-4FE9-47CE-A525-747411F1F27F}" srcOrd="0" destOrd="0" parTransId="{D88F0CCF-987F-4FD3-8054-973EEED4DD61}" sibTransId="{C67E68D0-F549-490A-A0BB-5D97F08518A7}"/>
    <dgm:cxn modelId="{F1BFA8CF-0A1F-4880-BEAA-4F1EFCD9AE4D}" type="presOf" srcId="{3268DC46-C6EB-4463-9B27-528CAC8E2B95}" destId="{83B31047-50FE-47C4-A6D9-CC539EB48BE7}" srcOrd="0" destOrd="0" presId="urn:diagrams.loki3.com/VaryingWidthList+Icon"/>
    <dgm:cxn modelId="{B8FAF8C2-FEC4-4803-93E9-5242983B53E8}" type="presOf" srcId="{47A878A0-4FE9-47CE-A525-747411F1F27F}" destId="{19F6F11E-EC08-482B-98DB-5A2705CB0490}" srcOrd="0" destOrd="0" presId="urn:diagrams.loki3.com/VaryingWidthList+Icon"/>
    <dgm:cxn modelId="{626054A3-2CD9-460C-80E9-B5351D8ABD5A}" srcId="{7872992C-0155-4104-B6E3-525ABB284A59}" destId="{2D8F334E-AA27-44EF-8E39-D5E68EC6ED31}" srcOrd="2" destOrd="0" parTransId="{50740CD4-41EB-4000-B34A-3F255E44A0D5}" sibTransId="{E9FD0D29-FDAC-42C8-9AE1-FC070C8E76B3}"/>
    <dgm:cxn modelId="{2FF8ED47-BF75-4484-ADA2-E136D7B584B7}" type="presParOf" srcId="{B7B3048F-5C12-4BAA-B08C-9DCDE56BFDC4}" destId="{19F6F11E-EC08-482B-98DB-5A2705CB0490}" srcOrd="0" destOrd="0" presId="urn:diagrams.loki3.com/VaryingWidthList+Icon"/>
    <dgm:cxn modelId="{28416988-A511-40CA-8EF8-FFC4799770D1}" type="presParOf" srcId="{B7B3048F-5C12-4BAA-B08C-9DCDE56BFDC4}" destId="{9DE62EC6-9221-40C0-BCCB-C14D92072861}" srcOrd="1" destOrd="0" presId="urn:diagrams.loki3.com/VaryingWidthList+Icon"/>
    <dgm:cxn modelId="{99BC27D0-1C5E-4AEC-810F-8B4FF6F45048}" type="presParOf" srcId="{B7B3048F-5C12-4BAA-B08C-9DCDE56BFDC4}" destId="{13C4A2B6-A0CB-48C4-AC62-8EF180C6267F}" srcOrd="2" destOrd="0" presId="urn:diagrams.loki3.com/VaryingWidthList+Icon"/>
    <dgm:cxn modelId="{594AF801-1460-4D19-8A1D-88924960F350}" type="presParOf" srcId="{B7B3048F-5C12-4BAA-B08C-9DCDE56BFDC4}" destId="{B28C3F02-1137-41AC-9E30-86E09D836CC0}" srcOrd="3" destOrd="0" presId="urn:diagrams.loki3.com/VaryingWidthList+Icon"/>
    <dgm:cxn modelId="{225450B4-93B5-4DE4-AE51-6A5A3A7CE497}" type="presParOf" srcId="{B7B3048F-5C12-4BAA-B08C-9DCDE56BFDC4}" destId="{7B925522-81E3-4A97-B2DD-4BE45AB29CB0}" srcOrd="4" destOrd="0" presId="urn:diagrams.loki3.com/VaryingWidthList+Icon"/>
    <dgm:cxn modelId="{EAB2BF6A-966E-42E8-B168-96BDD934BD5A}" type="presParOf" srcId="{B7B3048F-5C12-4BAA-B08C-9DCDE56BFDC4}" destId="{7DA39BDE-9923-4D28-BB97-089E090F9BD8}" srcOrd="5" destOrd="0" presId="urn:diagrams.loki3.com/VaryingWidthList+Icon"/>
    <dgm:cxn modelId="{AA09E974-705A-4CD0-9634-BAE883774291}" type="presParOf" srcId="{B7B3048F-5C12-4BAA-B08C-9DCDE56BFDC4}" destId="{F093E39B-0702-4886-BEC0-36FE86C69403}" srcOrd="6" destOrd="0" presId="urn:diagrams.loki3.com/VaryingWidthList+Icon"/>
    <dgm:cxn modelId="{E3F07170-A866-4720-95B8-10158DC07675}" type="presParOf" srcId="{B7B3048F-5C12-4BAA-B08C-9DCDE56BFDC4}" destId="{99AC6388-7293-4D99-A3B4-0278B541E575}" srcOrd="7" destOrd="0" presId="urn:diagrams.loki3.com/VaryingWidthList+Icon"/>
    <dgm:cxn modelId="{363B2699-6BEF-4FD9-85B0-8BD2BF22711A}" type="presParOf" srcId="{B7B3048F-5C12-4BAA-B08C-9DCDE56BFDC4}" destId="{27A2CB8A-B6CA-4D8C-A282-1FE08462F2EC}" srcOrd="8" destOrd="0" presId="urn:diagrams.loki3.com/VaryingWidthList+Icon"/>
    <dgm:cxn modelId="{F26B4DE1-24FC-4BF8-8359-51127716C10D}" type="presParOf" srcId="{B7B3048F-5C12-4BAA-B08C-9DCDE56BFDC4}" destId="{24E0773D-A557-4D93-9B1F-E95B0B6F0808}" srcOrd="9" destOrd="0" presId="urn:diagrams.loki3.com/VaryingWidthList+Icon"/>
    <dgm:cxn modelId="{3132FF5D-CBD0-4F58-A8F5-183A43C89D87}" type="presParOf" srcId="{B7B3048F-5C12-4BAA-B08C-9DCDE56BFDC4}" destId="{83B31047-50FE-47C4-A6D9-CC539EB48BE7}" srcOrd="10" destOrd="0" presId="urn:diagrams.loki3.com/VaryingWidthList+Icon"/>
    <dgm:cxn modelId="{FD9C3A26-8855-490B-B785-544942E8BC95}" type="presParOf" srcId="{B7B3048F-5C12-4BAA-B08C-9DCDE56BFDC4}" destId="{E5C4C675-60E3-4C70-A10C-957EF9E5E91E}" srcOrd="11" destOrd="0" presId="urn:diagrams.loki3.com/VaryingWidthList+Icon"/>
    <dgm:cxn modelId="{A2334EBE-B699-4685-8AC7-F9D7058AE370}" type="presParOf" srcId="{B7B3048F-5C12-4BAA-B08C-9DCDE56BFDC4}" destId="{5748E645-4CF7-424F-84F9-5CC9A3004299}" srcOrd="12" destOrd="0" presId="urn:diagrams.loki3.com/VaryingWidthList+Icon"/>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4FD086-7C15-4FB5-A72B-628F4F26F228}" type="doc">
      <dgm:prSet loTypeId="urn:microsoft.com/office/officeart/2005/8/layout/default#12" loCatId="list" qsTypeId="urn:microsoft.com/office/officeart/2005/8/quickstyle/simple1" qsCatId="simple" csTypeId="urn:microsoft.com/office/officeart/2005/8/colors/accent1_2" csCatId="accent1" phldr="1"/>
      <dgm:spPr/>
      <dgm:t>
        <a:bodyPr/>
        <a:lstStyle/>
        <a:p>
          <a:endParaRPr lang="en-US"/>
        </a:p>
      </dgm:t>
    </dgm:pt>
    <dgm:pt modelId="{8E67A578-C1A2-4C9D-BF56-47987013AFB3}">
      <dgm:prSet phldrT="[Text]"/>
      <dgm:spPr/>
      <dgm:t>
        <a:bodyPr/>
        <a:lstStyle/>
        <a:p>
          <a:r>
            <a:rPr lang="en-US" dirty="0" smtClean="0"/>
            <a:t>Segment may be damaged in transit but still arrives at its destination</a:t>
          </a:r>
          <a:endParaRPr lang="en-US" dirty="0"/>
        </a:p>
      </dgm:t>
    </dgm:pt>
    <dgm:pt modelId="{90DAAB09-7453-4A23-8D92-5CAF0179DD3F}" type="parTrans" cxnId="{1E322E70-F7DB-4121-B081-FCC8E73DBA8B}">
      <dgm:prSet/>
      <dgm:spPr/>
      <dgm:t>
        <a:bodyPr/>
        <a:lstStyle/>
        <a:p>
          <a:endParaRPr lang="en-US"/>
        </a:p>
      </dgm:t>
    </dgm:pt>
    <dgm:pt modelId="{258D97B3-E410-4570-BA9B-BBB4ABB9011D}" type="sibTrans" cxnId="{1E322E70-F7DB-4121-B081-FCC8E73DBA8B}">
      <dgm:prSet/>
      <dgm:spPr/>
      <dgm:t>
        <a:bodyPr/>
        <a:lstStyle/>
        <a:p>
          <a:endParaRPr lang="en-US"/>
        </a:p>
      </dgm:t>
    </dgm:pt>
    <dgm:pt modelId="{2325BF64-9640-48D1-8408-4A1D4643B73F}">
      <dgm:prSet/>
      <dgm:spPr/>
      <dgm:t>
        <a:bodyPr/>
        <a:lstStyle/>
        <a:p>
          <a:r>
            <a:rPr lang="en-US" dirty="0" smtClean="0"/>
            <a:t>Segment fails to arrive</a:t>
          </a:r>
        </a:p>
      </dgm:t>
    </dgm:pt>
    <dgm:pt modelId="{761EC323-903B-4101-9FF2-E5088DD617E4}" type="parTrans" cxnId="{FE55E1DD-C368-454F-A309-AFE934824ADE}">
      <dgm:prSet/>
      <dgm:spPr/>
      <dgm:t>
        <a:bodyPr/>
        <a:lstStyle/>
        <a:p>
          <a:endParaRPr lang="en-US"/>
        </a:p>
      </dgm:t>
    </dgm:pt>
    <dgm:pt modelId="{AE4B8599-0F51-4E07-ABA4-3D53056708EE}" type="sibTrans" cxnId="{FE55E1DD-C368-454F-A309-AFE934824ADE}">
      <dgm:prSet/>
      <dgm:spPr/>
      <dgm:t>
        <a:bodyPr/>
        <a:lstStyle/>
        <a:p>
          <a:endParaRPr lang="en-US"/>
        </a:p>
      </dgm:t>
    </dgm:pt>
    <dgm:pt modelId="{28771CB1-3C29-44E1-9771-E81BBD6D8D41}" type="pres">
      <dgm:prSet presAssocID="{824FD086-7C15-4FB5-A72B-628F4F26F228}" presName="diagram" presStyleCnt="0">
        <dgm:presLayoutVars>
          <dgm:dir/>
          <dgm:resizeHandles val="exact"/>
        </dgm:presLayoutVars>
      </dgm:prSet>
      <dgm:spPr/>
      <dgm:t>
        <a:bodyPr/>
        <a:lstStyle/>
        <a:p>
          <a:endParaRPr lang="en-US"/>
        </a:p>
      </dgm:t>
    </dgm:pt>
    <dgm:pt modelId="{A8B1E827-55C4-49A2-A943-194AC1C6BEBF}" type="pres">
      <dgm:prSet presAssocID="{8E67A578-C1A2-4C9D-BF56-47987013AFB3}" presName="node" presStyleLbl="node1" presStyleIdx="0" presStyleCnt="2">
        <dgm:presLayoutVars>
          <dgm:bulletEnabled val="1"/>
        </dgm:presLayoutVars>
      </dgm:prSet>
      <dgm:spPr/>
      <dgm:t>
        <a:bodyPr/>
        <a:lstStyle/>
        <a:p>
          <a:endParaRPr lang="en-US"/>
        </a:p>
      </dgm:t>
    </dgm:pt>
    <dgm:pt modelId="{071C3E39-38C3-4152-A42B-B23697B1ACA6}" type="pres">
      <dgm:prSet presAssocID="{258D97B3-E410-4570-BA9B-BBB4ABB9011D}" presName="sibTrans" presStyleCnt="0"/>
      <dgm:spPr/>
    </dgm:pt>
    <dgm:pt modelId="{C107EE79-C4A1-4F20-AFD8-4CB8C559809D}" type="pres">
      <dgm:prSet presAssocID="{2325BF64-9640-48D1-8408-4A1D4643B73F}" presName="node" presStyleLbl="node1" presStyleIdx="1" presStyleCnt="2">
        <dgm:presLayoutVars>
          <dgm:bulletEnabled val="1"/>
        </dgm:presLayoutVars>
      </dgm:prSet>
      <dgm:spPr/>
      <dgm:t>
        <a:bodyPr/>
        <a:lstStyle/>
        <a:p>
          <a:endParaRPr lang="en-US"/>
        </a:p>
      </dgm:t>
    </dgm:pt>
  </dgm:ptLst>
  <dgm:cxnLst>
    <dgm:cxn modelId="{B81FABBF-E59E-4BB3-B15F-C15867A10336}" type="presOf" srcId="{8E67A578-C1A2-4C9D-BF56-47987013AFB3}" destId="{A8B1E827-55C4-49A2-A943-194AC1C6BEBF}" srcOrd="0" destOrd="0" presId="urn:microsoft.com/office/officeart/2005/8/layout/default#12"/>
    <dgm:cxn modelId="{6474B88C-5B02-44DE-A6A8-A424197F90F3}" type="presOf" srcId="{2325BF64-9640-48D1-8408-4A1D4643B73F}" destId="{C107EE79-C4A1-4F20-AFD8-4CB8C559809D}" srcOrd="0" destOrd="0" presId="urn:microsoft.com/office/officeart/2005/8/layout/default#12"/>
    <dgm:cxn modelId="{FE55E1DD-C368-454F-A309-AFE934824ADE}" srcId="{824FD086-7C15-4FB5-A72B-628F4F26F228}" destId="{2325BF64-9640-48D1-8408-4A1D4643B73F}" srcOrd="1" destOrd="0" parTransId="{761EC323-903B-4101-9FF2-E5088DD617E4}" sibTransId="{AE4B8599-0F51-4E07-ABA4-3D53056708EE}"/>
    <dgm:cxn modelId="{1E322E70-F7DB-4121-B081-FCC8E73DBA8B}" srcId="{824FD086-7C15-4FB5-A72B-628F4F26F228}" destId="{8E67A578-C1A2-4C9D-BF56-47987013AFB3}" srcOrd="0" destOrd="0" parTransId="{90DAAB09-7453-4A23-8D92-5CAF0179DD3F}" sibTransId="{258D97B3-E410-4570-BA9B-BBB4ABB9011D}"/>
    <dgm:cxn modelId="{7C7EFF8F-8B52-4874-A695-4DD2F740F71C}" type="presOf" srcId="{824FD086-7C15-4FB5-A72B-628F4F26F228}" destId="{28771CB1-3C29-44E1-9771-E81BBD6D8D41}" srcOrd="0" destOrd="0" presId="urn:microsoft.com/office/officeart/2005/8/layout/default#12"/>
    <dgm:cxn modelId="{8663C2E5-A0AC-4F6A-9FB9-90789E0422CA}" type="presParOf" srcId="{28771CB1-3C29-44E1-9771-E81BBD6D8D41}" destId="{A8B1E827-55C4-49A2-A943-194AC1C6BEBF}" srcOrd="0" destOrd="0" presId="urn:microsoft.com/office/officeart/2005/8/layout/default#12"/>
    <dgm:cxn modelId="{029CE40C-65B7-46C6-A652-37A63E0B46C3}" type="presParOf" srcId="{28771CB1-3C29-44E1-9771-E81BBD6D8D41}" destId="{071C3E39-38C3-4152-A42B-B23697B1ACA6}" srcOrd="1" destOrd="0" presId="urn:microsoft.com/office/officeart/2005/8/layout/default#12"/>
    <dgm:cxn modelId="{28A776A5-4DBD-4759-AEF4-8E4F9E679827}" type="presParOf" srcId="{28771CB1-3C29-44E1-9771-E81BBD6D8D41}" destId="{C107EE79-C4A1-4F20-AFD8-4CB8C559809D}" srcOrd="2" destOrd="0" presId="urn:microsoft.com/office/officeart/2005/8/layout/default#1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220C18-592D-4BDF-BEB1-BC80069DD35D}"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D83C1280-F32B-48B0-97B6-F1C82580C910}">
      <dgm:prSet phldrT="[Text]" custT="1"/>
      <dgm:spPr/>
      <dgm:t>
        <a:bodyPr/>
        <a:lstStyle/>
        <a:p>
          <a:r>
            <a:rPr lang="en-US" sz="2400" dirty="0" smtClean="0"/>
            <a:t>TCP labels data as:</a:t>
          </a:r>
          <a:endParaRPr lang="en-US" sz="2400" dirty="0"/>
        </a:p>
      </dgm:t>
    </dgm:pt>
    <dgm:pt modelId="{EA194668-BD36-404F-AE0E-D21434429D45}" type="parTrans" cxnId="{753B18A9-6F38-4700-9199-7DE3A50D644E}">
      <dgm:prSet/>
      <dgm:spPr/>
      <dgm:t>
        <a:bodyPr/>
        <a:lstStyle/>
        <a:p>
          <a:endParaRPr lang="en-US"/>
        </a:p>
      </dgm:t>
    </dgm:pt>
    <dgm:pt modelId="{D60D6219-D8FB-40CA-A614-0B4695AA7C36}" type="sibTrans" cxnId="{753B18A9-6F38-4700-9199-7DE3A50D644E}">
      <dgm:prSet/>
      <dgm:spPr/>
      <dgm:t>
        <a:bodyPr/>
        <a:lstStyle/>
        <a:p>
          <a:endParaRPr lang="en-US"/>
        </a:p>
      </dgm:t>
    </dgm:pt>
    <dgm:pt modelId="{000F269E-339B-45B3-B96E-A0B991600238}">
      <dgm:prSet custT="1"/>
      <dgm:spPr/>
      <dgm:t>
        <a:bodyPr/>
        <a:lstStyle/>
        <a:p>
          <a:r>
            <a:rPr lang="en-US" sz="2400" dirty="0" smtClean="0"/>
            <a:t>Data stream Push</a:t>
          </a:r>
        </a:p>
      </dgm:t>
    </dgm:pt>
    <dgm:pt modelId="{9CE3E475-2085-4A4C-AFB2-3CC1B73D9228}" type="parTrans" cxnId="{F4B39571-91B7-4E0A-8D89-44EF90C1841E}">
      <dgm:prSet/>
      <dgm:spPr/>
      <dgm:t>
        <a:bodyPr/>
        <a:lstStyle/>
        <a:p>
          <a:endParaRPr lang="en-US"/>
        </a:p>
      </dgm:t>
    </dgm:pt>
    <dgm:pt modelId="{E9F845CC-1914-4CD5-B314-7BACAA084B9C}" type="sibTrans" cxnId="{F4B39571-91B7-4E0A-8D89-44EF90C1841E}">
      <dgm:prSet/>
      <dgm:spPr/>
      <dgm:t>
        <a:bodyPr/>
        <a:lstStyle/>
        <a:p>
          <a:endParaRPr lang="en-US"/>
        </a:p>
      </dgm:t>
    </dgm:pt>
    <dgm:pt modelId="{8C021B2A-2820-47A0-990D-7B5BF7280FD8}">
      <dgm:prSet custT="1"/>
      <dgm:spPr/>
      <dgm:t>
        <a:bodyPr/>
        <a:lstStyle/>
        <a:p>
          <a:r>
            <a:rPr lang="en-US" sz="2400" dirty="0" smtClean="0"/>
            <a:t>Urgent data signaling</a:t>
          </a:r>
        </a:p>
      </dgm:t>
    </dgm:pt>
    <dgm:pt modelId="{F2F5DD71-6DF1-4997-86D8-84BF670EE18D}" type="parTrans" cxnId="{2FC9E95B-C4C3-4D92-A83F-C6BD482631ED}">
      <dgm:prSet/>
      <dgm:spPr/>
      <dgm:t>
        <a:bodyPr/>
        <a:lstStyle/>
        <a:p>
          <a:endParaRPr lang="en-US"/>
        </a:p>
      </dgm:t>
    </dgm:pt>
    <dgm:pt modelId="{F0F05E67-3B98-4422-B97D-8723C746D21E}" type="sibTrans" cxnId="{2FC9E95B-C4C3-4D92-A83F-C6BD482631ED}">
      <dgm:prSet/>
      <dgm:spPr/>
      <dgm:t>
        <a:bodyPr/>
        <a:lstStyle/>
        <a:p>
          <a:endParaRPr lang="en-US"/>
        </a:p>
      </dgm:t>
    </dgm:pt>
    <dgm:pt modelId="{94288257-3A6D-4778-B5DC-3DA0B2EDE442}" type="pres">
      <dgm:prSet presAssocID="{B8220C18-592D-4BDF-BEB1-BC80069DD35D}" presName="Name0" presStyleCnt="0">
        <dgm:presLayoutVars>
          <dgm:dir/>
          <dgm:animLvl val="lvl"/>
          <dgm:resizeHandles val="exact"/>
        </dgm:presLayoutVars>
      </dgm:prSet>
      <dgm:spPr/>
      <dgm:t>
        <a:bodyPr/>
        <a:lstStyle/>
        <a:p>
          <a:endParaRPr lang="en-US"/>
        </a:p>
      </dgm:t>
    </dgm:pt>
    <dgm:pt modelId="{E2300A78-C455-49E1-B278-82FCEF78D3AB}" type="pres">
      <dgm:prSet presAssocID="{D83C1280-F32B-48B0-97B6-F1C82580C910}" presName="composite" presStyleCnt="0"/>
      <dgm:spPr/>
      <dgm:t>
        <a:bodyPr/>
        <a:lstStyle/>
        <a:p>
          <a:endParaRPr lang="en-US"/>
        </a:p>
      </dgm:t>
    </dgm:pt>
    <dgm:pt modelId="{65A9EE7D-ED3E-4C57-A37C-1D2C605875A7}" type="pres">
      <dgm:prSet presAssocID="{D83C1280-F32B-48B0-97B6-F1C82580C910}" presName="parTx" presStyleLbl="alignNode1" presStyleIdx="0" presStyleCnt="1" custLinFactNeighborX="-901" custLinFactNeighborY="-696">
        <dgm:presLayoutVars>
          <dgm:chMax val="0"/>
          <dgm:chPref val="0"/>
          <dgm:bulletEnabled val="1"/>
        </dgm:presLayoutVars>
      </dgm:prSet>
      <dgm:spPr/>
      <dgm:t>
        <a:bodyPr/>
        <a:lstStyle/>
        <a:p>
          <a:endParaRPr lang="en-US"/>
        </a:p>
      </dgm:t>
    </dgm:pt>
    <dgm:pt modelId="{5B52566A-C9C7-4103-A23E-7F3CC78DE188}" type="pres">
      <dgm:prSet presAssocID="{D83C1280-F32B-48B0-97B6-F1C82580C910}" presName="desTx" presStyleLbl="alignAccFollowNode1" presStyleIdx="0" presStyleCnt="1">
        <dgm:presLayoutVars>
          <dgm:bulletEnabled val="1"/>
        </dgm:presLayoutVars>
      </dgm:prSet>
      <dgm:spPr/>
      <dgm:t>
        <a:bodyPr/>
        <a:lstStyle/>
        <a:p>
          <a:endParaRPr lang="en-US"/>
        </a:p>
      </dgm:t>
    </dgm:pt>
  </dgm:ptLst>
  <dgm:cxnLst>
    <dgm:cxn modelId="{2FC9E95B-C4C3-4D92-A83F-C6BD482631ED}" srcId="{D83C1280-F32B-48B0-97B6-F1C82580C910}" destId="{8C021B2A-2820-47A0-990D-7B5BF7280FD8}" srcOrd="1" destOrd="0" parTransId="{F2F5DD71-6DF1-4997-86D8-84BF670EE18D}" sibTransId="{F0F05E67-3B98-4422-B97D-8723C746D21E}"/>
    <dgm:cxn modelId="{402C2FA1-779F-4760-95CD-1D0D22BF5861}" type="presOf" srcId="{B8220C18-592D-4BDF-BEB1-BC80069DD35D}" destId="{94288257-3A6D-4778-B5DC-3DA0B2EDE442}" srcOrd="0" destOrd="0" presId="urn:microsoft.com/office/officeart/2005/8/layout/hList1"/>
    <dgm:cxn modelId="{5455A2DC-1B3C-4093-BC0E-783B5FFD8B1B}" type="presOf" srcId="{D83C1280-F32B-48B0-97B6-F1C82580C910}" destId="{65A9EE7D-ED3E-4C57-A37C-1D2C605875A7}" srcOrd="0" destOrd="0" presId="urn:microsoft.com/office/officeart/2005/8/layout/hList1"/>
    <dgm:cxn modelId="{6A1B7594-EDD5-47EA-9716-A904FB11AB99}" type="presOf" srcId="{8C021B2A-2820-47A0-990D-7B5BF7280FD8}" destId="{5B52566A-C9C7-4103-A23E-7F3CC78DE188}" srcOrd="0" destOrd="1" presId="urn:microsoft.com/office/officeart/2005/8/layout/hList1"/>
    <dgm:cxn modelId="{F4B39571-91B7-4E0A-8D89-44EF90C1841E}" srcId="{D83C1280-F32B-48B0-97B6-F1C82580C910}" destId="{000F269E-339B-45B3-B96E-A0B991600238}" srcOrd="0" destOrd="0" parTransId="{9CE3E475-2085-4A4C-AFB2-3CC1B73D9228}" sibTransId="{E9F845CC-1914-4CD5-B314-7BACAA084B9C}"/>
    <dgm:cxn modelId="{A4DBAC8F-49FF-4727-B4FD-CF370E5B23DE}" type="presOf" srcId="{000F269E-339B-45B3-B96E-A0B991600238}" destId="{5B52566A-C9C7-4103-A23E-7F3CC78DE188}" srcOrd="0" destOrd="0" presId="urn:microsoft.com/office/officeart/2005/8/layout/hList1"/>
    <dgm:cxn modelId="{753B18A9-6F38-4700-9199-7DE3A50D644E}" srcId="{B8220C18-592D-4BDF-BEB1-BC80069DD35D}" destId="{D83C1280-F32B-48B0-97B6-F1C82580C910}" srcOrd="0" destOrd="0" parTransId="{EA194668-BD36-404F-AE0E-D21434429D45}" sibTransId="{D60D6219-D8FB-40CA-A614-0B4695AA7C36}"/>
    <dgm:cxn modelId="{D409F975-38A0-4F8A-BD4D-F36E302FF35E}" type="presParOf" srcId="{94288257-3A6D-4778-B5DC-3DA0B2EDE442}" destId="{E2300A78-C455-49E1-B278-82FCEF78D3AB}" srcOrd="0" destOrd="0" presId="urn:microsoft.com/office/officeart/2005/8/layout/hList1"/>
    <dgm:cxn modelId="{84D62CD4-A873-49C0-8829-FF4554C41343}" type="presParOf" srcId="{E2300A78-C455-49E1-B278-82FCEF78D3AB}" destId="{65A9EE7D-ED3E-4C57-A37C-1D2C605875A7}" srcOrd="0" destOrd="0" presId="urn:microsoft.com/office/officeart/2005/8/layout/hList1"/>
    <dgm:cxn modelId="{2563F8D8-B485-44D3-A247-C39289117C2E}" type="presParOf" srcId="{E2300A78-C455-49E1-B278-82FCEF78D3AB}" destId="{5B52566A-C9C7-4103-A23E-7F3CC78DE188}"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1EB822-17DD-4075-B892-33B8BA71ABA9}">
      <dsp:nvSpPr>
        <dsp:cNvPr id="0" name=""/>
        <dsp:cNvSpPr/>
      </dsp:nvSpPr>
      <dsp:spPr>
        <a:xfrm>
          <a:off x="0" y="13479"/>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Connection-oriented</a:t>
          </a:r>
          <a:endParaRPr lang="en-US" sz="3600" kern="1200" dirty="0"/>
        </a:p>
      </dsp:txBody>
      <dsp:txXfrm>
        <a:off x="0" y="13479"/>
        <a:ext cx="8229600" cy="863460"/>
      </dsp:txXfrm>
    </dsp:sp>
    <dsp:sp modelId="{D10FB310-E8E1-40EB-94D8-470F85797CD5}">
      <dsp:nvSpPr>
        <dsp:cNvPr id="0" name=""/>
        <dsp:cNvSpPr/>
      </dsp:nvSpPr>
      <dsp:spPr>
        <a:xfrm>
          <a:off x="0" y="876939"/>
          <a:ext cx="8229600" cy="231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Establishment, maintenance and termination of a logical connection between TS users</a:t>
          </a:r>
        </a:p>
        <a:p>
          <a:pPr marL="285750" lvl="1" indent="-285750" algn="l" defTabSz="1244600">
            <a:lnSpc>
              <a:spcPct val="90000"/>
            </a:lnSpc>
            <a:spcBef>
              <a:spcPct val="0"/>
            </a:spcBef>
            <a:spcAft>
              <a:spcPct val="20000"/>
            </a:spcAft>
            <a:buChar char="••"/>
          </a:pPr>
          <a:r>
            <a:rPr lang="en-US" sz="2800" kern="1200" dirty="0" smtClean="0"/>
            <a:t>Has a wide variety of applications</a:t>
          </a:r>
        </a:p>
        <a:p>
          <a:pPr marL="285750" lvl="1" indent="-285750" algn="l" defTabSz="1244600">
            <a:lnSpc>
              <a:spcPct val="90000"/>
            </a:lnSpc>
            <a:spcBef>
              <a:spcPct val="0"/>
            </a:spcBef>
            <a:spcAft>
              <a:spcPct val="20000"/>
            </a:spcAft>
            <a:buChar char="••"/>
          </a:pPr>
          <a:r>
            <a:rPr lang="en-US" sz="2800" kern="1200" dirty="0" smtClean="0"/>
            <a:t>Most common</a:t>
          </a:r>
        </a:p>
        <a:p>
          <a:pPr marL="285750" lvl="1" indent="-285750" algn="l" defTabSz="1244600">
            <a:lnSpc>
              <a:spcPct val="90000"/>
            </a:lnSpc>
            <a:spcBef>
              <a:spcPct val="0"/>
            </a:spcBef>
            <a:spcAft>
              <a:spcPct val="20000"/>
            </a:spcAft>
            <a:buChar char="••"/>
          </a:pPr>
          <a:r>
            <a:rPr lang="en-US" sz="2800" kern="1200" dirty="0" smtClean="0"/>
            <a:t>Implies service is reliable</a:t>
          </a:r>
        </a:p>
      </dsp:txBody>
      <dsp:txXfrm>
        <a:off x="0" y="876939"/>
        <a:ext cx="8229600" cy="2310120"/>
      </dsp:txXfrm>
    </dsp:sp>
    <dsp:sp modelId="{59F74F2B-4F01-42DD-A338-C17F0EBD43BB}">
      <dsp:nvSpPr>
        <dsp:cNvPr id="0" name=""/>
        <dsp:cNvSpPr/>
      </dsp:nvSpPr>
      <dsp:spPr>
        <a:xfrm>
          <a:off x="0" y="3187060"/>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Connectionless or datagram service</a:t>
          </a:r>
        </a:p>
      </dsp:txBody>
      <dsp:txXfrm>
        <a:off x="0" y="3187060"/>
        <a:ext cx="8229600" cy="86346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A52672-4AD0-4E0A-AABE-E30BFDC131AE}">
      <dsp:nvSpPr>
        <dsp:cNvPr id="0" name=""/>
        <dsp:cNvSpPr/>
      </dsp:nvSpPr>
      <dsp:spPr>
        <a:xfrm rot="16200000">
          <a:off x="-891325" y="892348"/>
          <a:ext cx="4445000" cy="26603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958" bIns="0" numCol="1" spcCol="1270" anchor="t" anchorCtr="0">
          <a:noAutofit/>
        </a:bodyPr>
        <a:lstStyle/>
        <a:p>
          <a:pPr lvl="0" algn="l" defTabSz="1066800">
            <a:lnSpc>
              <a:spcPct val="90000"/>
            </a:lnSpc>
            <a:spcBef>
              <a:spcPct val="0"/>
            </a:spcBef>
            <a:spcAft>
              <a:spcPct val="35000"/>
            </a:spcAft>
          </a:pPr>
          <a:r>
            <a:rPr lang="en-US" sz="2400" kern="1200" dirty="0" smtClean="0"/>
            <a:t>Connection establishment</a:t>
          </a:r>
          <a:endParaRPr lang="en-US" sz="2400" kern="1200" dirty="0"/>
        </a:p>
        <a:p>
          <a:pPr marL="171450" lvl="1" indent="-171450" algn="l" defTabSz="844550">
            <a:lnSpc>
              <a:spcPct val="90000"/>
            </a:lnSpc>
            <a:spcBef>
              <a:spcPct val="0"/>
            </a:spcBef>
            <a:spcAft>
              <a:spcPct val="15000"/>
            </a:spcAft>
            <a:buChar char="••"/>
          </a:pPr>
          <a:r>
            <a:rPr lang="en-US" sz="1900" kern="1200" dirty="0" smtClean="0"/>
            <a:t>Always uses a three-way handshake</a:t>
          </a:r>
        </a:p>
        <a:p>
          <a:pPr marL="171450" lvl="1" indent="-171450" algn="l" defTabSz="844550">
            <a:lnSpc>
              <a:spcPct val="90000"/>
            </a:lnSpc>
            <a:spcBef>
              <a:spcPct val="0"/>
            </a:spcBef>
            <a:spcAft>
              <a:spcPct val="15000"/>
            </a:spcAft>
            <a:buChar char="••"/>
          </a:pPr>
          <a:r>
            <a:rPr lang="en-US" sz="1900" kern="1200" dirty="0" smtClean="0"/>
            <a:t>Connection is determined by host and port</a:t>
          </a:r>
        </a:p>
      </dsp:txBody>
      <dsp:txXfrm rot="16200000">
        <a:off x="-891325" y="892348"/>
        <a:ext cx="4445000" cy="2660302"/>
      </dsp:txXfrm>
    </dsp:sp>
    <dsp:sp modelId="{4312F916-B825-41BE-848E-6020E63DDF51}">
      <dsp:nvSpPr>
        <dsp:cNvPr id="0" name=""/>
        <dsp:cNvSpPr/>
      </dsp:nvSpPr>
      <dsp:spPr>
        <a:xfrm rot="16200000">
          <a:off x="1968500" y="892348"/>
          <a:ext cx="4445000" cy="26603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958" bIns="0" numCol="1" spcCol="1270" anchor="t" anchorCtr="0">
          <a:noAutofit/>
        </a:bodyPr>
        <a:lstStyle/>
        <a:p>
          <a:pPr lvl="0" algn="l" defTabSz="1066800">
            <a:lnSpc>
              <a:spcPct val="90000"/>
            </a:lnSpc>
            <a:spcBef>
              <a:spcPct val="0"/>
            </a:spcBef>
            <a:spcAft>
              <a:spcPct val="35000"/>
            </a:spcAft>
          </a:pPr>
          <a:r>
            <a:rPr lang="en-US" sz="2400" kern="1200" dirty="0" smtClean="0"/>
            <a:t>Data transfer</a:t>
          </a:r>
        </a:p>
        <a:p>
          <a:pPr marL="171450" lvl="1" indent="-171450" algn="l" defTabSz="844550">
            <a:lnSpc>
              <a:spcPct val="90000"/>
            </a:lnSpc>
            <a:spcBef>
              <a:spcPct val="0"/>
            </a:spcBef>
            <a:spcAft>
              <a:spcPct val="15000"/>
            </a:spcAft>
            <a:buChar char="••"/>
          </a:pPr>
          <a:r>
            <a:rPr lang="en-US" sz="1900" kern="1200" dirty="0" smtClean="0"/>
            <a:t>Viewed logically as consisting of a stream of octets</a:t>
          </a:r>
        </a:p>
        <a:p>
          <a:pPr marL="171450" lvl="1" indent="-171450" algn="l" defTabSz="844550">
            <a:lnSpc>
              <a:spcPct val="90000"/>
            </a:lnSpc>
            <a:spcBef>
              <a:spcPct val="0"/>
            </a:spcBef>
            <a:spcAft>
              <a:spcPct val="15000"/>
            </a:spcAft>
            <a:buChar char="••"/>
          </a:pPr>
          <a:r>
            <a:rPr lang="en-US" sz="1900" kern="1200" dirty="0" smtClean="0"/>
            <a:t>Flow control is exercised using credit allocation </a:t>
          </a:r>
        </a:p>
      </dsp:txBody>
      <dsp:txXfrm rot="16200000">
        <a:off x="1968500" y="892348"/>
        <a:ext cx="4445000" cy="2660302"/>
      </dsp:txXfrm>
    </dsp:sp>
    <dsp:sp modelId="{A2CBA6A9-6B42-4CC2-97EB-900666463756}">
      <dsp:nvSpPr>
        <dsp:cNvPr id="0" name=""/>
        <dsp:cNvSpPr/>
      </dsp:nvSpPr>
      <dsp:spPr>
        <a:xfrm rot="16200000">
          <a:off x="4828325" y="892348"/>
          <a:ext cx="4445000" cy="26603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958" bIns="0" numCol="1" spcCol="1270" anchor="t" anchorCtr="0">
          <a:noAutofit/>
        </a:bodyPr>
        <a:lstStyle/>
        <a:p>
          <a:pPr lvl="0" algn="l" defTabSz="1066800">
            <a:lnSpc>
              <a:spcPct val="90000"/>
            </a:lnSpc>
            <a:spcBef>
              <a:spcPct val="0"/>
            </a:spcBef>
            <a:spcAft>
              <a:spcPct val="35000"/>
            </a:spcAft>
          </a:pPr>
          <a:r>
            <a:rPr lang="en-US" sz="2400" kern="1200" dirty="0" smtClean="0"/>
            <a:t>Connection termination</a:t>
          </a:r>
        </a:p>
        <a:p>
          <a:pPr marL="171450" lvl="1" indent="-171450" algn="l" defTabSz="844550">
            <a:lnSpc>
              <a:spcPct val="90000"/>
            </a:lnSpc>
            <a:spcBef>
              <a:spcPct val="0"/>
            </a:spcBef>
            <a:spcAft>
              <a:spcPct val="15000"/>
            </a:spcAft>
            <a:buChar char="••"/>
          </a:pPr>
          <a:r>
            <a:rPr lang="en-US" sz="1900" kern="1200" dirty="0" smtClean="0"/>
            <a:t>Each TCP user must issue a CLOSE primitive</a:t>
          </a:r>
        </a:p>
        <a:p>
          <a:pPr marL="171450" lvl="1" indent="-171450" algn="l" defTabSz="844550">
            <a:lnSpc>
              <a:spcPct val="90000"/>
            </a:lnSpc>
            <a:spcBef>
              <a:spcPct val="0"/>
            </a:spcBef>
            <a:spcAft>
              <a:spcPct val="15000"/>
            </a:spcAft>
            <a:buChar char="••"/>
          </a:pPr>
          <a:r>
            <a:rPr lang="en-US" sz="1900" kern="1200" dirty="0" smtClean="0"/>
            <a:t>An abrupt termination occurs if the user issues an ABORT primitive</a:t>
          </a:r>
        </a:p>
      </dsp:txBody>
      <dsp:txXfrm rot="16200000">
        <a:off x="4828325" y="892348"/>
        <a:ext cx="4445000" cy="266030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BAAAEE-B3AB-4886-8985-A033DCFDF2DC}">
      <dsp:nvSpPr>
        <dsp:cNvPr id="0" name=""/>
        <dsp:cNvSpPr/>
      </dsp:nvSpPr>
      <dsp:spPr>
        <a:xfrm>
          <a:off x="1630500" y="1785"/>
          <a:ext cx="2835000" cy="780851"/>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778000">
            <a:lnSpc>
              <a:spcPct val="90000"/>
            </a:lnSpc>
            <a:spcBef>
              <a:spcPct val="0"/>
            </a:spcBef>
            <a:spcAft>
              <a:spcPct val="35000"/>
            </a:spcAft>
          </a:pPr>
          <a:r>
            <a:rPr lang="en-US" sz="4000" kern="1200" dirty="0" smtClean="0"/>
            <a:t>Send policy</a:t>
          </a:r>
          <a:endParaRPr lang="en-US" sz="4000" kern="1200" dirty="0"/>
        </a:p>
      </dsp:txBody>
      <dsp:txXfrm>
        <a:off x="1630500" y="1785"/>
        <a:ext cx="2835000" cy="780851"/>
      </dsp:txXfrm>
    </dsp:sp>
    <dsp:sp modelId="{EC02BA34-BA61-4F6A-8F31-7B0F9BB62FAA}">
      <dsp:nvSpPr>
        <dsp:cNvPr id="0" name=""/>
        <dsp:cNvSpPr/>
      </dsp:nvSpPr>
      <dsp:spPr>
        <a:xfrm>
          <a:off x="1428000" y="821680"/>
          <a:ext cx="3240000" cy="780851"/>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778000">
            <a:lnSpc>
              <a:spcPct val="90000"/>
            </a:lnSpc>
            <a:spcBef>
              <a:spcPct val="0"/>
            </a:spcBef>
            <a:spcAft>
              <a:spcPct val="35000"/>
            </a:spcAft>
          </a:pPr>
          <a:r>
            <a:rPr lang="en-US" sz="4000" kern="1200" dirty="0" smtClean="0"/>
            <a:t>Deliver policy</a:t>
          </a:r>
        </a:p>
      </dsp:txBody>
      <dsp:txXfrm>
        <a:off x="1428000" y="821680"/>
        <a:ext cx="3240000" cy="780851"/>
      </dsp:txXfrm>
    </dsp:sp>
    <dsp:sp modelId="{96C3B6C5-E621-4A79-908B-B0E79276B1B7}">
      <dsp:nvSpPr>
        <dsp:cNvPr id="0" name=""/>
        <dsp:cNvSpPr/>
      </dsp:nvSpPr>
      <dsp:spPr>
        <a:xfrm>
          <a:off x="1428000" y="1641574"/>
          <a:ext cx="3240000" cy="780851"/>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778000">
            <a:lnSpc>
              <a:spcPct val="90000"/>
            </a:lnSpc>
            <a:spcBef>
              <a:spcPct val="0"/>
            </a:spcBef>
            <a:spcAft>
              <a:spcPct val="35000"/>
            </a:spcAft>
          </a:pPr>
          <a:r>
            <a:rPr lang="en-US" sz="4000" kern="1200" dirty="0" smtClean="0"/>
            <a:t>Accept policy</a:t>
          </a:r>
        </a:p>
      </dsp:txBody>
      <dsp:txXfrm>
        <a:off x="1428000" y="1641574"/>
        <a:ext cx="3240000" cy="780851"/>
      </dsp:txXfrm>
    </dsp:sp>
    <dsp:sp modelId="{6734D7AF-1105-459B-BD1C-1FA19A19E8F5}">
      <dsp:nvSpPr>
        <dsp:cNvPr id="0" name=""/>
        <dsp:cNvSpPr/>
      </dsp:nvSpPr>
      <dsp:spPr>
        <a:xfrm>
          <a:off x="978000" y="2461468"/>
          <a:ext cx="4140000" cy="780851"/>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778000">
            <a:lnSpc>
              <a:spcPct val="90000"/>
            </a:lnSpc>
            <a:spcBef>
              <a:spcPct val="0"/>
            </a:spcBef>
            <a:spcAft>
              <a:spcPct val="35000"/>
            </a:spcAft>
          </a:pPr>
          <a:r>
            <a:rPr lang="en-US" sz="4000" kern="1200" dirty="0" smtClean="0"/>
            <a:t>Retransmit policy</a:t>
          </a:r>
        </a:p>
      </dsp:txBody>
      <dsp:txXfrm>
        <a:off x="978000" y="2461468"/>
        <a:ext cx="4140000" cy="780851"/>
      </dsp:txXfrm>
    </dsp:sp>
    <dsp:sp modelId="{7CFE4887-702C-45A3-B410-0DA566AEC521}">
      <dsp:nvSpPr>
        <dsp:cNvPr id="0" name=""/>
        <dsp:cNvSpPr/>
      </dsp:nvSpPr>
      <dsp:spPr>
        <a:xfrm>
          <a:off x="708000" y="3281362"/>
          <a:ext cx="4680000" cy="780851"/>
        </a:xfrm>
        <a:prstGeom prst="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778000">
            <a:lnSpc>
              <a:spcPct val="90000"/>
            </a:lnSpc>
            <a:spcBef>
              <a:spcPct val="0"/>
            </a:spcBef>
            <a:spcAft>
              <a:spcPct val="35000"/>
            </a:spcAft>
          </a:pPr>
          <a:r>
            <a:rPr lang="en-US" sz="4000" kern="1200" dirty="0" smtClean="0"/>
            <a:t>Acknowledge policy</a:t>
          </a:r>
        </a:p>
      </dsp:txBody>
      <dsp:txXfrm>
        <a:off x="708000" y="3281362"/>
        <a:ext cx="4680000" cy="780851"/>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5A66B0-1219-40F4-B5E8-459048393FAF}">
      <dsp:nvSpPr>
        <dsp:cNvPr id="0" name=""/>
        <dsp:cNvSpPr/>
      </dsp:nvSpPr>
      <dsp:spPr>
        <a:xfrm>
          <a:off x="0" y="299499"/>
          <a:ext cx="8077200" cy="22144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95732" rIns="62688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Accepts </a:t>
          </a:r>
          <a:r>
            <a:rPr lang="en-US" sz="1900" kern="1200" dirty="0" smtClean="0"/>
            <a:t>only segments that arrive in order; any segment that arrives out of order is discarded</a:t>
          </a:r>
        </a:p>
        <a:p>
          <a:pPr marL="171450" lvl="1" indent="-171450" algn="l" defTabSz="844550">
            <a:lnSpc>
              <a:spcPct val="90000"/>
            </a:lnSpc>
            <a:spcBef>
              <a:spcPct val="0"/>
            </a:spcBef>
            <a:spcAft>
              <a:spcPct val="15000"/>
            </a:spcAft>
            <a:buChar char="••"/>
          </a:pPr>
          <a:r>
            <a:rPr lang="en-US" sz="1900" kern="1200" dirty="0" smtClean="0"/>
            <a:t>Makes for simple implementation but places a burden on the networking facility</a:t>
          </a:r>
        </a:p>
        <a:p>
          <a:pPr marL="171450" lvl="1" indent="-171450" algn="l" defTabSz="844550">
            <a:lnSpc>
              <a:spcPct val="90000"/>
            </a:lnSpc>
            <a:spcBef>
              <a:spcPct val="0"/>
            </a:spcBef>
            <a:spcAft>
              <a:spcPct val="15000"/>
            </a:spcAft>
            <a:buChar char="••"/>
          </a:pPr>
          <a:r>
            <a:rPr lang="en-US" sz="1900" kern="1200" dirty="0" smtClean="0"/>
            <a:t>If a single segment is lost in transit, then all subsequent segments must be retransmitted</a:t>
          </a:r>
        </a:p>
      </dsp:txBody>
      <dsp:txXfrm>
        <a:off x="0" y="299499"/>
        <a:ext cx="8077200" cy="2214450"/>
      </dsp:txXfrm>
    </dsp:sp>
    <dsp:sp modelId="{EC8405D9-60D6-4B2B-B0DC-1198B8A11D5E}">
      <dsp:nvSpPr>
        <dsp:cNvPr id="0" name=""/>
        <dsp:cNvSpPr/>
      </dsp:nvSpPr>
      <dsp:spPr>
        <a:xfrm>
          <a:off x="403860" y="19059"/>
          <a:ext cx="565404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2"/>
              </a:solidFill>
            </a:rPr>
            <a:t>In-order</a:t>
          </a:r>
          <a:endParaRPr lang="en-US" sz="2400" kern="1200" dirty="0">
            <a:solidFill>
              <a:schemeClr val="tx2"/>
            </a:solidFill>
          </a:endParaRPr>
        </a:p>
      </dsp:txBody>
      <dsp:txXfrm>
        <a:off x="403860" y="19059"/>
        <a:ext cx="5654040" cy="560880"/>
      </dsp:txXfrm>
    </dsp:sp>
    <dsp:sp modelId="{A1362671-15DC-4246-998E-981F65AFF8A6}">
      <dsp:nvSpPr>
        <dsp:cNvPr id="0" name=""/>
        <dsp:cNvSpPr/>
      </dsp:nvSpPr>
      <dsp:spPr>
        <a:xfrm>
          <a:off x="0" y="2896990"/>
          <a:ext cx="8077200"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95732" rIns="62688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Accepts </a:t>
          </a:r>
          <a:r>
            <a:rPr lang="en-US" sz="1900" kern="1200" dirty="0" smtClean="0"/>
            <a:t>all segments that are within the receive window</a:t>
          </a:r>
        </a:p>
        <a:p>
          <a:pPr marL="171450" lvl="1" indent="-171450" algn="l" defTabSz="844550">
            <a:lnSpc>
              <a:spcPct val="90000"/>
            </a:lnSpc>
            <a:spcBef>
              <a:spcPct val="0"/>
            </a:spcBef>
            <a:spcAft>
              <a:spcPct val="15000"/>
            </a:spcAft>
            <a:buChar char="••"/>
          </a:pPr>
          <a:r>
            <a:rPr lang="en-US" sz="1900" kern="1200" dirty="0" smtClean="0"/>
            <a:t>Requires a more complex acceptance test and a more sophisticated data storage scheme</a:t>
          </a:r>
        </a:p>
      </dsp:txBody>
      <dsp:txXfrm>
        <a:off x="0" y="2896990"/>
        <a:ext cx="8077200" cy="1376550"/>
      </dsp:txXfrm>
    </dsp:sp>
    <dsp:sp modelId="{FE415D06-C64D-4465-AA1D-54DC629FDCFF}">
      <dsp:nvSpPr>
        <dsp:cNvPr id="0" name=""/>
        <dsp:cNvSpPr/>
      </dsp:nvSpPr>
      <dsp:spPr>
        <a:xfrm>
          <a:off x="403860" y="2616550"/>
          <a:ext cx="565404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2"/>
              </a:solidFill>
            </a:rPr>
            <a:t>In-window</a:t>
          </a:r>
        </a:p>
      </dsp:txBody>
      <dsp:txXfrm>
        <a:off x="403860" y="2616550"/>
        <a:ext cx="5654040" cy="56088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E05EDA-6359-4B93-8592-1D37FE6B3812}">
      <dsp:nvSpPr>
        <dsp:cNvPr id="0" name=""/>
        <dsp:cNvSpPr/>
      </dsp:nvSpPr>
      <dsp:spPr>
        <a:xfrm>
          <a:off x="3906" y="665906"/>
          <a:ext cx="1998296"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kern="1200" dirty="0" smtClean="0"/>
            <a:t>First-only</a:t>
          </a:r>
          <a:endParaRPr lang="en-US" sz="2100" kern="1200" dirty="0"/>
        </a:p>
      </dsp:txBody>
      <dsp:txXfrm>
        <a:off x="3906" y="665906"/>
        <a:ext cx="1998296" cy="415800"/>
      </dsp:txXfrm>
    </dsp:sp>
    <dsp:sp modelId="{4A595753-6BE4-45ED-B30D-28F7B8DC9D66}">
      <dsp:nvSpPr>
        <dsp:cNvPr id="0" name=""/>
        <dsp:cNvSpPr/>
      </dsp:nvSpPr>
      <dsp:spPr>
        <a:xfrm>
          <a:off x="2002203" y="159150"/>
          <a:ext cx="399659" cy="1429312"/>
        </a:xfrm>
        <a:prstGeom prst="leftBrace">
          <a:avLst>
            <a:gd name="adj1" fmla="val 35000"/>
            <a:gd name="adj2" fmla="val 50000"/>
          </a:avLst>
        </a:pr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312234C-A669-419E-95AF-588B8A42BC25}">
      <dsp:nvSpPr>
        <dsp:cNvPr id="0" name=""/>
        <dsp:cNvSpPr/>
      </dsp:nvSpPr>
      <dsp:spPr>
        <a:xfrm>
          <a:off x="2561726" y="159150"/>
          <a:ext cx="5435366" cy="1429312"/>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Maintain one retransmission timer for entire queue</a:t>
          </a:r>
        </a:p>
        <a:p>
          <a:pPr marL="228600" lvl="1" indent="-228600" algn="l" defTabSz="933450">
            <a:lnSpc>
              <a:spcPct val="90000"/>
            </a:lnSpc>
            <a:spcBef>
              <a:spcPct val="0"/>
            </a:spcBef>
            <a:spcAft>
              <a:spcPct val="15000"/>
            </a:spcAft>
            <a:buChar char="••"/>
          </a:pPr>
          <a:r>
            <a:rPr lang="en-US" sz="2100" kern="1200" dirty="0" smtClean="0"/>
            <a:t>Efficient in terms of traffic generated</a:t>
          </a:r>
        </a:p>
        <a:p>
          <a:pPr marL="228600" lvl="1" indent="-228600" algn="l" defTabSz="933450">
            <a:lnSpc>
              <a:spcPct val="90000"/>
            </a:lnSpc>
            <a:spcBef>
              <a:spcPct val="0"/>
            </a:spcBef>
            <a:spcAft>
              <a:spcPct val="15000"/>
            </a:spcAft>
            <a:buChar char="••"/>
          </a:pPr>
          <a:r>
            <a:rPr lang="en-US" sz="2100" kern="1200" dirty="0" smtClean="0"/>
            <a:t>Can have considerable delays</a:t>
          </a:r>
        </a:p>
      </dsp:txBody>
      <dsp:txXfrm>
        <a:off x="2561726" y="159150"/>
        <a:ext cx="5435366" cy="1429312"/>
      </dsp:txXfrm>
    </dsp:sp>
    <dsp:sp modelId="{B4505068-8B50-4829-BE24-2A4BCF526069}">
      <dsp:nvSpPr>
        <dsp:cNvPr id="0" name=""/>
        <dsp:cNvSpPr/>
      </dsp:nvSpPr>
      <dsp:spPr>
        <a:xfrm>
          <a:off x="3906" y="2170818"/>
          <a:ext cx="1998296"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kern="1200" dirty="0" smtClean="0"/>
            <a:t>Batch</a:t>
          </a:r>
        </a:p>
      </dsp:txBody>
      <dsp:txXfrm>
        <a:off x="3906" y="2170818"/>
        <a:ext cx="1998296" cy="415800"/>
      </dsp:txXfrm>
    </dsp:sp>
    <dsp:sp modelId="{2C5273FD-CF30-47BE-89D8-CA19F41A411C}">
      <dsp:nvSpPr>
        <dsp:cNvPr id="0" name=""/>
        <dsp:cNvSpPr/>
      </dsp:nvSpPr>
      <dsp:spPr>
        <a:xfrm>
          <a:off x="2002203" y="1664062"/>
          <a:ext cx="399659" cy="1429312"/>
        </a:xfrm>
        <a:prstGeom prst="leftBrace">
          <a:avLst>
            <a:gd name="adj1" fmla="val 35000"/>
            <a:gd name="adj2" fmla="val 50000"/>
          </a:avLst>
        </a:pr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E799A81-46F5-4F83-BA65-9F499E9B0A7A}">
      <dsp:nvSpPr>
        <dsp:cNvPr id="0" name=""/>
        <dsp:cNvSpPr/>
      </dsp:nvSpPr>
      <dsp:spPr>
        <a:xfrm>
          <a:off x="2561726" y="1664062"/>
          <a:ext cx="5435366" cy="1429312"/>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Maintain one retransmission timer for entire queue</a:t>
          </a:r>
        </a:p>
        <a:p>
          <a:pPr marL="228600" lvl="1" indent="-228600" algn="l" defTabSz="933450">
            <a:lnSpc>
              <a:spcPct val="90000"/>
            </a:lnSpc>
            <a:spcBef>
              <a:spcPct val="0"/>
            </a:spcBef>
            <a:spcAft>
              <a:spcPct val="15000"/>
            </a:spcAft>
            <a:buChar char="••"/>
          </a:pPr>
          <a:r>
            <a:rPr lang="en-US" sz="2100" kern="1200" dirty="0" smtClean="0"/>
            <a:t>Reduces the likelihood of long delays</a:t>
          </a:r>
        </a:p>
        <a:p>
          <a:pPr marL="228600" lvl="1" indent="-228600" algn="l" defTabSz="933450">
            <a:lnSpc>
              <a:spcPct val="90000"/>
            </a:lnSpc>
            <a:spcBef>
              <a:spcPct val="0"/>
            </a:spcBef>
            <a:spcAft>
              <a:spcPct val="15000"/>
            </a:spcAft>
            <a:buChar char="••"/>
          </a:pPr>
          <a:r>
            <a:rPr lang="en-US" sz="2100" kern="1200" dirty="0" smtClean="0"/>
            <a:t>May result in unnecessary retransmissions</a:t>
          </a:r>
        </a:p>
      </dsp:txBody>
      <dsp:txXfrm>
        <a:off x="2561726" y="1664062"/>
        <a:ext cx="5435366" cy="1429312"/>
      </dsp:txXfrm>
    </dsp:sp>
    <dsp:sp modelId="{3829660B-A3C6-41FE-9259-DD3CC7C40CDE}">
      <dsp:nvSpPr>
        <dsp:cNvPr id="0" name=""/>
        <dsp:cNvSpPr/>
      </dsp:nvSpPr>
      <dsp:spPr>
        <a:xfrm>
          <a:off x="3906" y="3506812"/>
          <a:ext cx="1998296"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kern="1200" dirty="0" smtClean="0"/>
            <a:t>Individual</a:t>
          </a:r>
        </a:p>
      </dsp:txBody>
      <dsp:txXfrm>
        <a:off x="3906" y="3506812"/>
        <a:ext cx="1998296" cy="415800"/>
      </dsp:txXfrm>
    </dsp:sp>
    <dsp:sp modelId="{93F06D5A-FD5B-40CB-8FC5-F6333F24AA42}">
      <dsp:nvSpPr>
        <dsp:cNvPr id="0" name=""/>
        <dsp:cNvSpPr/>
      </dsp:nvSpPr>
      <dsp:spPr>
        <a:xfrm>
          <a:off x="2002203" y="3168974"/>
          <a:ext cx="399659" cy="1091475"/>
        </a:xfrm>
        <a:prstGeom prst="leftBrace">
          <a:avLst>
            <a:gd name="adj1" fmla="val 35000"/>
            <a:gd name="adj2" fmla="val 50000"/>
          </a:avLst>
        </a:pr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374772-CBC5-4D44-AB90-4CC0E74A0229}">
      <dsp:nvSpPr>
        <dsp:cNvPr id="0" name=""/>
        <dsp:cNvSpPr/>
      </dsp:nvSpPr>
      <dsp:spPr>
        <a:xfrm>
          <a:off x="2561726" y="3168974"/>
          <a:ext cx="5435366" cy="1091475"/>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Maintain one timer for each segment in the queue</a:t>
          </a:r>
        </a:p>
        <a:p>
          <a:pPr marL="228600" lvl="1" indent="-228600" algn="l" defTabSz="933450">
            <a:lnSpc>
              <a:spcPct val="90000"/>
            </a:lnSpc>
            <a:spcBef>
              <a:spcPct val="0"/>
            </a:spcBef>
            <a:spcAft>
              <a:spcPct val="15000"/>
            </a:spcAft>
            <a:buChar char="••"/>
          </a:pPr>
          <a:r>
            <a:rPr lang="en-US" sz="2100" kern="1200" dirty="0" smtClean="0"/>
            <a:t>More complex implementation</a:t>
          </a:r>
        </a:p>
      </dsp:txBody>
      <dsp:txXfrm>
        <a:off x="2561726" y="3168974"/>
        <a:ext cx="5435366" cy="1091475"/>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2DC0C7-CBD6-4AA8-84B4-7248D4282CEB}">
      <dsp:nvSpPr>
        <dsp:cNvPr id="0" name=""/>
        <dsp:cNvSpPr/>
      </dsp:nvSpPr>
      <dsp:spPr>
        <a:xfrm>
          <a:off x="44" y="63800"/>
          <a:ext cx="4237248"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i="0" kern="1200" dirty="0" smtClean="0"/>
            <a:t>Immediate</a:t>
          </a:r>
          <a:endParaRPr lang="en-US" sz="2000" b="1" i="0" kern="1200" dirty="0"/>
        </a:p>
      </dsp:txBody>
      <dsp:txXfrm>
        <a:off x="44" y="63800"/>
        <a:ext cx="4237248" cy="576000"/>
      </dsp:txXfrm>
    </dsp:sp>
    <dsp:sp modelId="{5A52B653-AF7E-4B8B-A54A-AE3FCE592969}">
      <dsp:nvSpPr>
        <dsp:cNvPr id="0" name=""/>
        <dsp:cNvSpPr/>
      </dsp:nvSpPr>
      <dsp:spPr>
        <a:xfrm>
          <a:off x="44" y="639800"/>
          <a:ext cx="4237248" cy="3842999"/>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smtClean="0"/>
            <a:t>Immediately transmit an empty segment containing the appropriate acknowledgement number</a:t>
          </a:r>
        </a:p>
        <a:p>
          <a:pPr marL="228600" lvl="1" indent="-228600" algn="l" defTabSz="889000">
            <a:lnSpc>
              <a:spcPct val="90000"/>
            </a:lnSpc>
            <a:spcBef>
              <a:spcPct val="0"/>
            </a:spcBef>
            <a:spcAft>
              <a:spcPct val="15000"/>
            </a:spcAft>
            <a:buChar char="••"/>
          </a:pPr>
          <a:r>
            <a:rPr lang="en-US" sz="2000" b="1" i="0" kern="1200" dirty="0" smtClean="0"/>
            <a:t>Simple and keeps the remote TCP fully informed</a:t>
          </a:r>
        </a:p>
        <a:p>
          <a:pPr marL="228600" lvl="1" indent="-228600" algn="l" defTabSz="889000">
            <a:lnSpc>
              <a:spcPct val="90000"/>
            </a:lnSpc>
            <a:spcBef>
              <a:spcPct val="0"/>
            </a:spcBef>
            <a:spcAft>
              <a:spcPct val="15000"/>
            </a:spcAft>
            <a:buChar char="••"/>
          </a:pPr>
          <a:r>
            <a:rPr lang="en-US" sz="2000" b="1" i="0" kern="1200" dirty="0" smtClean="0"/>
            <a:t>Limits unnecessary retransmissions</a:t>
          </a:r>
        </a:p>
        <a:p>
          <a:pPr marL="228600" lvl="1" indent="-228600" algn="l" defTabSz="889000">
            <a:lnSpc>
              <a:spcPct val="90000"/>
            </a:lnSpc>
            <a:spcBef>
              <a:spcPct val="0"/>
            </a:spcBef>
            <a:spcAft>
              <a:spcPct val="15000"/>
            </a:spcAft>
            <a:buChar char="••"/>
          </a:pPr>
          <a:r>
            <a:rPr lang="en-US" sz="2000" b="1" i="0" kern="1200" dirty="0" smtClean="0"/>
            <a:t>Results in extra segment transmissions</a:t>
          </a:r>
        </a:p>
        <a:p>
          <a:pPr marL="228600" lvl="1" indent="-228600" algn="l" defTabSz="889000">
            <a:lnSpc>
              <a:spcPct val="90000"/>
            </a:lnSpc>
            <a:spcBef>
              <a:spcPct val="0"/>
            </a:spcBef>
            <a:spcAft>
              <a:spcPct val="15000"/>
            </a:spcAft>
            <a:buChar char="••"/>
          </a:pPr>
          <a:r>
            <a:rPr lang="en-US" sz="2000" b="1" i="0" kern="1200" dirty="0" smtClean="0"/>
            <a:t>Can cause a further load on the network</a:t>
          </a:r>
        </a:p>
      </dsp:txBody>
      <dsp:txXfrm>
        <a:off x="44" y="639800"/>
        <a:ext cx="4237248" cy="3842999"/>
      </dsp:txXfrm>
    </dsp:sp>
    <dsp:sp modelId="{1279A5D7-B46F-4FD3-9279-3B22FBBF08B1}">
      <dsp:nvSpPr>
        <dsp:cNvPr id="0" name=""/>
        <dsp:cNvSpPr/>
      </dsp:nvSpPr>
      <dsp:spPr>
        <a:xfrm>
          <a:off x="4830507" y="63800"/>
          <a:ext cx="4237248"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i="0" kern="1200" dirty="0" smtClean="0"/>
            <a:t>Cumulative</a:t>
          </a:r>
        </a:p>
      </dsp:txBody>
      <dsp:txXfrm>
        <a:off x="4830507" y="63800"/>
        <a:ext cx="4237248" cy="576000"/>
      </dsp:txXfrm>
    </dsp:sp>
    <dsp:sp modelId="{8921DFC5-906C-462F-AFE6-484F237799BF}">
      <dsp:nvSpPr>
        <dsp:cNvPr id="0" name=""/>
        <dsp:cNvSpPr/>
      </dsp:nvSpPr>
      <dsp:spPr>
        <a:xfrm>
          <a:off x="4830507" y="639800"/>
          <a:ext cx="4237248" cy="3842999"/>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smtClean="0"/>
            <a:t>Wait for an outbound segment with data on which to piggyback the acknowledgement</a:t>
          </a:r>
        </a:p>
        <a:p>
          <a:pPr marL="228600" lvl="1" indent="-228600" algn="l" defTabSz="889000">
            <a:lnSpc>
              <a:spcPct val="90000"/>
            </a:lnSpc>
            <a:spcBef>
              <a:spcPct val="0"/>
            </a:spcBef>
            <a:spcAft>
              <a:spcPct val="15000"/>
            </a:spcAft>
            <a:buChar char="••"/>
          </a:pPr>
          <a:r>
            <a:rPr lang="en-US" sz="2000" b="1" i="0" kern="1200" dirty="0" smtClean="0"/>
            <a:t>Typically used</a:t>
          </a:r>
        </a:p>
        <a:p>
          <a:pPr marL="228600" lvl="1" indent="-228600" algn="l" defTabSz="889000">
            <a:lnSpc>
              <a:spcPct val="90000"/>
            </a:lnSpc>
            <a:spcBef>
              <a:spcPct val="0"/>
            </a:spcBef>
            <a:spcAft>
              <a:spcPct val="15000"/>
            </a:spcAft>
            <a:buChar char="••"/>
          </a:pPr>
          <a:r>
            <a:rPr lang="en-US" sz="2000" b="1" i="0" kern="1200" dirty="0" smtClean="0"/>
            <a:t>Requires more processing at the receiving end and complicates the task of estimating round-trip time</a:t>
          </a:r>
        </a:p>
      </dsp:txBody>
      <dsp:txXfrm>
        <a:off x="4830507" y="639800"/>
        <a:ext cx="4237248" cy="38429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EA6B0B-3E8D-4F99-99F6-A63547244F0C}">
      <dsp:nvSpPr>
        <dsp:cNvPr id="0" name=""/>
        <dsp:cNvSpPr/>
      </dsp:nvSpPr>
      <dsp:spPr>
        <a:xfrm>
          <a:off x="2724900" y="2033"/>
          <a:ext cx="2475000" cy="9782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Addressing </a:t>
          </a:r>
          <a:endParaRPr lang="en-US" sz="3600" kern="1200" dirty="0"/>
        </a:p>
      </dsp:txBody>
      <dsp:txXfrm>
        <a:off x="2724900" y="2033"/>
        <a:ext cx="2475000" cy="978296"/>
      </dsp:txXfrm>
    </dsp:sp>
    <dsp:sp modelId="{D40CE76B-7810-42E5-B73C-217E03EC4277}">
      <dsp:nvSpPr>
        <dsp:cNvPr id="0" name=""/>
        <dsp:cNvSpPr/>
      </dsp:nvSpPr>
      <dsp:spPr>
        <a:xfrm>
          <a:off x="2657400" y="1029245"/>
          <a:ext cx="2610000" cy="9782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Multiplexing</a:t>
          </a:r>
        </a:p>
      </dsp:txBody>
      <dsp:txXfrm>
        <a:off x="2657400" y="1029245"/>
        <a:ext cx="2610000" cy="978296"/>
      </dsp:txXfrm>
    </dsp:sp>
    <dsp:sp modelId="{1DA3F94D-9F0E-4C46-82C9-4029E13A557D}">
      <dsp:nvSpPr>
        <dsp:cNvPr id="0" name=""/>
        <dsp:cNvSpPr/>
      </dsp:nvSpPr>
      <dsp:spPr>
        <a:xfrm>
          <a:off x="2634900" y="2056457"/>
          <a:ext cx="2655000" cy="9782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Flow control</a:t>
          </a:r>
        </a:p>
      </dsp:txBody>
      <dsp:txXfrm>
        <a:off x="2634900" y="2056457"/>
        <a:ext cx="2655000" cy="978296"/>
      </dsp:txXfrm>
    </dsp:sp>
    <dsp:sp modelId="{3C0190D6-D058-41CB-8C6E-F1B67E31BF03}">
      <dsp:nvSpPr>
        <dsp:cNvPr id="0" name=""/>
        <dsp:cNvSpPr/>
      </dsp:nvSpPr>
      <dsp:spPr>
        <a:xfrm>
          <a:off x="2399" y="3083669"/>
          <a:ext cx="7920000" cy="9782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Connection establishment/termination</a:t>
          </a:r>
        </a:p>
      </dsp:txBody>
      <dsp:txXfrm>
        <a:off x="2399" y="3083669"/>
        <a:ext cx="7920000" cy="97829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F93353-669C-4D28-82B8-5F52A89C468E}">
      <dsp:nvSpPr>
        <dsp:cNvPr id="0" name=""/>
        <dsp:cNvSpPr/>
      </dsp:nvSpPr>
      <dsp:spPr>
        <a:xfrm>
          <a:off x="303499" y="0"/>
          <a:ext cx="2064512" cy="1548384"/>
        </a:xfrm>
        <a:prstGeom prst="upArrow">
          <a:avLst/>
        </a:prstGeom>
        <a:solidFill>
          <a:schemeClr val="accent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4689058B-10B2-47DE-B1C8-7CEB8F26E1C6}">
      <dsp:nvSpPr>
        <dsp:cNvPr id="0" name=""/>
        <dsp:cNvSpPr/>
      </dsp:nvSpPr>
      <dsp:spPr>
        <a:xfrm>
          <a:off x="2465871" y="0"/>
          <a:ext cx="4706069" cy="1548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0" rIns="184912" bIns="184912" numCol="1" spcCol="1270" anchor="ctr" anchorCtr="0">
          <a:noAutofit/>
        </a:bodyPr>
        <a:lstStyle/>
        <a:p>
          <a:pPr lvl="0" algn="l" defTabSz="1155700">
            <a:lnSpc>
              <a:spcPct val="90000"/>
            </a:lnSpc>
            <a:spcBef>
              <a:spcPct val="0"/>
            </a:spcBef>
            <a:spcAft>
              <a:spcPct val="35000"/>
            </a:spcAft>
          </a:pPr>
          <a:r>
            <a:rPr lang="en-US" sz="2600" kern="1200" dirty="0" smtClean="0"/>
            <a:t>Upward multiplexing</a:t>
          </a:r>
          <a:endParaRPr lang="en-US" sz="2600" kern="1200" dirty="0"/>
        </a:p>
        <a:p>
          <a:pPr marL="228600" lvl="1" indent="-228600" algn="l" defTabSz="889000">
            <a:lnSpc>
              <a:spcPct val="90000"/>
            </a:lnSpc>
            <a:spcBef>
              <a:spcPct val="0"/>
            </a:spcBef>
            <a:spcAft>
              <a:spcPct val="15000"/>
            </a:spcAft>
            <a:buChar char="••"/>
          </a:pPr>
          <a:r>
            <a:rPr lang="en-US" sz="2000" kern="1200" dirty="0" smtClean="0"/>
            <a:t>Multiplexing of multiple connections on a single lower-level connection</a:t>
          </a:r>
        </a:p>
      </dsp:txBody>
      <dsp:txXfrm>
        <a:off x="2465871" y="0"/>
        <a:ext cx="4706069" cy="1548384"/>
      </dsp:txXfrm>
    </dsp:sp>
    <dsp:sp modelId="{40863083-7536-48E3-9AF2-DB2F76A34E0A}">
      <dsp:nvSpPr>
        <dsp:cNvPr id="0" name=""/>
        <dsp:cNvSpPr/>
      </dsp:nvSpPr>
      <dsp:spPr>
        <a:xfrm>
          <a:off x="922852" y="1677416"/>
          <a:ext cx="2064512" cy="1548384"/>
        </a:xfrm>
        <a:prstGeom prst="downArrow">
          <a:avLst/>
        </a:prstGeom>
        <a:solidFill>
          <a:schemeClr val="accent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DF7C0CF3-0AE1-4300-924A-4D7C5DAA0FDC}">
      <dsp:nvSpPr>
        <dsp:cNvPr id="0" name=""/>
        <dsp:cNvSpPr/>
      </dsp:nvSpPr>
      <dsp:spPr>
        <a:xfrm>
          <a:off x="3075439" y="1677416"/>
          <a:ext cx="4706113" cy="1548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0" rIns="184912" bIns="184912" numCol="1" spcCol="1270" anchor="ctr" anchorCtr="0">
          <a:noAutofit/>
        </a:bodyPr>
        <a:lstStyle/>
        <a:p>
          <a:pPr lvl="0" algn="l" defTabSz="1155700">
            <a:lnSpc>
              <a:spcPct val="90000"/>
            </a:lnSpc>
            <a:spcBef>
              <a:spcPct val="0"/>
            </a:spcBef>
            <a:spcAft>
              <a:spcPct val="35000"/>
            </a:spcAft>
          </a:pPr>
          <a:r>
            <a:rPr lang="en-US" sz="2600" kern="1200" dirty="0" smtClean="0"/>
            <a:t>Downward multiplexing</a:t>
          </a:r>
        </a:p>
        <a:p>
          <a:pPr marL="228600" lvl="1" indent="-228600" algn="l" defTabSz="889000">
            <a:lnSpc>
              <a:spcPct val="90000"/>
            </a:lnSpc>
            <a:spcBef>
              <a:spcPct val="0"/>
            </a:spcBef>
            <a:spcAft>
              <a:spcPct val="15000"/>
            </a:spcAft>
            <a:buChar char="••"/>
          </a:pPr>
          <a:r>
            <a:rPr lang="en-US" sz="2000" kern="1200" dirty="0" smtClean="0"/>
            <a:t>Splitting of a single connection among multiple lower-level connections</a:t>
          </a:r>
        </a:p>
      </dsp:txBody>
      <dsp:txXfrm>
        <a:off x="3075439" y="1677416"/>
        <a:ext cx="4706113" cy="154838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46EC48-F3F2-724C-9CEC-9768F29D54CB}">
      <dsp:nvSpPr>
        <dsp:cNvPr id="0" name=""/>
        <dsp:cNvSpPr/>
      </dsp:nvSpPr>
      <dsp:spPr>
        <a:xfrm>
          <a:off x="0" y="0"/>
          <a:ext cx="6096000" cy="233680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kern="1200" dirty="0" smtClean="0">
              <a:cs typeface="ＭＳ Ｐゴシック" pitchFamily="-110" charset="-128"/>
            </a:rPr>
            <a:t>Reasons for control:</a:t>
          </a:r>
          <a:endParaRPr lang="en-US" sz="4400" kern="1200" dirty="0"/>
        </a:p>
      </dsp:txBody>
      <dsp:txXfrm>
        <a:off x="0" y="0"/>
        <a:ext cx="6096000" cy="1261872"/>
      </dsp:txXfrm>
    </dsp:sp>
    <dsp:sp modelId="{874363E5-8129-2842-ACC5-E6EC8D8DDF7D}">
      <dsp:nvSpPr>
        <dsp:cNvPr id="0" name=""/>
        <dsp:cNvSpPr/>
      </dsp:nvSpPr>
      <dsp:spPr>
        <a:xfrm>
          <a:off x="0" y="1215136"/>
          <a:ext cx="3047999" cy="107492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User of the receiving transport entity cannot keep up with the flow</a:t>
          </a:r>
        </a:p>
      </dsp:txBody>
      <dsp:txXfrm>
        <a:off x="0" y="1215136"/>
        <a:ext cx="3047999" cy="1074928"/>
      </dsp:txXfrm>
    </dsp:sp>
    <dsp:sp modelId="{0DD31BD0-7E61-514A-9DE9-652B6F48678C}">
      <dsp:nvSpPr>
        <dsp:cNvPr id="0" name=""/>
        <dsp:cNvSpPr/>
      </dsp:nvSpPr>
      <dsp:spPr>
        <a:xfrm>
          <a:off x="3048000" y="1215136"/>
          <a:ext cx="3047999" cy="107492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smtClean="0"/>
            <a:t>Receiving transport entity itself cannot keep up with the flow of segments</a:t>
          </a:r>
          <a:endParaRPr lang="en-US" sz="1900" kern="1200" dirty="0"/>
        </a:p>
      </dsp:txBody>
      <dsp:txXfrm>
        <a:off x="3048000" y="1215136"/>
        <a:ext cx="3047999" cy="107492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B881AB-42A0-1049-AA24-C9ABF55EB59E}">
      <dsp:nvSpPr>
        <dsp:cNvPr id="0" name=""/>
        <dsp:cNvSpPr/>
      </dsp:nvSpPr>
      <dsp:spPr>
        <a:xfrm rot="16200000">
          <a:off x="723899" y="-723899"/>
          <a:ext cx="2628900" cy="4076700"/>
        </a:xfrm>
        <a:prstGeom prst="round1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Do nothing</a:t>
          </a:r>
        </a:p>
        <a:p>
          <a:pPr marL="228600" lvl="1" indent="-228600" algn="l" defTabSz="889000">
            <a:lnSpc>
              <a:spcPct val="90000"/>
            </a:lnSpc>
            <a:spcBef>
              <a:spcPct val="0"/>
            </a:spcBef>
            <a:spcAft>
              <a:spcPct val="15000"/>
            </a:spcAft>
            <a:buChar char="••"/>
          </a:pPr>
          <a:r>
            <a:rPr lang="en-US" sz="2000" kern="1200" dirty="0" smtClean="0"/>
            <a:t>Segments that overflow the buffer are discarded</a:t>
          </a:r>
        </a:p>
        <a:p>
          <a:pPr marL="228600" lvl="1" indent="-228600" algn="l" defTabSz="889000">
            <a:lnSpc>
              <a:spcPct val="90000"/>
            </a:lnSpc>
            <a:spcBef>
              <a:spcPct val="0"/>
            </a:spcBef>
            <a:spcAft>
              <a:spcPct val="15000"/>
            </a:spcAft>
            <a:buChar char="••"/>
          </a:pPr>
          <a:r>
            <a:rPr lang="en-US" sz="2000" kern="1200" dirty="0" smtClean="0"/>
            <a:t>Sending transport entity will retransmit</a:t>
          </a:r>
        </a:p>
      </dsp:txBody>
      <dsp:txXfrm rot="16200000">
        <a:off x="1052512" y="-1052512"/>
        <a:ext cx="1971675" cy="4076700"/>
      </dsp:txXfrm>
    </dsp:sp>
    <dsp:sp modelId="{DD3CBB44-C682-A849-B751-C13F300BD953}">
      <dsp:nvSpPr>
        <dsp:cNvPr id="0" name=""/>
        <dsp:cNvSpPr/>
      </dsp:nvSpPr>
      <dsp:spPr>
        <a:xfrm>
          <a:off x="4039968" y="0"/>
          <a:ext cx="4076700" cy="2628900"/>
        </a:xfrm>
        <a:prstGeom prst="round1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Refuse to accept further segments from the network service</a:t>
          </a:r>
        </a:p>
        <a:p>
          <a:pPr marL="228600" lvl="1" indent="-228600" algn="l" defTabSz="889000">
            <a:lnSpc>
              <a:spcPct val="90000"/>
            </a:lnSpc>
            <a:spcBef>
              <a:spcPct val="0"/>
            </a:spcBef>
            <a:spcAft>
              <a:spcPct val="15000"/>
            </a:spcAft>
            <a:buChar char="••"/>
          </a:pPr>
          <a:r>
            <a:rPr lang="en-US" sz="2000" kern="1200" dirty="0" smtClean="0"/>
            <a:t>Relies on network service to do the work</a:t>
          </a:r>
        </a:p>
      </dsp:txBody>
      <dsp:txXfrm>
        <a:off x="4039968" y="0"/>
        <a:ext cx="4076700" cy="1971675"/>
      </dsp:txXfrm>
    </dsp:sp>
    <dsp:sp modelId="{B5E14FE0-13A2-204E-89BB-E8A33753DCBF}">
      <dsp:nvSpPr>
        <dsp:cNvPr id="0" name=""/>
        <dsp:cNvSpPr/>
      </dsp:nvSpPr>
      <dsp:spPr>
        <a:xfrm rot="10800000">
          <a:off x="0" y="2628900"/>
          <a:ext cx="4076700" cy="2628900"/>
        </a:xfrm>
        <a:prstGeom prst="round1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Use a fixed sliding window protocol</a:t>
          </a:r>
        </a:p>
        <a:p>
          <a:pPr marL="228600" lvl="1" indent="-228600" algn="l" defTabSz="889000">
            <a:lnSpc>
              <a:spcPct val="90000"/>
            </a:lnSpc>
            <a:spcBef>
              <a:spcPct val="0"/>
            </a:spcBef>
            <a:spcAft>
              <a:spcPct val="15000"/>
            </a:spcAft>
            <a:buChar char="••"/>
          </a:pPr>
          <a:r>
            <a:rPr lang="en-US" sz="2000" kern="1200" dirty="0" smtClean="0"/>
            <a:t>With a reliable network service this works quite well</a:t>
          </a:r>
        </a:p>
      </dsp:txBody>
      <dsp:txXfrm rot="10800000">
        <a:off x="0" y="3286125"/>
        <a:ext cx="4076700" cy="1971675"/>
      </dsp:txXfrm>
    </dsp:sp>
    <dsp:sp modelId="{A121C4AB-6F35-C64E-8F2D-A2BCCB26B78A}">
      <dsp:nvSpPr>
        <dsp:cNvPr id="0" name=""/>
        <dsp:cNvSpPr/>
      </dsp:nvSpPr>
      <dsp:spPr>
        <a:xfrm rot="5400000">
          <a:off x="4800600" y="1905000"/>
          <a:ext cx="2628900" cy="4076700"/>
        </a:xfrm>
        <a:prstGeom prst="round1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Use a credit scheme</a:t>
          </a:r>
        </a:p>
        <a:p>
          <a:pPr marL="228600" lvl="1" indent="-228600" algn="l" defTabSz="889000">
            <a:lnSpc>
              <a:spcPct val="90000"/>
            </a:lnSpc>
            <a:spcBef>
              <a:spcPct val="0"/>
            </a:spcBef>
            <a:spcAft>
              <a:spcPct val="15000"/>
            </a:spcAft>
            <a:buChar char="••"/>
          </a:pPr>
          <a:r>
            <a:rPr lang="en-US" sz="2000" kern="1200" dirty="0" smtClean="0"/>
            <a:t>A more effective scheme to use with an unreliable network service</a:t>
          </a:r>
        </a:p>
      </dsp:txBody>
      <dsp:txXfrm rot="5400000">
        <a:off x="5129212" y="2233612"/>
        <a:ext cx="1971675" cy="4076700"/>
      </dsp:txXfrm>
    </dsp:sp>
    <dsp:sp modelId="{2DA65001-ACF5-DC4D-93C6-2DFA9B64B111}">
      <dsp:nvSpPr>
        <dsp:cNvPr id="0" name=""/>
        <dsp:cNvSpPr/>
      </dsp:nvSpPr>
      <dsp:spPr>
        <a:xfrm>
          <a:off x="2853689" y="1971675"/>
          <a:ext cx="2446020" cy="1314450"/>
        </a:xfrm>
        <a:prstGeom prst="roundRect">
          <a:avLst/>
        </a:prstGeom>
        <a:solidFill>
          <a:schemeClr val="tx1"/>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Receiving transport entity can:</a:t>
          </a:r>
          <a:endParaRPr lang="en-US" sz="2000" kern="1200" dirty="0"/>
        </a:p>
      </dsp:txBody>
      <dsp:txXfrm>
        <a:off x="2853689" y="1971675"/>
        <a:ext cx="2446020" cy="131445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466448-A98B-434F-9539-7B233E2F4472}">
      <dsp:nvSpPr>
        <dsp:cNvPr id="0" name=""/>
        <dsp:cNvSpPr/>
      </dsp:nvSpPr>
      <dsp:spPr>
        <a:xfrm>
          <a:off x="2" y="2209799"/>
          <a:ext cx="2074422"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r" defTabSz="1244600">
            <a:lnSpc>
              <a:spcPct val="90000"/>
            </a:lnSpc>
            <a:spcBef>
              <a:spcPct val="0"/>
            </a:spcBef>
            <a:spcAft>
              <a:spcPct val="35000"/>
            </a:spcAft>
          </a:pPr>
          <a:r>
            <a:rPr lang="en-US" sz="2800" kern="1200" dirty="0" smtClean="0"/>
            <a:t>Examples:</a:t>
          </a:r>
          <a:endParaRPr lang="en-US" sz="2800" kern="1200" dirty="0"/>
        </a:p>
      </dsp:txBody>
      <dsp:txXfrm>
        <a:off x="2" y="2209799"/>
        <a:ext cx="2074422" cy="554400"/>
      </dsp:txXfrm>
    </dsp:sp>
    <dsp:sp modelId="{93CC9636-8541-4D6C-BD0A-D9E9E6D66ABE}">
      <dsp:nvSpPr>
        <dsp:cNvPr id="0" name=""/>
        <dsp:cNvSpPr/>
      </dsp:nvSpPr>
      <dsp:spPr>
        <a:xfrm>
          <a:off x="2057401" y="1143001"/>
          <a:ext cx="414884" cy="2702699"/>
        </a:xfrm>
        <a:prstGeom prst="leftBrace">
          <a:avLst>
            <a:gd name="adj1" fmla="val 35000"/>
            <a:gd name="adj2" fmla="val 50000"/>
          </a:avLst>
        </a:pr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E02AB7E-3011-48B4-9FEB-4A0B64C39380}">
      <dsp:nvSpPr>
        <dsp:cNvPr id="0" name=""/>
        <dsp:cNvSpPr/>
      </dsp:nvSpPr>
      <dsp:spPr>
        <a:xfrm>
          <a:off x="2663371" y="1143001"/>
          <a:ext cx="5642428" cy="27026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Internetwork using IP</a:t>
          </a:r>
        </a:p>
        <a:p>
          <a:pPr marL="285750" lvl="1" indent="-285750" algn="l" defTabSz="1244600">
            <a:lnSpc>
              <a:spcPct val="90000"/>
            </a:lnSpc>
            <a:spcBef>
              <a:spcPct val="0"/>
            </a:spcBef>
            <a:spcAft>
              <a:spcPct val="15000"/>
            </a:spcAft>
            <a:buChar char="••"/>
          </a:pPr>
          <a:r>
            <a:rPr lang="en-US" sz="2800" kern="1200" dirty="0" smtClean="0"/>
            <a:t>Frame relay network using only the LAPF core protocol</a:t>
          </a:r>
        </a:p>
        <a:p>
          <a:pPr marL="285750" lvl="1" indent="-285750" algn="l" defTabSz="1244600">
            <a:lnSpc>
              <a:spcPct val="90000"/>
            </a:lnSpc>
            <a:spcBef>
              <a:spcPct val="0"/>
            </a:spcBef>
            <a:spcAft>
              <a:spcPct val="15000"/>
            </a:spcAft>
            <a:buChar char="••"/>
          </a:pPr>
          <a:r>
            <a:rPr lang="en-US" sz="2800" kern="1200" dirty="0" smtClean="0"/>
            <a:t>IEEE 802.3 LAN using the unacknowledged connectionless LLC service</a:t>
          </a:r>
        </a:p>
      </dsp:txBody>
      <dsp:txXfrm>
        <a:off x="2663371" y="1143001"/>
        <a:ext cx="5642428" cy="270269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F6F11E-EC08-482B-98DB-5A2705CB0490}">
      <dsp:nvSpPr>
        <dsp:cNvPr id="0" name=""/>
        <dsp:cNvSpPr/>
      </dsp:nvSpPr>
      <dsp:spPr>
        <a:xfrm>
          <a:off x="2488456" y="397"/>
          <a:ext cx="333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Ordered delivery</a:t>
          </a:r>
          <a:endParaRPr lang="en-US" sz="3300" kern="1200" dirty="0"/>
        </a:p>
      </dsp:txBody>
      <dsp:txXfrm>
        <a:off x="2488456" y="397"/>
        <a:ext cx="3330000" cy="636630"/>
      </dsp:txXfrm>
    </dsp:sp>
    <dsp:sp modelId="{13C4A2B6-A0CB-48C4-AC62-8EF180C6267F}">
      <dsp:nvSpPr>
        <dsp:cNvPr id="0" name=""/>
        <dsp:cNvSpPr/>
      </dsp:nvSpPr>
      <dsp:spPr>
        <a:xfrm>
          <a:off x="1813456" y="668859"/>
          <a:ext cx="468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Retransmission strategy</a:t>
          </a:r>
        </a:p>
      </dsp:txBody>
      <dsp:txXfrm>
        <a:off x="1813456" y="668859"/>
        <a:ext cx="4680000" cy="636630"/>
      </dsp:txXfrm>
    </dsp:sp>
    <dsp:sp modelId="{7B925522-81E3-4A97-B2DD-4BE45AB29CB0}">
      <dsp:nvSpPr>
        <dsp:cNvPr id="0" name=""/>
        <dsp:cNvSpPr/>
      </dsp:nvSpPr>
      <dsp:spPr>
        <a:xfrm>
          <a:off x="2263456" y="1337322"/>
          <a:ext cx="378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Duplicate detection</a:t>
          </a:r>
        </a:p>
      </dsp:txBody>
      <dsp:txXfrm>
        <a:off x="2263456" y="1337322"/>
        <a:ext cx="3780000" cy="636630"/>
      </dsp:txXfrm>
    </dsp:sp>
    <dsp:sp modelId="{F093E39B-0702-4886-BEC0-36FE86C69403}">
      <dsp:nvSpPr>
        <dsp:cNvPr id="0" name=""/>
        <dsp:cNvSpPr/>
      </dsp:nvSpPr>
      <dsp:spPr>
        <a:xfrm>
          <a:off x="2938456" y="2005784"/>
          <a:ext cx="243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Flow control</a:t>
          </a:r>
        </a:p>
      </dsp:txBody>
      <dsp:txXfrm>
        <a:off x="2938456" y="2005784"/>
        <a:ext cx="2430000" cy="636630"/>
      </dsp:txXfrm>
    </dsp:sp>
    <dsp:sp modelId="{27A2CB8A-B6CA-4D8C-A282-1FE08462F2EC}">
      <dsp:nvSpPr>
        <dsp:cNvPr id="0" name=""/>
        <dsp:cNvSpPr/>
      </dsp:nvSpPr>
      <dsp:spPr>
        <a:xfrm>
          <a:off x="1633456" y="2674246"/>
          <a:ext cx="504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Connection establishment</a:t>
          </a:r>
        </a:p>
      </dsp:txBody>
      <dsp:txXfrm>
        <a:off x="1633456" y="2674246"/>
        <a:ext cx="5040000" cy="636630"/>
      </dsp:txXfrm>
    </dsp:sp>
    <dsp:sp modelId="{83B31047-50FE-47C4-A6D9-CC539EB48BE7}">
      <dsp:nvSpPr>
        <dsp:cNvPr id="0" name=""/>
        <dsp:cNvSpPr/>
      </dsp:nvSpPr>
      <dsp:spPr>
        <a:xfrm>
          <a:off x="1903456" y="3342709"/>
          <a:ext cx="450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Connection termination</a:t>
          </a:r>
        </a:p>
      </dsp:txBody>
      <dsp:txXfrm>
        <a:off x="1903456" y="3342709"/>
        <a:ext cx="4500000" cy="636630"/>
      </dsp:txXfrm>
    </dsp:sp>
    <dsp:sp modelId="{5748E645-4CF7-424F-84F9-5CC9A3004299}">
      <dsp:nvSpPr>
        <dsp:cNvPr id="0" name=""/>
        <dsp:cNvSpPr/>
      </dsp:nvSpPr>
      <dsp:spPr>
        <a:xfrm>
          <a:off x="2533456" y="4011171"/>
          <a:ext cx="3240000" cy="6366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Failure recovery</a:t>
          </a:r>
        </a:p>
      </dsp:txBody>
      <dsp:txXfrm>
        <a:off x="2533456" y="4011171"/>
        <a:ext cx="3240000" cy="63663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B1E827-55C4-49A2-A943-194AC1C6BEBF}">
      <dsp:nvSpPr>
        <dsp:cNvPr id="0" name=""/>
        <dsp:cNvSpPr/>
      </dsp:nvSpPr>
      <dsp:spPr>
        <a:xfrm>
          <a:off x="1321941" y="326"/>
          <a:ext cx="2623579" cy="15741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Segment may be damaged in transit but still arrives at its destination</a:t>
          </a:r>
          <a:endParaRPr lang="en-US" sz="2300" kern="1200" dirty="0"/>
        </a:p>
      </dsp:txBody>
      <dsp:txXfrm>
        <a:off x="1321941" y="326"/>
        <a:ext cx="2623579" cy="1574147"/>
      </dsp:txXfrm>
    </dsp:sp>
    <dsp:sp modelId="{C107EE79-C4A1-4F20-AFD8-4CB8C559809D}">
      <dsp:nvSpPr>
        <dsp:cNvPr id="0" name=""/>
        <dsp:cNvSpPr/>
      </dsp:nvSpPr>
      <dsp:spPr>
        <a:xfrm>
          <a:off x="4207878" y="326"/>
          <a:ext cx="2623579" cy="15741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Segment fails to arrive</a:t>
          </a:r>
        </a:p>
      </dsp:txBody>
      <dsp:txXfrm>
        <a:off x="4207878" y="326"/>
        <a:ext cx="2623579" cy="157414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A9EE7D-ED3E-4C57-A37C-1D2C605875A7}">
      <dsp:nvSpPr>
        <dsp:cNvPr id="0" name=""/>
        <dsp:cNvSpPr/>
      </dsp:nvSpPr>
      <dsp:spPr>
        <a:xfrm>
          <a:off x="0" y="6547"/>
          <a:ext cx="4038600" cy="83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TCP labels data as:</a:t>
          </a:r>
          <a:endParaRPr lang="en-US" sz="2400" kern="1200" dirty="0"/>
        </a:p>
      </dsp:txBody>
      <dsp:txXfrm>
        <a:off x="0" y="6547"/>
        <a:ext cx="4038600" cy="835200"/>
      </dsp:txXfrm>
    </dsp:sp>
    <dsp:sp modelId="{5B52566A-C9C7-4103-A23E-7F3CC78DE188}">
      <dsp:nvSpPr>
        <dsp:cNvPr id="0" name=""/>
        <dsp:cNvSpPr/>
      </dsp:nvSpPr>
      <dsp:spPr>
        <a:xfrm>
          <a:off x="0" y="847560"/>
          <a:ext cx="4038600" cy="12736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Data stream Push</a:t>
          </a:r>
        </a:p>
        <a:p>
          <a:pPr marL="228600" lvl="1" indent="-228600" algn="l" defTabSz="1066800">
            <a:lnSpc>
              <a:spcPct val="90000"/>
            </a:lnSpc>
            <a:spcBef>
              <a:spcPct val="0"/>
            </a:spcBef>
            <a:spcAft>
              <a:spcPct val="15000"/>
            </a:spcAft>
            <a:buChar char="••"/>
          </a:pPr>
          <a:r>
            <a:rPr lang="en-US" sz="2400" kern="1200" dirty="0" smtClean="0"/>
            <a:t>Urgent data signaling</a:t>
          </a:r>
        </a:p>
      </dsp:txBody>
      <dsp:txXfrm>
        <a:off x="0" y="847560"/>
        <a:ext cx="4038600" cy="1273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095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095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095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640A0FD-F1CA-934D-876F-B33AB36B03DF}" type="slidenum">
              <a:rPr lang="en-US"/>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1439675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249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09B3045-A4AA-AF49-B598-6A58BE319A85}" type="slidenum">
              <a:rPr lang="en-US"/>
              <a:pPr/>
              <a:t>‹#›</a:t>
            </a:fld>
            <a:endParaRPr lang="en-US" dirty="0"/>
          </a:p>
        </p:txBody>
      </p:sp>
    </p:spTree>
    <p:extLst>
      <p:ext uri="{BB962C8B-B14F-4D97-AF65-F5344CB8AC3E}">
        <p14:creationId xmlns="" xmlns:p14="http://schemas.microsoft.com/office/powerpoint/2010/main" xmlns:mv="urn:schemas-microsoft-com:mac:vml" xmlns:mc="http://schemas.openxmlformats.org/markup-compatibility/2006" val="4134009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15</a:t>
            </a:r>
            <a:r>
              <a:rPr lang="en-US" baseline="0" dirty="0" smtClean="0"/>
              <a:t> “Transport Protocols</a:t>
            </a:r>
            <a:r>
              <a:rPr lang="en-US" dirty="0" smtClean="0"/>
              <a:t>”</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dirty="0" smtClean="0"/>
              <a:t>Figure 15.1 </a:t>
            </a:r>
            <a:r>
              <a:rPr lang="en-US" dirty="0"/>
              <a:t>illustrates the mechanism (compare Figure 7.4). For simplicity, we show data flow in one direction only and assume that 200 octets of data are sent in each segment. Initially, through the connection establishment process, the sending and receiving sequence numbers are synchronized and A is granted an initial credit allocation of 1400 octets, beginning with octet number 1001. The first segment transmitted by A contains data octets numbered 1001 through 1200. After sending 600 octets in three segments, A has shrunk its window to a size of 800 octets (numbers 1601 through 2400). After B receives these three segments, 600 octets out of its original 1400 octets of credit are accounted for, and 800 octets of credit are outstanding. Now suppose that, at this point, B is capable of absorbing 1000 octets of incoming data on this connection. Accordingly, B acknowledges receipt of all octets through 1600 and issues a credit of 1000 octets. This means that A can send octets 1601 through 2600 (5 segments). However, by the time that B's message has arrived at A, A has already sent two segments, containing octets 1601 through 2000 (which was permissible under the initial allocation). Thus, A's remaining credit upon receipt of B's credit allocation is only 600 octets (3 segments). As the exchange proceeds, A advances the trailing edge of its window each time that it transmits and advances the leading edge only when it is granted credit.</a:t>
            </a:r>
          </a:p>
        </p:txBody>
      </p:sp>
      <p:sp>
        <p:nvSpPr>
          <p:cNvPr id="70660" name="Slide Number Placeholder 3"/>
          <p:cNvSpPr>
            <a:spLocks noGrp="1"/>
          </p:cNvSpPr>
          <p:nvPr>
            <p:ph type="sldNum" sz="quarter" idx="5"/>
          </p:nvPr>
        </p:nvSpPr>
        <p:spPr>
          <a:noFill/>
        </p:spPr>
        <p:txBody>
          <a:bodyPr/>
          <a:lstStyle/>
          <a:p>
            <a:fld id="{FC2BF143-425C-FB47-994B-FE5A002404A2}" type="slidenum">
              <a:rPr lang="en-US"/>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a:lnSpc>
                <a:spcPct val="90000"/>
              </a:lnSpc>
            </a:pPr>
            <a:r>
              <a:rPr lang="en-US" dirty="0" smtClean="0"/>
              <a:t>Figure 15.2 </a:t>
            </a:r>
            <a:r>
              <a:rPr lang="en-US" dirty="0"/>
              <a:t>shows the view of this mechanism from the sending and receiving sides (compare Figure 7.3). Typically, both sides take both views because data may be exchanged in both directions. Note that the receiver is not required to immediately acknowledge incoming segments but may wait and issue a cumulative acknowledgment for a number of segments.</a:t>
            </a:r>
          </a:p>
          <a:p>
            <a:pPr>
              <a:lnSpc>
                <a:spcPct val="90000"/>
              </a:lnSpc>
            </a:pPr>
            <a:endParaRPr/>
          </a:p>
          <a:p>
            <a:pPr>
              <a:lnSpc>
                <a:spcPct val="90000"/>
              </a:lnSpc>
            </a:pPr>
            <a:r>
              <a:rPr lang="en-US" dirty="0" smtClean="0"/>
              <a:t>The </a:t>
            </a:r>
            <a:r>
              <a:rPr lang="en-US" dirty="0"/>
              <a:t>receiver needs to adopt some policy concerning the amount of data it permits the sender to transmit. The conservative approach is to only allow new segments up to the limit of available buffer space. If this policy were in effect in</a:t>
            </a:r>
            <a:r>
              <a:rPr lang="en-US" dirty="0" smtClean="0"/>
              <a:t> Figure 15.1</a:t>
            </a:r>
            <a:r>
              <a:rPr lang="en-US" dirty="0"/>
              <a:t>, the first credit message implies that B has 1000 available octets in its buffer, and the second message that B has 1400 available octets.</a:t>
            </a:r>
          </a:p>
          <a:p>
            <a:pPr>
              <a:lnSpc>
                <a:spcPct val="90000"/>
              </a:lnSpc>
            </a:pPr>
            <a:endParaRPr/>
          </a:p>
          <a:p>
            <a:pPr>
              <a:lnSpc>
                <a:spcPct val="90000"/>
              </a:lnSpc>
            </a:pPr>
            <a:r>
              <a:rPr lang="en-US" dirty="0" smtClean="0"/>
              <a:t>A </a:t>
            </a:r>
            <a:r>
              <a:rPr lang="en-US" dirty="0"/>
              <a:t>conservative flow control scheme may limit the throughput of the transport connection in long-delay situations. The receiver could potentially increase throughput by optimistically granting credit for space it does not have. For example, if a receiver's buffer is full but it anticipates that it can release space for 1000 octets within a round-trip propagation time, it could immediately send a credit of 1000. If the receiver can keep up with the sender, this scheme may increase throughput and can do no harm. If the sender is faster than the receiver, however, some segments may be discarded, necessitating a retransmission. Because retransmissions are not otherwise necessary with a reliable network service (in the absence of internet congestion), an optimistic flow control scheme will complicate the protocol.</a:t>
            </a:r>
          </a:p>
        </p:txBody>
      </p:sp>
      <p:sp>
        <p:nvSpPr>
          <p:cNvPr id="71684" name="Slide Number Placeholder 3"/>
          <p:cNvSpPr>
            <a:spLocks noGrp="1"/>
          </p:cNvSpPr>
          <p:nvPr>
            <p:ph type="sldNum" sz="quarter" idx="5"/>
          </p:nvPr>
        </p:nvSpPr>
        <p:spPr>
          <a:noFill/>
        </p:spPr>
        <p:txBody>
          <a:bodyPr/>
          <a:lstStyle/>
          <a:p>
            <a:fld id="{750D92E6-0E15-2144-99B3-C886C3B5010B}" type="slidenum">
              <a:rPr lang="en-US"/>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lnSpc>
                <a:spcPct val="80000"/>
              </a:lnSpc>
            </a:pPr>
            <a:r>
              <a:rPr lang="en-US" sz="600" dirty="0" smtClean="0"/>
              <a:t>Even </a:t>
            </a:r>
            <a:r>
              <a:rPr lang="en-US" sz="600" dirty="0"/>
              <a:t>with a reliable network service, there is a need for connection establishment and termination procedures to support connection-oriented service. Connection establishment serves three main purposes:</a:t>
            </a:r>
          </a:p>
          <a:p>
            <a:pPr>
              <a:lnSpc>
                <a:spcPct val="80000"/>
              </a:lnSpc>
            </a:pPr>
            <a:r>
              <a:rPr lang="en-US" sz="600" dirty="0"/>
              <a:t> </a:t>
            </a:r>
          </a:p>
          <a:p>
            <a:pPr>
              <a:lnSpc>
                <a:spcPct val="80000"/>
              </a:lnSpc>
            </a:pPr>
            <a:r>
              <a:rPr lang="en-US" sz="600" dirty="0"/>
              <a:t>It allows each end to assure that the other exists.</a:t>
            </a:r>
            <a:endParaRPr lang="en-US" sz="600" dirty="0" smtClean="0"/>
          </a:p>
          <a:p>
            <a:pPr>
              <a:lnSpc>
                <a:spcPct val="80000"/>
              </a:lnSpc>
            </a:pPr>
            <a:endParaRPr lang="en-US" sz="600" dirty="0" smtClean="0"/>
          </a:p>
          <a:p>
            <a:pPr>
              <a:lnSpc>
                <a:spcPct val="80000"/>
              </a:lnSpc>
            </a:pPr>
            <a:r>
              <a:rPr lang="en-US" sz="600" dirty="0" smtClean="0"/>
              <a:t>It </a:t>
            </a:r>
            <a:r>
              <a:rPr lang="en-US" sz="600" dirty="0"/>
              <a:t>allows exchange or negotiation of optional parameters (e.g., maximum segment size, maximum window size, quality of service).</a:t>
            </a:r>
            <a:endParaRPr lang="en-US" sz="600" dirty="0" smtClean="0"/>
          </a:p>
          <a:p>
            <a:pPr>
              <a:lnSpc>
                <a:spcPct val="80000"/>
              </a:lnSpc>
            </a:pPr>
            <a:endParaRPr lang="en-US" sz="600" dirty="0" smtClean="0"/>
          </a:p>
          <a:p>
            <a:pPr>
              <a:lnSpc>
                <a:spcPct val="80000"/>
              </a:lnSpc>
            </a:pPr>
            <a:r>
              <a:rPr lang="en-US" sz="600" dirty="0" smtClean="0"/>
              <a:t>It </a:t>
            </a:r>
            <a:r>
              <a:rPr lang="en-US" sz="600" dirty="0"/>
              <a:t>triggers allocation of transport entity resources (e.g., buffer space, entry in connection table).</a:t>
            </a:r>
          </a:p>
          <a:p>
            <a:pPr>
              <a:lnSpc>
                <a:spcPct val="80000"/>
              </a:lnSpc>
            </a:pPr>
            <a:r>
              <a:rPr lang="en-US" sz="600" dirty="0"/>
              <a:t> </a:t>
            </a:r>
          </a:p>
          <a:p>
            <a:pPr>
              <a:lnSpc>
                <a:spcPct val="80000"/>
              </a:lnSpc>
            </a:pPr>
            <a:endParaRPr/>
          </a:p>
        </p:txBody>
      </p:sp>
      <p:sp>
        <p:nvSpPr>
          <p:cNvPr id="72708" name="Slide Number Placeholder 3"/>
          <p:cNvSpPr>
            <a:spLocks noGrp="1"/>
          </p:cNvSpPr>
          <p:nvPr>
            <p:ph type="sldNum" sz="quarter" idx="5"/>
          </p:nvPr>
        </p:nvSpPr>
        <p:spPr>
          <a:noFill/>
        </p:spPr>
        <p:txBody>
          <a:bodyPr/>
          <a:lstStyle/>
          <a:p>
            <a:fld id="{314913EA-7EF5-5E46-814D-DD9889C24A79}" type="slidenum">
              <a:rPr lang="en-US"/>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a:lnSpc>
                <a:spcPct val="80000"/>
              </a:lnSpc>
            </a:pPr>
            <a:r>
              <a:rPr lang="en-US" sz="700" dirty="0"/>
              <a:t>Connection establishment is by mutual agreement and can be accomplished by a simple set of user commands and control segments, as shown in the state diagram of</a:t>
            </a:r>
            <a:r>
              <a:rPr lang="en-US" sz="700" dirty="0" smtClean="0"/>
              <a:t> Figure 15.3</a:t>
            </a:r>
            <a:r>
              <a:rPr lang="en-US" sz="700" dirty="0"/>
              <a:t>. To begin, a TS user is in an CLOSED state (i.e., it has no open transport connection). The TS user can signal to the local TCP entity that it will passively wait for a request with a Passive Open command. A server program, such as time-sharing or a file transfer application, might do this. The TS user may change its mind by sending a Close command. After the Passive Open command is issued, the transport entity creates a connection object of some sort (i.e., a table entry) that is in the LISTEN state. </a:t>
            </a:r>
          </a:p>
          <a:p>
            <a:pPr>
              <a:lnSpc>
                <a:spcPct val="80000"/>
              </a:lnSpc>
            </a:pPr>
            <a:endParaRPr/>
          </a:p>
          <a:p>
            <a:pPr>
              <a:lnSpc>
                <a:spcPct val="80000"/>
              </a:lnSpc>
            </a:pPr>
            <a:r>
              <a:rPr lang="en-US" sz="700" dirty="0" smtClean="0"/>
              <a:t>From </a:t>
            </a:r>
            <a:r>
              <a:rPr lang="en-US" sz="700" dirty="0"/>
              <a:t>the CLOSED state, a TS user may open a connection by issuing an Active Open command, which instructs the transport entity to attempt </a:t>
            </a:r>
            <a:r>
              <a:rPr lang="en-US" sz="700" dirty="0" smtClean="0"/>
              <a:t>connection </a:t>
            </a:r>
            <a:r>
              <a:rPr lang="en-US" sz="700" dirty="0"/>
              <a:t>establishment with a designated remote TS user, which triggers the transport entity to send a SYN (for synchronize) segment. This segment is carried to the receiving transport entity and interpreted as a request for connection to a particular port. If the destination transport entity is in the LISTEN state for that port, then a connection is established by the following actions by the receiving transport entity:</a:t>
            </a:r>
          </a:p>
          <a:p>
            <a:pPr>
              <a:lnSpc>
                <a:spcPct val="80000"/>
              </a:lnSpc>
            </a:pPr>
            <a:r>
              <a:rPr lang="en-US" sz="700" dirty="0"/>
              <a:t> </a:t>
            </a:r>
          </a:p>
          <a:p>
            <a:pPr>
              <a:lnSpc>
                <a:spcPct val="80000"/>
              </a:lnSpc>
            </a:pPr>
            <a:r>
              <a:rPr lang="en-US" sz="700" dirty="0"/>
              <a:t>Signal the local TS user that a connection is open.</a:t>
            </a:r>
            <a:endParaRPr lang="en-US" sz="700" dirty="0" smtClean="0"/>
          </a:p>
          <a:p>
            <a:pPr>
              <a:lnSpc>
                <a:spcPct val="80000"/>
              </a:lnSpc>
            </a:pPr>
            <a:endParaRPr lang="en-US" sz="700" dirty="0" smtClean="0"/>
          </a:p>
          <a:p>
            <a:pPr>
              <a:lnSpc>
                <a:spcPct val="80000"/>
              </a:lnSpc>
            </a:pPr>
            <a:r>
              <a:rPr lang="en-US" sz="700" dirty="0" smtClean="0"/>
              <a:t>Send </a:t>
            </a:r>
            <a:r>
              <a:rPr lang="en-US" sz="700" dirty="0"/>
              <a:t>a SYN as confirmation to the remote transport entity.</a:t>
            </a:r>
            <a:endParaRPr lang="en-US" sz="700" dirty="0" smtClean="0"/>
          </a:p>
          <a:p>
            <a:pPr>
              <a:lnSpc>
                <a:spcPct val="80000"/>
              </a:lnSpc>
            </a:pPr>
            <a:endParaRPr lang="en-US" sz="700" dirty="0" smtClean="0"/>
          </a:p>
          <a:p>
            <a:pPr>
              <a:lnSpc>
                <a:spcPct val="80000"/>
              </a:lnSpc>
            </a:pPr>
            <a:r>
              <a:rPr lang="en-US" sz="700" dirty="0" smtClean="0"/>
              <a:t>Put </a:t>
            </a:r>
            <a:r>
              <a:rPr lang="en-US" sz="700" dirty="0"/>
              <a:t>the connection object in an ESTAB (established) state.</a:t>
            </a:r>
          </a:p>
          <a:p>
            <a:pPr>
              <a:lnSpc>
                <a:spcPct val="80000"/>
              </a:lnSpc>
            </a:pPr>
            <a:r>
              <a:rPr lang="en-US" sz="700" dirty="0"/>
              <a:t> </a:t>
            </a:r>
            <a:endParaRPr lang="en-US" sz="700" dirty="0" smtClean="0"/>
          </a:p>
          <a:p>
            <a:pPr>
              <a:lnSpc>
                <a:spcPct val="80000"/>
              </a:lnSpc>
            </a:pPr>
            <a:r>
              <a:rPr lang="en-US" sz="700" dirty="0" smtClean="0"/>
              <a:t>When </a:t>
            </a:r>
            <a:r>
              <a:rPr lang="en-US" sz="700" dirty="0"/>
              <a:t>the responding SYN is received by the initiating transport entity, it too can move the connection to an ESTAB state. The connection is prematurely aborted if either TS user issues a Close command.</a:t>
            </a:r>
          </a:p>
          <a:p>
            <a:pPr>
              <a:lnSpc>
                <a:spcPct val="80000"/>
              </a:lnSpc>
            </a:pPr>
            <a:endParaRPr/>
          </a:p>
        </p:txBody>
      </p:sp>
      <p:sp>
        <p:nvSpPr>
          <p:cNvPr id="73732" name="Slide Number Placeholder 3"/>
          <p:cNvSpPr>
            <a:spLocks noGrp="1"/>
          </p:cNvSpPr>
          <p:nvPr>
            <p:ph type="sldNum" sz="quarter" idx="5"/>
          </p:nvPr>
        </p:nvSpPr>
        <p:spPr>
          <a:noFill/>
        </p:spPr>
        <p:txBody>
          <a:bodyPr/>
          <a:lstStyle/>
          <a:p>
            <a:fld id="{FE934241-69D2-704B-831A-1E5A6787385C}" type="slidenum">
              <a:rPr lang="en-US"/>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lnSpc>
                <a:spcPct val="90000"/>
              </a:lnSpc>
            </a:pPr>
            <a:r>
              <a:rPr lang="en-US" sz="1100" dirty="0" smtClean="0"/>
              <a:t>Figure 15.4 </a:t>
            </a:r>
            <a:r>
              <a:rPr lang="en-US" sz="1100" dirty="0"/>
              <a:t>shows the robustness of this protocol. Either side can initiate a connection. Further, if both sides initiate the connection at about the same time, it is established without confusion. This is because the SYN segment functions both as a connection request and a connection acknowledgment.</a:t>
            </a:r>
          </a:p>
          <a:p>
            <a:pPr>
              <a:lnSpc>
                <a:spcPct val="90000"/>
              </a:lnSpc>
            </a:pPr>
            <a:endParaRPr/>
          </a:p>
          <a:p>
            <a:pPr>
              <a:lnSpc>
                <a:spcPct val="90000"/>
              </a:lnSpc>
            </a:pPr>
            <a:r>
              <a:rPr lang="en-US" sz="1100" dirty="0" smtClean="0"/>
              <a:t>The </a:t>
            </a:r>
            <a:r>
              <a:rPr lang="en-US" sz="1100" dirty="0"/>
              <a:t>reader may ask what happens if a SYN comes in while the requested TS user is idle (not listening). Three courses may be followed:</a:t>
            </a:r>
          </a:p>
          <a:p>
            <a:pPr>
              <a:lnSpc>
                <a:spcPct val="90000"/>
              </a:lnSpc>
            </a:pPr>
            <a:r>
              <a:rPr lang="en-US" sz="1100" dirty="0"/>
              <a:t> </a:t>
            </a:r>
          </a:p>
          <a:p>
            <a:pPr>
              <a:lnSpc>
                <a:spcPct val="90000"/>
              </a:lnSpc>
            </a:pPr>
            <a:r>
              <a:rPr lang="en-US" sz="1100" dirty="0"/>
              <a:t>The transport entity can reject the request by sending a RST (reset) segment back to the other transport entity.</a:t>
            </a:r>
            <a:endParaRPr lang="en-US" sz="1100" dirty="0" smtClean="0"/>
          </a:p>
          <a:p>
            <a:pPr>
              <a:lnSpc>
                <a:spcPct val="90000"/>
              </a:lnSpc>
            </a:pPr>
            <a:endParaRPr lang="en-US" sz="1100" dirty="0" smtClean="0"/>
          </a:p>
          <a:p>
            <a:pPr>
              <a:lnSpc>
                <a:spcPct val="90000"/>
              </a:lnSpc>
            </a:pPr>
            <a:r>
              <a:rPr lang="en-US" sz="1100" dirty="0" smtClean="0"/>
              <a:t>The </a:t>
            </a:r>
            <a:r>
              <a:rPr lang="en-US" sz="1100" dirty="0"/>
              <a:t>request can be queued until the local TS user issues a matching Open.</a:t>
            </a:r>
            <a:endParaRPr lang="en-US" sz="1100" dirty="0" smtClean="0"/>
          </a:p>
          <a:p>
            <a:pPr>
              <a:lnSpc>
                <a:spcPct val="90000"/>
              </a:lnSpc>
            </a:pPr>
            <a:endParaRPr lang="en-US" sz="1100" dirty="0" smtClean="0"/>
          </a:p>
          <a:p>
            <a:pPr>
              <a:lnSpc>
                <a:spcPct val="90000"/>
              </a:lnSpc>
            </a:pPr>
            <a:r>
              <a:rPr lang="en-US" sz="1100" dirty="0" smtClean="0"/>
              <a:t>The </a:t>
            </a:r>
            <a:r>
              <a:rPr lang="en-US" sz="1100" dirty="0"/>
              <a:t>transport entity can interrupt or otherwise signal the local TS user to notify it of a pending request.</a:t>
            </a:r>
          </a:p>
          <a:p>
            <a:pPr>
              <a:lnSpc>
                <a:spcPct val="90000"/>
              </a:lnSpc>
            </a:pPr>
            <a:r>
              <a:rPr lang="en-US" sz="1100" dirty="0"/>
              <a:t> </a:t>
            </a:r>
          </a:p>
          <a:p>
            <a:pPr>
              <a:lnSpc>
                <a:spcPct val="90000"/>
              </a:lnSpc>
            </a:pPr>
            <a:endParaRPr/>
          </a:p>
          <a:p>
            <a:pPr>
              <a:lnSpc>
                <a:spcPct val="90000"/>
              </a:lnSpc>
            </a:pPr>
            <a:r>
              <a:rPr lang="en-US" sz="1100" dirty="0" smtClean="0"/>
              <a:t>Note </a:t>
            </a:r>
            <a:r>
              <a:rPr lang="en-US" sz="1100" dirty="0"/>
              <a:t>that if the third mechanism is used, a Passive Open command is not strictly necessary but may be replaced by an Accept command, which is a signal from the user to the transport entity that it accepts the request for connection.</a:t>
            </a:r>
          </a:p>
          <a:p>
            <a:pPr>
              <a:lnSpc>
                <a:spcPct val="90000"/>
              </a:lnSpc>
            </a:pPr>
            <a:endParaRPr/>
          </a:p>
          <a:p>
            <a:pPr>
              <a:lnSpc>
                <a:spcPct val="90000"/>
              </a:lnSpc>
            </a:pPr>
            <a:r>
              <a:rPr lang="en-US" sz="1100" dirty="0" smtClean="0"/>
              <a:t>Connection </a:t>
            </a:r>
            <a:r>
              <a:rPr lang="en-US" sz="1100" dirty="0"/>
              <a:t>termination is handled similarly. Either side, or both sides, may initiate a close. The connection is closed by mutual agreement. This strategy allows for either abrupt or graceful termination. With abrupt termination, data in transit may be lost; a graceful termination prevents either side from closing the connection until all data have been delivered. To achieve the latter, a connection in the FIN WAIT state must continue to accept data segments until a FIN (finish) segment is received.</a:t>
            </a:r>
            <a:endParaRPr lang="en-US" sz="1100" dirty="0" smtClean="0"/>
          </a:p>
          <a:p>
            <a:pPr>
              <a:lnSpc>
                <a:spcPct val="90000"/>
              </a:lnSpc>
            </a:pPr>
            <a:endParaRPr lang="en-US" sz="1100" dirty="0" smtClean="0"/>
          </a:p>
          <a:p>
            <a:pPr>
              <a:lnSpc>
                <a:spcPct val="90000"/>
              </a:lnSpc>
            </a:pPr>
            <a:r>
              <a:rPr lang="en-US" sz="1100" dirty="0" smtClean="0"/>
              <a:t>Figure 15.3 </a:t>
            </a:r>
            <a:r>
              <a:rPr lang="en-US" sz="1100" dirty="0"/>
              <a:t>defines the procedure for graceful termination. First, consider the side that initiates the termination procedure:</a:t>
            </a:r>
          </a:p>
          <a:p>
            <a:pPr>
              <a:lnSpc>
                <a:spcPct val="90000"/>
              </a:lnSpc>
            </a:pPr>
            <a:r>
              <a:rPr lang="en-US" sz="1100" dirty="0"/>
              <a:t> </a:t>
            </a:r>
            <a:endParaRPr lang="en-US" sz="1100" dirty="0" smtClean="0"/>
          </a:p>
          <a:p>
            <a:pPr marL="228600" indent="-228600">
              <a:lnSpc>
                <a:spcPct val="90000"/>
              </a:lnSpc>
              <a:buAutoNum type="arabicPeriod"/>
            </a:pPr>
            <a:r>
              <a:rPr lang="en-US" sz="1100" dirty="0" smtClean="0"/>
              <a:t>In </a:t>
            </a:r>
            <a:r>
              <a:rPr lang="en-US" sz="1100" dirty="0"/>
              <a:t>response to a TS user's Close primitive, a transport entity sends a FIN segment to the other side of the connection, requesting termination.</a:t>
            </a:r>
            <a:endParaRPr lang="en-US" sz="1100" dirty="0" smtClean="0"/>
          </a:p>
          <a:p>
            <a:pPr marL="228600" indent="-228600">
              <a:lnSpc>
                <a:spcPct val="90000"/>
              </a:lnSpc>
              <a:buAutoNum type="arabicPeriod"/>
            </a:pPr>
            <a:endParaRPr lang="en-US" sz="1100" dirty="0" smtClean="0"/>
          </a:p>
          <a:p>
            <a:pPr marL="228600" indent="-228600">
              <a:lnSpc>
                <a:spcPct val="90000"/>
              </a:lnSpc>
              <a:buAutoNum type="arabicPeriod"/>
            </a:pPr>
            <a:r>
              <a:rPr lang="en-US" sz="1100" dirty="0" smtClean="0"/>
              <a:t>Having </a:t>
            </a:r>
            <a:r>
              <a:rPr lang="en-US" sz="1100" dirty="0"/>
              <a:t>sent the FIN, the transport entity places the connection in the FIN WAIT state. In this state, the transport entity must continue to accept data from the other side and deliver that data to its user.</a:t>
            </a:r>
            <a:endParaRPr lang="en-US" sz="1100" dirty="0" smtClean="0"/>
          </a:p>
          <a:p>
            <a:pPr>
              <a:lnSpc>
                <a:spcPct val="90000"/>
              </a:lnSpc>
            </a:pPr>
            <a:endParaRPr lang="en-US" sz="1100" b="1" dirty="0" smtClean="0"/>
          </a:p>
          <a:p>
            <a:pPr>
              <a:lnSpc>
                <a:spcPct val="90000"/>
              </a:lnSpc>
            </a:pPr>
            <a:r>
              <a:rPr lang="en-US" sz="1100" b="1" dirty="0" smtClean="0"/>
              <a:t>3.</a:t>
            </a:r>
            <a:r>
              <a:rPr lang="en-US" sz="1100" dirty="0" smtClean="0"/>
              <a:t>When </a:t>
            </a:r>
            <a:r>
              <a:rPr lang="en-US" sz="1100" dirty="0"/>
              <a:t>a FIN is received in response, the transport entity informs its user and closes the connection.</a:t>
            </a:r>
          </a:p>
          <a:p>
            <a:pPr>
              <a:lnSpc>
                <a:spcPct val="90000"/>
              </a:lnSpc>
            </a:pPr>
            <a:r>
              <a:rPr lang="en-US" sz="1100" dirty="0"/>
              <a:t> </a:t>
            </a:r>
            <a:endParaRPr lang="en-US" sz="1100" dirty="0" smtClean="0"/>
          </a:p>
          <a:p>
            <a:pPr>
              <a:lnSpc>
                <a:spcPct val="90000"/>
              </a:lnSpc>
            </a:pPr>
            <a:r>
              <a:rPr lang="en-US" sz="1100" dirty="0" smtClean="0"/>
              <a:t>From </a:t>
            </a:r>
            <a:r>
              <a:rPr lang="en-US" sz="1100" dirty="0"/>
              <a:t>the point of view of the side that does not initiate a termination,</a:t>
            </a:r>
          </a:p>
          <a:p>
            <a:pPr>
              <a:lnSpc>
                <a:spcPct val="90000"/>
              </a:lnSpc>
            </a:pPr>
            <a:r>
              <a:rPr lang="en-US" sz="1100" dirty="0"/>
              <a:t> </a:t>
            </a:r>
            <a:endParaRPr lang="en-US" sz="1100" dirty="0" smtClean="0"/>
          </a:p>
          <a:p>
            <a:pPr>
              <a:lnSpc>
                <a:spcPct val="90000"/>
              </a:lnSpc>
            </a:pPr>
            <a:r>
              <a:rPr lang="en-US" sz="1100" b="1" dirty="0" smtClean="0"/>
              <a:t>1.</a:t>
            </a:r>
            <a:r>
              <a:rPr lang="en-US" sz="1100" dirty="0" smtClean="0"/>
              <a:t>When </a:t>
            </a:r>
            <a:r>
              <a:rPr lang="en-US" sz="1100" dirty="0"/>
              <a:t>a FIN segment is received, the transport entity informs its user of the termination request and places the connection in the CLOSE WAIT state. In this state, the transport entity must continue to accept data from its user and transmit it in data segments to the other side.</a:t>
            </a:r>
            <a:endParaRPr lang="en-US" sz="1100" dirty="0" smtClean="0"/>
          </a:p>
          <a:p>
            <a:pPr>
              <a:lnSpc>
                <a:spcPct val="90000"/>
              </a:lnSpc>
            </a:pPr>
            <a:endParaRPr lang="en-US" sz="1100" b="0" dirty="0"/>
          </a:p>
          <a:p>
            <a:pPr>
              <a:lnSpc>
                <a:spcPct val="90000"/>
              </a:lnSpc>
            </a:pPr>
            <a:r>
              <a:rPr lang="en-US" sz="1100" b="1" dirty="0" smtClean="0"/>
              <a:t>2.</a:t>
            </a:r>
            <a:r>
              <a:rPr lang="en-US" sz="1100" dirty="0" smtClean="0"/>
              <a:t>When </a:t>
            </a:r>
            <a:r>
              <a:rPr lang="en-US" sz="1100" dirty="0"/>
              <a:t>the user issues a Close primitive, the transport entity sends a responding FIN segment to the other side and closes the connection.</a:t>
            </a:r>
          </a:p>
          <a:p>
            <a:pPr>
              <a:lnSpc>
                <a:spcPct val="90000"/>
              </a:lnSpc>
            </a:pPr>
            <a:r>
              <a:rPr lang="en-US" sz="1100" dirty="0"/>
              <a:t> </a:t>
            </a:r>
            <a:endParaRPr lang="en-US" sz="1100" dirty="0" smtClean="0"/>
          </a:p>
          <a:p>
            <a:pPr>
              <a:lnSpc>
                <a:spcPct val="90000"/>
              </a:lnSpc>
            </a:pPr>
            <a:r>
              <a:rPr lang="en-US" sz="1100" dirty="0" smtClean="0"/>
              <a:t>This </a:t>
            </a:r>
            <a:r>
              <a:rPr lang="en-US" sz="1100" dirty="0"/>
              <a:t>procedure ensures that both sides have received all outstanding data and that both sides agree to connection termination before actual termination.</a:t>
            </a:r>
          </a:p>
          <a:p>
            <a:pPr>
              <a:lnSpc>
                <a:spcPct val="90000"/>
              </a:lnSpc>
            </a:pPr>
            <a:r>
              <a:rPr lang="en-US" sz="1100" dirty="0" smtClean="0"/>
              <a:t> </a:t>
            </a:r>
          </a:p>
        </p:txBody>
      </p:sp>
      <p:sp>
        <p:nvSpPr>
          <p:cNvPr id="74756" name="Slide Number Placeholder 3"/>
          <p:cNvSpPr>
            <a:spLocks noGrp="1"/>
          </p:cNvSpPr>
          <p:nvPr>
            <p:ph type="sldNum" sz="quarter" idx="5"/>
          </p:nvPr>
        </p:nvSpPr>
        <p:spPr>
          <a:noFill/>
        </p:spPr>
        <p:txBody>
          <a:bodyPr/>
          <a:lstStyle/>
          <a:p>
            <a:fld id="{A3CB2F3A-C77C-FE4D-A019-C2719CF09DB7}" type="slidenum">
              <a:rPr lang="en-US"/>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a:lnSpc>
                <a:spcPct val="80000"/>
              </a:lnSpc>
            </a:pPr>
            <a:r>
              <a:rPr lang="en-US" sz="1000" dirty="0" smtClean="0"/>
              <a:t>A </a:t>
            </a:r>
            <a:r>
              <a:rPr lang="en-US" sz="1000" dirty="0"/>
              <a:t>more difficult case for a transport protocol is that of an unreliable network service. Examples of such networks:</a:t>
            </a:r>
          </a:p>
          <a:p>
            <a:pPr>
              <a:lnSpc>
                <a:spcPct val="80000"/>
              </a:lnSpc>
            </a:pPr>
            <a:r>
              <a:rPr lang="en-US" sz="1000" dirty="0"/>
              <a:t> </a:t>
            </a:r>
          </a:p>
          <a:p>
            <a:pPr>
              <a:lnSpc>
                <a:spcPct val="80000"/>
              </a:lnSpc>
            </a:pPr>
            <a:r>
              <a:rPr lang="en-US" sz="1000" dirty="0"/>
              <a:t>An internetwork using IP</a:t>
            </a:r>
            <a:endParaRPr lang="en-US" sz="1000" dirty="0" smtClean="0"/>
          </a:p>
          <a:p>
            <a:pPr>
              <a:lnSpc>
                <a:spcPct val="80000"/>
              </a:lnSpc>
            </a:pPr>
            <a:endParaRPr lang="en-US" sz="1000" dirty="0" smtClean="0"/>
          </a:p>
          <a:p>
            <a:pPr>
              <a:lnSpc>
                <a:spcPct val="80000"/>
              </a:lnSpc>
            </a:pPr>
            <a:r>
              <a:rPr lang="en-US" sz="1000" dirty="0" smtClean="0"/>
              <a:t>A </a:t>
            </a:r>
            <a:r>
              <a:rPr lang="en-US" sz="1000" dirty="0"/>
              <a:t>frame relay network using only the LAPF core protocol</a:t>
            </a:r>
            <a:endParaRPr lang="en-US" sz="1000" dirty="0" smtClean="0"/>
          </a:p>
          <a:p>
            <a:pPr>
              <a:lnSpc>
                <a:spcPct val="80000"/>
              </a:lnSpc>
            </a:pPr>
            <a:endParaRPr lang="en-US" sz="1000" dirty="0" smtClean="0"/>
          </a:p>
          <a:p>
            <a:pPr>
              <a:lnSpc>
                <a:spcPct val="80000"/>
              </a:lnSpc>
            </a:pPr>
            <a:r>
              <a:rPr lang="en-US" sz="1000" dirty="0" smtClean="0"/>
              <a:t>An </a:t>
            </a:r>
            <a:r>
              <a:rPr lang="en-US" sz="1000" dirty="0"/>
              <a:t>IEEE 802.3 LAN using the unacknowledged connectionless LLC service</a:t>
            </a:r>
          </a:p>
          <a:p>
            <a:pPr>
              <a:lnSpc>
                <a:spcPct val="80000"/>
              </a:lnSpc>
            </a:pPr>
            <a:r>
              <a:rPr lang="en-US" sz="1000" dirty="0"/>
              <a:t> </a:t>
            </a:r>
            <a:endParaRPr lang="en-US" sz="1000" dirty="0" smtClean="0"/>
          </a:p>
          <a:p>
            <a:pPr>
              <a:lnSpc>
                <a:spcPct val="80000"/>
              </a:lnSpc>
            </a:pPr>
            <a:r>
              <a:rPr lang="en-US" sz="1000" dirty="0" smtClean="0"/>
              <a:t>The </a:t>
            </a:r>
            <a:r>
              <a:rPr lang="en-US" sz="1000" dirty="0"/>
              <a:t>problem is not just that segments are occasionally lost, but that segments may arrive out of sequence due to variable transit delays. As we shall see, elaborate machinery is required to cope with these two interrelated network deficiencies. We shall also see that a discouraging pattern emerges. The combination of unreliability and nonsequencing creates problems with every mechanism we have discussed so far. Generally, the solution to each problem raises new problems. Although there are problems to be overcome for protocols at all levels, it seems that there are more difficulties with a reliable connection-oriented transport protocol than any other sort of protocol.</a:t>
            </a:r>
          </a:p>
          <a:p>
            <a:pPr>
              <a:lnSpc>
                <a:spcPct val="80000"/>
              </a:lnSpc>
            </a:pPr>
            <a:endParaRPr/>
          </a:p>
        </p:txBody>
      </p:sp>
      <p:sp>
        <p:nvSpPr>
          <p:cNvPr id="75780" name="Slide Number Placeholder 3"/>
          <p:cNvSpPr>
            <a:spLocks noGrp="1"/>
          </p:cNvSpPr>
          <p:nvPr>
            <p:ph type="sldNum" sz="quarter" idx="5"/>
          </p:nvPr>
        </p:nvSpPr>
        <p:spPr>
          <a:noFill/>
        </p:spPr>
        <p:txBody>
          <a:bodyPr/>
          <a:lstStyle/>
          <a:p>
            <a:fld id="{D0960D00-EC6F-B348-93FD-2D8C856AFEBF}" type="slidenum">
              <a:rPr lang="en-US"/>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dirty="0"/>
              <a:t>In the remainder of this section, unless otherwise noted, the mechanisms discussed are those used by TCP. Seven issues need to be addressed:</a:t>
            </a:r>
          </a:p>
          <a:p>
            <a:r>
              <a:rPr lang="en-US" dirty="0"/>
              <a:t> </a:t>
            </a:r>
          </a:p>
          <a:p>
            <a:r>
              <a:rPr lang="en-US" dirty="0"/>
              <a:t>Ordered delivery</a:t>
            </a:r>
          </a:p>
          <a:p>
            <a:r>
              <a:rPr lang="en-US" dirty="0"/>
              <a:t>Retransmission strategy</a:t>
            </a:r>
          </a:p>
          <a:p>
            <a:r>
              <a:rPr lang="en-US" dirty="0"/>
              <a:t>Duplicate detection</a:t>
            </a:r>
          </a:p>
          <a:p>
            <a:r>
              <a:rPr lang="en-US" dirty="0"/>
              <a:t>Flow control</a:t>
            </a:r>
          </a:p>
          <a:p>
            <a:r>
              <a:rPr lang="en-US" dirty="0"/>
              <a:t>Connection establishment</a:t>
            </a:r>
          </a:p>
          <a:p>
            <a:r>
              <a:rPr lang="en-US" dirty="0"/>
              <a:t>Connection termination</a:t>
            </a:r>
          </a:p>
          <a:p>
            <a:r>
              <a:rPr lang="en-US" dirty="0"/>
              <a:t>Failure recovery </a:t>
            </a:r>
          </a:p>
          <a:p>
            <a:endParaRPr lang="en-US" dirty="0"/>
          </a:p>
        </p:txBody>
      </p:sp>
      <p:sp>
        <p:nvSpPr>
          <p:cNvPr id="76804" name="Slide Number Placeholder 3"/>
          <p:cNvSpPr>
            <a:spLocks noGrp="1"/>
          </p:cNvSpPr>
          <p:nvPr>
            <p:ph type="sldNum" sz="quarter" idx="5"/>
          </p:nvPr>
        </p:nvSpPr>
        <p:spPr>
          <a:noFill/>
        </p:spPr>
        <p:txBody>
          <a:bodyPr/>
          <a:lstStyle/>
          <a:p>
            <a:fld id="{BEDBA34B-F877-224A-BBF5-77EC9C10467B}" type="slidenum">
              <a:rPr lang="en-US"/>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With an unreliable network service, it is possible that segments,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even if they are all delivered, may arrive out of order. The required solution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this problem is to number segments sequentially. We have seen that for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control protocols, such as HDLC, each data unit (frame, packet) is numbered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sequentially with each successive sequence number being one more than the previous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This scheme is used in some transport protocols, such as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ISO transport protocols. However, TCP uses a somewhat different scheme in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data octet that is transmitted is implicitly numbered. Thus, the first segment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have a sequence number of 1. If that segment has 200 octets of data, then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second segment would have the sequence number 201, and so on. For simplicity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discussions of this section, we will continue to assume that each successive segment’s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is 200 more than that of the previous segment; that is,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 contains exactly 200 octets of data.</a:t>
            </a:r>
            <a:endParaRPr lang="en-US" sz="600" dirty="0"/>
          </a:p>
        </p:txBody>
      </p:sp>
      <p:sp>
        <p:nvSpPr>
          <p:cNvPr id="77828" name="Slide Number Placeholder 3"/>
          <p:cNvSpPr>
            <a:spLocks noGrp="1"/>
          </p:cNvSpPr>
          <p:nvPr>
            <p:ph type="sldNum" sz="quarter" idx="5"/>
          </p:nvPr>
        </p:nvSpPr>
        <p:spPr>
          <a:noFill/>
        </p:spPr>
        <p:txBody>
          <a:bodyPr/>
          <a:lstStyle/>
          <a:p>
            <a:fld id="{91772060-4312-184B-8139-1569D1E7780C}" type="slidenum">
              <a:rPr lang="en-US"/>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a:lnSpc>
                <a:spcPct val="80000"/>
              </a:lnSpc>
            </a:pPr>
            <a:r>
              <a:rPr lang="en-US" sz="800" dirty="0" smtClean="0"/>
              <a:t>Two </a:t>
            </a:r>
            <a:r>
              <a:rPr lang="en-US" sz="800" dirty="0"/>
              <a:t>events necessitate the retransmission of a segment. First, a segment may be damaged in transit but nevertheless arrive at its destination. If a checksum is included with the segment, the receiving transport entity can detect the error and discard the segment. The second contingency is that a segment fails to arrive. In either case, the sending transport entity does not know that the segment transmission was unsuccessful. To cover this contingency, a positive acknowledgment scheme is used: The receiver must acknowledge each successfully received segment by returning a segment containing an acknowledgment number. For efficiency, we do not require one acknowledgment per segment. Rather, a cumulative acknowledgment can be used, as we have seen many times in this book. Thus, the receiver may receive segments numbered 1, 201, and 401, but only send </a:t>
            </a:r>
            <a:r>
              <a:rPr lang="en-US" sz="800" i="1" dirty="0"/>
              <a:t>AN</a:t>
            </a:r>
            <a:r>
              <a:rPr lang="en-US" sz="800" dirty="0"/>
              <a:t> = 601 back. The sender must interpret </a:t>
            </a:r>
            <a:r>
              <a:rPr lang="en-US" sz="800" i="1" dirty="0"/>
              <a:t>AN</a:t>
            </a:r>
            <a:r>
              <a:rPr lang="en-US" sz="800" dirty="0"/>
              <a:t> = 601 to mean that the segment with </a:t>
            </a:r>
            <a:r>
              <a:rPr lang="en-US" sz="800" i="1" dirty="0"/>
              <a:t>SN</a:t>
            </a:r>
            <a:r>
              <a:rPr lang="en-US" sz="800" dirty="0"/>
              <a:t> = 401 and all previous segments have been successfully received.</a:t>
            </a:r>
          </a:p>
          <a:p>
            <a:pPr>
              <a:lnSpc>
                <a:spcPct val="80000"/>
              </a:lnSpc>
            </a:pPr>
            <a:endParaRPr/>
          </a:p>
        </p:txBody>
      </p:sp>
      <p:sp>
        <p:nvSpPr>
          <p:cNvPr id="78852" name="Slide Number Placeholder 3"/>
          <p:cNvSpPr>
            <a:spLocks noGrp="1"/>
          </p:cNvSpPr>
          <p:nvPr>
            <p:ph type="sldNum" sz="quarter" idx="5"/>
          </p:nvPr>
        </p:nvSpPr>
        <p:spPr>
          <a:noFill/>
        </p:spPr>
        <p:txBody>
          <a:bodyPr/>
          <a:lstStyle/>
          <a:p>
            <a:fld id="{98CED2DC-F65A-DD49-BD2A-14D977CB8A0C}" type="slidenum">
              <a:rPr lang="en-US"/>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a:lnSpc>
                <a:spcPct val="80000"/>
              </a:lnSpc>
            </a:pPr>
            <a:r>
              <a:rPr lang="en-US" sz="1000" dirty="0"/>
              <a:t>If a segment does not arrive successfully, no acknowledgment will be issued and a retransmission is in order. To cope with this situation, there must be a timer associated with each segment as it is sent. If the timer expires before the segment is acknowledged, the sender must retransmit.</a:t>
            </a:r>
          </a:p>
          <a:p>
            <a:pPr>
              <a:lnSpc>
                <a:spcPct val="80000"/>
              </a:lnSpc>
            </a:pPr>
            <a:endParaRPr/>
          </a:p>
          <a:p>
            <a:pPr>
              <a:lnSpc>
                <a:spcPct val="80000"/>
              </a:lnSpc>
            </a:pPr>
            <a:r>
              <a:rPr lang="en-US" sz="1000" dirty="0" smtClean="0"/>
              <a:t>So </a:t>
            </a:r>
            <a:r>
              <a:rPr lang="en-US" sz="1000" dirty="0"/>
              <a:t>the addition of a timer solves that problem. Next problem: At what value should the timer be set?  Two strategies suggest themselves. A fixed timer value could be used, based on an understanding of the network's typical behavior. This suffers from an inability to respond to changing network conditions. If the value is too small, there will be many unnecessary retransmissions, wasting network capacity. If the value is too large, the protocol will be sluggish in responding to a lost segment. The timer should be set at a value a bit longer than the round trip time (send segment, receive ACK). Of course, this delay is variable even under constant network load. Worse, the statistics of the delay will vary with changing network conditions.</a:t>
            </a:r>
          </a:p>
          <a:p>
            <a:pPr>
              <a:lnSpc>
                <a:spcPct val="80000"/>
              </a:lnSpc>
            </a:pPr>
            <a:endParaRPr/>
          </a:p>
          <a:p>
            <a:pPr>
              <a:lnSpc>
                <a:spcPct val="80000"/>
              </a:lnSpc>
            </a:pPr>
            <a:r>
              <a:rPr lang="en-US" sz="1000" dirty="0" smtClean="0"/>
              <a:t>An </a:t>
            </a:r>
            <a:r>
              <a:rPr lang="en-US" sz="1000" dirty="0"/>
              <a:t>adaptive scheme has its own problems. Suppose that the transport entity keeps track of the time taken to acknowledge data segments and sets its </a:t>
            </a:r>
            <a:r>
              <a:rPr lang="en-US" sz="1000" b="1" dirty="0"/>
              <a:t>retransmission timer</a:t>
            </a:r>
            <a:r>
              <a:rPr lang="en-US" sz="1000" dirty="0"/>
              <a:t> based on the average of the observed delays. This value cannot be trusted for three reasons:</a:t>
            </a:r>
          </a:p>
          <a:p>
            <a:pPr>
              <a:lnSpc>
                <a:spcPct val="80000"/>
              </a:lnSpc>
            </a:pPr>
            <a:r>
              <a:rPr lang="en-US" sz="1000" dirty="0"/>
              <a:t> </a:t>
            </a:r>
          </a:p>
          <a:p>
            <a:pPr>
              <a:lnSpc>
                <a:spcPct val="80000"/>
              </a:lnSpc>
            </a:pPr>
            <a:r>
              <a:rPr lang="en-US" sz="1000" dirty="0"/>
              <a:t>The peer transport entity may not acknowledge a segment immediately. Recall that we gave it the privilege of cumulative acknowledgments.</a:t>
            </a:r>
            <a:endParaRPr lang="en-US" sz="1000" dirty="0" smtClean="0"/>
          </a:p>
          <a:p>
            <a:pPr>
              <a:lnSpc>
                <a:spcPct val="80000"/>
              </a:lnSpc>
            </a:pPr>
            <a:endParaRPr lang="en-US" sz="1000" dirty="0" smtClean="0"/>
          </a:p>
          <a:p>
            <a:pPr>
              <a:lnSpc>
                <a:spcPct val="80000"/>
              </a:lnSpc>
            </a:pPr>
            <a:r>
              <a:rPr lang="en-US" sz="1000" dirty="0" smtClean="0"/>
              <a:t>If </a:t>
            </a:r>
            <a:r>
              <a:rPr lang="en-US" sz="1000" dirty="0"/>
              <a:t>a segment has been retransmitted, the sender cannot know whether the received acknowledgment is a response to the initial transmission or the retransmission.</a:t>
            </a:r>
            <a:endParaRPr lang="en-US" sz="1000" dirty="0" smtClean="0"/>
          </a:p>
          <a:p>
            <a:pPr>
              <a:lnSpc>
                <a:spcPct val="80000"/>
              </a:lnSpc>
            </a:pPr>
            <a:endParaRPr lang="en-US" sz="1000" dirty="0" smtClean="0"/>
          </a:p>
          <a:p>
            <a:pPr>
              <a:lnSpc>
                <a:spcPct val="80000"/>
              </a:lnSpc>
            </a:pPr>
            <a:r>
              <a:rPr lang="en-US" sz="1000" dirty="0" smtClean="0"/>
              <a:t>Network </a:t>
            </a:r>
            <a:r>
              <a:rPr lang="en-US" sz="1000" dirty="0"/>
              <a:t>conditions may change suddenly.</a:t>
            </a:r>
          </a:p>
          <a:p>
            <a:pPr>
              <a:lnSpc>
                <a:spcPct val="80000"/>
              </a:lnSpc>
            </a:pPr>
            <a:endParaRPr/>
          </a:p>
          <a:p>
            <a:pPr>
              <a:lnSpc>
                <a:spcPct val="80000"/>
              </a:lnSpc>
            </a:pPr>
            <a:r>
              <a:rPr lang="en-US" sz="1000" dirty="0"/>
              <a:t>Each of these problems is a cause for some further tweaking of the transport algorithm, but the problem admits of no complete solution. There will always be some uncertainty concerning the best value for the retransmission timer. We return to this issue in Section</a:t>
            </a:r>
            <a:r>
              <a:rPr lang="en-US" sz="1000" dirty="0" smtClean="0"/>
              <a:t> 15.3</a:t>
            </a:r>
            <a:r>
              <a:rPr lang="en-US" sz="1000" dirty="0"/>
              <a:t>.</a:t>
            </a:r>
          </a:p>
          <a:p>
            <a:pPr>
              <a:lnSpc>
                <a:spcPct val="80000"/>
              </a:lnSpc>
            </a:pPr>
            <a:endParaRPr/>
          </a:p>
        </p:txBody>
      </p:sp>
      <p:sp>
        <p:nvSpPr>
          <p:cNvPr id="79876" name="Slide Number Placeholder 3"/>
          <p:cNvSpPr>
            <a:spLocks noGrp="1"/>
          </p:cNvSpPr>
          <p:nvPr>
            <p:ph type="sldNum" sz="quarter" idx="5"/>
          </p:nvPr>
        </p:nvSpPr>
        <p:spPr>
          <a:noFill/>
        </p:spPr>
        <p:txBody>
          <a:bodyPr/>
          <a:lstStyle/>
          <a:p>
            <a:fld id="{B25304BC-C3D9-3843-935A-38D24211620E}" type="slidenum">
              <a:rPr lang="en-US"/>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begin this chapter by examining the protocol mechanisms required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provide these services. We find that most of the complexity relates to reliable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connection-oriented services. As might be expected, the less the network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 provides, the more the transport protocol must do. The remainder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chapter looks at two widely used transport protocols: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Protocol (TCP) and User Datagram Protocol (UDP).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 to Figure 2.8 to see the position within the TCP/IP suite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discussed in this chapter.</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dirty="0"/>
              <a:t>Incidentally, the retransmission timer is only one of a number of timers needed for proper functioning of a transport protocol. These are listed in</a:t>
            </a:r>
            <a:r>
              <a:rPr lang="en-US" dirty="0" smtClean="0"/>
              <a:t> Table 15.1</a:t>
            </a:r>
            <a:r>
              <a:rPr lang="en-US" dirty="0"/>
              <a:t>, together with a brief explanation.</a:t>
            </a:r>
          </a:p>
          <a:p>
            <a:endParaRPr lang="en-US" dirty="0"/>
          </a:p>
          <a:p>
            <a:endParaRPr lang="en-US" dirty="0"/>
          </a:p>
        </p:txBody>
      </p:sp>
      <p:sp>
        <p:nvSpPr>
          <p:cNvPr id="80900" name="Slide Number Placeholder 3"/>
          <p:cNvSpPr>
            <a:spLocks noGrp="1"/>
          </p:cNvSpPr>
          <p:nvPr>
            <p:ph type="sldNum" sz="quarter" idx="5"/>
          </p:nvPr>
        </p:nvSpPr>
        <p:spPr>
          <a:noFill/>
        </p:spPr>
        <p:txBody>
          <a:bodyPr/>
          <a:lstStyle/>
          <a:p>
            <a:fld id="{0AC2A833-3911-D74E-AEEF-A90B7EA9DECF}" type="slidenum">
              <a:rPr lang="en-US"/>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a:lnSpc>
                <a:spcPct val="80000"/>
              </a:lnSpc>
            </a:pPr>
            <a:r>
              <a:rPr lang="en-US" sz="1000" dirty="0" smtClean="0"/>
              <a:t>If </a:t>
            </a:r>
            <a:r>
              <a:rPr lang="en-US" sz="1000" dirty="0"/>
              <a:t>a segment is lost and then retransmitted, no confusion will result. If, however, one or more segments in sequence are successfully delivered, but the corresponding ACK is lost, then the sending transport entity will time out and one or more segments will be retransmitted. If these retransmitted segments arrive successfully, they will be duplicates of previously received segments. Thus, the receiver must be able to recognize duplicates. The fact that each segment carries a sequence number helps, but, nevertheless, duplicate detection and handling is not simple. There are two cases:</a:t>
            </a:r>
          </a:p>
          <a:p>
            <a:pPr>
              <a:lnSpc>
                <a:spcPct val="80000"/>
              </a:lnSpc>
            </a:pPr>
            <a:r>
              <a:rPr lang="en-US" sz="1000" dirty="0"/>
              <a:t> </a:t>
            </a:r>
          </a:p>
          <a:p>
            <a:pPr>
              <a:lnSpc>
                <a:spcPct val="80000"/>
              </a:lnSpc>
            </a:pPr>
            <a:r>
              <a:rPr lang="en-US" sz="1000" dirty="0"/>
              <a:t>A duplicate is received prior to the close of the connection.</a:t>
            </a:r>
            <a:endParaRPr lang="en-US" sz="1000" dirty="0" smtClean="0"/>
          </a:p>
          <a:p>
            <a:pPr>
              <a:lnSpc>
                <a:spcPct val="80000"/>
              </a:lnSpc>
            </a:pPr>
            <a:endParaRPr lang="en-US" sz="1000" dirty="0" smtClean="0"/>
          </a:p>
          <a:p>
            <a:pPr>
              <a:lnSpc>
                <a:spcPct val="80000"/>
              </a:lnSpc>
            </a:pPr>
            <a:r>
              <a:rPr lang="en-US" sz="1000" dirty="0" smtClean="0"/>
              <a:t>A </a:t>
            </a:r>
            <a:r>
              <a:rPr lang="en-US" sz="1000" dirty="0"/>
              <a:t>duplicate is received after the close of the connection.</a:t>
            </a:r>
          </a:p>
          <a:p>
            <a:pPr>
              <a:lnSpc>
                <a:spcPct val="80000"/>
              </a:lnSpc>
            </a:pPr>
            <a:r>
              <a:rPr lang="en-US" sz="1000" dirty="0"/>
              <a:t> </a:t>
            </a:r>
            <a:endParaRPr lang="en-US" sz="1000" dirty="0" smtClean="0"/>
          </a:p>
          <a:p>
            <a:pPr>
              <a:lnSpc>
                <a:spcPct val="80000"/>
              </a:lnSpc>
            </a:pPr>
            <a:r>
              <a:rPr lang="en-US" sz="1000" dirty="0" smtClean="0"/>
              <a:t>The </a:t>
            </a:r>
            <a:r>
              <a:rPr lang="en-US" sz="1000" dirty="0"/>
              <a:t>second case is discussed in the subsection on connection establishment. We deal with the first case here.</a:t>
            </a:r>
          </a:p>
          <a:p>
            <a:pPr>
              <a:lnSpc>
                <a:spcPct val="80000"/>
              </a:lnSpc>
            </a:pPr>
            <a:endParaRPr/>
          </a:p>
          <a:p>
            <a:pPr>
              <a:lnSpc>
                <a:spcPct val="80000"/>
              </a:lnSpc>
            </a:pPr>
            <a:r>
              <a:rPr lang="en-US" sz="1000" dirty="0" smtClean="0"/>
              <a:t>Notice </a:t>
            </a:r>
            <a:r>
              <a:rPr lang="en-US" sz="1000" dirty="0"/>
              <a:t>that we say "a" duplicate rather than "the" duplicate. From the sender's point of view, the retransmitted segment is the duplicate. However, the retransmitted segment may arrive before the original segment, in which case the receiver views the original segment as the duplicate. In any case, two tactics are needed to cope with a duplicate received prior to the close of a connection:</a:t>
            </a:r>
          </a:p>
          <a:p>
            <a:pPr>
              <a:lnSpc>
                <a:spcPct val="80000"/>
              </a:lnSpc>
            </a:pPr>
            <a:r>
              <a:rPr lang="en-US" sz="1000" dirty="0"/>
              <a:t> </a:t>
            </a:r>
          </a:p>
          <a:p>
            <a:pPr>
              <a:lnSpc>
                <a:spcPct val="80000"/>
              </a:lnSpc>
            </a:pPr>
            <a:r>
              <a:rPr lang="en-US" sz="1000" dirty="0"/>
              <a:t>The receiver must assume that its acknowledgment was lost and therefore must acknowledge the duplicate. Consequently, the sender must not get confused if it receives multiple acknowledgments to the same segment.</a:t>
            </a:r>
            <a:endParaRPr lang="en-US" sz="1000" dirty="0" smtClean="0"/>
          </a:p>
          <a:p>
            <a:pPr>
              <a:lnSpc>
                <a:spcPct val="80000"/>
              </a:lnSpc>
            </a:pPr>
            <a:endParaRPr lang="en-US" sz="1000" dirty="0" smtClean="0"/>
          </a:p>
          <a:p>
            <a:pPr>
              <a:lnSpc>
                <a:spcPct val="80000"/>
              </a:lnSpc>
            </a:pPr>
            <a:r>
              <a:rPr lang="en-US" sz="1000" dirty="0" smtClean="0"/>
              <a:t>The </a:t>
            </a:r>
            <a:r>
              <a:rPr lang="en-US" sz="1000" dirty="0"/>
              <a:t>sequence number space must be long enough so as not to "cycle" in less than the maximum possible segment lifetime (time it takes segment to transit network).</a:t>
            </a:r>
          </a:p>
          <a:p>
            <a:pPr>
              <a:lnSpc>
                <a:spcPct val="80000"/>
              </a:lnSpc>
            </a:pPr>
            <a:r>
              <a:rPr lang="en-US" sz="1000" dirty="0"/>
              <a:t> </a:t>
            </a:r>
          </a:p>
          <a:p>
            <a:pPr>
              <a:lnSpc>
                <a:spcPct val="80000"/>
              </a:lnSpc>
            </a:pPr>
            <a:endParaRPr lang="en-US" sz="1000" dirty="0"/>
          </a:p>
        </p:txBody>
      </p:sp>
      <p:sp>
        <p:nvSpPr>
          <p:cNvPr id="81924" name="Slide Number Placeholder 3"/>
          <p:cNvSpPr>
            <a:spLocks noGrp="1"/>
          </p:cNvSpPr>
          <p:nvPr>
            <p:ph type="sldNum" sz="quarter" idx="5"/>
          </p:nvPr>
        </p:nvSpPr>
        <p:spPr>
          <a:noFill/>
        </p:spPr>
        <p:txBody>
          <a:bodyPr/>
          <a:lstStyle/>
          <a:p>
            <a:fld id="{8C1CC73D-ADA3-4643-8488-F693B0BFEF2B}" type="slidenum">
              <a:rPr lang="en-US"/>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z="1100" dirty="0" smtClean="0"/>
              <a:t>Figure 15.5 </a:t>
            </a:r>
            <a:r>
              <a:rPr lang="en-US" sz="1100" dirty="0"/>
              <a:t>illustrates the reason for the latter requirement. In this example, the sequence space is of length 1600; that is, after </a:t>
            </a:r>
            <a:r>
              <a:rPr lang="en-US" sz="1100" i="1" dirty="0"/>
              <a:t>SN</a:t>
            </a:r>
            <a:r>
              <a:rPr lang="en-US" sz="1100" dirty="0"/>
              <a:t> = 1600, the sequence numbers cycle back and begin with </a:t>
            </a:r>
            <a:r>
              <a:rPr lang="en-US" sz="1100" i="1" dirty="0"/>
              <a:t>SN</a:t>
            </a:r>
            <a:r>
              <a:rPr lang="en-US" sz="1100" dirty="0"/>
              <a:t> = 1. For simplicity, we assume the receiving transport entity maintains a credit window size of 600. Suppose that A has transmitted data segments with </a:t>
            </a:r>
            <a:r>
              <a:rPr lang="en-US" sz="1100" i="1" dirty="0"/>
              <a:t>SN</a:t>
            </a:r>
            <a:r>
              <a:rPr lang="en-US" sz="1100" dirty="0"/>
              <a:t> = 1, 201, and 401. B has received the two segments with </a:t>
            </a:r>
            <a:r>
              <a:rPr lang="en-US" sz="1100" i="1" dirty="0"/>
              <a:t>SN</a:t>
            </a:r>
            <a:r>
              <a:rPr lang="en-US" sz="1100" dirty="0"/>
              <a:t> = 201 and </a:t>
            </a:r>
            <a:r>
              <a:rPr lang="en-US" sz="1100" i="1" dirty="0"/>
              <a:t>SN</a:t>
            </a:r>
            <a:r>
              <a:rPr lang="en-US" sz="1100" dirty="0"/>
              <a:t> = 401, but the segment with </a:t>
            </a:r>
            <a:r>
              <a:rPr lang="en-US" sz="1100" i="1" dirty="0"/>
              <a:t>SN</a:t>
            </a:r>
            <a:r>
              <a:rPr lang="en-US" sz="1100" dirty="0"/>
              <a:t> = 1 is delayed in transit. Thus, B does not send any acknowledgments.  Eventually, A times out and retransmits segment </a:t>
            </a:r>
            <a:r>
              <a:rPr lang="en-US" sz="1100" i="1" dirty="0"/>
              <a:t>SN</a:t>
            </a:r>
            <a:r>
              <a:rPr lang="en-US" sz="1100" dirty="0"/>
              <a:t> = 1. When the duplicate segment </a:t>
            </a:r>
            <a:r>
              <a:rPr lang="en-US" sz="1100" i="1" dirty="0"/>
              <a:t>SN</a:t>
            </a:r>
            <a:r>
              <a:rPr lang="en-US" sz="1100" dirty="0"/>
              <a:t> = 1 arrives, B acknowledges 1, 201, and 401 with </a:t>
            </a:r>
            <a:r>
              <a:rPr lang="en-US" sz="1100" i="1" dirty="0"/>
              <a:t>AN</a:t>
            </a:r>
            <a:r>
              <a:rPr lang="en-US" sz="1100" dirty="0"/>
              <a:t> = 601. Meanwhile, A has timed out again and retransmits </a:t>
            </a:r>
            <a:r>
              <a:rPr lang="en-US" sz="1100" i="1" dirty="0"/>
              <a:t>SN</a:t>
            </a:r>
            <a:r>
              <a:rPr lang="en-US" sz="1100" dirty="0"/>
              <a:t> = 201, which B acknowledges with another </a:t>
            </a:r>
            <a:r>
              <a:rPr lang="en-US" sz="1100" i="1" dirty="0"/>
              <a:t>AN</a:t>
            </a:r>
            <a:r>
              <a:rPr lang="en-US" sz="1100" dirty="0"/>
              <a:t> = 601. Things now seem to have sorted themselves out and data transfer continues. When the sequence space is exhausted, A cycles back to </a:t>
            </a:r>
            <a:r>
              <a:rPr lang="en-US" sz="1100" i="1" dirty="0"/>
              <a:t>SN</a:t>
            </a:r>
            <a:r>
              <a:rPr lang="en-US" sz="1100" dirty="0"/>
              <a:t> = 1 and continues. Alas, the old segment </a:t>
            </a:r>
            <a:r>
              <a:rPr lang="en-US" sz="1100" i="1" dirty="0"/>
              <a:t>SN</a:t>
            </a:r>
            <a:r>
              <a:rPr lang="en-US" sz="1100" dirty="0"/>
              <a:t> = 1 makes a belated appearance and is accepted by B before the new segment </a:t>
            </a:r>
            <a:r>
              <a:rPr lang="en-US" sz="1100" i="1" dirty="0"/>
              <a:t>SN</a:t>
            </a:r>
            <a:r>
              <a:rPr lang="en-US" sz="1100" dirty="0"/>
              <a:t> = 1 arrives. When the new segment </a:t>
            </a:r>
            <a:r>
              <a:rPr lang="en-US" sz="1100" i="1" dirty="0"/>
              <a:t>SN</a:t>
            </a:r>
            <a:r>
              <a:rPr lang="en-US" sz="1100" dirty="0"/>
              <a:t> = 1 does arrive, it is treated as a duplicate and discarded.</a:t>
            </a:r>
          </a:p>
          <a:p>
            <a:endParaRPr/>
          </a:p>
          <a:p>
            <a:r>
              <a:rPr lang="en-US" sz="1100" dirty="0" smtClean="0"/>
              <a:t>It </a:t>
            </a:r>
            <a:r>
              <a:rPr lang="en-US" sz="1100" dirty="0"/>
              <a:t>should be clear that the untimely emergence of the old segment would have caused no difficulty if the sequence numbers had not yet wrapped around. The larger the sequence number space (number of bits used to represent the sequence number), the longer the wraparound is avoided. How big must the sequence space be? This depends on, among other things, whether the network enforces a maximum packet lifetime, and the rate at which segments are being transmitted. Fortunately, each addition of a single bit to the sequence number field doubles the sequence space, so it is rather easy to select a safe size.</a:t>
            </a:r>
          </a:p>
          <a:p>
            <a:r>
              <a:rPr lang="en-US" sz="1100" dirty="0"/>
              <a:t> </a:t>
            </a:r>
          </a:p>
          <a:p>
            <a:endParaRPr lang="en-US" sz="1100" dirty="0"/>
          </a:p>
        </p:txBody>
      </p:sp>
      <p:sp>
        <p:nvSpPr>
          <p:cNvPr id="82948" name="Slide Number Placeholder 3"/>
          <p:cNvSpPr>
            <a:spLocks noGrp="1"/>
          </p:cNvSpPr>
          <p:nvPr>
            <p:ph type="sldNum" sz="quarter" idx="5"/>
          </p:nvPr>
        </p:nvSpPr>
        <p:spPr>
          <a:noFill/>
        </p:spPr>
        <p:txBody>
          <a:bodyPr/>
          <a:lstStyle/>
          <a:p>
            <a:fld id="{241A271A-9B73-2449-B22E-8917D76F9AF7}" type="slidenum">
              <a:rPr lang="en-US"/>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a:lnSpc>
                <a:spcPct val="80000"/>
              </a:lnSpc>
            </a:pPr>
            <a:r>
              <a:rPr lang="en-US" sz="1100" dirty="0" smtClean="0"/>
              <a:t>The </a:t>
            </a:r>
            <a:r>
              <a:rPr lang="en-US" sz="1100" dirty="0"/>
              <a:t>credit allocation flow control mechanism described earlier is quite robust in the face of an unreliable network service and requires little enhancement. As was mentioned, a segment containing (</a:t>
            </a:r>
            <a:r>
              <a:rPr lang="en-US" sz="1100" i="1" dirty="0"/>
              <a:t>AN</a:t>
            </a:r>
            <a:r>
              <a:rPr lang="en-US" sz="1100" dirty="0"/>
              <a:t> = </a:t>
            </a:r>
            <a:r>
              <a:rPr lang="en-US" sz="1100" i="1" dirty="0"/>
              <a:t>i</a:t>
            </a:r>
            <a:r>
              <a:rPr lang="en-US" sz="1100" dirty="0"/>
              <a:t>, </a:t>
            </a:r>
            <a:r>
              <a:rPr lang="en-US" sz="1100" i="1" dirty="0"/>
              <a:t>W</a:t>
            </a:r>
            <a:r>
              <a:rPr lang="en-US" sz="1100" dirty="0"/>
              <a:t> = </a:t>
            </a:r>
            <a:r>
              <a:rPr lang="en-US" sz="1100" i="1" dirty="0"/>
              <a:t>j</a:t>
            </a:r>
            <a:r>
              <a:rPr lang="en-US" sz="1100" dirty="0"/>
              <a:t>) acknowledges all octets through number </a:t>
            </a:r>
            <a:r>
              <a:rPr lang="en-US" sz="1100" i="1" dirty="0"/>
              <a:t>i</a:t>
            </a:r>
            <a:r>
              <a:rPr lang="en-US" sz="1100" dirty="0"/>
              <a:t> – 1 and grants credit for an additional </a:t>
            </a:r>
            <a:r>
              <a:rPr lang="en-US" sz="1100" i="1" dirty="0"/>
              <a:t>j</a:t>
            </a:r>
            <a:r>
              <a:rPr lang="en-US" sz="1100" dirty="0"/>
              <a:t> octets beginning with octet </a:t>
            </a:r>
            <a:r>
              <a:rPr lang="en-US" sz="1100" i="1" dirty="0"/>
              <a:t>i</a:t>
            </a:r>
            <a:r>
              <a:rPr lang="en-US" sz="1100" dirty="0"/>
              <a:t>. The credit allocation mechanism is quite flexible. For example, suppose that the last octet of data received by B was octet number </a:t>
            </a:r>
            <a:r>
              <a:rPr lang="en-US" sz="1100" i="1" dirty="0"/>
              <a:t>i</a:t>
            </a:r>
            <a:r>
              <a:rPr lang="en-US" sz="1100" dirty="0"/>
              <a:t> – 1 and that the last segment issued by B was (</a:t>
            </a:r>
            <a:r>
              <a:rPr lang="en-US" sz="1100" i="1" dirty="0"/>
              <a:t>AN</a:t>
            </a:r>
            <a:r>
              <a:rPr lang="en-US" sz="1100" dirty="0"/>
              <a:t> = </a:t>
            </a:r>
            <a:r>
              <a:rPr lang="en-US" sz="1100" i="1" dirty="0"/>
              <a:t>i</a:t>
            </a:r>
            <a:r>
              <a:rPr lang="en-US" sz="1100" dirty="0"/>
              <a:t>, W = </a:t>
            </a:r>
            <a:r>
              <a:rPr lang="en-US" sz="1100" i="1" dirty="0"/>
              <a:t>j</a:t>
            </a:r>
            <a:r>
              <a:rPr lang="en-US" sz="1100" dirty="0"/>
              <a:t>). Then</a:t>
            </a:r>
          </a:p>
          <a:p>
            <a:pPr>
              <a:lnSpc>
                <a:spcPct val="80000"/>
              </a:lnSpc>
            </a:pPr>
            <a:r>
              <a:rPr lang="en-US" sz="1100" dirty="0"/>
              <a:t> </a:t>
            </a:r>
          </a:p>
          <a:p>
            <a:pPr>
              <a:lnSpc>
                <a:spcPct val="80000"/>
              </a:lnSpc>
            </a:pPr>
            <a:r>
              <a:rPr lang="en-US" sz="1100" dirty="0"/>
              <a:t>To increase credit to an amount </a:t>
            </a:r>
            <a:r>
              <a:rPr lang="en-US" sz="1100" i="1" dirty="0"/>
              <a:t>k</a:t>
            </a:r>
            <a:r>
              <a:rPr lang="en-US" sz="1100" dirty="0"/>
              <a:t> (</a:t>
            </a:r>
            <a:r>
              <a:rPr lang="en-US" sz="1100" i="1" dirty="0"/>
              <a:t>k</a:t>
            </a:r>
            <a:r>
              <a:rPr lang="en-US" sz="1100" dirty="0"/>
              <a:t>&gt;</a:t>
            </a:r>
            <a:r>
              <a:rPr lang="en-US" sz="1100" i="1" dirty="0"/>
              <a:t>j</a:t>
            </a:r>
            <a:r>
              <a:rPr lang="en-US" sz="1100" dirty="0"/>
              <a:t>) when no additional data have arrived, B issues (</a:t>
            </a:r>
            <a:r>
              <a:rPr lang="en-US" sz="1100" i="1" dirty="0"/>
              <a:t>AN</a:t>
            </a:r>
            <a:r>
              <a:rPr lang="en-US" sz="1100" dirty="0"/>
              <a:t> = </a:t>
            </a:r>
            <a:r>
              <a:rPr lang="en-US" sz="1100" i="1" dirty="0"/>
              <a:t>i</a:t>
            </a:r>
            <a:r>
              <a:rPr lang="en-US" sz="1100" dirty="0"/>
              <a:t>, </a:t>
            </a:r>
            <a:r>
              <a:rPr lang="en-US" sz="1100" i="1" dirty="0"/>
              <a:t>W</a:t>
            </a:r>
            <a:r>
              <a:rPr lang="en-US" sz="1100" dirty="0"/>
              <a:t> = </a:t>
            </a:r>
            <a:r>
              <a:rPr lang="en-US" sz="1100" i="1" dirty="0"/>
              <a:t>k</a:t>
            </a:r>
            <a:r>
              <a:rPr lang="en-US" sz="1100" dirty="0"/>
              <a:t>).</a:t>
            </a:r>
            <a:endParaRPr lang="en-US" sz="1100" dirty="0" smtClean="0"/>
          </a:p>
          <a:p>
            <a:pPr>
              <a:lnSpc>
                <a:spcPct val="80000"/>
              </a:lnSpc>
            </a:pPr>
            <a:endParaRPr lang="en-US" sz="1100" dirty="0" smtClean="0"/>
          </a:p>
          <a:p>
            <a:pPr>
              <a:lnSpc>
                <a:spcPct val="80000"/>
              </a:lnSpc>
            </a:pPr>
            <a:r>
              <a:rPr lang="en-US" sz="1100" dirty="0" smtClean="0"/>
              <a:t>To </a:t>
            </a:r>
            <a:r>
              <a:rPr lang="en-US" sz="1100" dirty="0"/>
              <a:t>acknowledge an incoming segment containing </a:t>
            </a:r>
            <a:r>
              <a:rPr lang="en-US" sz="1100" i="1" dirty="0"/>
              <a:t>m</a:t>
            </a:r>
            <a:r>
              <a:rPr lang="en-US" sz="1100" dirty="0"/>
              <a:t> octets of data (</a:t>
            </a:r>
            <a:r>
              <a:rPr lang="en-US" sz="1100" i="1" dirty="0"/>
              <a:t>m</a:t>
            </a:r>
            <a:r>
              <a:rPr lang="en-US" sz="1100" dirty="0"/>
              <a:t>&lt;</a:t>
            </a:r>
            <a:r>
              <a:rPr lang="en-US" sz="1100" i="1" dirty="0"/>
              <a:t>j</a:t>
            </a:r>
            <a:r>
              <a:rPr lang="en-US" sz="1100" dirty="0"/>
              <a:t>) without granting additional credit, B issues (</a:t>
            </a:r>
            <a:r>
              <a:rPr lang="en-US" sz="1100" i="1" dirty="0"/>
              <a:t>AN</a:t>
            </a:r>
            <a:r>
              <a:rPr lang="en-US" sz="1100" dirty="0"/>
              <a:t> = </a:t>
            </a:r>
            <a:r>
              <a:rPr lang="en-US" sz="1100" i="1" dirty="0"/>
              <a:t>i </a:t>
            </a:r>
            <a:r>
              <a:rPr lang="en-US" sz="1100" dirty="0"/>
              <a:t>+ </a:t>
            </a:r>
            <a:r>
              <a:rPr lang="en-US" sz="1100" i="1" dirty="0"/>
              <a:t>m</a:t>
            </a:r>
            <a:r>
              <a:rPr lang="en-US" sz="1100" dirty="0"/>
              <a:t>, </a:t>
            </a:r>
            <a:r>
              <a:rPr lang="en-US" sz="1100" i="1" dirty="0"/>
              <a:t>W</a:t>
            </a:r>
            <a:r>
              <a:rPr lang="en-US" sz="1100" dirty="0"/>
              <a:t> = </a:t>
            </a:r>
            <a:r>
              <a:rPr lang="en-US" sz="1100" i="1" dirty="0"/>
              <a:t>j </a:t>
            </a:r>
            <a:r>
              <a:rPr lang="en-US" sz="1100" dirty="0"/>
              <a:t>– </a:t>
            </a:r>
            <a:r>
              <a:rPr lang="en-US" sz="1100" i="1" dirty="0"/>
              <a:t>m</a:t>
            </a:r>
            <a:r>
              <a:rPr lang="en-US" sz="1100" dirty="0"/>
              <a:t>).</a:t>
            </a:r>
          </a:p>
          <a:p>
            <a:pPr>
              <a:lnSpc>
                <a:spcPct val="80000"/>
              </a:lnSpc>
            </a:pPr>
            <a:r>
              <a:rPr lang="en-US" sz="1100" dirty="0"/>
              <a:t> </a:t>
            </a:r>
            <a:endParaRPr lang="en-US" sz="1100" dirty="0" smtClean="0"/>
          </a:p>
          <a:p>
            <a:pPr>
              <a:lnSpc>
                <a:spcPct val="80000"/>
              </a:lnSpc>
            </a:pPr>
            <a:r>
              <a:rPr lang="en-US" sz="1100" dirty="0" smtClean="0"/>
              <a:t>If </a:t>
            </a:r>
            <a:r>
              <a:rPr lang="en-US" sz="1100" dirty="0"/>
              <a:t>an ACK/CREDIT segment is lost, little harm is done. Future acknowledgments will resynchronize the protocol. Further, if no new acknowledgments are forthcoming, the sender times out and retransmits a data segment, which triggers a new acknowledgment. However, it is still possible for deadlock to occur. Consider a situation in which B sends (</a:t>
            </a:r>
            <a:r>
              <a:rPr lang="en-US" sz="1100" i="1" dirty="0"/>
              <a:t>AN</a:t>
            </a:r>
            <a:r>
              <a:rPr lang="en-US" sz="1100" dirty="0"/>
              <a:t> = </a:t>
            </a:r>
            <a:r>
              <a:rPr lang="en-US" sz="1100" i="1" dirty="0"/>
              <a:t>i</a:t>
            </a:r>
            <a:r>
              <a:rPr lang="en-US" sz="1100" dirty="0"/>
              <a:t>, </a:t>
            </a:r>
            <a:r>
              <a:rPr lang="en-US" sz="1100" i="1" dirty="0"/>
              <a:t>W</a:t>
            </a:r>
            <a:r>
              <a:rPr lang="en-US" sz="1100" dirty="0"/>
              <a:t> = 0), temporarily closing the window. Subsequently, B sends (</a:t>
            </a:r>
            <a:r>
              <a:rPr lang="en-US" sz="1100" i="1" dirty="0"/>
              <a:t>AN</a:t>
            </a:r>
            <a:r>
              <a:rPr lang="en-US" sz="1100" dirty="0"/>
              <a:t> = </a:t>
            </a:r>
            <a:r>
              <a:rPr lang="en-US" sz="1100" i="1" dirty="0"/>
              <a:t>i</a:t>
            </a:r>
            <a:r>
              <a:rPr lang="en-US" sz="1100" dirty="0"/>
              <a:t>, </a:t>
            </a:r>
            <a:r>
              <a:rPr lang="en-US" sz="1100" i="1" dirty="0"/>
              <a:t>W</a:t>
            </a:r>
            <a:r>
              <a:rPr lang="en-US" sz="1100" dirty="0"/>
              <a:t> = </a:t>
            </a:r>
            <a:r>
              <a:rPr lang="en-US" sz="1100" i="1" dirty="0"/>
              <a:t>j</a:t>
            </a:r>
            <a:r>
              <a:rPr lang="en-US" sz="1100" dirty="0"/>
              <a:t>), but this segment is lost. A is awaiting the opportunity to send data and B thinks that it has granted that opportunity. To overcome this problem, a </a:t>
            </a:r>
            <a:r>
              <a:rPr lang="en-US" sz="1100" b="1" dirty="0"/>
              <a:t>persist timer</a:t>
            </a:r>
            <a:r>
              <a:rPr lang="en-US" sz="1100" dirty="0"/>
              <a:t> can be used. This timer is reset with each outgoing segment (all segments contain the </a:t>
            </a:r>
            <a:r>
              <a:rPr lang="en-US" sz="1100" i="1" dirty="0"/>
              <a:t>AN</a:t>
            </a:r>
            <a:r>
              <a:rPr lang="en-US" sz="1100" dirty="0"/>
              <a:t> and </a:t>
            </a:r>
            <a:r>
              <a:rPr lang="en-US" sz="1100" i="1" dirty="0"/>
              <a:t>W</a:t>
            </a:r>
            <a:r>
              <a:rPr lang="en-US" sz="1100" dirty="0"/>
              <a:t> fields). If the timer ever expires, the protocol entity is required to send a segment, even if it duplicates a previous one. This breaks the deadlock and also assures the other end that the protocol entity is still alive.</a:t>
            </a:r>
          </a:p>
          <a:p>
            <a:pPr>
              <a:lnSpc>
                <a:spcPct val="80000"/>
              </a:lnSpc>
            </a:pPr>
            <a:r>
              <a:rPr lang="en-US" sz="1100" dirty="0"/>
              <a:t> </a:t>
            </a:r>
          </a:p>
          <a:p>
            <a:pPr>
              <a:lnSpc>
                <a:spcPct val="80000"/>
              </a:lnSpc>
            </a:pPr>
            <a:endParaRPr lang="en-US" sz="1100" dirty="0"/>
          </a:p>
        </p:txBody>
      </p:sp>
      <p:sp>
        <p:nvSpPr>
          <p:cNvPr id="83972" name="Slide Number Placeholder 3"/>
          <p:cNvSpPr>
            <a:spLocks noGrp="1"/>
          </p:cNvSpPr>
          <p:nvPr>
            <p:ph type="sldNum" sz="quarter" idx="5"/>
          </p:nvPr>
        </p:nvSpPr>
        <p:spPr>
          <a:noFill/>
        </p:spPr>
        <p:txBody>
          <a:bodyPr/>
          <a:lstStyle/>
          <a:p>
            <a:fld id="{ED75D1DD-CF16-DB4C-A59D-60ED6123AB45}" type="slidenum">
              <a:rPr lang="en-US"/>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lnSpc>
                <a:spcPct val="80000"/>
              </a:lnSpc>
            </a:pPr>
            <a:r>
              <a:rPr lang="en-US" sz="800" dirty="0" smtClean="0"/>
              <a:t>As </a:t>
            </a:r>
            <a:r>
              <a:rPr lang="en-US" sz="800" dirty="0"/>
              <a:t>with other protocol mechanisms, connection establishment must take into account the unreliability of a network service. Recall that a connection establishment calls for the exchange of SYNs, a procedure sometimes referred to as a two-way handshake. Suppose that A issues a SYN to B. It expects to get a SYN back, confirming the connection. Two things can go wrong: A's SYN can be lost or B's answering SYN can be lost. Both cases can be handled by use of a </a:t>
            </a:r>
            <a:r>
              <a:rPr lang="en-US" sz="800" b="1" dirty="0"/>
              <a:t>retransmit-SYN timer</a:t>
            </a:r>
            <a:r>
              <a:rPr lang="en-US" sz="800" dirty="0"/>
              <a:t> (Table</a:t>
            </a:r>
            <a:r>
              <a:rPr lang="en-US" sz="800" dirty="0" smtClean="0"/>
              <a:t> 15.1)</a:t>
            </a:r>
            <a:r>
              <a:rPr lang="en-US" sz="800" dirty="0"/>
              <a:t>. After A issues a SYN, it will reissue the SYN when the timer expires.</a:t>
            </a:r>
          </a:p>
          <a:p>
            <a:pPr>
              <a:lnSpc>
                <a:spcPct val="80000"/>
              </a:lnSpc>
            </a:pPr>
            <a:endParaRPr/>
          </a:p>
          <a:p>
            <a:pPr>
              <a:lnSpc>
                <a:spcPct val="80000"/>
              </a:lnSpc>
            </a:pPr>
            <a:r>
              <a:rPr lang="en-US" sz="800" dirty="0" smtClean="0"/>
              <a:t>This </a:t>
            </a:r>
            <a:r>
              <a:rPr lang="en-US" sz="800" dirty="0"/>
              <a:t>gives rise, potentially, to duplicate SYNs. If A's initial SYN was lost, there are no duplicates. If B's response was lost, then B may receive two SYNs from A. Further, if B's response was not lost, but simply delayed, A may get two responding SYNs. All of this means that A and B must simply ignore duplicate SYNs once a connection is established.</a:t>
            </a:r>
          </a:p>
          <a:p>
            <a:pPr>
              <a:lnSpc>
                <a:spcPct val="80000"/>
              </a:lnSpc>
            </a:pPr>
            <a:endParaRPr/>
          </a:p>
        </p:txBody>
      </p:sp>
      <p:sp>
        <p:nvSpPr>
          <p:cNvPr id="84996" name="Slide Number Placeholder 3"/>
          <p:cNvSpPr>
            <a:spLocks noGrp="1"/>
          </p:cNvSpPr>
          <p:nvPr>
            <p:ph type="sldNum" sz="quarter" idx="5"/>
          </p:nvPr>
        </p:nvSpPr>
        <p:spPr>
          <a:noFill/>
        </p:spPr>
        <p:txBody>
          <a:bodyPr/>
          <a:lstStyle/>
          <a:p>
            <a:fld id="{921CE387-D93B-3544-BC2C-7E9E2CD75611}" type="slidenum">
              <a:rPr lang="en-US"/>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a:lnSpc>
                <a:spcPct val="90000"/>
              </a:lnSpc>
            </a:pPr>
            <a:r>
              <a:rPr lang="en-US" sz="1000" dirty="0"/>
              <a:t>There are other problems to contend with. Just as a delayed SYN or lost response can give rise to a duplicate SYN, a delayed data segment or lost acknowledgment can give rise to duplicate data segments, as we have seen in</a:t>
            </a:r>
            <a:r>
              <a:rPr lang="en-US" sz="1000" dirty="0" smtClean="0"/>
              <a:t> Figure15.5</a:t>
            </a:r>
            <a:r>
              <a:rPr lang="en-US" sz="1000" dirty="0"/>
              <a:t>. Such a delayed or duplicated data segment can interfere with data transfer, as illustrated in</a:t>
            </a:r>
            <a:r>
              <a:rPr lang="en-US" sz="1000" dirty="0" smtClean="0"/>
              <a:t> Figure 15.6</a:t>
            </a:r>
            <a:r>
              <a:rPr lang="en-US" sz="1000" dirty="0"/>
              <a:t>. Assume that with each new connection, each transport protocol entity begins numbering its data segments with sequence number 1. In the figure, a duplicate copy of segment </a:t>
            </a:r>
            <a:r>
              <a:rPr lang="en-US" sz="1000" i="1" dirty="0"/>
              <a:t>SN</a:t>
            </a:r>
            <a:r>
              <a:rPr lang="en-US" sz="1000" dirty="0"/>
              <a:t> = 401 from an old connection arrives during the lifetime of a new connection and is delivered to B before delivery of the legitimate data segment </a:t>
            </a:r>
            <a:r>
              <a:rPr lang="en-US" sz="1000" i="1" dirty="0"/>
              <a:t>SN</a:t>
            </a:r>
            <a:r>
              <a:rPr lang="en-US" sz="1000" dirty="0"/>
              <a:t> = 401. One way of attacking this problem is to start each new connection with a different sequence number that is far removed from the last sequence number of the most recent connection. For this purpose, the connection request is of the form SYN </a:t>
            </a:r>
            <a:r>
              <a:rPr lang="en-US" sz="1000" i="1" dirty="0"/>
              <a:t>i</a:t>
            </a:r>
            <a:r>
              <a:rPr lang="en-US" sz="1000" dirty="0"/>
              <a:t>+1, where </a:t>
            </a:r>
            <a:r>
              <a:rPr lang="en-US" sz="1000" i="1" dirty="0"/>
              <a:t>i</a:t>
            </a:r>
            <a:r>
              <a:rPr lang="en-US" sz="1000" dirty="0"/>
              <a:t> is the sequence number of the first data segment that will be sent on this connection.</a:t>
            </a:r>
          </a:p>
          <a:p>
            <a:pPr>
              <a:lnSpc>
                <a:spcPct val="90000"/>
              </a:lnSpc>
            </a:pPr>
            <a:endParaRPr/>
          </a:p>
        </p:txBody>
      </p:sp>
      <p:sp>
        <p:nvSpPr>
          <p:cNvPr id="86020" name="Slide Number Placeholder 3"/>
          <p:cNvSpPr>
            <a:spLocks noGrp="1"/>
          </p:cNvSpPr>
          <p:nvPr>
            <p:ph type="sldNum" sz="quarter" idx="5"/>
          </p:nvPr>
        </p:nvSpPr>
        <p:spPr>
          <a:noFill/>
        </p:spPr>
        <p:txBody>
          <a:bodyPr/>
          <a:lstStyle/>
          <a:p>
            <a:fld id="{180CDC40-2326-EA44-85DF-1654D3C0504B}" type="slidenum">
              <a:rPr lang="en-US"/>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dirty="0"/>
              <a:t>Now consider that a duplicate SYN </a:t>
            </a:r>
            <a:r>
              <a:rPr lang="en-US" i="1" dirty="0"/>
              <a:t>i</a:t>
            </a:r>
            <a:r>
              <a:rPr lang="en-US" dirty="0"/>
              <a:t> may survive past the termination of the connection.</a:t>
            </a:r>
            <a:r>
              <a:rPr lang="en-US" dirty="0" smtClean="0"/>
              <a:t> Figure 15.7 </a:t>
            </a:r>
            <a:r>
              <a:rPr lang="en-US" dirty="0"/>
              <a:t>depicts the problem that may arise. An old SYN </a:t>
            </a:r>
            <a:r>
              <a:rPr lang="en-US" i="1" dirty="0"/>
              <a:t>i</a:t>
            </a:r>
            <a:r>
              <a:rPr lang="en-US" dirty="0"/>
              <a:t> arrives at B after the connection is terminated. B assumes that this is a fresh request and responds with SYN </a:t>
            </a:r>
            <a:r>
              <a:rPr lang="en-US" i="1" dirty="0"/>
              <a:t>j</a:t>
            </a:r>
            <a:r>
              <a:rPr lang="en-US" dirty="0"/>
              <a:t>, meaning that B accepts the connection request and will begin transmitting with </a:t>
            </a:r>
            <a:r>
              <a:rPr lang="en-US" i="1" dirty="0"/>
              <a:t>SN</a:t>
            </a:r>
            <a:r>
              <a:rPr lang="en-US" dirty="0"/>
              <a:t> = </a:t>
            </a:r>
            <a:r>
              <a:rPr lang="en-US" i="1" dirty="0"/>
              <a:t>j</a:t>
            </a:r>
            <a:r>
              <a:rPr lang="en-US" dirty="0"/>
              <a:t>+1. Meanwhile, A has decided to open a new connection with B and sends SYN </a:t>
            </a:r>
            <a:r>
              <a:rPr lang="en-US" i="1" dirty="0"/>
              <a:t>k</a:t>
            </a:r>
            <a:r>
              <a:rPr lang="en-US" dirty="0"/>
              <a:t>. B discards this as a duplicate. Now both sides have transmitted and subsequently received a SYN segment, and therefore think that a valid connection exists. However, when A initiates data transfer with a segment numbered </a:t>
            </a:r>
            <a:r>
              <a:rPr lang="en-US" i="1" dirty="0"/>
              <a:t>k</a:t>
            </a:r>
            <a:r>
              <a:rPr lang="en-US" dirty="0"/>
              <a:t>+1. B rejects the segment as being out of sequence.</a:t>
            </a:r>
          </a:p>
          <a:p>
            <a:endParaRPr/>
          </a:p>
        </p:txBody>
      </p:sp>
      <p:sp>
        <p:nvSpPr>
          <p:cNvPr id="87044" name="Slide Number Placeholder 3"/>
          <p:cNvSpPr>
            <a:spLocks noGrp="1"/>
          </p:cNvSpPr>
          <p:nvPr>
            <p:ph type="sldNum" sz="quarter" idx="5"/>
          </p:nvPr>
        </p:nvSpPr>
        <p:spPr>
          <a:noFill/>
        </p:spPr>
        <p:txBody>
          <a:bodyPr/>
          <a:lstStyle/>
          <a:p>
            <a:fld id="{9A28C8FD-7108-F241-BFD2-FE2A640635A7}" type="slidenum">
              <a:rPr lang="en-US"/>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r>
              <a:rPr lang="en-US" dirty="0"/>
              <a:t>The way out of this problem is for each side to acknowledge explicitly the other's SYN and sequence number. The procedure is known as a </a:t>
            </a:r>
            <a:r>
              <a:rPr lang="en-US" b="1" dirty="0"/>
              <a:t>three-way handshake</a:t>
            </a:r>
            <a:r>
              <a:rPr lang="en-US" dirty="0"/>
              <a:t>. The revised connection state diagram, which is the one employed by TCP, is shown in the upper part </a:t>
            </a:r>
            <a:r>
              <a:rPr lang="en-US" dirty="0" smtClean="0"/>
              <a:t>ofFigure15.8</a:t>
            </a:r>
            <a:r>
              <a:rPr lang="en-US" dirty="0"/>
              <a:t>. A new state (SYN RECEIVED) is added. In this state, the transport entity hesitates during connection opening to assure that the SYN segments sent by the two sides have both been acknowledged before the connection is declared established. In addition to the new state, there is a control segment (RST) to reset the other side when a duplicate SYN is detected.</a:t>
            </a:r>
          </a:p>
          <a:p>
            <a:endParaRPr lang="en-US" dirty="0"/>
          </a:p>
          <a:p>
            <a:endParaRPr lang="en-US" dirty="0"/>
          </a:p>
          <a:p>
            <a:endParaRPr lang="en-US" dirty="0"/>
          </a:p>
        </p:txBody>
      </p:sp>
      <p:sp>
        <p:nvSpPr>
          <p:cNvPr id="88068" name="Slide Number Placeholder 3"/>
          <p:cNvSpPr>
            <a:spLocks noGrp="1"/>
          </p:cNvSpPr>
          <p:nvPr>
            <p:ph type="sldNum" sz="quarter" idx="5"/>
          </p:nvPr>
        </p:nvSpPr>
        <p:spPr>
          <a:noFill/>
        </p:spPr>
        <p:txBody>
          <a:bodyPr/>
          <a:lstStyle/>
          <a:p>
            <a:fld id="{8E4BF7B1-7EA5-1B4B-9A69-15901E58F0C5}" type="slidenum">
              <a:rPr lang="en-US"/>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a:lnSpc>
                <a:spcPct val="90000"/>
              </a:lnSpc>
            </a:pPr>
            <a:r>
              <a:rPr lang="en-US" dirty="0" smtClean="0"/>
              <a:t>Figure 15.9 </a:t>
            </a:r>
            <a:r>
              <a:rPr lang="en-US" dirty="0"/>
              <a:t>illustrates typical three-way handshake operations. In Figure</a:t>
            </a:r>
            <a:r>
              <a:rPr lang="en-US" dirty="0" smtClean="0"/>
              <a:t> 15.9a</a:t>
            </a:r>
            <a:r>
              <a:rPr lang="en-US" dirty="0"/>
              <a:t>, transport entity A initiates the connection, with a SYN including the sending sequence number, </a:t>
            </a:r>
            <a:r>
              <a:rPr lang="en-US" i="1" dirty="0"/>
              <a:t>i</a:t>
            </a:r>
            <a:r>
              <a:rPr lang="en-US" dirty="0"/>
              <a:t>. The value </a:t>
            </a:r>
            <a:r>
              <a:rPr lang="en-US" i="1" dirty="0"/>
              <a:t>i</a:t>
            </a:r>
            <a:r>
              <a:rPr lang="en-US" dirty="0"/>
              <a:t> is referred to as the initial sequence number (ISN) and is associated with the SYN; the first data octet to be transmitted will have sequence number </a:t>
            </a:r>
            <a:r>
              <a:rPr lang="en-US" i="1" dirty="0"/>
              <a:t>i</a:t>
            </a:r>
            <a:r>
              <a:rPr lang="en-US" dirty="0"/>
              <a:t> + 1. The responding SYN acknowledges the ISN with (</a:t>
            </a:r>
            <a:r>
              <a:rPr lang="en-US" i="1" dirty="0"/>
              <a:t>AN</a:t>
            </a:r>
            <a:r>
              <a:rPr lang="en-US" dirty="0"/>
              <a:t> = </a:t>
            </a:r>
            <a:r>
              <a:rPr lang="en-US" i="1" dirty="0"/>
              <a:t>i</a:t>
            </a:r>
            <a:r>
              <a:rPr lang="en-US" dirty="0"/>
              <a:t> + 1) and includes its ISN. A acknowledges B's SYN/ACK in its first data segment, which begins with sequence number </a:t>
            </a:r>
            <a:r>
              <a:rPr lang="en-US" i="1" dirty="0"/>
              <a:t>i</a:t>
            </a:r>
            <a:r>
              <a:rPr lang="en-US" dirty="0"/>
              <a:t> + 1. Figure</a:t>
            </a:r>
            <a:r>
              <a:rPr lang="en-US" dirty="0" smtClean="0"/>
              <a:t> 15.9b </a:t>
            </a:r>
            <a:r>
              <a:rPr lang="en-US" dirty="0"/>
              <a:t>shows a situation in which an old SYN </a:t>
            </a:r>
            <a:r>
              <a:rPr lang="en-US" i="1" dirty="0"/>
              <a:t>i</a:t>
            </a:r>
            <a:r>
              <a:rPr lang="en-US" dirty="0"/>
              <a:t> arrives at B after the close of the relevant connection. B assumes that this is a fresh request and responds with SYN </a:t>
            </a:r>
            <a:r>
              <a:rPr lang="en-US" i="1" dirty="0"/>
              <a:t>j</a:t>
            </a:r>
            <a:r>
              <a:rPr lang="en-US" dirty="0"/>
              <a:t>, </a:t>
            </a:r>
            <a:r>
              <a:rPr lang="en-US" i="1" dirty="0"/>
              <a:t>AN</a:t>
            </a:r>
            <a:r>
              <a:rPr lang="en-US" dirty="0"/>
              <a:t> = </a:t>
            </a:r>
            <a:r>
              <a:rPr lang="en-US" i="1" dirty="0"/>
              <a:t>i</a:t>
            </a:r>
            <a:r>
              <a:rPr lang="en-US" dirty="0"/>
              <a:t> + 1. When A receives this message, it realizes that it has not requested a connection and therefore sends an RST, </a:t>
            </a:r>
            <a:r>
              <a:rPr lang="en-US" i="1" dirty="0"/>
              <a:t>AN</a:t>
            </a:r>
            <a:r>
              <a:rPr lang="en-US" dirty="0"/>
              <a:t> = </a:t>
            </a:r>
            <a:r>
              <a:rPr lang="en-US" i="1" dirty="0"/>
              <a:t>j</a:t>
            </a:r>
            <a:r>
              <a:rPr lang="en-US" dirty="0"/>
              <a:t>. Note that the AN = </a:t>
            </a:r>
            <a:r>
              <a:rPr lang="en-US" i="1" dirty="0"/>
              <a:t>j</a:t>
            </a:r>
            <a:r>
              <a:rPr lang="en-US" dirty="0"/>
              <a:t> portion of the RST message is essential so that an old duplicate RST does not abort a legitimate connection establishment. Figure</a:t>
            </a:r>
            <a:r>
              <a:rPr lang="en-US" dirty="0" smtClean="0"/>
              <a:t> 15.9c </a:t>
            </a:r>
            <a:r>
              <a:rPr lang="en-US" dirty="0"/>
              <a:t>shows a case in which an old SYN/ACK arrives in the middle of a new connection establishment. Because of the use of sequence numbers in the acknowledgments, this event causes no mischief.</a:t>
            </a:r>
          </a:p>
          <a:p>
            <a:pPr>
              <a:lnSpc>
                <a:spcPct val="90000"/>
              </a:lnSpc>
            </a:pPr>
            <a:endParaRPr/>
          </a:p>
          <a:p>
            <a:pPr>
              <a:lnSpc>
                <a:spcPct val="90000"/>
              </a:lnSpc>
            </a:pPr>
            <a:r>
              <a:rPr lang="en-US" dirty="0" smtClean="0"/>
              <a:t>For </a:t>
            </a:r>
            <a:r>
              <a:rPr lang="en-US" dirty="0"/>
              <a:t>simplicity, the upper part of Figure</a:t>
            </a:r>
            <a:r>
              <a:rPr lang="en-US" dirty="0" smtClean="0"/>
              <a:t> 15.8 </a:t>
            </a:r>
            <a:r>
              <a:rPr lang="en-US" dirty="0"/>
              <a:t>does not include transitions in which RST is sent. The basic rule is as follows: Send an RST if the connection state is not yet OPEN and an invalid ACK (one that does not reference something that was sent) is received. The reader should try various combinations of events to see that this connection establishment procedure works in spite of any combination of old and lost segments.</a:t>
            </a:r>
          </a:p>
        </p:txBody>
      </p:sp>
      <p:sp>
        <p:nvSpPr>
          <p:cNvPr id="89092" name="Slide Number Placeholder 3"/>
          <p:cNvSpPr>
            <a:spLocks noGrp="1"/>
          </p:cNvSpPr>
          <p:nvPr>
            <p:ph type="sldNum" sz="quarter" idx="5"/>
          </p:nvPr>
        </p:nvSpPr>
        <p:spPr>
          <a:noFill/>
        </p:spPr>
        <p:txBody>
          <a:bodyPr/>
          <a:lstStyle/>
          <a:p>
            <a:fld id="{B8B6A259-DA0E-6640-AA8E-CC0C21D77287}" type="slidenum">
              <a:rPr lang="en-US"/>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a:lnSpc>
                <a:spcPct val="90000"/>
              </a:lnSpc>
            </a:pPr>
            <a:r>
              <a:rPr lang="en-US" sz="1100" dirty="0" smtClean="0"/>
              <a:t>The </a:t>
            </a:r>
            <a:r>
              <a:rPr lang="en-US" sz="1100" dirty="0"/>
              <a:t>state diagram of</a:t>
            </a:r>
            <a:r>
              <a:rPr lang="en-US" sz="1100" dirty="0" smtClean="0"/>
              <a:t> Figure 15.3 </a:t>
            </a:r>
            <a:r>
              <a:rPr lang="en-US" sz="1100" dirty="0"/>
              <a:t>defines the use of a simple two-way handshake for connection establishment, which was found to be unsatisfactory in the face of an unreliable network service. Similarly, the two-way handshake defined in that diagram for connection termination is inadequate for an unreliable network service. Misordering of segments could cause the following scenario. A transport entity in the CLOSE WAIT state sends its last data segment, followed by a FIN segment, but the FIN segment arrives at the other side before the last data segment. The receiving transport entity will accept that FIN, close the connection, and lose the last segment of data. To avoid this problem, a sequence number can be associated with the FIN, which can be assigned the next sequence number after the last octet of transmitted data. With this refinement, the receiving transport entity, upon receiving a FIN, will wait if necessary for the late-arriving data before closing the connection.</a:t>
            </a:r>
          </a:p>
          <a:p>
            <a:pPr>
              <a:lnSpc>
                <a:spcPct val="90000"/>
              </a:lnSpc>
            </a:pPr>
            <a:endParaRPr/>
          </a:p>
          <a:p>
            <a:pPr>
              <a:lnSpc>
                <a:spcPct val="90000"/>
              </a:lnSpc>
            </a:pPr>
            <a:r>
              <a:rPr lang="en-US" sz="1100" dirty="0" smtClean="0"/>
              <a:t>A </a:t>
            </a:r>
            <a:r>
              <a:rPr lang="en-US" sz="1100" dirty="0"/>
              <a:t>more serious problem is the potential loss of segments and the potential presence of obsolete segments.</a:t>
            </a:r>
            <a:r>
              <a:rPr lang="en-US" sz="1100" dirty="0" smtClean="0"/>
              <a:t> Figure 15.8 </a:t>
            </a:r>
            <a:r>
              <a:rPr lang="en-US" sz="1100" dirty="0"/>
              <a:t>shows that the termination procedure adopts a similar solution to that used for connection establishment. Each side must explicitly acknowledge the FIN of the other, using an ACK with the sequence number of the FIN to be acknowledged. For a graceful close, a transport entity requires the following:</a:t>
            </a:r>
          </a:p>
          <a:p>
            <a:pPr>
              <a:lnSpc>
                <a:spcPct val="90000"/>
              </a:lnSpc>
            </a:pPr>
            <a:r>
              <a:rPr lang="en-US" sz="1100" dirty="0"/>
              <a:t> </a:t>
            </a:r>
          </a:p>
          <a:p>
            <a:pPr>
              <a:lnSpc>
                <a:spcPct val="90000"/>
              </a:lnSpc>
            </a:pPr>
            <a:r>
              <a:rPr lang="en-US" sz="1100" dirty="0"/>
              <a:t>It must send a FIN </a:t>
            </a:r>
            <a:r>
              <a:rPr lang="en-US" sz="1100" i="1" dirty="0"/>
              <a:t>i</a:t>
            </a:r>
            <a:r>
              <a:rPr lang="en-US" sz="1100" dirty="0"/>
              <a:t> and receive </a:t>
            </a:r>
            <a:r>
              <a:rPr lang="en-US" sz="1100" i="1" dirty="0"/>
              <a:t>AN</a:t>
            </a:r>
            <a:r>
              <a:rPr lang="en-US" sz="1100" dirty="0"/>
              <a:t> = </a:t>
            </a:r>
            <a:r>
              <a:rPr lang="en-US" sz="1100" i="1" dirty="0"/>
              <a:t>i</a:t>
            </a:r>
            <a:r>
              <a:rPr lang="en-US" sz="1100" dirty="0"/>
              <a:t> + 1.</a:t>
            </a:r>
            <a:endParaRPr lang="en-US" sz="1100" dirty="0" smtClean="0"/>
          </a:p>
          <a:p>
            <a:pPr>
              <a:lnSpc>
                <a:spcPct val="90000"/>
              </a:lnSpc>
            </a:pPr>
            <a:endParaRPr lang="en-US" sz="1100" dirty="0" smtClean="0"/>
          </a:p>
          <a:p>
            <a:pPr>
              <a:lnSpc>
                <a:spcPct val="90000"/>
              </a:lnSpc>
            </a:pPr>
            <a:r>
              <a:rPr lang="en-US" sz="1100" dirty="0" smtClean="0"/>
              <a:t>It </a:t>
            </a:r>
            <a:r>
              <a:rPr lang="en-US" sz="1100" dirty="0"/>
              <a:t>must receive a FIN</a:t>
            </a:r>
            <a:r>
              <a:rPr lang="en-US" sz="1100" i="1" dirty="0"/>
              <a:t> j</a:t>
            </a:r>
            <a:r>
              <a:rPr lang="en-US" sz="1100" dirty="0"/>
              <a:t> and send </a:t>
            </a:r>
            <a:r>
              <a:rPr lang="en-US" sz="1100" i="1" dirty="0"/>
              <a:t>AN</a:t>
            </a:r>
            <a:r>
              <a:rPr lang="en-US" sz="1100" dirty="0"/>
              <a:t> = </a:t>
            </a:r>
            <a:r>
              <a:rPr lang="en-US" sz="1100" i="1" dirty="0"/>
              <a:t>j</a:t>
            </a:r>
            <a:r>
              <a:rPr lang="en-US" sz="1100" dirty="0"/>
              <a:t> + 1.</a:t>
            </a:r>
            <a:endParaRPr lang="en-US" sz="1100" dirty="0" smtClean="0"/>
          </a:p>
          <a:p>
            <a:pPr>
              <a:lnSpc>
                <a:spcPct val="90000"/>
              </a:lnSpc>
            </a:pPr>
            <a:endParaRPr lang="en-US" sz="1100" dirty="0" smtClean="0"/>
          </a:p>
          <a:p>
            <a:pPr>
              <a:lnSpc>
                <a:spcPct val="90000"/>
              </a:lnSpc>
            </a:pPr>
            <a:r>
              <a:rPr lang="en-US" sz="1100" dirty="0" smtClean="0"/>
              <a:t>It </a:t>
            </a:r>
            <a:r>
              <a:rPr lang="en-US" sz="1100" dirty="0"/>
              <a:t>must wait an interval equal to twice the maximum expected segment lifetime.</a:t>
            </a:r>
          </a:p>
          <a:p>
            <a:pPr>
              <a:lnSpc>
                <a:spcPct val="90000"/>
              </a:lnSpc>
            </a:pPr>
            <a:r>
              <a:rPr lang="en-US" sz="1100" dirty="0"/>
              <a:t> </a:t>
            </a:r>
          </a:p>
          <a:p>
            <a:pPr>
              <a:lnSpc>
                <a:spcPct val="90000"/>
              </a:lnSpc>
            </a:pPr>
            <a:endParaRPr lang="en-US" sz="1100" dirty="0"/>
          </a:p>
        </p:txBody>
      </p:sp>
      <p:sp>
        <p:nvSpPr>
          <p:cNvPr id="90116" name="Slide Number Placeholder 3"/>
          <p:cNvSpPr>
            <a:spLocks noGrp="1"/>
          </p:cNvSpPr>
          <p:nvPr>
            <p:ph type="sldNum" sz="quarter" idx="5"/>
          </p:nvPr>
        </p:nvSpPr>
        <p:spPr>
          <a:noFill/>
        </p:spPr>
        <p:txBody>
          <a:bodyPr/>
          <a:lstStyle/>
          <a:p>
            <a:fld id="{E2FC4E51-2AE6-FF45-A5B1-C01C85BD496C}" type="slidenum">
              <a:rPr lang="en-US"/>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9B090B0-623B-8242-BC7D-B5D17541A4C0}" type="slidenum">
              <a:rPr lang="en-US"/>
              <a:pPr/>
              <a:t>3</a:t>
            </a:fld>
            <a:endParaRPr lang="en-US" dirty="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 protocol architecture, the transport protocol sits above a network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internetwork layer, which provides network-related services, and just below</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application and other upper-layer protocols. The transport protocol provides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services to transport service (TS) users, such as FTP, SMTP, and TELNET.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local transport entity communicates with some remote transport entity,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using the services of some lower layer, such as the Internet Protocol.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general service provided by a transport protocol is the end-to-end transport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data in a way that shields the TS user from the details of the underlying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communications systems.</a:t>
            </a:r>
            <a:endParaRPr lang="en-US" dirty="0">
              <a:latin typeface="Times" pitchFamily="-110"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a:lnSpc>
                <a:spcPct val="90000"/>
              </a:lnSpc>
            </a:pPr>
            <a:r>
              <a:rPr lang="en-US" sz="1100" dirty="0" smtClean="0"/>
              <a:t>When </a:t>
            </a:r>
            <a:r>
              <a:rPr lang="en-US" sz="1100" dirty="0"/>
              <a:t>the system upon which a transport entity is running fails and subsequently restarts, the state information of all active connections is lost. The affected connections become </a:t>
            </a:r>
            <a:r>
              <a:rPr lang="en-US" sz="1100" i="1" dirty="0"/>
              <a:t>half open</a:t>
            </a:r>
            <a:r>
              <a:rPr lang="en-US" sz="1100" dirty="0"/>
              <a:t> because the side that did not fail does not yet realize the problem.</a:t>
            </a:r>
          </a:p>
          <a:p>
            <a:pPr>
              <a:lnSpc>
                <a:spcPct val="90000"/>
              </a:lnSpc>
            </a:pPr>
            <a:endParaRPr/>
          </a:p>
          <a:p>
            <a:pPr>
              <a:lnSpc>
                <a:spcPct val="90000"/>
              </a:lnSpc>
            </a:pPr>
            <a:r>
              <a:rPr lang="en-US" sz="1100" dirty="0" smtClean="0"/>
              <a:t>The </a:t>
            </a:r>
            <a:r>
              <a:rPr lang="en-US" sz="1100" dirty="0"/>
              <a:t>still active side of a half-open connection can close the connection using a </a:t>
            </a:r>
            <a:r>
              <a:rPr lang="en-US" sz="1100" b="1" dirty="0"/>
              <a:t>keepalive timer</a:t>
            </a:r>
            <a:r>
              <a:rPr lang="en-US" sz="1100" dirty="0"/>
              <a:t>. This timer measures the time the transport machine will continue to await an acknowledgment (or other appropriate reply) of a transmitted segment after the segment has been retransmitted the maximum number of times. When the timer expires, the transport entity assumes that the other transport entity or the intervening network has failed, closes the connection, and signals an abnormal close to the TS user.</a:t>
            </a:r>
          </a:p>
          <a:p>
            <a:pPr>
              <a:lnSpc>
                <a:spcPct val="90000"/>
              </a:lnSpc>
            </a:pPr>
            <a:endParaRPr/>
          </a:p>
        </p:txBody>
      </p:sp>
      <p:sp>
        <p:nvSpPr>
          <p:cNvPr id="91140" name="Slide Number Placeholder 3"/>
          <p:cNvSpPr>
            <a:spLocks noGrp="1"/>
          </p:cNvSpPr>
          <p:nvPr>
            <p:ph type="sldNum" sz="quarter" idx="5"/>
          </p:nvPr>
        </p:nvSpPr>
        <p:spPr>
          <a:noFill/>
        </p:spPr>
        <p:txBody>
          <a:bodyPr/>
          <a:lstStyle/>
          <a:p>
            <a:fld id="{2D1A7A7E-717E-BF4C-871B-980B766E4AA2}" type="slidenum">
              <a:rPr lang="en-US"/>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r>
              <a:rPr lang="en-US" dirty="0"/>
              <a:t>In the event that a transport entity fails and quickly restarts, half-open connections can be terminated more quickly by the use of the RST segment. The failed side returns an RST </a:t>
            </a:r>
            <a:r>
              <a:rPr lang="en-US" i="1" dirty="0"/>
              <a:t>i</a:t>
            </a:r>
            <a:r>
              <a:rPr lang="en-US" dirty="0"/>
              <a:t> to every segment </a:t>
            </a:r>
            <a:r>
              <a:rPr lang="en-US" i="1" dirty="0"/>
              <a:t>i</a:t>
            </a:r>
            <a:r>
              <a:rPr lang="en-US" dirty="0"/>
              <a:t> that it receives. When the RST </a:t>
            </a:r>
            <a:r>
              <a:rPr lang="en-US" i="1" dirty="0"/>
              <a:t>i</a:t>
            </a:r>
            <a:r>
              <a:rPr lang="en-US" dirty="0"/>
              <a:t> reaches the other side, it must be checked for validity based on the sequence number </a:t>
            </a:r>
            <a:r>
              <a:rPr lang="en-US" i="1" dirty="0"/>
              <a:t>i</a:t>
            </a:r>
            <a:r>
              <a:rPr lang="en-US" dirty="0"/>
              <a:t>, because the RST could be in response to an old segment. If the reset is valid, the transport entity performs an abnormal termination.</a:t>
            </a:r>
          </a:p>
          <a:p>
            <a:endParaRPr/>
          </a:p>
          <a:p>
            <a:r>
              <a:rPr lang="en-US" dirty="0" smtClean="0"/>
              <a:t>These </a:t>
            </a:r>
            <a:r>
              <a:rPr lang="en-US" dirty="0"/>
              <a:t>measures clean up the situation at the transport level. The decision as to whether to reopen the connection is up to the TS users. The problem is one of synchronization. At the time of failure, there may have been one or more outstanding segments in either direction. The TS user on the side that did not fail knows how much data it has received, but the other user may not, if state information were lost. Thus, there is the danger that some user data will be lost or duplicated.</a:t>
            </a:r>
          </a:p>
          <a:p>
            <a:endParaRPr lang="en-US" dirty="0"/>
          </a:p>
          <a:p>
            <a:endParaRPr lang="en-US" dirty="0"/>
          </a:p>
        </p:txBody>
      </p:sp>
      <p:sp>
        <p:nvSpPr>
          <p:cNvPr id="92164" name="Slide Number Placeholder 3"/>
          <p:cNvSpPr>
            <a:spLocks noGrp="1"/>
          </p:cNvSpPr>
          <p:nvPr>
            <p:ph type="sldNum" sz="quarter" idx="5"/>
          </p:nvPr>
        </p:nvSpPr>
        <p:spPr>
          <a:noFill/>
        </p:spPr>
        <p:txBody>
          <a:bodyPr/>
          <a:lstStyle/>
          <a:p>
            <a:fld id="{3886A581-BC10-2D40-B785-29BC497FE5FE}" type="slidenum">
              <a:rPr lang="en-US"/>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lnSpc>
                <a:spcPct val="90000"/>
              </a:lnSpc>
            </a:pPr>
            <a:r>
              <a:rPr lang="en-US" sz="1000" dirty="0"/>
              <a:t>In this section we look at TCP (RFC 793), first at the service it provides to the TS user and then at the internal protocol details.</a:t>
            </a:r>
          </a:p>
          <a:p>
            <a:pPr>
              <a:lnSpc>
                <a:spcPct val="90000"/>
              </a:lnSpc>
            </a:pPr>
            <a:r>
              <a:rPr lang="en-US" sz="1000" dirty="0" smtClean="0"/>
              <a:t> </a:t>
            </a:r>
            <a:endParaRPr lang="en-US" sz="1000" b="1" dirty="0" smtClean="0"/>
          </a:p>
          <a:p>
            <a:pPr>
              <a:lnSpc>
                <a:spcPct val="90000"/>
              </a:lnSpc>
            </a:pPr>
            <a:r>
              <a:rPr lang="en-US" sz="1000" dirty="0"/>
              <a:t>TCP is designed to provide reliable communication between pairs of processes (TCP users) across a variety of reliable and unreliable networks and internets. TCP provides two useful facilities for labeling data: push and urgent:</a:t>
            </a:r>
          </a:p>
          <a:p>
            <a:pPr>
              <a:lnSpc>
                <a:spcPct val="90000"/>
              </a:lnSpc>
            </a:pPr>
            <a:r>
              <a:rPr lang="en-US" sz="1000" dirty="0"/>
              <a:t> </a:t>
            </a:r>
          </a:p>
          <a:p>
            <a:pPr>
              <a:lnSpc>
                <a:spcPct val="90000"/>
              </a:lnSpc>
            </a:pPr>
            <a:r>
              <a:rPr lang="en-US" sz="1000" b="1" dirty="0"/>
              <a:t>Data stream push:</a:t>
            </a:r>
            <a:r>
              <a:rPr lang="en-US" sz="1000" dirty="0"/>
              <a:t> Ordinarily, TCP decides when sufficient data have accumulated to form a segment for transmission. The TCP user can require TCP to transmit all outstanding data up to and including that labeled with a push flag. On the receiving end, TCP will deliver these data to the user in the same manner. A user might request this if it has come to a logical break in the data.</a:t>
            </a:r>
            <a:endParaRPr lang="en-US" sz="1000" dirty="0" smtClean="0"/>
          </a:p>
          <a:p>
            <a:pPr>
              <a:lnSpc>
                <a:spcPct val="90000"/>
              </a:lnSpc>
            </a:pPr>
            <a:endParaRPr lang="en-US" sz="1000" b="1" dirty="0" smtClean="0"/>
          </a:p>
          <a:p>
            <a:pPr>
              <a:lnSpc>
                <a:spcPct val="90000"/>
              </a:lnSpc>
            </a:pPr>
            <a:r>
              <a:rPr lang="en-US" sz="1000" b="1" dirty="0" smtClean="0"/>
              <a:t>Urgent </a:t>
            </a:r>
            <a:r>
              <a:rPr lang="en-US" sz="1000" b="1" dirty="0"/>
              <a:t>data signaling:</a:t>
            </a:r>
            <a:r>
              <a:rPr lang="en-US" sz="1000" dirty="0"/>
              <a:t> This provides a means of informing the destination TCP user that significant or "urgent" data is in the upcoming data stream. It is up to the destination user to determine appropriate action.</a:t>
            </a:r>
          </a:p>
          <a:p>
            <a:pPr>
              <a:lnSpc>
                <a:spcPct val="90000"/>
              </a:lnSpc>
            </a:pPr>
            <a:r>
              <a:rPr lang="en-US" sz="1000" dirty="0"/>
              <a:t> </a:t>
            </a:r>
            <a:endParaRPr lang="en-US" sz="1000" dirty="0" smtClean="0"/>
          </a:p>
          <a:p>
            <a:pPr>
              <a:lnSpc>
                <a:spcPct val="90000"/>
              </a:lnSpc>
            </a:pPr>
            <a:r>
              <a:rPr lang="en-US" sz="1000" dirty="0" smtClean="0"/>
              <a:t>As </a:t>
            </a:r>
            <a:r>
              <a:rPr lang="en-US" sz="1000" dirty="0"/>
              <a:t>with IP, the services provided by TCP are defined in terms of primitives and parameters. The services provided by TCP are considerably richer than those provided by IP, and hence the set of primitives and parameters is more complex. </a:t>
            </a:r>
          </a:p>
        </p:txBody>
      </p:sp>
      <p:sp>
        <p:nvSpPr>
          <p:cNvPr id="93188" name="Slide Number Placeholder 3"/>
          <p:cNvSpPr>
            <a:spLocks noGrp="1"/>
          </p:cNvSpPr>
          <p:nvPr>
            <p:ph type="sldNum" sz="quarter" idx="5"/>
          </p:nvPr>
        </p:nvSpPr>
        <p:spPr>
          <a:noFill/>
        </p:spPr>
        <p:txBody>
          <a:bodyPr/>
          <a:lstStyle/>
          <a:p>
            <a:fld id="{2B351F74-3D55-A04D-9A9A-5172AB503ECA}" type="slidenum">
              <a:rPr lang="en-US"/>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smtClean="0"/>
              <a:t>Table 15.2 </a:t>
            </a:r>
            <a:r>
              <a:rPr lang="en-US" dirty="0"/>
              <a:t>lists TCP service request primitives, which are issued by a TCP user to TCP</a:t>
            </a:r>
          </a:p>
        </p:txBody>
      </p:sp>
      <p:sp>
        <p:nvSpPr>
          <p:cNvPr id="94212" name="Slide Number Placeholder 3"/>
          <p:cNvSpPr>
            <a:spLocks noGrp="1"/>
          </p:cNvSpPr>
          <p:nvPr>
            <p:ph type="sldNum" sz="quarter" idx="5"/>
          </p:nvPr>
        </p:nvSpPr>
        <p:spPr>
          <a:noFill/>
        </p:spPr>
        <p:txBody>
          <a:bodyPr/>
          <a:lstStyle/>
          <a:p>
            <a:fld id="{ACA4BBBF-C26D-0741-B349-6B0C46F33722}" type="slidenum">
              <a:rPr lang="en-US"/>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t>Table 15.3 </a:t>
            </a:r>
            <a:r>
              <a:rPr lang="en-US" dirty="0"/>
              <a:t>lists TCP service response primitives, which are issued by TCP to a local TCP user. </a:t>
            </a:r>
          </a:p>
        </p:txBody>
      </p:sp>
      <p:sp>
        <p:nvSpPr>
          <p:cNvPr id="95236" name="Slide Number Placeholder 3"/>
          <p:cNvSpPr>
            <a:spLocks noGrp="1"/>
          </p:cNvSpPr>
          <p:nvPr>
            <p:ph type="sldNum" sz="quarter" idx="5"/>
          </p:nvPr>
        </p:nvSpPr>
        <p:spPr>
          <a:noFill/>
        </p:spPr>
        <p:txBody>
          <a:bodyPr/>
          <a:lstStyle/>
          <a:p>
            <a:fld id="{374E3FD8-39B4-4A49-B84D-3DB1742C2769}" type="slidenum">
              <a:rPr lang="en-US"/>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dirty="0" smtClean="0"/>
              <a:t>Table 15.4 </a:t>
            </a:r>
            <a:r>
              <a:rPr lang="en-US" dirty="0"/>
              <a:t>provides a brief definition of the parameters involved. The two passive open commands signal the TCP user's willingness to accept a connection request. The active open with data allows the user to begin transmitting data with the opening of the connection.</a:t>
            </a:r>
          </a:p>
          <a:p>
            <a:r>
              <a:rPr lang="en-US" dirty="0"/>
              <a:t> </a:t>
            </a:r>
          </a:p>
          <a:p>
            <a:endParaRPr lang="en-US" dirty="0"/>
          </a:p>
          <a:p>
            <a:endParaRPr lang="en-US" dirty="0"/>
          </a:p>
        </p:txBody>
      </p:sp>
      <p:sp>
        <p:nvSpPr>
          <p:cNvPr id="96260" name="Slide Number Placeholder 3"/>
          <p:cNvSpPr>
            <a:spLocks noGrp="1"/>
          </p:cNvSpPr>
          <p:nvPr>
            <p:ph type="sldNum" sz="quarter" idx="5"/>
          </p:nvPr>
        </p:nvSpPr>
        <p:spPr>
          <a:noFill/>
        </p:spPr>
        <p:txBody>
          <a:bodyPr/>
          <a:lstStyle/>
          <a:p>
            <a:fld id="{82D59408-15D6-D64E-A91B-B2A865779F56}" type="slidenum">
              <a:rPr lang="en-US"/>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a:lnSpc>
                <a:spcPct val="80000"/>
              </a:lnSpc>
            </a:pPr>
            <a:r>
              <a:rPr lang="en-US" sz="600" dirty="0" smtClean="0"/>
              <a:t>TCP </a:t>
            </a:r>
            <a:r>
              <a:rPr lang="en-US" sz="600" dirty="0"/>
              <a:t>uses only a single type of protocol data unit, called a TCP segment. The header is shown </a:t>
            </a:r>
            <a:r>
              <a:rPr lang="en-US" sz="600" dirty="0" smtClean="0"/>
              <a:t>in </a:t>
            </a:r>
            <a:r>
              <a:rPr lang="en-US" sz="600" dirty="0"/>
              <a:t>Figure</a:t>
            </a:r>
            <a:r>
              <a:rPr lang="en-US" sz="600" dirty="0" smtClean="0"/>
              <a:t> 15.10</a:t>
            </a:r>
            <a:r>
              <a:rPr lang="en-US" sz="600" dirty="0"/>
              <a:t>. Because one header must serve to perform all protocol mechanisms, it is rather large, with a minimum length of 20 octets. The fields are:</a:t>
            </a:r>
          </a:p>
          <a:p>
            <a:pPr>
              <a:lnSpc>
                <a:spcPct val="80000"/>
              </a:lnSpc>
            </a:pPr>
            <a:r>
              <a:rPr lang="en-US" sz="600" dirty="0"/>
              <a:t> </a:t>
            </a:r>
          </a:p>
          <a:p>
            <a:pPr>
              <a:lnSpc>
                <a:spcPct val="80000"/>
              </a:lnSpc>
            </a:pPr>
            <a:r>
              <a:rPr lang="en-US" sz="600" b="1" dirty="0"/>
              <a:t>Source Port (16 bits):</a:t>
            </a:r>
            <a:r>
              <a:rPr lang="en-US" sz="600" dirty="0"/>
              <a:t> Source TCP user. Example values are Telnet = 23; TFTP = 69; HTTP = 80. A complete list is maintained at http://www.iana.org/assignments/port-numbers.</a:t>
            </a:r>
            <a:endParaRPr lang="en-US" sz="600" dirty="0" smtClean="0"/>
          </a:p>
          <a:p>
            <a:pPr>
              <a:lnSpc>
                <a:spcPct val="80000"/>
              </a:lnSpc>
            </a:pPr>
            <a:endParaRPr lang="en-US" sz="600" b="1" dirty="0" smtClean="0"/>
          </a:p>
          <a:p>
            <a:pPr>
              <a:lnSpc>
                <a:spcPct val="80000"/>
              </a:lnSpc>
            </a:pPr>
            <a:r>
              <a:rPr lang="en-US" sz="600" b="1" dirty="0" smtClean="0"/>
              <a:t>Destination </a:t>
            </a:r>
            <a:r>
              <a:rPr lang="en-US" sz="600" b="1" dirty="0"/>
              <a:t>Port (16 bits):</a:t>
            </a:r>
            <a:r>
              <a:rPr lang="en-US" sz="600" dirty="0"/>
              <a:t> Destination TCP user.</a:t>
            </a:r>
            <a:endParaRPr lang="en-US" sz="600" dirty="0" smtClean="0"/>
          </a:p>
          <a:p>
            <a:pPr>
              <a:lnSpc>
                <a:spcPct val="80000"/>
              </a:lnSpc>
            </a:pPr>
            <a:endParaRPr lang="en-US" sz="600" b="1" dirty="0" smtClean="0"/>
          </a:p>
          <a:p>
            <a:pPr>
              <a:lnSpc>
                <a:spcPct val="80000"/>
              </a:lnSpc>
            </a:pPr>
            <a:r>
              <a:rPr lang="en-US" sz="600" b="1" dirty="0" smtClean="0"/>
              <a:t>Sequence </a:t>
            </a:r>
            <a:r>
              <a:rPr lang="en-US" sz="600" b="1" dirty="0"/>
              <a:t>Number (32 bits):</a:t>
            </a:r>
            <a:r>
              <a:rPr lang="en-US" sz="600" dirty="0"/>
              <a:t> Sequence number of the first data octet in this segment except when the SYN flag is set. If SYN is set, this field contains the initial sequence number (ISN) and the first data octet in this segment has sequence number ISN + 1.</a:t>
            </a:r>
            <a:endParaRPr lang="en-US" sz="600" dirty="0" smtClean="0"/>
          </a:p>
          <a:p>
            <a:pPr>
              <a:lnSpc>
                <a:spcPct val="80000"/>
              </a:lnSpc>
            </a:pPr>
            <a:endParaRPr lang="en-US" sz="600" b="1" dirty="0" smtClean="0"/>
          </a:p>
          <a:p>
            <a:pPr>
              <a:lnSpc>
                <a:spcPct val="80000"/>
              </a:lnSpc>
            </a:pPr>
            <a:r>
              <a:rPr lang="en-US" sz="600" b="1" dirty="0" smtClean="0"/>
              <a:t>Acknowledgment </a:t>
            </a:r>
            <a:r>
              <a:rPr lang="en-US" sz="600" b="1" dirty="0"/>
              <a:t>Number (32 bits):</a:t>
            </a:r>
            <a:r>
              <a:rPr lang="en-US" sz="600" dirty="0"/>
              <a:t> Contains the sequence number of the next data octet that the TCP entity expects to receive.</a:t>
            </a:r>
            <a:endParaRPr lang="en-US" sz="600" dirty="0" smtClean="0"/>
          </a:p>
          <a:p>
            <a:pPr>
              <a:lnSpc>
                <a:spcPct val="80000"/>
              </a:lnSpc>
            </a:pPr>
            <a:endParaRPr lang="en-US" sz="600" b="1" dirty="0" smtClean="0"/>
          </a:p>
          <a:p>
            <a:pPr>
              <a:lnSpc>
                <a:spcPct val="80000"/>
              </a:lnSpc>
            </a:pPr>
            <a:r>
              <a:rPr lang="en-US" sz="600" b="1" dirty="0" smtClean="0"/>
              <a:t>Data </a:t>
            </a:r>
            <a:r>
              <a:rPr lang="en-US" sz="600" b="1" dirty="0"/>
              <a:t>Offset (4 bits):</a:t>
            </a:r>
            <a:r>
              <a:rPr lang="en-US" sz="600" dirty="0"/>
              <a:t> Number of 32-bit words in the header.</a:t>
            </a:r>
            <a:endParaRPr lang="en-US" sz="600" dirty="0" smtClean="0"/>
          </a:p>
          <a:p>
            <a:pPr>
              <a:lnSpc>
                <a:spcPct val="80000"/>
              </a:lnSpc>
            </a:pPr>
            <a:endParaRPr lang="en-US" sz="600" b="1" dirty="0" smtClean="0"/>
          </a:p>
          <a:p>
            <a:pPr>
              <a:lnSpc>
                <a:spcPct val="80000"/>
              </a:lnSpc>
            </a:pPr>
            <a:r>
              <a:rPr lang="en-US" sz="600" b="1" dirty="0" smtClean="0"/>
              <a:t>Reserved </a:t>
            </a:r>
            <a:r>
              <a:rPr lang="en-US" sz="600" b="1" dirty="0"/>
              <a:t>(4 bits):</a:t>
            </a:r>
            <a:r>
              <a:rPr lang="en-US" sz="600" dirty="0"/>
              <a:t> Reserved for future use.</a:t>
            </a:r>
            <a:endParaRPr lang="en-US" sz="600" dirty="0" smtClean="0"/>
          </a:p>
          <a:p>
            <a:pPr>
              <a:lnSpc>
                <a:spcPct val="80000"/>
              </a:lnSpc>
            </a:pPr>
            <a:endParaRPr lang="en-US" sz="600" b="1" dirty="0" smtClean="0"/>
          </a:p>
          <a:p>
            <a:pPr>
              <a:lnSpc>
                <a:spcPct val="80000"/>
              </a:lnSpc>
            </a:pPr>
            <a:r>
              <a:rPr lang="en-US" sz="600" b="1" dirty="0" smtClean="0"/>
              <a:t>Flags </a:t>
            </a:r>
            <a:r>
              <a:rPr lang="en-US" sz="600" b="1" dirty="0"/>
              <a:t>(8 bits): </a:t>
            </a:r>
            <a:r>
              <a:rPr lang="en-US" sz="600" dirty="0"/>
              <a:t>For each flag, if set to 1, the meaning is</a:t>
            </a:r>
          </a:p>
          <a:p>
            <a:pPr>
              <a:lnSpc>
                <a:spcPct val="80000"/>
              </a:lnSpc>
            </a:pPr>
            <a:endParaRPr/>
          </a:p>
          <a:p>
            <a:pPr>
              <a:lnSpc>
                <a:spcPct val="80000"/>
              </a:lnSpc>
            </a:pPr>
            <a:r>
              <a:rPr lang="en-US" sz="600" dirty="0" smtClean="0"/>
              <a:t>CWR</a:t>
            </a:r>
            <a:r>
              <a:rPr lang="en-US" sz="600" dirty="0"/>
              <a:t>: congestion window reduced.</a:t>
            </a:r>
          </a:p>
          <a:p>
            <a:pPr>
              <a:lnSpc>
                <a:spcPct val="80000"/>
              </a:lnSpc>
            </a:pPr>
            <a:endParaRPr/>
          </a:p>
          <a:p>
            <a:pPr>
              <a:lnSpc>
                <a:spcPct val="80000"/>
              </a:lnSpc>
            </a:pPr>
            <a:r>
              <a:rPr lang="en-US" sz="600" dirty="0" smtClean="0"/>
              <a:t>ECE</a:t>
            </a:r>
            <a:r>
              <a:rPr lang="en-US" sz="600" dirty="0"/>
              <a:t>: ECN-Echo; the CWR and ECE bits, defined in RFC 3168, are used for the explicit congestion notification function; a discussion of this function is beyond our scope.</a:t>
            </a:r>
          </a:p>
          <a:p>
            <a:pPr>
              <a:lnSpc>
                <a:spcPct val="80000"/>
              </a:lnSpc>
            </a:pPr>
            <a:endParaRPr/>
          </a:p>
          <a:p>
            <a:pPr>
              <a:lnSpc>
                <a:spcPct val="80000"/>
              </a:lnSpc>
            </a:pPr>
            <a:r>
              <a:rPr lang="en-US" sz="600" dirty="0" smtClean="0"/>
              <a:t>URG</a:t>
            </a:r>
            <a:r>
              <a:rPr lang="en-US" sz="600" dirty="0"/>
              <a:t>: urgent pointer field significant.</a:t>
            </a:r>
          </a:p>
          <a:p>
            <a:pPr>
              <a:lnSpc>
                <a:spcPct val="80000"/>
              </a:lnSpc>
            </a:pPr>
            <a:endParaRPr/>
          </a:p>
          <a:p>
            <a:pPr>
              <a:lnSpc>
                <a:spcPct val="80000"/>
              </a:lnSpc>
            </a:pPr>
            <a:r>
              <a:rPr lang="en-US" sz="600" dirty="0" smtClean="0"/>
              <a:t>ACK</a:t>
            </a:r>
            <a:r>
              <a:rPr lang="en-US" sz="600" dirty="0"/>
              <a:t>: acknowledgment field significant.</a:t>
            </a:r>
          </a:p>
          <a:p>
            <a:pPr>
              <a:lnSpc>
                <a:spcPct val="80000"/>
              </a:lnSpc>
            </a:pPr>
            <a:endParaRPr/>
          </a:p>
          <a:p>
            <a:pPr>
              <a:lnSpc>
                <a:spcPct val="80000"/>
              </a:lnSpc>
            </a:pPr>
            <a:r>
              <a:rPr lang="en-US" sz="600" dirty="0" smtClean="0"/>
              <a:t>PSH</a:t>
            </a:r>
            <a:r>
              <a:rPr lang="en-US" sz="600" dirty="0"/>
              <a:t>: push function.</a:t>
            </a:r>
          </a:p>
          <a:p>
            <a:pPr>
              <a:lnSpc>
                <a:spcPct val="80000"/>
              </a:lnSpc>
            </a:pPr>
            <a:endParaRPr/>
          </a:p>
          <a:p>
            <a:pPr>
              <a:lnSpc>
                <a:spcPct val="80000"/>
              </a:lnSpc>
            </a:pPr>
            <a:r>
              <a:rPr lang="en-US" sz="600" dirty="0" smtClean="0"/>
              <a:t>RST</a:t>
            </a:r>
            <a:r>
              <a:rPr lang="en-US" sz="600" dirty="0"/>
              <a:t>: reset the connection.</a:t>
            </a:r>
          </a:p>
          <a:p>
            <a:pPr>
              <a:lnSpc>
                <a:spcPct val="80000"/>
              </a:lnSpc>
            </a:pPr>
            <a:endParaRPr/>
          </a:p>
          <a:p>
            <a:pPr>
              <a:lnSpc>
                <a:spcPct val="80000"/>
              </a:lnSpc>
            </a:pPr>
            <a:r>
              <a:rPr lang="en-US" sz="600" dirty="0" smtClean="0"/>
              <a:t>SYN</a:t>
            </a:r>
            <a:r>
              <a:rPr lang="en-US" sz="600" dirty="0"/>
              <a:t>: synchronize the sequence numbers.</a:t>
            </a:r>
          </a:p>
          <a:p>
            <a:pPr>
              <a:lnSpc>
                <a:spcPct val="80000"/>
              </a:lnSpc>
            </a:pPr>
            <a:endParaRPr/>
          </a:p>
          <a:p>
            <a:pPr>
              <a:lnSpc>
                <a:spcPct val="80000"/>
              </a:lnSpc>
            </a:pPr>
            <a:r>
              <a:rPr lang="en-US" sz="600" dirty="0" smtClean="0"/>
              <a:t>FIN</a:t>
            </a:r>
            <a:r>
              <a:rPr lang="en-US" sz="600" dirty="0"/>
              <a:t>: no more data from sender.</a:t>
            </a:r>
            <a:endParaRPr lang="en-US" sz="600" dirty="0" smtClean="0"/>
          </a:p>
          <a:p>
            <a:pPr>
              <a:lnSpc>
                <a:spcPct val="80000"/>
              </a:lnSpc>
            </a:pPr>
            <a:endParaRPr lang="en-US" sz="600" b="1" dirty="0" smtClean="0"/>
          </a:p>
          <a:p>
            <a:pPr>
              <a:lnSpc>
                <a:spcPct val="80000"/>
              </a:lnSpc>
            </a:pPr>
            <a:r>
              <a:rPr lang="en-US" sz="600" b="1" dirty="0" smtClean="0"/>
              <a:t>Window </a:t>
            </a:r>
            <a:r>
              <a:rPr lang="en-US" sz="600" b="1" dirty="0"/>
              <a:t>(16 bits):</a:t>
            </a:r>
            <a:r>
              <a:rPr lang="en-US" sz="600" dirty="0"/>
              <a:t> Flow control credit allocation, in octets. Contains the number of data octets, beginning with the sequence number indicated in the acknowledgment field that the sender is willing to accept.</a:t>
            </a:r>
            <a:endParaRPr lang="en-US" sz="600" dirty="0" smtClean="0"/>
          </a:p>
          <a:p>
            <a:pPr>
              <a:lnSpc>
                <a:spcPct val="80000"/>
              </a:lnSpc>
            </a:pPr>
            <a:endParaRPr lang="en-US" sz="600" b="1" dirty="0" smtClean="0"/>
          </a:p>
          <a:p>
            <a:pPr>
              <a:lnSpc>
                <a:spcPct val="80000"/>
              </a:lnSpc>
            </a:pPr>
            <a:r>
              <a:rPr lang="en-US" sz="600" b="1" dirty="0" smtClean="0"/>
              <a:t>Checksum </a:t>
            </a:r>
            <a:r>
              <a:rPr lang="en-US" sz="600" b="1" dirty="0"/>
              <a:t>(16 bits):</a:t>
            </a:r>
            <a:r>
              <a:rPr lang="en-US" sz="600" dirty="0"/>
              <a:t> The ones complement of the ones complement sum of all the 16-bit words in the segment plus a pseudoheader, described subsequently.</a:t>
            </a:r>
            <a:endParaRPr lang="en-US" sz="600" dirty="0" smtClean="0"/>
          </a:p>
          <a:p>
            <a:pPr>
              <a:lnSpc>
                <a:spcPct val="80000"/>
              </a:lnSpc>
            </a:pPr>
            <a:endParaRPr lang="en-US" sz="600" b="1" dirty="0" smtClean="0"/>
          </a:p>
          <a:p>
            <a:pPr>
              <a:lnSpc>
                <a:spcPct val="80000"/>
              </a:lnSpc>
            </a:pPr>
            <a:r>
              <a:rPr lang="en-US" sz="600" b="1" dirty="0" smtClean="0"/>
              <a:t>Urgent </a:t>
            </a:r>
            <a:r>
              <a:rPr lang="en-US" sz="600" b="1" dirty="0"/>
              <a:t>Pointer (16 bits):</a:t>
            </a:r>
            <a:r>
              <a:rPr lang="en-US" sz="600" dirty="0"/>
              <a:t> This value, when added to the segment sequence number, contains the sequence number of the last octet in a sequence of urgent data. This allows the receiver to know how much urgent data is coming.</a:t>
            </a:r>
            <a:endParaRPr lang="en-US" sz="600" dirty="0" smtClean="0"/>
          </a:p>
          <a:p>
            <a:pPr>
              <a:lnSpc>
                <a:spcPct val="80000"/>
              </a:lnSpc>
            </a:pPr>
            <a:endParaRPr lang="en-US" sz="600" b="1" dirty="0" smtClean="0"/>
          </a:p>
          <a:p>
            <a:pPr>
              <a:lnSpc>
                <a:spcPct val="80000"/>
              </a:lnSpc>
            </a:pPr>
            <a:r>
              <a:rPr lang="en-US" sz="600" b="1" dirty="0" smtClean="0"/>
              <a:t>Options </a:t>
            </a:r>
            <a:r>
              <a:rPr lang="en-US" sz="600" b="1" dirty="0"/>
              <a:t>(Variable):</a:t>
            </a:r>
            <a:r>
              <a:rPr lang="en-US" sz="600" dirty="0"/>
              <a:t> An example is the option that specifies the maximum segment size that will be accepted.</a:t>
            </a:r>
          </a:p>
          <a:p>
            <a:pPr>
              <a:lnSpc>
                <a:spcPct val="80000"/>
              </a:lnSpc>
            </a:pPr>
            <a:r>
              <a:rPr lang="en-US" sz="600" dirty="0"/>
              <a:t> </a:t>
            </a:r>
            <a:endParaRPr lang="en-US" sz="600" dirty="0" smtClean="0"/>
          </a:p>
          <a:p>
            <a:pPr>
              <a:lnSpc>
                <a:spcPct val="80000"/>
              </a:lnSpc>
            </a:pPr>
            <a:r>
              <a:rPr lang="en-US" sz="600" dirty="0" smtClean="0"/>
              <a:t>The </a:t>
            </a:r>
            <a:r>
              <a:rPr lang="en-US" sz="600" b="1" dirty="0"/>
              <a:t>Sequence Number</a:t>
            </a:r>
            <a:r>
              <a:rPr lang="en-US" sz="600" dirty="0"/>
              <a:t> and </a:t>
            </a:r>
            <a:r>
              <a:rPr lang="en-US" sz="600" b="1" dirty="0"/>
              <a:t>Acknowledgment Number</a:t>
            </a:r>
            <a:r>
              <a:rPr lang="en-US" sz="600" dirty="0"/>
              <a:t> are bound to octets rather than to entire segments. For example, if a segment contains sequence number 1001 and includes 600 octets of data, the sequence number refers to the first octet in the data field; the next segment in logical order will have sequence number 1601. Thus, TCP is logically stream oriented: It accepts a stream of octets from the user, groups them into segments as it sees fit, and numbers each octet in the stream.</a:t>
            </a:r>
          </a:p>
          <a:p>
            <a:pPr>
              <a:lnSpc>
                <a:spcPct val="80000"/>
              </a:lnSpc>
            </a:pPr>
            <a:endParaRPr/>
          </a:p>
          <a:p>
            <a:pPr>
              <a:lnSpc>
                <a:spcPct val="80000"/>
              </a:lnSpc>
            </a:pPr>
            <a:r>
              <a:rPr lang="en-US" sz="600" dirty="0" smtClean="0"/>
              <a:t>The </a:t>
            </a:r>
            <a:r>
              <a:rPr lang="en-US" sz="600" b="1" dirty="0"/>
              <a:t>Checksum</a:t>
            </a:r>
            <a:r>
              <a:rPr lang="en-US" sz="600" dirty="0"/>
              <a:t> field applies to the entire segment plus a pseudoheader prefixed to the header at the time of calculation (at both transmission and reception). The pseudoheader includes the following fields from the IP header: source and destination internet address and protocol, plus a segment length field. By including the pseudoheader, TCP protects itself from misdelivery by IP. That is, if IP delivers a packet to the wrong host, even if the packet contains no bit errors, the receiving TCP entity will detect the delivery error.</a:t>
            </a:r>
          </a:p>
          <a:p>
            <a:pPr>
              <a:lnSpc>
                <a:spcPct val="80000"/>
              </a:lnSpc>
            </a:pPr>
            <a:endParaRPr/>
          </a:p>
          <a:p>
            <a:pPr>
              <a:lnSpc>
                <a:spcPct val="80000"/>
              </a:lnSpc>
            </a:pPr>
            <a:r>
              <a:rPr lang="en-US" sz="600" dirty="0" smtClean="0"/>
              <a:t>By </a:t>
            </a:r>
            <a:r>
              <a:rPr lang="en-US" sz="600" dirty="0"/>
              <a:t>comparing the TCP header to the TCP user interface defined in</a:t>
            </a:r>
            <a:r>
              <a:rPr lang="en-US" sz="600" dirty="0" smtClean="0"/>
              <a:t> Tables 15.2 </a:t>
            </a:r>
            <a:r>
              <a:rPr lang="en-US" sz="600" dirty="0"/>
              <a:t>and</a:t>
            </a:r>
            <a:r>
              <a:rPr lang="en-US" sz="600" dirty="0" smtClean="0"/>
              <a:t> 15.3</a:t>
            </a:r>
            <a:r>
              <a:rPr lang="en-US" sz="600" dirty="0"/>
              <a:t>, the reader may feel that some items are missing from the TCP header; that is indeed the case. TCP is intended to work with IP. Hence, some TCP user parameters are passed down by TCP to IP for inclusion in the IP header. The precedence parameter can be mapped into the DS (Differentiated Services) field, and the security parameter into the optional security field in the IP header.</a:t>
            </a:r>
          </a:p>
          <a:p>
            <a:pPr>
              <a:lnSpc>
                <a:spcPct val="80000"/>
              </a:lnSpc>
            </a:pPr>
            <a:endParaRPr/>
          </a:p>
          <a:p>
            <a:pPr>
              <a:lnSpc>
                <a:spcPct val="80000"/>
              </a:lnSpc>
            </a:pPr>
            <a:r>
              <a:rPr lang="en-US" sz="600" dirty="0" smtClean="0"/>
              <a:t>It </a:t>
            </a:r>
            <a:r>
              <a:rPr lang="en-US" sz="600" dirty="0"/>
              <a:t>is worth observing that this TCP/IP linkage means that the required minimum overhead for every data unit is actually 40 octets.</a:t>
            </a:r>
          </a:p>
          <a:p>
            <a:pPr>
              <a:lnSpc>
                <a:spcPct val="80000"/>
              </a:lnSpc>
            </a:pPr>
            <a:r>
              <a:rPr lang="en-US" sz="600" dirty="0"/>
              <a:t> </a:t>
            </a:r>
          </a:p>
          <a:p>
            <a:pPr>
              <a:lnSpc>
                <a:spcPct val="80000"/>
              </a:lnSpc>
            </a:pPr>
            <a:endParaRPr/>
          </a:p>
        </p:txBody>
      </p:sp>
      <p:sp>
        <p:nvSpPr>
          <p:cNvPr id="97284" name="Slide Number Placeholder 3"/>
          <p:cNvSpPr>
            <a:spLocks noGrp="1"/>
          </p:cNvSpPr>
          <p:nvPr>
            <p:ph type="sldNum" sz="quarter" idx="5"/>
          </p:nvPr>
        </p:nvSpPr>
        <p:spPr>
          <a:noFill/>
        </p:spPr>
        <p:txBody>
          <a:bodyPr/>
          <a:lstStyle/>
          <a:p>
            <a:fld id="{2953759D-F8D5-F044-B702-8F634B140F97}" type="slidenum">
              <a:rPr lang="en-US"/>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a:lnSpc>
                <a:spcPct val="80000"/>
              </a:lnSpc>
            </a:pPr>
            <a:r>
              <a:rPr lang="en-US" sz="700" dirty="0" smtClean="0"/>
              <a:t>We </a:t>
            </a:r>
            <a:r>
              <a:rPr lang="en-US" sz="700" dirty="0"/>
              <a:t>can group TCP mechanisms into the categories of connection establishment, data transfer, and connection termination.</a:t>
            </a:r>
          </a:p>
          <a:p>
            <a:pPr>
              <a:lnSpc>
                <a:spcPct val="80000"/>
              </a:lnSpc>
            </a:pPr>
            <a:r>
              <a:rPr lang="en-US" sz="700" b="1" i="1" dirty="0"/>
              <a:t> </a:t>
            </a:r>
            <a:endParaRPr lang="en-US" sz="700" b="1" i="1" dirty="0" smtClean="0"/>
          </a:p>
          <a:p>
            <a:pPr>
              <a:lnSpc>
                <a:spcPct val="80000"/>
              </a:lnSpc>
            </a:pPr>
            <a:r>
              <a:rPr lang="en-US" sz="700" dirty="0" smtClean="0"/>
              <a:t>Connection </a:t>
            </a:r>
            <a:r>
              <a:rPr lang="en-US" sz="700" dirty="0"/>
              <a:t>establishment in TCP always uses a three-way handshake. When the SYN flag is set, the segment is essentially a request for connection and functions as explained in Section</a:t>
            </a:r>
            <a:r>
              <a:rPr lang="en-US" sz="700" dirty="0" smtClean="0"/>
              <a:t> 15.1</a:t>
            </a:r>
            <a:r>
              <a:rPr lang="en-US" sz="700" dirty="0"/>
              <a:t>. To initiate a connection, an entity sends a SYN, </a:t>
            </a:r>
            <a:r>
              <a:rPr lang="en-US" sz="700" i="1" dirty="0"/>
              <a:t>SN</a:t>
            </a:r>
            <a:r>
              <a:rPr lang="en-US" sz="700" dirty="0"/>
              <a:t> = </a:t>
            </a:r>
            <a:r>
              <a:rPr lang="en-US" sz="700" i="1" dirty="0"/>
              <a:t>X</a:t>
            </a:r>
            <a:r>
              <a:rPr lang="en-US" sz="700" dirty="0"/>
              <a:t>, where </a:t>
            </a:r>
            <a:r>
              <a:rPr lang="en-US" sz="700" i="1" dirty="0"/>
              <a:t>X</a:t>
            </a:r>
            <a:r>
              <a:rPr lang="en-US" sz="700" dirty="0"/>
              <a:t> is the initial sequence number. The receiver responds with SYN, </a:t>
            </a:r>
            <a:r>
              <a:rPr lang="en-US" sz="700" i="1" dirty="0"/>
              <a:t>SN</a:t>
            </a:r>
            <a:r>
              <a:rPr lang="en-US" sz="700" dirty="0"/>
              <a:t> = </a:t>
            </a:r>
            <a:r>
              <a:rPr lang="en-US" sz="700" i="1" dirty="0"/>
              <a:t>Y</a:t>
            </a:r>
            <a:r>
              <a:rPr lang="en-US" sz="700" dirty="0"/>
              <a:t>, </a:t>
            </a:r>
            <a:r>
              <a:rPr lang="en-US" sz="700" i="1" dirty="0"/>
              <a:t>AN</a:t>
            </a:r>
            <a:r>
              <a:rPr lang="en-US" sz="700" dirty="0"/>
              <a:t> = </a:t>
            </a:r>
            <a:r>
              <a:rPr lang="en-US" sz="700" i="1" dirty="0"/>
              <a:t>X</a:t>
            </a:r>
            <a:r>
              <a:rPr lang="en-US" sz="700" dirty="0"/>
              <a:t> + 1 by setting both the SYN and ACK flags. Note that the acknowledgment indicates that the receiver is now expecting to receive a segment beginning with data octet </a:t>
            </a:r>
            <a:r>
              <a:rPr lang="en-US" sz="700" i="1" dirty="0"/>
              <a:t>X</a:t>
            </a:r>
            <a:r>
              <a:rPr lang="en-US" sz="700" dirty="0"/>
              <a:t> + 1, acknowledging the SYN, which occupies </a:t>
            </a:r>
            <a:r>
              <a:rPr lang="en-US" sz="700" i="1" dirty="0"/>
              <a:t>SN</a:t>
            </a:r>
            <a:r>
              <a:rPr lang="en-US" sz="700" dirty="0"/>
              <a:t> = </a:t>
            </a:r>
            <a:r>
              <a:rPr lang="en-US" sz="700" i="1" dirty="0"/>
              <a:t>X</a:t>
            </a:r>
            <a:r>
              <a:rPr lang="en-US" sz="700" dirty="0"/>
              <a:t>. Finally, the initiator responds with </a:t>
            </a:r>
            <a:r>
              <a:rPr lang="en-US" sz="700" i="1" dirty="0"/>
              <a:t>AN</a:t>
            </a:r>
            <a:r>
              <a:rPr lang="en-US" sz="700" dirty="0"/>
              <a:t> = </a:t>
            </a:r>
            <a:r>
              <a:rPr lang="en-US" sz="700" i="1" dirty="0"/>
              <a:t>Y</a:t>
            </a:r>
            <a:r>
              <a:rPr lang="en-US" sz="700" dirty="0"/>
              <a:t> + 1. If the two sides issue crossing SYNs, no problem results: Both sides respond with SYN/ACKs (Figure</a:t>
            </a:r>
            <a:r>
              <a:rPr lang="en-US" sz="700" dirty="0" smtClean="0"/>
              <a:t> 15.4</a:t>
            </a:r>
            <a:r>
              <a:rPr lang="en-US" sz="700" dirty="0"/>
              <a:t>).</a:t>
            </a:r>
          </a:p>
          <a:p>
            <a:pPr>
              <a:lnSpc>
                <a:spcPct val="80000"/>
              </a:lnSpc>
            </a:pPr>
            <a:endParaRPr/>
          </a:p>
          <a:p>
            <a:pPr>
              <a:lnSpc>
                <a:spcPct val="80000"/>
              </a:lnSpc>
            </a:pPr>
            <a:r>
              <a:rPr lang="en-US" sz="700" dirty="0" smtClean="0"/>
              <a:t>A </a:t>
            </a:r>
            <a:r>
              <a:rPr lang="en-US" sz="700" dirty="0"/>
              <a:t>connection is uniquely determined by the source and destination sockets (host, port). Thus, at any one time, there can only be a single TCP connection between a unique pair of ports. However, a given port can support multiple connections, each with a different partner port.</a:t>
            </a:r>
            <a:endParaRPr lang="en-US" sz="700" dirty="0" smtClean="0"/>
          </a:p>
          <a:p>
            <a:pPr>
              <a:lnSpc>
                <a:spcPct val="80000"/>
              </a:lnSpc>
            </a:pPr>
            <a:endParaRPr/>
          </a:p>
          <a:p>
            <a:pPr>
              <a:lnSpc>
                <a:spcPct val="80000"/>
              </a:lnSpc>
            </a:pPr>
            <a:r>
              <a:rPr lang="en-US" sz="700" dirty="0" smtClean="0"/>
              <a:t>Although </a:t>
            </a:r>
            <a:r>
              <a:rPr lang="en-US" sz="700" dirty="0"/>
              <a:t>data are transferred in segments over a transport connection, data transfer is viewed logically as consisting of a stream of octets. Hence every octet is numbered, modulo 2</a:t>
            </a:r>
            <a:r>
              <a:rPr lang="en-US" sz="700" baseline="30000" dirty="0"/>
              <a:t>32</a:t>
            </a:r>
            <a:r>
              <a:rPr lang="en-US" sz="700" dirty="0"/>
              <a:t>. Each segment contains the sequence number of the first octet in the data field. Flow control is exercised using a credit allocation scheme in which the credit is a number of octets rather than a number of segments, as explained in Section</a:t>
            </a:r>
            <a:r>
              <a:rPr lang="en-US" sz="700" dirty="0" smtClean="0"/>
              <a:t> 15.1</a:t>
            </a:r>
            <a:r>
              <a:rPr lang="en-US" sz="700" dirty="0"/>
              <a:t>.</a:t>
            </a:r>
          </a:p>
          <a:p>
            <a:pPr>
              <a:lnSpc>
                <a:spcPct val="80000"/>
              </a:lnSpc>
            </a:pPr>
            <a:endParaRPr/>
          </a:p>
          <a:p>
            <a:pPr>
              <a:lnSpc>
                <a:spcPct val="80000"/>
              </a:lnSpc>
            </a:pPr>
            <a:r>
              <a:rPr lang="en-US" sz="700" dirty="0" smtClean="0"/>
              <a:t>Data </a:t>
            </a:r>
            <a:r>
              <a:rPr lang="en-US" sz="700" dirty="0"/>
              <a:t>are buffered by the transport entity on both transmission and reception. TCP normally exercises its own discretion as to when to construct a segment for transmission and when to release received data to the user. The PUSH flag is used to force the data so far accumulated to be sent by the transmitter and passed on by the receiver. This serves an end-of-block function.</a:t>
            </a:r>
          </a:p>
          <a:p>
            <a:pPr>
              <a:lnSpc>
                <a:spcPct val="80000"/>
              </a:lnSpc>
            </a:pPr>
            <a:endParaRPr/>
          </a:p>
          <a:p>
            <a:pPr>
              <a:lnSpc>
                <a:spcPct val="80000"/>
              </a:lnSpc>
            </a:pPr>
            <a:r>
              <a:rPr lang="en-US" sz="700" dirty="0" smtClean="0"/>
              <a:t>The </a:t>
            </a:r>
            <a:r>
              <a:rPr lang="en-US" sz="700" dirty="0"/>
              <a:t>user may specify a block of data as urgent. TCP will designate the end of that block with an urgent pointer and send it out in the ordinary data stream. The receiving user is alerted that urgent data are being received.</a:t>
            </a:r>
          </a:p>
          <a:p>
            <a:pPr>
              <a:lnSpc>
                <a:spcPct val="80000"/>
              </a:lnSpc>
            </a:pPr>
            <a:endParaRPr/>
          </a:p>
          <a:p>
            <a:pPr>
              <a:lnSpc>
                <a:spcPct val="80000"/>
              </a:lnSpc>
            </a:pPr>
            <a:r>
              <a:rPr lang="en-US" sz="700" dirty="0" smtClean="0"/>
              <a:t>If</a:t>
            </a:r>
            <a:r>
              <a:rPr lang="en-US" sz="700" dirty="0"/>
              <a:t>, during data exchange, a segment arrives that is apparently not meant for the current connection, the RST flag is set on an outgoing segment. Examples of this situation are delayed duplicate SYNs and an acknowledgment of data not yet sent.</a:t>
            </a:r>
            <a:endParaRPr lang="en-US" sz="700" dirty="0" smtClean="0"/>
          </a:p>
          <a:p>
            <a:pPr>
              <a:lnSpc>
                <a:spcPct val="80000"/>
              </a:lnSpc>
            </a:pPr>
            <a:endParaRPr/>
          </a:p>
          <a:p>
            <a:pPr>
              <a:lnSpc>
                <a:spcPct val="80000"/>
              </a:lnSpc>
            </a:pPr>
            <a:r>
              <a:rPr lang="en-US" sz="700" dirty="0" smtClean="0"/>
              <a:t>The </a:t>
            </a:r>
            <a:r>
              <a:rPr lang="en-US" sz="700" dirty="0"/>
              <a:t>normal means of terminating a connection is a graceful close. Each TCP user must issue a CLOSE primitive. The transport entity sets the FIN bit on the last segment that it sends out, which also contains the last of the data to be sent on this connection.</a:t>
            </a:r>
          </a:p>
          <a:p>
            <a:pPr>
              <a:lnSpc>
                <a:spcPct val="80000"/>
              </a:lnSpc>
            </a:pPr>
            <a:endParaRPr/>
          </a:p>
          <a:p>
            <a:pPr>
              <a:lnSpc>
                <a:spcPct val="80000"/>
              </a:lnSpc>
            </a:pPr>
            <a:r>
              <a:rPr lang="en-US" sz="700" dirty="0" smtClean="0"/>
              <a:t>An </a:t>
            </a:r>
            <a:r>
              <a:rPr lang="en-US" sz="700" dirty="0"/>
              <a:t>abrupt termination occurs if the user issues an ABORT primitive. In this case, the entity abandons all attempts to send or receive data and discards data in its transmission and reception buffers. An RST segment is sent to the other side.</a:t>
            </a:r>
          </a:p>
          <a:p>
            <a:pPr>
              <a:lnSpc>
                <a:spcPct val="80000"/>
              </a:lnSpc>
            </a:pPr>
            <a:endParaRPr lang="en-US" sz="700" dirty="0"/>
          </a:p>
        </p:txBody>
      </p:sp>
      <p:sp>
        <p:nvSpPr>
          <p:cNvPr id="98308" name="Slide Number Placeholder 3"/>
          <p:cNvSpPr>
            <a:spLocks noGrp="1"/>
          </p:cNvSpPr>
          <p:nvPr>
            <p:ph type="sldNum" sz="quarter" idx="5"/>
          </p:nvPr>
        </p:nvSpPr>
        <p:spPr>
          <a:noFill/>
        </p:spPr>
        <p:txBody>
          <a:bodyPr/>
          <a:lstStyle/>
          <a:p>
            <a:fld id="{AB0885B2-A112-B443-862D-1925773A707B}" type="slidenum">
              <a:rPr lang="en-US"/>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n-US" dirty="0" smtClean="0"/>
              <a:t>The </a:t>
            </a:r>
            <a:r>
              <a:rPr lang="en-US" dirty="0"/>
              <a:t>TCP standard provides a precise specification of the protocol to be used between TCP entities. However, certain aspects of the protocol admit several possible implementation options. Although two implementations that choose alternative options will be interoperable, there may be performance implications. The design areas for which options are specified are the following:</a:t>
            </a:r>
          </a:p>
          <a:p>
            <a:r>
              <a:rPr lang="en-US" dirty="0"/>
              <a:t> </a:t>
            </a:r>
          </a:p>
          <a:p>
            <a:r>
              <a:rPr lang="en-US" dirty="0"/>
              <a:t>Send policy</a:t>
            </a:r>
          </a:p>
          <a:p>
            <a:r>
              <a:rPr lang="en-US" dirty="0"/>
              <a:t>Deliver policy</a:t>
            </a:r>
          </a:p>
          <a:p>
            <a:r>
              <a:rPr lang="en-US" dirty="0"/>
              <a:t>Accept policy</a:t>
            </a:r>
          </a:p>
          <a:p>
            <a:r>
              <a:rPr lang="en-US" dirty="0"/>
              <a:t>Retransmit policy</a:t>
            </a:r>
          </a:p>
          <a:p>
            <a:r>
              <a:rPr lang="en-US" dirty="0"/>
              <a:t>Acknowledge policy</a:t>
            </a:r>
          </a:p>
          <a:p>
            <a:r>
              <a:rPr lang="en-US" dirty="0"/>
              <a:t> </a:t>
            </a:r>
          </a:p>
          <a:p>
            <a:endParaRPr lang="en-US" dirty="0"/>
          </a:p>
        </p:txBody>
      </p:sp>
      <p:sp>
        <p:nvSpPr>
          <p:cNvPr id="99332" name="Slide Number Placeholder 3"/>
          <p:cNvSpPr>
            <a:spLocks noGrp="1"/>
          </p:cNvSpPr>
          <p:nvPr>
            <p:ph type="sldNum" sz="quarter" idx="5"/>
          </p:nvPr>
        </p:nvSpPr>
        <p:spPr>
          <a:noFill/>
        </p:spPr>
        <p:txBody>
          <a:bodyPr/>
          <a:lstStyle/>
          <a:p>
            <a:fld id="{4383763D-2781-2D40-88B1-62F3E80901AB}" type="slidenum">
              <a:rPr lang="en-US"/>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In </a:t>
            </a:r>
            <a:r>
              <a:rPr lang="en-US" dirty="0"/>
              <a:t>the absence of both pushed data and a closed transmission window (see Figure</a:t>
            </a:r>
            <a:r>
              <a:rPr lang="en-US" dirty="0" smtClean="0"/>
              <a:t> 15.2a</a:t>
            </a:r>
            <a:r>
              <a:rPr lang="en-US" dirty="0"/>
              <a:t>), a sending TCP entity is free to transmit data at its own convenience, within its current credit allocation. As data are issued by the user, they are buffered in the transmit buffer. TCP may construct a segment for each batch of data provided by its user or it may wait until a certain amount of data accumulates before constructing and sending a segment. The actual policy will depend on performance considerations. If transmissions are infrequent and large, there is low overhead in terms of segment generation and processing. On the other hand, if transmissions are frequent and small, the system is providing quick response. </a:t>
            </a:r>
          </a:p>
        </p:txBody>
      </p:sp>
      <p:sp>
        <p:nvSpPr>
          <p:cNvPr id="100356" name="Slide Number Placeholder 3"/>
          <p:cNvSpPr>
            <a:spLocks noGrp="1"/>
          </p:cNvSpPr>
          <p:nvPr>
            <p:ph type="sldNum" sz="quarter" idx="5"/>
          </p:nvPr>
        </p:nvSpPr>
        <p:spPr>
          <a:noFill/>
        </p:spPr>
        <p:txBody>
          <a:bodyPr/>
          <a:lstStyle/>
          <a:p>
            <a:fld id="{5B164913-1B15-3348-84C4-C5C7BADCFD55}" type="slidenum">
              <a:rPr lang="en-US"/>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dirty="0"/>
              <a:t>Two basic types of transport service are possible: connection oriented and connectionless or datagram service. A connection-oriented service provides for the establishment, maintenance, and termination of a logical connection between TS users. This has, so far, been the most common type of protocol service available and has a wide variety of applications. The connection-oriented service generally implies that the service is reliable. This section looks at the transport protocol mechanisms needed to support the connection-oriented service.</a:t>
            </a:r>
          </a:p>
          <a:p>
            <a:endParaRPr/>
          </a:p>
          <a:p>
            <a:r>
              <a:rPr lang="en-US" dirty="0" smtClean="0"/>
              <a:t>A </a:t>
            </a:r>
            <a:r>
              <a:rPr lang="en-US" dirty="0"/>
              <a:t>full-feature connection-oriented transport protocol, such as TCP, is very complex. For purposes of clarity we present the transport protocol mechanisms in an evolutionary fashion. We begin with a network service that makes life easy for the transport protocol, by guaranteeing the delivery of all transport data units in order and defining the required mechanisms. Then we will look at the transport protocol mechanisms required to cope with an unreliable network service. All of this discussion applies in general to transport-level protocols. In Section</a:t>
            </a:r>
            <a:r>
              <a:rPr lang="en-US" dirty="0" smtClean="0"/>
              <a:t> 15.2</a:t>
            </a:r>
            <a:r>
              <a:rPr lang="en-US" dirty="0"/>
              <a:t>, we apply the concepts developed in this section to describe TCP.</a:t>
            </a:r>
          </a:p>
          <a:p>
            <a:r>
              <a:rPr lang="en-US" dirty="0"/>
              <a:t> </a:t>
            </a:r>
          </a:p>
        </p:txBody>
      </p:sp>
      <p:sp>
        <p:nvSpPr>
          <p:cNvPr id="64516" name="Slide Number Placeholder 3"/>
          <p:cNvSpPr>
            <a:spLocks noGrp="1"/>
          </p:cNvSpPr>
          <p:nvPr>
            <p:ph type="sldNum" sz="quarter" idx="5"/>
          </p:nvPr>
        </p:nvSpPr>
        <p:spPr>
          <a:noFill/>
        </p:spPr>
        <p:txBody>
          <a:bodyPr/>
          <a:lstStyle/>
          <a:p>
            <a:fld id="{1436B7C0-B1A3-0640-9EEF-EDC990BA50A9}" type="slidenum">
              <a:rPr lang="en-US"/>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dirty="0" smtClean="0"/>
              <a:t>In </a:t>
            </a:r>
            <a:r>
              <a:rPr lang="en-US" dirty="0"/>
              <a:t>the absence of a Push, a receiving TCP entity is free to deliver data to the user at its own convenience. It may deliver data as each in-order segment is received, or it may buffer data from a number of segments in the receive buffer before delivery. The actual policy will depend on performance considerations. If deliveries are infrequent and large, the user is not receiving data as promptly as may be desirable. On the other hand, if deliveries are frequent and small, there may be unnecessary processing both in TCP and in the user software, as well as an unnecessary number of operating system interrupts.</a:t>
            </a:r>
          </a:p>
          <a:p>
            <a:endParaRPr lang="en-US" dirty="0"/>
          </a:p>
        </p:txBody>
      </p:sp>
      <p:sp>
        <p:nvSpPr>
          <p:cNvPr id="101380" name="Slide Number Placeholder 3"/>
          <p:cNvSpPr>
            <a:spLocks noGrp="1"/>
          </p:cNvSpPr>
          <p:nvPr>
            <p:ph type="sldNum" sz="quarter" idx="5"/>
          </p:nvPr>
        </p:nvSpPr>
        <p:spPr>
          <a:noFill/>
        </p:spPr>
        <p:txBody>
          <a:bodyPr/>
          <a:lstStyle/>
          <a:p>
            <a:fld id="{B9B1582B-CCD0-3346-925E-26D328C00439}" type="slidenum">
              <a:rPr lang="en-US"/>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a:lnSpc>
                <a:spcPct val="90000"/>
              </a:lnSpc>
            </a:pPr>
            <a:r>
              <a:rPr lang="en-US" dirty="0" smtClean="0"/>
              <a:t>When </a:t>
            </a:r>
            <a:r>
              <a:rPr lang="en-US" dirty="0"/>
              <a:t>all data segments arrive in order over a TCP connection, TCP places the data in a receive buffer for delivery to the user. It is possible, however, for segments to arrive out of order. In this case, the receiving TCP entity has two options:</a:t>
            </a:r>
          </a:p>
          <a:p>
            <a:pPr>
              <a:lnSpc>
                <a:spcPct val="90000"/>
              </a:lnSpc>
            </a:pPr>
            <a:r>
              <a:rPr lang="en-US" dirty="0"/>
              <a:t> </a:t>
            </a:r>
          </a:p>
          <a:p>
            <a:pPr>
              <a:lnSpc>
                <a:spcPct val="90000"/>
              </a:lnSpc>
            </a:pPr>
            <a:r>
              <a:rPr lang="en-US" b="1" dirty="0"/>
              <a:t>In-order:</a:t>
            </a:r>
            <a:r>
              <a:rPr lang="en-US" dirty="0"/>
              <a:t> Accept only segments that arrive in order; any segment that arrives out of order is discarded.</a:t>
            </a:r>
            <a:endParaRPr lang="en-US" dirty="0" smtClean="0"/>
          </a:p>
          <a:p>
            <a:pPr>
              <a:lnSpc>
                <a:spcPct val="90000"/>
              </a:lnSpc>
            </a:pPr>
            <a:endParaRPr lang="en-US" b="1" dirty="0" smtClean="0"/>
          </a:p>
          <a:p>
            <a:pPr>
              <a:lnSpc>
                <a:spcPct val="90000"/>
              </a:lnSpc>
            </a:pPr>
            <a:r>
              <a:rPr lang="en-US" b="1" dirty="0" smtClean="0"/>
              <a:t>In</a:t>
            </a:r>
            <a:r>
              <a:rPr lang="en-US" b="1" dirty="0"/>
              <a:t>-window:</a:t>
            </a:r>
            <a:r>
              <a:rPr lang="en-US" dirty="0"/>
              <a:t> Accept all segments that are within the receive window (see Figure</a:t>
            </a:r>
            <a:r>
              <a:rPr lang="en-US" dirty="0" smtClean="0"/>
              <a:t> 15.2b</a:t>
            </a:r>
            <a:r>
              <a:rPr lang="en-US" dirty="0"/>
              <a:t>).</a:t>
            </a:r>
          </a:p>
          <a:p>
            <a:pPr>
              <a:lnSpc>
                <a:spcPct val="90000"/>
              </a:lnSpc>
            </a:pPr>
            <a:r>
              <a:rPr lang="en-US" dirty="0"/>
              <a:t> </a:t>
            </a:r>
            <a:endParaRPr lang="en-US" dirty="0" smtClean="0"/>
          </a:p>
          <a:p>
            <a:pPr>
              <a:lnSpc>
                <a:spcPct val="90000"/>
              </a:lnSpc>
            </a:pPr>
            <a:r>
              <a:rPr lang="en-US" dirty="0" smtClean="0"/>
              <a:t>The </a:t>
            </a:r>
            <a:r>
              <a:rPr lang="en-US" dirty="0"/>
              <a:t>in-order policy makes for a simple implementation but places a burden on the networking facility, as the sending TCP must time out and retransmit segments that were successfully received but discarded because of misordering. Furthermore, if a single segment is lost in transit, then all subsequent segments must be retransmitted once the sending TCP times out on the lost segment.</a:t>
            </a:r>
          </a:p>
          <a:p>
            <a:pPr>
              <a:lnSpc>
                <a:spcPct val="90000"/>
              </a:lnSpc>
            </a:pPr>
            <a:endParaRPr/>
          </a:p>
          <a:p>
            <a:pPr>
              <a:lnSpc>
                <a:spcPct val="90000"/>
              </a:lnSpc>
            </a:pPr>
            <a:r>
              <a:rPr lang="en-US" dirty="0" smtClean="0"/>
              <a:t>The </a:t>
            </a:r>
            <a:r>
              <a:rPr lang="en-US" dirty="0"/>
              <a:t>in-window policy may reduce transmissions but requires a more complex acceptance test and a more sophisticated data storage scheme to buffer and keep track of data accepted out of order.</a:t>
            </a:r>
          </a:p>
        </p:txBody>
      </p:sp>
      <p:sp>
        <p:nvSpPr>
          <p:cNvPr id="102404" name="Slide Number Placeholder 3"/>
          <p:cNvSpPr>
            <a:spLocks noGrp="1"/>
          </p:cNvSpPr>
          <p:nvPr>
            <p:ph type="sldNum" sz="quarter" idx="5"/>
          </p:nvPr>
        </p:nvSpPr>
        <p:spPr>
          <a:noFill/>
        </p:spPr>
        <p:txBody>
          <a:bodyPr/>
          <a:lstStyle/>
          <a:p>
            <a:fld id="{531099EB-CF73-E746-A9E8-0D6BF63E9584}" type="slidenum">
              <a:rPr lang="en-US"/>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a:lnSpc>
                <a:spcPct val="80000"/>
              </a:lnSpc>
            </a:pPr>
            <a:r>
              <a:rPr lang="en-US" sz="1000" dirty="0" smtClean="0"/>
              <a:t>TCP </a:t>
            </a:r>
            <a:r>
              <a:rPr lang="en-US" sz="1000" dirty="0"/>
              <a:t>maintains a queue of segments that have been sent but not yet acknowledged. The TCP specification states that TCP will retransmit a segment if it fails to receive an acknowledgment within a given time. A TCP implementation may employ one of three retransmission strategies:</a:t>
            </a:r>
          </a:p>
          <a:p>
            <a:pPr>
              <a:lnSpc>
                <a:spcPct val="80000"/>
              </a:lnSpc>
            </a:pPr>
            <a:r>
              <a:rPr lang="en-US" sz="1000" dirty="0"/>
              <a:t> </a:t>
            </a:r>
          </a:p>
          <a:p>
            <a:pPr>
              <a:lnSpc>
                <a:spcPct val="80000"/>
              </a:lnSpc>
            </a:pPr>
            <a:r>
              <a:rPr lang="en-US" sz="1000" b="1" dirty="0"/>
              <a:t>First-only:</a:t>
            </a:r>
            <a:r>
              <a:rPr lang="en-US" sz="1000" dirty="0"/>
              <a:t> Maintain one retransmission timer for the entire queue. If an acknowledgment is received, remove the appropriate segment or segments from the queue and reset the timer. If the timer expires, retransmit the segment at the front of the queue and reset the timer.</a:t>
            </a:r>
            <a:endParaRPr lang="en-US" sz="1000" dirty="0" smtClean="0"/>
          </a:p>
          <a:p>
            <a:pPr>
              <a:lnSpc>
                <a:spcPct val="80000"/>
              </a:lnSpc>
            </a:pPr>
            <a:endParaRPr lang="en-US" sz="1000" b="1" dirty="0" smtClean="0"/>
          </a:p>
          <a:p>
            <a:pPr>
              <a:lnSpc>
                <a:spcPct val="80000"/>
              </a:lnSpc>
            </a:pPr>
            <a:r>
              <a:rPr lang="en-US" sz="1000" b="1" dirty="0" smtClean="0"/>
              <a:t>Batch</a:t>
            </a:r>
            <a:r>
              <a:rPr lang="en-US" sz="1000" b="1" dirty="0"/>
              <a:t>:</a:t>
            </a:r>
            <a:r>
              <a:rPr lang="en-US" sz="1000" dirty="0"/>
              <a:t> Maintain one retransmission timer for the entire queue. if an acknowledgment is received, remove the appropriate segment or segments from the queue and reset the timer. If the timer expires, retransmit all segments in the queue and reset the timer.</a:t>
            </a:r>
            <a:endParaRPr lang="en-US" sz="1000" dirty="0" smtClean="0"/>
          </a:p>
          <a:p>
            <a:pPr>
              <a:lnSpc>
                <a:spcPct val="80000"/>
              </a:lnSpc>
            </a:pPr>
            <a:endParaRPr lang="en-US" sz="1000" b="1" dirty="0" smtClean="0"/>
          </a:p>
          <a:p>
            <a:pPr>
              <a:lnSpc>
                <a:spcPct val="80000"/>
              </a:lnSpc>
            </a:pPr>
            <a:r>
              <a:rPr lang="en-US" sz="1000" b="1" dirty="0" smtClean="0"/>
              <a:t>Individual</a:t>
            </a:r>
            <a:r>
              <a:rPr lang="en-US" sz="1000" b="1" dirty="0"/>
              <a:t>:</a:t>
            </a:r>
            <a:r>
              <a:rPr lang="en-US" sz="1000" dirty="0"/>
              <a:t> Maintain one timer for each segment in the queue. If an acknowledgment is received, remove the appropriate segment or segments from the queue and destroy the corresponding timer or timers. If any timer expires, retransmit the corresponding segment individually and reset its timer.</a:t>
            </a:r>
          </a:p>
          <a:p>
            <a:pPr>
              <a:lnSpc>
                <a:spcPct val="80000"/>
              </a:lnSpc>
            </a:pPr>
            <a:r>
              <a:rPr lang="en-US" sz="1000" dirty="0"/>
              <a:t> </a:t>
            </a:r>
            <a:endParaRPr lang="en-US" sz="1000" dirty="0" smtClean="0"/>
          </a:p>
          <a:p>
            <a:pPr>
              <a:lnSpc>
                <a:spcPct val="80000"/>
              </a:lnSpc>
            </a:pPr>
            <a:r>
              <a:rPr lang="en-US" sz="1000" dirty="0" smtClean="0"/>
              <a:t>The </a:t>
            </a:r>
            <a:r>
              <a:rPr lang="en-US" sz="1000" dirty="0"/>
              <a:t>first-only policy is efficient in terms of traffic generated, because only lost segments (or segments whose ACK was lost) are retransmitted. Because the timer for the second segment in the queue is not set until the first segment is acknowledged, however, there can be considerable delays. The individual policy solves this problem at the expense of a more complex implementation. The batch policy also reduces the likelihood of long delays but may result in unnecessary retransmissions.</a:t>
            </a:r>
          </a:p>
          <a:p>
            <a:pPr>
              <a:lnSpc>
                <a:spcPct val="80000"/>
              </a:lnSpc>
            </a:pPr>
            <a:endParaRPr/>
          </a:p>
          <a:p>
            <a:pPr>
              <a:lnSpc>
                <a:spcPct val="80000"/>
              </a:lnSpc>
            </a:pPr>
            <a:r>
              <a:rPr lang="en-US" sz="1000" dirty="0" smtClean="0"/>
              <a:t>The </a:t>
            </a:r>
            <a:r>
              <a:rPr lang="en-US" sz="1000" dirty="0"/>
              <a:t>actual effectiveness of the retransmit policy depends in part on the accept policy of the receiver. If the receiver is using an in-order accept policy, then it will discard segments received after a lost segment. This fits best with batch retransmission. If the receiver is using an in-window accept policy, then a first-only or individual retransmission policy is best. Of course, in a mixed network of computers, both accept policies may be in use.</a:t>
            </a:r>
          </a:p>
          <a:p>
            <a:pPr>
              <a:lnSpc>
                <a:spcPct val="80000"/>
              </a:lnSpc>
            </a:pPr>
            <a:endParaRPr/>
          </a:p>
          <a:p>
            <a:pPr>
              <a:lnSpc>
                <a:spcPct val="80000"/>
              </a:lnSpc>
            </a:pPr>
            <a:endParaRPr lang="en-US" sz="1000" dirty="0"/>
          </a:p>
        </p:txBody>
      </p:sp>
      <p:sp>
        <p:nvSpPr>
          <p:cNvPr id="103428" name="Slide Number Placeholder 3"/>
          <p:cNvSpPr>
            <a:spLocks noGrp="1"/>
          </p:cNvSpPr>
          <p:nvPr>
            <p:ph type="sldNum" sz="quarter" idx="5"/>
          </p:nvPr>
        </p:nvSpPr>
        <p:spPr>
          <a:noFill/>
        </p:spPr>
        <p:txBody>
          <a:bodyPr/>
          <a:lstStyle/>
          <a:p>
            <a:fld id="{86D1F3C2-B576-5A42-B0E4-A7B7842C03C5}" type="slidenum">
              <a:rPr lang="en-US"/>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a:lnSpc>
                <a:spcPct val="80000"/>
              </a:lnSpc>
            </a:pPr>
            <a:r>
              <a:rPr lang="en-US" sz="1100" dirty="0" smtClean="0"/>
              <a:t>When </a:t>
            </a:r>
            <a:r>
              <a:rPr lang="en-US" sz="1100" dirty="0"/>
              <a:t>a data segment arrives that is in sequence, the receiving TCP entity has two options concerning the timing of acknowledgment:</a:t>
            </a:r>
          </a:p>
          <a:p>
            <a:pPr>
              <a:lnSpc>
                <a:spcPct val="80000"/>
              </a:lnSpc>
            </a:pPr>
            <a:r>
              <a:rPr lang="en-US" sz="1100" dirty="0"/>
              <a:t> </a:t>
            </a:r>
          </a:p>
          <a:p>
            <a:pPr>
              <a:lnSpc>
                <a:spcPct val="80000"/>
              </a:lnSpc>
            </a:pPr>
            <a:r>
              <a:rPr lang="en-US" sz="1100" b="1" dirty="0"/>
              <a:t>Immediate:</a:t>
            </a:r>
            <a:r>
              <a:rPr lang="en-US" sz="1100" dirty="0"/>
              <a:t> When data are accepted, immediately transmit an empty (no data) segment containing the appropriate acknowledgment number.</a:t>
            </a:r>
            <a:endParaRPr lang="en-US" sz="1100" dirty="0" smtClean="0"/>
          </a:p>
          <a:p>
            <a:pPr>
              <a:lnSpc>
                <a:spcPct val="80000"/>
              </a:lnSpc>
            </a:pPr>
            <a:endParaRPr lang="en-US" sz="1100" b="1" dirty="0" smtClean="0"/>
          </a:p>
          <a:p>
            <a:pPr>
              <a:lnSpc>
                <a:spcPct val="80000"/>
              </a:lnSpc>
            </a:pPr>
            <a:r>
              <a:rPr lang="en-US" sz="1100" b="1" dirty="0" smtClean="0"/>
              <a:t>Cumulative</a:t>
            </a:r>
            <a:r>
              <a:rPr lang="en-US" sz="1100" b="1" dirty="0"/>
              <a:t>:</a:t>
            </a:r>
            <a:r>
              <a:rPr lang="en-US" sz="1100" dirty="0"/>
              <a:t> When data are accepted, record the need for acknowledgment, but wait for an outbound segment with data on which to piggyback the acknowledgment. To avoid long delay, set a persist timer (Table</a:t>
            </a:r>
            <a:r>
              <a:rPr lang="en-US" sz="1100" dirty="0" smtClean="0"/>
              <a:t> 15.1</a:t>
            </a:r>
            <a:r>
              <a:rPr lang="en-US" sz="1100" dirty="0"/>
              <a:t>); if the timer expires before an acknowledgment is sent, transmit an empty segment containing the appropriate acknowledgment number.</a:t>
            </a:r>
          </a:p>
          <a:p>
            <a:pPr>
              <a:lnSpc>
                <a:spcPct val="80000"/>
              </a:lnSpc>
            </a:pPr>
            <a:r>
              <a:rPr lang="en-US" sz="1100" dirty="0"/>
              <a:t> </a:t>
            </a:r>
            <a:endParaRPr lang="en-US" sz="1100" dirty="0" smtClean="0"/>
          </a:p>
          <a:p>
            <a:pPr>
              <a:lnSpc>
                <a:spcPct val="80000"/>
              </a:lnSpc>
            </a:pPr>
            <a:r>
              <a:rPr lang="en-US" sz="1100" dirty="0" smtClean="0"/>
              <a:t>The </a:t>
            </a:r>
            <a:r>
              <a:rPr lang="en-US" sz="1100" dirty="0"/>
              <a:t>immediate policy is simple and keeps the remote TCP entity fully informed, which limits unnecessary retransmissions. However, this policy results in extra segment transmissions, namely, empty segments used only to ACK. Furthermore, the policy can cause a further load on the network. Consider that a TCP entity receives a segment and immediately sends an ACK. Then the data in the segment are released to the application, which expands the receive window, triggering another empty TCP segment to provide additional credit to the sending TCP entity.</a:t>
            </a:r>
          </a:p>
          <a:p>
            <a:pPr>
              <a:lnSpc>
                <a:spcPct val="80000"/>
              </a:lnSpc>
            </a:pPr>
            <a:endParaRPr/>
          </a:p>
          <a:p>
            <a:pPr>
              <a:lnSpc>
                <a:spcPct val="80000"/>
              </a:lnSpc>
            </a:pPr>
            <a:r>
              <a:rPr lang="en-US" sz="1100" dirty="0" smtClean="0"/>
              <a:t>Because </a:t>
            </a:r>
            <a:r>
              <a:rPr lang="en-US" sz="1100" dirty="0"/>
              <a:t>of the potential overhead of the immediate policy, the cumulative policy is typically used. Recognize, however, that the use of this policy requires more processing at the receiving end and complicates the task of estimating round-trip time by the sending TCP entity.</a:t>
            </a:r>
          </a:p>
          <a:p>
            <a:pPr>
              <a:lnSpc>
                <a:spcPct val="80000"/>
              </a:lnSpc>
            </a:pPr>
            <a:r>
              <a:rPr lang="en-US" sz="1100" dirty="0"/>
              <a:t> </a:t>
            </a:r>
          </a:p>
        </p:txBody>
      </p:sp>
      <p:sp>
        <p:nvSpPr>
          <p:cNvPr id="104452" name="Slide Number Placeholder 3"/>
          <p:cNvSpPr>
            <a:spLocks noGrp="1"/>
          </p:cNvSpPr>
          <p:nvPr>
            <p:ph type="sldNum" sz="quarter" idx="5"/>
          </p:nvPr>
        </p:nvSpPr>
        <p:spPr>
          <a:noFill/>
        </p:spPr>
        <p:txBody>
          <a:bodyPr/>
          <a:lstStyle/>
          <a:p>
            <a:fld id="{D988A4B2-905B-0448-AD0B-766CE9391C7D}" type="slidenum">
              <a:rPr lang="en-US"/>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addition to TCP, there is one other transport-level protocol that is in common use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part of the TCP/IP suite: the User Datagram Protocol (UDP), specified in RFC 768.</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provides a connectionless service for application-level procedures. Thus, UDP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basically an unreliable service; delivery and duplicate protection are not guaranteed.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However, this does reduce the overhead of the protocol and may be adequate in many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cases.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strengths of the connection-oriented approach are clear. It allows connection-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related features such as flow control, error control, and sequenced delivery.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Connectionless service, however, is more appropriate in some contexts. At lower layers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(internet, network), a connectionless service is more robust (e.g., see discussion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Section 9.5). In addition, it represents a “least common denominator” of service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be expected at higher layers. Further, even at transport and above there is justification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a connectionless service. There are instances in which the overhead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 establishment and termination is unjustified or even counterproductive.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Examples include the following:</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Inward data collection: Involves the periodic active or passive sampling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sources, such as sensors, and automatic self-test reports from security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equipment or network components. In a real-time monitoring situation,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loss of an occasional data unit would not cause distress, because the next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report should arrive shortly.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Outward data dissemination:  Includes broadcast messages to network users,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announcement of a new node or the change of address of a service, and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distribution of real-time clock values.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Request-response:  Applications in which a transaction service is provided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 common server to a number of distributed TS users, and for which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 request-response sequence is typical. Use of the service is regulated 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application level, and lower-level connections are often unnecessary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cumbersome.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Real-time applications:  Applications, such as voice and telemetry, that involve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degree of redundancy and/or a real-time transmission requirement.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not have connection-oriented functions such as retransmission.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there is a place at the transport level for both a connection-oriented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connectionless type of service.</a:t>
            </a:r>
            <a:endParaRPr lang="en-US" sz="800" dirty="0"/>
          </a:p>
        </p:txBody>
      </p:sp>
      <p:sp>
        <p:nvSpPr>
          <p:cNvPr id="115716" name="Slide Number Placeholder 3"/>
          <p:cNvSpPr>
            <a:spLocks noGrp="1"/>
          </p:cNvSpPr>
          <p:nvPr>
            <p:ph type="sldNum" sz="quarter" idx="5"/>
          </p:nvPr>
        </p:nvSpPr>
        <p:spPr>
          <a:noFill/>
        </p:spPr>
        <p:txBody>
          <a:bodyPr/>
          <a:lstStyle/>
          <a:p>
            <a:fld id="{ACBD4378-9BC2-0840-A9B2-B95185667539}" type="slidenum">
              <a:rPr lang="en-US"/>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a:t>UDP sits on top of IP. Because it is connectionless, UDP has very little to do. Essentially, it adds a port addressing capability to IP. This is best seen by examining the UDP header, shown in</a:t>
            </a:r>
            <a:r>
              <a:rPr lang="en-US" dirty="0" smtClean="0"/>
              <a:t> Figure 15.11. </a:t>
            </a:r>
            <a:r>
              <a:rPr lang="en-US" dirty="0"/>
              <a:t>The header includes a source port and destination port. The Length field contains the length of the entire UDP segment, including header and data. The checksum is the same algorithm used for TCP and IP. For UDP, the checksum applies to the entire UDP segment plus a pseudoheader prefixed to the UDP header at the time of calculation and which is the same pseudoheader used for TCP. If an error is detected, the segment is discarded and no further action is taken.</a:t>
            </a:r>
          </a:p>
          <a:p>
            <a:endParaRPr/>
          </a:p>
          <a:p>
            <a:r>
              <a:rPr lang="en-US" dirty="0" smtClean="0"/>
              <a:t>The </a:t>
            </a:r>
            <a:r>
              <a:rPr lang="en-US" dirty="0"/>
              <a:t>checksum field in UDP is optional. If it is not used, it is set to zero. However, it should be pointed out that the IP checksum applies only to the IP header and not to the data field, which in this case consists of the UDP header and the user data. Thus, if no checksum calculation is performed by UDP, then no check is made on the user data at either the transport or internet protocol layers.</a:t>
            </a:r>
          </a:p>
          <a:p>
            <a:endParaRPr lang="en-US" dirty="0"/>
          </a:p>
          <a:p>
            <a:endParaRPr lang="en-US" dirty="0"/>
          </a:p>
        </p:txBody>
      </p:sp>
      <p:sp>
        <p:nvSpPr>
          <p:cNvPr id="116740" name="Slide Number Placeholder 3"/>
          <p:cNvSpPr>
            <a:spLocks noGrp="1"/>
          </p:cNvSpPr>
          <p:nvPr>
            <p:ph type="sldNum" sz="quarter" idx="5"/>
          </p:nvPr>
        </p:nvSpPr>
        <p:spPr>
          <a:noFill/>
        </p:spPr>
        <p:txBody>
          <a:bodyPr/>
          <a:lstStyle/>
          <a:p>
            <a:fld id="{3CCE69AD-70F1-CB44-B495-761B571E288C}" type="slidenum">
              <a:rPr lang="en-US"/>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46</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15 </a:t>
            </a:r>
            <a:r>
              <a:rPr lang="en-US" dirty="0"/>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a:lnSpc>
                <a:spcPct val="80000"/>
              </a:lnSpc>
            </a:pPr>
            <a:r>
              <a:rPr lang="en-US" sz="500" dirty="0" smtClean="0"/>
              <a:t>Let </a:t>
            </a:r>
            <a:r>
              <a:rPr lang="en-US" sz="500" dirty="0"/>
              <a:t>us assume that the network service accepts messages of arbitrary length and, with virtually 100% reliability, delivers them in sequence to the destination. Examples of such networks:</a:t>
            </a:r>
          </a:p>
          <a:p>
            <a:pPr>
              <a:lnSpc>
                <a:spcPct val="80000"/>
              </a:lnSpc>
            </a:pPr>
            <a:r>
              <a:rPr lang="en-US" sz="500" dirty="0"/>
              <a:t> </a:t>
            </a:r>
          </a:p>
          <a:p>
            <a:pPr>
              <a:lnSpc>
                <a:spcPct val="80000"/>
              </a:lnSpc>
            </a:pPr>
            <a:r>
              <a:rPr lang="en-US" sz="500" dirty="0"/>
              <a:t>A highly reliable packet-switching network with an X.25 interface</a:t>
            </a:r>
            <a:endParaRPr lang="en-US" sz="500" dirty="0" smtClean="0"/>
          </a:p>
          <a:p>
            <a:pPr>
              <a:lnSpc>
                <a:spcPct val="80000"/>
              </a:lnSpc>
            </a:pPr>
            <a:endParaRPr lang="en-US" sz="500" dirty="0" smtClean="0"/>
          </a:p>
          <a:p>
            <a:pPr>
              <a:lnSpc>
                <a:spcPct val="80000"/>
              </a:lnSpc>
            </a:pPr>
            <a:r>
              <a:rPr lang="en-US" sz="500" dirty="0" smtClean="0"/>
              <a:t>A </a:t>
            </a:r>
            <a:r>
              <a:rPr lang="en-US" sz="500" dirty="0"/>
              <a:t>frame relay network using the LAPF control protocol</a:t>
            </a:r>
            <a:endParaRPr lang="en-US" sz="500" dirty="0" smtClean="0"/>
          </a:p>
          <a:p>
            <a:pPr>
              <a:lnSpc>
                <a:spcPct val="80000"/>
              </a:lnSpc>
            </a:pPr>
            <a:endParaRPr lang="en-US" sz="500" dirty="0" smtClean="0"/>
          </a:p>
          <a:p>
            <a:pPr>
              <a:lnSpc>
                <a:spcPct val="80000"/>
              </a:lnSpc>
            </a:pPr>
            <a:r>
              <a:rPr lang="en-US" sz="500" dirty="0" smtClean="0"/>
              <a:t>An </a:t>
            </a:r>
            <a:r>
              <a:rPr lang="en-US" sz="500" dirty="0"/>
              <a:t>IEEE 802.3 LAN using the connection-oriented LLC service</a:t>
            </a:r>
          </a:p>
          <a:p>
            <a:pPr>
              <a:lnSpc>
                <a:spcPct val="80000"/>
              </a:lnSpc>
            </a:pPr>
            <a:r>
              <a:rPr lang="en-US" sz="500" dirty="0"/>
              <a:t> </a:t>
            </a:r>
            <a:endParaRPr lang="en-US" sz="500" dirty="0" smtClean="0"/>
          </a:p>
          <a:p>
            <a:pPr>
              <a:lnSpc>
                <a:spcPct val="80000"/>
              </a:lnSpc>
            </a:pPr>
            <a:r>
              <a:rPr lang="en-US" sz="500" dirty="0" smtClean="0"/>
              <a:t>In </a:t>
            </a:r>
            <a:r>
              <a:rPr lang="en-US" sz="500" dirty="0"/>
              <a:t>all of these cases, the transport protocol is used as an end-to-end protocol between two systems attached to the same network, rather than across an internet.</a:t>
            </a:r>
          </a:p>
          <a:p>
            <a:pPr>
              <a:lnSpc>
                <a:spcPct val="80000"/>
              </a:lnSpc>
            </a:pPr>
            <a:endParaRPr/>
          </a:p>
          <a:p>
            <a:pPr>
              <a:lnSpc>
                <a:spcPct val="80000"/>
              </a:lnSpc>
            </a:pPr>
            <a:r>
              <a:rPr lang="en-US" sz="500" dirty="0" smtClean="0"/>
              <a:t>The </a:t>
            </a:r>
            <a:r>
              <a:rPr lang="en-US" sz="500" dirty="0"/>
              <a:t>assumption of a reliable sequencing networking service allows the use of a quite simple transport protocol. Four issues need to be addressed:</a:t>
            </a:r>
          </a:p>
          <a:p>
            <a:pPr>
              <a:lnSpc>
                <a:spcPct val="80000"/>
              </a:lnSpc>
            </a:pPr>
            <a:r>
              <a:rPr lang="en-US" sz="500" dirty="0"/>
              <a:t> </a:t>
            </a:r>
          </a:p>
          <a:p>
            <a:pPr>
              <a:lnSpc>
                <a:spcPct val="80000"/>
              </a:lnSpc>
            </a:pPr>
            <a:r>
              <a:rPr lang="en-US" sz="500" dirty="0"/>
              <a:t>Addressing</a:t>
            </a:r>
            <a:endParaRPr lang="en-US" sz="500" dirty="0" smtClean="0"/>
          </a:p>
          <a:p>
            <a:pPr>
              <a:lnSpc>
                <a:spcPct val="80000"/>
              </a:lnSpc>
            </a:pPr>
            <a:endParaRPr lang="en-US" sz="500" dirty="0" smtClean="0"/>
          </a:p>
          <a:p>
            <a:pPr>
              <a:lnSpc>
                <a:spcPct val="80000"/>
              </a:lnSpc>
            </a:pPr>
            <a:r>
              <a:rPr lang="en-US" sz="500" dirty="0" smtClean="0"/>
              <a:t>Multiplexing</a:t>
            </a:r>
          </a:p>
          <a:p>
            <a:pPr>
              <a:lnSpc>
                <a:spcPct val="80000"/>
              </a:lnSpc>
            </a:pPr>
            <a:endParaRPr lang="en-US" sz="500" dirty="0" smtClean="0"/>
          </a:p>
          <a:p>
            <a:pPr>
              <a:lnSpc>
                <a:spcPct val="80000"/>
              </a:lnSpc>
            </a:pPr>
            <a:r>
              <a:rPr lang="en-US" sz="500" dirty="0" smtClean="0"/>
              <a:t>Flow </a:t>
            </a:r>
            <a:r>
              <a:rPr lang="en-US" sz="500" dirty="0"/>
              <a:t>control</a:t>
            </a:r>
            <a:endParaRPr lang="en-US" sz="500" dirty="0" smtClean="0"/>
          </a:p>
          <a:p>
            <a:pPr>
              <a:lnSpc>
                <a:spcPct val="80000"/>
              </a:lnSpc>
            </a:pPr>
            <a:endParaRPr lang="en-US" sz="500" dirty="0" smtClean="0"/>
          </a:p>
          <a:p>
            <a:pPr>
              <a:lnSpc>
                <a:spcPct val="80000"/>
              </a:lnSpc>
            </a:pPr>
            <a:r>
              <a:rPr lang="en-US" sz="500" dirty="0" smtClean="0"/>
              <a:t>Connection </a:t>
            </a:r>
            <a:r>
              <a:rPr lang="en-US" sz="500" dirty="0"/>
              <a:t>establishment/termination</a:t>
            </a:r>
          </a:p>
          <a:p>
            <a:pPr>
              <a:lnSpc>
                <a:spcPct val="80000"/>
              </a:lnSpc>
            </a:pPr>
            <a:r>
              <a:rPr lang="en-US" sz="500" dirty="0"/>
              <a:t> </a:t>
            </a:r>
          </a:p>
          <a:p>
            <a:pPr>
              <a:lnSpc>
                <a:spcPct val="80000"/>
              </a:lnSpc>
            </a:pPr>
            <a:endParaRPr lang="en-US" sz="500" dirty="0"/>
          </a:p>
        </p:txBody>
      </p:sp>
      <p:sp>
        <p:nvSpPr>
          <p:cNvPr id="65540" name="Slide Number Placeholder 3"/>
          <p:cNvSpPr>
            <a:spLocks noGrp="1"/>
          </p:cNvSpPr>
          <p:nvPr>
            <p:ph type="sldNum" sz="quarter" idx="5"/>
          </p:nvPr>
        </p:nvSpPr>
        <p:spPr>
          <a:noFill/>
        </p:spPr>
        <p:txBody>
          <a:bodyPr/>
          <a:lstStyle/>
          <a:p>
            <a:fld id="{9C2EEE9C-1748-184E-9328-6FA9A9940732}" type="slidenum">
              <a:rPr lang="en-US"/>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80000"/>
              </a:lnSpc>
            </a:pPr>
            <a:r>
              <a:rPr lang="en-US" sz="700" dirty="0" smtClean="0"/>
              <a:t>The </a:t>
            </a:r>
            <a:r>
              <a:rPr lang="en-US" sz="700" dirty="0"/>
              <a:t>issue concerned with addressing is simply this: a user of a given transport entity wishes either to establish a connection with or make a data transfer to a user of some other transport entity using the same transport protocol. The target user needs to be specified by all of the following:</a:t>
            </a:r>
          </a:p>
          <a:p>
            <a:pPr>
              <a:lnSpc>
                <a:spcPct val="80000"/>
              </a:lnSpc>
            </a:pPr>
            <a:r>
              <a:rPr lang="en-US" sz="700" dirty="0"/>
              <a:t> </a:t>
            </a:r>
          </a:p>
          <a:p>
            <a:pPr>
              <a:lnSpc>
                <a:spcPct val="80000"/>
              </a:lnSpc>
            </a:pPr>
            <a:r>
              <a:rPr lang="en-US" sz="700" dirty="0"/>
              <a:t>User identification</a:t>
            </a:r>
            <a:endParaRPr lang="en-US" sz="700" dirty="0" smtClean="0"/>
          </a:p>
          <a:p>
            <a:pPr>
              <a:lnSpc>
                <a:spcPct val="80000"/>
              </a:lnSpc>
            </a:pPr>
            <a:endParaRPr lang="en-US" sz="700" dirty="0" smtClean="0"/>
          </a:p>
          <a:p>
            <a:pPr>
              <a:lnSpc>
                <a:spcPct val="80000"/>
              </a:lnSpc>
            </a:pPr>
            <a:r>
              <a:rPr lang="en-US" sz="700" dirty="0" smtClean="0"/>
              <a:t>Transport </a:t>
            </a:r>
            <a:r>
              <a:rPr lang="en-US" sz="700" dirty="0"/>
              <a:t>entity identification</a:t>
            </a:r>
            <a:endParaRPr lang="en-US" sz="700" dirty="0" smtClean="0"/>
          </a:p>
          <a:p>
            <a:pPr>
              <a:lnSpc>
                <a:spcPct val="80000"/>
              </a:lnSpc>
            </a:pPr>
            <a:endParaRPr lang="en-US" sz="700" dirty="0" smtClean="0"/>
          </a:p>
          <a:p>
            <a:pPr>
              <a:lnSpc>
                <a:spcPct val="80000"/>
              </a:lnSpc>
            </a:pPr>
            <a:r>
              <a:rPr lang="en-US" sz="700" dirty="0" smtClean="0"/>
              <a:t>Host </a:t>
            </a:r>
            <a:r>
              <a:rPr lang="en-US" sz="700" dirty="0"/>
              <a:t>address</a:t>
            </a:r>
            <a:endParaRPr lang="en-US" sz="700" dirty="0" smtClean="0"/>
          </a:p>
          <a:p>
            <a:pPr>
              <a:lnSpc>
                <a:spcPct val="80000"/>
              </a:lnSpc>
            </a:pPr>
            <a:endParaRPr lang="en-US" sz="700" dirty="0" smtClean="0"/>
          </a:p>
          <a:p>
            <a:pPr>
              <a:lnSpc>
                <a:spcPct val="80000"/>
              </a:lnSpc>
            </a:pPr>
            <a:r>
              <a:rPr lang="en-US" sz="700" dirty="0" smtClean="0"/>
              <a:t>Network </a:t>
            </a:r>
            <a:r>
              <a:rPr lang="en-US" sz="700" dirty="0"/>
              <a:t>number</a:t>
            </a:r>
          </a:p>
          <a:p>
            <a:pPr>
              <a:lnSpc>
                <a:spcPct val="80000"/>
              </a:lnSpc>
            </a:pPr>
            <a:r>
              <a:rPr lang="en-US" sz="700" dirty="0"/>
              <a:t> </a:t>
            </a:r>
            <a:endParaRPr lang="en-US" sz="700" dirty="0" smtClean="0"/>
          </a:p>
          <a:p>
            <a:pPr>
              <a:lnSpc>
                <a:spcPct val="80000"/>
              </a:lnSpc>
            </a:pPr>
            <a:r>
              <a:rPr lang="en-US" sz="700" dirty="0" smtClean="0"/>
              <a:t>The </a:t>
            </a:r>
            <a:r>
              <a:rPr lang="en-US" sz="700" dirty="0"/>
              <a:t>transport protocol must be able to derive the information listed above from the TS user address. Typically, the user address is specified as (Host, Port). The </a:t>
            </a:r>
            <a:r>
              <a:rPr lang="en-US" sz="700" b="1" dirty="0"/>
              <a:t>Port</a:t>
            </a:r>
            <a:r>
              <a:rPr lang="en-US" sz="700" dirty="0"/>
              <a:t> variable represents a particular TS user at the specified host. Generally, there will be a single transport entity at each host, so a transport entity identification is not needed. If more than one transport entity is present, there is usually only one of each type. In this latter case, the address should include a designation of the type of transport protocol (e.g., TCP, UDP). In the case of a single network, </a:t>
            </a:r>
            <a:r>
              <a:rPr lang="en-US" sz="700" b="1" dirty="0"/>
              <a:t>Host</a:t>
            </a:r>
            <a:r>
              <a:rPr lang="en-US" sz="700" dirty="0"/>
              <a:t> identifies an attached network device. In the case of an internet, </a:t>
            </a:r>
            <a:r>
              <a:rPr lang="en-US" sz="700" i="1" dirty="0"/>
              <a:t>Host</a:t>
            </a:r>
            <a:r>
              <a:rPr lang="en-US" sz="700" dirty="0"/>
              <a:t> is a global internet address. In TCP, the combination of port and host is referred to as a </a:t>
            </a:r>
            <a:r>
              <a:rPr lang="en-US" sz="700" b="1" dirty="0"/>
              <a:t>socket</a:t>
            </a:r>
            <a:r>
              <a:rPr lang="en-US" sz="700" dirty="0"/>
              <a:t>.</a:t>
            </a:r>
          </a:p>
          <a:p>
            <a:pPr>
              <a:lnSpc>
                <a:spcPct val="80000"/>
              </a:lnSpc>
            </a:pPr>
            <a:endParaRPr/>
          </a:p>
          <a:p>
            <a:pPr>
              <a:lnSpc>
                <a:spcPct val="80000"/>
              </a:lnSpc>
            </a:pPr>
            <a:r>
              <a:rPr lang="en-US" sz="700" dirty="0" smtClean="0"/>
              <a:t>Because </a:t>
            </a:r>
            <a:r>
              <a:rPr lang="en-US" sz="700" dirty="0"/>
              <a:t>routing is not a concern of the transport layer, it simply passes the </a:t>
            </a:r>
            <a:r>
              <a:rPr lang="en-US" sz="700" i="1" dirty="0"/>
              <a:t>Host</a:t>
            </a:r>
            <a:r>
              <a:rPr lang="en-US" sz="700" dirty="0"/>
              <a:t> portion of the address down to the network service. </a:t>
            </a:r>
            <a:r>
              <a:rPr lang="en-US" sz="700" i="1" dirty="0"/>
              <a:t>Port</a:t>
            </a:r>
            <a:r>
              <a:rPr lang="en-US" sz="700" dirty="0"/>
              <a:t> is included in a transport header, to be used at the destination by the destination transport protocol entity.</a:t>
            </a:r>
          </a:p>
          <a:p>
            <a:pPr>
              <a:lnSpc>
                <a:spcPct val="80000"/>
              </a:lnSpc>
            </a:pPr>
            <a:endParaRPr/>
          </a:p>
          <a:p>
            <a:pPr>
              <a:lnSpc>
                <a:spcPct val="80000"/>
              </a:lnSpc>
            </a:pPr>
            <a:r>
              <a:rPr lang="en-US" sz="700" dirty="0" smtClean="0"/>
              <a:t>One </a:t>
            </a:r>
            <a:r>
              <a:rPr lang="en-US" sz="700" dirty="0"/>
              <a:t>question remains to be addressed: How does the initiating TS user know the address of the destination TS user? Two static and two dynamic strategies suggest themselves:</a:t>
            </a:r>
          </a:p>
          <a:p>
            <a:pPr>
              <a:lnSpc>
                <a:spcPct val="80000"/>
              </a:lnSpc>
            </a:pPr>
            <a:endParaRPr lang="en-US" sz="700" dirty="0" smtClean="0"/>
          </a:p>
          <a:p>
            <a:pPr marL="228600" indent="-228600">
              <a:lnSpc>
                <a:spcPct val="80000"/>
              </a:lnSpc>
              <a:buAutoNum type="arabicPeriod"/>
            </a:pPr>
            <a:r>
              <a:rPr lang="en-US" sz="700" dirty="0" smtClean="0"/>
              <a:t>The </a:t>
            </a:r>
            <a:r>
              <a:rPr lang="en-US" sz="700" dirty="0"/>
              <a:t>TS user knows the address it wishes to use ahead of time. This is basically a system configuration function. For example, a process may be running that is only of concern to a limited number of TS users, such as a process that collects statistics on performance. From time to time, a central network management routine connects to the process to obtain the statistics. These processes generally are not, and should not be, well known and accessible to all.</a:t>
            </a:r>
            <a:endParaRPr lang="en-US" sz="700" dirty="0" smtClean="0"/>
          </a:p>
          <a:p>
            <a:pPr marL="228600" indent="-228600">
              <a:lnSpc>
                <a:spcPct val="80000"/>
              </a:lnSpc>
              <a:buAutoNum type="arabicPeriod"/>
            </a:pPr>
            <a:endParaRPr lang="en-US" sz="700" b="1" dirty="0" smtClean="0"/>
          </a:p>
          <a:p>
            <a:pPr marL="228600" indent="-228600">
              <a:lnSpc>
                <a:spcPct val="80000"/>
              </a:lnSpc>
              <a:buAutoNum type="arabicPeriod"/>
            </a:pPr>
            <a:r>
              <a:rPr lang="en-US" sz="700" dirty="0" smtClean="0"/>
              <a:t>Some </a:t>
            </a:r>
            <a:r>
              <a:rPr lang="en-US" sz="700" dirty="0"/>
              <a:t>commonly used services are assigned "well-known addresses." Examples include the server side of FTP, SMTP, and some other standard protocols.</a:t>
            </a:r>
          </a:p>
          <a:p>
            <a:pPr>
              <a:lnSpc>
                <a:spcPct val="80000"/>
              </a:lnSpc>
            </a:pPr>
            <a:endParaRPr/>
          </a:p>
          <a:p>
            <a:pPr marL="228600" indent="-228600">
              <a:lnSpc>
                <a:spcPct val="80000"/>
              </a:lnSpc>
              <a:buAutoNum type="arabicPeriod" startAt="3"/>
            </a:pPr>
            <a:r>
              <a:rPr lang="en-US" sz="700" dirty="0" smtClean="0"/>
              <a:t>A </a:t>
            </a:r>
            <a:r>
              <a:rPr lang="en-US" sz="700" dirty="0"/>
              <a:t>name server is provided. The TS user requests a service by some generic or global name. The request is sent to the name server, which does a directory lookup and returns an address. The transport entity then proceeds with the connection. This service is useful for commonly used applications that change location from time to time. For example, a data entry process may be moved from one host to another on a local network to balance load. </a:t>
            </a:r>
            <a:endParaRPr lang="en-US" sz="700" dirty="0" smtClean="0"/>
          </a:p>
          <a:p>
            <a:pPr marL="228600" indent="-228600">
              <a:lnSpc>
                <a:spcPct val="80000"/>
              </a:lnSpc>
              <a:buAutoNum type="arabicPeriod" startAt="3"/>
            </a:pPr>
            <a:endParaRPr lang="en-US" sz="700" b="0" dirty="0" smtClean="0"/>
          </a:p>
          <a:p>
            <a:pPr marL="228600" indent="-228600">
              <a:lnSpc>
                <a:spcPct val="80000"/>
              </a:lnSpc>
              <a:buAutoNum type="arabicPeriod" startAt="3"/>
            </a:pPr>
            <a:r>
              <a:rPr lang="en-US" sz="700" dirty="0" smtClean="0"/>
              <a:t>In </a:t>
            </a:r>
            <a:r>
              <a:rPr lang="en-US" sz="700" dirty="0"/>
              <a:t>some cases, the target user is to be a process that is spawned at request time. The initiating user can send a process request to a well-known address. The user at that address is a privileged system process that will spawn the new process and return an address. For example, a programmer has developed a private application (e.g., a simulation program) that will execute on a remote server but be invoked from a local workstation. A request can be issued to a remote job-management process that spawns the simulation process.</a:t>
            </a:r>
          </a:p>
          <a:p>
            <a:pPr>
              <a:lnSpc>
                <a:spcPct val="80000"/>
              </a:lnSpc>
            </a:pPr>
            <a:endParaRPr lang="en-US" sz="700" dirty="0"/>
          </a:p>
        </p:txBody>
      </p:sp>
      <p:sp>
        <p:nvSpPr>
          <p:cNvPr id="66564" name="Slide Number Placeholder 3"/>
          <p:cNvSpPr>
            <a:spLocks noGrp="1"/>
          </p:cNvSpPr>
          <p:nvPr>
            <p:ph type="sldNum" sz="quarter" idx="5"/>
          </p:nvPr>
        </p:nvSpPr>
        <p:spPr>
          <a:noFill/>
        </p:spPr>
        <p:txBody>
          <a:bodyPr/>
          <a:lstStyle/>
          <a:p>
            <a:fld id="{FECB2A04-1F44-054E-8A16-605DCA79A632}" type="slidenum">
              <a:rPr lang="en-US"/>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a:lnSpc>
                <a:spcPct val="90000"/>
              </a:lnSpc>
            </a:pPr>
            <a:r>
              <a:rPr lang="en-US" sz="1100" dirty="0" smtClean="0"/>
              <a:t>With </a:t>
            </a:r>
            <a:r>
              <a:rPr lang="en-US" sz="1100" dirty="0"/>
              <a:t>respect to the interface between the transport protocol and higher-level protocols, the transport protocol performs a multiplexing/demultiplexing function. That is, multiple users employ the same transport protocol and are distinguished by port numbers or service access points.</a:t>
            </a:r>
          </a:p>
          <a:p>
            <a:pPr>
              <a:lnSpc>
                <a:spcPct val="90000"/>
              </a:lnSpc>
            </a:pPr>
            <a:endParaRPr/>
          </a:p>
          <a:p>
            <a:pPr>
              <a:lnSpc>
                <a:spcPct val="90000"/>
              </a:lnSpc>
            </a:pPr>
            <a:r>
              <a:rPr lang="en-US" sz="1100" dirty="0" smtClean="0"/>
              <a:t>The </a:t>
            </a:r>
            <a:r>
              <a:rPr lang="en-US" sz="1100" dirty="0"/>
              <a:t>transport entity may also perform a multiplexing function with respect to the network services that it uses. Recall that we defined upward multiplexing as the multiplexing of multiple connections on a single lower-level connection, and downward multiplexing as the splitting of a single connection among multiple lower-level </a:t>
            </a:r>
            <a:r>
              <a:rPr lang="en-US" sz="1100" dirty="0" smtClean="0"/>
              <a:t>connections.</a:t>
            </a:r>
            <a:endParaRPr lang="en-US" sz="1100" dirty="0"/>
          </a:p>
          <a:p>
            <a:pPr>
              <a:lnSpc>
                <a:spcPct val="90000"/>
              </a:lnSpc>
            </a:pPr>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Consider, for example, a transport entity making use of a connection-oriented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service. Why should the transport entity employ upward multiplexing?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reason would be if the network provider determines what it charges in part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number of connections, because each network-layer connection consumes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some node buffer resources. Thus, if a network-layer connection provides sufficient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throughput for multiple TS users, upward multiplexing is indicated.</a:t>
            </a:r>
          </a:p>
          <a:p>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other hand, downward multiplexing or splitting might be used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improve throughput. For example, the network layer connection may have a small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space. A larger sequence space might be needed for high-speed,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high-delay networks. Of course, throughput can only be increased so far. If there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single host-node link over which all logical network connections are multiplexed,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throughput of a transport connection cannot exceed the data rate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link.</a:t>
            </a:r>
            <a:endParaRPr lang="en-US" sz="1100" dirty="0" smtClean="0"/>
          </a:p>
        </p:txBody>
      </p:sp>
      <p:sp>
        <p:nvSpPr>
          <p:cNvPr id="67588" name="Slide Number Placeholder 3"/>
          <p:cNvSpPr>
            <a:spLocks noGrp="1"/>
          </p:cNvSpPr>
          <p:nvPr>
            <p:ph type="sldNum" sz="quarter" idx="5"/>
          </p:nvPr>
        </p:nvSpPr>
        <p:spPr>
          <a:noFill/>
        </p:spPr>
        <p:txBody>
          <a:bodyPr/>
          <a:lstStyle/>
          <a:p>
            <a:fld id="{9844882C-64E8-1D48-BEDF-7012BA9206BF}"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a:lnSpc>
                <a:spcPct val="80000"/>
              </a:lnSpc>
            </a:pPr>
            <a:r>
              <a:rPr lang="en-US" sz="400" dirty="0" smtClean="0"/>
              <a:t>Whereas </a:t>
            </a:r>
            <a:r>
              <a:rPr lang="en-US" sz="400" dirty="0"/>
              <a:t>flow control is a relatively simple mechanism at the link layer, it is a rather complex mechanism at the transport layer, for two main reasons:</a:t>
            </a:r>
          </a:p>
          <a:p>
            <a:pPr>
              <a:lnSpc>
                <a:spcPct val="80000"/>
              </a:lnSpc>
            </a:pPr>
            <a:r>
              <a:rPr lang="en-US" sz="400" dirty="0"/>
              <a:t> </a:t>
            </a:r>
          </a:p>
          <a:p>
            <a:pPr>
              <a:lnSpc>
                <a:spcPct val="80000"/>
              </a:lnSpc>
            </a:pPr>
            <a:r>
              <a:rPr lang="en-US" sz="400" dirty="0"/>
              <a:t>The transmission delay between transport entities is generally long compared to actual transmission time. This means that there is a considerable delay in the communication of flow control information.</a:t>
            </a:r>
            <a:endParaRPr lang="en-US" sz="400" dirty="0" smtClean="0"/>
          </a:p>
          <a:p>
            <a:pPr>
              <a:lnSpc>
                <a:spcPct val="80000"/>
              </a:lnSpc>
            </a:pPr>
            <a:endParaRPr lang="en-US" sz="400" dirty="0" smtClean="0"/>
          </a:p>
          <a:p>
            <a:pPr>
              <a:lnSpc>
                <a:spcPct val="80000"/>
              </a:lnSpc>
            </a:pPr>
            <a:r>
              <a:rPr lang="en-US" sz="400" dirty="0" smtClean="0"/>
              <a:t>Because </a:t>
            </a:r>
            <a:r>
              <a:rPr lang="en-US" sz="400" dirty="0"/>
              <a:t>the transport layer operates over a network or internet, the amount of the transmission delay may be highly variable. This makes it difficult to effectively use a timeout mechanism for retransmission of lost data.</a:t>
            </a:r>
          </a:p>
          <a:p>
            <a:pPr>
              <a:lnSpc>
                <a:spcPct val="80000"/>
              </a:lnSpc>
            </a:pPr>
            <a:r>
              <a:rPr lang="en-US" sz="400" dirty="0"/>
              <a:t> </a:t>
            </a:r>
            <a:endParaRPr lang="en-US" sz="400" dirty="0" smtClean="0"/>
          </a:p>
          <a:p>
            <a:pPr>
              <a:lnSpc>
                <a:spcPct val="80000"/>
              </a:lnSpc>
            </a:pPr>
            <a:r>
              <a:rPr lang="en-US" sz="400" dirty="0" smtClean="0"/>
              <a:t>In </a:t>
            </a:r>
            <a:r>
              <a:rPr lang="en-US" sz="400" dirty="0"/>
              <a:t>general, there are two reasons why one transport entity would want to restrain the rate of segment transmission over a connection from another transport entity:</a:t>
            </a:r>
          </a:p>
          <a:p>
            <a:pPr>
              <a:lnSpc>
                <a:spcPct val="80000"/>
              </a:lnSpc>
            </a:pPr>
            <a:r>
              <a:rPr lang="en-US" sz="400" dirty="0"/>
              <a:t> </a:t>
            </a:r>
          </a:p>
          <a:p>
            <a:pPr>
              <a:lnSpc>
                <a:spcPct val="80000"/>
              </a:lnSpc>
            </a:pPr>
            <a:r>
              <a:rPr lang="en-US" sz="400" dirty="0"/>
              <a:t>The user of the receiving transport entity cannot keep up with the flow of data.</a:t>
            </a:r>
            <a:endParaRPr lang="en-US" sz="400" dirty="0" smtClean="0"/>
          </a:p>
          <a:p>
            <a:pPr>
              <a:lnSpc>
                <a:spcPct val="80000"/>
              </a:lnSpc>
            </a:pPr>
            <a:endParaRPr lang="en-US" sz="400" dirty="0" smtClean="0"/>
          </a:p>
          <a:p>
            <a:pPr>
              <a:lnSpc>
                <a:spcPct val="80000"/>
              </a:lnSpc>
            </a:pPr>
            <a:r>
              <a:rPr lang="en-US" sz="400" dirty="0" smtClean="0"/>
              <a:t>The </a:t>
            </a:r>
            <a:r>
              <a:rPr lang="en-US" sz="400" dirty="0"/>
              <a:t>receiving transport entity itself cannot keep up with the flow of segments.</a:t>
            </a:r>
          </a:p>
          <a:p>
            <a:pPr>
              <a:lnSpc>
                <a:spcPct val="80000"/>
              </a:lnSpc>
            </a:pPr>
            <a:r>
              <a:rPr lang="en-US" sz="400" dirty="0"/>
              <a:t> </a:t>
            </a:r>
            <a:endParaRPr lang="en-US" sz="400" dirty="0" smtClean="0"/>
          </a:p>
          <a:p>
            <a:pPr>
              <a:lnSpc>
                <a:spcPct val="80000"/>
              </a:lnSpc>
            </a:pPr>
            <a:r>
              <a:rPr lang="en-US" sz="400" dirty="0" smtClean="0"/>
              <a:t>How </a:t>
            </a:r>
            <a:r>
              <a:rPr lang="en-US" sz="400" dirty="0"/>
              <a:t>do such problems manifest themselves? Presumably a transport entity has a certain amount of buffer space. Incoming segments are added to the buffer. Each buffered segment is processed (i.e., the transport header is examined) and the data are sent to the TS user. Either of the two problems just mentioned will cause the buffer to fill up. Thus, the transport entity needs to take steps to stop or slow the flow of segments to prevent buffer overflow. This requirement is difficult to fulfill because of the annoying time gap between sender and receiver. We return to this point subsequently. </a:t>
            </a:r>
          </a:p>
        </p:txBody>
      </p:sp>
      <p:sp>
        <p:nvSpPr>
          <p:cNvPr id="68612" name="Slide Number Placeholder 3"/>
          <p:cNvSpPr>
            <a:spLocks noGrp="1"/>
          </p:cNvSpPr>
          <p:nvPr>
            <p:ph type="sldNum" sz="quarter" idx="5"/>
          </p:nvPr>
        </p:nvSpPr>
        <p:spPr>
          <a:noFill/>
        </p:spPr>
        <p:txBody>
          <a:bodyPr/>
          <a:lstStyle/>
          <a:p>
            <a:fld id="{12CBB906-7A29-274D-A331-E17D0EE1ACD0}" type="slidenum">
              <a:rPr lang="en-US"/>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a:lnSpc>
                <a:spcPct val="80000"/>
              </a:lnSpc>
            </a:pPr>
            <a:r>
              <a:rPr lang="en-US" sz="600" dirty="0"/>
              <a:t>First, we present four ways of coping with the flow control requirement. The receiving transport entity can</a:t>
            </a:r>
          </a:p>
          <a:p>
            <a:pPr>
              <a:lnSpc>
                <a:spcPct val="80000"/>
              </a:lnSpc>
            </a:pPr>
            <a:endParaRPr/>
          </a:p>
          <a:p>
            <a:pPr>
              <a:lnSpc>
                <a:spcPct val="80000"/>
              </a:lnSpc>
            </a:pPr>
            <a:r>
              <a:rPr lang="en-US" sz="600" b="1" dirty="0"/>
              <a:t>1.</a:t>
            </a:r>
            <a:r>
              <a:rPr lang="en-US" sz="600" dirty="0"/>
              <a:t> Do nothing.</a:t>
            </a:r>
          </a:p>
          <a:p>
            <a:pPr>
              <a:lnSpc>
                <a:spcPct val="80000"/>
              </a:lnSpc>
            </a:pPr>
            <a:r>
              <a:rPr lang="en-US" sz="600" b="1" dirty="0"/>
              <a:t>2. </a:t>
            </a:r>
            <a:r>
              <a:rPr lang="en-US" sz="600" dirty="0"/>
              <a:t>Refuse to accept further segments from the network service.</a:t>
            </a:r>
          </a:p>
          <a:p>
            <a:pPr>
              <a:lnSpc>
                <a:spcPct val="80000"/>
              </a:lnSpc>
            </a:pPr>
            <a:r>
              <a:rPr lang="en-US" sz="600" b="1" dirty="0"/>
              <a:t>3.</a:t>
            </a:r>
            <a:r>
              <a:rPr lang="en-US" sz="600" dirty="0"/>
              <a:t> Use a fixed sliding-window protocol.</a:t>
            </a:r>
          </a:p>
          <a:p>
            <a:pPr>
              <a:lnSpc>
                <a:spcPct val="80000"/>
              </a:lnSpc>
            </a:pPr>
            <a:r>
              <a:rPr lang="en-US" sz="600" b="1" dirty="0"/>
              <a:t>4.</a:t>
            </a:r>
            <a:r>
              <a:rPr lang="en-US" sz="600" dirty="0"/>
              <a:t> Use a credit scheme.</a:t>
            </a:r>
          </a:p>
          <a:p>
            <a:pPr>
              <a:lnSpc>
                <a:spcPct val="80000"/>
              </a:lnSpc>
            </a:pPr>
            <a:r>
              <a:rPr lang="en-US" sz="600" dirty="0"/>
              <a:t> </a:t>
            </a:r>
            <a:endParaRPr lang="en-US" sz="600" dirty="0" smtClean="0"/>
          </a:p>
          <a:p>
            <a:pPr>
              <a:lnSpc>
                <a:spcPct val="80000"/>
              </a:lnSpc>
            </a:pPr>
            <a:r>
              <a:rPr lang="en-US" sz="600" dirty="0" smtClean="0"/>
              <a:t>Alternative </a:t>
            </a:r>
            <a:r>
              <a:rPr lang="en-US" sz="600" dirty="0"/>
              <a:t>1 means that the segments that overflow the buffer are discarded. The sending transport entity, failing to get an acknowledgment, will retransmit. This is a shame, because the advantage of a reliable network is that one never has to retransmit. Furthermore, the effect of this maneuver is to exacerbate the problem. The sender has increased its output to include new segments plus retransmitted old segments.</a:t>
            </a:r>
          </a:p>
          <a:p>
            <a:pPr>
              <a:lnSpc>
                <a:spcPct val="80000"/>
              </a:lnSpc>
            </a:pPr>
            <a:endParaRPr/>
          </a:p>
          <a:p>
            <a:pPr>
              <a:lnSpc>
                <a:spcPct val="80000"/>
              </a:lnSpc>
            </a:pPr>
            <a:r>
              <a:rPr lang="en-US" sz="600" dirty="0" smtClean="0"/>
              <a:t>The </a:t>
            </a:r>
            <a:r>
              <a:rPr lang="en-US" sz="600" dirty="0"/>
              <a:t>second alternative is a backpressure mechanism that relies on the network service to do the work. When a buffer of a transport entity is full, it refuses additional data from the network service. This triggers flow control procedures within the network that throttle the network service at the sending end. This service, in turn, refuses additional segments from its transport entity. It should be clear that this mechanism is clumsy and coarse grained. For example, if multiple transport connections are multiplexed on a single network connection (virtual circuit), flow control is exercised only on the aggregate of all transport connections.</a:t>
            </a:r>
          </a:p>
          <a:p>
            <a:pPr>
              <a:lnSpc>
                <a:spcPct val="80000"/>
              </a:lnSpc>
            </a:pPr>
            <a:endParaRPr/>
          </a:p>
          <a:p>
            <a:pPr>
              <a:lnSpc>
                <a:spcPct val="80000"/>
              </a:lnSpc>
            </a:pPr>
            <a:r>
              <a:rPr lang="en-US" sz="600" dirty="0" smtClean="0"/>
              <a:t>The </a:t>
            </a:r>
            <a:r>
              <a:rPr lang="en-US" sz="600" dirty="0"/>
              <a:t>third alternative is already familiar to you from our discussions of link layer protocols in Chapter 7. The key ingredients, recall, are</a:t>
            </a:r>
          </a:p>
          <a:p>
            <a:pPr>
              <a:lnSpc>
                <a:spcPct val="80000"/>
              </a:lnSpc>
            </a:pPr>
            <a:r>
              <a:rPr lang="en-US" sz="600" dirty="0"/>
              <a:t> </a:t>
            </a:r>
          </a:p>
          <a:p>
            <a:pPr>
              <a:lnSpc>
                <a:spcPct val="80000"/>
              </a:lnSpc>
            </a:pPr>
            <a:r>
              <a:rPr lang="en-US" sz="600" dirty="0"/>
              <a:t>The use of sequence numbers on data units</a:t>
            </a:r>
            <a:endParaRPr lang="en-US" sz="600" dirty="0" smtClean="0"/>
          </a:p>
          <a:p>
            <a:pPr>
              <a:lnSpc>
                <a:spcPct val="80000"/>
              </a:lnSpc>
            </a:pPr>
            <a:endParaRPr lang="en-US" sz="600" dirty="0" smtClean="0"/>
          </a:p>
          <a:p>
            <a:pPr>
              <a:lnSpc>
                <a:spcPct val="80000"/>
              </a:lnSpc>
            </a:pPr>
            <a:r>
              <a:rPr lang="en-US" sz="600" dirty="0" smtClean="0"/>
              <a:t>The </a:t>
            </a:r>
            <a:r>
              <a:rPr lang="en-US" sz="600" dirty="0"/>
              <a:t>use of a window of fixed size</a:t>
            </a:r>
            <a:endParaRPr lang="en-US" sz="600" dirty="0" smtClean="0"/>
          </a:p>
          <a:p>
            <a:pPr>
              <a:lnSpc>
                <a:spcPct val="80000"/>
              </a:lnSpc>
            </a:pPr>
            <a:endParaRPr lang="en-US" sz="600" dirty="0" smtClean="0"/>
          </a:p>
          <a:p>
            <a:pPr>
              <a:lnSpc>
                <a:spcPct val="80000"/>
              </a:lnSpc>
            </a:pPr>
            <a:r>
              <a:rPr lang="en-US" sz="600" dirty="0" smtClean="0"/>
              <a:t>The </a:t>
            </a:r>
            <a:r>
              <a:rPr lang="en-US" sz="600" dirty="0"/>
              <a:t>use of acknowledgments to advance the window</a:t>
            </a:r>
          </a:p>
          <a:p>
            <a:pPr>
              <a:lnSpc>
                <a:spcPct val="80000"/>
              </a:lnSpc>
            </a:pPr>
            <a:r>
              <a:rPr lang="en-US" sz="600" dirty="0"/>
              <a:t> </a:t>
            </a:r>
            <a:endParaRPr lang="en-US" sz="600" dirty="0" smtClean="0"/>
          </a:p>
          <a:p>
            <a:pPr>
              <a:lnSpc>
                <a:spcPct val="80000"/>
              </a:lnSpc>
            </a:pPr>
            <a:r>
              <a:rPr lang="en-US" sz="600" dirty="0" smtClean="0"/>
              <a:t>With </a:t>
            </a:r>
            <a:r>
              <a:rPr lang="en-US" sz="600" dirty="0"/>
              <a:t>a reliable network service, the sliding-window technique would work quite well. For example, consider a protocol with a window size of 7. When the sender receives an acknowledgment to a particular segment, it is automatically authorized to send the succeeding seven segments (of course, some may already have been sent). When the receiver's buffer capacity gets down to seven segments, it can withhold acknowledgment of incoming segments to avoid overflow. The sending transport entity can send at most seven additional segments and then must stop. Because the underlying network service is reliable, the sender will not time out and retransmit. Thus, at some point, a sending transport entity may have a number of segments outstanding for which no acknowledgment has been received. Because we are dealing with a reliable network, the sending transport entity can assume that the segments will get through and that the lack of acknowledgment is a flow control tactic. This tactic would not work well in an unreliable network, because the sending transport entity would not know whether the lack of acknowledgment is due to flow control or a lost segment.</a:t>
            </a:r>
          </a:p>
          <a:p>
            <a:pPr>
              <a:lnSpc>
                <a:spcPct val="80000"/>
              </a:lnSpc>
            </a:pPr>
            <a:endParaRPr/>
          </a:p>
          <a:p>
            <a:pPr>
              <a:lnSpc>
                <a:spcPct val="80000"/>
              </a:lnSpc>
            </a:pPr>
            <a:r>
              <a:rPr lang="en-US" sz="600" dirty="0" smtClean="0"/>
              <a:t>The </a:t>
            </a:r>
            <a:r>
              <a:rPr lang="en-US" sz="600" dirty="0"/>
              <a:t>fourth alternative, a credit scheme, provides the receiver with a greater degree of control over data flow. Although it is not strictly necessary with a reliable network service, a credit scheme should result in a smoother traffic flow. Further, it is a more effective scheme with an unreliable network service, as we shall see.</a:t>
            </a:r>
          </a:p>
          <a:p>
            <a:pPr>
              <a:lnSpc>
                <a:spcPct val="80000"/>
              </a:lnSpc>
            </a:pPr>
            <a:endParaRPr/>
          </a:p>
          <a:p>
            <a:pPr>
              <a:lnSpc>
                <a:spcPct val="80000"/>
              </a:lnSpc>
            </a:pPr>
            <a:r>
              <a:rPr lang="en-US" sz="600" dirty="0" smtClean="0"/>
              <a:t>The </a:t>
            </a:r>
            <a:r>
              <a:rPr lang="en-US" sz="600" dirty="0"/>
              <a:t>credit scheme decouples acknowledgment from flow control. In fixed sliding-window protocols, such as X.25 and HDLC, the two are synonymous. In a credit scheme, a segment may be acknowledged without granting new credit, and vice versa. For the credit scheme, each individual octet of data that is transmitted is considered to have a unique sequence number. In addition to data, each transmitted segment includes in its header three fields related to flow control: </a:t>
            </a:r>
            <a:r>
              <a:rPr lang="en-US" sz="600" b="1" dirty="0"/>
              <a:t>sequence number</a:t>
            </a:r>
            <a:r>
              <a:rPr lang="en-US" sz="600" dirty="0"/>
              <a:t> (</a:t>
            </a:r>
            <a:r>
              <a:rPr lang="en-US" sz="600" i="1" dirty="0"/>
              <a:t>SN</a:t>
            </a:r>
            <a:r>
              <a:rPr lang="en-US" sz="600" dirty="0"/>
              <a:t>), </a:t>
            </a:r>
            <a:r>
              <a:rPr lang="en-US" sz="600" b="1" dirty="0"/>
              <a:t>acknowledgment number</a:t>
            </a:r>
            <a:r>
              <a:rPr lang="en-US" sz="600" dirty="0"/>
              <a:t> (</a:t>
            </a:r>
            <a:r>
              <a:rPr lang="en-US" sz="600" i="1" dirty="0"/>
              <a:t>AN</a:t>
            </a:r>
            <a:r>
              <a:rPr lang="en-US" sz="600" dirty="0"/>
              <a:t>), and </a:t>
            </a:r>
            <a:r>
              <a:rPr lang="en-US" sz="600" b="1" dirty="0"/>
              <a:t>window</a:t>
            </a:r>
            <a:r>
              <a:rPr lang="en-US" sz="600" dirty="0"/>
              <a:t> (</a:t>
            </a:r>
            <a:r>
              <a:rPr lang="en-US" sz="600" i="1" dirty="0"/>
              <a:t>W</a:t>
            </a:r>
            <a:r>
              <a:rPr lang="en-US" sz="600" dirty="0"/>
              <a:t>). When a transport entity sends a segment, it includes the sequence number of the first octet in the segment data field. Implicitly, the remaining data octets are numbered sequentially following the first data octet. A transport entity acknowledges an incoming segment with a return segment that includes (</a:t>
            </a:r>
            <a:r>
              <a:rPr lang="en-US" sz="600" i="1" dirty="0"/>
              <a:t>AN</a:t>
            </a:r>
            <a:r>
              <a:rPr lang="en-US" sz="600" dirty="0"/>
              <a:t> = </a:t>
            </a:r>
            <a:r>
              <a:rPr lang="en-US" sz="600" i="1" dirty="0"/>
              <a:t>i</a:t>
            </a:r>
            <a:r>
              <a:rPr lang="en-US" sz="600" dirty="0"/>
              <a:t>, </a:t>
            </a:r>
            <a:r>
              <a:rPr lang="en-US" sz="600" i="1" dirty="0"/>
              <a:t>W</a:t>
            </a:r>
            <a:r>
              <a:rPr lang="en-US" sz="600" dirty="0"/>
              <a:t> = </a:t>
            </a:r>
            <a:r>
              <a:rPr lang="en-US" sz="600" i="1" dirty="0"/>
              <a:t>j</a:t>
            </a:r>
            <a:r>
              <a:rPr lang="en-US" sz="600" dirty="0"/>
              <a:t>), with the following interpretation:</a:t>
            </a:r>
          </a:p>
          <a:p>
            <a:pPr>
              <a:lnSpc>
                <a:spcPct val="80000"/>
              </a:lnSpc>
            </a:pPr>
            <a:r>
              <a:rPr lang="en-US" sz="600" dirty="0"/>
              <a:t> </a:t>
            </a:r>
          </a:p>
          <a:p>
            <a:pPr>
              <a:lnSpc>
                <a:spcPct val="80000"/>
              </a:lnSpc>
            </a:pPr>
            <a:r>
              <a:rPr lang="en-US" sz="600" dirty="0"/>
              <a:t>All octets through sequence number </a:t>
            </a:r>
            <a:r>
              <a:rPr lang="en-US" sz="600" i="1" dirty="0"/>
              <a:t>SN</a:t>
            </a:r>
            <a:r>
              <a:rPr lang="en-US" sz="600" dirty="0"/>
              <a:t> = </a:t>
            </a:r>
            <a:r>
              <a:rPr lang="en-US" sz="600" i="1" dirty="0"/>
              <a:t>i </a:t>
            </a:r>
            <a:r>
              <a:rPr lang="en-US" sz="600" dirty="0"/>
              <a:t>– 1 are acknowledged; the next expected octet has sequence number </a:t>
            </a:r>
            <a:r>
              <a:rPr lang="en-US" sz="600" i="1" dirty="0"/>
              <a:t>i</a:t>
            </a:r>
            <a:r>
              <a:rPr lang="en-US" sz="600" dirty="0"/>
              <a:t>.</a:t>
            </a:r>
            <a:endParaRPr lang="en-US" sz="600" dirty="0" smtClean="0"/>
          </a:p>
          <a:p>
            <a:pPr>
              <a:lnSpc>
                <a:spcPct val="80000"/>
              </a:lnSpc>
            </a:pPr>
            <a:endParaRPr lang="en-US" sz="600" dirty="0" smtClean="0"/>
          </a:p>
          <a:p>
            <a:pPr>
              <a:lnSpc>
                <a:spcPct val="80000"/>
              </a:lnSpc>
            </a:pPr>
            <a:r>
              <a:rPr lang="en-US" sz="600" dirty="0" smtClean="0"/>
              <a:t>Permission </a:t>
            </a:r>
            <a:r>
              <a:rPr lang="en-US" sz="600" dirty="0"/>
              <a:t>is granted to send an additional window of </a:t>
            </a:r>
            <a:r>
              <a:rPr lang="en-US" sz="600" i="1" dirty="0"/>
              <a:t>W</a:t>
            </a:r>
            <a:r>
              <a:rPr lang="en-US" sz="600" dirty="0"/>
              <a:t> = </a:t>
            </a:r>
            <a:r>
              <a:rPr lang="en-US" sz="600" i="1" dirty="0"/>
              <a:t>j</a:t>
            </a:r>
            <a:r>
              <a:rPr lang="en-US" sz="600" dirty="0"/>
              <a:t> octets of data; that is, the </a:t>
            </a:r>
            <a:r>
              <a:rPr lang="en-US" sz="600" i="1" dirty="0"/>
              <a:t>j</a:t>
            </a:r>
            <a:r>
              <a:rPr lang="en-US" sz="600" dirty="0"/>
              <a:t> octets corresponding to sequence numbers </a:t>
            </a:r>
            <a:r>
              <a:rPr lang="en-US" sz="600" i="1" dirty="0"/>
              <a:t>i</a:t>
            </a:r>
            <a:r>
              <a:rPr lang="en-US" sz="600" dirty="0"/>
              <a:t> through </a:t>
            </a:r>
            <a:r>
              <a:rPr lang="en-US" sz="600" i="1" dirty="0"/>
              <a:t>i</a:t>
            </a:r>
            <a:r>
              <a:rPr lang="en-US" sz="600" dirty="0"/>
              <a:t> + </a:t>
            </a:r>
            <a:r>
              <a:rPr lang="en-US" sz="600" i="1" dirty="0"/>
              <a:t>j</a:t>
            </a:r>
            <a:r>
              <a:rPr lang="en-US" sz="600" dirty="0"/>
              <a:t> – 1.</a:t>
            </a:r>
          </a:p>
          <a:p>
            <a:pPr>
              <a:lnSpc>
                <a:spcPct val="80000"/>
              </a:lnSpc>
            </a:pPr>
            <a:endParaRPr lang="en-US" sz="600" dirty="0"/>
          </a:p>
        </p:txBody>
      </p:sp>
      <p:sp>
        <p:nvSpPr>
          <p:cNvPr id="69636" name="Slide Number Placeholder 3"/>
          <p:cNvSpPr>
            <a:spLocks noGrp="1"/>
          </p:cNvSpPr>
          <p:nvPr>
            <p:ph type="sldNum" sz="quarter" idx="5"/>
          </p:nvPr>
        </p:nvSpPr>
        <p:spPr>
          <a:noFill/>
        </p:spPr>
        <p:txBody>
          <a:bodyPr/>
          <a:lstStyle/>
          <a:p>
            <a:fld id="{43C84BEB-BFD6-384B-8EB6-B6319B2FC467}" type="slidenum">
              <a:rPr lang="en-US"/>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229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229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2CAC07D4-C5D3-BD42-A827-6A0E0642BB40}"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F31CD220-1C30-E74D-A143-95636EEC71C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D2074011-2E44-B443-A3ED-45D30D08D81D}"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0BA1E07F-F48C-7B4F-8969-5857841F040D}"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4E372256-B963-5B40-8022-F041CC9A812A}"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1DCB60E1-C28B-2143-8D53-4F17EB3CD04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6254F9F5-7107-DB41-B2F8-74319EE9975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2662272E-5A04-244C-BA8C-9BFF924204A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2FFA4E57-4CF4-3B42-89A7-DB4312B22AA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FE55ABFE-3F63-984E-B29E-3895C96B9E0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B8FE4279-C0E7-524A-806F-A87181045F0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218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218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218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218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218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1218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1218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8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8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218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218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218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218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1218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1218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18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18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1219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9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219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219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1219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9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9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9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9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219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19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19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19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C4CB539A-3D17-704B-AC95-139310B58053}" type="slidenum">
              <a:rPr lang="en-US"/>
              <a:pPr/>
              <a:t>‹#›</a:t>
            </a:fld>
            <a:endParaRPr lang="en-US" dirty="0"/>
          </a:p>
        </p:txBody>
      </p:sp>
      <p:sp>
        <p:nvSpPr>
          <p:cNvPr id="1219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a:t>
            </a:r>
            <a:r>
              <a:rPr lang="en-US" dirty="0" smtClean="0"/>
              <a:t>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rcRect l="3636" t="4706" r="2727" b="5882"/>
          <a:stretch>
            <a:fillRect/>
          </a:stretch>
        </p:blipFill>
        <p:spPr>
          <a:xfrm>
            <a:off x="457318" y="322782"/>
            <a:ext cx="8310147" cy="6131764"/>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3636" t="3529" r="6364" b="4706"/>
          <a:stretch>
            <a:fillRect/>
          </a:stretch>
        </p:blipFill>
        <p:spPr>
          <a:xfrm>
            <a:off x="457245" y="242073"/>
            <a:ext cx="7987439" cy="6293148"/>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Connection Establishment and Termination</a:t>
            </a:r>
          </a:p>
        </p:txBody>
      </p:sp>
      <p:sp>
        <p:nvSpPr>
          <p:cNvPr id="3" name="Content Placeholder 2"/>
          <p:cNvSpPr>
            <a:spLocks noGrp="1"/>
          </p:cNvSpPr>
          <p:nvPr>
            <p:ph idx="1"/>
          </p:nvPr>
        </p:nvSpPr>
        <p:spPr>
          <a:xfrm>
            <a:off x="457200" y="1981200"/>
            <a:ext cx="8229600" cy="4454525"/>
          </a:xfrm>
        </p:spPr>
        <p:txBody>
          <a:bodyPr/>
          <a:lstStyle/>
          <a:p>
            <a:pPr>
              <a:defRPr/>
            </a:pPr>
            <a:r>
              <a:rPr lang="en-US" dirty="0" smtClean="0"/>
              <a:t>Serves three main purposes:</a:t>
            </a:r>
          </a:p>
          <a:p>
            <a:pPr lvl="1">
              <a:defRPr/>
            </a:pPr>
            <a:r>
              <a:rPr lang="en-US" dirty="0" smtClean="0"/>
              <a:t>Allows each end to assure that the other exists</a:t>
            </a:r>
          </a:p>
          <a:p>
            <a:pPr lvl="1">
              <a:defRPr/>
            </a:pPr>
            <a:r>
              <a:rPr lang="en-US" dirty="0" smtClean="0"/>
              <a:t>Allows exchange or negotiation of optional parameters</a:t>
            </a:r>
          </a:p>
          <a:p>
            <a:pPr lvl="1">
              <a:defRPr/>
            </a:pPr>
            <a:r>
              <a:rPr lang="en-US" dirty="0" smtClean="0"/>
              <a:t>Triggers allocation of transport                 entity resources</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Is by mutual agreement</a:t>
            </a:r>
          </a:p>
        </p:txBody>
      </p:sp>
      <p:pic>
        <p:nvPicPr>
          <p:cNvPr id="5" name="Picture 4"/>
          <p:cNvPicPr>
            <a:picLocks noChangeAspect="1"/>
          </p:cNvPicPr>
          <p:nvPr/>
        </p:nvPicPr>
        <p:blipFill>
          <a:blip r:embed="rId3"/>
          <a:stretch>
            <a:fillRect/>
          </a:stretch>
        </p:blipFill>
        <p:spPr>
          <a:xfrm>
            <a:off x="6553200" y="4343400"/>
            <a:ext cx="2433474" cy="2362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rcRect l="1818" t="3529" r="9091" b="2353"/>
          <a:stretch>
            <a:fillRect/>
          </a:stretch>
        </p:blipFill>
        <p:spPr>
          <a:xfrm>
            <a:off x="533400" y="228600"/>
            <a:ext cx="7906865" cy="6454533"/>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l="2727" t="5882" r="4545" b="21176"/>
          <a:stretch>
            <a:fillRect/>
          </a:stretch>
        </p:blipFill>
        <p:spPr>
          <a:xfrm>
            <a:off x="381000" y="914400"/>
            <a:ext cx="8229504" cy="5002296"/>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Unreliable Network Service</a:t>
            </a:r>
          </a:p>
        </p:txBody>
      </p:sp>
      <p:sp>
        <p:nvSpPr>
          <p:cNvPr id="6" name="Content Placeholder 5"/>
          <p:cNvSpPr>
            <a:spLocks noGrp="1"/>
          </p:cNvSpPr>
          <p:nvPr>
            <p:ph idx="1"/>
          </p:nvPr>
        </p:nvSpPr>
        <p:spPr>
          <a:xfrm>
            <a:off x="457200" y="1981200"/>
            <a:ext cx="8229600" cy="4454525"/>
          </a:xfrm>
        </p:spPr>
        <p:txBody>
          <a:bodyPr/>
          <a:lstStyle/>
          <a:p>
            <a:pPr marL="342900" lvl="1" indent="-342900">
              <a:buClr>
                <a:schemeClr val="hlink"/>
              </a:buClr>
              <a:buSzPct val="80000"/>
              <a:buFont typeface="Wingdings" pitchFamily="-110" charset="2"/>
              <a:buChar char="Ø"/>
              <a:defRPr/>
            </a:pPr>
            <a:endParaRPr lang="en-US" sz="3200"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sz="3200" dirty="0">
              <a:cs typeface="ＭＳ Ｐゴシック" pitchFamily="-110" charset="-128"/>
            </a:endParaRPr>
          </a:p>
          <a:p>
            <a:pPr marL="342900" lvl="1" indent="-342900">
              <a:buClr>
                <a:schemeClr val="hlink"/>
              </a:buClr>
              <a:buSzPct val="80000"/>
              <a:buFont typeface="Wingdings" pitchFamily="-110" charset="2"/>
              <a:buChar char="Ø"/>
              <a:defRPr/>
            </a:pPr>
            <a:endParaRPr lang="en-US" sz="3200"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sz="3200" dirty="0">
              <a:cs typeface="ＭＳ Ｐゴシック" pitchFamily="-110" charset="-128"/>
            </a:endParaRPr>
          </a:p>
          <a:p>
            <a:pPr marL="0" lvl="1" indent="0">
              <a:buClr>
                <a:schemeClr val="hlink"/>
              </a:buClr>
              <a:buSzPct val="80000"/>
              <a:buFont typeface="Wingdings" pitchFamily="-110" charset="2"/>
              <a:buNone/>
              <a:defRPr/>
            </a:pPr>
            <a:endParaRPr lang="en-US" sz="3200" dirty="0" smtClean="0">
              <a:cs typeface="ＭＳ Ｐゴシック" pitchFamily="-110" charset="-128"/>
            </a:endParaRP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Segments are occasionally lost and may arrive out of sequence due to variable transit delays</a:t>
            </a:r>
          </a:p>
        </p:txBody>
      </p:sp>
      <p:graphicFrame>
        <p:nvGraphicFramePr>
          <p:cNvPr id="3" name="Diagram 2"/>
          <p:cNvGraphicFramePr/>
          <p:nvPr>
            <p:extLst>
              <p:ext uri="{D42A27DB-BD31-4B8C-83A1-F6EECF244321}">
                <p14:modId xmlns="" xmlns:p14="http://schemas.microsoft.com/office/powerpoint/2010/main" xmlns:mv="urn:schemas-microsoft-com:mac:vml" xmlns:mc="http://schemas.openxmlformats.org/markup-compatibility/2006" val="2187391884"/>
              </p:ext>
            </p:extLst>
          </p:nvPr>
        </p:nvGraphicFramePr>
        <p:xfrm>
          <a:off x="381000" y="762000"/>
          <a:ext cx="83058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Issues to Address</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664815511"/>
              </p:ext>
            </p:extLst>
          </p:nvPr>
        </p:nvGraphicFramePr>
        <p:xfrm>
          <a:off x="456086" y="1752600"/>
          <a:ext cx="8306913"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Ordered Delivery</a:t>
            </a:r>
          </a:p>
        </p:txBody>
      </p:sp>
      <p:sp>
        <p:nvSpPr>
          <p:cNvPr id="3" name="Content Placeholder 2"/>
          <p:cNvSpPr>
            <a:spLocks noGrp="1"/>
          </p:cNvSpPr>
          <p:nvPr>
            <p:ph idx="1"/>
          </p:nvPr>
        </p:nvSpPr>
        <p:spPr/>
        <p:txBody>
          <a:bodyPr/>
          <a:lstStyle/>
          <a:p>
            <a:r>
              <a:rPr lang="en-US" dirty="0"/>
              <a:t>W</a:t>
            </a:r>
            <a:r>
              <a:rPr lang="en-US" dirty="0" smtClean="0"/>
              <a:t>ith </a:t>
            </a:r>
            <a:r>
              <a:rPr lang="en-US" dirty="0"/>
              <a:t>an unreliable network service it is possible that segments may arrive out of order</a:t>
            </a:r>
            <a:endParaRPr lang="en-US" dirty="0" smtClean="0"/>
          </a:p>
          <a:p>
            <a:r>
              <a:rPr lang="en-US" dirty="0"/>
              <a:t>S</a:t>
            </a:r>
            <a:r>
              <a:rPr lang="en-US" dirty="0" smtClean="0"/>
              <a:t>olution </a:t>
            </a:r>
            <a:r>
              <a:rPr lang="en-US" dirty="0"/>
              <a:t>to this problem is to number segments sequentially</a:t>
            </a:r>
          </a:p>
          <a:p>
            <a:pPr lvl="1"/>
            <a:r>
              <a:rPr lang="en-US" dirty="0"/>
              <a:t>TCP uses scheme where each data octet is implicitly numbered</a:t>
            </a:r>
          </a:p>
          <a:p>
            <a:endParaRPr lang="en-US" dirty="0"/>
          </a:p>
        </p:txBody>
      </p:sp>
      <p:pic>
        <p:nvPicPr>
          <p:cNvPr id="5" name="Picture 4"/>
          <p:cNvPicPr>
            <a:picLocks noChangeAspect="1"/>
          </p:cNvPicPr>
          <p:nvPr/>
        </p:nvPicPr>
        <p:blipFill>
          <a:blip r:embed="rId3"/>
          <a:stretch>
            <a:fillRect/>
          </a:stretch>
        </p:blipFill>
        <p:spPr>
          <a:xfrm>
            <a:off x="6629400" y="4953000"/>
            <a:ext cx="1620837" cy="182344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pPr>
              <a:defRPr/>
            </a:pPr>
            <a:r>
              <a:rPr lang="en-US" dirty="0" smtClean="0"/>
              <a:t>Retransmission Strategy</a:t>
            </a:r>
          </a:p>
        </p:txBody>
      </p:sp>
      <p:sp>
        <p:nvSpPr>
          <p:cNvPr id="3" name="Content Placeholder 2"/>
          <p:cNvSpPr>
            <a:spLocks noGrp="1"/>
          </p:cNvSpPr>
          <p:nvPr>
            <p:ph idx="1"/>
          </p:nvPr>
        </p:nvSpPr>
        <p:spPr>
          <a:xfrm>
            <a:off x="304800" y="1295400"/>
            <a:ext cx="8610600" cy="6248400"/>
          </a:xfrm>
        </p:spPr>
        <p:txBody>
          <a:bodyPr/>
          <a:lstStyle/>
          <a:p>
            <a:pPr>
              <a:defRPr/>
            </a:pPr>
            <a:r>
              <a:rPr lang="en-US" dirty="0" smtClean="0"/>
              <a:t>Events necessitating retransmission:</a:t>
            </a:r>
          </a:p>
          <a:p>
            <a:pPr>
              <a:defRPr/>
            </a:pPr>
            <a:endParaRPr lang="en-US" dirty="0" smtClean="0"/>
          </a:p>
          <a:p>
            <a:pPr>
              <a:defRPr/>
            </a:pPr>
            <a:endParaRPr lang="en-US" dirty="0"/>
          </a:p>
          <a:p>
            <a:pPr>
              <a:defRPr/>
            </a:pPr>
            <a:endParaRPr lang="en-US" dirty="0" smtClean="0"/>
          </a:p>
          <a:p>
            <a:pPr>
              <a:defRPr/>
            </a:pPr>
            <a:r>
              <a:rPr lang="en-US" dirty="0" smtClean="0"/>
              <a:t>Sending transport does not know transmission was unsuccessful</a:t>
            </a:r>
          </a:p>
          <a:p>
            <a:pPr>
              <a:defRPr/>
            </a:pPr>
            <a:r>
              <a:rPr lang="en-US" dirty="0" smtClean="0"/>
              <a:t>Receiver acknowledges successful receipt by returning a segment containing an acknowledgment number</a:t>
            </a:r>
          </a:p>
        </p:txBody>
      </p:sp>
      <p:sp>
        <p:nvSpPr>
          <p:cNvPr id="20484" name="Right Arrow 3"/>
          <p:cNvSpPr>
            <a:spLocks noChangeArrowheads="1"/>
          </p:cNvSpPr>
          <p:nvPr/>
        </p:nvSpPr>
        <p:spPr bwMode="auto">
          <a:xfrm>
            <a:off x="7315200" y="5638800"/>
            <a:ext cx="1524000" cy="1066800"/>
          </a:xfrm>
          <a:prstGeom prst="rightArrow">
            <a:avLst>
              <a:gd name="adj1" fmla="val 50000"/>
              <a:gd name="adj2" fmla="val 50000"/>
            </a:avLst>
          </a:prstGeom>
          <a:noFill/>
          <a:ln w="9525">
            <a:solidFill>
              <a:schemeClr val="tx1"/>
            </a:solidFill>
            <a:round/>
            <a:headEnd/>
            <a:tailEnd/>
          </a:ln>
        </p:spPr>
        <p:txBody>
          <a:bodyPr lIns="90000" tIns="46800" rIns="90000" bIns="46800">
            <a:prstTxWarp prst="textNoShape">
              <a:avLst/>
            </a:prstTxWarp>
          </a:bodyPr>
          <a:lstStyle/>
          <a:p>
            <a:endParaRPr lang="en-US" dirty="0"/>
          </a:p>
        </p:txBody>
      </p:sp>
      <p:sp>
        <p:nvSpPr>
          <p:cNvPr id="20485" name="TextBox 4"/>
          <p:cNvSpPr txBox="1">
            <a:spLocks noChangeArrowheads="1"/>
          </p:cNvSpPr>
          <p:nvPr/>
        </p:nvSpPr>
        <p:spPr bwMode="auto">
          <a:xfrm>
            <a:off x="7467600" y="5943600"/>
            <a:ext cx="860425" cy="461963"/>
          </a:xfrm>
          <a:prstGeom prst="rect">
            <a:avLst/>
          </a:prstGeom>
          <a:noFill/>
          <a:ln w="9525">
            <a:noFill/>
            <a:miter lim="800000"/>
            <a:headEnd/>
            <a:tailEnd/>
          </a:ln>
        </p:spPr>
        <p:txBody>
          <a:bodyPr wrap="none">
            <a:prstTxWarp prst="textNoShape">
              <a:avLst/>
            </a:prstTxWarp>
            <a:spAutoFit/>
          </a:bodyPr>
          <a:lstStyle/>
          <a:p>
            <a:r>
              <a:rPr lang="en-US" dirty="0"/>
              <a:t>Cont.</a:t>
            </a:r>
          </a:p>
        </p:txBody>
      </p:sp>
      <p:graphicFrame>
        <p:nvGraphicFramePr>
          <p:cNvPr id="4" name="Diagram 3"/>
          <p:cNvGraphicFramePr/>
          <p:nvPr/>
        </p:nvGraphicFramePr>
        <p:xfrm>
          <a:off x="457200" y="1981200"/>
          <a:ext cx="81534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Retransmission Strategy</a:t>
            </a:r>
          </a:p>
        </p:txBody>
      </p:sp>
      <p:sp>
        <p:nvSpPr>
          <p:cNvPr id="3" name="Content Placeholder 2"/>
          <p:cNvSpPr>
            <a:spLocks noGrp="1"/>
          </p:cNvSpPr>
          <p:nvPr>
            <p:ph idx="1"/>
          </p:nvPr>
        </p:nvSpPr>
        <p:spPr>
          <a:xfrm>
            <a:off x="609600" y="1600200"/>
            <a:ext cx="7924800" cy="4454525"/>
          </a:xfrm>
        </p:spPr>
        <p:txBody>
          <a:bodyPr/>
          <a:lstStyle/>
          <a:p>
            <a:r>
              <a:rPr lang="en-US" dirty="0"/>
              <a:t>N</a:t>
            </a:r>
            <a:r>
              <a:rPr lang="en-US" dirty="0" smtClean="0"/>
              <a:t>o </a:t>
            </a:r>
            <a:r>
              <a:rPr lang="en-US" dirty="0"/>
              <a:t>acknowledgment will be issued if a segment does not arrive successfully </a:t>
            </a:r>
            <a:endParaRPr lang="en-US" dirty="0" smtClean="0"/>
          </a:p>
          <a:p>
            <a:pPr lvl="1"/>
            <a:r>
              <a:rPr lang="en-US" dirty="0"/>
              <a:t>R</a:t>
            </a:r>
            <a:r>
              <a:rPr lang="en-US" dirty="0" smtClean="0"/>
              <a:t>esulting </a:t>
            </a:r>
            <a:r>
              <a:rPr lang="en-US" dirty="0"/>
              <a:t>in a retransmit</a:t>
            </a:r>
            <a:endParaRPr lang="en-US" dirty="0" smtClean="0"/>
          </a:p>
          <a:p>
            <a:r>
              <a:rPr lang="en-US" dirty="0"/>
              <a:t>Atimer needs to be associated with each segment as it is sent</a:t>
            </a:r>
            <a:endParaRPr lang="en-US" dirty="0" smtClean="0"/>
          </a:p>
          <a:p>
            <a:r>
              <a:rPr lang="en-US" dirty="0"/>
              <a:t>I</a:t>
            </a:r>
            <a:r>
              <a:rPr lang="en-US" dirty="0" smtClean="0"/>
              <a:t>f </a:t>
            </a:r>
            <a:r>
              <a:rPr lang="en-US" dirty="0"/>
              <a:t>timer expires before acknowledgment is received, sender must retransmit</a:t>
            </a:r>
          </a:p>
          <a:p>
            <a:endParaRPr lang="en-US" dirty="0"/>
          </a:p>
        </p:txBody>
      </p:sp>
      <p:pic>
        <p:nvPicPr>
          <p:cNvPr id="4" name="Picture 3"/>
          <p:cNvPicPr>
            <a:picLocks noChangeAspect="1"/>
          </p:cNvPicPr>
          <p:nvPr/>
        </p:nvPicPr>
        <p:blipFill>
          <a:blip r:embed="rId3"/>
          <a:stretch>
            <a:fillRect/>
          </a:stretch>
        </p:blipFill>
        <p:spPr>
          <a:xfrm>
            <a:off x="7315200" y="5049687"/>
            <a:ext cx="1674813" cy="1808313"/>
          </a:xfrm>
          <a:prstGeom prst="rect">
            <a:avLst/>
          </a:prstGeom>
          <a:scene3d>
            <a:camera prst="orthographicFront">
              <a:rot lat="0" lon="11099999" rev="0"/>
            </a:camera>
            <a:lightRig rig="threePt" dir="t"/>
          </a:scene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Transport Protocols</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39825"/>
          </a:xfrm>
        </p:spPr>
        <p:txBody>
          <a:bodyPr/>
          <a:lstStyle/>
          <a:p>
            <a:pPr>
              <a:defRPr/>
            </a:pPr>
            <a:r>
              <a:rPr lang="en-US" dirty="0" smtClean="0"/>
              <a:t>Table 15.1</a:t>
            </a:r>
            <a:br>
              <a:rPr lang="en-US" dirty="0" smtClean="0"/>
            </a:br>
            <a:r>
              <a:rPr lang="en-US" dirty="0" smtClean="0"/>
              <a:t>Transport Protocol Timers </a:t>
            </a:r>
          </a:p>
        </p:txBody>
      </p:sp>
      <p:pic>
        <p:nvPicPr>
          <p:cNvPr id="4" name="Picture 3"/>
          <p:cNvPicPr>
            <a:picLocks noChangeAspect="1"/>
          </p:cNvPicPr>
          <p:nvPr/>
        </p:nvPicPr>
        <p:blipFill>
          <a:blip r:embed="rId3"/>
          <a:stretch>
            <a:fillRect/>
          </a:stretch>
        </p:blipFill>
        <p:spPr>
          <a:xfrm>
            <a:off x="228600" y="2590800"/>
            <a:ext cx="8759009" cy="2565400"/>
          </a:xfrm>
          <a:prstGeom prst="rect">
            <a:avLst/>
          </a:prstGeom>
        </p:spPr>
      </p:pic>
    </p:spTree>
  </p:cSld>
  <p:clrMapOvr>
    <a:masterClrMapping/>
  </p:clrMapOvr>
  <p:transition spd="slow">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Duplicate Detection</a:t>
            </a:r>
          </a:p>
        </p:txBody>
      </p:sp>
      <p:sp>
        <p:nvSpPr>
          <p:cNvPr id="3" name="Content Placeholder 2"/>
          <p:cNvSpPr>
            <a:spLocks noGrp="1"/>
          </p:cNvSpPr>
          <p:nvPr>
            <p:ph idx="1"/>
          </p:nvPr>
        </p:nvSpPr>
        <p:spPr>
          <a:xfrm>
            <a:off x="228600" y="1676400"/>
            <a:ext cx="8686800" cy="5181600"/>
          </a:xfrm>
        </p:spPr>
        <p:txBody>
          <a:bodyPr>
            <a:normAutofit lnSpcReduction="10000"/>
          </a:bodyPr>
          <a:lstStyle/>
          <a:p>
            <a:pPr>
              <a:defRPr/>
            </a:pPr>
            <a:r>
              <a:rPr lang="en-US" dirty="0" smtClean="0"/>
              <a:t>Receiver must be able to recognize duplicates</a:t>
            </a:r>
          </a:p>
          <a:p>
            <a:pPr>
              <a:defRPr/>
            </a:pPr>
            <a:r>
              <a:rPr lang="en-US" dirty="0" smtClean="0"/>
              <a:t>Segment sequence numbers help</a:t>
            </a:r>
          </a:p>
          <a:p>
            <a:pPr>
              <a:defRPr/>
            </a:pPr>
            <a:r>
              <a:rPr lang="en-US" dirty="0" smtClean="0"/>
              <a:t>Complications arise if:</a:t>
            </a:r>
          </a:p>
          <a:p>
            <a:pPr lvl="1">
              <a:defRPr/>
            </a:pPr>
            <a:r>
              <a:rPr lang="en-US" dirty="0" smtClean="0"/>
              <a:t>A duplicate is received prior to the close of the connection</a:t>
            </a:r>
          </a:p>
          <a:p>
            <a:pPr lvl="2">
              <a:defRPr/>
            </a:pPr>
            <a:r>
              <a:rPr lang="en-US" dirty="0" smtClean="0"/>
              <a:t>Sender must not get confused if it receives multiple acknowledgments to the same segment</a:t>
            </a:r>
          </a:p>
          <a:p>
            <a:pPr lvl="2">
              <a:defRPr/>
            </a:pPr>
            <a:r>
              <a:rPr lang="en-US" dirty="0" smtClean="0"/>
              <a:t>Sequence number space must be long enough</a:t>
            </a:r>
          </a:p>
          <a:p>
            <a:pPr lvl="1">
              <a:defRPr/>
            </a:pPr>
            <a:r>
              <a:rPr lang="en-US" dirty="0" smtClean="0"/>
              <a:t>A duplicate is received after the close of the connection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5.pdf"/>
          <p:cNvPicPr>
            <a:picLocks noChangeAspect="1"/>
          </p:cNvPicPr>
          <p:nvPr/>
        </p:nvPicPr>
        <p:blipFill>
          <a:blip r:embed="rId3"/>
          <a:srcRect t="6364" b="8182"/>
          <a:stretch>
            <a:fillRect/>
          </a:stretch>
        </p:blipFill>
        <p:spPr>
          <a:xfrm>
            <a:off x="1759444" y="304800"/>
            <a:ext cx="5751024" cy="6359886"/>
          </a:xfrm>
          <a:prstGeom prst="rect">
            <a:avLst/>
          </a:prstGeom>
          <a:solidFill>
            <a:schemeClr val="accent3">
              <a:lumMod val="20000"/>
              <a:lumOff val="80000"/>
            </a:schemeClr>
          </a:solidFill>
        </p:spPr>
      </p:pic>
    </p:spTree>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Flow Control</a:t>
            </a:r>
          </a:p>
        </p:txBody>
      </p:sp>
      <p:sp>
        <p:nvSpPr>
          <p:cNvPr id="3" name="Content Placeholder 2"/>
          <p:cNvSpPr>
            <a:spLocks noGrp="1"/>
          </p:cNvSpPr>
          <p:nvPr>
            <p:ph idx="1"/>
          </p:nvPr>
        </p:nvSpPr>
        <p:spPr/>
        <p:txBody>
          <a:bodyPr/>
          <a:lstStyle/>
          <a:p>
            <a:pPr>
              <a:defRPr/>
            </a:pPr>
            <a:r>
              <a:rPr lang="en-US" dirty="0" smtClean="0"/>
              <a:t>Future acknowledgments will resynchronize the protocol if an ACK/CREDIT segment is lost</a:t>
            </a:r>
          </a:p>
          <a:p>
            <a:pPr>
              <a:defRPr/>
            </a:pPr>
            <a:r>
              <a:rPr lang="en-US" dirty="0" smtClean="0"/>
              <a:t>If no new acknowledgments are forthcoming the sender times out and retransmits a data segment which triggers a new acknowledgment</a:t>
            </a:r>
          </a:p>
          <a:p>
            <a:pPr>
              <a:defRPr/>
            </a:pPr>
            <a:r>
              <a:rPr lang="en-US" dirty="0" smtClean="0"/>
              <a:t>Still possible for deadlock to occur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Connection Establishment</a:t>
            </a:r>
          </a:p>
        </p:txBody>
      </p:sp>
      <p:sp>
        <p:nvSpPr>
          <p:cNvPr id="3" name="Content Placeholder 2"/>
          <p:cNvSpPr>
            <a:spLocks noGrp="1"/>
          </p:cNvSpPr>
          <p:nvPr>
            <p:ph idx="1"/>
          </p:nvPr>
        </p:nvSpPr>
        <p:spPr/>
        <p:txBody>
          <a:bodyPr/>
          <a:lstStyle/>
          <a:p>
            <a:pPr>
              <a:defRPr/>
            </a:pPr>
            <a:r>
              <a:rPr lang="en-US" dirty="0" smtClean="0"/>
              <a:t>Must take into account the unreliability of a network service</a:t>
            </a:r>
          </a:p>
          <a:p>
            <a:pPr>
              <a:defRPr/>
            </a:pPr>
            <a:r>
              <a:rPr lang="en-US" dirty="0" smtClean="0"/>
              <a:t>Calls for the exchange of SYNs (two way handshake)</a:t>
            </a:r>
          </a:p>
          <a:p>
            <a:pPr lvl="1">
              <a:defRPr/>
            </a:pPr>
            <a:r>
              <a:rPr lang="en-US" dirty="0" smtClean="0"/>
              <a:t>Could result in:</a:t>
            </a:r>
          </a:p>
          <a:p>
            <a:pPr lvl="2">
              <a:defRPr/>
            </a:pPr>
            <a:r>
              <a:rPr lang="en-US" dirty="0" smtClean="0"/>
              <a:t>Duplicate </a:t>
            </a:r>
            <a:r>
              <a:rPr lang="en-US" dirty="0" err="1" smtClean="0"/>
              <a:t>SYNs</a:t>
            </a:r>
            <a:endParaRPr lang="en-US" dirty="0" smtClean="0"/>
          </a:p>
          <a:p>
            <a:pPr lvl="2">
              <a:defRPr/>
            </a:pPr>
            <a:r>
              <a:rPr lang="en-US" dirty="0" smtClean="0"/>
              <a:t>Duplicate data segments</a:t>
            </a:r>
          </a:p>
        </p:txBody>
      </p:sp>
      <p:pic>
        <p:nvPicPr>
          <p:cNvPr id="4" name="Picture 3"/>
          <p:cNvPicPr>
            <a:picLocks noChangeAspect="1"/>
          </p:cNvPicPr>
          <p:nvPr/>
        </p:nvPicPr>
        <p:blipFill>
          <a:blip r:embed="rId3"/>
          <a:stretch>
            <a:fillRect/>
          </a:stretch>
        </p:blipFill>
        <p:spPr>
          <a:xfrm>
            <a:off x="5562600" y="3581400"/>
            <a:ext cx="3243580" cy="291339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1818" b="10909"/>
          <a:stretch>
            <a:fillRect/>
          </a:stretch>
        </p:blipFill>
        <p:spPr>
          <a:xfrm>
            <a:off x="1828800" y="124696"/>
            <a:ext cx="5785418" cy="6534124"/>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7.pdf"/>
          <p:cNvPicPr>
            <a:picLocks noChangeAspect="1"/>
          </p:cNvPicPr>
          <p:nvPr/>
        </p:nvPicPr>
        <p:blipFill>
          <a:blip r:embed="rId3"/>
          <a:srcRect l="12727" t="4706" r="6364" b="14118"/>
          <a:stretch>
            <a:fillRect/>
          </a:stretch>
        </p:blipFill>
        <p:spPr>
          <a:xfrm>
            <a:off x="506578" y="322781"/>
            <a:ext cx="8180222" cy="6341925"/>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8.pdf"/>
          <p:cNvPicPr>
            <a:picLocks noChangeAspect="1"/>
          </p:cNvPicPr>
          <p:nvPr/>
        </p:nvPicPr>
        <p:blipFill>
          <a:blip r:embed="rId3"/>
          <a:srcRect t="909" b="4545"/>
          <a:stretch>
            <a:fillRect/>
          </a:stretch>
        </p:blipFill>
        <p:spPr>
          <a:xfrm>
            <a:off x="1905000" y="152400"/>
            <a:ext cx="5299364" cy="648387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slow" p14:dur="1400">
        <p14:ripp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l="5882" t="1818" r="10588" b="2727"/>
          <a:stretch>
            <a:fillRect/>
          </a:stretch>
        </p:blipFill>
        <p:spPr>
          <a:xfrm>
            <a:off x="2234078" y="124696"/>
            <a:ext cx="4426460" cy="6546251"/>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dirty="0" smtClean="0"/>
              <a:t>Connection Termination</a:t>
            </a:r>
          </a:p>
        </p:txBody>
      </p:sp>
      <p:sp>
        <p:nvSpPr>
          <p:cNvPr id="3" name="Content Placeholder 2"/>
          <p:cNvSpPr>
            <a:spLocks noGrp="1"/>
          </p:cNvSpPr>
          <p:nvPr>
            <p:ph idx="1"/>
          </p:nvPr>
        </p:nvSpPr>
        <p:spPr>
          <a:xfrm>
            <a:off x="457200" y="1295400"/>
            <a:ext cx="8229600" cy="4987925"/>
          </a:xfrm>
        </p:spPr>
        <p:txBody>
          <a:bodyPr>
            <a:normAutofit lnSpcReduction="10000"/>
          </a:bodyPr>
          <a:lstStyle/>
          <a:p>
            <a:r>
              <a:rPr lang="en-US" sz="2800" dirty="0"/>
              <a:t>T</a:t>
            </a:r>
            <a:r>
              <a:rPr lang="en-US" sz="2800" dirty="0" smtClean="0"/>
              <a:t>wo</a:t>
            </a:r>
            <a:r>
              <a:rPr lang="en-US" sz="2800" dirty="0"/>
              <a:t>-way handshake was found to be inadequate for an unreliable</a:t>
            </a:r>
            <a:r>
              <a:rPr lang="en-US" sz="2800" dirty="0" smtClean="0"/>
              <a:t>                           network </a:t>
            </a:r>
            <a:r>
              <a:rPr lang="en-US" sz="2800" dirty="0"/>
              <a:t>service</a:t>
            </a:r>
            <a:endParaRPr lang="en-US" sz="2800" dirty="0" smtClean="0"/>
          </a:p>
          <a:p>
            <a:pPr>
              <a:buNone/>
            </a:pPr>
            <a:endParaRPr lang="en-US" sz="2800" dirty="0" smtClean="0"/>
          </a:p>
          <a:p>
            <a:pPr>
              <a:buNone/>
            </a:pPr>
            <a:endParaRPr lang="en-US" sz="2800" dirty="0" smtClean="0"/>
          </a:p>
          <a:p>
            <a:r>
              <a:rPr lang="en-US" sz="2800" dirty="0"/>
              <a:t>O</a:t>
            </a:r>
            <a:r>
              <a:rPr lang="en-US" sz="2800" dirty="0" smtClean="0"/>
              <a:t>ut </a:t>
            </a:r>
            <a:r>
              <a:rPr lang="en-US" sz="2800" dirty="0"/>
              <a:t>of order segments could cause the FIN segment to arrive before the last data segment</a:t>
            </a:r>
            <a:endParaRPr lang="en-US" sz="2800" dirty="0" smtClean="0"/>
          </a:p>
          <a:p>
            <a:pPr lvl="2"/>
            <a:r>
              <a:rPr lang="en-US" dirty="0"/>
              <a:t>T</a:t>
            </a:r>
            <a:r>
              <a:rPr lang="en-US" dirty="0" smtClean="0"/>
              <a:t>o </a:t>
            </a:r>
            <a:r>
              <a:rPr lang="en-US" dirty="0"/>
              <a:t>avoid this problem the next sequence number after the last octet of data can be assigned to FIN</a:t>
            </a:r>
            <a:endParaRPr lang="en-US" dirty="0" smtClean="0"/>
          </a:p>
          <a:p>
            <a:pPr lvl="2"/>
            <a:r>
              <a:rPr lang="en-US" dirty="0"/>
              <a:t>E</a:t>
            </a:r>
            <a:r>
              <a:rPr lang="en-US" dirty="0" smtClean="0"/>
              <a:t>ach </a:t>
            </a:r>
            <a:r>
              <a:rPr lang="en-US" dirty="0"/>
              <a:t>side must explicitly acknowledge the FIN of the other using an ACK with the sequence number of the FIN to be acknowledged</a:t>
            </a:r>
          </a:p>
          <a:p>
            <a:endParaRPr lang="en-US" dirty="0"/>
          </a:p>
        </p:txBody>
      </p:sp>
      <p:pic>
        <p:nvPicPr>
          <p:cNvPr id="7" name="Picture 6"/>
          <p:cNvPicPr>
            <a:picLocks noChangeAspect="1"/>
          </p:cNvPicPr>
          <p:nvPr/>
        </p:nvPicPr>
        <p:blipFill>
          <a:blip r:embed="rId3"/>
          <a:stretch>
            <a:fillRect/>
          </a:stretch>
        </p:blipFill>
        <p:spPr>
          <a:xfrm>
            <a:off x="6019800" y="1752600"/>
            <a:ext cx="2517775" cy="1549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685800"/>
            <a:ext cx="8229600" cy="5562600"/>
          </a:xfrm>
        </p:spPr>
        <p:txBody>
          <a:bodyPr/>
          <a:lstStyle/>
          <a:p>
            <a:pPr>
              <a:buFont typeface="Wingdings" pitchFamily="-110" charset="2"/>
              <a:buNone/>
            </a:pPr>
            <a:r>
              <a:rPr lang="en-US" i="1" dirty="0" smtClean="0"/>
              <a:t> “The </a:t>
            </a:r>
            <a:r>
              <a:rPr lang="en-US" i="1" dirty="0"/>
              <a:t>foregoing observations should make us reconsider the widely held view that birds live only in the present. In fact, birds are aware of more than immediately present stimuli; they remember the past and anticipate the future</a:t>
            </a:r>
            <a:r>
              <a:rPr lang="en-US" i="1" dirty="0" smtClean="0"/>
              <a:t>.”</a:t>
            </a:r>
          </a:p>
          <a:p>
            <a:pPr>
              <a:buFont typeface="Wingdings" pitchFamily="-110" charset="2"/>
              <a:buNone/>
            </a:pPr>
            <a:endParaRPr lang="en-US" i="1" dirty="0" smtClean="0"/>
          </a:p>
          <a:p>
            <a:pPr>
              <a:buFont typeface="Wingdings" pitchFamily="-110" charset="2"/>
              <a:buNone/>
            </a:pPr>
            <a:endParaRPr lang="en-US" dirty="0"/>
          </a:p>
          <a:p>
            <a:pPr algn="r">
              <a:buFont typeface="Wingdings" pitchFamily="-110" charset="2"/>
              <a:buNone/>
            </a:pPr>
            <a:r>
              <a:rPr lang="en-US" i="1" dirty="0"/>
              <a:t>—The Minds of Birds,</a:t>
            </a:r>
          </a:p>
          <a:p>
            <a:pPr algn="r">
              <a:buFont typeface="Wingdings" pitchFamily="-110" charset="2"/>
              <a:buNone/>
            </a:pPr>
            <a:r>
              <a:rPr lang="en-US" dirty="0"/>
              <a:t>Alexander Skutch</a:t>
            </a:r>
          </a:p>
          <a:p>
            <a:pPr algn="r">
              <a:buFont typeface="Wingdings" pitchFamily="-110" charset="2"/>
              <a:buNone/>
            </a:pPr>
            <a:endParaRPr/>
          </a:p>
        </p:txBody>
      </p:sp>
      <p:pic>
        <p:nvPicPr>
          <p:cNvPr id="4" name="Picture 3"/>
          <p:cNvPicPr>
            <a:picLocks noChangeAspect="1"/>
          </p:cNvPicPr>
          <p:nvPr/>
        </p:nvPicPr>
        <p:blipFill>
          <a:blip r:embed="rId3"/>
          <a:stretch>
            <a:fillRect/>
          </a:stretch>
        </p:blipFill>
        <p:spPr>
          <a:xfrm rot="21424647">
            <a:off x="1600200" y="4191000"/>
            <a:ext cx="2438400" cy="196645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Failure Recovery</a:t>
            </a:r>
          </a:p>
        </p:txBody>
      </p:sp>
      <p:sp>
        <p:nvSpPr>
          <p:cNvPr id="3" name="Content Placeholder 2"/>
          <p:cNvSpPr>
            <a:spLocks noGrp="1"/>
          </p:cNvSpPr>
          <p:nvPr>
            <p:ph idx="1"/>
          </p:nvPr>
        </p:nvSpPr>
        <p:spPr>
          <a:xfrm>
            <a:off x="457200" y="1447800"/>
            <a:ext cx="8229600" cy="5181600"/>
          </a:xfrm>
        </p:spPr>
        <p:txBody>
          <a:bodyPr/>
          <a:lstStyle/>
          <a:p>
            <a:pPr>
              <a:defRPr/>
            </a:pPr>
            <a:r>
              <a:rPr lang="en-US" dirty="0" smtClean="0"/>
              <a:t>When the system that the transport entity is running on fails and subsequently restarts, the state information of all active connections is lost</a:t>
            </a:r>
          </a:p>
          <a:p>
            <a:pPr lvl="1">
              <a:defRPr/>
            </a:pPr>
            <a:r>
              <a:rPr lang="en-US" dirty="0" smtClean="0"/>
              <a:t>Affected connections become half open because the side that did not fail does not realize the problem</a:t>
            </a:r>
          </a:p>
          <a:p>
            <a:pPr lvl="2">
              <a:defRPr/>
            </a:pPr>
            <a:r>
              <a:rPr lang="en-US" dirty="0" smtClean="0"/>
              <a:t>Still active side of a half-open connection can close the connection using a </a:t>
            </a:r>
            <a:r>
              <a:rPr lang="en-US" b="1" i="1" dirty="0" smtClean="0"/>
              <a:t>keepalive</a:t>
            </a:r>
            <a:r>
              <a:rPr lang="en-US" dirty="0" smtClean="0"/>
              <a:t> timer</a:t>
            </a:r>
          </a:p>
        </p:txBody>
      </p:sp>
      <p:sp>
        <p:nvSpPr>
          <p:cNvPr id="32772" name="Right Arrow 3"/>
          <p:cNvSpPr>
            <a:spLocks noChangeArrowheads="1"/>
          </p:cNvSpPr>
          <p:nvPr/>
        </p:nvSpPr>
        <p:spPr bwMode="auto">
          <a:xfrm>
            <a:off x="7239000" y="5562600"/>
            <a:ext cx="1143000" cy="1066800"/>
          </a:xfrm>
          <a:prstGeom prst="rightArrow">
            <a:avLst>
              <a:gd name="adj1" fmla="val 50000"/>
              <a:gd name="adj2" fmla="val 50000"/>
            </a:avLst>
          </a:prstGeom>
          <a:noFill/>
          <a:ln w="9525">
            <a:solidFill>
              <a:schemeClr val="tx1"/>
            </a:solidFill>
            <a:round/>
            <a:headEnd/>
            <a:tailEnd/>
          </a:ln>
        </p:spPr>
        <p:txBody>
          <a:bodyPr lIns="90000" tIns="46800" rIns="90000" bIns="46800">
            <a:prstTxWarp prst="textNoShape">
              <a:avLst/>
            </a:prstTxWarp>
          </a:bodyPr>
          <a:lstStyle/>
          <a:p>
            <a:endParaRPr lang="en-US" dirty="0"/>
          </a:p>
        </p:txBody>
      </p:sp>
      <p:sp>
        <p:nvSpPr>
          <p:cNvPr id="32773" name="TextBox 4"/>
          <p:cNvSpPr txBox="1">
            <a:spLocks noChangeArrowheads="1"/>
          </p:cNvSpPr>
          <p:nvPr/>
        </p:nvSpPr>
        <p:spPr bwMode="auto">
          <a:xfrm>
            <a:off x="7239000" y="5867400"/>
            <a:ext cx="1090613" cy="461963"/>
          </a:xfrm>
          <a:prstGeom prst="rect">
            <a:avLst/>
          </a:prstGeom>
          <a:noFill/>
          <a:ln w="9525">
            <a:noFill/>
            <a:miter lim="800000"/>
            <a:headEnd/>
            <a:tailEnd/>
          </a:ln>
        </p:spPr>
        <p:txBody>
          <a:bodyPr wrap="none">
            <a:prstTxWarp prst="textNoShape">
              <a:avLst/>
            </a:prstTxWarp>
            <a:spAutoFit/>
          </a:bodyPr>
          <a:lstStyle/>
          <a:p>
            <a:r>
              <a:rPr lang="en-US" dirty="0"/>
              <a:t>Cont…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Failure Recovery</a:t>
            </a:r>
          </a:p>
        </p:txBody>
      </p:sp>
      <p:sp>
        <p:nvSpPr>
          <p:cNvPr id="3" name="Content Placeholder 2"/>
          <p:cNvSpPr>
            <a:spLocks noGrp="1"/>
          </p:cNvSpPr>
          <p:nvPr>
            <p:ph idx="1"/>
          </p:nvPr>
        </p:nvSpPr>
        <p:spPr>
          <a:xfrm>
            <a:off x="457200" y="1066800"/>
            <a:ext cx="8229600" cy="6172200"/>
          </a:xfrm>
        </p:spPr>
        <p:txBody>
          <a:bodyPr/>
          <a:lstStyle/>
          <a:p>
            <a:pPr marL="342900" lvl="2" indent="-342900">
              <a:buClr>
                <a:schemeClr val="hlink"/>
              </a:buClr>
              <a:buSzPct val="80000"/>
              <a:buFont typeface="Wingdings" pitchFamily="-110" charset="2"/>
              <a:buChar char="Ø"/>
              <a:defRPr/>
            </a:pPr>
            <a:r>
              <a:rPr lang="en-US" sz="3200" dirty="0" smtClean="0">
                <a:cs typeface="ＭＳ Ｐゴシック" pitchFamily="-110" charset="-128"/>
              </a:rPr>
              <a:t>In the event that a transport entity fails and quickly restarts, half-open connections can be terminated more quickly by the the use of the RST segment</a:t>
            </a:r>
          </a:p>
          <a:p>
            <a:pPr marL="800100" lvl="3" indent="-342900">
              <a:buClr>
                <a:schemeClr val="tx2"/>
              </a:buClr>
              <a:buSzPct val="100000"/>
              <a:buFont typeface="Arial"/>
              <a:buChar char="•"/>
              <a:defRPr/>
            </a:pPr>
            <a:r>
              <a:rPr lang="en-US" sz="2800" dirty="0" smtClean="0">
                <a:cs typeface="ＭＳ Ｐゴシック" pitchFamily="-110" charset="-128"/>
              </a:rPr>
              <a:t>Failed side returns an RST </a:t>
            </a:r>
            <a:r>
              <a:rPr lang="en-US" sz="2800" i="1" dirty="0" smtClean="0">
                <a:cs typeface="ＭＳ Ｐゴシック" pitchFamily="-110" charset="-128"/>
              </a:rPr>
              <a:t>i</a:t>
            </a:r>
            <a:r>
              <a:rPr lang="en-US" sz="2800" dirty="0" smtClean="0">
                <a:cs typeface="ＭＳ Ｐゴシック" pitchFamily="-110" charset="-128"/>
              </a:rPr>
              <a:t> to every segment </a:t>
            </a:r>
            <a:r>
              <a:rPr lang="en-US" sz="2800" i="1" dirty="0" smtClean="0">
                <a:cs typeface="ＭＳ Ｐゴシック" pitchFamily="-110" charset="-128"/>
              </a:rPr>
              <a:t>i</a:t>
            </a:r>
            <a:r>
              <a:rPr lang="en-US" sz="2800" dirty="0" smtClean="0">
                <a:cs typeface="ＭＳ Ｐゴシック" pitchFamily="-110" charset="-128"/>
              </a:rPr>
              <a:t> that it receives</a:t>
            </a:r>
          </a:p>
          <a:p>
            <a:pPr marL="800100" lvl="3" indent="-342900">
              <a:buClr>
                <a:schemeClr val="tx2"/>
              </a:buClr>
              <a:buSzPct val="100000"/>
              <a:buFont typeface="Arial"/>
              <a:buChar char="•"/>
              <a:defRPr/>
            </a:pPr>
            <a:r>
              <a:rPr lang="en-US" sz="2800" dirty="0" smtClean="0">
                <a:cs typeface="ＭＳ Ｐゴシック" pitchFamily="-110" charset="-128"/>
              </a:rPr>
              <a:t>RST </a:t>
            </a:r>
            <a:r>
              <a:rPr lang="en-US" sz="2800" i="1" dirty="0" smtClean="0">
                <a:cs typeface="ＭＳ Ｐゴシック" pitchFamily="-110" charset="-128"/>
              </a:rPr>
              <a:t>i</a:t>
            </a:r>
            <a:r>
              <a:rPr lang="en-US" sz="2800" dirty="0" smtClean="0">
                <a:cs typeface="ＭＳ Ｐゴシック" pitchFamily="-110" charset="-128"/>
              </a:rPr>
              <a:t> must be checked for validity on the other side </a:t>
            </a:r>
          </a:p>
          <a:p>
            <a:pPr marL="1714500" lvl="5" indent="-342900">
              <a:buClr>
                <a:schemeClr val="accent2"/>
              </a:buClr>
              <a:buSzPct val="80000"/>
              <a:buFont typeface="Arial"/>
              <a:buChar char="•"/>
              <a:defRPr/>
            </a:pPr>
            <a:r>
              <a:rPr lang="en-US" sz="2800" dirty="0" smtClean="0">
                <a:cs typeface="ＭＳ Ｐゴシック" pitchFamily="-110" charset="-128"/>
              </a:rPr>
              <a:t>If valid an abnormal termination occurs</a:t>
            </a:r>
          </a:p>
          <a:p>
            <a:pPr marL="342900" lvl="2" indent="-342900">
              <a:buClr>
                <a:schemeClr val="hlink"/>
              </a:buClr>
              <a:buSzPct val="80000"/>
              <a:buFont typeface="Wingdings" pitchFamily="-110" charset="2"/>
              <a:buChar char="Ø"/>
              <a:defRPr/>
            </a:pPr>
            <a:r>
              <a:rPr lang="en-US" sz="3200" dirty="0" smtClean="0">
                <a:cs typeface="ＭＳ Ｐゴシック" pitchFamily="-110" charset="-128"/>
              </a:rPr>
              <a:t>There is still the chance that some user data will be lost or duplicated</a:t>
            </a:r>
          </a:p>
          <a:p>
            <a:pP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TCP Services</a:t>
            </a:r>
          </a:p>
        </p:txBody>
      </p:sp>
      <p:sp>
        <p:nvSpPr>
          <p:cNvPr id="3" name="Content Placeholder 2"/>
          <p:cNvSpPr>
            <a:spLocks noGrp="1"/>
          </p:cNvSpPr>
          <p:nvPr>
            <p:ph idx="1"/>
          </p:nvPr>
        </p:nvSpPr>
        <p:spPr>
          <a:xfrm>
            <a:off x="457200" y="1752600"/>
            <a:ext cx="8229600" cy="4648200"/>
          </a:xfrm>
        </p:spPr>
        <p:txBody>
          <a:bodyPr/>
          <a:lstStyle/>
          <a:p>
            <a:r>
              <a:rPr lang="en-US" dirty="0"/>
              <a:t>RFC 793</a:t>
            </a:r>
          </a:p>
          <a:p>
            <a:endParaRPr lang="en-US" dirty="0"/>
          </a:p>
          <a:p>
            <a:endParaRPr lang="en-US" dirty="0" smtClean="0"/>
          </a:p>
          <a:p>
            <a:endParaRPr lang="en-US" dirty="0" smtClean="0"/>
          </a:p>
          <a:p>
            <a:endParaRPr lang="en-US" dirty="0" smtClean="0"/>
          </a:p>
          <a:p>
            <a:pPr>
              <a:buFont typeface="Wingdings" pitchFamily="-110" charset="2"/>
              <a:buNone/>
            </a:pPr>
            <a:endParaRPr lang="en-US" dirty="0" smtClean="0"/>
          </a:p>
          <a:p>
            <a:r>
              <a:rPr lang="en-US" dirty="0"/>
              <a:t>D</a:t>
            </a:r>
            <a:r>
              <a:rPr lang="en-US" dirty="0" smtClean="0"/>
              <a:t>efined </a:t>
            </a:r>
            <a:r>
              <a:rPr lang="en-US" dirty="0"/>
              <a:t>in terms of primitives and parameters</a:t>
            </a:r>
          </a:p>
          <a:p>
            <a:endParaRPr lang="en-US" dirty="0"/>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4045664716"/>
              </p:ext>
            </p:extLst>
          </p:nvPr>
        </p:nvGraphicFramePr>
        <p:xfrm>
          <a:off x="2895600" y="2590800"/>
          <a:ext cx="4038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296400" cy="990600"/>
          </a:xfrm>
        </p:spPr>
        <p:txBody>
          <a:bodyPr/>
          <a:lstStyle/>
          <a:p>
            <a:pPr>
              <a:defRPr/>
            </a:pPr>
            <a:r>
              <a:rPr lang="en-US" sz="4000" dirty="0" smtClean="0"/>
              <a:t>Table 15.2</a:t>
            </a:r>
            <a:r>
              <a:rPr lang="en-US" dirty="0" smtClean="0"/>
              <a:t/>
            </a:r>
            <a:br>
              <a:rPr lang="en-US" dirty="0" smtClean="0"/>
            </a:br>
            <a:r>
              <a:rPr lang="en-US" sz="3600" dirty="0" smtClean="0"/>
              <a:t>TCP Service Request Primitives </a:t>
            </a:r>
            <a:endParaRPr lang="en-US" dirty="0" smtClean="0"/>
          </a:p>
        </p:txBody>
      </p:sp>
      <p:pic>
        <p:nvPicPr>
          <p:cNvPr id="4" name="Picture 3"/>
          <p:cNvPicPr>
            <a:picLocks noChangeAspect="1"/>
          </p:cNvPicPr>
          <p:nvPr/>
        </p:nvPicPr>
        <p:blipFill>
          <a:blip r:embed="rId3"/>
          <a:stretch>
            <a:fillRect/>
          </a:stretch>
        </p:blipFill>
        <p:spPr>
          <a:xfrm>
            <a:off x="1447800" y="1219200"/>
            <a:ext cx="6223000" cy="5780360"/>
          </a:xfrm>
          <a:prstGeom prst="rect">
            <a:avLst/>
          </a:prstGeom>
        </p:spPr>
      </p:pic>
      <p:sp>
        <p:nvSpPr>
          <p:cNvPr id="5" name="TextBox 4"/>
          <p:cNvSpPr txBox="1"/>
          <p:nvPr/>
        </p:nvSpPr>
        <p:spPr>
          <a:xfrm>
            <a:off x="7696200" y="5867400"/>
            <a:ext cx="1447800" cy="830997"/>
          </a:xfrm>
          <a:prstGeom prst="rect">
            <a:avLst/>
          </a:prstGeom>
          <a:noFill/>
        </p:spPr>
        <p:txBody>
          <a:bodyPr wrap="square" rtlCol="0">
            <a:spAutoFit/>
          </a:bodyPr>
          <a:lstStyle/>
          <a:p>
            <a:pPr algn="ctr"/>
            <a:r>
              <a:rPr lang="en-US" sz="1600" dirty="0" smtClean="0"/>
              <a:t>(Table is on</a:t>
            </a:r>
          </a:p>
          <a:p>
            <a:pPr algn="ctr"/>
            <a:r>
              <a:rPr lang="en-US" sz="1600" dirty="0" smtClean="0"/>
              <a:t>page 5</a:t>
            </a:r>
            <a:r>
              <a:rPr lang="en-US" sz="1600" dirty="0" smtClean="0"/>
              <a:t>12</a:t>
            </a:r>
            <a:endParaRPr lang="en-US" sz="1600" dirty="0" smtClean="0"/>
          </a:p>
          <a:p>
            <a:pPr algn="ctr"/>
            <a:r>
              <a:rPr lang="en-US" sz="1600" dirty="0" smtClean="0"/>
              <a:t>in  textbook)</a:t>
            </a:r>
            <a:endParaRPr lang="en-US" sz="1600" dirty="0"/>
          </a:p>
        </p:txBody>
      </p:sp>
    </p:spTree>
  </p:cSld>
  <p:clrMapOvr>
    <a:masterClrMapping/>
  </p:clrMapOvr>
  <p:transition spd="slow">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pPr>
              <a:defRPr/>
            </a:pPr>
            <a:r>
              <a:rPr lang="en-US" sz="3600" dirty="0" smtClean="0"/>
              <a:t>Table 15.3</a:t>
            </a:r>
            <a:br>
              <a:rPr lang="en-US" sz="3600" dirty="0" smtClean="0"/>
            </a:br>
            <a:r>
              <a:rPr lang="en-US" sz="3200" dirty="0" smtClean="0"/>
              <a:t>TCP Service Response Primitives </a:t>
            </a:r>
            <a:endParaRPr lang="en-US" sz="3600" dirty="0" smtClean="0"/>
          </a:p>
        </p:txBody>
      </p:sp>
      <p:pic>
        <p:nvPicPr>
          <p:cNvPr id="4" name="Picture 3"/>
          <p:cNvPicPr>
            <a:picLocks noChangeAspect="1"/>
          </p:cNvPicPr>
          <p:nvPr/>
        </p:nvPicPr>
        <p:blipFill>
          <a:blip r:embed="rId3"/>
          <a:stretch>
            <a:fillRect/>
          </a:stretch>
        </p:blipFill>
        <p:spPr>
          <a:xfrm>
            <a:off x="1219200" y="990600"/>
            <a:ext cx="6442795" cy="6065392"/>
          </a:xfrm>
          <a:prstGeom prst="rect">
            <a:avLst/>
          </a:prstGeom>
        </p:spPr>
      </p:pic>
      <p:sp>
        <p:nvSpPr>
          <p:cNvPr id="5" name="TextBox 4"/>
          <p:cNvSpPr txBox="1"/>
          <p:nvPr/>
        </p:nvSpPr>
        <p:spPr>
          <a:xfrm>
            <a:off x="0" y="5334000"/>
            <a:ext cx="1219200" cy="1354217"/>
          </a:xfrm>
          <a:prstGeom prst="rect">
            <a:avLst/>
          </a:prstGeom>
          <a:noFill/>
        </p:spPr>
        <p:txBody>
          <a:bodyPr wrap="square" rtlCol="0">
            <a:spAutoFit/>
          </a:bodyPr>
          <a:lstStyle/>
          <a:p>
            <a:r>
              <a:rPr lang="en-US" sz="1800" dirty="0" smtClean="0"/>
              <a:t>* </a:t>
            </a:r>
            <a:r>
              <a:rPr lang="en-US" sz="1600" dirty="0" smtClean="0"/>
              <a:t>= Not used for Unspecified Passive Open </a:t>
            </a:r>
            <a:endParaRPr lang="en-US" sz="1800" dirty="0"/>
          </a:p>
        </p:txBody>
      </p:sp>
      <p:sp>
        <p:nvSpPr>
          <p:cNvPr id="6" name="TextBox 5"/>
          <p:cNvSpPr txBox="1"/>
          <p:nvPr/>
        </p:nvSpPr>
        <p:spPr>
          <a:xfrm>
            <a:off x="7696200" y="5867400"/>
            <a:ext cx="1447800" cy="830997"/>
          </a:xfrm>
          <a:prstGeom prst="rect">
            <a:avLst/>
          </a:prstGeom>
          <a:noFill/>
        </p:spPr>
        <p:txBody>
          <a:bodyPr wrap="square" rtlCol="0">
            <a:spAutoFit/>
          </a:bodyPr>
          <a:lstStyle/>
          <a:p>
            <a:pPr algn="ctr"/>
            <a:r>
              <a:rPr lang="en-US" sz="1600" dirty="0" smtClean="0"/>
              <a:t>(Table is on</a:t>
            </a:r>
          </a:p>
          <a:p>
            <a:pPr algn="ctr"/>
            <a:r>
              <a:rPr lang="en-US" sz="1600" dirty="0" smtClean="0"/>
              <a:t>page </a:t>
            </a:r>
            <a:r>
              <a:rPr lang="en-US" sz="1600" dirty="0" smtClean="0"/>
              <a:t>513</a:t>
            </a:r>
            <a:endParaRPr lang="en-US" sz="1600" dirty="0" smtClean="0"/>
          </a:p>
          <a:p>
            <a:pPr algn="ctr"/>
            <a:r>
              <a:rPr lang="en-US" sz="1600" dirty="0" smtClean="0"/>
              <a:t>in  textbook)</a:t>
            </a:r>
            <a:endParaRPr lang="en-US" sz="1600"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9800" y="0"/>
            <a:ext cx="3276600" cy="5486400"/>
          </a:xfrm>
        </p:spPr>
        <p:txBody>
          <a:bodyPr/>
          <a:lstStyle/>
          <a:p>
            <a:pPr>
              <a:defRPr/>
            </a:pPr>
            <a:r>
              <a:rPr lang="en-US" sz="4000" dirty="0" smtClean="0"/>
              <a:t>Table 15.4</a:t>
            </a:r>
            <a:r>
              <a:rPr lang="en-US" dirty="0" smtClean="0"/>
              <a:t/>
            </a:r>
            <a:br>
              <a:rPr lang="en-US" dirty="0" smtClean="0"/>
            </a:br>
            <a:r>
              <a:rPr lang="en-US" dirty="0" smtClean="0"/>
              <a:t/>
            </a:r>
            <a:br>
              <a:rPr lang="en-US" dirty="0" smtClean="0"/>
            </a:br>
            <a:r>
              <a:rPr lang="en-US" sz="3600" dirty="0" smtClean="0"/>
              <a:t>TCP </a:t>
            </a:r>
            <a:br>
              <a:rPr lang="en-US" sz="3600" dirty="0" smtClean="0"/>
            </a:br>
            <a:r>
              <a:rPr lang="en-US" sz="3600" dirty="0" smtClean="0"/>
              <a:t>Service Parameters </a:t>
            </a:r>
          </a:p>
        </p:txBody>
      </p:sp>
      <p:pic>
        <p:nvPicPr>
          <p:cNvPr id="4" name="Picture 3"/>
          <p:cNvPicPr>
            <a:picLocks noChangeAspect="1"/>
          </p:cNvPicPr>
          <p:nvPr/>
        </p:nvPicPr>
        <p:blipFill>
          <a:blip r:embed="rId3"/>
          <a:stretch>
            <a:fillRect/>
          </a:stretch>
        </p:blipFill>
        <p:spPr>
          <a:xfrm>
            <a:off x="0" y="0"/>
            <a:ext cx="6331579" cy="7086600"/>
          </a:xfrm>
          <a:prstGeom prst="rect">
            <a:avLst/>
          </a:prstGeom>
        </p:spPr>
      </p:pic>
      <p:sp>
        <p:nvSpPr>
          <p:cNvPr id="5" name="TextBox 4"/>
          <p:cNvSpPr txBox="1"/>
          <p:nvPr/>
        </p:nvSpPr>
        <p:spPr>
          <a:xfrm>
            <a:off x="6553200" y="6273224"/>
            <a:ext cx="2590800" cy="584776"/>
          </a:xfrm>
          <a:prstGeom prst="rect">
            <a:avLst/>
          </a:prstGeom>
          <a:noFill/>
        </p:spPr>
        <p:txBody>
          <a:bodyPr wrap="square" rtlCol="0">
            <a:spAutoFit/>
          </a:bodyPr>
          <a:lstStyle/>
          <a:p>
            <a:r>
              <a:rPr lang="en-US" sz="1600" dirty="0" smtClean="0"/>
              <a:t>(Table is on Page </a:t>
            </a:r>
            <a:r>
              <a:rPr lang="en-US" sz="1600" dirty="0" smtClean="0"/>
              <a:t>514 </a:t>
            </a:r>
            <a:r>
              <a:rPr lang="en-US" sz="1600" dirty="0" smtClean="0"/>
              <a:t>in  textbook)</a:t>
            </a:r>
            <a:endParaRPr lang="en-US" sz="1600"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rcRect t="20000" b="24545"/>
          <a:stretch>
            <a:fillRect/>
          </a:stretch>
        </p:blipFill>
        <p:spPr>
          <a:xfrm>
            <a:off x="228600" y="381000"/>
            <a:ext cx="8600670" cy="6172200"/>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 xmlns:p14="http://schemas.microsoft.com/office/powerpoint/2010/main" xmlns:mv="urn:schemas-microsoft-com:mac:vml"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a:defRPr/>
            </a:pPr>
            <a:r>
              <a:rPr lang="en-US" dirty="0" smtClean="0"/>
              <a:t>TCP Mechanisms</a:t>
            </a:r>
          </a:p>
        </p:txBody>
      </p:sp>
      <p:sp>
        <p:nvSpPr>
          <p:cNvPr id="3" name="Content Placeholder 2"/>
          <p:cNvSpPr>
            <a:spLocks noGrp="1"/>
          </p:cNvSpPr>
          <p:nvPr>
            <p:ph idx="1"/>
          </p:nvPr>
        </p:nvSpPr>
        <p:spPr>
          <a:xfrm>
            <a:off x="457200" y="1295400"/>
            <a:ext cx="8229600" cy="5562600"/>
          </a:xfrm>
        </p:spPr>
        <p:txBody>
          <a:bodyPr/>
          <a:lstStyle/>
          <a:p>
            <a:r>
              <a:rPr lang="en-US" dirty="0"/>
              <a:t>C</a:t>
            </a:r>
            <a:r>
              <a:rPr lang="en-US" dirty="0" smtClean="0"/>
              <a:t>an </a:t>
            </a:r>
            <a:r>
              <a:rPr lang="en-US" dirty="0"/>
              <a:t>be grouped into:</a:t>
            </a:r>
          </a:p>
          <a:p>
            <a:endParaRPr lang="en-US" dirty="0"/>
          </a:p>
        </p:txBody>
      </p:sp>
      <p:graphicFrame>
        <p:nvGraphicFramePr>
          <p:cNvPr id="4" name="Diagram 3"/>
          <p:cNvGraphicFramePr/>
          <p:nvPr/>
        </p:nvGraphicFramePr>
        <p:xfrm>
          <a:off x="228600" y="2209800"/>
          <a:ext cx="8382000" cy="444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TCP Implementation </a:t>
            </a:r>
            <a:br>
              <a:rPr lang="en-US" dirty="0" smtClean="0"/>
            </a:br>
            <a:r>
              <a:rPr lang="en-US" dirty="0" smtClean="0"/>
              <a:t>Policy Options</a:t>
            </a:r>
          </a:p>
        </p:txBody>
      </p:sp>
      <p:sp>
        <p:nvSpPr>
          <p:cNvPr id="3" name="Content Placeholder 2"/>
          <p:cNvSpPr>
            <a:spLocks noGrp="1"/>
          </p:cNvSpPr>
          <p:nvPr>
            <p:ph idx="1"/>
          </p:nvPr>
        </p:nvSpPr>
        <p:spPr>
          <a:xfrm>
            <a:off x="457200" y="1981200"/>
            <a:ext cx="8229600" cy="4454525"/>
          </a:xfrm>
        </p:spPr>
        <p:txBody>
          <a:bodyPr/>
          <a:lstStyle/>
          <a:p>
            <a:pPr>
              <a:defRPr/>
            </a:pPr>
            <a:r>
              <a:rPr lang="en-US" dirty="0" smtClean="0"/>
              <a:t>Implementation opportunities:</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192141081"/>
              </p:ext>
            </p:extLst>
          </p:nvPr>
        </p:nvGraphicFramePr>
        <p:xfrm>
          <a:off x="1676400" y="266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Send Policy</a:t>
            </a:r>
          </a:p>
        </p:txBody>
      </p:sp>
      <p:sp>
        <p:nvSpPr>
          <p:cNvPr id="3" name="Content Placeholder 2"/>
          <p:cNvSpPr>
            <a:spLocks noGrp="1"/>
          </p:cNvSpPr>
          <p:nvPr>
            <p:ph idx="1"/>
          </p:nvPr>
        </p:nvSpPr>
        <p:spPr>
          <a:xfrm>
            <a:off x="457200" y="1447800"/>
            <a:ext cx="8229600" cy="5181600"/>
          </a:xfrm>
        </p:spPr>
        <p:txBody>
          <a:bodyPr>
            <a:normAutofit lnSpcReduction="10000"/>
          </a:bodyPr>
          <a:lstStyle/>
          <a:p>
            <a:pPr>
              <a:defRPr/>
            </a:pPr>
            <a:r>
              <a:rPr lang="en-US" sz="2800" dirty="0" smtClean="0"/>
              <a:t>In the absence of both pushed data and a closed transmission window a sending TCP entity is free to transmit data at its own convenience</a:t>
            </a:r>
          </a:p>
          <a:p>
            <a:pPr>
              <a:defRPr/>
            </a:pPr>
            <a:r>
              <a:rPr lang="en-US" sz="2800" dirty="0" smtClean="0"/>
              <a:t>TCP may construct a segment for each batch of data provided or it may wait until a certain amount of data accumulates before constructing and sending a segment</a:t>
            </a:r>
          </a:p>
          <a:p>
            <a:pPr>
              <a:defRPr/>
            </a:pPr>
            <a:r>
              <a:rPr lang="en-US" sz="2800" dirty="0" smtClean="0"/>
              <a:t>Infrequent and large transmissions have low overhead in terms of segment generation and processing</a:t>
            </a:r>
          </a:p>
          <a:p>
            <a:pPr>
              <a:defRPr/>
            </a:pPr>
            <a:r>
              <a:rPr lang="en-US" sz="2800" dirty="0" smtClean="0"/>
              <a:t>If transmissions are frequent and small, the system is providing quick response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pPr>
              <a:defRPr/>
            </a:pPr>
            <a:r>
              <a:rPr lang="en-US" dirty="0" smtClean="0"/>
              <a:t>Connection-Oriented Transport Mechanisms</a:t>
            </a:r>
          </a:p>
        </p:txBody>
      </p:sp>
      <p:sp>
        <p:nvSpPr>
          <p:cNvPr id="3" name="Content Placeholder 2"/>
          <p:cNvSpPr>
            <a:spLocks noGrp="1"/>
          </p:cNvSpPr>
          <p:nvPr>
            <p:ph idx="1"/>
          </p:nvPr>
        </p:nvSpPr>
        <p:spPr>
          <a:xfrm>
            <a:off x="457200" y="1600200"/>
            <a:ext cx="8229600" cy="5257800"/>
          </a:xfrm>
        </p:spPr>
        <p:txBody>
          <a:bodyPr/>
          <a:lstStyle/>
          <a:p>
            <a:r>
              <a:rPr lang="en-US" dirty="0"/>
              <a:t>T</a:t>
            </a:r>
            <a:r>
              <a:rPr lang="en-US" dirty="0" smtClean="0"/>
              <a:t>wo </a:t>
            </a:r>
            <a:r>
              <a:rPr lang="en-US" dirty="0"/>
              <a:t>basic types of transport service:</a:t>
            </a:r>
          </a:p>
          <a:p>
            <a:pPr lvl="2"/>
            <a:endParaRPr lang="en-US" dirty="0"/>
          </a:p>
        </p:txBody>
      </p:sp>
      <p:graphicFrame>
        <p:nvGraphicFramePr>
          <p:cNvPr id="4" name="Diagram 3"/>
          <p:cNvGraphicFramePr/>
          <p:nvPr/>
        </p:nvGraphicFramePr>
        <p:xfrm>
          <a:off x="457200" y="25146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Deliver Policy</a:t>
            </a:r>
          </a:p>
        </p:txBody>
      </p:sp>
      <p:sp>
        <p:nvSpPr>
          <p:cNvPr id="3" name="Content Placeholder 2"/>
          <p:cNvSpPr>
            <a:spLocks noGrp="1"/>
          </p:cNvSpPr>
          <p:nvPr>
            <p:ph idx="1"/>
          </p:nvPr>
        </p:nvSpPr>
        <p:spPr>
          <a:xfrm>
            <a:off x="457200" y="1371600"/>
            <a:ext cx="8229600" cy="5486400"/>
          </a:xfrm>
        </p:spPr>
        <p:txBody>
          <a:bodyPr/>
          <a:lstStyle/>
          <a:p>
            <a:pPr>
              <a:defRPr/>
            </a:pPr>
            <a:r>
              <a:rPr lang="en-US" sz="2800" dirty="0" smtClean="0"/>
              <a:t>In the absence of a Push, a receiving TCP entity is free to deliver data to the user at its own convenience</a:t>
            </a:r>
          </a:p>
          <a:p>
            <a:pPr>
              <a:defRPr/>
            </a:pPr>
            <a:r>
              <a:rPr lang="en-US" sz="2800" dirty="0" smtClean="0"/>
              <a:t>May deliver as each in-order segment is received, or may buffer data before delivery</a:t>
            </a:r>
          </a:p>
          <a:p>
            <a:pPr>
              <a:defRPr/>
            </a:pPr>
            <a:r>
              <a:rPr lang="en-US" sz="2800" dirty="0" smtClean="0"/>
              <a:t>If deliveries are infrequent and large, the user is not receiving data as promptly as may be desirable</a:t>
            </a:r>
          </a:p>
          <a:p>
            <a:pPr>
              <a:defRPr/>
            </a:pPr>
            <a:r>
              <a:rPr lang="en-US" sz="2800" dirty="0" smtClean="0"/>
              <a:t>If deliveries are frequent and small, there may be unnecessary processing, as well as operating system interrupts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Accept Policy</a:t>
            </a:r>
          </a:p>
        </p:txBody>
      </p:sp>
      <p:sp>
        <p:nvSpPr>
          <p:cNvPr id="3" name="Content Placeholder 2"/>
          <p:cNvSpPr>
            <a:spLocks noGrp="1"/>
          </p:cNvSpPr>
          <p:nvPr>
            <p:ph idx="1"/>
          </p:nvPr>
        </p:nvSpPr>
        <p:spPr>
          <a:xfrm>
            <a:off x="457200" y="1143000"/>
            <a:ext cx="8229600" cy="4987925"/>
          </a:xfrm>
        </p:spPr>
        <p:txBody>
          <a:bodyPr/>
          <a:lstStyle/>
          <a:p>
            <a:pPr>
              <a:defRPr/>
            </a:pPr>
            <a:r>
              <a:rPr lang="en-US" sz="2800" dirty="0" smtClean="0"/>
              <a:t>If segments arrive out of order the receiving TCP entity has two options:</a:t>
            </a:r>
          </a:p>
        </p:txBody>
      </p:sp>
      <p:graphicFrame>
        <p:nvGraphicFramePr>
          <p:cNvPr id="4" name="Diagram 3"/>
          <p:cNvGraphicFramePr/>
          <p:nvPr/>
        </p:nvGraphicFramePr>
        <p:xfrm>
          <a:off x="533400" y="2362200"/>
          <a:ext cx="80772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Retransmit Policy</a:t>
            </a:r>
          </a:p>
        </p:txBody>
      </p:sp>
      <p:sp>
        <p:nvSpPr>
          <p:cNvPr id="3" name="Content Placeholder 2"/>
          <p:cNvSpPr>
            <a:spLocks noGrp="1"/>
          </p:cNvSpPr>
          <p:nvPr>
            <p:ph idx="1"/>
          </p:nvPr>
        </p:nvSpPr>
        <p:spPr>
          <a:xfrm>
            <a:off x="304800" y="1066800"/>
            <a:ext cx="8686800" cy="6019800"/>
          </a:xfrm>
        </p:spPr>
        <p:txBody>
          <a:bodyPr/>
          <a:lstStyle/>
          <a:p>
            <a:pPr>
              <a:defRPr/>
            </a:pPr>
            <a:r>
              <a:rPr lang="en-US" dirty="0" smtClean="0"/>
              <a:t>Retransmission strategies:</a:t>
            </a:r>
          </a:p>
        </p:txBody>
      </p:sp>
      <p:graphicFrame>
        <p:nvGraphicFramePr>
          <p:cNvPr id="5" name="Diagram 4"/>
          <p:cNvGraphicFramePr/>
          <p:nvPr>
            <p:extLst>
              <p:ext uri="{D42A27DB-BD31-4B8C-83A1-F6EECF244321}">
                <p14:modId xmlns="" xmlns:p14="http://schemas.microsoft.com/office/powerpoint/2010/main" xmlns:mv="urn:schemas-microsoft-com:mac:vml" xmlns:mc="http://schemas.openxmlformats.org/markup-compatibility/2006" val="2079968257"/>
              </p:ext>
            </p:extLst>
          </p:nvPr>
        </p:nvGraphicFramePr>
        <p:xfrm>
          <a:off x="609600" y="1981200"/>
          <a:ext cx="8001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a:defRPr/>
            </a:pPr>
            <a:r>
              <a:rPr lang="en-US" dirty="0" smtClean="0"/>
              <a:t>Acknowledge Policy</a:t>
            </a:r>
          </a:p>
        </p:txBody>
      </p:sp>
      <p:sp>
        <p:nvSpPr>
          <p:cNvPr id="3" name="Content Placeholder 2"/>
          <p:cNvSpPr>
            <a:spLocks noGrp="1"/>
          </p:cNvSpPr>
          <p:nvPr>
            <p:ph idx="1"/>
          </p:nvPr>
        </p:nvSpPr>
        <p:spPr>
          <a:xfrm>
            <a:off x="228600" y="838200"/>
            <a:ext cx="8686800" cy="6400800"/>
          </a:xfrm>
        </p:spPr>
        <p:txBody>
          <a:bodyPr/>
          <a:lstStyle/>
          <a:p>
            <a:pPr>
              <a:defRPr/>
            </a:pPr>
            <a:r>
              <a:rPr lang="en-US" sz="2900" dirty="0" smtClean="0"/>
              <a:t>Timing of acknowledgment:</a:t>
            </a:r>
          </a:p>
        </p:txBody>
      </p:sp>
      <p:graphicFrame>
        <p:nvGraphicFramePr>
          <p:cNvPr id="4" name="Diagram 3"/>
          <p:cNvGraphicFramePr/>
          <p:nvPr/>
        </p:nvGraphicFramePr>
        <p:xfrm>
          <a:off x="0" y="1905000"/>
          <a:ext cx="90678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User Datagram Protocol (UDP)</a:t>
            </a:r>
          </a:p>
        </p:txBody>
      </p:sp>
      <p:sp>
        <p:nvSpPr>
          <p:cNvPr id="3" name="Content Placeholder 2"/>
          <p:cNvSpPr>
            <a:spLocks noGrp="1"/>
          </p:cNvSpPr>
          <p:nvPr>
            <p:ph idx="1"/>
          </p:nvPr>
        </p:nvSpPr>
        <p:spPr>
          <a:xfrm>
            <a:off x="457200" y="1676400"/>
            <a:ext cx="8229600" cy="5181600"/>
          </a:xfrm>
        </p:spPr>
        <p:txBody>
          <a:bodyPr/>
          <a:lstStyle/>
          <a:p>
            <a:pPr>
              <a:defRPr/>
            </a:pPr>
            <a:r>
              <a:rPr lang="en-US" dirty="0" smtClean="0"/>
              <a:t>Transport-level protocol that is commonly used as part of the TCP/IP protocol suite</a:t>
            </a:r>
          </a:p>
          <a:p>
            <a:pPr>
              <a:defRPr/>
            </a:pPr>
            <a:r>
              <a:rPr lang="en-US" dirty="0" smtClean="0"/>
              <a:t>RFC 768</a:t>
            </a:r>
          </a:p>
          <a:p>
            <a:pPr>
              <a:defRPr/>
            </a:pPr>
            <a:r>
              <a:rPr lang="en-US" dirty="0" smtClean="0"/>
              <a:t>Provides a connectionless service for application-level procedures</a:t>
            </a:r>
          </a:p>
          <a:p>
            <a:pPr>
              <a:defRPr/>
            </a:pPr>
            <a:r>
              <a:rPr lang="en-US" dirty="0" smtClean="0"/>
              <a:t>Unreliable service; delivery and duplicate protection are not guaranteed</a:t>
            </a:r>
          </a:p>
          <a:p>
            <a:pPr>
              <a:defRPr/>
            </a:pPr>
            <a:r>
              <a:rPr lang="en-US" dirty="0" smtClean="0"/>
              <a:t>Reduces overhead and may be adequate in many cases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6364" t="5882" r="5455" b="45882"/>
          <a:stretch>
            <a:fillRect/>
          </a:stretch>
        </p:blipFill>
        <p:spPr>
          <a:xfrm>
            <a:off x="152400" y="1371600"/>
            <a:ext cx="8833582" cy="3733800"/>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81200" y="34758"/>
            <a:ext cx="5259917" cy="1489242"/>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2438400"/>
            <a:ext cx="4191000" cy="4419600"/>
          </a:xfrm>
        </p:spPr>
        <p:txBody>
          <a:bodyPr>
            <a:normAutofit/>
          </a:bodyPr>
          <a:lstStyle/>
          <a:p>
            <a:pPr eaLnBrk="1" hangingPunct="1"/>
            <a:r>
              <a:rPr lang="en-US" dirty="0" smtClean="0"/>
              <a:t>Connection-oriented transport protocol mechanisms</a:t>
            </a:r>
          </a:p>
          <a:p>
            <a:pPr lvl="1" eaLnBrk="1" hangingPunct="1"/>
            <a:r>
              <a:rPr lang="en-US" dirty="0" smtClean="0"/>
              <a:t>Reliable sequencing network service</a:t>
            </a:r>
          </a:p>
          <a:p>
            <a:pPr lvl="1" eaLnBrk="1" hangingPunct="1"/>
            <a:r>
              <a:rPr lang="en-US" dirty="0" smtClean="0"/>
              <a:t>Unreliable network service</a:t>
            </a:r>
          </a:p>
          <a:p>
            <a:pPr eaLnBrk="1" hangingPunct="1"/>
            <a:r>
              <a:rPr lang="en-US" dirty="0" smtClean="0"/>
              <a:t>UDP</a:t>
            </a:r>
            <a:endParaRPr lang="en-AU" dirty="0" smtClean="0"/>
          </a:p>
        </p:txBody>
      </p:sp>
      <p:sp>
        <p:nvSpPr>
          <p:cNvPr id="5" name="Content Placeholder 4"/>
          <p:cNvSpPr>
            <a:spLocks noGrp="1"/>
          </p:cNvSpPr>
          <p:nvPr>
            <p:ph sz="half" idx="2"/>
          </p:nvPr>
        </p:nvSpPr>
        <p:spPr>
          <a:xfrm>
            <a:off x="4648200" y="2438400"/>
            <a:ext cx="4038600" cy="4114800"/>
          </a:xfrm>
        </p:spPr>
        <p:txBody>
          <a:bodyPr>
            <a:normAutofit/>
          </a:bodyPr>
          <a:lstStyle/>
          <a:p>
            <a:pPr eaLnBrk="1" hangingPunct="1"/>
            <a:r>
              <a:rPr lang="en-US" dirty="0" smtClean="0"/>
              <a:t>TCP</a:t>
            </a:r>
          </a:p>
          <a:p>
            <a:pPr lvl="1" eaLnBrk="1" hangingPunct="1"/>
            <a:r>
              <a:rPr lang="en-US" dirty="0" smtClean="0"/>
              <a:t>Services</a:t>
            </a:r>
          </a:p>
          <a:p>
            <a:pPr lvl="1" eaLnBrk="1" hangingPunct="1"/>
            <a:r>
              <a:rPr lang="en-US" dirty="0" smtClean="0"/>
              <a:t>Header format</a:t>
            </a:r>
          </a:p>
          <a:p>
            <a:pPr lvl="1" eaLnBrk="1" hangingPunct="1"/>
            <a:r>
              <a:rPr lang="en-US" dirty="0" smtClean="0"/>
              <a:t>Mechanisms</a:t>
            </a:r>
          </a:p>
          <a:p>
            <a:pPr lvl="1" eaLnBrk="1" hangingPunct="1"/>
            <a:r>
              <a:rPr lang="en-US" dirty="0" smtClean="0"/>
              <a:t>Implementation policy options</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Reliable Sequencing </a:t>
            </a:r>
            <a:br>
              <a:rPr lang="en-US" dirty="0" smtClean="0"/>
            </a:br>
            <a:r>
              <a:rPr lang="en-US" dirty="0" smtClean="0"/>
              <a:t>Network Service</a:t>
            </a:r>
          </a:p>
        </p:txBody>
      </p:sp>
      <p:sp>
        <p:nvSpPr>
          <p:cNvPr id="3" name="Content Placeholder 2"/>
          <p:cNvSpPr>
            <a:spLocks noGrp="1"/>
          </p:cNvSpPr>
          <p:nvPr>
            <p:ph idx="1"/>
          </p:nvPr>
        </p:nvSpPr>
        <p:spPr/>
        <p:txBody>
          <a:bodyPr/>
          <a:lstStyle/>
          <a:p>
            <a:pPr>
              <a:defRPr/>
            </a:pPr>
            <a:endParaRPr lang="en-US" dirty="0" smtClean="0"/>
          </a:p>
          <a:p>
            <a:pPr>
              <a:defRPr/>
            </a:pPr>
            <a:r>
              <a:rPr lang="en-US" dirty="0" smtClean="0"/>
              <a:t>Issues:</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397890502"/>
              </p:ext>
            </p:extLst>
          </p:nvPr>
        </p:nvGraphicFramePr>
        <p:xfrm>
          <a:off x="609600" y="2514600"/>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Addressing</a:t>
            </a:r>
          </a:p>
        </p:txBody>
      </p:sp>
      <p:sp>
        <p:nvSpPr>
          <p:cNvPr id="3" name="Content Placeholder 2"/>
          <p:cNvSpPr>
            <a:spLocks noGrp="1"/>
          </p:cNvSpPr>
          <p:nvPr>
            <p:ph idx="1"/>
          </p:nvPr>
        </p:nvSpPr>
        <p:spPr/>
        <p:txBody>
          <a:bodyPr/>
          <a:lstStyle/>
          <a:p>
            <a:pPr>
              <a:defRPr/>
            </a:pPr>
            <a:r>
              <a:rPr lang="en-US" dirty="0" smtClean="0"/>
              <a:t>Transport protocol must be able to derive the following information from the TS user address:</a:t>
            </a:r>
          </a:p>
          <a:p>
            <a:pPr lvl="1">
              <a:defRPr/>
            </a:pPr>
            <a:r>
              <a:rPr lang="en-US" dirty="0" smtClean="0"/>
              <a:t>User identification</a:t>
            </a:r>
          </a:p>
          <a:p>
            <a:pPr lvl="1">
              <a:defRPr/>
            </a:pPr>
            <a:r>
              <a:rPr lang="en-US" dirty="0" smtClean="0"/>
              <a:t>Transport entity identification</a:t>
            </a:r>
          </a:p>
          <a:p>
            <a:pPr lvl="1">
              <a:defRPr/>
            </a:pPr>
            <a:r>
              <a:rPr lang="en-US" dirty="0" smtClean="0"/>
              <a:t>Host address</a:t>
            </a:r>
          </a:p>
          <a:p>
            <a:pPr lvl="1">
              <a:defRPr/>
            </a:pPr>
            <a:r>
              <a:rPr lang="en-US" dirty="0" smtClean="0"/>
              <a:t>Network number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Multiplexing</a:t>
            </a:r>
          </a:p>
        </p:txBody>
      </p:sp>
      <p:sp>
        <p:nvSpPr>
          <p:cNvPr id="3" name="Content Placeholder 2"/>
          <p:cNvSpPr>
            <a:spLocks noGrp="1"/>
          </p:cNvSpPr>
          <p:nvPr>
            <p:ph idx="1"/>
          </p:nvPr>
        </p:nvSpPr>
        <p:spPr>
          <a:xfrm>
            <a:off x="457200" y="1676400"/>
            <a:ext cx="8229600" cy="4606925"/>
          </a:xfrm>
        </p:spPr>
        <p:txBody>
          <a:bodyPr/>
          <a:lstStyle/>
          <a:p>
            <a:pPr>
              <a:defRPr/>
            </a:pPr>
            <a:r>
              <a:rPr lang="en-US" dirty="0" smtClean="0"/>
              <a:t>Multiple users employ the same transport protocol and are distinguished by port numbers or service access points</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4289689211"/>
              </p:ext>
            </p:extLst>
          </p:nvPr>
        </p:nvGraphicFramePr>
        <p:xfrm>
          <a:off x="762000" y="3505200"/>
          <a:ext cx="79248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defRPr/>
            </a:pPr>
            <a:r>
              <a:rPr lang="en-US" dirty="0" smtClean="0"/>
              <a:t>Flow Control</a:t>
            </a:r>
          </a:p>
        </p:txBody>
      </p:sp>
      <p:sp>
        <p:nvSpPr>
          <p:cNvPr id="3" name="Content Placeholder 2"/>
          <p:cNvSpPr>
            <a:spLocks noGrp="1"/>
          </p:cNvSpPr>
          <p:nvPr>
            <p:ph idx="1"/>
          </p:nvPr>
        </p:nvSpPr>
        <p:spPr>
          <a:xfrm>
            <a:off x="457200" y="1219200"/>
            <a:ext cx="8229600" cy="3200400"/>
          </a:xfrm>
        </p:spPr>
        <p:txBody>
          <a:bodyPr>
            <a:normAutofit lnSpcReduction="10000"/>
          </a:bodyPr>
          <a:lstStyle/>
          <a:p>
            <a:pPr>
              <a:defRPr/>
            </a:pPr>
            <a:r>
              <a:rPr lang="en-US" dirty="0" smtClean="0"/>
              <a:t>Complex at the transport layer:</a:t>
            </a:r>
          </a:p>
          <a:p>
            <a:pPr lvl="1">
              <a:defRPr/>
            </a:pPr>
            <a:r>
              <a:rPr lang="en-US" dirty="0" smtClean="0"/>
              <a:t>Considerable delay in the communication of flow control information</a:t>
            </a:r>
          </a:p>
          <a:p>
            <a:pPr lvl="1">
              <a:defRPr/>
            </a:pPr>
            <a:r>
              <a:rPr lang="en-US" dirty="0" smtClean="0"/>
              <a:t>Amount of the transmission delay may be highly variable, making it difficult to effectively use a timeout mechanism for retransmission of lost data</a:t>
            </a:r>
          </a:p>
        </p:txBody>
      </p:sp>
      <p:graphicFrame>
        <p:nvGraphicFramePr>
          <p:cNvPr id="4" name="Diagram 3"/>
          <p:cNvGraphicFramePr/>
          <p:nvPr>
            <p:extLst>
              <p:ext uri="{D42A27DB-BD31-4B8C-83A1-F6EECF244321}">
                <p14:modId xmlns="" xmlns:p14="http://schemas.microsoft.com/office/powerpoint/2010/main" xmlns:mv="urn:schemas-microsoft-com:mac:vml" xmlns:mc="http://schemas.openxmlformats.org/markup-compatibility/2006" val="2429532425"/>
              </p:ext>
            </p:extLst>
          </p:nvPr>
        </p:nvGraphicFramePr>
        <p:xfrm>
          <a:off x="1524000" y="4343400"/>
          <a:ext cx="6096000" cy="233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pPr>
              <a:defRPr/>
            </a:pPr>
            <a:r>
              <a:rPr lang="en-US" dirty="0" smtClean="0"/>
              <a:t>Alternatives to Flow Control Requirements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xmlns:mv="urn:schemas-microsoft-com:mac:vml" xmlns:mc="http://schemas.openxmlformats.org/markup-compatibility/2006" val="2187988065"/>
              </p:ext>
            </p:extLst>
          </p:nvPr>
        </p:nvGraphicFramePr>
        <p:xfrm>
          <a:off x="533400" y="16002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3759</TotalTime>
  <Words>7285</Words>
  <Application>Microsoft Macintosh PowerPoint</Application>
  <PresentationFormat>On-screen Show (4:3)</PresentationFormat>
  <Paragraphs>723</Paragraphs>
  <Slides>46</Slides>
  <Notes>46</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01-Overview</vt:lpstr>
      <vt:lpstr>ch01</vt:lpstr>
      <vt:lpstr>Data and Computer Communications</vt:lpstr>
      <vt:lpstr>Transport Protocols</vt:lpstr>
      <vt:lpstr>Slide 3</vt:lpstr>
      <vt:lpstr>Connection-Oriented Transport Mechanisms</vt:lpstr>
      <vt:lpstr>Reliable Sequencing  Network Service</vt:lpstr>
      <vt:lpstr>Addressing</vt:lpstr>
      <vt:lpstr>Multiplexing</vt:lpstr>
      <vt:lpstr>Flow Control</vt:lpstr>
      <vt:lpstr>Alternatives to Flow Control Requirements</vt:lpstr>
      <vt:lpstr>Slide 10</vt:lpstr>
      <vt:lpstr>Slide 11</vt:lpstr>
      <vt:lpstr>Connection Establishment and Termination</vt:lpstr>
      <vt:lpstr>Slide 13</vt:lpstr>
      <vt:lpstr>Slide 14</vt:lpstr>
      <vt:lpstr>Unreliable Network Service</vt:lpstr>
      <vt:lpstr>Issues to Address</vt:lpstr>
      <vt:lpstr>Ordered Delivery</vt:lpstr>
      <vt:lpstr>Retransmission Strategy</vt:lpstr>
      <vt:lpstr>Retransmission Strategy</vt:lpstr>
      <vt:lpstr>Table 15.1 Transport Protocol Timers </vt:lpstr>
      <vt:lpstr>Duplicate Detection</vt:lpstr>
      <vt:lpstr>Slide 22</vt:lpstr>
      <vt:lpstr>Flow Control</vt:lpstr>
      <vt:lpstr>Connection Establishment</vt:lpstr>
      <vt:lpstr>Slide 25</vt:lpstr>
      <vt:lpstr>Slide 26</vt:lpstr>
      <vt:lpstr>Slide 27</vt:lpstr>
      <vt:lpstr>Slide 28</vt:lpstr>
      <vt:lpstr>Connection Termination</vt:lpstr>
      <vt:lpstr>Failure Recovery</vt:lpstr>
      <vt:lpstr>Failure Recovery</vt:lpstr>
      <vt:lpstr>TCP Services</vt:lpstr>
      <vt:lpstr>Table 15.2 TCP Service Request Primitives </vt:lpstr>
      <vt:lpstr>Table 15.3 TCP Service Response Primitives </vt:lpstr>
      <vt:lpstr>Table 15.4  TCP  Service Parameters </vt:lpstr>
      <vt:lpstr>Slide 36</vt:lpstr>
      <vt:lpstr>TCP Mechanisms</vt:lpstr>
      <vt:lpstr>TCP Implementation  Policy Options</vt:lpstr>
      <vt:lpstr>Send Policy</vt:lpstr>
      <vt:lpstr>Deliver Policy</vt:lpstr>
      <vt:lpstr>Accept Policy</vt:lpstr>
      <vt:lpstr>Retransmit Policy</vt:lpstr>
      <vt:lpstr>Acknowledge Policy</vt:lpstr>
      <vt:lpstr> User Datagram Protocol (UDP)</vt:lpstr>
      <vt:lpstr>Slide 45</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22 - William Stallings, Data and Computer Communications, 8/e</dc:title>
  <dc:subject>Lecture Slides</dc:subject>
  <dc:creator>Dr Lawrie Brown</dc:creator>
  <cp:lastModifiedBy>anupchow</cp:lastModifiedBy>
  <cp:revision>216</cp:revision>
  <cp:lastPrinted>2006-09-27T06:43:08Z</cp:lastPrinted>
  <dcterms:created xsi:type="dcterms:W3CDTF">2013-10-08T02:41:18Z</dcterms:created>
  <dcterms:modified xsi:type="dcterms:W3CDTF">2014-02-11T12:20:39Z</dcterms:modified>
</cp:coreProperties>
</file>