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notesSlides/notesSlide23.xml" ContentType="application/vnd.openxmlformats-officedocument.presentationml.notesSlide+xml"/>
  <Override PartName="/ppt/diagrams/data6.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7" r:id="rId2"/>
    <p:sldId id="258" r:id="rId3"/>
    <p:sldId id="260" r:id="rId4"/>
    <p:sldId id="261" r:id="rId5"/>
    <p:sldId id="262" r:id="rId6"/>
    <p:sldId id="263" r:id="rId7"/>
    <p:sldId id="264" r:id="rId8"/>
    <p:sldId id="271" r:id="rId9"/>
    <p:sldId id="272" r:id="rId10"/>
    <p:sldId id="273" r:id="rId11"/>
    <p:sldId id="265" r:id="rId12"/>
    <p:sldId id="266" r:id="rId13"/>
    <p:sldId id="267" r:id="rId14"/>
    <p:sldId id="274" r:id="rId15"/>
    <p:sldId id="275" r:id="rId16"/>
    <p:sldId id="276" r:id="rId17"/>
    <p:sldId id="278" r:id="rId18"/>
    <p:sldId id="279" r:id="rId19"/>
    <p:sldId id="280" r:id="rId20"/>
    <p:sldId id="281" r:id="rId21"/>
    <p:sldId id="282" r:id="rId22"/>
    <p:sldId id="277" r:id="rId23"/>
    <p:sldId id="268" r:id="rId24"/>
    <p:sldId id="269" r:id="rId25"/>
    <p:sldId id="283" r:id="rId26"/>
    <p:sldId id="284" r:id="rId27"/>
    <p:sldId id="285" r:id="rId28"/>
    <p:sldId id="286" r:id="rId29"/>
    <p:sldId id="25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89" autoAdjust="0"/>
    <p:restoredTop sz="82538" autoAdjust="0"/>
  </p:normalViewPr>
  <p:slideViewPr>
    <p:cSldViewPr snapToGrid="0" snapToObjects="1">
      <p:cViewPr varScale="1">
        <p:scale>
          <a:sx n="60" d="100"/>
          <a:sy n="60" d="100"/>
        </p:scale>
        <p:origin x="-176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B425E-FDC5-E749-B197-9C81FB9942E1}"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3409AA13-2524-AC48-8908-9782F10BAB2E}">
      <dgm:prSet phldrT="[Text]"/>
      <dgm:spPr/>
      <dgm:t>
        <a:bodyPr/>
        <a:lstStyle/>
        <a:p>
          <a:r>
            <a:rPr lang="en-US" u="sng" dirty="0" smtClean="0"/>
            <a:t>Soft</a:t>
          </a:r>
          <a:r>
            <a:rPr lang="en-US" dirty="0" smtClean="0"/>
            <a:t> </a:t>
          </a:r>
          <a:endParaRPr lang="en-US" dirty="0"/>
        </a:p>
      </dgm:t>
    </dgm:pt>
    <dgm:pt modelId="{645C9331-6A9B-0A4E-814C-1C0838DBC069}" type="parTrans" cxnId="{754E0AAD-E755-EA46-BD59-69127469DE33}">
      <dgm:prSet/>
      <dgm:spPr/>
      <dgm:t>
        <a:bodyPr/>
        <a:lstStyle/>
        <a:p>
          <a:endParaRPr lang="en-US"/>
        </a:p>
      </dgm:t>
    </dgm:pt>
    <dgm:pt modelId="{86A61834-4876-244A-B036-B9F9B0C140AB}" type="sibTrans" cxnId="{754E0AAD-E755-EA46-BD59-69127469DE33}">
      <dgm:prSet/>
      <dgm:spPr/>
      <dgm:t>
        <a:bodyPr/>
        <a:lstStyle/>
        <a:p>
          <a:endParaRPr lang="en-US"/>
        </a:p>
      </dgm:t>
    </dgm:pt>
    <dgm:pt modelId="{1918C0C9-C3E7-854E-922F-B675A698CFCB}">
      <dgm:prSet phldrT="[Text]"/>
      <dgm:spPr/>
      <dgm:t>
        <a:bodyPr/>
        <a:lstStyle/>
        <a:p>
          <a:r>
            <a:rPr lang="en-US" dirty="0" smtClean="0"/>
            <a:t>Can tolerate the loss of some portion of the communicated data</a:t>
          </a:r>
          <a:endParaRPr lang="en-US" dirty="0"/>
        </a:p>
      </dgm:t>
    </dgm:pt>
    <dgm:pt modelId="{E5A9C5A9-8123-4C4A-8DF2-95778E6E0074}" type="parTrans" cxnId="{B486AB2B-CCE8-7F4A-AFC3-065764181596}">
      <dgm:prSet/>
      <dgm:spPr/>
      <dgm:t>
        <a:bodyPr/>
        <a:lstStyle/>
        <a:p>
          <a:endParaRPr lang="en-US"/>
        </a:p>
      </dgm:t>
    </dgm:pt>
    <dgm:pt modelId="{EAB1692C-D945-E04F-9E1A-D8E1D4981F04}" type="sibTrans" cxnId="{B486AB2B-CCE8-7F4A-AFC3-065764181596}">
      <dgm:prSet/>
      <dgm:spPr/>
      <dgm:t>
        <a:bodyPr/>
        <a:lstStyle/>
        <a:p>
          <a:endParaRPr lang="en-US"/>
        </a:p>
      </dgm:t>
    </dgm:pt>
    <dgm:pt modelId="{96A6E958-0398-734E-9CDE-76AB4F92F761}">
      <dgm:prSet phldrT="[Text]"/>
      <dgm:spPr/>
      <dgm:t>
        <a:bodyPr/>
        <a:lstStyle/>
        <a:p>
          <a:r>
            <a:rPr lang="en-US" u="sng" dirty="0" smtClean="0"/>
            <a:t>Hard</a:t>
          </a:r>
          <a:endParaRPr lang="en-US" dirty="0"/>
        </a:p>
      </dgm:t>
    </dgm:pt>
    <dgm:pt modelId="{DC3BA96C-B64A-134B-836E-5659AF6B0F8C}" type="parTrans" cxnId="{93FDC143-05AB-C443-9428-213B9948058D}">
      <dgm:prSet/>
      <dgm:spPr/>
      <dgm:t>
        <a:bodyPr/>
        <a:lstStyle/>
        <a:p>
          <a:endParaRPr lang="en-US"/>
        </a:p>
      </dgm:t>
    </dgm:pt>
    <dgm:pt modelId="{AEF35238-367A-6345-BE50-D104DE1F06BA}" type="sibTrans" cxnId="{93FDC143-05AB-C443-9428-213B9948058D}">
      <dgm:prSet/>
      <dgm:spPr/>
      <dgm:t>
        <a:bodyPr/>
        <a:lstStyle/>
        <a:p>
          <a:endParaRPr lang="en-US"/>
        </a:p>
      </dgm:t>
    </dgm:pt>
    <dgm:pt modelId="{92016A36-1E34-7A45-8317-E6659E356CF3}">
      <dgm:prSet phldrT="[Text]"/>
      <dgm:spPr/>
      <dgm:t>
        <a:bodyPr/>
        <a:lstStyle/>
        <a:p>
          <a:r>
            <a:rPr lang="en-US" dirty="0" smtClean="0"/>
            <a:t>Have zero loss tolerance</a:t>
          </a:r>
          <a:endParaRPr lang="en-US" dirty="0"/>
        </a:p>
      </dgm:t>
    </dgm:pt>
    <dgm:pt modelId="{BDE69841-28E2-AE4D-B653-44C02F76BAE0}" type="parTrans" cxnId="{AF2F3B2B-D0DE-D64E-A9B3-E26053C55B25}">
      <dgm:prSet/>
      <dgm:spPr/>
      <dgm:t>
        <a:bodyPr/>
        <a:lstStyle/>
        <a:p>
          <a:endParaRPr lang="en-US"/>
        </a:p>
      </dgm:t>
    </dgm:pt>
    <dgm:pt modelId="{78D669AD-F41A-6147-9ABC-4A00F0828764}" type="sibTrans" cxnId="{AF2F3B2B-D0DE-D64E-A9B3-E26053C55B25}">
      <dgm:prSet/>
      <dgm:spPr/>
      <dgm:t>
        <a:bodyPr/>
        <a:lstStyle/>
        <a:p>
          <a:endParaRPr lang="en-US"/>
        </a:p>
      </dgm:t>
    </dgm:pt>
    <dgm:pt modelId="{FEE552D1-8977-8C43-859E-87903DDA5519}">
      <dgm:prSet/>
      <dgm:spPr/>
      <dgm:t>
        <a:bodyPr/>
        <a:lstStyle/>
        <a:p>
          <a:r>
            <a:rPr lang="en-US" dirty="0" smtClean="0"/>
            <a:t>Impose fewer requirements on the network, therefore permissible to focus on maximizing network utilization, even at the cost of some lost or </a:t>
          </a:r>
          <a:r>
            <a:rPr lang="en-US" dirty="0" err="1" smtClean="0"/>
            <a:t>misordered</a:t>
          </a:r>
          <a:r>
            <a:rPr lang="en-US" dirty="0" smtClean="0"/>
            <a:t> packets</a:t>
          </a:r>
          <a:endParaRPr lang="en-US" dirty="0"/>
        </a:p>
      </dgm:t>
    </dgm:pt>
    <dgm:pt modelId="{059E66E3-BCDB-3242-82CA-20A7D68C79EE}" type="parTrans" cxnId="{BFF2890B-0158-4644-B0F7-0B71B0A4BE40}">
      <dgm:prSet/>
      <dgm:spPr/>
      <dgm:t>
        <a:bodyPr/>
        <a:lstStyle/>
        <a:p>
          <a:endParaRPr lang="en-US"/>
        </a:p>
      </dgm:t>
    </dgm:pt>
    <dgm:pt modelId="{3BE101BE-345E-D940-995A-831D0A0CD9B4}" type="sibTrans" cxnId="{BFF2890B-0158-4644-B0F7-0B71B0A4BE40}">
      <dgm:prSet/>
      <dgm:spPr/>
      <dgm:t>
        <a:bodyPr/>
        <a:lstStyle/>
        <a:p>
          <a:endParaRPr lang="en-US"/>
        </a:p>
      </dgm:t>
    </dgm:pt>
    <dgm:pt modelId="{E48335C8-3293-BC4C-B83C-02DB52F72CCD}">
      <dgm:prSet/>
      <dgm:spPr/>
      <dgm:t>
        <a:bodyPr/>
        <a:lstStyle/>
        <a:p>
          <a:r>
            <a:rPr lang="en-US" dirty="0" smtClean="0"/>
            <a:t>A deterministic upper bound on jitter and high reliability takes precedence over network utilization considerations</a:t>
          </a:r>
          <a:endParaRPr lang="en-US" dirty="0"/>
        </a:p>
      </dgm:t>
    </dgm:pt>
    <dgm:pt modelId="{59EA17C8-AFB8-7D4C-920F-C38174A6AD9F}" type="parTrans" cxnId="{FE64979B-91B6-D24F-B9D1-1AF668645A13}">
      <dgm:prSet/>
      <dgm:spPr/>
      <dgm:t>
        <a:bodyPr/>
        <a:lstStyle/>
        <a:p>
          <a:endParaRPr lang="en-US"/>
        </a:p>
      </dgm:t>
    </dgm:pt>
    <dgm:pt modelId="{B8F8711C-C620-2A4A-855C-87E5630607AA}" type="sibTrans" cxnId="{FE64979B-91B6-D24F-B9D1-1AF668645A13}">
      <dgm:prSet/>
      <dgm:spPr/>
      <dgm:t>
        <a:bodyPr/>
        <a:lstStyle/>
        <a:p>
          <a:endParaRPr lang="en-US"/>
        </a:p>
      </dgm:t>
    </dgm:pt>
    <dgm:pt modelId="{777518DE-146B-3441-8802-77141C138876}" type="pres">
      <dgm:prSet presAssocID="{B1BB425E-FDC5-E749-B197-9C81FB9942E1}" presName="diagram" presStyleCnt="0">
        <dgm:presLayoutVars>
          <dgm:chPref val="1"/>
          <dgm:dir/>
          <dgm:animOne val="branch"/>
          <dgm:animLvl val="lvl"/>
          <dgm:resizeHandles/>
        </dgm:presLayoutVars>
      </dgm:prSet>
      <dgm:spPr/>
      <dgm:t>
        <a:bodyPr/>
        <a:lstStyle/>
        <a:p>
          <a:endParaRPr lang="en-US"/>
        </a:p>
      </dgm:t>
    </dgm:pt>
    <dgm:pt modelId="{1AD90CBB-A507-1648-8F91-6EB7BC126544}" type="pres">
      <dgm:prSet presAssocID="{3409AA13-2524-AC48-8908-9782F10BAB2E}" presName="root" presStyleCnt="0"/>
      <dgm:spPr/>
    </dgm:pt>
    <dgm:pt modelId="{B13D804C-0818-654B-B340-8AE3AA43B6AB}" type="pres">
      <dgm:prSet presAssocID="{3409AA13-2524-AC48-8908-9782F10BAB2E}" presName="rootComposite" presStyleCnt="0"/>
      <dgm:spPr/>
    </dgm:pt>
    <dgm:pt modelId="{9268CA13-8C94-E14B-A588-C44231CB0FCC}" type="pres">
      <dgm:prSet presAssocID="{3409AA13-2524-AC48-8908-9782F10BAB2E}" presName="rootText" presStyleLbl="node1" presStyleIdx="0" presStyleCnt="2" custScaleY="75081"/>
      <dgm:spPr/>
      <dgm:t>
        <a:bodyPr/>
        <a:lstStyle/>
        <a:p>
          <a:endParaRPr lang="en-US"/>
        </a:p>
      </dgm:t>
    </dgm:pt>
    <dgm:pt modelId="{2A9599BF-3235-204E-B46A-597EF9A83728}" type="pres">
      <dgm:prSet presAssocID="{3409AA13-2524-AC48-8908-9782F10BAB2E}" presName="rootConnector" presStyleLbl="node1" presStyleIdx="0" presStyleCnt="2"/>
      <dgm:spPr/>
      <dgm:t>
        <a:bodyPr/>
        <a:lstStyle/>
        <a:p>
          <a:endParaRPr lang="en-US"/>
        </a:p>
      </dgm:t>
    </dgm:pt>
    <dgm:pt modelId="{DEFB192C-C8E6-0140-A56B-5A7CD2A5A255}" type="pres">
      <dgm:prSet presAssocID="{3409AA13-2524-AC48-8908-9782F10BAB2E}" presName="childShape" presStyleCnt="0"/>
      <dgm:spPr/>
    </dgm:pt>
    <dgm:pt modelId="{4D2C4D26-0824-DD44-AD73-08A91869E4B0}" type="pres">
      <dgm:prSet presAssocID="{E5A9C5A9-8123-4C4A-8DF2-95778E6E0074}" presName="Name13" presStyleLbl="parChTrans1D2" presStyleIdx="0" presStyleCnt="4"/>
      <dgm:spPr/>
      <dgm:t>
        <a:bodyPr/>
        <a:lstStyle/>
        <a:p>
          <a:endParaRPr lang="en-US"/>
        </a:p>
      </dgm:t>
    </dgm:pt>
    <dgm:pt modelId="{BDB6A9A5-1565-DC41-B8BA-BADF20E3C75D}" type="pres">
      <dgm:prSet presAssocID="{1918C0C9-C3E7-854E-922F-B675A698CFCB}" presName="childText" presStyleLbl="bgAcc1" presStyleIdx="0" presStyleCnt="4">
        <dgm:presLayoutVars>
          <dgm:bulletEnabled val="1"/>
        </dgm:presLayoutVars>
      </dgm:prSet>
      <dgm:spPr/>
      <dgm:t>
        <a:bodyPr/>
        <a:lstStyle/>
        <a:p>
          <a:endParaRPr lang="en-US"/>
        </a:p>
      </dgm:t>
    </dgm:pt>
    <dgm:pt modelId="{F5A21982-B531-3447-998D-DF7E636DEAE9}" type="pres">
      <dgm:prSet presAssocID="{059E66E3-BCDB-3242-82CA-20A7D68C79EE}" presName="Name13" presStyleLbl="parChTrans1D2" presStyleIdx="1" presStyleCnt="4"/>
      <dgm:spPr/>
      <dgm:t>
        <a:bodyPr/>
        <a:lstStyle/>
        <a:p>
          <a:endParaRPr lang="en-US"/>
        </a:p>
      </dgm:t>
    </dgm:pt>
    <dgm:pt modelId="{2B42BB25-9C6D-FC47-B0B5-AC8B693C207A}" type="pres">
      <dgm:prSet presAssocID="{FEE552D1-8977-8C43-859E-87903DDA5519}" presName="childText" presStyleLbl="bgAcc1" presStyleIdx="1" presStyleCnt="4">
        <dgm:presLayoutVars>
          <dgm:bulletEnabled val="1"/>
        </dgm:presLayoutVars>
      </dgm:prSet>
      <dgm:spPr/>
      <dgm:t>
        <a:bodyPr/>
        <a:lstStyle/>
        <a:p>
          <a:endParaRPr lang="en-US"/>
        </a:p>
      </dgm:t>
    </dgm:pt>
    <dgm:pt modelId="{6A6E2E5B-D119-3244-B2D4-236A7168DA33}" type="pres">
      <dgm:prSet presAssocID="{96A6E958-0398-734E-9CDE-76AB4F92F761}" presName="root" presStyleCnt="0"/>
      <dgm:spPr/>
    </dgm:pt>
    <dgm:pt modelId="{CB03D0D7-71EE-E846-91A7-87C8704DA0C0}" type="pres">
      <dgm:prSet presAssocID="{96A6E958-0398-734E-9CDE-76AB4F92F761}" presName="rootComposite" presStyleCnt="0"/>
      <dgm:spPr/>
    </dgm:pt>
    <dgm:pt modelId="{B52F7932-D84B-5F4F-8E38-AC20EA9BB5C0}" type="pres">
      <dgm:prSet presAssocID="{96A6E958-0398-734E-9CDE-76AB4F92F761}" presName="rootText" presStyleLbl="node1" presStyleIdx="1" presStyleCnt="2" custScaleY="75081"/>
      <dgm:spPr/>
      <dgm:t>
        <a:bodyPr/>
        <a:lstStyle/>
        <a:p>
          <a:endParaRPr lang="en-US"/>
        </a:p>
      </dgm:t>
    </dgm:pt>
    <dgm:pt modelId="{0D23A804-2406-DB4D-A5E9-8AAF8EEB3423}" type="pres">
      <dgm:prSet presAssocID="{96A6E958-0398-734E-9CDE-76AB4F92F761}" presName="rootConnector" presStyleLbl="node1" presStyleIdx="1" presStyleCnt="2"/>
      <dgm:spPr/>
      <dgm:t>
        <a:bodyPr/>
        <a:lstStyle/>
        <a:p>
          <a:endParaRPr lang="en-US"/>
        </a:p>
      </dgm:t>
    </dgm:pt>
    <dgm:pt modelId="{7F4195BA-F998-104B-879B-4691DE141F72}" type="pres">
      <dgm:prSet presAssocID="{96A6E958-0398-734E-9CDE-76AB4F92F761}" presName="childShape" presStyleCnt="0"/>
      <dgm:spPr/>
    </dgm:pt>
    <dgm:pt modelId="{064ED310-F4B9-B142-90C1-2D0C5CC36D2C}" type="pres">
      <dgm:prSet presAssocID="{BDE69841-28E2-AE4D-B653-44C02F76BAE0}" presName="Name13" presStyleLbl="parChTrans1D2" presStyleIdx="2" presStyleCnt="4"/>
      <dgm:spPr/>
      <dgm:t>
        <a:bodyPr/>
        <a:lstStyle/>
        <a:p>
          <a:endParaRPr lang="en-US"/>
        </a:p>
      </dgm:t>
    </dgm:pt>
    <dgm:pt modelId="{4C0E1EFC-41EF-3142-9163-2E177E64EEFD}" type="pres">
      <dgm:prSet presAssocID="{92016A36-1E34-7A45-8317-E6659E356CF3}" presName="childText" presStyleLbl="bgAcc1" presStyleIdx="2" presStyleCnt="4">
        <dgm:presLayoutVars>
          <dgm:bulletEnabled val="1"/>
        </dgm:presLayoutVars>
      </dgm:prSet>
      <dgm:spPr/>
      <dgm:t>
        <a:bodyPr/>
        <a:lstStyle/>
        <a:p>
          <a:endParaRPr lang="en-US"/>
        </a:p>
      </dgm:t>
    </dgm:pt>
    <dgm:pt modelId="{8AA354DD-A427-F546-9079-795B13E5D2C2}" type="pres">
      <dgm:prSet presAssocID="{59EA17C8-AFB8-7D4C-920F-C38174A6AD9F}" presName="Name13" presStyleLbl="parChTrans1D2" presStyleIdx="3" presStyleCnt="4"/>
      <dgm:spPr/>
      <dgm:t>
        <a:bodyPr/>
        <a:lstStyle/>
        <a:p>
          <a:endParaRPr lang="en-US"/>
        </a:p>
      </dgm:t>
    </dgm:pt>
    <dgm:pt modelId="{1E023C5D-B0B7-D649-81BD-08BEAC6C2A10}" type="pres">
      <dgm:prSet presAssocID="{E48335C8-3293-BC4C-B83C-02DB52F72CCD}" presName="childText" presStyleLbl="bgAcc1" presStyleIdx="3" presStyleCnt="4">
        <dgm:presLayoutVars>
          <dgm:bulletEnabled val="1"/>
        </dgm:presLayoutVars>
      </dgm:prSet>
      <dgm:spPr/>
      <dgm:t>
        <a:bodyPr/>
        <a:lstStyle/>
        <a:p>
          <a:endParaRPr lang="en-US"/>
        </a:p>
      </dgm:t>
    </dgm:pt>
  </dgm:ptLst>
  <dgm:cxnLst>
    <dgm:cxn modelId="{CCEEBA91-1BED-2648-97A7-A01322D432C7}" type="presOf" srcId="{96A6E958-0398-734E-9CDE-76AB4F92F761}" destId="{B52F7932-D84B-5F4F-8E38-AC20EA9BB5C0}" srcOrd="0" destOrd="0" presId="urn:microsoft.com/office/officeart/2005/8/layout/hierarchy3"/>
    <dgm:cxn modelId="{C21645F2-A892-CD48-99AD-E4FA81EFFBCB}" type="presOf" srcId="{3409AA13-2524-AC48-8908-9782F10BAB2E}" destId="{9268CA13-8C94-E14B-A588-C44231CB0FCC}" srcOrd="0" destOrd="0" presId="urn:microsoft.com/office/officeart/2005/8/layout/hierarchy3"/>
    <dgm:cxn modelId="{93FDC143-05AB-C443-9428-213B9948058D}" srcId="{B1BB425E-FDC5-E749-B197-9C81FB9942E1}" destId="{96A6E958-0398-734E-9CDE-76AB4F92F761}" srcOrd="1" destOrd="0" parTransId="{DC3BA96C-B64A-134B-836E-5659AF6B0F8C}" sibTransId="{AEF35238-367A-6345-BE50-D104DE1F06BA}"/>
    <dgm:cxn modelId="{B1520B19-FACC-0A4E-9130-869B69986EC0}" type="presOf" srcId="{92016A36-1E34-7A45-8317-E6659E356CF3}" destId="{4C0E1EFC-41EF-3142-9163-2E177E64EEFD}" srcOrd="0" destOrd="0" presId="urn:microsoft.com/office/officeart/2005/8/layout/hierarchy3"/>
    <dgm:cxn modelId="{AF2F3B2B-D0DE-D64E-A9B3-E26053C55B25}" srcId="{96A6E958-0398-734E-9CDE-76AB4F92F761}" destId="{92016A36-1E34-7A45-8317-E6659E356CF3}" srcOrd="0" destOrd="0" parTransId="{BDE69841-28E2-AE4D-B653-44C02F76BAE0}" sibTransId="{78D669AD-F41A-6147-9ABC-4A00F0828764}"/>
    <dgm:cxn modelId="{79C90F0C-FCC3-A54D-B101-5A84B2C7D524}" type="presOf" srcId="{3409AA13-2524-AC48-8908-9782F10BAB2E}" destId="{2A9599BF-3235-204E-B46A-597EF9A83728}" srcOrd="1" destOrd="0" presId="urn:microsoft.com/office/officeart/2005/8/layout/hierarchy3"/>
    <dgm:cxn modelId="{BFF2890B-0158-4644-B0F7-0B71B0A4BE40}" srcId="{3409AA13-2524-AC48-8908-9782F10BAB2E}" destId="{FEE552D1-8977-8C43-859E-87903DDA5519}" srcOrd="1" destOrd="0" parTransId="{059E66E3-BCDB-3242-82CA-20A7D68C79EE}" sibTransId="{3BE101BE-345E-D940-995A-831D0A0CD9B4}"/>
    <dgm:cxn modelId="{749DCECF-5C00-D442-9B79-778DE02B31A2}" type="presOf" srcId="{96A6E958-0398-734E-9CDE-76AB4F92F761}" destId="{0D23A804-2406-DB4D-A5E9-8AAF8EEB3423}" srcOrd="1" destOrd="0" presId="urn:microsoft.com/office/officeart/2005/8/layout/hierarchy3"/>
    <dgm:cxn modelId="{ED770302-17B2-6B4E-952A-FB46B3CB567C}" type="presOf" srcId="{E5A9C5A9-8123-4C4A-8DF2-95778E6E0074}" destId="{4D2C4D26-0824-DD44-AD73-08A91869E4B0}" srcOrd="0" destOrd="0" presId="urn:microsoft.com/office/officeart/2005/8/layout/hierarchy3"/>
    <dgm:cxn modelId="{3658AA39-FB1A-C744-AB0A-223956022E3A}" type="presOf" srcId="{1918C0C9-C3E7-854E-922F-B675A698CFCB}" destId="{BDB6A9A5-1565-DC41-B8BA-BADF20E3C75D}" srcOrd="0" destOrd="0" presId="urn:microsoft.com/office/officeart/2005/8/layout/hierarchy3"/>
    <dgm:cxn modelId="{754E0AAD-E755-EA46-BD59-69127469DE33}" srcId="{B1BB425E-FDC5-E749-B197-9C81FB9942E1}" destId="{3409AA13-2524-AC48-8908-9782F10BAB2E}" srcOrd="0" destOrd="0" parTransId="{645C9331-6A9B-0A4E-814C-1C0838DBC069}" sibTransId="{86A61834-4876-244A-B036-B9F9B0C140AB}"/>
    <dgm:cxn modelId="{FE64979B-91B6-D24F-B9D1-1AF668645A13}" srcId="{96A6E958-0398-734E-9CDE-76AB4F92F761}" destId="{E48335C8-3293-BC4C-B83C-02DB52F72CCD}" srcOrd="1" destOrd="0" parTransId="{59EA17C8-AFB8-7D4C-920F-C38174A6AD9F}" sibTransId="{B8F8711C-C620-2A4A-855C-87E5630607AA}"/>
    <dgm:cxn modelId="{8D55E8ED-6EED-FC40-AB03-72E3AFADB2AD}" type="presOf" srcId="{59EA17C8-AFB8-7D4C-920F-C38174A6AD9F}" destId="{8AA354DD-A427-F546-9079-795B13E5D2C2}" srcOrd="0" destOrd="0" presId="urn:microsoft.com/office/officeart/2005/8/layout/hierarchy3"/>
    <dgm:cxn modelId="{2411A0D8-0D0C-6B4F-8B0E-713FD623AB03}" type="presOf" srcId="{BDE69841-28E2-AE4D-B653-44C02F76BAE0}" destId="{064ED310-F4B9-B142-90C1-2D0C5CC36D2C}" srcOrd="0" destOrd="0" presId="urn:microsoft.com/office/officeart/2005/8/layout/hierarchy3"/>
    <dgm:cxn modelId="{4815B537-9402-DC4F-ABC1-D09D36CB4BD3}" type="presOf" srcId="{B1BB425E-FDC5-E749-B197-9C81FB9942E1}" destId="{777518DE-146B-3441-8802-77141C138876}" srcOrd="0" destOrd="0" presId="urn:microsoft.com/office/officeart/2005/8/layout/hierarchy3"/>
    <dgm:cxn modelId="{D357A2C3-7001-BB4C-9318-F635A89A4B90}" type="presOf" srcId="{E48335C8-3293-BC4C-B83C-02DB52F72CCD}" destId="{1E023C5D-B0B7-D649-81BD-08BEAC6C2A10}" srcOrd="0" destOrd="0" presId="urn:microsoft.com/office/officeart/2005/8/layout/hierarchy3"/>
    <dgm:cxn modelId="{B486AB2B-CCE8-7F4A-AFC3-065764181596}" srcId="{3409AA13-2524-AC48-8908-9782F10BAB2E}" destId="{1918C0C9-C3E7-854E-922F-B675A698CFCB}" srcOrd="0" destOrd="0" parTransId="{E5A9C5A9-8123-4C4A-8DF2-95778E6E0074}" sibTransId="{EAB1692C-D945-E04F-9E1A-D8E1D4981F04}"/>
    <dgm:cxn modelId="{E96402BC-DC62-6F4C-9620-23E3B591E708}" type="presOf" srcId="{059E66E3-BCDB-3242-82CA-20A7D68C79EE}" destId="{F5A21982-B531-3447-998D-DF7E636DEAE9}" srcOrd="0" destOrd="0" presId="urn:microsoft.com/office/officeart/2005/8/layout/hierarchy3"/>
    <dgm:cxn modelId="{A992EAC6-A51B-4B43-9802-6687E9D14A4D}" type="presOf" srcId="{FEE552D1-8977-8C43-859E-87903DDA5519}" destId="{2B42BB25-9C6D-FC47-B0B5-AC8B693C207A}" srcOrd="0" destOrd="0" presId="urn:microsoft.com/office/officeart/2005/8/layout/hierarchy3"/>
    <dgm:cxn modelId="{DC570FE8-6104-C14E-A2BB-0D9954274123}" type="presParOf" srcId="{777518DE-146B-3441-8802-77141C138876}" destId="{1AD90CBB-A507-1648-8F91-6EB7BC126544}" srcOrd="0" destOrd="0" presId="urn:microsoft.com/office/officeart/2005/8/layout/hierarchy3"/>
    <dgm:cxn modelId="{E9A26340-328A-914F-99C9-72A8EAC641FE}" type="presParOf" srcId="{1AD90CBB-A507-1648-8F91-6EB7BC126544}" destId="{B13D804C-0818-654B-B340-8AE3AA43B6AB}" srcOrd="0" destOrd="0" presId="urn:microsoft.com/office/officeart/2005/8/layout/hierarchy3"/>
    <dgm:cxn modelId="{EA296FA5-4BD0-6849-BCFA-74CACAFB14DA}" type="presParOf" srcId="{B13D804C-0818-654B-B340-8AE3AA43B6AB}" destId="{9268CA13-8C94-E14B-A588-C44231CB0FCC}" srcOrd="0" destOrd="0" presId="urn:microsoft.com/office/officeart/2005/8/layout/hierarchy3"/>
    <dgm:cxn modelId="{95CDB34B-681F-0845-BEBC-7D1A7999AACC}" type="presParOf" srcId="{B13D804C-0818-654B-B340-8AE3AA43B6AB}" destId="{2A9599BF-3235-204E-B46A-597EF9A83728}" srcOrd="1" destOrd="0" presId="urn:microsoft.com/office/officeart/2005/8/layout/hierarchy3"/>
    <dgm:cxn modelId="{4DBF59B4-9509-8947-B208-42A5123181B3}" type="presParOf" srcId="{1AD90CBB-A507-1648-8F91-6EB7BC126544}" destId="{DEFB192C-C8E6-0140-A56B-5A7CD2A5A255}" srcOrd="1" destOrd="0" presId="urn:microsoft.com/office/officeart/2005/8/layout/hierarchy3"/>
    <dgm:cxn modelId="{738AAB65-687D-B54F-B44E-63204959C26A}" type="presParOf" srcId="{DEFB192C-C8E6-0140-A56B-5A7CD2A5A255}" destId="{4D2C4D26-0824-DD44-AD73-08A91869E4B0}" srcOrd="0" destOrd="0" presId="urn:microsoft.com/office/officeart/2005/8/layout/hierarchy3"/>
    <dgm:cxn modelId="{F7AFBD06-C849-9D41-AC80-9A5A22FE5440}" type="presParOf" srcId="{DEFB192C-C8E6-0140-A56B-5A7CD2A5A255}" destId="{BDB6A9A5-1565-DC41-B8BA-BADF20E3C75D}" srcOrd="1" destOrd="0" presId="urn:microsoft.com/office/officeart/2005/8/layout/hierarchy3"/>
    <dgm:cxn modelId="{D06DA4D8-E2A5-1244-BB8D-61696B13854F}" type="presParOf" srcId="{DEFB192C-C8E6-0140-A56B-5A7CD2A5A255}" destId="{F5A21982-B531-3447-998D-DF7E636DEAE9}" srcOrd="2" destOrd="0" presId="urn:microsoft.com/office/officeart/2005/8/layout/hierarchy3"/>
    <dgm:cxn modelId="{5338D738-19E0-6A4E-B74B-1BC8CAD286D4}" type="presParOf" srcId="{DEFB192C-C8E6-0140-A56B-5A7CD2A5A255}" destId="{2B42BB25-9C6D-FC47-B0B5-AC8B693C207A}" srcOrd="3" destOrd="0" presId="urn:microsoft.com/office/officeart/2005/8/layout/hierarchy3"/>
    <dgm:cxn modelId="{361EFDEF-B1FC-7744-BC26-E16116AC2338}" type="presParOf" srcId="{777518DE-146B-3441-8802-77141C138876}" destId="{6A6E2E5B-D119-3244-B2D4-236A7168DA33}" srcOrd="1" destOrd="0" presId="urn:microsoft.com/office/officeart/2005/8/layout/hierarchy3"/>
    <dgm:cxn modelId="{9FF1761C-A7B4-E046-9B17-561B8707C698}" type="presParOf" srcId="{6A6E2E5B-D119-3244-B2D4-236A7168DA33}" destId="{CB03D0D7-71EE-E846-91A7-87C8704DA0C0}" srcOrd="0" destOrd="0" presId="urn:microsoft.com/office/officeart/2005/8/layout/hierarchy3"/>
    <dgm:cxn modelId="{7FE35047-AE8C-8541-8324-10BA57080204}" type="presParOf" srcId="{CB03D0D7-71EE-E846-91A7-87C8704DA0C0}" destId="{B52F7932-D84B-5F4F-8E38-AC20EA9BB5C0}" srcOrd="0" destOrd="0" presId="urn:microsoft.com/office/officeart/2005/8/layout/hierarchy3"/>
    <dgm:cxn modelId="{D85E979A-A845-5040-B8DA-12C32CB5E085}" type="presParOf" srcId="{CB03D0D7-71EE-E846-91A7-87C8704DA0C0}" destId="{0D23A804-2406-DB4D-A5E9-8AAF8EEB3423}" srcOrd="1" destOrd="0" presId="urn:microsoft.com/office/officeart/2005/8/layout/hierarchy3"/>
    <dgm:cxn modelId="{73674188-2925-434B-91D3-CC825D625B62}" type="presParOf" srcId="{6A6E2E5B-D119-3244-B2D4-236A7168DA33}" destId="{7F4195BA-F998-104B-879B-4691DE141F72}" srcOrd="1" destOrd="0" presId="urn:microsoft.com/office/officeart/2005/8/layout/hierarchy3"/>
    <dgm:cxn modelId="{957A5386-0E5A-A74A-8431-F85D06671F0F}" type="presParOf" srcId="{7F4195BA-F998-104B-879B-4691DE141F72}" destId="{064ED310-F4B9-B142-90C1-2D0C5CC36D2C}" srcOrd="0" destOrd="0" presId="urn:microsoft.com/office/officeart/2005/8/layout/hierarchy3"/>
    <dgm:cxn modelId="{C1D8B7B4-19DC-7042-A711-5B27DFD3D6AE}" type="presParOf" srcId="{7F4195BA-F998-104B-879B-4691DE141F72}" destId="{4C0E1EFC-41EF-3142-9163-2E177E64EEFD}" srcOrd="1" destOrd="0" presId="urn:microsoft.com/office/officeart/2005/8/layout/hierarchy3"/>
    <dgm:cxn modelId="{544ABCC8-933E-3A49-A786-6C21D60C7944}" type="presParOf" srcId="{7F4195BA-F998-104B-879B-4691DE141F72}" destId="{8AA354DD-A427-F546-9079-795B13E5D2C2}" srcOrd="2" destOrd="0" presId="urn:microsoft.com/office/officeart/2005/8/layout/hierarchy3"/>
    <dgm:cxn modelId="{1C2BB91D-0796-D34A-9F93-B8118184882C}" type="presParOf" srcId="{7F4195BA-F998-104B-879B-4691DE141F72}" destId="{1E023C5D-B0B7-D649-81BD-08BEAC6C2A10}" srcOrd="3" destOrd="0" presId="urn:microsoft.com/office/officeart/2005/8/layout/hierarchy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5CBAC8-4B14-F04C-9C0A-05C9F7B09C0D}" type="doc">
      <dgm:prSet loTypeId="urn:microsoft.com/office/officeart/2005/8/layout/hList6" loCatId="" qsTypeId="urn:microsoft.com/office/officeart/2005/8/quickstyle/simple2" qsCatId="simple" csTypeId="urn:microsoft.com/office/officeart/2005/8/colors/accent1_2" csCatId="accent1" phldr="1"/>
      <dgm:spPr/>
      <dgm:t>
        <a:bodyPr/>
        <a:lstStyle/>
        <a:p>
          <a:endParaRPr lang="en-US"/>
        </a:p>
      </dgm:t>
    </dgm:pt>
    <dgm:pt modelId="{5A079500-E018-9D41-9E70-5CC4E2E1572D}">
      <dgm:prSet/>
      <dgm:spPr/>
      <dgm:t>
        <a:bodyPr/>
        <a:lstStyle/>
        <a:p>
          <a:pPr rtl="0"/>
          <a:r>
            <a:rPr lang="en-US" dirty="0" smtClean="0"/>
            <a:t>Client/server</a:t>
          </a:r>
          <a:endParaRPr lang="en-US" dirty="0"/>
        </a:p>
      </dgm:t>
    </dgm:pt>
    <dgm:pt modelId="{6EFB3F18-F9B0-6048-91B4-A1226F18557F}" type="parTrans" cxnId="{54F2E0DF-AF65-9346-8958-1FE02B37BC41}">
      <dgm:prSet/>
      <dgm:spPr/>
      <dgm:t>
        <a:bodyPr/>
        <a:lstStyle/>
        <a:p>
          <a:endParaRPr lang="en-US"/>
        </a:p>
      </dgm:t>
    </dgm:pt>
    <dgm:pt modelId="{BEC18965-513D-0649-9560-D23AD9A9DFF5}" type="sibTrans" cxnId="{54F2E0DF-AF65-9346-8958-1FE02B37BC41}">
      <dgm:prSet/>
      <dgm:spPr/>
      <dgm:t>
        <a:bodyPr/>
        <a:lstStyle/>
        <a:p>
          <a:endParaRPr lang="en-US"/>
        </a:p>
      </dgm:t>
    </dgm:pt>
    <dgm:pt modelId="{C5906B21-7733-1944-9367-D3FEE72C3759}">
      <dgm:prSet/>
      <dgm:spPr/>
      <dgm:t>
        <a:bodyPr/>
        <a:lstStyle/>
        <a:p>
          <a:pPr rtl="0"/>
          <a:r>
            <a:rPr lang="en-US" dirty="0" smtClean="0"/>
            <a:t>A client is any network element that sends SIP requests and receives SIP responses</a:t>
          </a:r>
          <a:endParaRPr lang="en-US" dirty="0"/>
        </a:p>
      </dgm:t>
    </dgm:pt>
    <dgm:pt modelId="{D94CA20F-9727-8843-9320-81351C7DCF85}" type="parTrans" cxnId="{A2A4D6A0-6F49-5640-9F38-157D5890158E}">
      <dgm:prSet/>
      <dgm:spPr/>
      <dgm:t>
        <a:bodyPr/>
        <a:lstStyle/>
        <a:p>
          <a:endParaRPr lang="en-US"/>
        </a:p>
      </dgm:t>
    </dgm:pt>
    <dgm:pt modelId="{5B759099-019C-644B-886D-B199202D9D81}" type="sibTrans" cxnId="{A2A4D6A0-6F49-5640-9F38-157D5890158E}">
      <dgm:prSet/>
      <dgm:spPr/>
      <dgm:t>
        <a:bodyPr/>
        <a:lstStyle/>
        <a:p>
          <a:endParaRPr lang="en-US"/>
        </a:p>
      </dgm:t>
    </dgm:pt>
    <dgm:pt modelId="{944EC504-6845-AC4B-858A-FB9D443BC524}">
      <dgm:prSet/>
      <dgm:spPr/>
      <dgm:t>
        <a:bodyPr/>
        <a:lstStyle/>
        <a:p>
          <a:pPr rtl="0"/>
          <a:r>
            <a:rPr lang="en-US" smtClean="0"/>
            <a:t>A server is a network element that receives requests in order to service them and sends back responses to those requests</a:t>
          </a:r>
          <a:endParaRPr lang="en-US"/>
        </a:p>
      </dgm:t>
    </dgm:pt>
    <dgm:pt modelId="{6C94B8C9-04B3-3243-8CDF-AE1F7D3C02CD}" type="parTrans" cxnId="{5ED79A85-0091-4740-A237-75838CF8B794}">
      <dgm:prSet/>
      <dgm:spPr/>
      <dgm:t>
        <a:bodyPr/>
        <a:lstStyle/>
        <a:p>
          <a:endParaRPr lang="en-US"/>
        </a:p>
      </dgm:t>
    </dgm:pt>
    <dgm:pt modelId="{33AFBCBC-8839-2647-96E0-5E1620FA07BA}" type="sibTrans" cxnId="{5ED79A85-0091-4740-A237-75838CF8B794}">
      <dgm:prSet/>
      <dgm:spPr/>
      <dgm:t>
        <a:bodyPr/>
        <a:lstStyle/>
        <a:p>
          <a:endParaRPr lang="en-US"/>
        </a:p>
      </dgm:t>
    </dgm:pt>
    <dgm:pt modelId="{F527F0DA-B084-B14B-B869-FFE1AC64E47C}">
      <dgm:prSet/>
      <dgm:spPr/>
      <dgm:t>
        <a:bodyPr/>
        <a:lstStyle/>
        <a:p>
          <a:pPr rtl="0"/>
          <a:r>
            <a:rPr lang="en-US" dirty="0" smtClean="0"/>
            <a:t>Individual network elements</a:t>
          </a:r>
          <a:endParaRPr lang="en-US" dirty="0"/>
        </a:p>
      </dgm:t>
    </dgm:pt>
    <dgm:pt modelId="{35452F57-7294-214E-B7CF-ADCD4785038D}" type="parTrans" cxnId="{6B135098-021E-E44B-BA28-62570B0F0395}">
      <dgm:prSet/>
      <dgm:spPr/>
      <dgm:t>
        <a:bodyPr/>
        <a:lstStyle/>
        <a:p>
          <a:endParaRPr lang="en-US"/>
        </a:p>
      </dgm:t>
    </dgm:pt>
    <dgm:pt modelId="{B523C416-36EB-5146-B9F6-B3024E87872B}" type="sibTrans" cxnId="{6B135098-021E-E44B-BA28-62570B0F0395}">
      <dgm:prSet/>
      <dgm:spPr/>
      <dgm:t>
        <a:bodyPr/>
        <a:lstStyle/>
        <a:p>
          <a:endParaRPr lang="en-US"/>
        </a:p>
      </dgm:t>
    </dgm:pt>
    <dgm:pt modelId="{1332E469-B2A3-1D4B-9019-FC0F31CEE3DA}">
      <dgm:prSet/>
      <dgm:spPr/>
      <dgm:t>
        <a:bodyPr/>
        <a:lstStyle/>
        <a:p>
          <a:pPr rtl="0"/>
          <a:r>
            <a:rPr lang="en-US" smtClean="0"/>
            <a:t>User agent</a:t>
          </a:r>
          <a:endParaRPr lang="en-US"/>
        </a:p>
      </dgm:t>
    </dgm:pt>
    <dgm:pt modelId="{DE08500F-B240-4049-A29F-57B3653D0BE5}" type="parTrans" cxnId="{D5B3A641-641F-9D47-A450-2B3FA6882EF0}">
      <dgm:prSet/>
      <dgm:spPr/>
      <dgm:t>
        <a:bodyPr/>
        <a:lstStyle/>
        <a:p>
          <a:endParaRPr lang="en-US"/>
        </a:p>
      </dgm:t>
    </dgm:pt>
    <dgm:pt modelId="{63F06DA7-A00C-7B44-903C-9FAEC54CA1D2}" type="sibTrans" cxnId="{D5B3A641-641F-9D47-A450-2B3FA6882EF0}">
      <dgm:prSet/>
      <dgm:spPr/>
      <dgm:t>
        <a:bodyPr/>
        <a:lstStyle/>
        <a:p>
          <a:endParaRPr lang="en-US"/>
        </a:p>
      </dgm:t>
    </dgm:pt>
    <dgm:pt modelId="{5E833E93-0137-5448-B11D-30274DE5C3E4}">
      <dgm:prSet/>
      <dgm:spPr/>
      <dgm:t>
        <a:bodyPr/>
        <a:lstStyle/>
        <a:p>
          <a:pPr rtl="0"/>
          <a:r>
            <a:rPr lang="en-US" smtClean="0"/>
            <a:t>Redirect server</a:t>
          </a:r>
          <a:endParaRPr lang="en-US"/>
        </a:p>
      </dgm:t>
    </dgm:pt>
    <dgm:pt modelId="{94A071DA-45C5-5F47-BDD9-5F48D013D82D}" type="parTrans" cxnId="{B1B58EB6-20A3-1A49-8915-4559167F9571}">
      <dgm:prSet/>
      <dgm:spPr/>
      <dgm:t>
        <a:bodyPr/>
        <a:lstStyle/>
        <a:p>
          <a:endParaRPr lang="en-US"/>
        </a:p>
      </dgm:t>
    </dgm:pt>
    <dgm:pt modelId="{1406CAED-9996-1141-ADFC-788F5085DFBC}" type="sibTrans" cxnId="{B1B58EB6-20A3-1A49-8915-4559167F9571}">
      <dgm:prSet/>
      <dgm:spPr/>
      <dgm:t>
        <a:bodyPr/>
        <a:lstStyle/>
        <a:p>
          <a:endParaRPr lang="en-US"/>
        </a:p>
      </dgm:t>
    </dgm:pt>
    <dgm:pt modelId="{915B759D-8267-B046-BB6D-218645715C23}">
      <dgm:prSet/>
      <dgm:spPr/>
      <dgm:t>
        <a:bodyPr/>
        <a:lstStyle/>
        <a:p>
          <a:pPr rtl="0"/>
          <a:r>
            <a:rPr lang="en-US" smtClean="0"/>
            <a:t>Proxy server</a:t>
          </a:r>
          <a:endParaRPr lang="en-US"/>
        </a:p>
      </dgm:t>
    </dgm:pt>
    <dgm:pt modelId="{C05D0BE2-E369-C942-B2F4-C028036B1EF9}" type="parTrans" cxnId="{C99D3608-6E66-8D40-85FE-6354B7AACA06}">
      <dgm:prSet/>
      <dgm:spPr/>
      <dgm:t>
        <a:bodyPr/>
        <a:lstStyle/>
        <a:p>
          <a:endParaRPr lang="en-US"/>
        </a:p>
      </dgm:t>
    </dgm:pt>
    <dgm:pt modelId="{EE27C8C2-BD71-D740-A1E1-2EADCCA942D3}" type="sibTrans" cxnId="{C99D3608-6E66-8D40-85FE-6354B7AACA06}">
      <dgm:prSet/>
      <dgm:spPr/>
      <dgm:t>
        <a:bodyPr/>
        <a:lstStyle/>
        <a:p>
          <a:endParaRPr lang="en-US"/>
        </a:p>
      </dgm:t>
    </dgm:pt>
    <dgm:pt modelId="{F4D7DE3D-CD28-2141-9260-1254F8B59D2B}">
      <dgm:prSet/>
      <dgm:spPr/>
      <dgm:t>
        <a:bodyPr/>
        <a:lstStyle/>
        <a:p>
          <a:pPr rtl="0"/>
          <a:r>
            <a:rPr lang="en-US" smtClean="0"/>
            <a:t>Registrar</a:t>
          </a:r>
          <a:endParaRPr lang="en-US"/>
        </a:p>
      </dgm:t>
    </dgm:pt>
    <dgm:pt modelId="{DDF0B09B-403F-4744-951F-F24B3EAA78B7}" type="parTrans" cxnId="{CA01605A-24C8-EE45-AC8E-B9EF75153AC9}">
      <dgm:prSet/>
      <dgm:spPr/>
      <dgm:t>
        <a:bodyPr/>
        <a:lstStyle/>
        <a:p>
          <a:endParaRPr lang="en-US"/>
        </a:p>
      </dgm:t>
    </dgm:pt>
    <dgm:pt modelId="{DD8E124A-1636-6447-85E3-71472F85875F}" type="sibTrans" cxnId="{CA01605A-24C8-EE45-AC8E-B9EF75153AC9}">
      <dgm:prSet/>
      <dgm:spPr/>
      <dgm:t>
        <a:bodyPr/>
        <a:lstStyle/>
        <a:p>
          <a:endParaRPr lang="en-US"/>
        </a:p>
      </dgm:t>
    </dgm:pt>
    <dgm:pt modelId="{889E40B8-EA61-0148-A1C5-8B20DC789BD1}">
      <dgm:prSet/>
      <dgm:spPr/>
      <dgm:t>
        <a:bodyPr/>
        <a:lstStyle/>
        <a:p>
          <a:pPr rtl="0"/>
          <a:r>
            <a:rPr lang="en-US" smtClean="0"/>
            <a:t>Location service</a:t>
          </a:r>
          <a:endParaRPr lang="en-US"/>
        </a:p>
      </dgm:t>
    </dgm:pt>
    <dgm:pt modelId="{EC5EE314-565B-DF40-9AC9-10DAC71BBBF0}" type="parTrans" cxnId="{5FAB3240-A49E-084A-A48A-DC5074A5C13F}">
      <dgm:prSet/>
      <dgm:spPr/>
      <dgm:t>
        <a:bodyPr/>
        <a:lstStyle/>
        <a:p>
          <a:endParaRPr lang="en-US"/>
        </a:p>
      </dgm:t>
    </dgm:pt>
    <dgm:pt modelId="{2F7EC91A-ABDE-D947-9D87-B13991BB5190}" type="sibTrans" cxnId="{5FAB3240-A49E-084A-A48A-DC5074A5C13F}">
      <dgm:prSet/>
      <dgm:spPr/>
      <dgm:t>
        <a:bodyPr/>
        <a:lstStyle/>
        <a:p>
          <a:endParaRPr lang="en-US"/>
        </a:p>
      </dgm:t>
    </dgm:pt>
    <dgm:pt modelId="{2361EA75-EF81-2045-8A0D-C91579AC7D92}">
      <dgm:prSet/>
      <dgm:spPr/>
      <dgm:t>
        <a:bodyPr/>
        <a:lstStyle/>
        <a:p>
          <a:pPr rtl="0"/>
          <a:r>
            <a:rPr lang="en-US" smtClean="0"/>
            <a:t>Presence server</a:t>
          </a:r>
          <a:endParaRPr lang="en-US"/>
        </a:p>
      </dgm:t>
    </dgm:pt>
    <dgm:pt modelId="{1F2F3ED3-A329-6F45-AC53-06F03DFE3910}" type="parTrans" cxnId="{45134C59-F26F-574C-81B3-69371245A019}">
      <dgm:prSet/>
      <dgm:spPr/>
      <dgm:t>
        <a:bodyPr/>
        <a:lstStyle/>
        <a:p>
          <a:endParaRPr lang="en-US"/>
        </a:p>
      </dgm:t>
    </dgm:pt>
    <dgm:pt modelId="{9B667C06-259D-1A4C-AE44-94E522129921}" type="sibTrans" cxnId="{45134C59-F26F-574C-81B3-69371245A019}">
      <dgm:prSet/>
      <dgm:spPr/>
      <dgm:t>
        <a:bodyPr/>
        <a:lstStyle/>
        <a:p>
          <a:endParaRPr lang="en-US"/>
        </a:p>
      </dgm:t>
    </dgm:pt>
    <dgm:pt modelId="{21ECBAFE-5C3B-444F-8EEF-E010B28B35EF}" type="pres">
      <dgm:prSet presAssocID="{A85CBAC8-4B14-F04C-9C0A-05C9F7B09C0D}" presName="Name0" presStyleCnt="0">
        <dgm:presLayoutVars>
          <dgm:dir/>
          <dgm:resizeHandles val="exact"/>
        </dgm:presLayoutVars>
      </dgm:prSet>
      <dgm:spPr/>
      <dgm:t>
        <a:bodyPr/>
        <a:lstStyle/>
        <a:p>
          <a:endParaRPr lang="en-US"/>
        </a:p>
      </dgm:t>
    </dgm:pt>
    <dgm:pt modelId="{74983645-0E7F-B249-801F-A4C7B82933DC}" type="pres">
      <dgm:prSet presAssocID="{5A079500-E018-9D41-9E70-5CC4E2E1572D}" presName="node" presStyleLbl="node1" presStyleIdx="0" presStyleCnt="2">
        <dgm:presLayoutVars>
          <dgm:bulletEnabled val="1"/>
        </dgm:presLayoutVars>
      </dgm:prSet>
      <dgm:spPr/>
      <dgm:t>
        <a:bodyPr/>
        <a:lstStyle/>
        <a:p>
          <a:endParaRPr lang="en-US"/>
        </a:p>
      </dgm:t>
    </dgm:pt>
    <dgm:pt modelId="{752CABCD-2A59-9C49-AFF1-3370DEA3E303}" type="pres">
      <dgm:prSet presAssocID="{BEC18965-513D-0649-9560-D23AD9A9DFF5}" presName="sibTrans" presStyleCnt="0"/>
      <dgm:spPr/>
    </dgm:pt>
    <dgm:pt modelId="{505A6E30-FB07-9845-906C-68185168A7FD}" type="pres">
      <dgm:prSet presAssocID="{F527F0DA-B084-B14B-B869-FFE1AC64E47C}" presName="node" presStyleLbl="node1" presStyleIdx="1" presStyleCnt="2">
        <dgm:presLayoutVars>
          <dgm:bulletEnabled val="1"/>
        </dgm:presLayoutVars>
      </dgm:prSet>
      <dgm:spPr/>
      <dgm:t>
        <a:bodyPr/>
        <a:lstStyle/>
        <a:p>
          <a:endParaRPr lang="en-US"/>
        </a:p>
      </dgm:t>
    </dgm:pt>
  </dgm:ptLst>
  <dgm:cxnLst>
    <dgm:cxn modelId="{B1B58EB6-20A3-1A49-8915-4559167F9571}" srcId="{F527F0DA-B084-B14B-B869-FFE1AC64E47C}" destId="{5E833E93-0137-5448-B11D-30274DE5C3E4}" srcOrd="1" destOrd="0" parTransId="{94A071DA-45C5-5F47-BDD9-5F48D013D82D}" sibTransId="{1406CAED-9996-1141-ADFC-788F5085DFBC}"/>
    <dgm:cxn modelId="{790917F1-D9B0-EB49-87BE-E4D65473EC79}" type="presOf" srcId="{5E833E93-0137-5448-B11D-30274DE5C3E4}" destId="{505A6E30-FB07-9845-906C-68185168A7FD}" srcOrd="0" destOrd="2" presId="urn:microsoft.com/office/officeart/2005/8/layout/hList6"/>
    <dgm:cxn modelId="{6B135098-021E-E44B-BA28-62570B0F0395}" srcId="{A85CBAC8-4B14-F04C-9C0A-05C9F7B09C0D}" destId="{F527F0DA-B084-B14B-B869-FFE1AC64E47C}" srcOrd="1" destOrd="0" parTransId="{35452F57-7294-214E-B7CF-ADCD4785038D}" sibTransId="{B523C416-36EB-5146-B9F6-B3024E87872B}"/>
    <dgm:cxn modelId="{54F2E0DF-AF65-9346-8958-1FE02B37BC41}" srcId="{A85CBAC8-4B14-F04C-9C0A-05C9F7B09C0D}" destId="{5A079500-E018-9D41-9E70-5CC4E2E1572D}" srcOrd="0" destOrd="0" parTransId="{6EFB3F18-F9B0-6048-91B4-A1226F18557F}" sibTransId="{BEC18965-513D-0649-9560-D23AD9A9DFF5}"/>
    <dgm:cxn modelId="{45134C59-F26F-574C-81B3-69371245A019}" srcId="{F527F0DA-B084-B14B-B869-FFE1AC64E47C}" destId="{2361EA75-EF81-2045-8A0D-C91579AC7D92}" srcOrd="5" destOrd="0" parTransId="{1F2F3ED3-A329-6F45-AC53-06F03DFE3910}" sibTransId="{9B667C06-259D-1A4C-AE44-94E522129921}"/>
    <dgm:cxn modelId="{A2A4D6A0-6F49-5640-9F38-157D5890158E}" srcId="{5A079500-E018-9D41-9E70-5CC4E2E1572D}" destId="{C5906B21-7733-1944-9367-D3FEE72C3759}" srcOrd="0" destOrd="0" parTransId="{D94CA20F-9727-8843-9320-81351C7DCF85}" sibTransId="{5B759099-019C-644B-886D-B199202D9D81}"/>
    <dgm:cxn modelId="{1132EE6C-A9B3-0E4A-A085-61D4C6ECC663}" type="presOf" srcId="{5A079500-E018-9D41-9E70-5CC4E2E1572D}" destId="{74983645-0E7F-B249-801F-A4C7B82933DC}" srcOrd="0" destOrd="0" presId="urn:microsoft.com/office/officeart/2005/8/layout/hList6"/>
    <dgm:cxn modelId="{57A093D9-0E7F-CE46-ADC9-209DB0335887}" type="presOf" srcId="{915B759D-8267-B046-BB6D-218645715C23}" destId="{505A6E30-FB07-9845-906C-68185168A7FD}" srcOrd="0" destOrd="3" presId="urn:microsoft.com/office/officeart/2005/8/layout/hList6"/>
    <dgm:cxn modelId="{5ED79A85-0091-4740-A237-75838CF8B794}" srcId="{5A079500-E018-9D41-9E70-5CC4E2E1572D}" destId="{944EC504-6845-AC4B-858A-FB9D443BC524}" srcOrd="1" destOrd="0" parTransId="{6C94B8C9-04B3-3243-8CDF-AE1F7D3C02CD}" sibTransId="{33AFBCBC-8839-2647-96E0-5E1620FA07BA}"/>
    <dgm:cxn modelId="{D181C572-EB1A-1E45-972F-F16F93F10FC3}" type="presOf" srcId="{F527F0DA-B084-B14B-B869-FFE1AC64E47C}" destId="{505A6E30-FB07-9845-906C-68185168A7FD}" srcOrd="0" destOrd="0" presId="urn:microsoft.com/office/officeart/2005/8/layout/hList6"/>
    <dgm:cxn modelId="{AFDA622E-9631-AB45-9590-521491DDBA4F}" type="presOf" srcId="{F4D7DE3D-CD28-2141-9260-1254F8B59D2B}" destId="{505A6E30-FB07-9845-906C-68185168A7FD}" srcOrd="0" destOrd="4" presId="urn:microsoft.com/office/officeart/2005/8/layout/hList6"/>
    <dgm:cxn modelId="{D5B3A641-641F-9D47-A450-2B3FA6882EF0}" srcId="{F527F0DA-B084-B14B-B869-FFE1AC64E47C}" destId="{1332E469-B2A3-1D4B-9019-FC0F31CEE3DA}" srcOrd="0" destOrd="0" parTransId="{DE08500F-B240-4049-A29F-57B3653D0BE5}" sibTransId="{63F06DA7-A00C-7B44-903C-9FAEC54CA1D2}"/>
    <dgm:cxn modelId="{CBFBB57E-6AA0-A444-A6E8-E42B4B7BE64F}" type="presOf" srcId="{A85CBAC8-4B14-F04C-9C0A-05C9F7B09C0D}" destId="{21ECBAFE-5C3B-444F-8EEF-E010B28B35EF}" srcOrd="0" destOrd="0" presId="urn:microsoft.com/office/officeart/2005/8/layout/hList6"/>
    <dgm:cxn modelId="{457276F5-114F-7649-BB82-EDD392F631C5}" type="presOf" srcId="{C5906B21-7733-1944-9367-D3FEE72C3759}" destId="{74983645-0E7F-B249-801F-A4C7B82933DC}" srcOrd="0" destOrd="1" presId="urn:microsoft.com/office/officeart/2005/8/layout/hList6"/>
    <dgm:cxn modelId="{5FAB3240-A49E-084A-A48A-DC5074A5C13F}" srcId="{F527F0DA-B084-B14B-B869-FFE1AC64E47C}" destId="{889E40B8-EA61-0148-A1C5-8B20DC789BD1}" srcOrd="4" destOrd="0" parTransId="{EC5EE314-565B-DF40-9AC9-10DAC71BBBF0}" sibTransId="{2F7EC91A-ABDE-D947-9D87-B13991BB5190}"/>
    <dgm:cxn modelId="{C99D3608-6E66-8D40-85FE-6354B7AACA06}" srcId="{F527F0DA-B084-B14B-B869-FFE1AC64E47C}" destId="{915B759D-8267-B046-BB6D-218645715C23}" srcOrd="2" destOrd="0" parTransId="{C05D0BE2-E369-C942-B2F4-C028036B1EF9}" sibTransId="{EE27C8C2-BD71-D740-A1E1-2EADCCA942D3}"/>
    <dgm:cxn modelId="{E3EC0F2E-8DF2-3A4A-B9E8-7DE6049DBF69}" type="presOf" srcId="{944EC504-6845-AC4B-858A-FB9D443BC524}" destId="{74983645-0E7F-B249-801F-A4C7B82933DC}" srcOrd="0" destOrd="2" presId="urn:microsoft.com/office/officeart/2005/8/layout/hList6"/>
    <dgm:cxn modelId="{F0A600BC-51DC-CE40-A380-BDEB9558F48D}" type="presOf" srcId="{889E40B8-EA61-0148-A1C5-8B20DC789BD1}" destId="{505A6E30-FB07-9845-906C-68185168A7FD}" srcOrd="0" destOrd="5" presId="urn:microsoft.com/office/officeart/2005/8/layout/hList6"/>
    <dgm:cxn modelId="{1E5C4DC6-46D3-FC42-8E20-1298F80F40A8}" type="presOf" srcId="{2361EA75-EF81-2045-8A0D-C91579AC7D92}" destId="{505A6E30-FB07-9845-906C-68185168A7FD}" srcOrd="0" destOrd="6" presId="urn:microsoft.com/office/officeart/2005/8/layout/hList6"/>
    <dgm:cxn modelId="{8FF71C85-6A48-A341-A4DA-1CA777A797CA}" type="presOf" srcId="{1332E469-B2A3-1D4B-9019-FC0F31CEE3DA}" destId="{505A6E30-FB07-9845-906C-68185168A7FD}" srcOrd="0" destOrd="1" presId="urn:microsoft.com/office/officeart/2005/8/layout/hList6"/>
    <dgm:cxn modelId="{CA01605A-24C8-EE45-AC8E-B9EF75153AC9}" srcId="{F527F0DA-B084-B14B-B869-FFE1AC64E47C}" destId="{F4D7DE3D-CD28-2141-9260-1254F8B59D2B}" srcOrd="3" destOrd="0" parTransId="{DDF0B09B-403F-4744-951F-F24B3EAA78B7}" sibTransId="{DD8E124A-1636-6447-85E3-71472F85875F}"/>
    <dgm:cxn modelId="{4F59DDB3-E5E8-8947-B5E2-7EBC56C2FBA4}" type="presParOf" srcId="{21ECBAFE-5C3B-444F-8EEF-E010B28B35EF}" destId="{74983645-0E7F-B249-801F-A4C7B82933DC}" srcOrd="0" destOrd="0" presId="urn:microsoft.com/office/officeart/2005/8/layout/hList6"/>
    <dgm:cxn modelId="{DAD46D50-1BBA-DA4D-B95F-3C11BF797975}" type="presParOf" srcId="{21ECBAFE-5C3B-444F-8EEF-E010B28B35EF}" destId="{752CABCD-2A59-9C49-AFF1-3370DEA3E303}" srcOrd="1" destOrd="0" presId="urn:microsoft.com/office/officeart/2005/8/layout/hList6"/>
    <dgm:cxn modelId="{2F29216D-BE1D-7442-A017-4D7E29BF0EAC}" type="presParOf" srcId="{21ECBAFE-5C3B-444F-8EEF-E010B28B35EF}" destId="{505A6E30-FB07-9845-906C-68185168A7FD}" srcOrd="2" destOrd="0" presId="urn:microsoft.com/office/officeart/2005/8/layout/hList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B8E7D8-4C27-894B-8F5E-2DAD5E247663}" type="doc">
      <dgm:prSet loTypeId="urn:microsoft.com/office/officeart/2005/8/layout/lProcess1" loCatId="" qsTypeId="urn:microsoft.com/office/officeart/2005/8/quickstyle/3D5" qsCatId="3D" csTypeId="urn:microsoft.com/office/officeart/2005/8/colors/accent1_2" csCatId="accent1"/>
      <dgm:spPr/>
      <dgm:t>
        <a:bodyPr/>
        <a:lstStyle/>
        <a:p>
          <a:endParaRPr lang="en-US"/>
        </a:p>
      </dgm:t>
    </dgm:pt>
    <dgm:pt modelId="{75CF5718-CDF4-D049-BF88-7C010FD18A47}">
      <dgm:prSet/>
      <dgm:spPr/>
      <dgm:t>
        <a:bodyPr/>
        <a:lstStyle/>
        <a:p>
          <a:pPr rtl="0"/>
          <a:r>
            <a:rPr lang="en-US" dirty="0" smtClean="0"/>
            <a:t>Examples of communications resources include the following:</a:t>
          </a:r>
          <a:endParaRPr lang="en-US" dirty="0"/>
        </a:p>
      </dgm:t>
    </dgm:pt>
    <dgm:pt modelId="{05955B68-4D53-6A45-BE82-F923C6C1C463}" type="parTrans" cxnId="{08C3D88D-542B-FF42-AEA8-F87F129BC69B}">
      <dgm:prSet/>
      <dgm:spPr/>
      <dgm:t>
        <a:bodyPr/>
        <a:lstStyle/>
        <a:p>
          <a:endParaRPr lang="en-US"/>
        </a:p>
      </dgm:t>
    </dgm:pt>
    <dgm:pt modelId="{0FCF17ED-0C33-E146-AAD2-43891C5676E7}" type="sibTrans" cxnId="{08C3D88D-542B-FF42-AEA8-F87F129BC69B}">
      <dgm:prSet/>
      <dgm:spPr/>
      <dgm:t>
        <a:bodyPr/>
        <a:lstStyle/>
        <a:p>
          <a:endParaRPr lang="en-US"/>
        </a:p>
      </dgm:t>
    </dgm:pt>
    <dgm:pt modelId="{3525FEF4-AFCC-AD4D-B6EA-3810675D9EE6}">
      <dgm:prSet/>
      <dgm:spPr/>
      <dgm:t>
        <a:bodyPr/>
        <a:lstStyle/>
        <a:p>
          <a:pPr rtl="0"/>
          <a:r>
            <a:rPr lang="en-US" smtClean="0"/>
            <a:t>A user of an online service</a:t>
          </a:r>
          <a:endParaRPr lang="en-US"/>
        </a:p>
      </dgm:t>
    </dgm:pt>
    <dgm:pt modelId="{5D028E54-B230-1A4F-B8B2-B7EEA97F7940}" type="parTrans" cxnId="{CDB6020E-591E-BD4D-905A-F84555BE5D3C}">
      <dgm:prSet/>
      <dgm:spPr/>
      <dgm:t>
        <a:bodyPr/>
        <a:lstStyle/>
        <a:p>
          <a:endParaRPr lang="en-US"/>
        </a:p>
      </dgm:t>
    </dgm:pt>
    <dgm:pt modelId="{178F70BB-7E0C-DF4E-8850-652DDE5B9848}" type="sibTrans" cxnId="{CDB6020E-591E-BD4D-905A-F84555BE5D3C}">
      <dgm:prSet/>
      <dgm:spPr/>
      <dgm:t>
        <a:bodyPr/>
        <a:lstStyle/>
        <a:p>
          <a:endParaRPr lang="en-US"/>
        </a:p>
      </dgm:t>
    </dgm:pt>
    <dgm:pt modelId="{B492E43E-B00E-9940-A269-4150D1D8CBD1}">
      <dgm:prSet/>
      <dgm:spPr/>
      <dgm:t>
        <a:bodyPr/>
        <a:lstStyle/>
        <a:p>
          <a:pPr rtl="0"/>
          <a:r>
            <a:rPr lang="en-US" smtClean="0"/>
            <a:t>An appearance on a multiline phone</a:t>
          </a:r>
          <a:endParaRPr lang="en-US"/>
        </a:p>
      </dgm:t>
    </dgm:pt>
    <dgm:pt modelId="{3CB37428-E6AA-5840-8271-2EDACE10A2F0}" type="parTrans" cxnId="{7C0D5916-BA86-DD47-BC51-CC199B9658B3}">
      <dgm:prSet/>
      <dgm:spPr/>
      <dgm:t>
        <a:bodyPr/>
        <a:lstStyle/>
        <a:p>
          <a:endParaRPr lang="en-US"/>
        </a:p>
      </dgm:t>
    </dgm:pt>
    <dgm:pt modelId="{3538864E-A0A8-2D45-95D3-25D483D02951}" type="sibTrans" cxnId="{7C0D5916-BA86-DD47-BC51-CC199B9658B3}">
      <dgm:prSet/>
      <dgm:spPr/>
      <dgm:t>
        <a:bodyPr/>
        <a:lstStyle/>
        <a:p>
          <a:endParaRPr lang="en-US"/>
        </a:p>
      </dgm:t>
    </dgm:pt>
    <dgm:pt modelId="{FDA12C79-4E66-EA42-A1C6-44D85DF610F0}">
      <dgm:prSet/>
      <dgm:spPr/>
      <dgm:t>
        <a:bodyPr/>
        <a:lstStyle/>
        <a:p>
          <a:pPr rtl="0"/>
          <a:r>
            <a:rPr lang="en-US" smtClean="0"/>
            <a:t>A mailbox on a messaging system</a:t>
          </a:r>
          <a:endParaRPr lang="en-US"/>
        </a:p>
      </dgm:t>
    </dgm:pt>
    <dgm:pt modelId="{1A7241AC-0BDE-7F41-9AFC-2F63D8A49029}" type="parTrans" cxnId="{48F15126-F157-114F-87BE-FA56D3186B9E}">
      <dgm:prSet/>
      <dgm:spPr/>
      <dgm:t>
        <a:bodyPr/>
        <a:lstStyle/>
        <a:p>
          <a:endParaRPr lang="en-US"/>
        </a:p>
      </dgm:t>
    </dgm:pt>
    <dgm:pt modelId="{3BFBA68D-74E3-E342-88E3-BC556DF0E63F}" type="sibTrans" cxnId="{48F15126-F157-114F-87BE-FA56D3186B9E}">
      <dgm:prSet/>
      <dgm:spPr/>
      <dgm:t>
        <a:bodyPr/>
        <a:lstStyle/>
        <a:p>
          <a:endParaRPr lang="en-US"/>
        </a:p>
      </dgm:t>
    </dgm:pt>
    <dgm:pt modelId="{341E9CD1-0D65-0743-B6A7-D04765E0654F}">
      <dgm:prSet/>
      <dgm:spPr/>
      <dgm:t>
        <a:bodyPr/>
        <a:lstStyle/>
        <a:p>
          <a:pPr rtl="0"/>
          <a:r>
            <a:rPr lang="en-US" smtClean="0"/>
            <a:t>A telephone number at a gateway service</a:t>
          </a:r>
          <a:endParaRPr lang="en-US"/>
        </a:p>
      </dgm:t>
    </dgm:pt>
    <dgm:pt modelId="{6BF633FB-FAC8-3A47-96F8-53BA723DC7B0}" type="parTrans" cxnId="{FD2F4EB2-0163-8C41-A82F-24E983972C08}">
      <dgm:prSet/>
      <dgm:spPr/>
      <dgm:t>
        <a:bodyPr/>
        <a:lstStyle/>
        <a:p>
          <a:endParaRPr lang="en-US"/>
        </a:p>
      </dgm:t>
    </dgm:pt>
    <dgm:pt modelId="{C4E48359-AAB2-894B-A564-43E21E8E1F67}" type="sibTrans" cxnId="{FD2F4EB2-0163-8C41-A82F-24E983972C08}">
      <dgm:prSet/>
      <dgm:spPr/>
      <dgm:t>
        <a:bodyPr/>
        <a:lstStyle/>
        <a:p>
          <a:endParaRPr lang="en-US"/>
        </a:p>
      </dgm:t>
    </dgm:pt>
    <dgm:pt modelId="{25417952-4A73-BB41-AABE-D06AD967ED0E}">
      <dgm:prSet/>
      <dgm:spPr/>
      <dgm:t>
        <a:bodyPr/>
        <a:lstStyle/>
        <a:p>
          <a:pPr rtl="0"/>
          <a:r>
            <a:rPr lang="en-US" smtClean="0"/>
            <a:t>A group in an organization</a:t>
          </a:r>
          <a:endParaRPr lang="en-US"/>
        </a:p>
      </dgm:t>
    </dgm:pt>
    <dgm:pt modelId="{E1CFA6A8-5B91-724F-BA21-DD778E5CD51D}" type="parTrans" cxnId="{0899F2F4-25A8-0642-957E-CD65BCCA978B}">
      <dgm:prSet/>
      <dgm:spPr/>
      <dgm:t>
        <a:bodyPr/>
        <a:lstStyle/>
        <a:p>
          <a:endParaRPr lang="en-US"/>
        </a:p>
      </dgm:t>
    </dgm:pt>
    <dgm:pt modelId="{0922F8DF-8D86-6746-B16A-621C590709A3}" type="sibTrans" cxnId="{0899F2F4-25A8-0642-957E-CD65BCCA978B}">
      <dgm:prSet/>
      <dgm:spPr/>
      <dgm:t>
        <a:bodyPr/>
        <a:lstStyle/>
        <a:p>
          <a:endParaRPr lang="en-US"/>
        </a:p>
      </dgm:t>
    </dgm:pt>
    <dgm:pt modelId="{7C0D84B9-B467-9B47-A684-2C724B7DCE81}" type="pres">
      <dgm:prSet presAssocID="{A8B8E7D8-4C27-894B-8F5E-2DAD5E247663}" presName="Name0" presStyleCnt="0">
        <dgm:presLayoutVars>
          <dgm:dir/>
          <dgm:animLvl val="lvl"/>
          <dgm:resizeHandles val="exact"/>
        </dgm:presLayoutVars>
      </dgm:prSet>
      <dgm:spPr/>
      <dgm:t>
        <a:bodyPr/>
        <a:lstStyle/>
        <a:p>
          <a:endParaRPr lang="en-US"/>
        </a:p>
      </dgm:t>
    </dgm:pt>
    <dgm:pt modelId="{41C6E2E9-791C-6548-907B-579168D3F4FD}" type="pres">
      <dgm:prSet presAssocID="{75CF5718-CDF4-D049-BF88-7C010FD18A47}" presName="vertFlow" presStyleCnt="0"/>
      <dgm:spPr/>
    </dgm:pt>
    <dgm:pt modelId="{00985B04-20C6-BA42-A7E9-2CC2DAF54C53}" type="pres">
      <dgm:prSet presAssocID="{75CF5718-CDF4-D049-BF88-7C010FD18A47}" presName="header" presStyleLbl="node1" presStyleIdx="0" presStyleCnt="1"/>
      <dgm:spPr/>
      <dgm:t>
        <a:bodyPr/>
        <a:lstStyle/>
        <a:p>
          <a:endParaRPr lang="en-US"/>
        </a:p>
      </dgm:t>
    </dgm:pt>
    <dgm:pt modelId="{E4A42086-4F14-1140-91F6-7FD7970E476A}" type="pres">
      <dgm:prSet presAssocID="{5D028E54-B230-1A4F-B8B2-B7EEA97F7940}" presName="parTrans" presStyleLbl="sibTrans2D1" presStyleIdx="0" presStyleCnt="5"/>
      <dgm:spPr/>
      <dgm:t>
        <a:bodyPr/>
        <a:lstStyle/>
        <a:p>
          <a:endParaRPr lang="en-US"/>
        </a:p>
      </dgm:t>
    </dgm:pt>
    <dgm:pt modelId="{121C1D19-0B00-3B45-9AC8-B62C55F4D74F}" type="pres">
      <dgm:prSet presAssocID="{3525FEF4-AFCC-AD4D-B6EA-3810675D9EE6}" presName="child" presStyleLbl="alignAccFollowNode1" presStyleIdx="0" presStyleCnt="5">
        <dgm:presLayoutVars>
          <dgm:chMax val="0"/>
          <dgm:bulletEnabled val="1"/>
        </dgm:presLayoutVars>
      </dgm:prSet>
      <dgm:spPr/>
      <dgm:t>
        <a:bodyPr/>
        <a:lstStyle/>
        <a:p>
          <a:endParaRPr lang="en-US"/>
        </a:p>
      </dgm:t>
    </dgm:pt>
    <dgm:pt modelId="{9C6AE1FA-B17B-134C-B2C0-5E2548559C60}" type="pres">
      <dgm:prSet presAssocID="{178F70BB-7E0C-DF4E-8850-652DDE5B9848}" presName="sibTrans" presStyleLbl="sibTrans2D1" presStyleIdx="1" presStyleCnt="5"/>
      <dgm:spPr/>
      <dgm:t>
        <a:bodyPr/>
        <a:lstStyle/>
        <a:p>
          <a:endParaRPr lang="en-US"/>
        </a:p>
      </dgm:t>
    </dgm:pt>
    <dgm:pt modelId="{2BF35AD0-070D-5443-B56C-C06D15FA48A1}" type="pres">
      <dgm:prSet presAssocID="{B492E43E-B00E-9940-A269-4150D1D8CBD1}" presName="child" presStyleLbl="alignAccFollowNode1" presStyleIdx="1" presStyleCnt="5">
        <dgm:presLayoutVars>
          <dgm:chMax val="0"/>
          <dgm:bulletEnabled val="1"/>
        </dgm:presLayoutVars>
      </dgm:prSet>
      <dgm:spPr/>
      <dgm:t>
        <a:bodyPr/>
        <a:lstStyle/>
        <a:p>
          <a:endParaRPr lang="en-US"/>
        </a:p>
      </dgm:t>
    </dgm:pt>
    <dgm:pt modelId="{11D52E60-0A1A-6A40-A297-2E5C612DFD94}" type="pres">
      <dgm:prSet presAssocID="{3538864E-A0A8-2D45-95D3-25D483D02951}" presName="sibTrans" presStyleLbl="sibTrans2D1" presStyleIdx="2" presStyleCnt="5"/>
      <dgm:spPr/>
      <dgm:t>
        <a:bodyPr/>
        <a:lstStyle/>
        <a:p>
          <a:endParaRPr lang="en-US"/>
        </a:p>
      </dgm:t>
    </dgm:pt>
    <dgm:pt modelId="{9B21880A-226A-D14C-BC22-DC624EE8C92D}" type="pres">
      <dgm:prSet presAssocID="{FDA12C79-4E66-EA42-A1C6-44D85DF610F0}" presName="child" presStyleLbl="alignAccFollowNode1" presStyleIdx="2" presStyleCnt="5">
        <dgm:presLayoutVars>
          <dgm:chMax val="0"/>
          <dgm:bulletEnabled val="1"/>
        </dgm:presLayoutVars>
      </dgm:prSet>
      <dgm:spPr/>
      <dgm:t>
        <a:bodyPr/>
        <a:lstStyle/>
        <a:p>
          <a:endParaRPr lang="en-US"/>
        </a:p>
      </dgm:t>
    </dgm:pt>
    <dgm:pt modelId="{1CA4B8DA-B11C-0249-8447-C8B7194C27F1}" type="pres">
      <dgm:prSet presAssocID="{3BFBA68D-74E3-E342-88E3-BC556DF0E63F}" presName="sibTrans" presStyleLbl="sibTrans2D1" presStyleIdx="3" presStyleCnt="5"/>
      <dgm:spPr/>
      <dgm:t>
        <a:bodyPr/>
        <a:lstStyle/>
        <a:p>
          <a:endParaRPr lang="en-US"/>
        </a:p>
      </dgm:t>
    </dgm:pt>
    <dgm:pt modelId="{7C1691B8-E871-A044-B6D6-54BC137E5CB5}" type="pres">
      <dgm:prSet presAssocID="{341E9CD1-0D65-0743-B6A7-D04765E0654F}" presName="child" presStyleLbl="alignAccFollowNode1" presStyleIdx="3" presStyleCnt="5">
        <dgm:presLayoutVars>
          <dgm:chMax val="0"/>
          <dgm:bulletEnabled val="1"/>
        </dgm:presLayoutVars>
      </dgm:prSet>
      <dgm:spPr/>
      <dgm:t>
        <a:bodyPr/>
        <a:lstStyle/>
        <a:p>
          <a:endParaRPr lang="en-US"/>
        </a:p>
      </dgm:t>
    </dgm:pt>
    <dgm:pt modelId="{FF27DB37-9C18-9945-9D66-7251D8622274}" type="pres">
      <dgm:prSet presAssocID="{C4E48359-AAB2-894B-A564-43E21E8E1F67}" presName="sibTrans" presStyleLbl="sibTrans2D1" presStyleIdx="4" presStyleCnt="5"/>
      <dgm:spPr/>
      <dgm:t>
        <a:bodyPr/>
        <a:lstStyle/>
        <a:p>
          <a:endParaRPr lang="en-US"/>
        </a:p>
      </dgm:t>
    </dgm:pt>
    <dgm:pt modelId="{B90A6D58-178C-FE45-A45D-2BBA1F9AD03E}" type="pres">
      <dgm:prSet presAssocID="{25417952-4A73-BB41-AABE-D06AD967ED0E}" presName="child" presStyleLbl="alignAccFollowNode1" presStyleIdx="4" presStyleCnt="5">
        <dgm:presLayoutVars>
          <dgm:chMax val="0"/>
          <dgm:bulletEnabled val="1"/>
        </dgm:presLayoutVars>
      </dgm:prSet>
      <dgm:spPr/>
      <dgm:t>
        <a:bodyPr/>
        <a:lstStyle/>
        <a:p>
          <a:endParaRPr lang="en-US"/>
        </a:p>
      </dgm:t>
    </dgm:pt>
  </dgm:ptLst>
  <dgm:cxnLst>
    <dgm:cxn modelId="{C38C0FC8-1292-064A-A3F8-5D0AAF3960D1}" type="presOf" srcId="{3538864E-A0A8-2D45-95D3-25D483D02951}" destId="{11D52E60-0A1A-6A40-A297-2E5C612DFD94}" srcOrd="0" destOrd="0" presId="urn:microsoft.com/office/officeart/2005/8/layout/lProcess1"/>
    <dgm:cxn modelId="{88A480C8-6827-2C4F-BF46-6D961897A509}" type="presOf" srcId="{75CF5718-CDF4-D049-BF88-7C010FD18A47}" destId="{00985B04-20C6-BA42-A7E9-2CC2DAF54C53}" srcOrd="0" destOrd="0" presId="urn:microsoft.com/office/officeart/2005/8/layout/lProcess1"/>
    <dgm:cxn modelId="{FE596F4F-6734-014D-BDF5-BA3B8242D0FD}" type="presOf" srcId="{C4E48359-AAB2-894B-A564-43E21E8E1F67}" destId="{FF27DB37-9C18-9945-9D66-7251D8622274}" srcOrd="0" destOrd="0" presId="urn:microsoft.com/office/officeart/2005/8/layout/lProcess1"/>
    <dgm:cxn modelId="{009E7FF0-9517-EB4E-A0B7-D1E500FFE886}" type="presOf" srcId="{341E9CD1-0D65-0743-B6A7-D04765E0654F}" destId="{7C1691B8-E871-A044-B6D6-54BC137E5CB5}" srcOrd="0" destOrd="0" presId="urn:microsoft.com/office/officeart/2005/8/layout/lProcess1"/>
    <dgm:cxn modelId="{0899F2F4-25A8-0642-957E-CD65BCCA978B}" srcId="{75CF5718-CDF4-D049-BF88-7C010FD18A47}" destId="{25417952-4A73-BB41-AABE-D06AD967ED0E}" srcOrd="4" destOrd="0" parTransId="{E1CFA6A8-5B91-724F-BA21-DD778E5CD51D}" sibTransId="{0922F8DF-8D86-6746-B16A-621C590709A3}"/>
    <dgm:cxn modelId="{7C0D5916-BA86-DD47-BC51-CC199B9658B3}" srcId="{75CF5718-CDF4-D049-BF88-7C010FD18A47}" destId="{B492E43E-B00E-9940-A269-4150D1D8CBD1}" srcOrd="1" destOrd="0" parTransId="{3CB37428-E6AA-5840-8271-2EDACE10A2F0}" sibTransId="{3538864E-A0A8-2D45-95D3-25D483D02951}"/>
    <dgm:cxn modelId="{10B3B0E6-4B53-4046-81C1-73199880B99D}" type="presOf" srcId="{3BFBA68D-74E3-E342-88E3-BC556DF0E63F}" destId="{1CA4B8DA-B11C-0249-8447-C8B7194C27F1}" srcOrd="0" destOrd="0" presId="urn:microsoft.com/office/officeart/2005/8/layout/lProcess1"/>
    <dgm:cxn modelId="{D2B14C37-14EB-0744-9F36-854650F18A74}" type="presOf" srcId="{25417952-4A73-BB41-AABE-D06AD967ED0E}" destId="{B90A6D58-178C-FE45-A45D-2BBA1F9AD03E}" srcOrd="0" destOrd="0" presId="urn:microsoft.com/office/officeart/2005/8/layout/lProcess1"/>
    <dgm:cxn modelId="{48F15126-F157-114F-87BE-FA56D3186B9E}" srcId="{75CF5718-CDF4-D049-BF88-7C010FD18A47}" destId="{FDA12C79-4E66-EA42-A1C6-44D85DF610F0}" srcOrd="2" destOrd="0" parTransId="{1A7241AC-0BDE-7F41-9AFC-2F63D8A49029}" sibTransId="{3BFBA68D-74E3-E342-88E3-BC556DF0E63F}"/>
    <dgm:cxn modelId="{82FEBF75-AAC6-F948-8E10-F670815D1B0E}" type="presOf" srcId="{FDA12C79-4E66-EA42-A1C6-44D85DF610F0}" destId="{9B21880A-226A-D14C-BC22-DC624EE8C92D}" srcOrd="0" destOrd="0" presId="urn:microsoft.com/office/officeart/2005/8/layout/lProcess1"/>
    <dgm:cxn modelId="{FD2F4EB2-0163-8C41-A82F-24E983972C08}" srcId="{75CF5718-CDF4-D049-BF88-7C010FD18A47}" destId="{341E9CD1-0D65-0743-B6A7-D04765E0654F}" srcOrd="3" destOrd="0" parTransId="{6BF633FB-FAC8-3A47-96F8-53BA723DC7B0}" sibTransId="{C4E48359-AAB2-894B-A564-43E21E8E1F67}"/>
    <dgm:cxn modelId="{CDB6020E-591E-BD4D-905A-F84555BE5D3C}" srcId="{75CF5718-CDF4-D049-BF88-7C010FD18A47}" destId="{3525FEF4-AFCC-AD4D-B6EA-3810675D9EE6}" srcOrd="0" destOrd="0" parTransId="{5D028E54-B230-1A4F-B8B2-B7EEA97F7940}" sibTransId="{178F70BB-7E0C-DF4E-8850-652DDE5B9848}"/>
    <dgm:cxn modelId="{68CF2252-5014-0F41-9D1E-B8F1971C7A62}" type="presOf" srcId="{3525FEF4-AFCC-AD4D-B6EA-3810675D9EE6}" destId="{121C1D19-0B00-3B45-9AC8-B62C55F4D74F}" srcOrd="0" destOrd="0" presId="urn:microsoft.com/office/officeart/2005/8/layout/lProcess1"/>
    <dgm:cxn modelId="{4891CEEF-E06D-9A4A-ABE8-BEE024012F59}" type="presOf" srcId="{A8B8E7D8-4C27-894B-8F5E-2DAD5E247663}" destId="{7C0D84B9-B467-9B47-A684-2C724B7DCE81}" srcOrd="0" destOrd="0" presId="urn:microsoft.com/office/officeart/2005/8/layout/lProcess1"/>
    <dgm:cxn modelId="{08C3D88D-542B-FF42-AEA8-F87F129BC69B}" srcId="{A8B8E7D8-4C27-894B-8F5E-2DAD5E247663}" destId="{75CF5718-CDF4-D049-BF88-7C010FD18A47}" srcOrd="0" destOrd="0" parTransId="{05955B68-4D53-6A45-BE82-F923C6C1C463}" sibTransId="{0FCF17ED-0C33-E146-AAD2-43891C5676E7}"/>
    <dgm:cxn modelId="{994854FA-93CF-5149-B15E-8F752B23234C}" type="presOf" srcId="{B492E43E-B00E-9940-A269-4150D1D8CBD1}" destId="{2BF35AD0-070D-5443-B56C-C06D15FA48A1}" srcOrd="0" destOrd="0" presId="urn:microsoft.com/office/officeart/2005/8/layout/lProcess1"/>
    <dgm:cxn modelId="{7AB50F31-9CB3-1B42-936E-BC1EF033E86B}" type="presOf" srcId="{5D028E54-B230-1A4F-B8B2-B7EEA97F7940}" destId="{E4A42086-4F14-1140-91F6-7FD7970E476A}" srcOrd="0" destOrd="0" presId="urn:microsoft.com/office/officeart/2005/8/layout/lProcess1"/>
    <dgm:cxn modelId="{82A489EE-6156-6844-BC0B-A28A7CF878D9}" type="presOf" srcId="{178F70BB-7E0C-DF4E-8850-652DDE5B9848}" destId="{9C6AE1FA-B17B-134C-B2C0-5E2548559C60}" srcOrd="0" destOrd="0" presId="urn:microsoft.com/office/officeart/2005/8/layout/lProcess1"/>
    <dgm:cxn modelId="{BC5AD22F-3E98-6244-90A0-C65F1CE756E4}" type="presParOf" srcId="{7C0D84B9-B467-9B47-A684-2C724B7DCE81}" destId="{41C6E2E9-791C-6548-907B-579168D3F4FD}" srcOrd="0" destOrd="0" presId="urn:microsoft.com/office/officeart/2005/8/layout/lProcess1"/>
    <dgm:cxn modelId="{7AF68924-108F-F24D-97BB-DE074B69E29D}" type="presParOf" srcId="{41C6E2E9-791C-6548-907B-579168D3F4FD}" destId="{00985B04-20C6-BA42-A7E9-2CC2DAF54C53}" srcOrd="0" destOrd="0" presId="urn:microsoft.com/office/officeart/2005/8/layout/lProcess1"/>
    <dgm:cxn modelId="{CCCFDB7B-A2F1-0842-991D-C866CFE31FAF}" type="presParOf" srcId="{41C6E2E9-791C-6548-907B-579168D3F4FD}" destId="{E4A42086-4F14-1140-91F6-7FD7970E476A}" srcOrd="1" destOrd="0" presId="urn:microsoft.com/office/officeart/2005/8/layout/lProcess1"/>
    <dgm:cxn modelId="{F6E649D5-C8BF-1D43-A10F-3389FD914240}" type="presParOf" srcId="{41C6E2E9-791C-6548-907B-579168D3F4FD}" destId="{121C1D19-0B00-3B45-9AC8-B62C55F4D74F}" srcOrd="2" destOrd="0" presId="urn:microsoft.com/office/officeart/2005/8/layout/lProcess1"/>
    <dgm:cxn modelId="{BC433990-0698-C545-8A4A-78FC1A3B0BC1}" type="presParOf" srcId="{41C6E2E9-791C-6548-907B-579168D3F4FD}" destId="{9C6AE1FA-B17B-134C-B2C0-5E2548559C60}" srcOrd="3" destOrd="0" presId="urn:microsoft.com/office/officeart/2005/8/layout/lProcess1"/>
    <dgm:cxn modelId="{C7C54510-3EE9-6841-A640-25110E3600F1}" type="presParOf" srcId="{41C6E2E9-791C-6548-907B-579168D3F4FD}" destId="{2BF35AD0-070D-5443-B56C-C06D15FA48A1}" srcOrd="4" destOrd="0" presId="urn:microsoft.com/office/officeart/2005/8/layout/lProcess1"/>
    <dgm:cxn modelId="{4A9E0BF0-6F57-F948-B471-DE36EC6F1B5F}" type="presParOf" srcId="{41C6E2E9-791C-6548-907B-579168D3F4FD}" destId="{11D52E60-0A1A-6A40-A297-2E5C612DFD94}" srcOrd="5" destOrd="0" presId="urn:microsoft.com/office/officeart/2005/8/layout/lProcess1"/>
    <dgm:cxn modelId="{7D0079FE-9782-5D4D-B4E3-247ED90FF699}" type="presParOf" srcId="{41C6E2E9-791C-6548-907B-579168D3F4FD}" destId="{9B21880A-226A-D14C-BC22-DC624EE8C92D}" srcOrd="6" destOrd="0" presId="urn:microsoft.com/office/officeart/2005/8/layout/lProcess1"/>
    <dgm:cxn modelId="{E3C12048-DD8E-C74E-91E6-07DB1458EBF2}" type="presParOf" srcId="{41C6E2E9-791C-6548-907B-579168D3F4FD}" destId="{1CA4B8DA-B11C-0249-8447-C8B7194C27F1}" srcOrd="7" destOrd="0" presId="urn:microsoft.com/office/officeart/2005/8/layout/lProcess1"/>
    <dgm:cxn modelId="{5CE8B584-FFE2-844D-8CD5-9E79F94BB674}" type="presParOf" srcId="{41C6E2E9-791C-6548-907B-579168D3F4FD}" destId="{7C1691B8-E871-A044-B6D6-54BC137E5CB5}" srcOrd="8" destOrd="0" presId="urn:microsoft.com/office/officeart/2005/8/layout/lProcess1"/>
    <dgm:cxn modelId="{08DFD6FA-0AF6-FB48-88BB-DAA895605F67}" type="presParOf" srcId="{41C6E2E9-791C-6548-907B-579168D3F4FD}" destId="{FF27DB37-9C18-9945-9D66-7251D8622274}" srcOrd="9" destOrd="0" presId="urn:microsoft.com/office/officeart/2005/8/layout/lProcess1"/>
    <dgm:cxn modelId="{A912BFA2-6CE0-7D41-8845-22A622F61B83}" type="presParOf" srcId="{41C6E2E9-791C-6548-907B-579168D3F4FD}" destId="{B90A6D58-178C-FE45-A45D-2BBA1F9AD03E}" srcOrd="10" destOrd="0" presId="urn:microsoft.com/office/officeart/2005/8/layout/l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3EEB1A-DB44-DF40-A6B8-337FF3D5F786}"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D84B40BF-B3B2-E047-A0FB-CAE878E06A02}">
      <dgm:prSet phldrT="[Text]"/>
      <dgm:spPr/>
      <dgm:t>
        <a:bodyPr/>
        <a:lstStyle/>
        <a:p>
          <a:r>
            <a:rPr lang="en-US" smtClean="0"/>
            <a:t>Media streams</a:t>
          </a:r>
          <a:endParaRPr lang="en-US"/>
        </a:p>
      </dgm:t>
    </dgm:pt>
    <dgm:pt modelId="{DFA4B392-E76F-5148-9BAB-899F8A3F124E}" type="parTrans" cxnId="{38BF8A7D-7F0F-D846-89CD-1D3CCA5B04DD}">
      <dgm:prSet/>
      <dgm:spPr/>
      <dgm:t>
        <a:bodyPr/>
        <a:lstStyle/>
        <a:p>
          <a:endParaRPr lang="en-US"/>
        </a:p>
      </dgm:t>
    </dgm:pt>
    <dgm:pt modelId="{F3F26D2B-23F6-D14C-AF9A-110A231B03A5}" type="sibTrans" cxnId="{38BF8A7D-7F0F-D846-89CD-1D3CCA5B04DD}">
      <dgm:prSet/>
      <dgm:spPr/>
      <dgm:t>
        <a:bodyPr/>
        <a:lstStyle/>
        <a:p>
          <a:endParaRPr lang="en-US"/>
        </a:p>
      </dgm:t>
    </dgm:pt>
    <dgm:pt modelId="{AA6C4CD0-B558-9F41-A581-C7A362907F47}">
      <dgm:prSet/>
      <dgm:spPr/>
      <dgm:t>
        <a:bodyPr/>
        <a:lstStyle/>
        <a:p>
          <a:r>
            <a:rPr lang="en-US" smtClean="0"/>
            <a:t>Addresses</a:t>
          </a:r>
          <a:endParaRPr lang="en-US" dirty="0" smtClean="0"/>
        </a:p>
      </dgm:t>
    </dgm:pt>
    <dgm:pt modelId="{B9A53F8E-D566-B844-BAC8-038F05EB477B}" type="parTrans" cxnId="{699EFAB6-3B4F-E34C-8A77-8E99B1DF837E}">
      <dgm:prSet/>
      <dgm:spPr/>
      <dgm:t>
        <a:bodyPr/>
        <a:lstStyle/>
        <a:p>
          <a:endParaRPr lang="en-US"/>
        </a:p>
      </dgm:t>
    </dgm:pt>
    <dgm:pt modelId="{CC87CCB6-C3F9-3048-8673-4CA6D7D1816E}" type="sibTrans" cxnId="{699EFAB6-3B4F-E34C-8A77-8E99B1DF837E}">
      <dgm:prSet/>
      <dgm:spPr/>
      <dgm:t>
        <a:bodyPr/>
        <a:lstStyle/>
        <a:p>
          <a:endParaRPr lang="en-US"/>
        </a:p>
      </dgm:t>
    </dgm:pt>
    <dgm:pt modelId="{7EC4AD64-6F7A-BB4F-944D-DE3B04BF2FE3}">
      <dgm:prSet/>
      <dgm:spPr/>
      <dgm:t>
        <a:bodyPr/>
        <a:lstStyle/>
        <a:p>
          <a:r>
            <a:rPr lang="en-US" smtClean="0"/>
            <a:t>Ports</a:t>
          </a:r>
          <a:endParaRPr lang="en-US" dirty="0" smtClean="0"/>
        </a:p>
      </dgm:t>
    </dgm:pt>
    <dgm:pt modelId="{08BF7F4D-34F2-4346-9C42-9B7182D8855D}" type="parTrans" cxnId="{9CC3A9AC-54E2-ED49-B90B-085A680F48F4}">
      <dgm:prSet/>
      <dgm:spPr/>
      <dgm:t>
        <a:bodyPr/>
        <a:lstStyle/>
        <a:p>
          <a:endParaRPr lang="en-US"/>
        </a:p>
      </dgm:t>
    </dgm:pt>
    <dgm:pt modelId="{A1C2AD7E-4FA5-1340-83A1-7C6EEF2891E8}" type="sibTrans" cxnId="{9CC3A9AC-54E2-ED49-B90B-085A680F48F4}">
      <dgm:prSet/>
      <dgm:spPr/>
      <dgm:t>
        <a:bodyPr/>
        <a:lstStyle/>
        <a:p>
          <a:endParaRPr lang="en-US"/>
        </a:p>
      </dgm:t>
    </dgm:pt>
    <dgm:pt modelId="{F7422276-7B96-2B42-8688-5D4F61D14EA8}">
      <dgm:prSet/>
      <dgm:spPr/>
      <dgm:t>
        <a:bodyPr/>
        <a:lstStyle/>
        <a:p>
          <a:r>
            <a:rPr lang="en-US" smtClean="0"/>
            <a:t>Payload types</a:t>
          </a:r>
          <a:endParaRPr lang="en-US" dirty="0" smtClean="0"/>
        </a:p>
      </dgm:t>
    </dgm:pt>
    <dgm:pt modelId="{FF9F9CAB-556B-AA40-8A00-5FB11B82DE55}" type="parTrans" cxnId="{C2DF3365-3FCE-9B48-BACE-EAA3DEF39AD4}">
      <dgm:prSet/>
      <dgm:spPr/>
      <dgm:t>
        <a:bodyPr/>
        <a:lstStyle/>
        <a:p>
          <a:endParaRPr lang="en-US"/>
        </a:p>
      </dgm:t>
    </dgm:pt>
    <dgm:pt modelId="{9AA671BF-D393-9043-B8B9-C83AC50AB76C}" type="sibTrans" cxnId="{C2DF3365-3FCE-9B48-BACE-EAA3DEF39AD4}">
      <dgm:prSet/>
      <dgm:spPr/>
      <dgm:t>
        <a:bodyPr/>
        <a:lstStyle/>
        <a:p>
          <a:endParaRPr lang="en-US"/>
        </a:p>
      </dgm:t>
    </dgm:pt>
    <dgm:pt modelId="{D4525293-3363-4F4A-B257-5E4513A6FCC2}">
      <dgm:prSet/>
      <dgm:spPr/>
      <dgm:t>
        <a:bodyPr/>
        <a:lstStyle/>
        <a:p>
          <a:r>
            <a:rPr lang="en-US" smtClean="0"/>
            <a:t>Start and stop times</a:t>
          </a:r>
          <a:endParaRPr lang="en-US" dirty="0" smtClean="0"/>
        </a:p>
      </dgm:t>
    </dgm:pt>
    <dgm:pt modelId="{B2C2B2A4-0043-D544-A0BE-8F399BB5402F}" type="parTrans" cxnId="{D0A3F489-D220-7A46-B6A4-E4AD3B9FDE04}">
      <dgm:prSet/>
      <dgm:spPr/>
      <dgm:t>
        <a:bodyPr/>
        <a:lstStyle/>
        <a:p>
          <a:endParaRPr lang="en-US"/>
        </a:p>
      </dgm:t>
    </dgm:pt>
    <dgm:pt modelId="{270B4E40-0F6A-944E-9F08-5D6C6E27B21B}" type="sibTrans" cxnId="{D0A3F489-D220-7A46-B6A4-E4AD3B9FDE04}">
      <dgm:prSet/>
      <dgm:spPr/>
      <dgm:t>
        <a:bodyPr/>
        <a:lstStyle/>
        <a:p>
          <a:endParaRPr lang="en-US"/>
        </a:p>
      </dgm:t>
    </dgm:pt>
    <dgm:pt modelId="{6D60D4A4-7069-A346-9C1E-B2A989079369}">
      <dgm:prSet/>
      <dgm:spPr/>
      <dgm:t>
        <a:bodyPr/>
        <a:lstStyle/>
        <a:p>
          <a:r>
            <a:rPr lang="en-US" dirty="0" smtClean="0"/>
            <a:t>Originator </a:t>
          </a:r>
          <a:endParaRPr lang="en-US" dirty="0"/>
        </a:p>
      </dgm:t>
    </dgm:pt>
    <dgm:pt modelId="{A1AF8C50-9F89-574C-B668-E5519DCE6D6F}" type="parTrans" cxnId="{3D674B62-A71D-A041-845C-74A248541F55}">
      <dgm:prSet/>
      <dgm:spPr/>
      <dgm:t>
        <a:bodyPr/>
        <a:lstStyle/>
        <a:p>
          <a:endParaRPr lang="en-US"/>
        </a:p>
      </dgm:t>
    </dgm:pt>
    <dgm:pt modelId="{02239E7B-C289-9C42-8A9F-C70A1E336F9A}" type="sibTrans" cxnId="{3D674B62-A71D-A041-845C-74A248541F55}">
      <dgm:prSet/>
      <dgm:spPr/>
      <dgm:t>
        <a:bodyPr/>
        <a:lstStyle/>
        <a:p>
          <a:endParaRPr lang="en-US"/>
        </a:p>
      </dgm:t>
    </dgm:pt>
    <dgm:pt modelId="{F2FAE0F8-DAB0-074B-AF56-E79F827D320F}" type="pres">
      <dgm:prSet presAssocID="{E33EEB1A-DB44-DF40-A6B8-337FF3D5F786}" presName="Name0" presStyleCnt="0">
        <dgm:presLayoutVars>
          <dgm:chMax val="7"/>
          <dgm:chPref val="7"/>
          <dgm:dir/>
        </dgm:presLayoutVars>
      </dgm:prSet>
      <dgm:spPr/>
      <dgm:t>
        <a:bodyPr/>
        <a:lstStyle/>
        <a:p>
          <a:endParaRPr lang="en-US"/>
        </a:p>
      </dgm:t>
    </dgm:pt>
    <dgm:pt modelId="{2C238A4B-911A-8040-80D4-5E39C8F062A6}" type="pres">
      <dgm:prSet presAssocID="{E33EEB1A-DB44-DF40-A6B8-337FF3D5F786}" presName="Name1" presStyleCnt="0"/>
      <dgm:spPr/>
    </dgm:pt>
    <dgm:pt modelId="{D96F8127-76D7-384B-8E8F-4B413A36889B}" type="pres">
      <dgm:prSet presAssocID="{E33EEB1A-DB44-DF40-A6B8-337FF3D5F786}" presName="cycle" presStyleCnt="0"/>
      <dgm:spPr/>
    </dgm:pt>
    <dgm:pt modelId="{0372333E-DE96-8548-92CE-BEF5E3B89128}" type="pres">
      <dgm:prSet presAssocID="{E33EEB1A-DB44-DF40-A6B8-337FF3D5F786}" presName="srcNode" presStyleLbl="node1" presStyleIdx="0" presStyleCnt="6"/>
      <dgm:spPr/>
    </dgm:pt>
    <dgm:pt modelId="{6588A5A1-B684-CA4C-A89B-95FA1FB9C618}" type="pres">
      <dgm:prSet presAssocID="{E33EEB1A-DB44-DF40-A6B8-337FF3D5F786}" presName="conn" presStyleLbl="parChTrans1D2" presStyleIdx="0" presStyleCnt="1"/>
      <dgm:spPr/>
      <dgm:t>
        <a:bodyPr/>
        <a:lstStyle/>
        <a:p>
          <a:endParaRPr lang="en-US"/>
        </a:p>
      </dgm:t>
    </dgm:pt>
    <dgm:pt modelId="{98B36686-10D6-E94F-A1A5-3405B89FBB1C}" type="pres">
      <dgm:prSet presAssocID="{E33EEB1A-DB44-DF40-A6B8-337FF3D5F786}" presName="extraNode" presStyleLbl="node1" presStyleIdx="0" presStyleCnt="6"/>
      <dgm:spPr/>
    </dgm:pt>
    <dgm:pt modelId="{B8F4EA84-BF80-AE4F-85AC-AB986C4CF14A}" type="pres">
      <dgm:prSet presAssocID="{E33EEB1A-DB44-DF40-A6B8-337FF3D5F786}" presName="dstNode" presStyleLbl="node1" presStyleIdx="0" presStyleCnt="6"/>
      <dgm:spPr/>
    </dgm:pt>
    <dgm:pt modelId="{74835B55-E0BA-0740-AAA2-307E97683AAA}" type="pres">
      <dgm:prSet presAssocID="{D84B40BF-B3B2-E047-A0FB-CAE878E06A02}" presName="text_1" presStyleLbl="node1" presStyleIdx="0" presStyleCnt="6">
        <dgm:presLayoutVars>
          <dgm:bulletEnabled val="1"/>
        </dgm:presLayoutVars>
      </dgm:prSet>
      <dgm:spPr/>
      <dgm:t>
        <a:bodyPr/>
        <a:lstStyle/>
        <a:p>
          <a:endParaRPr lang="en-US"/>
        </a:p>
      </dgm:t>
    </dgm:pt>
    <dgm:pt modelId="{BE5A1CF8-31F4-544E-9D72-90DA0C455B0B}" type="pres">
      <dgm:prSet presAssocID="{D84B40BF-B3B2-E047-A0FB-CAE878E06A02}" presName="accent_1" presStyleCnt="0"/>
      <dgm:spPr/>
    </dgm:pt>
    <dgm:pt modelId="{C7D228BE-BB89-B940-AA5D-5F564ED240F3}" type="pres">
      <dgm:prSet presAssocID="{D84B40BF-B3B2-E047-A0FB-CAE878E06A02}" presName="accentRepeatNode" presStyleLbl="solidFgAcc1" presStyleIdx="0" presStyleCnt="6"/>
      <dgm:spPr/>
    </dgm:pt>
    <dgm:pt modelId="{EDCF5AB0-1A59-0848-8BFE-B505A2841B7D}" type="pres">
      <dgm:prSet presAssocID="{AA6C4CD0-B558-9F41-A581-C7A362907F47}" presName="text_2" presStyleLbl="node1" presStyleIdx="1" presStyleCnt="6">
        <dgm:presLayoutVars>
          <dgm:bulletEnabled val="1"/>
        </dgm:presLayoutVars>
      </dgm:prSet>
      <dgm:spPr/>
      <dgm:t>
        <a:bodyPr/>
        <a:lstStyle/>
        <a:p>
          <a:endParaRPr lang="en-US"/>
        </a:p>
      </dgm:t>
    </dgm:pt>
    <dgm:pt modelId="{A26F0D68-CAF6-CB49-8E53-E501CC03C037}" type="pres">
      <dgm:prSet presAssocID="{AA6C4CD0-B558-9F41-A581-C7A362907F47}" presName="accent_2" presStyleCnt="0"/>
      <dgm:spPr/>
    </dgm:pt>
    <dgm:pt modelId="{1B1BE95D-20B2-8D4A-AFDE-CDE61BD7D390}" type="pres">
      <dgm:prSet presAssocID="{AA6C4CD0-B558-9F41-A581-C7A362907F47}" presName="accentRepeatNode" presStyleLbl="solidFgAcc1" presStyleIdx="1" presStyleCnt="6"/>
      <dgm:spPr/>
    </dgm:pt>
    <dgm:pt modelId="{39331A64-0BE5-C144-94BF-376160802F7F}" type="pres">
      <dgm:prSet presAssocID="{7EC4AD64-6F7A-BB4F-944D-DE3B04BF2FE3}" presName="text_3" presStyleLbl="node1" presStyleIdx="2" presStyleCnt="6">
        <dgm:presLayoutVars>
          <dgm:bulletEnabled val="1"/>
        </dgm:presLayoutVars>
      </dgm:prSet>
      <dgm:spPr/>
      <dgm:t>
        <a:bodyPr/>
        <a:lstStyle/>
        <a:p>
          <a:endParaRPr lang="en-US"/>
        </a:p>
      </dgm:t>
    </dgm:pt>
    <dgm:pt modelId="{8F4C699B-DF7B-904E-8D06-20DAAAEAC67E}" type="pres">
      <dgm:prSet presAssocID="{7EC4AD64-6F7A-BB4F-944D-DE3B04BF2FE3}" presName="accent_3" presStyleCnt="0"/>
      <dgm:spPr/>
    </dgm:pt>
    <dgm:pt modelId="{FC3C574A-EB97-DE4F-A69D-C859154BB60C}" type="pres">
      <dgm:prSet presAssocID="{7EC4AD64-6F7A-BB4F-944D-DE3B04BF2FE3}" presName="accentRepeatNode" presStyleLbl="solidFgAcc1" presStyleIdx="2" presStyleCnt="6"/>
      <dgm:spPr/>
    </dgm:pt>
    <dgm:pt modelId="{CA7229EA-D1CC-3347-A6F8-8A05406F0997}" type="pres">
      <dgm:prSet presAssocID="{F7422276-7B96-2B42-8688-5D4F61D14EA8}" presName="text_4" presStyleLbl="node1" presStyleIdx="3" presStyleCnt="6">
        <dgm:presLayoutVars>
          <dgm:bulletEnabled val="1"/>
        </dgm:presLayoutVars>
      </dgm:prSet>
      <dgm:spPr/>
      <dgm:t>
        <a:bodyPr/>
        <a:lstStyle/>
        <a:p>
          <a:endParaRPr lang="en-US"/>
        </a:p>
      </dgm:t>
    </dgm:pt>
    <dgm:pt modelId="{08D5F4AE-5EE2-F846-BD6C-E0931957AB92}" type="pres">
      <dgm:prSet presAssocID="{F7422276-7B96-2B42-8688-5D4F61D14EA8}" presName="accent_4" presStyleCnt="0"/>
      <dgm:spPr/>
    </dgm:pt>
    <dgm:pt modelId="{C757B44C-1F07-D24B-B7EF-01F60E3E2DEE}" type="pres">
      <dgm:prSet presAssocID="{F7422276-7B96-2B42-8688-5D4F61D14EA8}" presName="accentRepeatNode" presStyleLbl="solidFgAcc1" presStyleIdx="3" presStyleCnt="6"/>
      <dgm:spPr/>
    </dgm:pt>
    <dgm:pt modelId="{784BBFEE-63F4-5A4A-996D-F8B6EDBCB6DB}" type="pres">
      <dgm:prSet presAssocID="{D4525293-3363-4F4A-B257-5E4513A6FCC2}" presName="text_5" presStyleLbl="node1" presStyleIdx="4" presStyleCnt="6">
        <dgm:presLayoutVars>
          <dgm:bulletEnabled val="1"/>
        </dgm:presLayoutVars>
      </dgm:prSet>
      <dgm:spPr/>
      <dgm:t>
        <a:bodyPr/>
        <a:lstStyle/>
        <a:p>
          <a:endParaRPr lang="en-US"/>
        </a:p>
      </dgm:t>
    </dgm:pt>
    <dgm:pt modelId="{FAB246F4-F03C-AE4D-AC9C-B8C77E99C791}" type="pres">
      <dgm:prSet presAssocID="{D4525293-3363-4F4A-B257-5E4513A6FCC2}" presName="accent_5" presStyleCnt="0"/>
      <dgm:spPr/>
    </dgm:pt>
    <dgm:pt modelId="{8F4F4C0D-55C9-DB48-9A2F-B802D491A3FA}" type="pres">
      <dgm:prSet presAssocID="{D4525293-3363-4F4A-B257-5E4513A6FCC2}" presName="accentRepeatNode" presStyleLbl="solidFgAcc1" presStyleIdx="4" presStyleCnt="6"/>
      <dgm:spPr/>
    </dgm:pt>
    <dgm:pt modelId="{CF6B2B3E-2694-B141-96F4-ADF7E329D5F5}" type="pres">
      <dgm:prSet presAssocID="{6D60D4A4-7069-A346-9C1E-B2A989079369}" presName="text_6" presStyleLbl="node1" presStyleIdx="5" presStyleCnt="6">
        <dgm:presLayoutVars>
          <dgm:bulletEnabled val="1"/>
        </dgm:presLayoutVars>
      </dgm:prSet>
      <dgm:spPr/>
      <dgm:t>
        <a:bodyPr/>
        <a:lstStyle/>
        <a:p>
          <a:endParaRPr lang="en-US"/>
        </a:p>
      </dgm:t>
    </dgm:pt>
    <dgm:pt modelId="{A13D5479-F231-DA49-AC33-50CD512EFFE3}" type="pres">
      <dgm:prSet presAssocID="{6D60D4A4-7069-A346-9C1E-B2A989079369}" presName="accent_6" presStyleCnt="0"/>
      <dgm:spPr/>
    </dgm:pt>
    <dgm:pt modelId="{A05ADC25-8EB0-994F-8C7E-8740A7276E7C}" type="pres">
      <dgm:prSet presAssocID="{6D60D4A4-7069-A346-9C1E-B2A989079369}" presName="accentRepeatNode" presStyleLbl="solidFgAcc1" presStyleIdx="5" presStyleCnt="6"/>
      <dgm:spPr/>
    </dgm:pt>
  </dgm:ptLst>
  <dgm:cxnLst>
    <dgm:cxn modelId="{E0B6C4C9-3AA2-024A-AAAE-3519934E2B36}" type="presOf" srcId="{D84B40BF-B3B2-E047-A0FB-CAE878E06A02}" destId="{74835B55-E0BA-0740-AAA2-307E97683AAA}" srcOrd="0" destOrd="0" presId="urn:microsoft.com/office/officeart/2008/layout/VerticalCurvedList"/>
    <dgm:cxn modelId="{5ACD6135-238F-D14B-9CCF-00DF932D263A}" type="presOf" srcId="{E33EEB1A-DB44-DF40-A6B8-337FF3D5F786}" destId="{F2FAE0F8-DAB0-074B-AF56-E79F827D320F}" srcOrd="0" destOrd="0" presId="urn:microsoft.com/office/officeart/2008/layout/VerticalCurvedList"/>
    <dgm:cxn modelId="{0DB8F946-43DF-F940-87B1-2ADE504A9DF0}" type="presOf" srcId="{7EC4AD64-6F7A-BB4F-944D-DE3B04BF2FE3}" destId="{39331A64-0BE5-C144-94BF-376160802F7F}" srcOrd="0" destOrd="0" presId="urn:microsoft.com/office/officeart/2008/layout/VerticalCurvedList"/>
    <dgm:cxn modelId="{AB795D73-A1BC-3445-9B94-0DC3A37609C1}" type="presOf" srcId="{6D60D4A4-7069-A346-9C1E-B2A989079369}" destId="{CF6B2B3E-2694-B141-96F4-ADF7E329D5F5}" srcOrd="0" destOrd="0" presId="urn:microsoft.com/office/officeart/2008/layout/VerticalCurvedList"/>
    <dgm:cxn modelId="{38BF8A7D-7F0F-D846-89CD-1D3CCA5B04DD}" srcId="{E33EEB1A-DB44-DF40-A6B8-337FF3D5F786}" destId="{D84B40BF-B3B2-E047-A0FB-CAE878E06A02}" srcOrd="0" destOrd="0" parTransId="{DFA4B392-E76F-5148-9BAB-899F8A3F124E}" sibTransId="{F3F26D2B-23F6-D14C-AF9A-110A231B03A5}"/>
    <dgm:cxn modelId="{C2DF3365-3FCE-9B48-BACE-EAA3DEF39AD4}" srcId="{E33EEB1A-DB44-DF40-A6B8-337FF3D5F786}" destId="{F7422276-7B96-2B42-8688-5D4F61D14EA8}" srcOrd="3" destOrd="0" parTransId="{FF9F9CAB-556B-AA40-8A00-5FB11B82DE55}" sibTransId="{9AA671BF-D393-9043-B8B9-C83AC50AB76C}"/>
    <dgm:cxn modelId="{3F258602-2E8A-4E42-8EC2-9034FA4826CC}" type="presOf" srcId="{F3F26D2B-23F6-D14C-AF9A-110A231B03A5}" destId="{6588A5A1-B684-CA4C-A89B-95FA1FB9C618}" srcOrd="0" destOrd="0" presId="urn:microsoft.com/office/officeart/2008/layout/VerticalCurvedList"/>
    <dgm:cxn modelId="{2E3E5076-9F64-B340-AB28-1B830A90FD4B}" type="presOf" srcId="{F7422276-7B96-2B42-8688-5D4F61D14EA8}" destId="{CA7229EA-D1CC-3347-A6F8-8A05406F0997}" srcOrd="0" destOrd="0" presId="urn:microsoft.com/office/officeart/2008/layout/VerticalCurvedList"/>
    <dgm:cxn modelId="{DA702B4C-CD1A-A846-BA04-B5037913F852}" type="presOf" srcId="{D4525293-3363-4F4A-B257-5E4513A6FCC2}" destId="{784BBFEE-63F4-5A4A-996D-F8B6EDBCB6DB}" srcOrd="0" destOrd="0" presId="urn:microsoft.com/office/officeart/2008/layout/VerticalCurvedList"/>
    <dgm:cxn modelId="{D0A3F489-D220-7A46-B6A4-E4AD3B9FDE04}" srcId="{E33EEB1A-DB44-DF40-A6B8-337FF3D5F786}" destId="{D4525293-3363-4F4A-B257-5E4513A6FCC2}" srcOrd="4" destOrd="0" parTransId="{B2C2B2A4-0043-D544-A0BE-8F399BB5402F}" sibTransId="{270B4E40-0F6A-944E-9F08-5D6C6E27B21B}"/>
    <dgm:cxn modelId="{3D674B62-A71D-A041-845C-74A248541F55}" srcId="{E33EEB1A-DB44-DF40-A6B8-337FF3D5F786}" destId="{6D60D4A4-7069-A346-9C1E-B2A989079369}" srcOrd="5" destOrd="0" parTransId="{A1AF8C50-9F89-574C-B668-E5519DCE6D6F}" sibTransId="{02239E7B-C289-9C42-8A9F-C70A1E336F9A}"/>
    <dgm:cxn modelId="{699EFAB6-3B4F-E34C-8A77-8E99B1DF837E}" srcId="{E33EEB1A-DB44-DF40-A6B8-337FF3D5F786}" destId="{AA6C4CD0-B558-9F41-A581-C7A362907F47}" srcOrd="1" destOrd="0" parTransId="{B9A53F8E-D566-B844-BAC8-038F05EB477B}" sibTransId="{CC87CCB6-C3F9-3048-8673-4CA6D7D1816E}"/>
    <dgm:cxn modelId="{6817E890-FE00-4F4D-A338-9A1C40A8CA24}" type="presOf" srcId="{AA6C4CD0-B558-9F41-A581-C7A362907F47}" destId="{EDCF5AB0-1A59-0848-8BFE-B505A2841B7D}" srcOrd="0" destOrd="0" presId="urn:microsoft.com/office/officeart/2008/layout/VerticalCurvedList"/>
    <dgm:cxn modelId="{9CC3A9AC-54E2-ED49-B90B-085A680F48F4}" srcId="{E33EEB1A-DB44-DF40-A6B8-337FF3D5F786}" destId="{7EC4AD64-6F7A-BB4F-944D-DE3B04BF2FE3}" srcOrd="2" destOrd="0" parTransId="{08BF7F4D-34F2-4346-9C42-9B7182D8855D}" sibTransId="{A1C2AD7E-4FA5-1340-83A1-7C6EEF2891E8}"/>
    <dgm:cxn modelId="{B7D9AD8F-71D3-AB45-B1C4-AE8249BBB4A6}" type="presParOf" srcId="{F2FAE0F8-DAB0-074B-AF56-E79F827D320F}" destId="{2C238A4B-911A-8040-80D4-5E39C8F062A6}" srcOrd="0" destOrd="0" presId="urn:microsoft.com/office/officeart/2008/layout/VerticalCurvedList"/>
    <dgm:cxn modelId="{FCA5B14C-664E-6F4D-A4B3-5EC7396CC4E1}" type="presParOf" srcId="{2C238A4B-911A-8040-80D4-5E39C8F062A6}" destId="{D96F8127-76D7-384B-8E8F-4B413A36889B}" srcOrd="0" destOrd="0" presId="urn:microsoft.com/office/officeart/2008/layout/VerticalCurvedList"/>
    <dgm:cxn modelId="{3EE5FC2B-07B3-544B-BAE6-2286B76CBDB5}" type="presParOf" srcId="{D96F8127-76D7-384B-8E8F-4B413A36889B}" destId="{0372333E-DE96-8548-92CE-BEF5E3B89128}" srcOrd="0" destOrd="0" presId="urn:microsoft.com/office/officeart/2008/layout/VerticalCurvedList"/>
    <dgm:cxn modelId="{9DED939D-49A8-4842-9656-A2E365E76823}" type="presParOf" srcId="{D96F8127-76D7-384B-8E8F-4B413A36889B}" destId="{6588A5A1-B684-CA4C-A89B-95FA1FB9C618}" srcOrd="1" destOrd="0" presId="urn:microsoft.com/office/officeart/2008/layout/VerticalCurvedList"/>
    <dgm:cxn modelId="{BECA3D51-C898-F144-85ED-E42746D59EA2}" type="presParOf" srcId="{D96F8127-76D7-384B-8E8F-4B413A36889B}" destId="{98B36686-10D6-E94F-A1A5-3405B89FBB1C}" srcOrd="2" destOrd="0" presId="urn:microsoft.com/office/officeart/2008/layout/VerticalCurvedList"/>
    <dgm:cxn modelId="{7379D7F9-DD35-BD40-BFB8-A7CEF8A522D6}" type="presParOf" srcId="{D96F8127-76D7-384B-8E8F-4B413A36889B}" destId="{B8F4EA84-BF80-AE4F-85AC-AB986C4CF14A}" srcOrd="3" destOrd="0" presId="urn:microsoft.com/office/officeart/2008/layout/VerticalCurvedList"/>
    <dgm:cxn modelId="{6CBD5C6E-E356-0247-B571-D943A730EB52}" type="presParOf" srcId="{2C238A4B-911A-8040-80D4-5E39C8F062A6}" destId="{74835B55-E0BA-0740-AAA2-307E97683AAA}" srcOrd="1" destOrd="0" presId="urn:microsoft.com/office/officeart/2008/layout/VerticalCurvedList"/>
    <dgm:cxn modelId="{42D5B02D-CE01-D041-BD2E-7DD8C27A783A}" type="presParOf" srcId="{2C238A4B-911A-8040-80D4-5E39C8F062A6}" destId="{BE5A1CF8-31F4-544E-9D72-90DA0C455B0B}" srcOrd="2" destOrd="0" presId="urn:microsoft.com/office/officeart/2008/layout/VerticalCurvedList"/>
    <dgm:cxn modelId="{7742CE3D-2B44-8849-9192-7385A2B7E5FF}" type="presParOf" srcId="{BE5A1CF8-31F4-544E-9D72-90DA0C455B0B}" destId="{C7D228BE-BB89-B940-AA5D-5F564ED240F3}" srcOrd="0" destOrd="0" presId="urn:microsoft.com/office/officeart/2008/layout/VerticalCurvedList"/>
    <dgm:cxn modelId="{8180DEBD-F51A-1549-BE67-37B4783F78EA}" type="presParOf" srcId="{2C238A4B-911A-8040-80D4-5E39C8F062A6}" destId="{EDCF5AB0-1A59-0848-8BFE-B505A2841B7D}" srcOrd="3" destOrd="0" presId="urn:microsoft.com/office/officeart/2008/layout/VerticalCurvedList"/>
    <dgm:cxn modelId="{DBC7E67C-E2AC-094A-98F2-7A8D3AA8135E}" type="presParOf" srcId="{2C238A4B-911A-8040-80D4-5E39C8F062A6}" destId="{A26F0D68-CAF6-CB49-8E53-E501CC03C037}" srcOrd="4" destOrd="0" presId="urn:microsoft.com/office/officeart/2008/layout/VerticalCurvedList"/>
    <dgm:cxn modelId="{EC62C9DD-EF21-CC44-BACF-EC520E845143}" type="presParOf" srcId="{A26F0D68-CAF6-CB49-8E53-E501CC03C037}" destId="{1B1BE95D-20B2-8D4A-AFDE-CDE61BD7D390}" srcOrd="0" destOrd="0" presId="urn:microsoft.com/office/officeart/2008/layout/VerticalCurvedList"/>
    <dgm:cxn modelId="{2BC385F0-BE62-BC47-9DB1-FD6182C64413}" type="presParOf" srcId="{2C238A4B-911A-8040-80D4-5E39C8F062A6}" destId="{39331A64-0BE5-C144-94BF-376160802F7F}" srcOrd="5" destOrd="0" presId="urn:microsoft.com/office/officeart/2008/layout/VerticalCurvedList"/>
    <dgm:cxn modelId="{CC964DEC-A327-2E42-B692-0EA79F7088D1}" type="presParOf" srcId="{2C238A4B-911A-8040-80D4-5E39C8F062A6}" destId="{8F4C699B-DF7B-904E-8D06-20DAAAEAC67E}" srcOrd="6" destOrd="0" presId="urn:microsoft.com/office/officeart/2008/layout/VerticalCurvedList"/>
    <dgm:cxn modelId="{7A0C4AEE-078B-0E42-8DDB-327BDD1C88EF}" type="presParOf" srcId="{8F4C699B-DF7B-904E-8D06-20DAAAEAC67E}" destId="{FC3C574A-EB97-DE4F-A69D-C859154BB60C}" srcOrd="0" destOrd="0" presId="urn:microsoft.com/office/officeart/2008/layout/VerticalCurvedList"/>
    <dgm:cxn modelId="{A53386AF-B684-804D-AE8B-94D9446FEC10}" type="presParOf" srcId="{2C238A4B-911A-8040-80D4-5E39C8F062A6}" destId="{CA7229EA-D1CC-3347-A6F8-8A05406F0997}" srcOrd="7" destOrd="0" presId="urn:microsoft.com/office/officeart/2008/layout/VerticalCurvedList"/>
    <dgm:cxn modelId="{EBB8D4EB-0992-9E44-93DE-3878DB86E416}" type="presParOf" srcId="{2C238A4B-911A-8040-80D4-5E39C8F062A6}" destId="{08D5F4AE-5EE2-F846-BD6C-E0931957AB92}" srcOrd="8" destOrd="0" presId="urn:microsoft.com/office/officeart/2008/layout/VerticalCurvedList"/>
    <dgm:cxn modelId="{9CED40E4-73EC-0C44-A6F9-EF99C9E92FCD}" type="presParOf" srcId="{08D5F4AE-5EE2-F846-BD6C-E0931957AB92}" destId="{C757B44C-1F07-D24B-B7EF-01F60E3E2DEE}" srcOrd="0" destOrd="0" presId="urn:microsoft.com/office/officeart/2008/layout/VerticalCurvedList"/>
    <dgm:cxn modelId="{64C061BC-BB32-B54B-9C5B-A776C8A41423}" type="presParOf" srcId="{2C238A4B-911A-8040-80D4-5E39C8F062A6}" destId="{784BBFEE-63F4-5A4A-996D-F8B6EDBCB6DB}" srcOrd="9" destOrd="0" presId="urn:microsoft.com/office/officeart/2008/layout/VerticalCurvedList"/>
    <dgm:cxn modelId="{F574F516-91C5-3F44-AA95-B753EC68B345}" type="presParOf" srcId="{2C238A4B-911A-8040-80D4-5E39C8F062A6}" destId="{FAB246F4-F03C-AE4D-AC9C-B8C77E99C791}" srcOrd="10" destOrd="0" presId="urn:microsoft.com/office/officeart/2008/layout/VerticalCurvedList"/>
    <dgm:cxn modelId="{7FBB5DBC-92E8-024D-AD7B-4494C320272A}" type="presParOf" srcId="{FAB246F4-F03C-AE4D-AC9C-B8C77E99C791}" destId="{8F4F4C0D-55C9-DB48-9A2F-B802D491A3FA}" srcOrd="0" destOrd="0" presId="urn:microsoft.com/office/officeart/2008/layout/VerticalCurvedList"/>
    <dgm:cxn modelId="{E7E7707D-3CE3-164A-ADD1-A03872E2FF03}" type="presParOf" srcId="{2C238A4B-911A-8040-80D4-5E39C8F062A6}" destId="{CF6B2B3E-2694-B141-96F4-ADF7E329D5F5}" srcOrd="11" destOrd="0" presId="urn:microsoft.com/office/officeart/2008/layout/VerticalCurvedList"/>
    <dgm:cxn modelId="{332F7ED8-DA08-AE44-8820-756CCC1CF6C6}" type="presParOf" srcId="{2C238A4B-911A-8040-80D4-5E39C8F062A6}" destId="{A13D5479-F231-DA49-AC33-50CD512EFFE3}" srcOrd="12" destOrd="0" presId="urn:microsoft.com/office/officeart/2008/layout/VerticalCurvedList"/>
    <dgm:cxn modelId="{85ACB166-9B00-D544-A1EE-021E547E9223}" type="presParOf" srcId="{A13D5479-F231-DA49-AC33-50CD512EFFE3}" destId="{A05ADC25-8EB0-994F-8C7E-8740A7276E7C}" srcOrd="0" destOrd="0" presId="urn:microsoft.com/office/officeart/2008/layout/VerticalCurvedList"/>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34496D-1E31-0646-8A9B-D17DE01F8D60}" type="doc">
      <dgm:prSet loTypeId="urn:microsoft.com/office/officeart/2005/8/layout/arrow6" loCatId="" qsTypeId="urn:microsoft.com/office/officeart/2005/8/quickstyle/simple2" qsCatId="simple" csTypeId="urn:microsoft.com/office/officeart/2005/8/colors/accent1_2" csCatId="accent1" phldr="1"/>
      <dgm:spPr/>
      <dgm:t>
        <a:bodyPr/>
        <a:lstStyle/>
        <a:p>
          <a:endParaRPr lang="en-US"/>
        </a:p>
      </dgm:t>
    </dgm:pt>
    <dgm:pt modelId="{9B57FE98-536E-A843-B593-AEFD59CF0B9C}">
      <dgm:prSet phldrT="[Text]"/>
      <dgm:spPr/>
      <dgm:t>
        <a:bodyPr/>
        <a:lstStyle/>
        <a:p>
          <a:r>
            <a:rPr lang="en-US" smtClean="0"/>
            <a:t>RTP</a:t>
          </a:r>
          <a:endParaRPr lang="en-US"/>
        </a:p>
      </dgm:t>
    </dgm:pt>
    <dgm:pt modelId="{DFF1871D-7672-2446-9BF8-650B72546E50}" type="parTrans" cxnId="{6D31F317-B187-AF43-BABA-B4899ABDB139}">
      <dgm:prSet/>
      <dgm:spPr/>
      <dgm:t>
        <a:bodyPr/>
        <a:lstStyle/>
        <a:p>
          <a:endParaRPr lang="en-US"/>
        </a:p>
      </dgm:t>
    </dgm:pt>
    <dgm:pt modelId="{A2D131B7-B0AE-6D45-8C1C-E90A0ADDF4F9}" type="sibTrans" cxnId="{6D31F317-B187-AF43-BABA-B4899ABDB139}">
      <dgm:prSet/>
      <dgm:spPr/>
      <dgm:t>
        <a:bodyPr/>
        <a:lstStyle/>
        <a:p>
          <a:endParaRPr lang="en-US"/>
        </a:p>
      </dgm:t>
    </dgm:pt>
    <dgm:pt modelId="{101A644F-50BF-7842-961D-AEC66C9280B7}">
      <dgm:prSet/>
      <dgm:spPr/>
      <dgm:t>
        <a:bodyPr/>
        <a:lstStyle/>
        <a:p>
          <a:r>
            <a:rPr lang="en-US" smtClean="0"/>
            <a:t>Data transfer protocol</a:t>
          </a:r>
          <a:endParaRPr lang="en-US" dirty="0" smtClean="0"/>
        </a:p>
      </dgm:t>
    </dgm:pt>
    <dgm:pt modelId="{1084AF2A-8C98-C045-B8C4-CD7DDA441AB3}" type="parTrans" cxnId="{5660B214-AE0E-C247-8601-B0E55A7B1CEC}">
      <dgm:prSet/>
      <dgm:spPr/>
      <dgm:t>
        <a:bodyPr/>
        <a:lstStyle/>
        <a:p>
          <a:endParaRPr lang="en-US"/>
        </a:p>
      </dgm:t>
    </dgm:pt>
    <dgm:pt modelId="{9F428278-C525-1A44-9C66-213BCF9DB792}" type="sibTrans" cxnId="{5660B214-AE0E-C247-8601-B0E55A7B1CEC}">
      <dgm:prSet/>
      <dgm:spPr/>
      <dgm:t>
        <a:bodyPr/>
        <a:lstStyle/>
        <a:p>
          <a:endParaRPr lang="en-US"/>
        </a:p>
      </dgm:t>
    </dgm:pt>
    <dgm:pt modelId="{5E96B752-5898-CE45-9C20-592F4E298C94}">
      <dgm:prSet/>
      <dgm:spPr/>
      <dgm:t>
        <a:bodyPr/>
        <a:lstStyle/>
        <a:p>
          <a:r>
            <a:rPr lang="en-US" smtClean="0"/>
            <a:t>RTCP</a:t>
          </a:r>
          <a:endParaRPr lang="en-US" dirty="0" smtClean="0"/>
        </a:p>
      </dgm:t>
    </dgm:pt>
    <dgm:pt modelId="{6F25228B-ECD1-4E4A-B8B1-E5EE5B101E1C}" type="parTrans" cxnId="{6B5A0A5B-7449-3F42-9A58-3B3A959D9E26}">
      <dgm:prSet/>
      <dgm:spPr/>
      <dgm:t>
        <a:bodyPr/>
        <a:lstStyle/>
        <a:p>
          <a:endParaRPr lang="en-US"/>
        </a:p>
      </dgm:t>
    </dgm:pt>
    <dgm:pt modelId="{76346350-4885-5646-A6BF-D4D5B284E834}" type="sibTrans" cxnId="{6B5A0A5B-7449-3F42-9A58-3B3A959D9E26}">
      <dgm:prSet/>
      <dgm:spPr/>
      <dgm:t>
        <a:bodyPr/>
        <a:lstStyle/>
        <a:p>
          <a:endParaRPr lang="en-US"/>
        </a:p>
      </dgm:t>
    </dgm:pt>
    <dgm:pt modelId="{F9F79718-D720-2E41-B34F-7BCE84992144}">
      <dgm:prSet/>
      <dgm:spPr/>
      <dgm:t>
        <a:bodyPr/>
        <a:lstStyle/>
        <a:p>
          <a:r>
            <a:rPr lang="en-US" dirty="0" smtClean="0"/>
            <a:t>Control protocol</a:t>
          </a:r>
          <a:endParaRPr lang="en-US" dirty="0"/>
        </a:p>
      </dgm:t>
    </dgm:pt>
    <dgm:pt modelId="{DE6C1BEE-418D-0F40-AA89-EC49E43869B0}" type="parTrans" cxnId="{A9CDC8B4-5E42-CF49-8B4C-C2D64D87828C}">
      <dgm:prSet/>
      <dgm:spPr/>
      <dgm:t>
        <a:bodyPr/>
        <a:lstStyle/>
        <a:p>
          <a:endParaRPr lang="en-US"/>
        </a:p>
      </dgm:t>
    </dgm:pt>
    <dgm:pt modelId="{F7B5A34E-5561-EB47-9968-9FE55C8FB41D}" type="sibTrans" cxnId="{A9CDC8B4-5E42-CF49-8B4C-C2D64D87828C}">
      <dgm:prSet/>
      <dgm:spPr/>
      <dgm:t>
        <a:bodyPr/>
        <a:lstStyle/>
        <a:p>
          <a:endParaRPr lang="en-US"/>
        </a:p>
      </dgm:t>
    </dgm:pt>
    <dgm:pt modelId="{BA50608C-6954-1842-9AAD-03E85F3FFDE8}" type="pres">
      <dgm:prSet presAssocID="{6834496D-1E31-0646-8A9B-D17DE01F8D60}" presName="compositeShape" presStyleCnt="0">
        <dgm:presLayoutVars>
          <dgm:chMax val="2"/>
          <dgm:dir/>
          <dgm:resizeHandles val="exact"/>
        </dgm:presLayoutVars>
      </dgm:prSet>
      <dgm:spPr/>
      <dgm:t>
        <a:bodyPr/>
        <a:lstStyle/>
        <a:p>
          <a:endParaRPr lang="en-US"/>
        </a:p>
      </dgm:t>
    </dgm:pt>
    <dgm:pt modelId="{42EB9AC1-7BB2-634C-BB1D-DF42067777C4}" type="pres">
      <dgm:prSet presAssocID="{6834496D-1E31-0646-8A9B-D17DE01F8D60}" presName="ribbon" presStyleLbl="node1" presStyleIdx="0" presStyleCnt="1"/>
      <dgm:spPr/>
    </dgm:pt>
    <dgm:pt modelId="{3C15FF5F-375B-CE41-91BB-9A3A7C901552}" type="pres">
      <dgm:prSet presAssocID="{6834496D-1E31-0646-8A9B-D17DE01F8D60}" presName="leftArrowText" presStyleLbl="node1" presStyleIdx="0" presStyleCnt="1">
        <dgm:presLayoutVars>
          <dgm:chMax val="0"/>
          <dgm:bulletEnabled val="1"/>
        </dgm:presLayoutVars>
      </dgm:prSet>
      <dgm:spPr/>
      <dgm:t>
        <a:bodyPr/>
        <a:lstStyle/>
        <a:p>
          <a:endParaRPr lang="en-US"/>
        </a:p>
      </dgm:t>
    </dgm:pt>
    <dgm:pt modelId="{2A510913-836C-064B-9785-31C5B4F1E825}" type="pres">
      <dgm:prSet presAssocID="{6834496D-1E31-0646-8A9B-D17DE01F8D60}" presName="rightArrowText" presStyleLbl="node1" presStyleIdx="0" presStyleCnt="1">
        <dgm:presLayoutVars>
          <dgm:chMax val="0"/>
          <dgm:bulletEnabled val="1"/>
        </dgm:presLayoutVars>
      </dgm:prSet>
      <dgm:spPr/>
      <dgm:t>
        <a:bodyPr/>
        <a:lstStyle/>
        <a:p>
          <a:endParaRPr lang="en-US"/>
        </a:p>
      </dgm:t>
    </dgm:pt>
  </dgm:ptLst>
  <dgm:cxnLst>
    <dgm:cxn modelId="{6450B84C-AA6B-6142-98B1-309BAF87BFD6}" type="presOf" srcId="{9B57FE98-536E-A843-B593-AEFD59CF0B9C}" destId="{3C15FF5F-375B-CE41-91BB-9A3A7C901552}" srcOrd="0" destOrd="0" presId="urn:microsoft.com/office/officeart/2005/8/layout/arrow6"/>
    <dgm:cxn modelId="{6BA500B5-0B04-C746-AADF-D425746D7522}" type="presOf" srcId="{101A644F-50BF-7842-961D-AEC66C9280B7}" destId="{3C15FF5F-375B-CE41-91BB-9A3A7C901552}" srcOrd="0" destOrd="1" presId="urn:microsoft.com/office/officeart/2005/8/layout/arrow6"/>
    <dgm:cxn modelId="{6B5A0A5B-7449-3F42-9A58-3B3A959D9E26}" srcId="{6834496D-1E31-0646-8A9B-D17DE01F8D60}" destId="{5E96B752-5898-CE45-9C20-592F4E298C94}" srcOrd="1" destOrd="0" parTransId="{6F25228B-ECD1-4E4A-B8B1-E5EE5B101E1C}" sibTransId="{76346350-4885-5646-A6BF-D4D5B284E834}"/>
    <dgm:cxn modelId="{7D9A326F-FA04-F04D-8F86-9D29EFB75835}" type="presOf" srcId="{5E96B752-5898-CE45-9C20-592F4E298C94}" destId="{2A510913-836C-064B-9785-31C5B4F1E825}" srcOrd="0" destOrd="0" presId="urn:microsoft.com/office/officeart/2005/8/layout/arrow6"/>
    <dgm:cxn modelId="{A9CDC8B4-5E42-CF49-8B4C-C2D64D87828C}" srcId="{5E96B752-5898-CE45-9C20-592F4E298C94}" destId="{F9F79718-D720-2E41-B34F-7BCE84992144}" srcOrd="0" destOrd="0" parTransId="{DE6C1BEE-418D-0F40-AA89-EC49E43869B0}" sibTransId="{F7B5A34E-5561-EB47-9968-9FE55C8FB41D}"/>
    <dgm:cxn modelId="{5660B214-AE0E-C247-8601-B0E55A7B1CEC}" srcId="{9B57FE98-536E-A843-B593-AEFD59CF0B9C}" destId="{101A644F-50BF-7842-961D-AEC66C9280B7}" srcOrd="0" destOrd="0" parTransId="{1084AF2A-8C98-C045-B8C4-CD7DDA441AB3}" sibTransId="{9F428278-C525-1A44-9C66-213BCF9DB792}"/>
    <dgm:cxn modelId="{F5AFAD02-80FA-264E-8E1F-11F8A3CBA60B}" type="presOf" srcId="{F9F79718-D720-2E41-B34F-7BCE84992144}" destId="{2A510913-836C-064B-9785-31C5B4F1E825}" srcOrd="0" destOrd="1" presId="urn:microsoft.com/office/officeart/2005/8/layout/arrow6"/>
    <dgm:cxn modelId="{6D31F317-B187-AF43-BABA-B4899ABDB139}" srcId="{6834496D-1E31-0646-8A9B-D17DE01F8D60}" destId="{9B57FE98-536E-A843-B593-AEFD59CF0B9C}" srcOrd="0" destOrd="0" parTransId="{DFF1871D-7672-2446-9BF8-650B72546E50}" sibTransId="{A2D131B7-B0AE-6D45-8C1C-E90A0ADDF4F9}"/>
    <dgm:cxn modelId="{AB8299C1-A957-1348-85E4-9C137F3392F1}" type="presOf" srcId="{6834496D-1E31-0646-8A9B-D17DE01F8D60}" destId="{BA50608C-6954-1842-9AAD-03E85F3FFDE8}" srcOrd="0" destOrd="0" presId="urn:microsoft.com/office/officeart/2005/8/layout/arrow6"/>
    <dgm:cxn modelId="{092D2E2C-A6A3-A640-B7D8-041AB46F9505}" type="presParOf" srcId="{BA50608C-6954-1842-9AAD-03E85F3FFDE8}" destId="{42EB9AC1-7BB2-634C-BB1D-DF42067777C4}" srcOrd="0" destOrd="0" presId="urn:microsoft.com/office/officeart/2005/8/layout/arrow6"/>
    <dgm:cxn modelId="{C8678188-801E-FC4F-86A6-3F854B71EC03}" type="presParOf" srcId="{BA50608C-6954-1842-9AAD-03E85F3FFDE8}" destId="{3C15FF5F-375B-CE41-91BB-9A3A7C901552}" srcOrd="1" destOrd="0" presId="urn:microsoft.com/office/officeart/2005/8/layout/arrow6"/>
    <dgm:cxn modelId="{6691ABA1-72C7-ED45-AE97-65F267C7989C}" type="presParOf" srcId="{BA50608C-6954-1842-9AAD-03E85F3FFDE8}" destId="{2A510913-836C-064B-9785-31C5B4F1E825}" srcOrd="2" destOrd="0" presId="urn:microsoft.com/office/officeart/2005/8/layout/arrow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14C761-1271-7848-8AD1-84FD4C7EE64F}" type="doc">
      <dgm:prSet loTypeId="urn:microsoft.com/office/officeart/2005/8/layout/matrix3" loCatId="" qsTypeId="urn:microsoft.com/office/officeart/2005/8/quickstyle/simple1" qsCatId="simple" csTypeId="urn:microsoft.com/office/officeart/2005/8/colors/accent1_2" csCatId="accent1" phldr="1"/>
      <dgm:spPr/>
      <dgm:t>
        <a:bodyPr/>
        <a:lstStyle/>
        <a:p>
          <a:endParaRPr lang="en-US"/>
        </a:p>
      </dgm:t>
    </dgm:pt>
    <dgm:pt modelId="{E58BDAE4-BEC3-BB46-9974-49B64132F5AE}">
      <dgm:prSet phldrT="[Text]"/>
      <dgm:spPr/>
      <dgm:t>
        <a:bodyPr/>
        <a:lstStyle/>
        <a:p>
          <a:r>
            <a:rPr lang="en-US" dirty="0" smtClean="0"/>
            <a:t>Quality of Service (</a:t>
          </a:r>
          <a:r>
            <a:rPr lang="en-US" dirty="0" err="1" smtClean="0"/>
            <a:t>QoS</a:t>
          </a:r>
          <a:r>
            <a:rPr lang="en-US" dirty="0" smtClean="0"/>
            <a:t>) and congestion control</a:t>
          </a:r>
          <a:endParaRPr lang="en-US" dirty="0"/>
        </a:p>
      </dgm:t>
    </dgm:pt>
    <dgm:pt modelId="{8CDEFDA2-1D2C-EA47-BB5A-BC0E5A22A6F3}" type="parTrans" cxnId="{0E05530F-2BF0-6D4B-9B60-C80F382A25CD}">
      <dgm:prSet/>
      <dgm:spPr/>
      <dgm:t>
        <a:bodyPr/>
        <a:lstStyle/>
        <a:p>
          <a:endParaRPr lang="en-US"/>
        </a:p>
      </dgm:t>
    </dgm:pt>
    <dgm:pt modelId="{73766988-8C70-4441-9595-5EADE3BF396E}" type="sibTrans" cxnId="{0E05530F-2BF0-6D4B-9B60-C80F382A25CD}">
      <dgm:prSet/>
      <dgm:spPr/>
      <dgm:t>
        <a:bodyPr/>
        <a:lstStyle/>
        <a:p>
          <a:endParaRPr lang="en-US"/>
        </a:p>
      </dgm:t>
    </dgm:pt>
    <dgm:pt modelId="{07DEA93E-63AA-AC47-89D3-DB79E698B781}">
      <dgm:prSet/>
      <dgm:spPr/>
      <dgm:t>
        <a:bodyPr/>
        <a:lstStyle/>
        <a:p>
          <a:r>
            <a:rPr lang="en-US" smtClean="0"/>
            <a:t>Identification</a:t>
          </a:r>
          <a:endParaRPr lang="en-US" dirty="0" smtClean="0"/>
        </a:p>
      </dgm:t>
    </dgm:pt>
    <dgm:pt modelId="{78E8B0B6-A8FC-E04F-B3C9-B4C1F96B910D}" type="parTrans" cxnId="{1FB830D4-262C-0940-B0C6-24AC5FA4605E}">
      <dgm:prSet/>
      <dgm:spPr/>
      <dgm:t>
        <a:bodyPr/>
        <a:lstStyle/>
        <a:p>
          <a:endParaRPr lang="en-US"/>
        </a:p>
      </dgm:t>
    </dgm:pt>
    <dgm:pt modelId="{1F21A7E4-AAEA-C74A-B551-B105F2CFA0C2}" type="sibTrans" cxnId="{1FB830D4-262C-0940-B0C6-24AC5FA4605E}">
      <dgm:prSet/>
      <dgm:spPr/>
      <dgm:t>
        <a:bodyPr/>
        <a:lstStyle/>
        <a:p>
          <a:endParaRPr lang="en-US"/>
        </a:p>
      </dgm:t>
    </dgm:pt>
    <dgm:pt modelId="{0F3B0691-33B9-2542-B1F5-D05352FCDE16}">
      <dgm:prSet/>
      <dgm:spPr/>
      <dgm:t>
        <a:bodyPr/>
        <a:lstStyle/>
        <a:p>
          <a:r>
            <a:rPr lang="en-US" smtClean="0"/>
            <a:t>Session size estimation and scaling</a:t>
          </a:r>
          <a:endParaRPr lang="en-US" dirty="0" smtClean="0"/>
        </a:p>
      </dgm:t>
    </dgm:pt>
    <dgm:pt modelId="{9F96550E-DA50-EF42-8274-D904040C05D9}" type="parTrans" cxnId="{D5195614-F03A-BC46-8368-FE276CEC1DF6}">
      <dgm:prSet/>
      <dgm:spPr/>
      <dgm:t>
        <a:bodyPr/>
        <a:lstStyle/>
        <a:p>
          <a:endParaRPr lang="en-US"/>
        </a:p>
      </dgm:t>
    </dgm:pt>
    <dgm:pt modelId="{CAA89CE9-47CD-6546-BA8B-612D8FD6C1D9}" type="sibTrans" cxnId="{D5195614-F03A-BC46-8368-FE276CEC1DF6}">
      <dgm:prSet/>
      <dgm:spPr/>
      <dgm:t>
        <a:bodyPr/>
        <a:lstStyle/>
        <a:p>
          <a:endParaRPr lang="en-US"/>
        </a:p>
      </dgm:t>
    </dgm:pt>
    <dgm:pt modelId="{486125B4-42EA-6041-B630-5E414D9BBC51}">
      <dgm:prSet/>
      <dgm:spPr/>
      <dgm:t>
        <a:bodyPr/>
        <a:lstStyle/>
        <a:p>
          <a:r>
            <a:rPr lang="en-US" dirty="0" smtClean="0"/>
            <a:t>Session control</a:t>
          </a:r>
          <a:endParaRPr lang="en-US" dirty="0"/>
        </a:p>
      </dgm:t>
    </dgm:pt>
    <dgm:pt modelId="{9AB66257-E6E9-2F48-B5A3-421DBAB0F3D5}" type="parTrans" cxnId="{B399DFB0-FD73-2B43-A798-B0A8CD6F0A57}">
      <dgm:prSet/>
      <dgm:spPr/>
      <dgm:t>
        <a:bodyPr/>
        <a:lstStyle/>
        <a:p>
          <a:endParaRPr lang="en-US"/>
        </a:p>
      </dgm:t>
    </dgm:pt>
    <dgm:pt modelId="{7779A41E-0470-2B42-A2F1-440B2778C5AC}" type="sibTrans" cxnId="{B399DFB0-FD73-2B43-A798-B0A8CD6F0A57}">
      <dgm:prSet/>
      <dgm:spPr/>
      <dgm:t>
        <a:bodyPr/>
        <a:lstStyle/>
        <a:p>
          <a:endParaRPr lang="en-US"/>
        </a:p>
      </dgm:t>
    </dgm:pt>
    <dgm:pt modelId="{2B7A7300-FF9D-8242-9B21-2DB90C563E79}" type="pres">
      <dgm:prSet presAssocID="{CF14C761-1271-7848-8AD1-84FD4C7EE64F}" presName="matrix" presStyleCnt="0">
        <dgm:presLayoutVars>
          <dgm:chMax val="1"/>
          <dgm:dir/>
          <dgm:resizeHandles val="exact"/>
        </dgm:presLayoutVars>
      </dgm:prSet>
      <dgm:spPr/>
      <dgm:t>
        <a:bodyPr/>
        <a:lstStyle/>
        <a:p>
          <a:endParaRPr lang="en-US"/>
        </a:p>
      </dgm:t>
    </dgm:pt>
    <dgm:pt modelId="{A7E5B818-1C4C-7E43-AA7F-18625B452E22}" type="pres">
      <dgm:prSet presAssocID="{CF14C761-1271-7848-8AD1-84FD4C7EE64F}" presName="diamond" presStyleLbl="bgShp" presStyleIdx="0" presStyleCnt="1"/>
      <dgm:spPr/>
    </dgm:pt>
    <dgm:pt modelId="{5D8BF3E7-DF9B-7843-B031-97BF7618CDBC}" type="pres">
      <dgm:prSet presAssocID="{CF14C761-1271-7848-8AD1-84FD4C7EE64F}" presName="quad1" presStyleLbl="node1" presStyleIdx="0" presStyleCnt="4">
        <dgm:presLayoutVars>
          <dgm:chMax val="0"/>
          <dgm:chPref val="0"/>
          <dgm:bulletEnabled val="1"/>
        </dgm:presLayoutVars>
      </dgm:prSet>
      <dgm:spPr/>
      <dgm:t>
        <a:bodyPr/>
        <a:lstStyle/>
        <a:p>
          <a:endParaRPr lang="en-US"/>
        </a:p>
      </dgm:t>
    </dgm:pt>
    <dgm:pt modelId="{06E4D615-A147-6842-9DBE-1BFB487604B0}" type="pres">
      <dgm:prSet presAssocID="{CF14C761-1271-7848-8AD1-84FD4C7EE64F}" presName="quad2" presStyleLbl="node1" presStyleIdx="1" presStyleCnt="4">
        <dgm:presLayoutVars>
          <dgm:chMax val="0"/>
          <dgm:chPref val="0"/>
          <dgm:bulletEnabled val="1"/>
        </dgm:presLayoutVars>
      </dgm:prSet>
      <dgm:spPr/>
      <dgm:t>
        <a:bodyPr/>
        <a:lstStyle/>
        <a:p>
          <a:endParaRPr lang="en-US"/>
        </a:p>
      </dgm:t>
    </dgm:pt>
    <dgm:pt modelId="{2BEAE6FA-F511-B64B-8043-3A83A68B4B5F}" type="pres">
      <dgm:prSet presAssocID="{CF14C761-1271-7848-8AD1-84FD4C7EE64F}" presName="quad3" presStyleLbl="node1" presStyleIdx="2" presStyleCnt="4">
        <dgm:presLayoutVars>
          <dgm:chMax val="0"/>
          <dgm:chPref val="0"/>
          <dgm:bulletEnabled val="1"/>
        </dgm:presLayoutVars>
      </dgm:prSet>
      <dgm:spPr/>
      <dgm:t>
        <a:bodyPr/>
        <a:lstStyle/>
        <a:p>
          <a:endParaRPr lang="en-US"/>
        </a:p>
      </dgm:t>
    </dgm:pt>
    <dgm:pt modelId="{CEF60032-6B2D-7940-96B6-BCDEF36D19FA}" type="pres">
      <dgm:prSet presAssocID="{CF14C761-1271-7848-8AD1-84FD4C7EE64F}" presName="quad4" presStyleLbl="node1" presStyleIdx="3" presStyleCnt="4">
        <dgm:presLayoutVars>
          <dgm:chMax val="0"/>
          <dgm:chPref val="0"/>
          <dgm:bulletEnabled val="1"/>
        </dgm:presLayoutVars>
      </dgm:prSet>
      <dgm:spPr/>
      <dgm:t>
        <a:bodyPr/>
        <a:lstStyle/>
        <a:p>
          <a:endParaRPr lang="en-US"/>
        </a:p>
      </dgm:t>
    </dgm:pt>
  </dgm:ptLst>
  <dgm:cxnLst>
    <dgm:cxn modelId="{D1EF7D42-E9B1-A349-86FC-4978F4CA62C5}" type="presOf" srcId="{0F3B0691-33B9-2542-B1F5-D05352FCDE16}" destId="{2BEAE6FA-F511-B64B-8043-3A83A68B4B5F}" srcOrd="0" destOrd="0" presId="urn:microsoft.com/office/officeart/2005/8/layout/matrix3"/>
    <dgm:cxn modelId="{91C8CEB9-B1EF-714A-8467-010C30E1C1A4}" type="presOf" srcId="{07DEA93E-63AA-AC47-89D3-DB79E698B781}" destId="{06E4D615-A147-6842-9DBE-1BFB487604B0}" srcOrd="0" destOrd="0" presId="urn:microsoft.com/office/officeart/2005/8/layout/matrix3"/>
    <dgm:cxn modelId="{1DD123E8-A963-324E-A14C-E45C6E550ACE}" type="presOf" srcId="{E58BDAE4-BEC3-BB46-9974-49B64132F5AE}" destId="{5D8BF3E7-DF9B-7843-B031-97BF7618CDBC}" srcOrd="0" destOrd="0" presId="urn:microsoft.com/office/officeart/2005/8/layout/matrix3"/>
    <dgm:cxn modelId="{3558FD8B-3A89-E944-91DF-6BBB39A8B56C}" type="presOf" srcId="{486125B4-42EA-6041-B630-5E414D9BBC51}" destId="{CEF60032-6B2D-7940-96B6-BCDEF36D19FA}" srcOrd="0" destOrd="0" presId="urn:microsoft.com/office/officeart/2005/8/layout/matrix3"/>
    <dgm:cxn modelId="{B399DFB0-FD73-2B43-A798-B0A8CD6F0A57}" srcId="{CF14C761-1271-7848-8AD1-84FD4C7EE64F}" destId="{486125B4-42EA-6041-B630-5E414D9BBC51}" srcOrd="3" destOrd="0" parTransId="{9AB66257-E6E9-2F48-B5A3-421DBAB0F3D5}" sibTransId="{7779A41E-0470-2B42-A2F1-440B2778C5AC}"/>
    <dgm:cxn modelId="{0E05530F-2BF0-6D4B-9B60-C80F382A25CD}" srcId="{CF14C761-1271-7848-8AD1-84FD4C7EE64F}" destId="{E58BDAE4-BEC3-BB46-9974-49B64132F5AE}" srcOrd="0" destOrd="0" parTransId="{8CDEFDA2-1D2C-EA47-BB5A-BC0E5A22A6F3}" sibTransId="{73766988-8C70-4441-9595-5EADE3BF396E}"/>
    <dgm:cxn modelId="{1FB830D4-262C-0940-B0C6-24AC5FA4605E}" srcId="{CF14C761-1271-7848-8AD1-84FD4C7EE64F}" destId="{07DEA93E-63AA-AC47-89D3-DB79E698B781}" srcOrd="1" destOrd="0" parTransId="{78E8B0B6-A8FC-E04F-B3C9-B4C1F96B910D}" sibTransId="{1F21A7E4-AAEA-C74A-B551-B105F2CFA0C2}"/>
    <dgm:cxn modelId="{D5195614-F03A-BC46-8368-FE276CEC1DF6}" srcId="{CF14C761-1271-7848-8AD1-84FD4C7EE64F}" destId="{0F3B0691-33B9-2542-B1F5-D05352FCDE16}" srcOrd="2" destOrd="0" parTransId="{9F96550E-DA50-EF42-8274-D904040C05D9}" sibTransId="{CAA89CE9-47CD-6546-BA8B-612D8FD6C1D9}"/>
    <dgm:cxn modelId="{561102FF-38A2-CC4E-BE2D-DAFF44D54220}" type="presOf" srcId="{CF14C761-1271-7848-8AD1-84FD4C7EE64F}" destId="{2B7A7300-FF9D-8242-9B21-2DB90C563E79}" srcOrd="0" destOrd="0" presId="urn:microsoft.com/office/officeart/2005/8/layout/matrix3"/>
    <dgm:cxn modelId="{BD5A13D3-035F-1D4C-A514-7F0E3DCAEA8A}" type="presParOf" srcId="{2B7A7300-FF9D-8242-9B21-2DB90C563E79}" destId="{A7E5B818-1C4C-7E43-AA7F-18625B452E22}" srcOrd="0" destOrd="0" presId="urn:microsoft.com/office/officeart/2005/8/layout/matrix3"/>
    <dgm:cxn modelId="{F9EE51F6-C5C3-674A-A93F-56C227893A04}" type="presParOf" srcId="{2B7A7300-FF9D-8242-9B21-2DB90C563E79}" destId="{5D8BF3E7-DF9B-7843-B031-97BF7618CDBC}" srcOrd="1" destOrd="0" presId="urn:microsoft.com/office/officeart/2005/8/layout/matrix3"/>
    <dgm:cxn modelId="{3C49A49E-D786-EF42-AA00-9F010D90A7CB}" type="presParOf" srcId="{2B7A7300-FF9D-8242-9B21-2DB90C563E79}" destId="{06E4D615-A147-6842-9DBE-1BFB487604B0}" srcOrd="2" destOrd="0" presId="urn:microsoft.com/office/officeart/2005/8/layout/matrix3"/>
    <dgm:cxn modelId="{AAEF1C43-E958-734C-981C-90EF263AB943}" type="presParOf" srcId="{2B7A7300-FF9D-8242-9B21-2DB90C563E79}" destId="{2BEAE6FA-F511-B64B-8043-3A83A68B4B5F}" srcOrd="3" destOrd="0" presId="urn:microsoft.com/office/officeart/2005/8/layout/matrix3"/>
    <dgm:cxn modelId="{B8DD43A2-B654-CF40-A12A-F996EFD1840D}" type="presParOf" srcId="{2B7A7300-FF9D-8242-9B21-2DB90C563E79}" destId="{CEF60032-6B2D-7940-96B6-BCDEF36D19FA}" srcOrd="4" destOrd="0" presId="urn:microsoft.com/office/officeart/2005/8/layout/matrix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68CA13-8C94-E14B-A588-C44231CB0FCC}">
      <dsp:nvSpPr>
        <dsp:cNvPr id="0" name=""/>
        <dsp:cNvSpPr/>
      </dsp:nvSpPr>
      <dsp:spPr>
        <a:xfrm>
          <a:off x="638416" y="2822"/>
          <a:ext cx="3090118" cy="11600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u="sng" kern="1200" dirty="0" smtClean="0"/>
            <a:t>Soft</a:t>
          </a:r>
          <a:r>
            <a:rPr lang="en-US" sz="6500" kern="1200" dirty="0" smtClean="0"/>
            <a:t> </a:t>
          </a:r>
          <a:endParaRPr lang="en-US" sz="6500" kern="1200" dirty="0"/>
        </a:p>
      </dsp:txBody>
      <dsp:txXfrm>
        <a:off x="638416" y="2822"/>
        <a:ext cx="3090118" cy="1160045"/>
      </dsp:txXfrm>
    </dsp:sp>
    <dsp:sp modelId="{4D2C4D26-0824-DD44-AD73-08A91869E4B0}">
      <dsp:nvSpPr>
        <dsp:cNvPr id="0" name=""/>
        <dsp:cNvSpPr/>
      </dsp:nvSpPr>
      <dsp:spPr>
        <a:xfrm>
          <a:off x="947428" y="1162868"/>
          <a:ext cx="309011" cy="1158794"/>
        </a:xfrm>
        <a:custGeom>
          <a:avLst/>
          <a:gdLst/>
          <a:ahLst/>
          <a:cxnLst/>
          <a:rect l="0" t="0" r="0" b="0"/>
          <a:pathLst>
            <a:path>
              <a:moveTo>
                <a:pt x="0" y="0"/>
              </a:moveTo>
              <a:lnTo>
                <a:pt x="0" y="1158794"/>
              </a:lnTo>
              <a:lnTo>
                <a:pt x="309011" y="1158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B6A9A5-1565-DC41-B8BA-BADF20E3C75D}">
      <dsp:nvSpPr>
        <dsp:cNvPr id="0" name=""/>
        <dsp:cNvSpPr/>
      </dsp:nvSpPr>
      <dsp:spPr>
        <a:xfrm>
          <a:off x="1256440" y="1549133"/>
          <a:ext cx="2472094" cy="15450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Can tolerate the loss of some portion of the communicated data</a:t>
          </a:r>
          <a:endParaRPr lang="en-US" sz="1400" kern="1200" dirty="0"/>
        </a:p>
      </dsp:txBody>
      <dsp:txXfrm>
        <a:off x="1256440" y="1549133"/>
        <a:ext cx="2472094" cy="1545059"/>
      </dsp:txXfrm>
    </dsp:sp>
    <dsp:sp modelId="{F5A21982-B531-3447-998D-DF7E636DEAE9}">
      <dsp:nvSpPr>
        <dsp:cNvPr id="0" name=""/>
        <dsp:cNvSpPr/>
      </dsp:nvSpPr>
      <dsp:spPr>
        <a:xfrm>
          <a:off x="947428" y="1162868"/>
          <a:ext cx="309011" cy="3090118"/>
        </a:xfrm>
        <a:custGeom>
          <a:avLst/>
          <a:gdLst/>
          <a:ahLst/>
          <a:cxnLst/>
          <a:rect l="0" t="0" r="0" b="0"/>
          <a:pathLst>
            <a:path>
              <a:moveTo>
                <a:pt x="0" y="0"/>
              </a:moveTo>
              <a:lnTo>
                <a:pt x="0" y="3090118"/>
              </a:lnTo>
              <a:lnTo>
                <a:pt x="309011" y="3090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42BB25-9C6D-FC47-B0B5-AC8B693C207A}">
      <dsp:nvSpPr>
        <dsp:cNvPr id="0" name=""/>
        <dsp:cNvSpPr/>
      </dsp:nvSpPr>
      <dsp:spPr>
        <a:xfrm>
          <a:off x="1256440" y="3480457"/>
          <a:ext cx="2472094" cy="15450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Impose fewer requirements on the network, therefore permissible to focus on maximizing network utilization, even at the cost of some lost or </a:t>
          </a:r>
          <a:r>
            <a:rPr lang="en-US" sz="1400" kern="1200" dirty="0" err="1" smtClean="0"/>
            <a:t>misordered</a:t>
          </a:r>
          <a:r>
            <a:rPr lang="en-US" sz="1400" kern="1200" dirty="0" smtClean="0"/>
            <a:t> packets</a:t>
          </a:r>
          <a:endParaRPr lang="en-US" sz="1400" kern="1200" dirty="0"/>
        </a:p>
      </dsp:txBody>
      <dsp:txXfrm>
        <a:off x="1256440" y="3480457"/>
        <a:ext cx="2472094" cy="1545059"/>
      </dsp:txXfrm>
    </dsp:sp>
    <dsp:sp modelId="{B52F7932-D84B-5F4F-8E38-AC20EA9BB5C0}">
      <dsp:nvSpPr>
        <dsp:cNvPr id="0" name=""/>
        <dsp:cNvSpPr/>
      </dsp:nvSpPr>
      <dsp:spPr>
        <a:xfrm>
          <a:off x="4501064" y="2822"/>
          <a:ext cx="3090118" cy="11600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u="sng" kern="1200" dirty="0" smtClean="0"/>
            <a:t>Hard</a:t>
          </a:r>
          <a:endParaRPr lang="en-US" sz="6500" kern="1200" dirty="0"/>
        </a:p>
      </dsp:txBody>
      <dsp:txXfrm>
        <a:off x="4501064" y="2822"/>
        <a:ext cx="3090118" cy="1160045"/>
      </dsp:txXfrm>
    </dsp:sp>
    <dsp:sp modelId="{064ED310-F4B9-B142-90C1-2D0C5CC36D2C}">
      <dsp:nvSpPr>
        <dsp:cNvPr id="0" name=""/>
        <dsp:cNvSpPr/>
      </dsp:nvSpPr>
      <dsp:spPr>
        <a:xfrm>
          <a:off x="4810076" y="1162868"/>
          <a:ext cx="309011" cy="1158794"/>
        </a:xfrm>
        <a:custGeom>
          <a:avLst/>
          <a:gdLst/>
          <a:ahLst/>
          <a:cxnLst/>
          <a:rect l="0" t="0" r="0" b="0"/>
          <a:pathLst>
            <a:path>
              <a:moveTo>
                <a:pt x="0" y="0"/>
              </a:moveTo>
              <a:lnTo>
                <a:pt x="0" y="1158794"/>
              </a:lnTo>
              <a:lnTo>
                <a:pt x="309011" y="11587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0E1EFC-41EF-3142-9163-2E177E64EEFD}">
      <dsp:nvSpPr>
        <dsp:cNvPr id="0" name=""/>
        <dsp:cNvSpPr/>
      </dsp:nvSpPr>
      <dsp:spPr>
        <a:xfrm>
          <a:off x="5119088" y="1549133"/>
          <a:ext cx="2472094" cy="15450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Have zero loss tolerance</a:t>
          </a:r>
          <a:endParaRPr lang="en-US" sz="1400" kern="1200" dirty="0"/>
        </a:p>
      </dsp:txBody>
      <dsp:txXfrm>
        <a:off x="5119088" y="1549133"/>
        <a:ext cx="2472094" cy="1545059"/>
      </dsp:txXfrm>
    </dsp:sp>
    <dsp:sp modelId="{8AA354DD-A427-F546-9079-795B13E5D2C2}">
      <dsp:nvSpPr>
        <dsp:cNvPr id="0" name=""/>
        <dsp:cNvSpPr/>
      </dsp:nvSpPr>
      <dsp:spPr>
        <a:xfrm>
          <a:off x="4810076" y="1162868"/>
          <a:ext cx="309011" cy="3090118"/>
        </a:xfrm>
        <a:custGeom>
          <a:avLst/>
          <a:gdLst/>
          <a:ahLst/>
          <a:cxnLst/>
          <a:rect l="0" t="0" r="0" b="0"/>
          <a:pathLst>
            <a:path>
              <a:moveTo>
                <a:pt x="0" y="0"/>
              </a:moveTo>
              <a:lnTo>
                <a:pt x="0" y="3090118"/>
              </a:lnTo>
              <a:lnTo>
                <a:pt x="309011" y="30901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023C5D-B0B7-D649-81BD-08BEAC6C2A10}">
      <dsp:nvSpPr>
        <dsp:cNvPr id="0" name=""/>
        <dsp:cNvSpPr/>
      </dsp:nvSpPr>
      <dsp:spPr>
        <a:xfrm>
          <a:off x="5119088" y="3480457"/>
          <a:ext cx="2472094" cy="15450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smtClean="0"/>
            <a:t>A deterministic upper bound on jitter and high reliability takes precedence over network utilization considerations</a:t>
          </a:r>
          <a:endParaRPr lang="en-US" sz="1400" kern="1200" dirty="0"/>
        </a:p>
      </dsp:txBody>
      <dsp:txXfrm>
        <a:off x="5119088" y="3480457"/>
        <a:ext cx="2472094" cy="154505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448BC0-531C-2B46-BC15-474BE6D6ED51}" type="datetimeFigureOut">
              <a:rPr lang="en-US" smtClean="0"/>
              <a:pPr/>
              <a:t>2/11/2014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45C74E-48B3-E349-9ACF-2C275746E3C4}"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8896026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a:t>
            </a:r>
            <a:r>
              <a:rPr lang="en-US" dirty="0" smtClean="0"/>
              <a:t> 25 “</a:t>
            </a:r>
            <a:r>
              <a:rPr kumimoji="1" lang="en-GB" dirty="0" smtClean="0"/>
              <a:t>Internet</a:t>
            </a:r>
            <a:r>
              <a:rPr kumimoji="1" lang="en-GB" baseline="0" dirty="0" smtClean="0"/>
              <a:t> Multimedia Support</a:t>
            </a:r>
            <a:r>
              <a:rPr lang="en-US" dirty="0" smtClean="0"/>
              <a:t>”</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Once a called party responds, a logical connection is established between the two</a:t>
            </a:r>
          </a:p>
          <a:p>
            <a:r>
              <a:rPr lang="en-US" sz="1200" kern="1200" baseline="0" dirty="0" smtClean="0">
                <a:solidFill>
                  <a:schemeClr val="tx1"/>
                </a:solidFill>
                <a:latin typeface="+mn-lt"/>
                <a:ea typeface="+mn-ea"/>
                <a:cs typeface="+mn-cs"/>
              </a:rPr>
              <a:t>parties (or more for a conference call), and voice data may be exchanged in both</a:t>
            </a:r>
          </a:p>
          <a:p>
            <a:r>
              <a:rPr lang="en-US" sz="1200" kern="1200" baseline="0" dirty="0" smtClean="0">
                <a:solidFill>
                  <a:schemeClr val="tx1"/>
                </a:solidFill>
                <a:latin typeface="+mn-lt"/>
                <a:ea typeface="+mn-ea"/>
                <a:cs typeface="+mn-cs"/>
              </a:rPr>
              <a:t>directions. Figure 25.3 illustrates the basic flow of voice data in one direction in a</a:t>
            </a:r>
          </a:p>
          <a:p>
            <a:r>
              <a:rPr lang="en-US" sz="1200" kern="1200" baseline="0" dirty="0" smtClean="0">
                <a:solidFill>
                  <a:schemeClr val="tx1"/>
                </a:solidFill>
                <a:latin typeface="+mn-lt"/>
                <a:ea typeface="+mn-ea"/>
                <a:cs typeface="+mn-cs"/>
              </a:rPr>
              <a:t>VoIP system. On the sending side, the analog voice signal is first converted into a</a:t>
            </a:r>
          </a:p>
          <a:p>
            <a:r>
              <a:rPr lang="en-US" sz="1200" kern="1200" baseline="0" dirty="0" smtClean="0">
                <a:solidFill>
                  <a:schemeClr val="tx1"/>
                </a:solidFill>
                <a:latin typeface="+mn-lt"/>
                <a:ea typeface="+mn-ea"/>
                <a:cs typeface="+mn-cs"/>
              </a:rPr>
              <a:t>digital bit stream and then segmented into packets. The </a:t>
            </a:r>
            <a:r>
              <a:rPr lang="en-US" sz="1200" kern="1200" baseline="0" dirty="0" err="1" smtClean="0">
                <a:solidFill>
                  <a:schemeClr val="tx1"/>
                </a:solidFill>
                <a:latin typeface="+mn-lt"/>
                <a:ea typeface="+mn-ea"/>
                <a:cs typeface="+mn-cs"/>
              </a:rPr>
              <a:t>packetization</a:t>
            </a:r>
            <a:r>
              <a:rPr lang="en-US" sz="1200" kern="1200" baseline="0" dirty="0" smtClean="0">
                <a:solidFill>
                  <a:schemeClr val="tx1"/>
                </a:solidFill>
                <a:latin typeface="+mn-lt"/>
                <a:ea typeface="+mn-ea"/>
                <a:cs typeface="+mn-cs"/>
              </a:rPr>
              <a:t> is performed,</a:t>
            </a:r>
          </a:p>
          <a:p>
            <a:r>
              <a:rPr lang="en-US" sz="1200" kern="1200" baseline="0" dirty="0" smtClean="0">
                <a:solidFill>
                  <a:schemeClr val="tx1"/>
                </a:solidFill>
                <a:latin typeface="+mn-lt"/>
                <a:ea typeface="+mn-ea"/>
                <a:cs typeface="+mn-cs"/>
              </a:rPr>
              <a:t>typically, by RTP. This protocol includes mechanisms for labeling the packets so</a:t>
            </a:r>
          </a:p>
          <a:p>
            <a:r>
              <a:rPr lang="en-US" sz="1200" kern="1200" baseline="0" dirty="0" smtClean="0">
                <a:solidFill>
                  <a:schemeClr val="tx1"/>
                </a:solidFill>
                <a:latin typeface="+mn-lt"/>
                <a:ea typeface="+mn-ea"/>
                <a:cs typeface="+mn-cs"/>
              </a:rPr>
              <a:t>that they can be reassembled in the proper order at the receiving end, plus a buffering</a:t>
            </a:r>
          </a:p>
          <a:p>
            <a:r>
              <a:rPr lang="en-US" sz="1200" kern="1200" baseline="0" dirty="0" smtClean="0">
                <a:solidFill>
                  <a:schemeClr val="tx1"/>
                </a:solidFill>
                <a:latin typeface="+mn-lt"/>
                <a:ea typeface="+mn-ea"/>
                <a:cs typeface="+mn-cs"/>
              </a:rPr>
              <a:t>function to smooth out reception and deliver the voice data in a continuous</a:t>
            </a:r>
          </a:p>
          <a:p>
            <a:r>
              <a:rPr lang="en-US" sz="1200" kern="1200" baseline="0" dirty="0" smtClean="0">
                <a:solidFill>
                  <a:schemeClr val="tx1"/>
                </a:solidFill>
                <a:latin typeface="+mn-lt"/>
                <a:ea typeface="+mn-ea"/>
                <a:cs typeface="+mn-cs"/>
              </a:rPr>
              <a:t>flow. The RTP packets are then transmitted across the Internet or a private internet</a:t>
            </a:r>
          </a:p>
          <a:p>
            <a:r>
              <a:rPr lang="en-US" sz="1200" kern="1200" baseline="0" dirty="0" smtClean="0">
                <a:solidFill>
                  <a:schemeClr val="tx1"/>
                </a:solidFill>
                <a:latin typeface="+mn-lt"/>
                <a:ea typeface="+mn-ea"/>
                <a:cs typeface="+mn-cs"/>
              </a:rPr>
              <a:t>using the User Datagram Protocol and IP 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the receiving end, the process is reversed. The packet payloads are reassembled</a:t>
            </a:r>
          </a:p>
          <a:p>
            <a:r>
              <a:rPr lang="en-US" sz="1200" kern="1200" baseline="0" dirty="0" smtClean="0">
                <a:solidFill>
                  <a:schemeClr val="tx1"/>
                </a:solidFill>
                <a:latin typeface="+mn-lt"/>
                <a:ea typeface="+mn-ea"/>
                <a:cs typeface="+mn-cs"/>
              </a:rPr>
              <a:t>by RTP and put into the proper order. The data are then decompressed</a:t>
            </a:r>
          </a:p>
          <a:p>
            <a:r>
              <a:rPr lang="en-US" sz="1200" kern="1200" baseline="0" dirty="0" smtClean="0">
                <a:solidFill>
                  <a:schemeClr val="tx1"/>
                </a:solidFill>
                <a:latin typeface="+mn-lt"/>
                <a:ea typeface="+mn-ea"/>
                <a:cs typeface="+mn-cs"/>
              </a:rPr>
              <a:t>and the digitized voice is processed by a digital-to-analog converter to produce analog</a:t>
            </a:r>
          </a:p>
          <a:p>
            <a:r>
              <a:rPr lang="en-US" sz="1200" kern="1200" baseline="0" dirty="0" smtClean="0">
                <a:solidFill>
                  <a:schemeClr val="tx1"/>
                </a:solidFill>
                <a:latin typeface="+mn-lt"/>
                <a:ea typeface="+mn-ea"/>
                <a:cs typeface="+mn-cs"/>
              </a:rPr>
              <a:t>signals for the receiver’s telephone or headset speaker.</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Ultimately, VoIP using IP-based networks may replace the public circuit-switched</a:t>
            </a:r>
          </a:p>
          <a:p>
            <a:r>
              <a:rPr lang="en-US" sz="1200" kern="1200" baseline="0" dirty="0" smtClean="0">
                <a:solidFill>
                  <a:schemeClr val="tx1"/>
                </a:solidFill>
                <a:latin typeface="+mn-lt"/>
                <a:ea typeface="+mn-ea"/>
                <a:cs typeface="+mn-cs"/>
              </a:rPr>
              <a:t>networks in use today. But for the foreseeable future, VoIP must coexist with the</a:t>
            </a:r>
          </a:p>
          <a:p>
            <a:r>
              <a:rPr lang="en-US" sz="1200" kern="1200" baseline="0" dirty="0" smtClean="0">
                <a:solidFill>
                  <a:schemeClr val="tx1"/>
                </a:solidFill>
                <a:latin typeface="+mn-lt"/>
                <a:ea typeface="+mn-ea"/>
                <a:cs typeface="+mn-cs"/>
              </a:rPr>
              <a:t>existing telephony infrastructure. Figure 25.4 suggests some of the key elements</a:t>
            </a:r>
          </a:p>
          <a:p>
            <a:r>
              <a:rPr lang="en-US" sz="1200" kern="1200" baseline="0" dirty="0" smtClean="0">
                <a:solidFill>
                  <a:schemeClr val="tx1"/>
                </a:solidFill>
                <a:latin typeface="+mn-lt"/>
                <a:ea typeface="+mn-ea"/>
                <a:cs typeface="+mn-cs"/>
              </a:rPr>
              <a:t>involved in the coexistence of the older and newer technologies.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B45C74E-48B3-E349-9ACF-2C275746E3C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deployment of the VoIP infrastructure has been accompanied by a variety</a:t>
            </a:r>
          </a:p>
          <a:p>
            <a:r>
              <a:rPr lang="en-US" sz="1200" kern="1200" baseline="0" dirty="0" smtClean="0">
                <a:solidFill>
                  <a:schemeClr val="tx1"/>
                </a:solidFill>
                <a:latin typeface="+mn-lt"/>
                <a:ea typeface="+mn-ea"/>
                <a:cs typeface="+mn-cs"/>
              </a:rPr>
              <a:t>of end-user products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Traditional telephone handset:  These corded or cordless units function much</a:t>
            </a:r>
          </a:p>
          <a:p>
            <a:r>
              <a:rPr lang="en-US" sz="1200" kern="1200" baseline="0" dirty="0" smtClean="0">
                <a:solidFill>
                  <a:schemeClr val="tx1"/>
                </a:solidFill>
                <a:latin typeface="+mn-lt"/>
                <a:ea typeface="+mn-ea"/>
                <a:cs typeface="+mn-cs"/>
              </a:rPr>
              <a:t>like a traditional telephone but are VoIP capable. They typically have many</a:t>
            </a:r>
          </a:p>
          <a:p>
            <a:r>
              <a:rPr lang="en-US" sz="1200" kern="1200" baseline="0" dirty="0" smtClean="0">
                <a:solidFill>
                  <a:schemeClr val="tx1"/>
                </a:solidFill>
                <a:latin typeface="+mn-lt"/>
                <a:ea typeface="+mn-ea"/>
                <a:cs typeface="+mn-cs"/>
              </a:rPr>
              <a:t>additional features, making use of a screen, and providing capabilities found</a:t>
            </a:r>
          </a:p>
          <a:p>
            <a:r>
              <a:rPr lang="en-US" sz="1200" kern="1200" baseline="0" dirty="0" smtClean="0">
                <a:solidFill>
                  <a:schemeClr val="tx1"/>
                </a:solidFill>
                <a:latin typeface="+mn-lt"/>
                <a:ea typeface="+mn-ea"/>
                <a:cs typeface="+mn-cs"/>
              </a:rPr>
              <a:t>in smart mobile phones.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Conferencing units:  These provide the same basic service of conventional</a:t>
            </a:r>
          </a:p>
          <a:p>
            <a:r>
              <a:rPr lang="en-US" sz="1200" kern="1200" baseline="0" dirty="0" smtClean="0">
                <a:solidFill>
                  <a:schemeClr val="tx1"/>
                </a:solidFill>
                <a:latin typeface="+mn-lt"/>
                <a:ea typeface="+mn-ea"/>
                <a:cs typeface="+mn-cs"/>
              </a:rPr>
              <a:t>conference calling phone systems. These units also allow users to coordinate</a:t>
            </a:r>
          </a:p>
          <a:p>
            <a:r>
              <a:rPr lang="en-US" sz="1200" kern="1200" baseline="0" dirty="0" smtClean="0">
                <a:solidFill>
                  <a:schemeClr val="tx1"/>
                </a:solidFill>
                <a:latin typeface="+mn-lt"/>
                <a:ea typeface="+mn-ea"/>
                <a:cs typeface="+mn-cs"/>
              </a:rPr>
              <a:t>other data communications services, such as text, graphics, video, and</a:t>
            </a:r>
          </a:p>
          <a:p>
            <a:r>
              <a:rPr lang="en-US" sz="1200" kern="1200" baseline="0" dirty="0" err="1" smtClean="0">
                <a:solidFill>
                  <a:schemeClr val="tx1"/>
                </a:solidFill>
                <a:latin typeface="+mn-lt"/>
                <a:ea typeface="+mn-ea"/>
                <a:cs typeface="+mn-cs"/>
              </a:rPr>
              <a:t>whiteboarding</a:t>
            </a:r>
            <a:r>
              <a:rPr lang="en-US" sz="1200" kern="1200" baseline="0" dirty="0" smtClean="0">
                <a:solidFill>
                  <a:schemeClr val="tx1"/>
                </a:solidFill>
                <a:latin typeface="+mn-lt"/>
                <a:ea typeface="+mn-ea"/>
                <a:cs typeface="+mn-cs"/>
              </a:rPr>
              <a:t>.</a:t>
            </a:r>
            <a:endParaRPr lang="en-US" dirty="0" smtClean="0"/>
          </a:p>
          <a:p>
            <a:endParaRPr lang="en-US" dirty="0" smtClean="0"/>
          </a:p>
          <a:p>
            <a:r>
              <a:rPr lang="en-US" sz="1200" kern="1200" baseline="0" dirty="0" smtClean="0">
                <a:solidFill>
                  <a:schemeClr val="tx1"/>
                </a:solidFill>
                <a:latin typeface="+mn-lt"/>
                <a:ea typeface="+mn-ea"/>
                <a:cs typeface="+mn-cs"/>
              </a:rPr>
              <a:t> • Mobile units: Smart phones and other cell phones with VoIP capability can tie</a:t>
            </a:r>
          </a:p>
          <a:p>
            <a:r>
              <a:rPr lang="en-US" sz="1200" kern="1200" baseline="0" dirty="0" smtClean="0">
                <a:solidFill>
                  <a:schemeClr val="tx1"/>
                </a:solidFill>
                <a:latin typeface="+mn-lt"/>
                <a:ea typeface="+mn-ea"/>
                <a:cs typeface="+mn-cs"/>
              </a:rPr>
              <a:t>directly into a VoIP network without going through any kind of gateway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Softphone</a:t>
            </a:r>
            <a:r>
              <a:rPr lang="en-US" sz="1200" kern="1200" baseline="0" dirty="0" smtClean="0">
                <a:solidFill>
                  <a:schemeClr val="tx1"/>
                </a:solidFill>
                <a:latin typeface="+mn-lt"/>
                <a:ea typeface="+mn-ea"/>
                <a:cs typeface="+mn-cs"/>
              </a:rPr>
              <a:t>: The term </a:t>
            </a:r>
            <a:r>
              <a:rPr lang="en-US" sz="1200" kern="1200" baseline="0" dirty="0" err="1" smtClean="0">
                <a:solidFill>
                  <a:schemeClr val="tx1"/>
                </a:solidFill>
                <a:latin typeface="+mn-lt"/>
                <a:ea typeface="+mn-ea"/>
                <a:cs typeface="+mn-cs"/>
              </a:rPr>
              <a:t>softphone</a:t>
            </a:r>
            <a:r>
              <a:rPr lang="en-US" sz="1200" kern="1200" baseline="0" dirty="0" smtClean="0">
                <a:solidFill>
                  <a:schemeClr val="tx1"/>
                </a:solidFill>
                <a:latin typeface="+mn-lt"/>
                <a:ea typeface="+mn-ea"/>
                <a:cs typeface="+mn-cs"/>
              </a:rPr>
              <a:t> refers to software operating on a PC that</a:t>
            </a:r>
          </a:p>
          <a:p>
            <a:r>
              <a:rPr lang="en-US" sz="1200" kern="1200" baseline="0" dirty="0" smtClean="0">
                <a:solidFill>
                  <a:schemeClr val="tx1"/>
                </a:solidFill>
                <a:latin typeface="+mn-lt"/>
                <a:ea typeface="+mn-ea"/>
                <a:cs typeface="+mn-cs"/>
              </a:rPr>
              <a:t>implements VoIP. Typically, the PC is configured with a headset or a telephone</a:t>
            </a:r>
          </a:p>
          <a:p>
            <a:r>
              <a:rPr lang="en-US" sz="1200" kern="1200" baseline="0" dirty="0" smtClean="0">
                <a:solidFill>
                  <a:schemeClr val="tx1"/>
                </a:solidFill>
                <a:latin typeface="+mn-lt"/>
                <a:ea typeface="+mn-ea"/>
                <a:cs typeface="+mn-cs"/>
              </a:rPr>
              <a:t>that makes use of a USB connection to the PC.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a wide variety of infrastructure equipment developed to support</a:t>
            </a:r>
          </a:p>
          <a:p>
            <a:r>
              <a:rPr lang="en-US" sz="1200" kern="1200" baseline="0" dirty="0" smtClean="0">
                <a:solidFill>
                  <a:schemeClr val="tx1"/>
                </a:solidFill>
                <a:latin typeface="+mn-lt"/>
                <a:ea typeface="+mn-ea"/>
                <a:cs typeface="+mn-cs"/>
              </a:rPr>
              <a:t>VoIP. Here we mention two noteworthy types: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IP PBX:  The IP PBX is designed to support digital and analog phones and</a:t>
            </a:r>
          </a:p>
          <a:p>
            <a:r>
              <a:rPr lang="en-US" sz="1200" kern="1200" baseline="0" dirty="0" smtClean="0">
                <a:solidFill>
                  <a:schemeClr val="tx1"/>
                </a:solidFill>
                <a:latin typeface="+mn-lt"/>
                <a:ea typeface="+mn-ea"/>
                <a:cs typeface="+mn-cs"/>
              </a:rPr>
              <a:t>connect to IP-based networks using VoIP, as well as provide if needed a connection</a:t>
            </a:r>
          </a:p>
          <a:p>
            <a:r>
              <a:rPr lang="en-US" sz="1200" kern="1200" baseline="0" dirty="0" smtClean="0">
                <a:solidFill>
                  <a:schemeClr val="tx1"/>
                </a:solidFill>
                <a:latin typeface="+mn-lt"/>
                <a:ea typeface="+mn-ea"/>
                <a:cs typeface="+mn-cs"/>
              </a:rPr>
              <a:t>to the public switched telephone network using traditional technology.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gateway:  The media gateway connects different physical networks in</a:t>
            </a:r>
          </a:p>
          <a:p>
            <a:r>
              <a:rPr lang="en-US" sz="1200" kern="1200" baseline="0" dirty="0" smtClean="0">
                <a:solidFill>
                  <a:schemeClr val="tx1"/>
                </a:solidFill>
                <a:latin typeface="+mn-lt"/>
                <a:ea typeface="+mn-ea"/>
                <a:cs typeface="+mn-cs"/>
              </a:rPr>
              <a:t>order to provide end-to-end connectivity. An important type of media gateway</a:t>
            </a:r>
          </a:p>
          <a:p>
            <a:r>
              <a:rPr lang="en-US" sz="1200" kern="1200" baseline="0" dirty="0" smtClean="0">
                <a:solidFill>
                  <a:schemeClr val="tx1"/>
                </a:solidFill>
                <a:latin typeface="+mn-lt"/>
                <a:ea typeface="+mn-ea"/>
                <a:cs typeface="+mn-cs"/>
              </a:rPr>
              <a:t>connects a VoIP network to a circuit-switched telephone network, providing</a:t>
            </a:r>
          </a:p>
          <a:p>
            <a:r>
              <a:rPr lang="en-US" sz="1200" kern="1200" baseline="0" dirty="0" smtClean="0">
                <a:solidFill>
                  <a:schemeClr val="tx1"/>
                </a:solidFill>
                <a:latin typeface="+mn-lt"/>
                <a:ea typeface="+mn-ea"/>
                <a:cs typeface="+mn-cs"/>
              </a:rPr>
              <a:t>the necessary conversion and signaling.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VoIP environment continues to evolve with a large number of products</a:t>
            </a:r>
          </a:p>
          <a:p>
            <a:r>
              <a:rPr lang="en-US" sz="1200" kern="1200" baseline="0" dirty="0" smtClean="0">
                <a:solidFill>
                  <a:schemeClr val="tx1"/>
                </a:solidFill>
                <a:latin typeface="+mn-lt"/>
                <a:ea typeface="+mn-ea"/>
                <a:cs typeface="+mn-cs"/>
              </a:rPr>
              <a:t>being developed for service providers, businesses, and residential/personal users.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Session Initiation Protocol (SIP), defined in RFC 3261, is an application-level</a:t>
            </a:r>
          </a:p>
          <a:p>
            <a:r>
              <a:rPr lang="en-US" sz="1200" kern="1200" baseline="0" dirty="0" smtClean="0">
                <a:solidFill>
                  <a:schemeClr val="tx1"/>
                </a:solidFill>
                <a:latin typeface="+mn-lt"/>
                <a:ea typeface="+mn-ea"/>
                <a:cs typeface="+mn-cs"/>
              </a:rPr>
              <a:t>control protocol for setting up, modifying, and terminating real-time sessions</a:t>
            </a:r>
          </a:p>
          <a:p>
            <a:r>
              <a:rPr lang="en-US" sz="1200" kern="1200" baseline="0" dirty="0" smtClean="0">
                <a:solidFill>
                  <a:schemeClr val="tx1"/>
                </a:solidFill>
                <a:latin typeface="+mn-lt"/>
                <a:ea typeface="+mn-ea"/>
                <a:cs typeface="+mn-cs"/>
              </a:rPr>
              <a:t>between participants over an IP data network. The key driving force behind SIP</a:t>
            </a:r>
          </a:p>
          <a:p>
            <a:r>
              <a:rPr lang="en-US" sz="1200" kern="1200" baseline="0" dirty="0" smtClean="0">
                <a:solidFill>
                  <a:schemeClr val="tx1"/>
                </a:solidFill>
                <a:latin typeface="+mn-lt"/>
                <a:ea typeface="+mn-ea"/>
                <a:cs typeface="+mn-cs"/>
              </a:rPr>
              <a:t>is to enable Internet telephony, also referred to as voice over IP (VoIP). SIP can</a:t>
            </a:r>
          </a:p>
          <a:p>
            <a:r>
              <a:rPr lang="en-US" sz="1200" kern="1200" baseline="0" dirty="0" smtClean="0">
                <a:solidFill>
                  <a:schemeClr val="tx1"/>
                </a:solidFill>
                <a:latin typeface="+mn-lt"/>
                <a:ea typeface="+mn-ea"/>
                <a:cs typeface="+mn-cs"/>
              </a:rPr>
              <a:t>support any type of single media or multimedia session, including teleconferencing.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SIP supports five facets of establishing and terminating multimedia</a:t>
            </a:r>
          </a:p>
          <a:p>
            <a:r>
              <a:rPr lang="en-US" sz="1200" kern="1200" baseline="0" dirty="0" smtClean="0">
                <a:solidFill>
                  <a:schemeClr val="tx1"/>
                </a:solidFill>
                <a:latin typeface="+mn-lt"/>
                <a:ea typeface="+mn-ea"/>
                <a:cs typeface="+mn-cs"/>
              </a:rPr>
              <a:t>communications: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location:  Users can move to other locations and access their telephony or</a:t>
            </a:r>
          </a:p>
          <a:p>
            <a:r>
              <a:rPr lang="en-US" sz="1200" kern="1200" baseline="0" dirty="0" smtClean="0">
                <a:solidFill>
                  <a:schemeClr val="tx1"/>
                </a:solidFill>
                <a:latin typeface="+mn-lt"/>
                <a:ea typeface="+mn-ea"/>
                <a:cs typeface="+mn-cs"/>
              </a:rPr>
              <a:t>other application features from remote locations.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availability:  Determination of </a:t>
            </a:r>
            <a:r>
              <a:rPr lang="en-US" sz="1200" b="0" kern="1200" baseline="0" dirty="0" smtClean="0">
                <a:solidFill>
                  <a:schemeClr val="tx1"/>
                </a:solidFill>
                <a:latin typeface="+mn-lt"/>
                <a:ea typeface="+mn-ea"/>
                <a:cs typeface="+mn-cs"/>
              </a:rPr>
              <a:t>the willingness of the called party to</a:t>
            </a:r>
          </a:p>
          <a:p>
            <a:r>
              <a:rPr lang="en-US" sz="1200" b="0" kern="1200" baseline="0" dirty="0" smtClean="0">
                <a:solidFill>
                  <a:schemeClr val="tx1"/>
                </a:solidFill>
                <a:latin typeface="+mn-lt"/>
                <a:ea typeface="+mn-ea"/>
                <a:cs typeface="+mn-cs"/>
              </a:rPr>
              <a:t>engage in communications.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User capabilities:  Determination of the media and media parameters to be</a:t>
            </a:r>
          </a:p>
          <a:p>
            <a:r>
              <a:rPr lang="en-US" sz="1200" b="0" kern="1200" baseline="0" dirty="0" smtClean="0">
                <a:solidFill>
                  <a:schemeClr val="tx1"/>
                </a:solidFill>
                <a:latin typeface="+mn-lt"/>
                <a:ea typeface="+mn-ea"/>
                <a:cs typeface="+mn-cs"/>
              </a:rPr>
              <a:t>used.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Session setup:  Set up point-to-point and multiparty calls, with agreed session</a:t>
            </a:r>
          </a:p>
          <a:p>
            <a:r>
              <a:rPr lang="en-US" sz="1200" b="0" kern="1200" baseline="0" dirty="0" smtClean="0">
                <a:solidFill>
                  <a:schemeClr val="tx1"/>
                </a:solidFill>
                <a:latin typeface="+mn-lt"/>
                <a:ea typeface="+mn-ea"/>
                <a:cs typeface="+mn-cs"/>
              </a:rPr>
              <a:t>parameters.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Session management:  Including transfer and termination of sessions, modifying</a:t>
            </a:r>
          </a:p>
          <a:p>
            <a:r>
              <a:rPr lang="en-US" sz="1200" b="0" kern="1200" baseline="0" dirty="0" smtClean="0">
                <a:solidFill>
                  <a:schemeClr val="tx1"/>
                </a:solidFill>
                <a:latin typeface="+mn-lt"/>
                <a:ea typeface="+mn-ea"/>
                <a:cs typeface="+mn-cs"/>
              </a:rPr>
              <a:t>session parameters, and invoking services.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SIP employs design elements developed for earlier protocols. SIP is based on</a:t>
            </a:r>
          </a:p>
          <a:p>
            <a:r>
              <a:rPr lang="en-US" sz="1200" b="0" kern="1200" baseline="0" dirty="0" smtClean="0">
                <a:solidFill>
                  <a:schemeClr val="tx1"/>
                </a:solidFill>
                <a:latin typeface="+mn-lt"/>
                <a:ea typeface="+mn-ea"/>
                <a:cs typeface="+mn-cs"/>
              </a:rPr>
              <a:t>an HTTP-like request/response transaction model. Each transaction consists of a</a:t>
            </a:r>
          </a:p>
          <a:p>
            <a:r>
              <a:rPr lang="en-US" sz="1200" b="0" kern="1200" baseline="0" dirty="0" smtClean="0">
                <a:solidFill>
                  <a:schemeClr val="tx1"/>
                </a:solidFill>
                <a:latin typeface="+mn-lt"/>
                <a:ea typeface="+mn-ea"/>
                <a:cs typeface="+mn-cs"/>
              </a:rPr>
              <a:t>client request that invokes a particular method, or function, on the server and at</a:t>
            </a:r>
          </a:p>
          <a:p>
            <a:r>
              <a:rPr lang="en-US" sz="1200" b="0" kern="1200" baseline="0" dirty="0" smtClean="0">
                <a:solidFill>
                  <a:schemeClr val="tx1"/>
                </a:solidFill>
                <a:latin typeface="+mn-lt"/>
                <a:ea typeface="+mn-ea"/>
                <a:cs typeface="+mn-cs"/>
              </a:rPr>
              <a:t>least one response. SIP uses most of the header fields, encoding rules, and status</a:t>
            </a:r>
          </a:p>
          <a:p>
            <a:r>
              <a:rPr lang="en-US" sz="1200" b="0" kern="1200" baseline="0" dirty="0" smtClean="0">
                <a:solidFill>
                  <a:schemeClr val="tx1"/>
                </a:solidFill>
                <a:latin typeface="+mn-lt"/>
                <a:ea typeface="+mn-ea"/>
                <a:cs typeface="+mn-cs"/>
              </a:rPr>
              <a:t>codes of HTTP. This provides a readable text-based format for displaying information.</a:t>
            </a:r>
          </a:p>
          <a:p>
            <a:r>
              <a:rPr lang="en-US" sz="1200" b="0" kern="1200" baseline="0" dirty="0" smtClean="0">
                <a:solidFill>
                  <a:schemeClr val="tx1"/>
                </a:solidFill>
                <a:latin typeface="+mn-lt"/>
                <a:ea typeface="+mn-ea"/>
                <a:cs typeface="+mn-cs"/>
              </a:rPr>
              <a:t>SIP also uses concepts similar to the recursive and iterative searches of DNS</a:t>
            </a:r>
          </a:p>
          <a:p>
            <a:r>
              <a:rPr lang="en-US" sz="1200" b="0" kern="1200" baseline="0" dirty="0" smtClean="0">
                <a:solidFill>
                  <a:schemeClr val="tx1"/>
                </a:solidFill>
                <a:latin typeface="+mn-lt"/>
                <a:ea typeface="+mn-ea"/>
                <a:cs typeface="+mn-cs"/>
              </a:rPr>
              <a:t>(Domain Name System). SIP incorporates the use of a Session Description Protocol</a:t>
            </a:r>
          </a:p>
          <a:p>
            <a:r>
              <a:rPr lang="en-US" sz="1200" b="0" kern="1200" baseline="0" dirty="0" smtClean="0">
                <a:solidFill>
                  <a:schemeClr val="tx1"/>
                </a:solidFill>
                <a:latin typeface="+mn-lt"/>
                <a:ea typeface="+mn-ea"/>
                <a:cs typeface="+mn-cs"/>
              </a:rPr>
              <a:t>(SDP), which defines session content using a set of types similar to those used in</a:t>
            </a:r>
          </a:p>
          <a:p>
            <a:r>
              <a:rPr lang="en-US" sz="1200" b="0" kern="1200" baseline="0" dirty="0" smtClean="0">
                <a:solidFill>
                  <a:schemeClr val="tx1"/>
                </a:solidFill>
                <a:latin typeface="+mn-lt"/>
                <a:ea typeface="+mn-ea"/>
                <a:cs typeface="+mn-cs"/>
              </a:rPr>
              <a:t>MIME (Multipurpose Internet Mail Extension).</a:t>
            </a:r>
            <a:endParaRPr lang="en-US" b="0"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 SIP network can be viewed of consisting of components defined on two dimensions:</a:t>
            </a:r>
          </a:p>
          <a:p>
            <a:r>
              <a:rPr lang="en-US" sz="1200" kern="1200" baseline="0" dirty="0" smtClean="0">
                <a:solidFill>
                  <a:schemeClr val="tx1"/>
                </a:solidFill>
                <a:latin typeface="+mn-lt"/>
                <a:ea typeface="+mn-ea"/>
                <a:cs typeface="+mn-cs"/>
              </a:rPr>
              <a:t>client/server and individual network elements. RFC 3261 defines client  and</a:t>
            </a:r>
          </a:p>
          <a:p>
            <a:r>
              <a:rPr lang="en-US" sz="1200" kern="1200" baseline="0" dirty="0" smtClean="0">
                <a:solidFill>
                  <a:schemeClr val="tx1"/>
                </a:solidFill>
                <a:latin typeface="+mn-lt"/>
                <a:ea typeface="+mn-ea"/>
                <a:cs typeface="+mn-cs"/>
              </a:rPr>
              <a:t>server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Client:  A client is any network element that sends SIP requests and receives</a:t>
            </a:r>
          </a:p>
          <a:p>
            <a:r>
              <a:rPr lang="en-US" sz="1200" kern="1200" baseline="0" dirty="0" smtClean="0">
                <a:solidFill>
                  <a:schemeClr val="tx1"/>
                </a:solidFill>
                <a:latin typeface="+mn-lt"/>
                <a:ea typeface="+mn-ea"/>
                <a:cs typeface="+mn-cs"/>
              </a:rPr>
              <a:t>SIP responses. Clients may or may not interact directly with a human user.</a:t>
            </a:r>
          </a:p>
          <a:p>
            <a:r>
              <a:rPr lang="en-US" sz="1200" kern="1200" baseline="0" dirty="0" smtClean="0">
                <a:solidFill>
                  <a:schemeClr val="tx1"/>
                </a:solidFill>
                <a:latin typeface="+mn-lt"/>
                <a:ea typeface="+mn-ea"/>
                <a:cs typeface="+mn-cs"/>
              </a:rPr>
              <a:t>User agent clients and proxies are clients.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A server is a network element that receives requests in order to service</a:t>
            </a:r>
          </a:p>
          <a:p>
            <a:r>
              <a:rPr lang="en-US" sz="1200" kern="1200" baseline="0" dirty="0" smtClean="0">
                <a:solidFill>
                  <a:schemeClr val="tx1"/>
                </a:solidFill>
                <a:latin typeface="+mn-lt"/>
                <a:ea typeface="+mn-ea"/>
                <a:cs typeface="+mn-cs"/>
              </a:rPr>
              <a:t>them and sends back responses to those requests. Examples of servers are</a:t>
            </a:r>
          </a:p>
          <a:p>
            <a:r>
              <a:rPr lang="en-US" sz="1200" kern="1200" baseline="0" dirty="0" smtClean="0">
                <a:solidFill>
                  <a:schemeClr val="tx1"/>
                </a:solidFill>
                <a:latin typeface="+mn-lt"/>
                <a:ea typeface="+mn-ea"/>
                <a:cs typeface="+mn-cs"/>
              </a:rPr>
              <a:t>proxies, user agent servers, redirect servers, and registrars.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individual elements of a standard SIP network are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User Agent:  Resides in every SIP end station. It acts in two roles: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—User agent client (UAC):  Issues SIP requests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—User agent server (UAS):  Receives SIP requests and generates a response</a:t>
            </a:r>
          </a:p>
          <a:p>
            <a:r>
              <a:rPr lang="en-US" sz="1200" kern="1200" baseline="0" dirty="0" smtClean="0">
                <a:solidFill>
                  <a:schemeClr val="tx1"/>
                </a:solidFill>
                <a:latin typeface="+mn-lt"/>
                <a:ea typeface="+mn-ea"/>
                <a:cs typeface="+mn-cs"/>
              </a:rPr>
              <a:t>that accepts, rejects, or redirects the request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Redirect Server:  Used during session initiation to determine the address of</a:t>
            </a:r>
          </a:p>
          <a:p>
            <a:r>
              <a:rPr lang="en-US" sz="1200" kern="1200" baseline="0" dirty="0" smtClean="0">
                <a:solidFill>
                  <a:schemeClr val="tx1"/>
                </a:solidFill>
                <a:latin typeface="+mn-lt"/>
                <a:ea typeface="+mn-ea"/>
                <a:cs typeface="+mn-cs"/>
              </a:rPr>
              <a:t>the called device. The redirect server returns this information to the calling</a:t>
            </a:r>
          </a:p>
          <a:p>
            <a:r>
              <a:rPr lang="en-US" sz="1200" kern="1200" baseline="0" dirty="0" smtClean="0">
                <a:solidFill>
                  <a:schemeClr val="tx1"/>
                </a:solidFill>
                <a:latin typeface="+mn-lt"/>
                <a:ea typeface="+mn-ea"/>
                <a:cs typeface="+mn-cs"/>
              </a:rPr>
              <a:t>device, directing the UAC to contact an alternate URI. This is analogous to</a:t>
            </a:r>
          </a:p>
          <a:p>
            <a:r>
              <a:rPr lang="en-US" sz="1200" kern="1200" baseline="0" dirty="0" smtClean="0">
                <a:solidFill>
                  <a:schemeClr val="tx1"/>
                </a:solidFill>
                <a:latin typeface="+mn-lt"/>
                <a:ea typeface="+mn-ea"/>
                <a:cs typeface="+mn-cs"/>
              </a:rPr>
              <a:t>iterative searches in DNS.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Proxy Server:  An intermediary entity that acts as both a server and a client</a:t>
            </a:r>
          </a:p>
          <a:p>
            <a:r>
              <a:rPr lang="en-US" sz="1200" kern="1200" baseline="0" dirty="0" smtClean="0">
                <a:solidFill>
                  <a:schemeClr val="tx1"/>
                </a:solidFill>
                <a:latin typeface="+mn-lt"/>
                <a:ea typeface="+mn-ea"/>
                <a:cs typeface="+mn-cs"/>
              </a:rPr>
              <a:t>for the purpose of making requests on behalf of other clients. A proxy server</a:t>
            </a:r>
          </a:p>
          <a:p>
            <a:r>
              <a:rPr lang="en-US" sz="1200" kern="1200" baseline="0" dirty="0" smtClean="0">
                <a:solidFill>
                  <a:schemeClr val="tx1"/>
                </a:solidFill>
                <a:latin typeface="+mn-lt"/>
                <a:ea typeface="+mn-ea"/>
                <a:cs typeface="+mn-cs"/>
              </a:rPr>
              <a:t>primarily plays the role of routing, which means its job is to ensure that a</a:t>
            </a:r>
          </a:p>
          <a:p>
            <a:r>
              <a:rPr lang="en-US" sz="1200" kern="1200" baseline="0" dirty="0" smtClean="0">
                <a:solidFill>
                  <a:schemeClr val="tx1"/>
                </a:solidFill>
                <a:latin typeface="+mn-lt"/>
                <a:ea typeface="+mn-ea"/>
                <a:cs typeface="+mn-cs"/>
              </a:rPr>
              <a:t>request is sent to another entity closer to the targeted user. Proxies are also</a:t>
            </a:r>
          </a:p>
          <a:p>
            <a:r>
              <a:rPr lang="en-US" sz="1200" kern="1200" baseline="0" dirty="0" smtClean="0">
                <a:solidFill>
                  <a:schemeClr val="tx1"/>
                </a:solidFill>
                <a:latin typeface="+mn-lt"/>
                <a:ea typeface="+mn-ea"/>
                <a:cs typeface="+mn-cs"/>
              </a:rPr>
              <a:t>useful for enforcing policy (e.g., making sure a user is allowed to make a call).</a:t>
            </a:r>
          </a:p>
          <a:p>
            <a:r>
              <a:rPr lang="en-US" sz="1200" kern="1200" baseline="0" dirty="0" smtClean="0">
                <a:solidFill>
                  <a:schemeClr val="tx1"/>
                </a:solidFill>
                <a:latin typeface="+mn-lt"/>
                <a:ea typeface="+mn-ea"/>
                <a:cs typeface="+mn-cs"/>
              </a:rPr>
              <a:t>A proxy interprets, and, if necessary, rewrites specific parts of a request message</a:t>
            </a:r>
          </a:p>
          <a:p>
            <a:r>
              <a:rPr lang="en-US" sz="1200" kern="1200" baseline="0" dirty="0" smtClean="0">
                <a:solidFill>
                  <a:schemeClr val="tx1"/>
                </a:solidFill>
                <a:latin typeface="+mn-lt"/>
                <a:ea typeface="+mn-ea"/>
                <a:cs typeface="+mn-cs"/>
              </a:rPr>
              <a:t>before forwarding it. This is analogous to recursive searches in DNS.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Registrar:  A server that accepts REGISTER requests and places the information</a:t>
            </a:r>
          </a:p>
          <a:p>
            <a:r>
              <a:rPr lang="en-US" sz="1200" kern="1200" baseline="0" dirty="0" smtClean="0">
                <a:solidFill>
                  <a:schemeClr val="tx1"/>
                </a:solidFill>
                <a:latin typeface="+mn-lt"/>
                <a:ea typeface="+mn-ea"/>
                <a:cs typeface="+mn-cs"/>
              </a:rPr>
              <a:t>it receives (the SIP address and associated IP address of the registering</a:t>
            </a:r>
          </a:p>
          <a:p>
            <a:r>
              <a:rPr lang="en-US" sz="1200" kern="1200" baseline="0" dirty="0" smtClean="0">
                <a:solidFill>
                  <a:schemeClr val="tx1"/>
                </a:solidFill>
                <a:latin typeface="+mn-lt"/>
                <a:ea typeface="+mn-ea"/>
                <a:cs typeface="+mn-cs"/>
              </a:rPr>
              <a:t>device) in those requests into the location service for the domain it handles.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Service:  A location service is used by a SIP redirect or proxy server</a:t>
            </a:r>
          </a:p>
          <a:p>
            <a:r>
              <a:rPr lang="en-US" sz="1200" kern="1200" baseline="0" dirty="0" smtClean="0">
                <a:solidFill>
                  <a:schemeClr val="tx1"/>
                </a:solidFill>
                <a:latin typeface="+mn-lt"/>
                <a:ea typeface="+mn-ea"/>
                <a:cs typeface="+mn-cs"/>
              </a:rPr>
              <a:t>to obtain information about a </a:t>
            </a:r>
            <a:r>
              <a:rPr lang="en-US" sz="1200" kern="1200" baseline="0" dirty="0" err="1" smtClean="0">
                <a:solidFill>
                  <a:schemeClr val="tx1"/>
                </a:solidFill>
                <a:latin typeface="+mn-lt"/>
                <a:ea typeface="+mn-ea"/>
                <a:cs typeface="+mn-cs"/>
              </a:rPr>
              <a:t>callee’s</a:t>
            </a:r>
            <a:r>
              <a:rPr lang="en-US" sz="1200" kern="1200" baseline="0" dirty="0" smtClean="0">
                <a:solidFill>
                  <a:schemeClr val="tx1"/>
                </a:solidFill>
                <a:latin typeface="+mn-lt"/>
                <a:ea typeface="+mn-ea"/>
                <a:cs typeface="+mn-cs"/>
              </a:rPr>
              <a:t> possible </a:t>
            </a:r>
            <a:r>
              <a:rPr lang="en-US" sz="1200" kern="1200" baseline="0" dirty="0" err="1" smtClean="0">
                <a:solidFill>
                  <a:schemeClr val="tx1"/>
                </a:solidFill>
                <a:latin typeface="+mn-lt"/>
                <a:ea typeface="+mn-ea"/>
                <a:cs typeface="+mn-cs"/>
              </a:rPr>
              <a:t>location(s</a:t>
            </a:r>
            <a:r>
              <a:rPr lang="en-US" sz="1200" kern="1200" baseline="0" dirty="0" smtClean="0">
                <a:solidFill>
                  <a:schemeClr val="tx1"/>
                </a:solidFill>
                <a:latin typeface="+mn-lt"/>
                <a:ea typeface="+mn-ea"/>
                <a:cs typeface="+mn-cs"/>
              </a:rPr>
              <a:t>). For this purpose,</a:t>
            </a:r>
          </a:p>
          <a:p>
            <a:r>
              <a:rPr lang="en-US" sz="1200" kern="1200" baseline="0" dirty="0" smtClean="0">
                <a:solidFill>
                  <a:schemeClr val="tx1"/>
                </a:solidFill>
                <a:latin typeface="+mn-lt"/>
                <a:ea typeface="+mn-ea"/>
                <a:cs typeface="+mn-cs"/>
              </a:rPr>
              <a:t>the location service maintains a database of SIP-address/IP-address mappings.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Presence Server:  Accepts, stores, and distributes presence information. The</a:t>
            </a:r>
          </a:p>
          <a:p>
            <a:r>
              <a:rPr lang="en-US" sz="1200" kern="1200" baseline="0" dirty="0" smtClean="0">
                <a:solidFill>
                  <a:schemeClr val="tx1"/>
                </a:solidFill>
                <a:latin typeface="+mn-lt"/>
                <a:ea typeface="+mn-ea"/>
                <a:cs typeface="+mn-cs"/>
              </a:rPr>
              <a:t>presence server has two distinct sets of clients: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Presentities</a:t>
            </a:r>
            <a:r>
              <a:rPr lang="en-US" sz="1200" kern="1200" baseline="0" dirty="0" smtClean="0">
                <a:solidFill>
                  <a:schemeClr val="tx1"/>
                </a:solidFill>
                <a:latin typeface="+mn-lt"/>
                <a:ea typeface="+mn-ea"/>
                <a:cs typeface="+mn-cs"/>
              </a:rPr>
              <a:t> (producers of information) provide presence information to the</a:t>
            </a:r>
          </a:p>
          <a:p>
            <a:r>
              <a:rPr lang="en-US" sz="1200" kern="1200" baseline="0" dirty="0" smtClean="0">
                <a:solidFill>
                  <a:schemeClr val="tx1"/>
                </a:solidFill>
                <a:latin typeface="+mn-lt"/>
                <a:ea typeface="+mn-ea"/>
                <a:cs typeface="+mn-cs"/>
              </a:rPr>
              <a:t>server to be stored and distributed.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—Watchers (consumers of information) receive presence information from</a:t>
            </a:r>
          </a:p>
          <a:p>
            <a:r>
              <a:rPr lang="en-US" sz="1200" kern="1200" baseline="0" dirty="0" smtClean="0">
                <a:solidFill>
                  <a:schemeClr val="tx1"/>
                </a:solidFill>
                <a:latin typeface="+mn-lt"/>
                <a:ea typeface="+mn-ea"/>
                <a:cs typeface="+mn-cs"/>
              </a:rPr>
              <a:t>the server.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various servers are defined in RFC 3261 as logical devices. They may be</a:t>
            </a:r>
          </a:p>
          <a:p>
            <a:r>
              <a:rPr lang="en-US" sz="1200" kern="1200" baseline="0" dirty="0" smtClean="0">
                <a:solidFill>
                  <a:schemeClr val="tx1"/>
                </a:solidFill>
                <a:latin typeface="+mn-lt"/>
                <a:ea typeface="+mn-ea"/>
                <a:cs typeface="+mn-cs"/>
              </a:rPr>
              <a:t>implemented as separate servers configured on the Internet or they may be combined</a:t>
            </a:r>
          </a:p>
          <a:p>
            <a:r>
              <a:rPr lang="en-US" sz="1200" kern="1200" baseline="0" dirty="0" smtClean="0">
                <a:solidFill>
                  <a:schemeClr val="tx1"/>
                </a:solidFill>
                <a:latin typeface="+mn-lt"/>
                <a:ea typeface="+mn-ea"/>
                <a:cs typeface="+mn-cs"/>
              </a:rPr>
              <a:t>into a single application that resides in a physical server.</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 Figure 25.5 shows how some of the SIP components relate to one another and</a:t>
            </a:r>
          </a:p>
          <a:p>
            <a:r>
              <a:rPr lang="en-US" sz="1200" kern="1200" baseline="0" dirty="0" smtClean="0">
                <a:solidFill>
                  <a:schemeClr val="tx1"/>
                </a:solidFill>
                <a:latin typeface="+mn-lt"/>
                <a:ea typeface="+mn-ea"/>
                <a:cs typeface="+mn-cs"/>
              </a:rPr>
              <a:t>the protocols that are employed. A user agent acting as a client (in this case UAC</a:t>
            </a:r>
          </a:p>
          <a:p>
            <a:r>
              <a:rPr lang="en-US" sz="1200" kern="1200" baseline="0" dirty="0" err="1" smtClean="0">
                <a:solidFill>
                  <a:schemeClr val="tx1"/>
                </a:solidFill>
                <a:latin typeface="+mn-lt"/>
                <a:ea typeface="+mn-ea"/>
                <a:cs typeface="+mn-cs"/>
              </a:rPr>
              <a:t>alice</a:t>
            </a:r>
            <a:r>
              <a:rPr lang="en-US" sz="1200" kern="1200" baseline="0" dirty="0" smtClean="0">
                <a:solidFill>
                  <a:schemeClr val="tx1"/>
                </a:solidFill>
                <a:latin typeface="+mn-lt"/>
                <a:ea typeface="+mn-ea"/>
                <a:cs typeface="+mn-cs"/>
              </a:rPr>
              <a:t>) uses SIP to set up a session with a user agent that will act as a server (in this</a:t>
            </a:r>
          </a:p>
          <a:p>
            <a:r>
              <a:rPr lang="en-US" sz="1200" kern="1200" baseline="0" dirty="0" smtClean="0">
                <a:solidFill>
                  <a:schemeClr val="tx1"/>
                </a:solidFill>
                <a:latin typeface="+mn-lt"/>
                <a:ea typeface="+mn-ea"/>
                <a:cs typeface="+mn-cs"/>
              </a:rPr>
              <a:t>case UAS bob). The session initiation dialogue uses SIP and involves one or more</a:t>
            </a:r>
          </a:p>
          <a:p>
            <a:r>
              <a:rPr lang="en-US" sz="1200" kern="1200" baseline="0" dirty="0" smtClean="0">
                <a:solidFill>
                  <a:schemeClr val="tx1"/>
                </a:solidFill>
                <a:latin typeface="+mn-lt"/>
                <a:ea typeface="+mn-ea"/>
                <a:cs typeface="+mn-cs"/>
              </a:rPr>
              <a:t>proxy servers to forward requests and responses between the two user agents. The</a:t>
            </a:r>
          </a:p>
          <a:p>
            <a:r>
              <a:rPr lang="en-US" sz="1200" kern="1200" baseline="0" dirty="0" smtClean="0">
                <a:solidFill>
                  <a:schemeClr val="tx1"/>
                </a:solidFill>
                <a:latin typeface="+mn-lt"/>
                <a:ea typeface="+mn-ea"/>
                <a:cs typeface="+mn-cs"/>
              </a:rPr>
              <a:t>user agents also make use of the Session Description Protocol, which is used to</a:t>
            </a:r>
          </a:p>
          <a:p>
            <a:r>
              <a:rPr lang="en-US" sz="1200" kern="1200" baseline="0" dirty="0" smtClean="0">
                <a:solidFill>
                  <a:schemeClr val="tx1"/>
                </a:solidFill>
                <a:latin typeface="+mn-lt"/>
                <a:ea typeface="+mn-ea"/>
                <a:cs typeface="+mn-cs"/>
              </a:rPr>
              <a:t>describe the media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proxy servers may also act as redirect servers as needed. If redirection is</a:t>
            </a:r>
          </a:p>
          <a:p>
            <a:r>
              <a:rPr lang="en-US" sz="1200" kern="1200" baseline="0" dirty="0" smtClean="0">
                <a:solidFill>
                  <a:schemeClr val="tx1"/>
                </a:solidFill>
                <a:latin typeface="+mn-lt"/>
                <a:ea typeface="+mn-ea"/>
                <a:cs typeface="+mn-cs"/>
              </a:rPr>
              <a:t>done, a proxy server will need to consult the location service database, which may</a:t>
            </a:r>
          </a:p>
          <a:p>
            <a:r>
              <a:rPr lang="en-US" sz="1200" kern="1200" baseline="0" dirty="0" smtClean="0">
                <a:solidFill>
                  <a:schemeClr val="tx1"/>
                </a:solidFill>
                <a:latin typeface="+mn-lt"/>
                <a:ea typeface="+mn-ea"/>
                <a:cs typeface="+mn-cs"/>
              </a:rPr>
              <a:t>be collocated with a proxy server or not. The communication between the proxy</a:t>
            </a:r>
          </a:p>
          <a:p>
            <a:r>
              <a:rPr lang="en-US" sz="1200" kern="1200" baseline="0" dirty="0" smtClean="0">
                <a:solidFill>
                  <a:schemeClr val="tx1"/>
                </a:solidFill>
                <a:latin typeface="+mn-lt"/>
                <a:ea typeface="+mn-ea"/>
                <a:cs typeface="+mn-cs"/>
              </a:rPr>
              <a:t>server and the location service is beyond the scope of the SIP standard. DNS is also</a:t>
            </a:r>
          </a:p>
          <a:p>
            <a:r>
              <a:rPr lang="en-US" sz="1200" kern="1200" baseline="0" dirty="0" smtClean="0">
                <a:solidFill>
                  <a:schemeClr val="tx1"/>
                </a:solidFill>
                <a:latin typeface="+mn-lt"/>
                <a:ea typeface="+mn-ea"/>
                <a:cs typeface="+mn-cs"/>
              </a:rPr>
              <a:t> an important part of SIP operation. Typically, a UAC will make a request using the</a:t>
            </a:r>
          </a:p>
          <a:p>
            <a:r>
              <a:rPr lang="en-US" sz="1200" kern="1200" baseline="0" dirty="0" smtClean="0">
                <a:solidFill>
                  <a:schemeClr val="tx1"/>
                </a:solidFill>
                <a:latin typeface="+mn-lt"/>
                <a:ea typeface="+mn-ea"/>
                <a:cs typeface="+mn-cs"/>
              </a:rPr>
              <a:t>domain name of the UAS, rather than an IP address. A proxy server will need to</a:t>
            </a:r>
          </a:p>
          <a:p>
            <a:r>
              <a:rPr lang="en-US" sz="1200" kern="1200" baseline="0" dirty="0" smtClean="0">
                <a:solidFill>
                  <a:schemeClr val="tx1"/>
                </a:solidFill>
                <a:latin typeface="+mn-lt"/>
                <a:ea typeface="+mn-ea"/>
                <a:cs typeface="+mn-cs"/>
              </a:rPr>
              <a:t>consult a DNS server to find a proxy server for the target domain.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SIP typically runs on top of UDP for performance reasons, and provides its</a:t>
            </a:r>
          </a:p>
          <a:p>
            <a:r>
              <a:rPr lang="en-US" sz="1200" kern="1200" baseline="0" dirty="0" smtClean="0">
                <a:solidFill>
                  <a:schemeClr val="tx1"/>
                </a:solidFill>
                <a:latin typeface="+mn-lt"/>
                <a:ea typeface="+mn-ea"/>
                <a:cs typeface="+mn-cs"/>
              </a:rPr>
              <a:t>own reliability mechanisms, but may also use TCP. If a secure, encrypted transport</a:t>
            </a:r>
          </a:p>
          <a:p>
            <a:r>
              <a:rPr lang="en-US" sz="1200" kern="1200" baseline="0" dirty="0" smtClean="0">
                <a:solidFill>
                  <a:schemeClr val="tx1"/>
                </a:solidFill>
                <a:latin typeface="+mn-lt"/>
                <a:ea typeface="+mn-ea"/>
                <a:cs typeface="+mn-cs"/>
              </a:rPr>
              <a:t>mechanism is desired, SIP messages may alternatively be carried over the Transport</a:t>
            </a:r>
          </a:p>
          <a:p>
            <a:r>
              <a:rPr lang="en-US" sz="1200" kern="1200" baseline="0" dirty="0" smtClean="0">
                <a:solidFill>
                  <a:schemeClr val="tx1"/>
                </a:solidFill>
                <a:latin typeface="+mn-lt"/>
                <a:ea typeface="+mn-ea"/>
                <a:cs typeface="+mn-cs"/>
              </a:rPr>
              <a:t>Layer Security (TLS) protocol, described in Chapter 27.</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Associated with SIP is the Session Description Protocol, defined in RFC 4566.</a:t>
            </a:r>
          </a:p>
          <a:p>
            <a:r>
              <a:rPr lang="en-US" sz="1200" kern="1200" baseline="0" dirty="0" smtClean="0">
                <a:solidFill>
                  <a:schemeClr val="tx1"/>
                </a:solidFill>
                <a:latin typeface="+mn-lt"/>
                <a:ea typeface="+mn-ea"/>
                <a:cs typeface="+mn-cs"/>
              </a:rPr>
              <a:t>SIP is used to invite one or more participants to a session, while the SDP-encoded</a:t>
            </a:r>
          </a:p>
          <a:p>
            <a:r>
              <a:rPr lang="en-US" sz="1200" kern="1200" baseline="0" dirty="0" smtClean="0">
                <a:solidFill>
                  <a:schemeClr val="tx1"/>
                </a:solidFill>
                <a:latin typeface="+mn-lt"/>
                <a:ea typeface="+mn-ea"/>
                <a:cs typeface="+mn-cs"/>
              </a:rPr>
              <a:t>body of the SIP message contains information about what media encodings (e.g.,</a:t>
            </a:r>
          </a:p>
          <a:p>
            <a:r>
              <a:rPr lang="en-US" sz="1200" kern="1200" baseline="0" dirty="0" smtClean="0">
                <a:solidFill>
                  <a:schemeClr val="tx1"/>
                </a:solidFill>
                <a:latin typeface="+mn-lt"/>
                <a:ea typeface="+mn-ea"/>
                <a:cs typeface="+mn-cs"/>
              </a:rPr>
              <a:t>voice, video) the parties can and will use. Once this information is exchanged and</a:t>
            </a:r>
          </a:p>
          <a:p>
            <a:r>
              <a:rPr lang="en-US" sz="1200" kern="1200" baseline="0" dirty="0" smtClean="0">
                <a:solidFill>
                  <a:schemeClr val="tx1"/>
                </a:solidFill>
                <a:latin typeface="+mn-lt"/>
                <a:ea typeface="+mn-ea"/>
                <a:cs typeface="+mn-cs"/>
              </a:rPr>
              <a:t>acknowledged, all participants are aware of the participants’ IP addresses, available</a:t>
            </a:r>
          </a:p>
          <a:p>
            <a:r>
              <a:rPr lang="en-US" sz="1200" kern="1200" baseline="0" dirty="0" smtClean="0">
                <a:solidFill>
                  <a:schemeClr val="tx1"/>
                </a:solidFill>
                <a:latin typeface="+mn-lt"/>
                <a:ea typeface="+mn-ea"/>
                <a:cs typeface="+mn-cs"/>
              </a:rPr>
              <a:t>transmission capacity, and media type. Then data transmission begins, using</a:t>
            </a:r>
          </a:p>
          <a:p>
            <a:r>
              <a:rPr lang="en-US" sz="1200" kern="1200" baseline="0" dirty="0" smtClean="0">
                <a:solidFill>
                  <a:schemeClr val="tx1"/>
                </a:solidFill>
                <a:latin typeface="+mn-lt"/>
                <a:ea typeface="+mn-ea"/>
                <a:cs typeface="+mn-cs"/>
              </a:rPr>
              <a:t>an appropriate transport protocol. Typically, the Real-Time Transport Protocol</a:t>
            </a:r>
          </a:p>
          <a:p>
            <a:r>
              <a:rPr lang="en-US" sz="1200" kern="1200" baseline="0" dirty="0" smtClean="0">
                <a:solidFill>
                  <a:schemeClr val="tx1"/>
                </a:solidFill>
                <a:latin typeface="+mn-lt"/>
                <a:ea typeface="+mn-ea"/>
                <a:cs typeface="+mn-cs"/>
              </a:rPr>
              <a:t>(RTP), described subsequently, is used. Throughout the session, participants can</a:t>
            </a:r>
          </a:p>
          <a:p>
            <a:r>
              <a:rPr lang="en-US" sz="1200" kern="1200" baseline="0" dirty="0" smtClean="0">
                <a:solidFill>
                  <a:schemeClr val="tx1"/>
                </a:solidFill>
                <a:latin typeface="+mn-lt"/>
                <a:ea typeface="+mn-ea"/>
                <a:cs typeface="+mn-cs"/>
              </a:rPr>
              <a:t>make changes to session parameters, such as new media types or new parties to the</a:t>
            </a:r>
          </a:p>
          <a:p>
            <a:r>
              <a:rPr lang="en-US" sz="1200" kern="1200" baseline="0" dirty="0" smtClean="0">
                <a:solidFill>
                  <a:schemeClr val="tx1"/>
                </a:solidFill>
                <a:latin typeface="+mn-lt"/>
                <a:ea typeface="+mn-ea"/>
                <a:cs typeface="+mn-cs"/>
              </a:rPr>
              <a:t>session, using SIP messages.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resource within a SIP network is identified by a Uniform Resource Identifier</a:t>
            </a:r>
          </a:p>
          <a:p>
            <a:r>
              <a:rPr lang="en-US" sz="1200" kern="1200" baseline="0" dirty="0" smtClean="0">
                <a:solidFill>
                  <a:schemeClr val="tx1"/>
                </a:solidFill>
                <a:latin typeface="+mn-lt"/>
                <a:ea typeface="+mn-ea"/>
                <a:cs typeface="+mn-cs"/>
              </a:rPr>
              <a:t>(URI). Examples of communications resources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user of an online service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appearance on a multiline phone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mailbox on a messaging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telephone number at a gateway service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group (such as “sales” or “helpdesk”) in an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SIP </a:t>
            </a:r>
            <a:r>
              <a:rPr lang="en-US" sz="1200" kern="1200" baseline="0" dirty="0" err="1" smtClean="0">
                <a:solidFill>
                  <a:schemeClr val="tx1"/>
                </a:solidFill>
                <a:latin typeface="+mn-lt"/>
                <a:ea typeface="+mn-ea"/>
                <a:cs typeface="+mn-cs"/>
              </a:rPr>
              <a:t>URIs</a:t>
            </a:r>
            <a:r>
              <a:rPr lang="en-US" sz="1200" kern="1200" baseline="0" dirty="0" smtClean="0">
                <a:solidFill>
                  <a:schemeClr val="tx1"/>
                </a:solidFill>
                <a:latin typeface="+mn-lt"/>
                <a:ea typeface="+mn-ea"/>
                <a:cs typeface="+mn-cs"/>
              </a:rPr>
              <a:t> have a format based on e-mail address formats, namely user@</a:t>
            </a:r>
          </a:p>
          <a:p>
            <a:r>
              <a:rPr lang="en-US" sz="1200" kern="1200" baseline="0" dirty="0" smtClean="0">
                <a:solidFill>
                  <a:schemeClr val="tx1"/>
                </a:solidFill>
                <a:latin typeface="+mn-lt"/>
                <a:ea typeface="+mn-ea"/>
                <a:cs typeface="+mn-cs"/>
              </a:rPr>
              <a:t>domain. There are two common schemes. An ordinary SIP URI is of the form</a:t>
            </a:r>
          </a:p>
          <a:p>
            <a:r>
              <a:rPr lang="en-US" sz="1200" kern="1200" baseline="0" dirty="0" smtClean="0">
                <a:solidFill>
                  <a:schemeClr val="tx1"/>
                </a:solidFill>
                <a:latin typeface="+mn-lt"/>
                <a:ea typeface="+mn-ea"/>
                <a:cs typeface="+mn-cs"/>
              </a:rPr>
              <a:t>sip: </a:t>
            </a:r>
            <a:r>
              <a:rPr lang="en-US" sz="1200" kern="1200" baseline="0" dirty="0" err="1" smtClean="0">
                <a:solidFill>
                  <a:schemeClr val="tx1"/>
                </a:solidFill>
                <a:latin typeface="+mn-lt"/>
                <a:ea typeface="+mn-ea"/>
                <a:cs typeface="+mn-cs"/>
              </a:rPr>
              <a:t>bob@biloxi.com</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URI may also include a password, port number, and related parameters.</a:t>
            </a:r>
          </a:p>
          <a:p>
            <a:r>
              <a:rPr lang="en-US" sz="1200" kern="1200" baseline="0" dirty="0" smtClean="0">
                <a:solidFill>
                  <a:schemeClr val="tx1"/>
                </a:solidFill>
                <a:latin typeface="+mn-lt"/>
                <a:ea typeface="+mn-ea"/>
                <a:cs typeface="+mn-cs"/>
              </a:rPr>
              <a:t>If secure transmission is required, “sip:” is replaced by “sips:”. In the latter case, SIP</a:t>
            </a:r>
          </a:p>
          <a:p>
            <a:r>
              <a:rPr lang="en-US" sz="1200" kern="1200" baseline="0" dirty="0" smtClean="0">
                <a:solidFill>
                  <a:schemeClr val="tx1"/>
                </a:solidFill>
                <a:latin typeface="+mn-lt"/>
                <a:ea typeface="+mn-ea"/>
                <a:cs typeface="+mn-cs"/>
              </a:rPr>
              <a:t>messages are transported over TLS.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The Session Description Protocol (SDP) describes the content of sessions, including</a:t>
            </a:r>
          </a:p>
          <a:p>
            <a:r>
              <a:rPr lang="en-US" sz="1200" kern="1200" baseline="0" dirty="0" smtClean="0">
                <a:solidFill>
                  <a:schemeClr val="tx1"/>
                </a:solidFill>
                <a:latin typeface="+mn-lt"/>
                <a:ea typeface="+mn-ea"/>
                <a:cs typeface="+mn-cs"/>
              </a:rPr>
              <a:t>telephony, Internet radio, and multimedia applications. SDP includes information</a:t>
            </a:r>
          </a:p>
          <a:p>
            <a:r>
              <a:rPr lang="en-US" sz="1200" kern="1200" baseline="0" dirty="0" smtClean="0">
                <a:solidFill>
                  <a:schemeClr val="tx1"/>
                </a:solidFill>
                <a:latin typeface="+mn-lt"/>
                <a:ea typeface="+mn-ea"/>
                <a:cs typeface="+mn-cs"/>
              </a:rPr>
              <a:t>about the following [SCHU99]:</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streams:  A session can include multiple streams of differing content.</a:t>
            </a:r>
          </a:p>
          <a:p>
            <a:r>
              <a:rPr lang="en-US" sz="1200" kern="1200" baseline="0" dirty="0" smtClean="0">
                <a:solidFill>
                  <a:schemeClr val="tx1"/>
                </a:solidFill>
                <a:latin typeface="+mn-lt"/>
                <a:ea typeface="+mn-ea"/>
                <a:cs typeface="+mn-cs"/>
              </a:rPr>
              <a:t>SDP currently defines audio, video, data, control, and application as stream</a:t>
            </a:r>
          </a:p>
          <a:p>
            <a:r>
              <a:rPr lang="en-US" sz="1200" kern="1200" baseline="0" dirty="0" smtClean="0">
                <a:solidFill>
                  <a:schemeClr val="tx1"/>
                </a:solidFill>
                <a:latin typeface="+mn-lt"/>
                <a:ea typeface="+mn-ea"/>
                <a:cs typeface="+mn-cs"/>
              </a:rPr>
              <a:t>types, similar to the MIME types used for Internet mail (Table 24.1).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Addresses:  Indicates the destination addresses, which may be a multicast</a:t>
            </a:r>
          </a:p>
          <a:p>
            <a:r>
              <a:rPr lang="en-US" sz="1200" kern="1200" baseline="0" dirty="0" smtClean="0">
                <a:solidFill>
                  <a:schemeClr val="tx1"/>
                </a:solidFill>
                <a:latin typeface="+mn-lt"/>
                <a:ea typeface="+mn-ea"/>
                <a:cs typeface="+mn-cs"/>
              </a:rPr>
              <a:t>address, for a media stream.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Ports: For each stream, the UDP port numbers for sending and receiving are</a:t>
            </a:r>
          </a:p>
          <a:p>
            <a:r>
              <a:rPr lang="en-US" sz="1200" kern="1200" baseline="0" dirty="0" smtClean="0">
                <a:solidFill>
                  <a:schemeClr val="tx1"/>
                </a:solidFill>
                <a:latin typeface="+mn-lt"/>
                <a:ea typeface="+mn-ea"/>
                <a:cs typeface="+mn-cs"/>
              </a:rPr>
              <a:t>specified.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Payload types: For each media stream type in use (e.g., telephony), the payload</a:t>
            </a:r>
          </a:p>
          <a:p>
            <a:r>
              <a:rPr lang="en-US" sz="1200" kern="1200" baseline="0" dirty="0" smtClean="0">
                <a:solidFill>
                  <a:schemeClr val="tx1"/>
                </a:solidFill>
                <a:latin typeface="+mn-lt"/>
                <a:ea typeface="+mn-ea"/>
                <a:cs typeface="+mn-cs"/>
              </a:rPr>
              <a:t>type indicates the media formats that can be used during the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Start and stop times: These apply to broadcast sessions, like a television or</a:t>
            </a:r>
          </a:p>
          <a:p>
            <a:r>
              <a:rPr lang="en-US" sz="1200" kern="1200" baseline="0" dirty="0" smtClean="0">
                <a:solidFill>
                  <a:schemeClr val="tx1"/>
                </a:solidFill>
                <a:latin typeface="+mn-lt"/>
                <a:ea typeface="+mn-ea"/>
                <a:cs typeface="+mn-cs"/>
              </a:rPr>
              <a:t>radio program. The start, stop, and repeat times of the session are indicated.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Originator: For broadcast sessions, the originator is specified, with contact</a:t>
            </a:r>
          </a:p>
          <a:p>
            <a:r>
              <a:rPr lang="en-US" sz="1200" kern="1200" baseline="0" dirty="0" smtClean="0">
                <a:solidFill>
                  <a:schemeClr val="tx1"/>
                </a:solidFill>
                <a:latin typeface="+mn-lt"/>
                <a:ea typeface="+mn-ea"/>
                <a:cs typeface="+mn-cs"/>
              </a:rPr>
              <a:t>information. This may be useful if a receiver encounters technical</a:t>
            </a:r>
          </a:p>
          <a:p>
            <a:r>
              <a:rPr lang="en-US" sz="1200" kern="1200" baseline="0" dirty="0" smtClean="0">
                <a:solidFill>
                  <a:schemeClr val="tx1"/>
                </a:solidFill>
                <a:latin typeface="+mn-lt"/>
                <a:ea typeface="+mn-ea"/>
                <a:cs typeface="+mn-cs"/>
              </a:rPr>
              <a:t>difficulties.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most widely used transport-level protocol is TCP. Although TCP has proven</a:t>
            </a:r>
          </a:p>
          <a:p>
            <a:r>
              <a:rPr lang="en-US" sz="1200" kern="1200" baseline="0" dirty="0" smtClean="0">
                <a:solidFill>
                  <a:schemeClr val="tx1"/>
                </a:solidFill>
                <a:latin typeface="+mn-lt"/>
                <a:ea typeface="+mn-ea"/>
                <a:cs typeface="+mn-cs"/>
              </a:rPr>
              <a:t>its value in supporting a wide range of distributed applications, it is not suited</a:t>
            </a:r>
          </a:p>
          <a:p>
            <a:r>
              <a:rPr lang="en-US" sz="1200" kern="1200" baseline="0" dirty="0" smtClean="0">
                <a:solidFill>
                  <a:schemeClr val="tx1"/>
                </a:solidFill>
                <a:latin typeface="+mn-lt"/>
                <a:ea typeface="+mn-ea"/>
                <a:cs typeface="+mn-cs"/>
              </a:rPr>
              <a:t>for use with real-time distributed applications. By a real-time distributed application,</a:t>
            </a:r>
          </a:p>
          <a:p>
            <a:r>
              <a:rPr lang="en-US" sz="1200" kern="1200" baseline="0" dirty="0" smtClean="0">
                <a:solidFill>
                  <a:schemeClr val="tx1"/>
                </a:solidFill>
                <a:latin typeface="+mn-lt"/>
                <a:ea typeface="+mn-ea"/>
                <a:cs typeface="+mn-cs"/>
              </a:rPr>
              <a:t>we mean one in which a source is generating a stream of data at a constant</a:t>
            </a:r>
          </a:p>
          <a:p>
            <a:r>
              <a:rPr lang="en-US" sz="1200" kern="1200" baseline="0" dirty="0" smtClean="0">
                <a:solidFill>
                  <a:schemeClr val="tx1"/>
                </a:solidFill>
                <a:latin typeface="+mn-lt"/>
                <a:ea typeface="+mn-ea"/>
                <a:cs typeface="+mn-cs"/>
              </a:rPr>
              <a:t>rate, and one or more destinations must deliver that data to an application at</a:t>
            </a:r>
          </a:p>
          <a:p>
            <a:r>
              <a:rPr lang="en-US" sz="1200" kern="1200" baseline="0" dirty="0" smtClean="0">
                <a:solidFill>
                  <a:schemeClr val="tx1"/>
                </a:solidFill>
                <a:latin typeface="+mn-lt"/>
                <a:ea typeface="+mn-ea"/>
                <a:cs typeface="+mn-cs"/>
              </a:rPr>
              <a:t>the same constant rate. Examples of such applications include audio and video</a:t>
            </a:r>
          </a:p>
          <a:p>
            <a:r>
              <a:rPr lang="en-US" sz="1200" kern="1200" baseline="0" dirty="0" smtClean="0">
                <a:solidFill>
                  <a:schemeClr val="tx1"/>
                </a:solidFill>
                <a:latin typeface="+mn-lt"/>
                <a:ea typeface="+mn-ea"/>
                <a:cs typeface="+mn-cs"/>
              </a:rPr>
              <a:t>conferencing, live video distribution (not for storage but for immediate play),</a:t>
            </a:r>
          </a:p>
          <a:p>
            <a:r>
              <a:rPr lang="en-US" sz="1200" kern="1200" baseline="0" dirty="0" smtClean="0">
                <a:solidFill>
                  <a:schemeClr val="tx1"/>
                </a:solidFill>
                <a:latin typeface="+mn-lt"/>
                <a:ea typeface="+mn-ea"/>
                <a:cs typeface="+mn-cs"/>
              </a:rPr>
              <a:t>shared workspaces, remote medical diagnosis, telephony, command and control</a:t>
            </a:r>
          </a:p>
          <a:p>
            <a:r>
              <a:rPr lang="en-US" sz="1200" kern="1200" baseline="0" dirty="0" smtClean="0">
                <a:solidFill>
                  <a:schemeClr val="tx1"/>
                </a:solidFill>
                <a:latin typeface="+mn-lt"/>
                <a:ea typeface="+mn-ea"/>
                <a:cs typeface="+mn-cs"/>
              </a:rPr>
              <a:t>systems, distributed interactive simulations, games, and real-time monitoring. A</a:t>
            </a:r>
          </a:p>
          <a:p>
            <a:r>
              <a:rPr lang="en-US" sz="1200" kern="1200" baseline="0" dirty="0" smtClean="0">
                <a:solidFill>
                  <a:schemeClr val="tx1"/>
                </a:solidFill>
                <a:latin typeface="+mn-lt"/>
                <a:ea typeface="+mn-ea"/>
                <a:cs typeface="+mn-cs"/>
              </a:rPr>
              <a:t>number of features of TCP disqualify it for use as the transport protocol for such</a:t>
            </a:r>
          </a:p>
          <a:p>
            <a:r>
              <a:rPr lang="en-US" sz="1200" kern="1200" baseline="0" dirty="0" smtClean="0">
                <a:solidFill>
                  <a:schemeClr val="tx1"/>
                </a:solidFill>
                <a:latin typeface="+mn-lt"/>
                <a:ea typeface="+mn-ea"/>
                <a:cs typeface="+mn-cs"/>
              </a:rPr>
              <a:t>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TCP is a point-to-point protocol that sets up a connection between two endpoints.</a:t>
            </a:r>
          </a:p>
          <a:p>
            <a:r>
              <a:rPr lang="en-US" sz="1200" kern="1200" baseline="0" dirty="0" smtClean="0">
                <a:solidFill>
                  <a:schemeClr val="tx1"/>
                </a:solidFill>
                <a:latin typeface="+mn-lt"/>
                <a:ea typeface="+mn-ea"/>
                <a:cs typeface="+mn-cs"/>
              </a:rPr>
              <a:t>Therefore, it is not suitable for multicast distribution.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TCP includes mechanisms for retransmission of lost segments, which then</a:t>
            </a:r>
          </a:p>
          <a:p>
            <a:r>
              <a:rPr lang="en-US" sz="1200" kern="1200" baseline="0" dirty="0" smtClean="0">
                <a:solidFill>
                  <a:schemeClr val="tx1"/>
                </a:solidFill>
                <a:latin typeface="+mn-lt"/>
                <a:ea typeface="+mn-ea"/>
                <a:cs typeface="+mn-cs"/>
              </a:rPr>
              <a:t>arrive out of order. Such segments are not usable in most real-time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TCP contains no convenient mechanism for associating timing information</a:t>
            </a:r>
          </a:p>
          <a:p>
            <a:r>
              <a:rPr lang="en-US" sz="1200" kern="1200" baseline="0" dirty="0" smtClean="0">
                <a:solidFill>
                  <a:schemeClr val="tx1"/>
                </a:solidFill>
                <a:latin typeface="+mn-lt"/>
                <a:ea typeface="+mn-ea"/>
                <a:cs typeface="+mn-cs"/>
              </a:rPr>
              <a:t>with segments, which is another real-time requirement.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other widely used transport protocol, UDP, does not exhibit the first two</a:t>
            </a:r>
          </a:p>
          <a:p>
            <a:r>
              <a:rPr lang="en-US" sz="1200" kern="1200" baseline="0" dirty="0" smtClean="0">
                <a:solidFill>
                  <a:schemeClr val="tx1"/>
                </a:solidFill>
                <a:latin typeface="+mn-lt"/>
                <a:ea typeface="+mn-ea"/>
                <a:cs typeface="+mn-cs"/>
              </a:rPr>
              <a:t>characteristics listed but, like TCP, does not provide timing information. By itself,</a:t>
            </a:r>
          </a:p>
          <a:p>
            <a:r>
              <a:rPr lang="en-US" sz="1200" kern="1200" baseline="0" dirty="0" smtClean="0">
                <a:solidFill>
                  <a:schemeClr val="tx1"/>
                </a:solidFill>
                <a:latin typeface="+mn-lt"/>
                <a:ea typeface="+mn-ea"/>
                <a:cs typeface="+mn-cs"/>
              </a:rPr>
              <a:t>UDP does not provide any general-purpose tools useful for real-time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Although each real-time application could include its own mechanisms for</a:t>
            </a:r>
          </a:p>
          <a:p>
            <a:r>
              <a:rPr lang="en-US" sz="1200" kern="1200" baseline="0" dirty="0" smtClean="0">
                <a:solidFill>
                  <a:schemeClr val="tx1"/>
                </a:solidFill>
                <a:latin typeface="+mn-lt"/>
                <a:ea typeface="+mn-ea"/>
                <a:cs typeface="+mn-cs"/>
              </a:rPr>
              <a:t>supporting real-time transport, there are a number of common features that warrant</a:t>
            </a:r>
          </a:p>
          <a:p>
            <a:r>
              <a:rPr lang="en-US" sz="1200" kern="1200" baseline="0" dirty="0" smtClean="0">
                <a:solidFill>
                  <a:schemeClr val="tx1"/>
                </a:solidFill>
                <a:latin typeface="+mn-lt"/>
                <a:ea typeface="+mn-ea"/>
                <a:cs typeface="+mn-cs"/>
              </a:rPr>
              <a:t>the definition of a common protocol. A protocol designed for this purpose is</a:t>
            </a:r>
          </a:p>
          <a:p>
            <a:r>
              <a:rPr lang="en-US" sz="1200" kern="1200" baseline="0" dirty="0" smtClean="0">
                <a:solidFill>
                  <a:schemeClr val="tx1"/>
                </a:solidFill>
                <a:latin typeface="+mn-lt"/>
                <a:ea typeface="+mn-ea"/>
                <a:cs typeface="+mn-cs"/>
              </a:rPr>
              <a:t>the Real-Time Transport Protocol (RTP), defined in RFC 3550. RTP is best suited</a:t>
            </a:r>
          </a:p>
          <a:p>
            <a:r>
              <a:rPr lang="en-US" sz="1200" kern="1200" baseline="0" dirty="0" smtClean="0">
                <a:solidFill>
                  <a:schemeClr val="tx1"/>
                </a:solidFill>
                <a:latin typeface="+mn-lt"/>
                <a:ea typeface="+mn-ea"/>
                <a:cs typeface="+mn-cs"/>
              </a:rPr>
              <a:t>to soft real-time communication. It lacks the necessary mechanisms to support hard</a:t>
            </a:r>
          </a:p>
          <a:p>
            <a:r>
              <a:rPr lang="en-US" sz="1200" kern="1200" baseline="0" dirty="0" smtClean="0">
                <a:solidFill>
                  <a:schemeClr val="tx1"/>
                </a:solidFill>
                <a:latin typeface="+mn-lt"/>
                <a:ea typeface="+mn-ea"/>
                <a:cs typeface="+mn-cs"/>
              </a:rPr>
              <a:t>real-time traffic.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section provides an overview of RTP. We begin with a discussion of </a:t>
            </a:r>
            <a:r>
              <a:rPr lang="en-US" sz="1200" kern="1200" baseline="0" dirty="0" err="1" smtClean="0">
                <a:solidFill>
                  <a:schemeClr val="tx1"/>
                </a:solidFill>
                <a:latin typeface="+mn-lt"/>
                <a:ea typeface="+mn-ea"/>
                <a:cs typeface="+mn-cs"/>
              </a:rPr>
              <a:t>realtime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transport requirements. Next, we examine the philosophical approach of RTP.</a:t>
            </a:r>
          </a:p>
          <a:p>
            <a:r>
              <a:rPr lang="en-US" sz="1200" kern="1200" baseline="0" dirty="0" smtClean="0">
                <a:solidFill>
                  <a:schemeClr val="tx1"/>
                </a:solidFill>
                <a:latin typeface="+mn-lt"/>
                <a:ea typeface="+mn-ea"/>
                <a:cs typeface="+mn-cs"/>
              </a:rPr>
              <a:t>The remainder of the section is devoted to the two protocols that make up RTP:</a:t>
            </a:r>
          </a:p>
          <a:p>
            <a:r>
              <a:rPr lang="en-US" sz="1200" kern="1200" baseline="0" dirty="0" smtClean="0">
                <a:solidFill>
                  <a:schemeClr val="tx1"/>
                </a:solidFill>
                <a:latin typeface="+mn-lt"/>
                <a:ea typeface="+mn-ea"/>
                <a:cs typeface="+mn-cs"/>
              </a:rPr>
              <a:t>The first is simply called RTP and is a data transfer protocol; the other is a control</a:t>
            </a:r>
          </a:p>
          <a:p>
            <a:r>
              <a:rPr lang="en-US" sz="1200" kern="1200" baseline="0" dirty="0" smtClean="0">
                <a:solidFill>
                  <a:schemeClr val="tx1"/>
                </a:solidFill>
                <a:latin typeface="+mn-lt"/>
                <a:ea typeface="+mn-ea"/>
                <a:cs typeface="+mn-cs"/>
              </a:rPr>
              <a:t>protocol known as RTCP (RTP Control Protocol).</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25.6 illustrates the manner in which RTP realizes the principle of integrated</a:t>
            </a:r>
          </a:p>
          <a:p>
            <a:r>
              <a:rPr lang="en-US" sz="1200" kern="1200" baseline="0" dirty="0" smtClean="0">
                <a:solidFill>
                  <a:schemeClr val="tx1"/>
                </a:solidFill>
                <a:latin typeface="+mn-lt"/>
                <a:ea typeface="+mn-ea"/>
                <a:cs typeface="+mn-cs"/>
              </a:rPr>
              <a:t>layer processing. RTP is designed to run on top of a connectionless transport</a:t>
            </a:r>
          </a:p>
          <a:p>
            <a:r>
              <a:rPr lang="en-US" sz="1200" kern="1200" baseline="0" dirty="0" smtClean="0">
                <a:solidFill>
                  <a:schemeClr val="tx1"/>
                </a:solidFill>
                <a:latin typeface="+mn-lt"/>
                <a:ea typeface="+mn-ea"/>
                <a:cs typeface="+mn-cs"/>
              </a:rPr>
              <a:t>protocol such as UDP. UDP provides the basic port addressing functionality of the</a:t>
            </a:r>
          </a:p>
          <a:p>
            <a:r>
              <a:rPr lang="en-US" sz="1200" kern="1200" baseline="0" dirty="0" smtClean="0">
                <a:solidFill>
                  <a:schemeClr val="tx1"/>
                </a:solidFill>
                <a:latin typeface="+mn-lt"/>
                <a:ea typeface="+mn-ea"/>
                <a:cs typeface="+mn-cs"/>
              </a:rPr>
              <a:t>transport layer. RTP contains further transport-level functions, such as sequencing.</a:t>
            </a:r>
          </a:p>
          <a:p>
            <a:r>
              <a:rPr lang="en-US" sz="1200" kern="1200" baseline="0" dirty="0" smtClean="0">
                <a:solidFill>
                  <a:schemeClr val="tx1"/>
                </a:solidFill>
                <a:latin typeface="+mn-lt"/>
                <a:ea typeface="+mn-ea"/>
                <a:cs typeface="+mn-cs"/>
              </a:rPr>
              <a:t>However, RTP by itself is not complete. It is completed by modifications and/or</a:t>
            </a:r>
          </a:p>
          <a:p>
            <a:r>
              <a:rPr lang="en-US" sz="1200" kern="1200" baseline="0" dirty="0" smtClean="0">
                <a:solidFill>
                  <a:schemeClr val="tx1"/>
                </a:solidFill>
                <a:latin typeface="+mn-lt"/>
                <a:ea typeface="+mn-ea"/>
                <a:cs typeface="+mn-cs"/>
              </a:rPr>
              <a:t>additions to the RTP headers to include application-layer functionality. The figure</a:t>
            </a:r>
          </a:p>
          <a:p>
            <a:r>
              <a:rPr lang="en-US" sz="1200" kern="1200" baseline="0" dirty="0" smtClean="0">
                <a:solidFill>
                  <a:schemeClr val="tx1"/>
                </a:solidFill>
                <a:latin typeface="+mn-lt"/>
                <a:ea typeface="+mn-ea"/>
                <a:cs typeface="+mn-cs"/>
              </a:rPr>
              <a:t>indicates that several different standards for encoding video data can be used in</a:t>
            </a:r>
          </a:p>
          <a:p>
            <a:r>
              <a:rPr lang="en-US" sz="1200" kern="1200" baseline="0" dirty="0" smtClean="0">
                <a:solidFill>
                  <a:schemeClr val="tx1"/>
                </a:solidFill>
                <a:latin typeface="+mn-lt"/>
                <a:ea typeface="+mn-ea"/>
                <a:cs typeface="+mn-cs"/>
              </a:rPr>
              <a:t>conjunction with RTP for video transmission.</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in-depth discussion of multimedia applications is well beyond the</a:t>
            </a:r>
          </a:p>
          <a:p>
            <a:r>
              <a:rPr lang="en-US" sz="1200" kern="1200" baseline="0" dirty="0" smtClean="0">
                <a:solidFill>
                  <a:schemeClr val="tx1"/>
                </a:solidFill>
                <a:latin typeface="+mn-lt"/>
                <a:ea typeface="+mn-ea"/>
                <a:cs typeface="+mn-cs"/>
              </a:rPr>
              <a:t>scope of this book. In this chapter, we focus on a few key topics. First, we</a:t>
            </a:r>
          </a:p>
          <a:p>
            <a:r>
              <a:rPr lang="en-US" sz="1200" kern="1200" baseline="0" dirty="0" smtClean="0">
                <a:solidFill>
                  <a:schemeClr val="tx1"/>
                </a:solidFill>
                <a:latin typeface="+mn-lt"/>
                <a:ea typeface="+mn-ea"/>
                <a:cs typeface="+mn-cs"/>
              </a:rPr>
              <a:t>examine some of the key characteristics of real-time traffic. Next we look at</a:t>
            </a:r>
          </a:p>
          <a:p>
            <a:r>
              <a:rPr lang="en-US" sz="1200" kern="1200" baseline="0" dirty="0" smtClean="0">
                <a:solidFill>
                  <a:schemeClr val="tx1"/>
                </a:solidFill>
                <a:latin typeface="+mn-lt"/>
                <a:ea typeface="+mn-ea"/>
                <a:cs typeface="+mn-cs"/>
              </a:rPr>
              <a:t>SIP (Session Initiation Protocol) and its use to support voice over IP. Finally,</a:t>
            </a:r>
          </a:p>
          <a:p>
            <a:r>
              <a:rPr lang="en-US" sz="1200" kern="1200" baseline="0" dirty="0" smtClean="0">
                <a:solidFill>
                  <a:schemeClr val="tx1"/>
                </a:solidFill>
                <a:latin typeface="+mn-lt"/>
                <a:ea typeface="+mn-ea"/>
                <a:cs typeface="+mn-cs"/>
              </a:rPr>
              <a:t>we examine the Real-Time Transport Protocol.</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RTP supports the transfer of real-time data among a number</a:t>
            </a:r>
          </a:p>
          <a:p>
            <a:r>
              <a:rPr lang="en-US" sz="1200" kern="1200" baseline="0" dirty="0" smtClean="0">
                <a:solidFill>
                  <a:schemeClr val="tx1"/>
                </a:solidFill>
                <a:latin typeface="+mn-lt"/>
                <a:ea typeface="+mn-ea"/>
                <a:cs typeface="+mn-cs"/>
              </a:rPr>
              <a:t>of participants in a session. A session is simply a logical association among two or</a:t>
            </a:r>
          </a:p>
          <a:p>
            <a:r>
              <a:rPr lang="en-US" sz="1200" kern="1200" baseline="0" dirty="0" smtClean="0">
                <a:solidFill>
                  <a:schemeClr val="tx1"/>
                </a:solidFill>
                <a:latin typeface="+mn-lt"/>
                <a:ea typeface="+mn-ea"/>
                <a:cs typeface="+mn-cs"/>
              </a:rPr>
              <a:t>more RTP entities that is maintained for the duration of the data transfer. A session</a:t>
            </a:r>
          </a:p>
          <a:p>
            <a:r>
              <a:rPr lang="en-US" sz="1200" kern="1200" baseline="0" dirty="0" smtClean="0">
                <a:solidFill>
                  <a:schemeClr val="tx1"/>
                </a:solidFill>
                <a:latin typeface="+mn-lt"/>
                <a:ea typeface="+mn-ea"/>
                <a:cs typeface="+mn-cs"/>
              </a:rPr>
              <a:t>is defined by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RTP port number:  The destination port address is used by all participants</a:t>
            </a:r>
          </a:p>
          <a:p>
            <a:r>
              <a:rPr lang="en-US" sz="1200" kern="1200" baseline="0" dirty="0" smtClean="0">
                <a:solidFill>
                  <a:schemeClr val="tx1"/>
                </a:solidFill>
                <a:latin typeface="+mn-lt"/>
                <a:ea typeface="+mn-ea"/>
                <a:cs typeface="+mn-cs"/>
              </a:rPr>
              <a:t>for RTP transfers. If UDP is the lower layer, this port number appears in the</a:t>
            </a:r>
          </a:p>
          <a:p>
            <a:r>
              <a:rPr lang="en-US" sz="1200" kern="1200" baseline="0" dirty="0" smtClean="0">
                <a:solidFill>
                  <a:schemeClr val="tx1"/>
                </a:solidFill>
                <a:latin typeface="+mn-lt"/>
                <a:ea typeface="+mn-ea"/>
                <a:cs typeface="+mn-cs"/>
              </a:rPr>
              <a:t>Destination Port field (see Figure 2.6) of the UDP header.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RTCP port number: The destination port address is used by all participants</a:t>
            </a:r>
          </a:p>
          <a:p>
            <a:r>
              <a:rPr lang="en-US" sz="1200" kern="1200" baseline="0" dirty="0" smtClean="0">
                <a:solidFill>
                  <a:schemeClr val="tx1"/>
                </a:solidFill>
                <a:latin typeface="+mn-lt"/>
                <a:ea typeface="+mn-ea"/>
                <a:cs typeface="+mn-cs"/>
              </a:rPr>
              <a:t>for RTCP transfers.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Participant IP addresses: This can either be a multicast IP address, so that the</a:t>
            </a:r>
          </a:p>
          <a:p>
            <a:r>
              <a:rPr lang="en-US" sz="1200" kern="1200" baseline="0" dirty="0" smtClean="0">
                <a:solidFill>
                  <a:schemeClr val="tx1"/>
                </a:solidFill>
                <a:latin typeface="+mn-lt"/>
                <a:ea typeface="+mn-ea"/>
                <a:cs typeface="+mn-cs"/>
              </a:rPr>
              <a:t>multicast group defines the participants, or a set of </a:t>
            </a:r>
            <a:r>
              <a:rPr lang="en-US" sz="1200" kern="1200" baseline="0" dirty="0" err="1" smtClean="0">
                <a:solidFill>
                  <a:schemeClr val="tx1"/>
                </a:solidFill>
                <a:latin typeface="+mn-lt"/>
                <a:ea typeface="+mn-ea"/>
                <a:cs typeface="+mn-cs"/>
              </a:rPr>
              <a:t>unicast</a:t>
            </a:r>
            <a:r>
              <a:rPr lang="en-US" sz="1200" kern="1200" baseline="0" dirty="0" smtClean="0">
                <a:solidFill>
                  <a:schemeClr val="tx1"/>
                </a:solidFill>
                <a:latin typeface="+mn-lt"/>
                <a:ea typeface="+mn-ea"/>
                <a:cs typeface="+mn-cs"/>
              </a:rPr>
              <a:t> IP addresses.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Although RTP can be used for </a:t>
            </a:r>
            <a:r>
              <a:rPr lang="en-US" sz="1200" kern="1200" baseline="0" dirty="0" err="1" smtClean="0">
                <a:solidFill>
                  <a:schemeClr val="tx1"/>
                </a:solidFill>
                <a:latin typeface="+mn-lt"/>
                <a:ea typeface="+mn-ea"/>
                <a:cs typeface="+mn-cs"/>
              </a:rPr>
              <a:t>unicast</a:t>
            </a:r>
            <a:r>
              <a:rPr lang="en-US" sz="1200" kern="1200" baseline="0" dirty="0" smtClean="0">
                <a:solidFill>
                  <a:schemeClr val="tx1"/>
                </a:solidFill>
                <a:latin typeface="+mn-lt"/>
                <a:ea typeface="+mn-ea"/>
                <a:cs typeface="+mn-cs"/>
              </a:rPr>
              <a:t> real-time transmission, its strength lies</a:t>
            </a:r>
          </a:p>
          <a:p>
            <a:r>
              <a:rPr lang="en-US" sz="1200" kern="1200" baseline="0" dirty="0" smtClean="0">
                <a:solidFill>
                  <a:schemeClr val="tx1"/>
                </a:solidFill>
                <a:latin typeface="+mn-lt"/>
                <a:ea typeface="+mn-ea"/>
                <a:cs typeface="+mn-cs"/>
              </a:rPr>
              <a:t>in its ability to support multicast transmission. For this purpose, each RTP data unit</a:t>
            </a:r>
          </a:p>
          <a:p>
            <a:r>
              <a:rPr lang="en-US" sz="1200" kern="1200" baseline="0" dirty="0" smtClean="0">
                <a:solidFill>
                  <a:schemeClr val="tx1"/>
                </a:solidFill>
                <a:latin typeface="+mn-lt"/>
                <a:ea typeface="+mn-ea"/>
                <a:cs typeface="+mn-cs"/>
              </a:rPr>
              <a:t>includes a source identifier that identifies which member of the group generated the</a:t>
            </a:r>
          </a:p>
          <a:p>
            <a:r>
              <a:rPr lang="en-US" sz="1200" kern="1200" baseline="0" dirty="0" smtClean="0">
                <a:solidFill>
                  <a:schemeClr val="tx1"/>
                </a:solidFill>
                <a:latin typeface="+mn-lt"/>
                <a:ea typeface="+mn-ea"/>
                <a:cs typeface="+mn-cs"/>
              </a:rPr>
              <a:t>data. It also includes a timestamp so that the proper timing can be re-created on the</a:t>
            </a:r>
          </a:p>
          <a:p>
            <a:r>
              <a:rPr lang="en-US" sz="1200" kern="1200" baseline="0" dirty="0" smtClean="0">
                <a:solidFill>
                  <a:schemeClr val="tx1"/>
                </a:solidFill>
                <a:latin typeface="+mn-lt"/>
                <a:ea typeface="+mn-ea"/>
                <a:cs typeface="+mn-cs"/>
              </a:rPr>
              <a:t>receiving end using a delay buffer. RTP also identifies the payload format of the</a:t>
            </a:r>
          </a:p>
          <a:p>
            <a:r>
              <a:rPr lang="en-US" sz="1200" kern="1200" baseline="0" dirty="0" smtClean="0">
                <a:solidFill>
                  <a:schemeClr val="tx1"/>
                </a:solidFill>
                <a:latin typeface="+mn-lt"/>
                <a:ea typeface="+mn-ea"/>
                <a:cs typeface="+mn-cs"/>
              </a:rPr>
              <a:t>data being transmitted.</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RTP allows the use of two kinds of RTP relays: translators and mixers. First</a:t>
            </a:r>
          </a:p>
          <a:p>
            <a:r>
              <a:rPr lang="en-US" sz="1200" kern="1200" baseline="0" dirty="0" smtClean="0">
                <a:solidFill>
                  <a:schemeClr val="tx1"/>
                </a:solidFill>
                <a:latin typeface="+mn-lt"/>
                <a:ea typeface="+mn-ea"/>
                <a:cs typeface="+mn-cs"/>
              </a:rPr>
              <a:t>we need to define the concept of relay. A relay operating at a given protocol layer</a:t>
            </a:r>
          </a:p>
          <a:p>
            <a:r>
              <a:rPr lang="en-US" sz="1200" kern="1200" baseline="0" dirty="0" smtClean="0">
                <a:solidFill>
                  <a:schemeClr val="tx1"/>
                </a:solidFill>
                <a:latin typeface="+mn-lt"/>
                <a:ea typeface="+mn-ea"/>
                <a:cs typeface="+mn-cs"/>
              </a:rPr>
              <a:t>is an intermediate system that acts as both a destination and a source in a data</a:t>
            </a:r>
          </a:p>
          <a:p>
            <a:r>
              <a:rPr lang="en-US" sz="1200" kern="1200" baseline="0" dirty="0" smtClean="0">
                <a:solidFill>
                  <a:schemeClr val="tx1"/>
                </a:solidFill>
                <a:latin typeface="+mn-lt"/>
                <a:ea typeface="+mn-ea"/>
                <a:cs typeface="+mn-cs"/>
              </a:rPr>
              <a:t>transfer. For example, suppose that system A wishes to send data to system B but</a:t>
            </a:r>
          </a:p>
          <a:p>
            <a:r>
              <a:rPr lang="en-US" sz="1200" kern="1200" baseline="0" dirty="0" smtClean="0">
                <a:solidFill>
                  <a:schemeClr val="tx1"/>
                </a:solidFill>
                <a:latin typeface="+mn-lt"/>
                <a:ea typeface="+mn-ea"/>
                <a:cs typeface="+mn-cs"/>
              </a:rPr>
              <a:t>cannot do so directly. Possible reasons are that B may be behind a firewall or B</a:t>
            </a:r>
          </a:p>
          <a:p>
            <a:r>
              <a:rPr lang="en-US" sz="1200" kern="1200" baseline="0" dirty="0" smtClean="0">
                <a:solidFill>
                  <a:schemeClr val="tx1"/>
                </a:solidFill>
                <a:latin typeface="+mn-lt"/>
                <a:ea typeface="+mn-ea"/>
                <a:cs typeface="+mn-cs"/>
              </a:rPr>
              <a:t>may not be able to use the format transmitted by A. In such a case, A may be able</a:t>
            </a:r>
          </a:p>
          <a:p>
            <a:r>
              <a:rPr lang="en-US" sz="1200" kern="1200" baseline="0" dirty="0" smtClean="0">
                <a:solidFill>
                  <a:schemeClr val="tx1"/>
                </a:solidFill>
                <a:latin typeface="+mn-lt"/>
                <a:ea typeface="+mn-ea"/>
                <a:cs typeface="+mn-cs"/>
              </a:rPr>
              <a:t>to send the data to an intermediate relay R. R accepts the data unit, makes any</a:t>
            </a:r>
          </a:p>
          <a:p>
            <a:r>
              <a:rPr lang="en-US" sz="1200" kern="1200" baseline="0" dirty="0" smtClean="0">
                <a:solidFill>
                  <a:schemeClr val="tx1"/>
                </a:solidFill>
                <a:latin typeface="+mn-lt"/>
                <a:ea typeface="+mn-ea"/>
                <a:cs typeface="+mn-cs"/>
              </a:rPr>
              <a:t>necessary changes or performs any necessary processing, and then transmits the</a:t>
            </a:r>
          </a:p>
          <a:p>
            <a:r>
              <a:rPr lang="en-US" sz="1200" kern="1200" baseline="0" dirty="0" smtClean="0">
                <a:solidFill>
                  <a:schemeClr val="tx1"/>
                </a:solidFill>
                <a:latin typeface="+mn-lt"/>
                <a:ea typeface="+mn-ea"/>
                <a:cs typeface="+mn-cs"/>
              </a:rPr>
              <a:t>data to B.</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mixer  is an RTP relay that receives streams of RTP packets from one or</a:t>
            </a:r>
          </a:p>
          <a:p>
            <a:r>
              <a:rPr lang="en-US" sz="1200" kern="1200" baseline="0" dirty="0" smtClean="0">
                <a:solidFill>
                  <a:schemeClr val="tx1"/>
                </a:solidFill>
                <a:latin typeface="+mn-lt"/>
                <a:ea typeface="+mn-ea"/>
                <a:cs typeface="+mn-cs"/>
              </a:rPr>
              <a:t>more sources, combines these streams, and forwards a new RTP packet stream to</a:t>
            </a:r>
          </a:p>
          <a:p>
            <a:r>
              <a:rPr lang="en-US" sz="1200" kern="1200" baseline="0" dirty="0" smtClean="0">
                <a:solidFill>
                  <a:schemeClr val="tx1"/>
                </a:solidFill>
                <a:latin typeface="+mn-lt"/>
                <a:ea typeface="+mn-ea"/>
                <a:cs typeface="+mn-cs"/>
              </a:rPr>
              <a:t>one or more destinations. The mixer may change the data format or simply perform</a:t>
            </a:r>
          </a:p>
          <a:p>
            <a:r>
              <a:rPr lang="en-US" sz="1200" kern="1200" baseline="0" dirty="0" smtClean="0">
                <a:solidFill>
                  <a:schemeClr val="tx1"/>
                </a:solidFill>
                <a:latin typeface="+mn-lt"/>
                <a:ea typeface="+mn-ea"/>
                <a:cs typeface="+mn-cs"/>
              </a:rPr>
              <a:t>the mixing function. Because the timing among the multiple inputs is not typically</a:t>
            </a:r>
          </a:p>
          <a:p>
            <a:r>
              <a:rPr lang="en-US" sz="1200" kern="1200" baseline="0" dirty="0" smtClean="0">
                <a:solidFill>
                  <a:schemeClr val="tx1"/>
                </a:solidFill>
                <a:latin typeface="+mn-lt"/>
                <a:ea typeface="+mn-ea"/>
                <a:cs typeface="+mn-cs"/>
              </a:rPr>
              <a:t>synchronized, the mixer provides the timing information in the combined packet</a:t>
            </a:r>
          </a:p>
          <a:p>
            <a:r>
              <a:rPr lang="en-US" sz="1200" kern="1200" baseline="0" dirty="0" smtClean="0">
                <a:solidFill>
                  <a:schemeClr val="tx1"/>
                </a:solidFill>
                <a:latin typeface="+mn-lt"/>
                <a:ea typeface="+mn-ea"/>
                <a:cs typeface="+mn-cs"/>
              </a:rPr>
              <a:t>stream and identifies itself as the source of synchronization.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example of the use of a mixer is to combine a number of on/off sources</a:t>
            </a:r>
          </a:p>
          <a:p>
            <a:r>
              <a:rPr lang="en-US" sz="1200" kern="1200" baseline="0" dirty="0" smtClean="0">
                <a:solidFill>
                  <a:schemeClr val="tx1"/>
                </a:solidFill>
                <a:latin typeface="+mn-lt"/>
                <a:ea typeface="+mn-ea"/>
                <a:cs typeface="+mn-cs"/>
              </a:rPr>
              <a:t>such as audio. Suppose that a number of systems are members of an audio session</a:t>
            </a:r>
          </a:p>
          <a:p>
            <a:r>
              <a:rPr lang="en-US" sz="1200" kern="1200" baseline="0" dirty="0" smtClean="0">
                <a:solidFill>
                  <a:schemeClr val="tx1"/>
                </a:solidFill>
                <a:latin typeface="+mn-lt"/>
                <a:ea typeface="+mn-ea"/>
                <a:cs typeface="+mn-cs"/>
              </a:rPr>
              <a:t>and each generates its own RTP stream. Most of the time only one source is</a:t>
            </a:r>
          </a:p>
          <a:p>
            <a:r>
              <a:rPr lang="en-US" sz="1200" kern="1200" baseline="0" dirty="0" smtClean="0">
                <a:solidFill>
                  <a:schemeClr val="tx1"/>
                </a:solidFill>
                <a:latin typeface="+mn-lt"/>
                <a:ea typeface="+mn-ea"/>
                <a:cs typeface="+mn-cs"/>
              </a:rPr>
              <a:t>active, although occasionally more than one source will be “speaking” at the same</a:t>
            </a:r>
          </a:p>
          <a:p>
            <a:r>
              <a:rPr lang="en-US" sz="1200" kern="1200" baseline="0" dirty="0" smtClean="0">
                <a:solidFill>
                  <a:schemeClr val="tx1"/>
                </a:solidFill>
                <a:latin typeface="+mn-lt"/>
                <a:ea typeface="+mn-ea"/>
                <a:cs typeface="+mn-cs"/>
              </a:rPr>
              <a:t>time. A new system may wish to join the session, but its link to the network may</a:t>
            </a:r>
          </a:p>
          <a:p>
            <a:r>
              <a:rPr lang="en-US" sz="1200" kern="1200" baseline="0" dirty="0" smtClean="0">
                <a:solidFill>
                  <a:schemeClr val="tx1"/>
                </a:solidFill>
                <a:latin typeface="+mn-lt"/>
                <a:ea typeface="+mn-ea"/>
                <a:cs typeface="+mn-cs"/>
              </a:rPr>
              <a:t>not be of sufficient capacity to carry all of the RTP streams. Instead, a mixer could</a:t>
            </a:r>
          </a:p>
          <a:p>
            <a:r>
              <a:rPr lang="en-US" sz="1200" kern="1200" baseline="0" dirty="0" smtClean="0">
                <a:solidFill>
                  <a:schemeClr val="tx1"/>
                </a:solidFill>
                <a:latin typeface="+mn-lt"/>
                <a:ea typeface="+mn-ea"/>
                <a:cs typeface="+mn-cs"/>
              </a:rPr>
              <a:t>receive all of the RTP streams, combine them into a single stream, and retransmit</a:t>
            </a:r>
          </a:p>
          <a:p>
            <a:r>
              <a:rPr lang="en-US" sz="1200" kern="1200" baseline="0" dirty="0" smtClean="0">
                <a:solidFill>
                  <a:schemeClr val="tx1"/>
                </a:solidFill>
                <a:latin typeface="+mn-lt"/>
                <a:ea typeface="+mn-ea"/>
                <a:cs typeface="+mn-cs"/>
              </a:rPr>
              <a:t>that stream to the new session member. If more than one incoming stream is active</a:t>
            </a:r>
          </a:p>
          <a:p>
            <a:r>
              <a:rPr lang="en-US" sz="1200" kern="1200" baseline="0" dirty="0" smtClean="0">
                <a:solidFill>
                  <a:schemeClr val="tx1"/>
                </a:solidFill>
                <a:latin typeface="+mn-lt"/>
                <a:ea typeface="+mn-ea"/>
                <a:cs typeface="+mn-cs"/>
              </a:rPr>
              <a:t>at one time, the mixer would simply sum their PCM values. The RTP header generated</a:t>
            </a:r>
          </a:p>
          <a:p>
            <a:r>
              <a:rPr lang="en-US" sz="1200" kern="1200" baseline="0" dirty="0" smtClean="0">
                <a:solidFill>
                  <a:schemeClr val="tx1"/>
                </a:solidFill>
                <a:latin typeface="+mn-lt"/>
                <a:ea typeface="+mn-ea"/>
                <a:cs typeface="+mn-cs"/>
              </a:rPr>
              <a:t>by the mixer includes the </a:t>
            </a:r>
            <a:r>
              <a:rPr lang="en-US" sz="1200" kern="1200" baseline="0" dirty="0" err="1" smtClean="0">
                <a:solidFill>
                  <a:schemeClr val="tx1"/>
                </a:solidFill>
                <a:latin typeface="+mn-lt"/>
                <a:ea typeface="+mn-ea"/>
                <a:cs typeface="+mn-cs"/>
              </a:rPr>
              <a:t>identifier(s</a:t>
            </a:r>
            <a:r>
              <a:rPr lang="en-US" sz="1200" kern="1200" baseline="0" dirty="0" smtClean="0">
                <a:solidFill>
                  <a:schemeClr val="tx1"/>
                </a:solidFill>
                <a:latin typeface="+mn-lt"/>
                <a:ea typeface="+mn-ea"/>
                <a:cs typeface="+mn-cs"/>
              </a:rPr>
              <a:t>) of the </a:t>
            </a:r>
            <a:r>
              <a:rPr lang="en-US" sz="1200" kern="1200" baseline="0" dirty="0" err="1" smtClean="0">
                <a:solidFill>
                  <a:schemeClr val="tx1"/>
                </a:solidFill>
                <a:latin typeface="+mn-lt"/>
                <a:ea typeface="+mn-ea"/>
                <a:cs typeface="+mn-cs"/>
              </a:rPr>
              <a:t>source(s</a:t>
            </a:r>
            <a:r>
              <a:rPr lang="en-US" sz="1200" kern="1200" baseline="0" dirty="0" smtClean="0">
                <a:solidFill>
                  <a:schemeClr val="tx1"/>
                </a:solidFill>
                <a:latin typeface="+mn-lt"/>
                <a:ea typeface="+mn-ea"/>
                <a:cs typeface="+mn-cs"/>
              </a:rPr>
              <a:t>) that contributed to the</a:t>
            </a:r>
          </a:p>
          <a:p>
            <a:r>
              <a:rPr lang="en-US" sz="1200" kern="1200" baseline="0" dirty="0" smtClean="0">
                <a:solidFill>
                  <a:schemeClr val="tx1"/>
                </a:solidFill>
                <a:latin typeface="+mn-lt"/>
                <a:ea typeface="+mn-ea"/>
                <a:cs typeface="+mn-cs"/>
              </a:rPr>
              <a:t>data in each packet.</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translator  is a simple device that produces one or more outgoing RTP</a:t>
            </a:r>
          </a:p>
          <a:p>
            <a:r>
              <a:rPr lang="en-US" sz="1200" kern="1200" baseline="0" dirty="0" smtClean="0">
                <a:solidFill>
                  <a:schemeClr val="tx1"/>
                </a:solidFill>
                <a:latin typeface="+mn-lt"/>
                <a:ea typeface="+mn-ea"/>
                <a:cs typeface="+mn-cs"/>
              </a:rPr>
              <a:t>packets for each incoming RTP packet. The translator may change the format of the</a:t>
            </a:r>
          </a:p>
          <a:p>
            <a:r>
              <a:rPr lang="en-US" sz="1200" kern="1200" baseline="0" dirty="0" smtClean="0">
                <a:solidFill>
                  <a:schemeClr val="tx1"/>
                </a:solidFill>
                <a:latin typeface="+mn-lt"/>
                <a:ea typeface="+mn-ea"/>
                <a:cs typeface="+mn-cs"/>
              </a:rPr>
              <a:t>data in the packet or use a different lower-level protocol suite to transfer from one</a:t>
            </a:r>
          </a:p>
          <a:p>
            <a:r>
              <a:rPr lang="en-US" sz="1200" kern="1200" baseline="0" dirty="0" smtClean="0">
                <a:solidFill>
                  <a:schemeClr val="tx1"/>
                </a:solidFill>
                <a:latin typeface="+mn-lt"/>
                <a:ea typeface="+mn-ea"/>
                <a:cs typeface="+mn-cs"/>
              </a:rPr>
              <a:t>domain to another. Examples of translator use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potential recipient may not be able to handle a high-speed video signal used</a:t>
            </a:r>
          </a:p>
          <a:p>
            <a:r>
              <a:rPr lang="en-US" sz="1200" kern="1200" baseline="0" dirty="0" smtClean="0">
                <a:solidFill>
                  <a:schemeClr val="tx1"/>
                </a:solidFill>
                <a:latin typeface="+mn-lt"/>
                <a:ea typeface="+mn-ea"/>
                <a:cs typeface="+mn-cs"/>
              </a:rPr>
              <a:t>by the other participants. The translator converts the video to a lower-quality</a:t>
            </a:r>
          </a:p>
          <a:p>
            <a:r>
              <a:rPr lang="en-US" sz="1200" kern="1200" baseline="0" dirty="0" smtClean="0">
                <a:solidFill>
                  <a:schemeClr val="tx1"/>
                </a:solidFill>
                <a:latin typeface="+mn-lt"/>
                <a:ea typeface="+mn-ea"/>
                <a:cs typeface="+mn-cs"/>
              </a:rPr>
              <a:t>format requiring a lower data rate.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An application-level firewall may prevent the forwarding of RTP packets.</a:t>
            </a:r>
          </a:p>
          <a:p>
            <a:r>
              <a:rPr lang="en-US" sz="1200" kern="1200" baseline="0" dirty="0" smtClean="0">
                <a:solidFill>
                  <a:schemeClr val="tx1"/>
                </a:solidFill>
                <a:latin typeface="+mn-lt"/>
                <a:ea typeface="+mn-ea"/>
                <a:cs typeface="+mn-cs"/>
              </a:rPr>
              <a:t>Two translators are used, one on each side of the firewall, with the outside</a:t>
            </a:r>
          </a:p>
          <a:p>
            <a:r>
              <a:rPr lang="en-US" sz="1200" kern="1200" baseline="0" dirty="0" smtClean="0">
                <a:solidFill>
                  <a:schemeClr val="tx1"/>
                </a:solidFill>
                <a:latin typeface="+mn-lt"/>
                <a:ea typeface="+mn-ea"/>
                <a:cs typeface="+mn-cs"/>
              </a:rPr>
              <a:t>one tunneling all multicast packets received through a secure connection to</a:t>
            </a:r>
          </a:p>
          <a:p>
            <a:r>
              <a:rPr lang="en-US" sz="1200" kern="1200" baseline="0" dirty="0" smtClean="0">
                <a:solidFill>
                  <a:schemeClr val="tx1"/>
                </a:solidFill>
                <a:latin typeface="+mn-lt"/>
                <a:ea typeface="+mn-ea"/>
                <a:cs typeface="+mn-cs"/>
              </a:rPr>
              <a:t>the translator inside the firewall. The inside translator then sends out RTP</a:t>
            </a:r>
          </a:p>
          <a:p>
            <a:r>
              <a:rPr lang="en-US" sz="1200" kern="1200" baseline="0" dirty="0" smtClean="0">
                <a:solidFill>
                  <a:schemeClr val="tx1"/>
                </a:solidFill>
                <a:latin typeface="+mn-lt"/>
                <a:ea typeface="+mn-ea"/>
                <a:cs typeface="+mn-cs"/>
              </a:rPr>
              <a:t>packets to a multicast group protected by the firewall.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 translator can replicate an incoming multicast RTP packet and send it to a</a:t>
            </a:r>
          </a:p>
          <a:p>
            <a:r>
              <a:rPr lang="en-US" sz="1200" kern="1200" baseline="0" dirty="0" smtClean="0">
                <a:solidFill>
                  <a:schemeClr val="tx1"/>
                </a:solidFill>
                <a:latin typeface="+mn-lt"/>
                <a:ea typeface="+mn-ea"/>
                <a:cs typeface="+mn-cs"/>
              </a:rPr>
              <a:t>number of </a:t>
            </a:r>
            <a:r>
              <a:rPr lang="en-US" sz="1200" kern="1200" baseline="0" dirty="0" err="1" smtClean="0">
                <a:solidFill>
                  <a:schemeClr val="tx1"/>
                </a:solidFill>
                <a:latin typeface="+mn-lt"/>
                <a:ea typeface="+mn-ea"/>
                <a:cs typeface="+mn-cs"/>
              </a:rPr>
              <a:t>unicast</a:t>
            </a:r>
            <a:r>
              <a:rPr lang="en-US" sz="1200" kern="1200" baseline="0" dirty="0" smtClean="0">
                <a:solidFill>
                  <a:schemeClr val="tx1"/>
                </a:solidFill>
                <a:latin typeface="+mn-lt"/>
                <a:ea typeface="+mn-ea"/>
                <a:cs typeface="+mn-cs"/>
              </a:rPr>
              <a:t> destinations.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Each RTP packet includes a fixed header and may also</a:t>
            </a:r>
          </a:p>
          <a:p>
            <a:r>
              <a:rPr lang="en-US" sz="1200" kern="1200" baseline="0" dirty="0" smtClean="0">
                <a:solidFill>
                  <a:schemeClr val="tx1"/>
                </a:solidFill>
                <a:latin typeface="+mn-lt"/>
                <a:ea typeface="+mn-ea"/>
                <a:cs typeface="+mn-cs"/>
              </a:rPr>
              <a:t>include additional application-specific header fields. Figure 25.7 shows the fixed</a:t>
            </a:r>
          </a:p>
          <a:p>
            <a:r>
              <a:rPr lang="en-US" sz="1200" kern="1200" baseline="0" dirty="0" smtClean="0">
                <a:solidFill>
                  <a:schemeClr val="tx1"/>
                </a:solidFill>
                <a:latin typeface="+mn-lt"/>
                <a:ea typeface="+mn-ea"/>
                <a:cs typeface="+mn-cs"/>
              </a:rPr>
              <a:t>header. The first 12 octets (shaded portion) are always present and consist of the</a:t>
            </a:r>
          </a:p>
          <a:p>
            <a:r>
              <a:rPr lang="en-US" sz="1200" kern="1200" baseline="0" dirty="0" smtClean="0">
                <a:solidFill>
                  <a:schemeClr val="tx1"/>
                </a:solidFill>
                <a:latin typeface="+mn-lt"/>
                <a:ea typeface="+mn-ea"/>
                <a:cs typeface="+mn-cs"/>
              </a:rPr>
              <a:t>following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Version (2 bits):  Current version is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Padding (1 bit):  Indicates whether padding octets appear at the end of the</a:t>
            </a:r>
          </a:p>
          <a:p>
            <a:r>
              <a:rPr lang="en-US" sz="1200" kern="1200" baseline="0" dirty="0" smtClean="0">
                <a:solidFill>
                  <a:schemeClr val="tx1"/>
                </a:solidFill>
                <a:latin typeface="+mn-lt"/>
                <a:ea typeface="+mn-ea"/>
                <a:cs typeface="+mn-cs"/>
              </a:rPr>
              <a:t>payload. If so, the last octet of the payload contains a count of the number of</a:t>
            </a:r>
          </a:p>
          <a:p>
            <a:r>
              <a:rPr lang="en-US" sz="1200" kern="1200" baseline="0" dirty="0" smtClean="0">
                <a:solidFill>
                  <a:schemeClr val="tx1"/>
                </a:solidFill>
                <a:latin typeface="+mn-lt"/>
                <a:ea typeface="+mn-ea"/>
                <a:cs typeface="+mn-cs"/>
              </a:rPr>
              <a:t>padding octets. Padding is used if the application requires that the payload be</a:t>
            </a:r>
          </a:p>
          <a:p>
            <a:r>
              <a:rPr lang="en-US" sz="1200" kern="1200" baseline="0" dirty="0" smtClean="0">
                <a:solidFill>
                  <a:schemeClr val="tx1"/>
                </a:solidFill>
                <a:latin typeface="+mn-lt"/>
                <a:ea typeface="+mn-ea"/>
                <a:cs typeface="+mn-cs"/>
              </a:rPr>
              <a:t>an integer multiple of some length, such as 32 bits.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Extension (1 bit):  If set, the fixed header is followed by exactly one extension</a:t>
            </a:r>
          </a:p>
          <a:p>
            <a:r>
              <a:rPr lang="en-US" sz="1200" kern="1200" baseline="0" dirty="0" smtClean="0">
                <a:solidFill>
                  <a:schemeClr val="tx1"/>
                </a:solidFill>
                <a:latin typeface="+mn-lt"/>
                <a:ea typeface="+mn-ea"/>
                <a:cs typeface="+mn-cs"/>
              </a:rPr>
              <a:t>header, which is used for experimental extensions to RTP.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CSRC Count (4 bits):  The number of CSRC (contributing source) identifiers</a:t>
            </a:r>
          </a:p>
          <a:p>
            <a:r>
              <a:rPr lang="en-US" sz="1200" kern="1200" baseline="0" dirty="0" smtClean="0">
                <a:solidFill>
                  <a:schemeClr val="tx1"/>
                </a:solidFill>
                <a:latin typeface="+mn-lt"/>
                <a:ea typeface="+mn-ea"/>
                <a:cs typeface="+mn-cs"/>
              </a:rPr>
              <a:t>that follow the fixed header.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Marker (1 bit):  The interpretation of the marker bit depends on the payload</a:t>
            </a:r>
          </a:p>
          <a:p>
            <a:r>
              <a:rPr lang="en-US" sz="1200" kern="1200" baseline="0" dirty="0" smtClean="0">
                <a:solidFill>
                  <a:schemeClr val="tx1"/>
                </a:solidFill>
                <a:latin typeface="+mn-lt"/>
                <a:ea typeface="+mn-ea"/>
                <a:cs typeface="+mn-cs"/>
              </a:rPr>
              <a:t>type; it is typically used to indicate a boundary in the data stream. For video, it</a:t>
            </a:r>
          </a:p>
          <a:p>
            <a:r>
              <a:rPr lang="en-US" sz="1200" kern="1200" baseline="0" dirty="0" smtClean="0">
                <a:solidFill>
                  <a:schemeClr val="tx1"/>
                </a:solidFill>
                <a:latin typeface="+mn-lt"/>
                <a:ea typeface="+mn-ea"/>
                <a:cs typeface="+mn-cs"/>
              </a:rPr>
              <a:t>is set to mark the end of a frame. For audio, it is set to mark the beginning of</a:t>
            </a:r>
          </a:p>
          <a:p>
            <a:r>
              <a:rPr lang="en-US" sz="1200" kern="1200" baseline="0" dirty="0" smtClean="0">
                <a:solidFill>
                  <a:schemeClr val="tx1"/>
                </a:solidFill>
                <a:latin typeface="+mn-lt"/>
                <a:ea typeface="+mn-ea"/>
                <a:cs typeface="+mn-cs"/>
              </a:rPr>
              <a:t>a talk spurt.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Payload Type (7 bits):  Identifies the format of the RTP payload, which follows</a:t>
            </a:r>
          </a:p>
          <a:p>
            <a:r>
              <a:rPr lang="en-US" sz="1200" kern="1200" baseline="0" dirty="0" smtClean="0">
                <a:solidFill>
                  <a:schemeClr val="tx1"/>
                </a:solidFill>
                <a:latin typeface="+mn-lt"/>
                <a:ea typeface="+mn-ea"/>
                <a:cs typeface="+mn-cs"/>
              </a:rPr>
              <a:t>the RTP header.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Sequence Number (16 bits): Each source starts with a random sequence number,</a:t>
            </a:r>
          </a:p>
          <a:p>
            <a:r>
              <a:rPr lang="en-US" sz="1200" kern="1200" baseline="0" dirty="0" smtClean="0">
                <a:solidFill>
                  <a:schemeClr val="tx1"/>
                </a:solidFill>
                <a:latin typeface="+mn-lt"/>
                <a:ea typeface="+mn-ea"/>
                <a:cs typeface="+mn-cs"/>
              </a:rPr>
              <a:t>which is incremented by one for each RTP data packet sent. This allows</a:t>
            </a:r>
          </a:p>
          <a:p>
            <a:r>
              <a:rPr lang="en-US" sz="1200" kern="1200" baseline="0" dirty="0" smtClean="0">
                <a:solidFill>
                  <a:schemeClr val="tx1"/>
                </a:solidFill>
                <a:latin typeface="+mn-lt"/>
                <a:ea typeface="+mn-ea"/>
                <a:cs typeface="+mn-cs"/>
              </a:rPr>
              <a:t>for loss detection and packet sequencing within a series of packets with the</a:t>
            </a:r>
          </a:p>
          <a:p>
            <a:r>
              <a:rPr lang="en-US" sz="1200" kern="1200" baseline="0" dirty="0" smtClean="0">
                <a:solidFill>
                  <a:schemeClr val="tx1"/>
                </a:solidFill>
                <a:latin typeface="+mn-lt"/>
                <a:ea typeface="+mn-ea"/>
                <a:cs typeface="+mn-cs"/>
              </a:rPr>
              <a:t>same timestamp. A number of consecutive packets may have the same timestamp</a:t>
            </a:r>
          </a:p>
          <a:p>
            <a:r>
              <a:rPr lang="en-US" sz="1200" kern="1200" baseline="0" dirty="0" smtClean="0">
                <a:solidFill>
                  <a:schemeClr val="tx1"/>
                </a:solidFill>
                <a:latin typeface="+mn-lt"/>
                <a:ea typeface="+mn-ea"/>
                <a:cs typeface="+mn-cs"/>
              </a:rPr>
              <a:t>if they are logically generated at the same time; an example is several</a:t>
            </a:r>
          </a:p>
          <a:p>
            <a:r>
              <a:rPr lang="en-US" sz="1200" kern="1200" baseline="0" dirty="0" smtClean="0">
                <a:solidFill>
                  <a:schemeClr val="tx1"/>
                </a:solidFill>
                <a:latin typeface="+mn-lt"/>
                <a:ea typeface="+mn-ea"/>
                <a:cs typeface="+mn-cs"/>
              </a:rPr>
              <a:t>packets belonging to the same video frame.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Timestamp (32 bits): Corresponds to the generation instant of the first octet</a:t>
            </a:r>
          </a:p>
          <a:p>
            <a:r>
              <a:rPr lang="en-US" sz="1200" kern="1200" baseline="0" dirty="0" smtClean="0">
                <a:solidFill>
                  <a:schemeClr val="tx1"/>
                </a:solidFill>
                <a:latin typeface="+mn-lt"/>
                <a:ea typeface="+mn-ea"/>
                <a:cs typeface="+mn-cs"/>
              </a:rPr>
              <a:t>of data in the payload. The time units of this field depend on the payload type.</a:t>
            </a:r>
          </a:p>
          <a:p>
            <a:r>
              <a:rPr lang="en-US" sz="1200" kern="1200" baseline="0" dirty="0" smtClean="0">
                <a:solidFill>
                  <a:schemeClr val="tx1"/>
                </a:solidFill>
                <a:latin typeface="+mn-lt"/>
                <a:ea typeface="+mn-ea"/>
                <a:cs typeface="+mn-cs"/>
              </a:rPr>
              <a:t>The values must be generated from a local clock at the 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Synchronization Source Identifier: A randomly generated value that uniquely</a:t>
            </a:r>
          </a:p>
          <a:p>
            <a:r>
              <a:rPr lang="en-US" sz="1200" kern="1200" baseline="0" dirty="0" smtClean="0">
                <a:solidFill>
                  <a:schemeClr val="tx1"/>
                </a:solidFill>
                <a:latin typeface="+mn-lt"/>
                <a:ea typeface="+mn-ea"/>
                <a:cs typeface="+mn-cs"/>
              </a:rPr>
              <a:t>identifies the source within a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Following the fixed header, there may be one or more of the following 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Contributing Source Identifier: Identifies a contributing source for the payload.</a:t>
            </a:r>
          </a:p>
          <a:p>
            <a:r>
              <a:rPr lang="en-US" sz="1200" kern="1200" baseline="0" dirty="0" smtClean="0">
                <a:solidFill>
                  <a:schemeClr val="tx1"/>
                </a:solidFill>
                <a:latin typeface="+mn-lt"/>
                <a:ea typeface="+mn-ea"/>
                <a:cs typeface="+mn-cs"/>
              </a:rPr>
              <a:t>These identifiers are supplied by a mixer.</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Payload Type field identifies the media type of the payload and the format</a:t>
            </a:r>
          </a:p>
          <a:p>
            <a:r>
              <a:rPr lang="en-US" sz="1200" kern="1200" baseline="0" dirty="0" smtClean="0">
                <a:solidFill>
                  <a:schemeClr val="tx1"/>
                </a:solidFill>
                <a:latin typeface="+mn-lt"/>
                <a:ea typeface="+mn-ea"/>
                <a:cs typeface="+mn-cs"/>
              </a:rPr>
              <a:t>of the data, including the use of compression or encryption. In a steady state,</a:t>
            </a:r>
          </a:p>
          <a:p>
            <a:r>
              <a:rPr lang="en-US" sz="1200" kern="1200" baseline="0" dirty="0" smtClean="0">
                <a:solidFill>
                  <a:schemeClr val="tx1"/>
                </a:solidFill>
                <a:latin typeface="+mn-lt"/>
                <a:ea typeface="+mn-ea"/>
                <a:cs typeface="+mn-cs"/>
              </a:rPr>
              <a:t>a source should only use one payload type during a session but may change the</a:t>
            </a:r>
          </a:p>
          <a:p>
            <a:r>
              <a:rPr lang="en-US" sz="1200" kern="1200" baseline="0" dirty="0" smtClean="0">
                <a:solidFill>
                  <a:schemeClr val="tx1"/>
                </a:solidFill>
                <a:latin typeface="+mn-lt"/>
                <a:ea typeface="+mn-ea"/>
                <a:cs typeface="+mn-cs"/>
              </a:rPr>
              <a:t>payload type in response to changing conditions, as discovered by RTCP. Table 25.1</a:t>
            </a:r>
          </a:p>
          <a:p>
            <a:r>
              <a:rPr lang="en-US" sz="1200" kern="1200" baseline="0" dirty="0" smtClean="0">
                <a:solidFill>
                  <a:schemeClr val="tx1"/>
                </a:solidFill>
                <a:latin typeface="+mn-lt"/>
                <a:ea typeface="+mn-ea"/>
                <a:cs typeface="+mn-cs"/>
              </a:rPr>
              <a:t>summarizes the payload types defined in RFC 3551.</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The RTP data transfer protocol is used only for the transmission of user data,</a:t>
            </a:r>
          </a:p>
          <a:p>
            <a:r>
              <a:rPr lang="en-US" sz="1200" kern="1200" baseline="0" dirty="0" smtClean="0">
                <a:solidFill>
                  <a:schemeClr val="tx1"/>
                </a:solidFill>
                <a:latin typeface="+mn-lt"/>
                <a:ea typeface="+mn-ea"/>
                <a:cs typeface="+mn-cs"/>
              </a:rPr>
              <a:t>typically in multicast fashion among all participants in a session. A separate control</a:t>
            </a:r>
          </a:p>
          <a:p>
            <a:r>
              <a:rPr lang="en-US" sz="1200" kern="1200" baseline="0" dirty="0" smtClean="0">
                <a:solidFill>
                  <a:schemeClr val="tx1"/>
                </a:solidFill>
                <a:latin typeface="+mn-lt"/>
                <a:ea typeface="+mn-ea"/>
                <a:cs typeface="+mn-cs"/>
              </a:rPr>
              <a:t>protocol (RTCP) also operates in a multicast fashion to provide feedback to</a:t>
            </a:r>
          </a:p>
          <a:p>
            <a:r>
              <a:rPr lang="en-US" sz="1200" kern="1200" baseline="0" dirty="0" smtClean="0">
                <a:solidFill>
                  <a:schemeClr val="tx1"/>
                </a:solidFill>
                <a:latin typeface="+mn-lt"/>
                <a:ea typeface="+mn-ea"/>
                <a:cs typeface="+mn-cs"/>
              </a:rPr>
              <a:t>RTP data sources as well as all session participants. RTCP uses the same underlying</a:t>
            </a:r>
          </a:p>
          <a:p>
            <a:r>
              <a:rPr lang="en-US" sz="1200" kern="1200" baseline="0" dirty="0" smtClean="0">
                <a:solidFill>
                  <a:schemeClr val="tx1"/>
                </a:solidFill>
                <a:latin typeface="+mn-lt"/>
                <a:ea typeface="+mn-ea"/>
                <a:cs typeface="+mn-cs"/>
              </a:rPr>
              <a:t> transport service as RTP (usually UDP) and a separate port number. Each participant</a:t>
            </a:r>
          </a:p>
          <a:p>
            <a:r>
              <a:rPr lang="en-US" sz="1200" kern="1200" baseline="0" dirty="0" smtClean="0">
                <a:solidFill>
                  <a:schemeClr val="tx1"/>
                </a:solidFill>
                <a:latin typeface="+mn-lt"/>
                <a:ea typeface="+mn-ea"/>
                <a:cs typeface="+mn-cs"/>
              </a:rPr>
              <a:t>periodically issues an RTCP packet to all other session members. RFC 3550</a:t>
            </a:r>
          </a:p>
          <a:p>
            <a:r>
              <a:rPr lang="en-US" sz="1200" kern="1200" baseline="0" dirty="0" smtClean="0">
                <a:solidFill>
                  <a:schemeClr val="tx1"/>
                </a:solidFill>
                <a:latin typeface="+mn-lt"/>
                <a:ea typeface="+mn-ea"/>
                <a:cs typeface="+mn-cs"/>
              </a:rPr>
              <a:t>outlines four functions performed by RTCP: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Quality of Service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and congestion control:  RTCP provides feedback</a:t>
            </a:r>
          </a:p>
          <a:p>
            <a:r>
              <a:rPr lang="en-US" sz="1200" kern="1200" baseline="0" dirty="0" smtClean="0">
                <a:solidFill>
                  <a:schemeClr val="tx1"/>
                </a:solidFill>
                <a:latin typeface="+mn-lt"/>
                <a:ea typeface="+mn-ea"/>
                <a:cs typeface="+mn-cs"/>
              </a:rPr>
              <a:t>on the quality of data distribution. Because RTCP packets are multicast, all</a:t>
            </a:r>
          </a:p>
          <a:p>
            <a:r>
              <a:rPr lang="en-US" sz="1200" kern="1200" baseline="0" dirty="0" smtClean="0">
                <a:solidFill>
                  <a:schemeClr val="tx1"/>
                </a:solidFill>
                <a:latin typeface="+mn-lt"/>
                <a:ea typeface="+mn-ea"/>
                <a:cs typeface="+mn-cs"/>
              </a:rPr>
              <a:t>session members can assess how well other members are performing and</a:t>
            </a:r>
          </a:p>
          <a:p>
            <a:r>
              <a:rPr lang="en-US" sz="1200" kern="1200" baseline="0" dirty="0" smtClean="0">
                <a:solidFill>
                  <a:schemeClr val="tx1"/>
                </a:solidFill>
                <a:latin typeface="+mn-lt"/>
                <a:ea typeface="+mn-ea"/>
                <a:cs typeface="+mn-cs"/>
              </a:rPr>
              <a:t>receiving. Sender reports enable receivers to estimate data rates and the quality</a:t>
            </a:r>
          </a:p>
          <a:p>
            <a:r>
              <a:rPr lang="en-US" sz="1200" kern="1200" baseline="0" dirty="0" smtClean="0">
                <a:solidFill>
                  <a:schemeClr val="tx1"/>
                </a:solidFill>
                <a:latin typeface="+mn-lt"/>
                <a:ea typeface="+mn-ea"/>
                <a:cs typeface="+mn-cs"/>
              </a:rPr>
              <a:t>of the transmission. Receiver reports indicate any problems encountered</a:t>
            </a:r>
          </a:p>
          <a:p>
            <a:r>
              <a:rPr lang="en-US" sz="1200" kern="1200" baseline="0" dirty="0" smtClean="0">
                <a:solidFill>
                  <a:schemeClr val="tx1"/>
                </a:solidFill>
                <a:latin typeface="+mn-lt"/>
                <a:ea typeface="+mn-ea"/>
                <a:cs typeface="+mn-cs"/>
              </a:rPr>
              <a:t>by receivers, including missing packets and excessive jitter. For example,</a:t>
            </a:r>
          </a:p>
          <a:p>
            <a:r>
              <a:rPr lang="en-US" sz="1200" kern="1200" baseline="0" dirty="0" smtClean="0">
                <a:solidFill>
                  <a:schemeClr val="tx1"/>
                </a:solidFill>
                <a:latin typeface="+mn-lt"/>
                <a:ea typeface="+mn-ea"/>
                <a:cs typeface="+mn-cs"/>
              </a:rPr>
              <a:t>an audio–video application might decide to reduce the rate of transmission</a:t>
            </a:r>
          </a:p>
          <a:p>
            <a:r>
              <a:rPr lang="en-US" sz="1200" kern="1200" baseline="0" dirty="0" smtClean="0">
                <a:solidFill>
                  <a:schemeClr val="tx1"/>
                </a:solidFill>
                <a:latin typeface="+mn-lt"/>
                <a:ea typeface="+mn-ea"/>
                <a:cs typeface="+mn-cs"/>
              </a:rPr>
              <a:t>over low-speed links if the traffic quality over the links is not high enough</a:t>
            </a:r>
          </a:p>
          <a:p>
            <a:r>
              <a:rPr lang="en-US" sz="1200" kern="1200" baseline="0" dirty="0" smtClean="0">
                <a:solidFill>
                  <a:schemeClr val="tx1"/>
                </a:solidFill>
                <a:latin typeface="+mn-lt"/>
                <a:ea typeface="+mn-ea"/>
                <a:cs typeface="+mn-cs"/>
              </a:rPr>
              <a:t>to support the current rate. The feedback from receivers is also important in</a:t>
            </a:r>
          </a:p>
          <a:p>
            <a:r>
              <a:rPr lang="en-US" sz="1200" kern="1200" baseline="0" dirty="0" smtClean="0">
                <a:solidFill>
                  <a:schemeClr val="tx1"/>
                </a:solidFill>
                <a:latin typeface="+mn-lt"/>
                <a:ea typeface="+mn-ea"/>
                <a:cs typeface="+mn-cs"/>
              </a:rPr>
              <a:t>diagnosing distribution faults. By monitoring reports from all session recipients,</a:t>
            </a:r>
          </a:p>
          <a:p>
            <a:r>
              <a:rPr lang="en-US" sz="1200" kern="1200" baseline="0" dirty="0" smtClean="0">
                <a:solidFill>
                  <a:schemeClr val="tx1"/>
                </a:solidFill>
                <a:latin typeface="+mn-lt"/>
                <a:ea typeface="+mn-ea"/>
                <a:cs typeface="+mn-cs"/>
              </a:rPr>
              <a:t>a network manager can tell whether a problem is specific to a single user</a:t>
            </a:r>
          </a:p>
          <a:p>
            <a:r>
              <a:rPr lang="en-US" sz="1200" kern="1200" baseline="0" dirty="0" smtClean="0">
                <a:solidFill>
                  <a:schemeClr val="tx1"/>
                </a:solidFill>
                <a:latin typeface="+mn-lt"/>
                <a:ea typeface="+mn-ea"/>
                <a:cs typeface="+mn-cs"/>
              </a:rPr>
              <a:t>or more widespread.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Identification:  RTCP packets carry a persistent textual description of the</a:t>
            </a:r>
          </a:p>
          <a:p>
            <a:r>
              <a:rPr lang="en-US" sz="1200" kern="1200" baseline="0" dirty="0" smtClean="0">
                <a:solidFill>
                  <a:schemeClr val="tx1"/>
                </a:solidFill>
                <a:latin typeface="+mn-lt"/>
                <a:ea typeface="+mn-ea"/>
                <a:cs typeface="+mn-cs"/>
              </a:rPr>
              <a:t>RTCP source. This provides more information about the source of data packets</a:t>
            </a:r>
          </a:p>
          <a:p>
            <a:r>
              <a:rPr lang="en-US" sz="1200" kern="1200" baseline="0" dirty="0" smtClean="0">
                <a:solidFill>
                  <a:schemeClr val="tx1"/>
                </a:solidFill>
                <a:latin typeface="+mn-lt"/>
                <a:ea typeface="+mn-ea"/>
                <a:cs typeface="+mn-cs"/>
              </a:rPr>
              <a:t>than the random SSRC identifier and enables a user to associate multiple</a:t>
            </a:r>
          </a:p>
          <a:p>
            <a:r>
              <a:rPr lang="en-US" sz="1200" kern="1200" baseline="0" dirty="0" smtClean="0">
                <a:solidFill>
                  <a:schemeClr val="tx1"/>
                </a:solidFill>
                <a:latin typeface="+mn-lt"/>
                <a:ea typeface="+mn-ea"/>
                <a:cs typeface="+mn-cs"/>
              </a:rPr>
              <a:t>streams from different sessions. For example, separate sessions for audio and</a:t>
            </a:r>
          </a:p>
          <a:p>
            <a:r>
              <a:rPr lang="en-US" sz="1200" kern="1200" baseline="0" dirty="0" smtClean="0">
                <a:solidFill>
                  <a:schemeClr val="tx1"/>
                </a:solidFill>
                <a:latin typeface="+mn-lt"/>
                <a:ea typeface="+mn-ea"/>
                <a:cs typeface="+mn-cs"/>
              </a:rPr>
              <a:t>video may be in progress.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Session size estimation and scaling:  To perform the first two functions, all participants</a:t>
            </a:r>
          </a:p>
          <a:p>
            <a:r>
              <a:rPr lang="en-US" sz="1200" kern="1200" baseline="0" dirty="0" smtClean="0">
                <a:solidFill>
                  <a:schemeClr val="tx1"/>
                </a:solidFill>
                <a:latin typeface="+mn-lt"/>
                <a:ea typeface="+mn-ea"/>
                <a:cs typeface="+mn-cs"/>
              </a:rPr>
              <a:t>send periodic RTCP packets. The rate of transmission of such packets</a:t>
            </a:r>
          </a:p>
          <a:p>
            <a:r>
              <a:rPr lang="en-US" sz="1200" kern="1200" baseline="0" dirty="0" smtClean="0">
                <a:solidFill>
                  <a:schemeClr val="tx1"/>
                </a:solidFill>
                <a:latin typeface="+mn-lt"/>
                <a:ea typeface="+mn-ea"/>
                <a:cs typeface="+mn-cs"/>
              </a:rPr>
              <a:t>must be scaled down as the number of participants increases. In a session with</a:t>
            </a:r>
          </a:p>
          <a:p>
            <a:r>
              <a:rPr lang="en-US" sz="1200" kern="1200" baseline="0" dirty="0" smtClean="0">
                <a:solidFill>
                  <a:schemeClr val="tx1"/>
                </a:solidFill>
                <a:latin typeface="+mn-lt"/>
                <a:ea typeface="+mn-ea"/>
                <a:cs typeface="+mn-cs"/>
              </a:rPr>
              <a:t>few participants, RTCP packets are sent at the maximum rate of one every five</a:t>
            </a:r>
          </a:p>
          <a:p>
            <a:r>
              <a:rPr lang="en-US" sz="1200" kern="1200" baseline="0" dirty="0" smtClean="0">
                <a:solidFill>
                  <a:schemeClr val="tx1"/>
                </a:solidFill>
                <a:latin typeface="+mn-lt"/>
                <a:ea typeface="+mn-ea"/>
                <a:cs typeface="+mn-cs"/>
              </a:rPr>
              <a:t>seconds. RFC 3550 includes a relatively complex algorithm by which each participant</a:t>
            </a:r>
          </a:p>
          <a:p>
            <a:r>
              <a:rPr lang="en-US" sz="1200" kern="1200" baseline="0" dirty="0" smtClean="0">
                <a:solidFill>
                  <a:schemeClr val="tx1"/>
                </a:solidFill>
                <a:latin typeface="+mn-lt"/>
                <a:ea typeface="+mn-ea"/>
                <a:cs typeface="+mn-cs"/>
              </a:rPr>
              <a:t>limits its RTCP rate on the basis of the total session population. The</a:t>
            </a:r>
          </a:p>
          <a:p>
            <a:r>
              <a:rPr lang="en-US" sz="1200" kern="1200" baseline="0" dirty="0" smtClean="0">
                <a:solidFill>
                  <a:schemeClr val="tx1"/>
                </a:solidFill>
                <a:latin typeface="+mn-lt"/>
                <a:ea typeface="+mn-ea"/>
                <a:cs typeface="+mn-cs"/>
              </a:rPr>
              <a:t>objective is to limit RTCP traffic to less than 5% of total session traffic.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Session control:  RTCP optionally provides minimal session control information.</a:t>
            </a:r>
          </a:p>
          <a:p>
            <a:r>
              <a:rPr lang="en-US" sz="1200" kern="1200" baseline="0" dirty="0" smtClean="0">
                <a:solidFill>
                  <a:schemeClr val="tx1"/>
                </a:solidFill>
                <a:latin typeface="+mn-lt"/>
                <a:ea typeface="+mn-ea"/>
                <a:cs typeface="+mn-cs"/>
              </a:rPr>
              <a:t>An example is a participant identification to be displayed in the user interface.</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An RTCP transmission consists of a number of separate RTCP packets</a:t>
            </a:r>
          </a:p>
          <a:p>
            <a:r>
              <a:rPr lang="en-US" sz="1200" kern="1200" baseline="0" dirty="0" smtClean="0">
                <a:solidFill>
                  <a:schemeClr val="tx1"/>
                </a:solidFill>
                <a:latin typeface="+mn-lt"/>
                <a:ea typeface="+mn-ea"/>
                <a:cs typeface="+mn-cs"/>
              </a:rPr>
              <a:t>bundled in a single UDP datagram (or other lower-level data unit). The following</a:t>
            </a:r>
          </a:p>
          <a:p>
            <a:r>
              <a:rPr lang="en-US" sz="1200" kern="1200" baseline="0" dirty="0" smtClean="0">
                <a:solidFill>
                  <a:schemeClr val="tx1"/>
                </a:solidFill>
                <a:latin typeface="+mn-lt"/>
                <a:ea typeface="+mn-ea"/>
                <a:cs typeface="+mn-cs"/>
              </a:rPr>
              <a:t>packet types are defined in RFC 3550: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Sender Report (SR)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Receiver Report (RR)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Source Description (SDES)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Goodbye (BYE)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 Specific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25.8 depicts the formats of these packet types. Each type begins with a</a:t>
            </a:r>
          </a:p>
          <a:p>
            <a:r>
              <a:rPr lang="en-US" sz="1200" kern="1200" baseline="0" dirty="0" smtClean="0">
                <a:solidFill>
                  <a:schemeClr val="tx1"/>
                </a:solidFill>
                <a:latin typeface="+mn-lt"/>
                <a:ea typeface="+mn-ea"/>
                <a:cs typeface="+mn-cs"/>
              </a:rPr>
              <a:t>32-bit word containing the following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Version (2 bits):  Current version is 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Padding (1 bit):  If set, indicates that this packet contains padding octets at the</a:t>
            </a:r>
          </a:p>
          <a:p>
            <a:r>
              <a:rPr lang="en-US" sz="1200" kern="1200" baseline="0" dirty="0" smtClean="0">
                <a:solidFill>
                  <a:schemeClr val="tx1"/>
                </a:solidFill>
                <a:latin typeface="+mn-lt"/>
                <a:ea typeface="+mn-ea"/>
                <a:cs typeface="+mn-cs"/>
              </a:rPr>
              <a:t>end of the control information. If so, the last octet of the padding contains a</a:t>
            </a:r>
          </a:p>
          <a:p>
            <a:r>
              <a:rPr lang="en-US" sz="1200" kern="1200" baseline="0" dirty="0" smtClean="0">
                <a:solidFill>
                  <a:schemeClr val="tx1"/>
                </a:solidFill>
                <a:latin typeface="+mn-lt"/>
                <a:ea typeface="+mn-ea"/>
                <a:cs typeface="+mn-cs"/>
              </a:rPr>
              <a:t>count of the number of padding octets.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Count (5 bits): The number of reception report blocks contained in an SR</a:t>
            </a:r>
          </a:p>
          <a:p>
            <a:r>
              <a:rPr lang="en-US" sz="1200" kern="1200" baseline="0" dirty="0" smtClean="0">
                <a:solidFill>
                  <a:schemeClr val="tx1"/>
                </a:solidFill>
                <a:latin typeface="+mn-lt"/>
                <a:ea typeface="+mn-ea"/>
                <a:cs typeface="+mn-cs"/>
              </a:rPr>
              <a:t>or RR packet (RC), or the number of source items contained in an SDES or</a:t>
            </a:r>
          </a:p>
          <a:p>
            <a:r>
              <a:rPr lang="en-US" sz="1200" kern="1200" baseline="0" dirty="0" smtClean="0">
                <a:solidFill>
                  <a:schemeClr val="tx1"/>
                </a:solidFill>
                <a:latin typeface="+mn-lt"/>
                <a:ea typeface="+mn-ea"/>
                <a:cs typeface="+mn-cs"/>
              </a:rPr>
              <a:t>BYE packet.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Packet Type (8 bits): Identifies RTCP packet type.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Length (16 bits): Length of this packet is 32-bit words, minus one.</a:t>
            </a:r>
          </a:p>
          <a:p>
            <a:r>
              <a:rPr lang="en-US" sz="1200" kern="1200" baseline="0" dirty="0" smtClean="0">
                <a:solidFill>
                  <a:schemeClr val="tx1"/>
                </a:solidFill>
                <a:latin typeface="+mn-lt"/>
                <a:ea typeface="+mn-ea"/>
                <a:cs typeface="+mn-cs"/>
              </a:rPr>
              <a:t>In addition, the Sender Report and Receiver Report packets contain the following</a:t>
            </a:r>
          </a:p>
          <a:p>
            <a:r>
              <a:rPr lang="en-US" sz="1200" kern="1200" baseline="0" dirty="0" smtClean="0">
                <a:solidFill>
                  <a:schemeClr val="tx1"/>
                </a:solidFill>
                <a:latin typeface="+mn-lt"/>
                <a:ea typeface="+mn-ea"/>
                <a:cs typeface="+mn-cs"/>
              </a:rPr>
              <a:t>field: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Synchronization Source Identifier: Identifies the source of this RTCP packet.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RTCP receivers provide reception quality feedback using a</a:t>
            </a:r>
          </a:p>
          <a:p>
            <a:r>
              <a:rPr lang="en-US" sz="1200" kern="1200" baseline="0" dirty="0" smtClean="0">
                <a:solidFill>
                  <a:schemeClr val="tx1"/>
                </a:solidFill>
                <a:latin typeface="+mn-lt"/>
                <a:ea typeface="+mn-ea"/>
                <a:cs typeface="+mn-cs"/>
              </a:rPr>
              <a:t>Sender Report or a Receiver Report, depending on whether the receiver is also a</a:t>
            </a:r>
          </a:p>
          <a:p>
            <a:r>
              <a:rPr lang="en-US" sz="1200" kern="1200" baseline="0" dirty="0" smtClean="0">
                <a:solidFill>
                  <a:schemeClr val="tx1"/>
                </a:solidFill>
                <a:latin typeface="+mn-lt"/>
                <a:ea typeface="+mn-ea"/>
                <a:cs typeface="+mn-cs"/>
              </a:rPr>
              <a:t>sender during this session. Figure 25.8a shows the format of a Sender Report. The</a:t>
            </a:r>
          </a:p>
          <a:p>
            <a:r>
              <a:rPr lang="en-US" sz="1200" kern="1200" baseline="0" dirty="0" smtClean="0">
                <a:solidFill>
                  <a:schemeClr val="tx1"/>
                </a:solidFill>
                <a:latin typeface="+mn-lt"/>
                <a:ea typeface="+mn-ea"/>
                <a:cs typeface="+mn-cs"/>
              </a:rPr>
              <a:t>Sender Report consists of a header, already described; a sender information block;</a:t>
            </a:r>
          </a:p>
          <a:p>
            <a:r>
              <a:rPr lang="en-US" sz="1200" kern="1200" baseline="0" dirty="0" smtClean="0">
                <a:solidFill>
                  <a:schemeClr val="tx1"/>
                </a:solidFill>
                <a:latin typeface="+mn-lt"/>
                <a:ea typeface="+mn-ea"/>
                <a:cs typeface="+mn-cs"/>
              </a:rPr>
              <a:t>and zero or more reception report blocks. The sender information block includes</a:t>
            </a:r>
          </a:p>
          <a:p>
            <a:r>
              <a:rPr lang="en-US" sz="1200" kern="1200" baseline="0" dirty="0" smtClean="0">
                <a:solidFill>
                  <a:schemeClr val="tx1"/>
                </a:solidFill>
                <a:latin typeface="+mn-lt"/>
                <a:ea typeface="+mn-ea"/>
                <a:cs typeface="+mn-cs"/>
              </a:rPr>
              <a:t>the following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NTP Timestamp (64 bits):  The absolute wall clock time when this report was</a:t>
            </a:r>
          </a:p>
          <a:p>
            <a:r>
              <a:rPr lang="en-US" sz="1200" kern="1200" baseline="0" dirty="0" smtClean="0">
                <a:solidFill>
                  <a:schemeClr val="tx1"/>
                </a:solidFill>
                <a:latin typeface="+mn-lt"/>
                <a:ea typeface="+mn-ea"/>
                <a:cs typeface="+mn-cs"/>
              </a:rPr>
              <a:t>sent; this is an unsigned fixed-point number with the integer part in the first</a:t>
            </a:r>
          </a:p>
          <a:p>
            <a:r>
              <a:rPr lang="en-US" sz="1200" kern="1200" baseline="0" dirty="0" smtClean="0">
                <a:solidFill>
                  <a:schemeClr val="tx1"/>
                </a:solidFill>
                <a:latin typeface="+mn-lt"/>
                <a:ea typeface="+mn-ea"/>
                <a:cs typeface="+mn-cs"/>
              </a:rPr>
              <a:t>32 bits and the fractional part in the last 32 bits. This may be used by the</a:t>
            </a:r>
          </a:p>
          <a:p>
            <a:r>
              <a:rPr lang="en-US" sz="1200" kern="1200" baseline="0" dirty="0" smtClean="0">
                <a:solidFill>
                  <a:schemeClr val="tx1"/>
                </a:solidFill>
                <a:latin typeface="+mn-lt"/>
                <a:ea typeface="+mn-ea"/>
                <a:cs typeface="+mn-cs"/>
              </a:rPr>
              <a:t>sender in combination with timestamps returned in receiver reports to measure</a:t>
            </a:r>
          </a:p>
          <a:p>
            <a:r>
              <a:rPr lang="en-US" sz="1200" kern="1200" baseline="0" dirty="0" smtClean="0">
                <a:solidFill>
                  <a:schemeClr val="tx1"/>
                </a:solidFill>
                <a:latin typeface="+mn-lt"/>
                <a:ea typeface="+mn-ea"/>
                <a:cs typeface="+mn-cs"/>
              </a:rPr>
              <a:t>round-trip time to those receivers.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RTP Timestamp (32 bits):  This is the relative time used to create timestamps</a:t>
            </a:r>
          </a:p>
          <a:p>
            <a:r>
              <a:rPr lang="en-US" sz="1200" kern="1200" baseline="0" dirty="0" smtClean="0">
                <a:solidFill>
                  <a:schemeClr val="tx1"/>
                </a:solidFill>
                <a:latin typeface="+mn-lt"/>
                <a:ea typeface="+mn-ea"/>
                <a:cs typeface="+mn-cs"/>
              </a:rPr>
              <a:t>in RTP data packets. This lets recipients place this report in the appropriate</a:t>
            </a:r>
          </a:p>
          <a:p>
            <a:r>
              <a:rPr lang="en-US" sz="1200" kern="1200" baseline="0" dirty="0" smtClean="0">
                <a:solidFill>
                  <a:schemeClr val="tx1"/>
                </a:solidFill>
                <a:latin typeface="+mn-lt"/>
                <a:ea typeface="+mn-ea"/>
                <a:cs typeface="+mn-cs"/>
              </a:rPr>
              <a:t>time sequence with RTP data packets from this source.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Sender’s Packet Count (32 bits):  Total number of RTP data packets transmitted</a:t>
            </a:r>
          </a:p>
          <a:p>
            <a:r>
              <a:rPr lang="en-US" sz="1200" kern="1200" baseline="0" dirty="0" smtClean="0">
                <a:solidFill>
                  <a:schemeClr val="tx1"/>
                </a:solidFill>
                <a:latin typeface="+mn-lt"/>
                <a:ea typeface="+mn-ea"/>
                <a:cs typeface="+mn-cs"/>
              </a:rPr>
              <a:t>by this sender so far in this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Sender’s Octet Count (32 bits):  Total number of RTP payload octets transmitted</a:t>
            </a:r>
          </a:p>
          <a:p>
            <a:r>
              <a:rPr lang="en-US" sz="1200" kern="1200" baseline="0" dirty="0" smtClean="0">
                <a:solidFill>
                  <a:schemeClr val="tx1"/>
                </a:solidFill>
                <a:latin typeface="+mn-lt"/>
                <a:ea typeface="+mn-ea"/>
                <a:cs typeface="+mn-cs"/>
              </a:rPr>
              <a:t>by this sender so far in this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Following the sender information block are zero or more reception report</a:t>
            </a:r>
          </a:p>
          <a:p>
            <a:r>
              <a:rPr lang="en-US" sz="1200" kern="1200" baseline="0" dirty="0" smtClean="0">
                <a:solidFill>
                  <a:schemeClr val="tx1"/>
                </a:solidFill>
                <a:latin typeface="+mn-lt"/>
                <a:ea typeface="+mn-ea"/>
                <a:cs typeface="+mn-cs"/>
              </a:rPr>
              <a:t>blocks. One reception block is included for each source from which this participant</a:t>
            </a:r>
          </a:p>
          <a:p>
            <a:r>
              <a:rPr lang="en-US" sz="1200" kern="1200" baseline="0" dirty="0" smtClean="0">
                <a:solidFill>
                  <a:schemeClr val="tx1"/>
                </a:solidFill>
                <a:latin typeface="+mn-lt"/>
                <a:ea typeface="+mn-ea"/>
                <a:cs typeface="+mn-cs"/>
              </a:rPr>
              <a:t>has received data during this session. Each block includes the following fields: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(32 bits):  Identifies the source referred to by this report block.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Fraction lost (8 bits):  The fraction of RTP data packets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lost</a:t>
            </a:r>
          </a:p>
          <a:p>
            <a:r>
              <a:rPr lang="en-US" sz="1200" kern="1200" baseline="0" dirty="0" smtClean="0">
                <a:solidFill>
                  <a:schemeClr val="tx1"/>
                </a:solidFill>
                <a:latin typeface="+mn-lt"/>
                <a:ea typeface="+mn-ea"/>
                <a:cs typeface="+mn-cs"/>
              </a:rPr>
              <a:t>since the previous SR or RR packet was sent.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Cumulative Number of Packets Lost (24 bits):  Total number of RTP data</a:t>
            </a:r>
          </a:p>
          <a:p>
            <a:r>
              <a:rPr lang="en-US" sz="1200" kern="1200" baseline="0" dirty="0" smtClean="0">
                <a:solidFill>
                  <a:schemeClr val="tx1"/>
                </a:solidFill>
                <a:latin typeface="+mn-lt"/>
                <a:ea typeface="+mn-ea"/>
                <a:cs typeface="+mn-cs"/>
              </a:rPr>
              <a:t>packets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lost during this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Extended Highest Sequence Number Received (32 bits):  The least significant</a:t>
            </a:r>
          </a:p>
          <a:p>
            <a:r>
              <a:rPr lang="en-US" sz="1200" kern="1200" baseline="0" dirty="0" smtClean="0">
                <a:solidFill>
                  <a:schemeClr val="tx1"/>
                </a:solidFill>
                <a:latin typeface="+mn-lt"/>
                <a:ea typeface="+mn-ea"/>
                <a:cs typeface="+mn-cs"/>
              </a:rPr>
              <a:t>16 bits record the highest RTP data sequence number received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 most significant 16 bits record the number of times the sequence number</a:t>
            </a:r>
          </a:p>
          <a:p>
            <a:r>
              <a:rPr lang="en-US" sz="1200" kern="1200" baseline="0" dirty="0" smtClean="0">
                <a:solidFill>
                  <a:schemeClr val="tx1"/>
                </a:solidFill>
                <a:latin typeface="+mn-lt"/>
                <a:ea typeface="+mn-ea"/>
                <a:cs typeface="+mn-cs"/>
              </a:rPr>
              <a:t>has wrapped back to zero.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Interarrival</a:t>
            </a:r>
            <a:r>
              <a:rPr lang="en-US" sz="1200" kern="1200" baseline="0" dirty="0" smtClean="0">
                <a:solidFill>
                  <a:schemeClr val="tx1"/>
                </a:solidFill>
                <a:latin typeface="+mn-lt"/>
                <a:ea typeface="+mn-ea"/>
                <a:cs typeface="+mn-cs"/>
              </a:rPr>
              <a:t> Jitter (32 bits):  An estimate of the jitter experienced on RTP data</a:t>
            </a:r>
          </a:p>
          <a:p>
            <a:r>
              <a:rPr lang="en-US" sz="1200" kern="1200" baseline="0" dirty="0" smtClean="0">
                <a:solidFill>
                  <a:schemeClr val="tx1"/>
                </a:solidFill>
                <a:latin typeface="+mn-lt"/>
                <a:ea typeface="+mn-ea"/>
                <a:cs typeface="+mn-cs"/>
              </a:rPr>
              <a:t>packets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explained later.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Last SR Timestamp (32 bits): The middle 32 bits of the NTP timestamp in the</a:t>
            </a:r>
          </a:p>
          <a:p>
            <a:r>
              <a:rPr lang="en-US" sz="1200" kern="1200" baseline="0" dirty="0" smtClean="0">
                <a:solidFill>
                  <a:schemeClr val="tx1"/>
                </a:solidFill>
                <a:latin typeface="+mn-lt"/>
                <a:ea typeface="+mn-ea"/>
                <a:cs typeface="+mn-cs"/>
              </a:rPr>
              <a:t>last SR packet received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This captures the least significant half</a:t>
            </a:r>
          </a:p>
          <a:p>
            <a:r>
              <a:rPr lang="en-US" sz="1200" kern="1200" baseline="0" dirty="0" smtClean="0">
                <a:solidFill>
                  <a:schemeClr val="tx1"/>
                </a:solidFill>
                <a:latin typeface="+mn-lt"/>
                <a:ea typeface="+mn-ea"/>
                <a:cs typeface="+mn-cs"/>
              </a:rPr>
              <a:t>of the integer and the most significant half of the fractional part of the timestamp</a:t>
            </a:r>
          </a:p>
          <a:p>
            <a:r>
              <a:rPr lang="en-US" sz="1200" kern="1200" baseline="0" dirty="0" smtClean="0">
                <a:solidFill>
                  <a:schemeClr val="tx1"/>
                </a:solidFill>
                <a:latin typeface="+mn-lt"/>
                <a:ea typeface="+mn-ea"/>
                <a:cs typeface="+mn-cs"/>
              </a:rPr>
              <a:t>and should be adequate.</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 Delay Since Last SR (32 bits): The delay, expressed in units of 2-16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between</a:t>
            </a:r>
          </a:p>
          <a:p>
            <a:r>
              <a:rPr lang="en-US" sz="1200" kern="1200" baseline="0" dirty="0" smtClean="0">
                <a:solidFill>
                  <a:schemeClr val="tx1"/>
                </a:solidFill>
                <a:latin typeface="+mn-lt"/>
                <a:ea typeface="+mn-ea"/>
                <a:cs typeface="+mn-cs"/>
              </a:rPr>
              <a:t>receipt of the last SR packet from </a:t>
            </a:r>
            <a:r>
              <a:rPr lang="en-US" sz="1200" kern="1200" baseline="0" dirty="0" err="1" smtClean="0">
                <a:solidFill>
                  <a:schemeClr val="tx1"/>
                </a:solidFill>
                <a:latin typeface="+mn-lt"/>
                <a:ea typeface="+mn-ea"/>
                <a:cs typeface="+mn-cs"/>
              </a:rPr>
              <a:t>SSRC_n</a:t>
            </a:r>
            <a:r>
              <a:rPr lang="en-US" sz="1200" kern="1200" baseline="0" dirty="0" smtClean="0">
                <a:solidFill>
                  <a:schemeClr val="tx1"/>
                </a:solidFill>
                <a:latin typeface="+mn-lt"/>
                <a:ea typeface="+mn-ea"/>
                <a:cs typeface="+mn-cs"/>
              </a:rPr>
              <a:t> and the transmission of this report</a:t>
            </a:r>
          </a:p>
          <a:p>
            <a:r>
              <a:rPr lang="en-US" sz="1200" kern="1200" baseline="0" dirty="0" smtClean="0">
                <a:solidFill>
                  <a:schemeClr val="tx1"/>
                </a:solidFill>
                <a:latin typeface="+mn-lt"/>
                <a:ea typeface="+mn-ea"/>
                <a:cs typeface="+mn-cs"/>
              </a:rPr>
              <a:t>block. These last two fields can be used by a source to estimate round-trip</a:t>
            </a:r>
          </a:p>
          <a:p>
            <a:r>
              <a:rPr lang="en-US" sz="1200" kern="1200" baseline="0" dirty="0" smtClean="0">
                <a:solidFill>
                  <a:schemeClr val="tx1"/>
                </a:solidFill>
                <a:latin typeface="+mn-lt"/>
                <a:ea typeface="+mn-ea"/>
                <a:cs typeface="+mn-cs"/>
              </a:rPr>
              <a:t>time to a particular receiver.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format for the Receiver Report (Figure 25.8b) is the</a:t>
            </a:r>
          </a:p>
          <a:p>
            <a:r>
              <a:rPr lang="en-US" sz="1200" kern="1200" baseline="0" dirty="0" smtClean="0">
                <a:solidFill>
                  <a:schemeClr val="tx1"/>
                </a:solidFill>
                <a:latin typeface="+mn-lt"/>
                <a:ea typeface="+mn-ea"/>
                <a:cs typeface="+mn-cs"/>
              </a:rPr>
              <a:t>same as that for a Sender Report, except that the Packet Type field has a different</a:t>
            </a:r>
          </a:p>
          <a:p>
            <a:r>
              <a:rPr lang="en-US" sz="1200" kern="1200" baseline="0" dirty="0" smtClean="0">
                <a:solidFill>
                  <a:schemeClr val="tx1"/>
                </a:solidFill>
                <a:latin typeface="+mn-lt"/>
                <a:ea typeface="+mn-ea"/>
                <a:cs typeface="+mn-cs"/>
              </a:rPr>
              <a:t>value and there is no sender information block.</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Source Description packet (Figure 25.8d) is</a:t>
            </a:r>
          </a:p>
          <a:p>
            <a:r>
              <a:rPr lang="en-US" sz="1200" b="0" kern="1200" baseline="0" dirty="0" smtClean="0">
                <a:solidFill>
                  <a:schemeClr val="tx1"/>
                </a:solidFill>
                <a:latin typeface="+mn-lt"/>
                <a:ea typeface="+mn-ea"/>
                <a:cs typeface="+mn-cs"/>
              </a:rPr>
              <a:t>used by a source to provide more information about itself. The packet consists of a</a:t>
            </a:r>
          </a:p>
          <a:p>
            <a:r>
              <a:rPr lang="en-US" sz="1200" b="0" kern="1200" baseline="0" dirty="0" smtClean="0">
                <a:solidFill>
                  <a:schemeClr val="tx1"/>
                </a:solidFill>
                <a:latin typeface="+mn-lt"/>
                <a:ea typeface="+mn-ea"/>
                <a:cs typeface="+mn-cs"/>
              </a:rPr>
              <a:t>32-bit header followed by zero or more chunks, each of which contains information</a:t>
            </a:r>
          </a:p>
          <a:p>
            <a:r>
              <a:rPr lang="en-US" sz="1200" b="0" kern="1200" baseline="0" dirty="0" smtClean="0">
                <a:solidFill>
                  <a:schemeClr val="tx1"/>
                </a:solidFill>
                <a:latin typeface="+mn-lt"/>
                <a:ea typeface="+mn-ea"/>
                <a:cs typeface="+mn-cs"/>
              </a:rPr>
              <a:t>describing this source. Each chunk begins with an identifier for this source or for a</a:t>
            </a:r>
          </a:p>
          <a:p>
            <a:r>
              <a:rPr lang="en-US" sz="1200" b="0" kern="1200" baseline="0" dirty="0" smtClean="0">
                <a:solidFill>
                  <a:schemeClr val="tx1"/>
                </a:solidFill>
                <a:latin typeface="+mn-lt"/>
                <a:ea typeface="+mn-ea"/>
                <a:cs typeface="+mn-cs"/>
              </a:rPr>
              <a:t>contributing source. This is followed by a list of descriptive items.</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BYE packet indicates that one or more sources are no longer</a:t>
            </a:r>
          </a:p>
          <a:p>
            <a:r>
              <a:rPr lang="en-US" sz="1200" kern="1200" baseline="0" dirty="0" smtClean="0">
                <a:solidFill>
                  <a:schemeClr val="tx1"/>
                </a:solidFill>
                <a:latin typeface="+mn-lt"/>
                <a:ea typeface="+mn-ea"/>
                <a:cs typeface="+mn-cs"/>
              </a:rPr>
              <a:t>active. This confirms to receivers that a prolonged silence is due to departure</a:t>
            </a:r>
          </a:p>
          <a:p>
            <a:r>
              <a:rPr lang="en-US" sz="1200" kern="1200" baseline="0" dirty="0" smtClean="0">
                <a:solidFill>
                  <a:schemeClr val="tx1"/>
                </a:solidFill>
                <a:latin typeface="+mn-lt"/>
                <a:ea typeface="+mn-ea"/>
                <a:cs typeface="+mn-cs"/>
              </a:rPr>
              <a:t>rather than network failure. If a BYE packet is received by a mixer, it is forwarded</a:t>
            </a:r>
          </a:p>
          <a:p>
            <a:r>
              <a:rPr lang="en-US" sz="1200" kern="1200" baseline="0" dirty="0" smtClean="0">
                <a:solidFill>
                  <a:schemeClr val="tx1"/>
                </a:solidFill>
                <a:latin typeface="+mn-lt"/>
                <a:ea typeface="+mn-ea"/>
                <a:cs typeface="+mn-cs"/>
              </a:rPr>
              <a:t>with the list of sources unchanged. The format of the BYE packet consists of a</a:t>
            </a:r>
          </a:p>
          <a:p>
            <a:r>
              <a:rPr lang="en-US" sz="1200" kern="1200" baseline="0" dirty="0" smtClean="0">
                <a:solidFill>
                  <a:schemeClr val="tx1"/>
                </a:solidFill>
                <a:latin typeface="+mn-lt"/>
                <a:ea typeface="+mn-ea"/>
                <a:cs typeface="+mn-cs"/>
              </a:rPr>
              <a:t>32-bit header followed by one or more source identifiers. Optionally, the packet</a:t>
            </a:r>
          </a:p>
          <a:p>
            <a:r>
              <a:rPr lang="en-US" sz="1200" kern="1200" baseline="0" dirty="0" smtClean="0">
                <a:solidFill>
                  <a:schemeClr val="tx1"/>
                </a:solidFill>
                <a:latin typeface="+mn-lt"/>
                <a:ea typeface="+mn-ea"/>
                <a:cs typeface="+mn-cs"/>
              </a:rPr>
              <a:t>may include a textual description of the reason for leaving.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Application-Defined Packet This packet is intended for experimental use for</a:t>
            </a:r>
          </a:p>
          <a:p>
            <a:r>
              <a:rPr lang="en-US" sz="1200" b="0" kern="1200" baseline="0" dirty="0" smtClean="0">
                <a:solidFill>
                  <a:schemeClr val="tx1"/>
                </a:solidFill>
                <a:latin typeface="+mn-lt"/>
                <a:ea typeface="+mn-ea"/>
                <a:cs typeface="+mn-cs"/>
              </a:rPr>
              <a:t>functions and features that are application specific. Ultimately, an experimental</a:t>
            </a:r>
          </a:p>
          <a:p>
            <a:r>
              <a:rPr lang="en-US" sz="1200" b="0" kern="1200" baseline="0" dirty="0" smtClean="0">
                <a:solidFill>
                  <a:schemeClr val="tx1"/>
                </a:solidFill>
                <a:latin typeface="+mn-lt"/>
                <a:ea typeface="+mn-ea"/>
                <a:cs typeface="+mn-cs"/>
              </a:rPr>
              <a:t>packet type that proves generally useful may be assigned a packet type number and</a:t>
            </a:r>
          </a:p>
          <a:p>
            <a:r>
              <a:rPr lang="en-US" sz="1200" b="0" kern="1200" baseline="0" dirty="0" smtClean="0">
                <a:solidFill>
                  <a:schemeClr val="tx1"/>
                </a:solidFill>
                <a:latin typeface="+mn-lt"/>
                <a:ea typeface="+mn-ea"/>
                <a:cs typeface="+mn-cs"/>
              </a:rPr>
              <a:t>become part of the standardized RTCP.</a:t>
            </a:r>
          </a:p>
        </p:txBody>
      </p:sp>
      <p:sp>
        <p:nvSpPr>
          <p:cNvPr id="4" name="Slide Number Placeholder 3"/>
          <p:cNvSpPr>
            <a:spLocks noGrp="1"/>
          </p:cNvSpPr>
          <p:nvPr>
            <p:ph type="sldNum" sz="quarter" idx="10"/>
          </p:nvPr>
        </p:nvSpPr>
        <p:spPr/>
        <p:txBody>
          <a:bodyPr/>
          <a:lstStyle/>
          <a:p>
            <a:fld id="{4B45C74E-48B3-E349-9ACF-2C275746E3C4}"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25.2 lists the types of descriptive items defined in RFC 3550.</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29</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25 </a:t>
            </a:r>
            <a:r>
              <a:rPr lang="en-US" dirty="0"/>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With the increasing availability of broadband access to the Internet has come</a:t>
            </a:r>
          </a:p>
          <a:p>
            <a:r>
              <a:rPr lang="en-US" sz="1200" kern="1200" baseline="0" dirty="0" smtClean="0">
                <a:solidFill>
                  <a:schemeClr val="tx1"/>
                </a:solidFill>
                <a:latin typeface="+mn-lt"/>
                <a:ea typeface="+mn-ea"/>
                <a:cs typeface="+mn-cs"/>
              </a:rPr>
              <a:t>an increased interest in Web-based and Internet-based multimedia applications.</a:t>
            </a:r>
          </a:p>
          <a:p>
            <a:r>
              <a:rPr lang="en-US" sz="1200" kern="1200" baseline="0" dirty="0" smtClean="0">
                <a:solidFill>
                  <a:schemeClr val="tx1"/>
                </a:solidFill>
                <a:latin typeface="+mn-lt"/>
                <a:ea typeface="+mn-ea"/>
                <a:cs typeface="+mn-cs"/>
              </a:rPr>
              <a:t>The term multimedia  refers to the use of multiple forms of information,</a:t>
            </a:r>
          </a:p>
          <a:p>
            <a:r>
              <a:rPr lang="en-US" sz="1200" kern="1200" baseline="0" dirty="0" smtClean="0">
                <a:solidFill>
                  <a:schemeClr val="tx1"/>
                </a:solidFill>
                <a:latin typeface="+mn-lt"/>
                <a:ea typeface="+mn-ea"/>
                <a:cs typeface="+mn-cs"/>
              </a:rPr>
              <a:t>including text, still images, audio, and video. The reader may find it useful to</a:t>
            </a:r>
          </a:p>
          <a:p>
            <a:r>
              <a:rPr lang="en-US" sz="1200" kern="1200" baseline="0" dirty="0" smtClean="0">
                <a:solidFill>
                  <a:schemeClr val="tx1"/>
                </a:solidFill>
                <a:latin typeface="+mn-lt"/>
                <a:ea typeface="+mn-ea"/>
                <a:cs typeface="+mn-cs"/>
              </a:rPr>
              <a:t>review Section 2.6 before </a:t>
            </a:r>
            <a:r>
              <a:rPr lang="en-US" sz="1200" kern="1200" baseline="0" dirty="0" err="1" smtClean="0">
                <a:solidFill>
                  <a:schemeClr val="tx1"/>
                </a:solidFill>
                <a:latin typeface="+mn-lt"/>
                <a:ea typeface="+mn-ea"/>
                <a:cs typeface="+mn-cs"/>
              </a:rPr>
              <a:t>proceeding.</a:t>
            </a:r>
            <a:r>
              <a:rPr lang="en-US" dirty="0" err="1" smtClean="0"/>
              <a:t>quote</a:t>
            </a:r>
            <a:r>
              <a:rPr lang="en-US" dirty="0" smtClean="0"/>
              <a:t>.</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25.1 illustrates a typical real-time environment. Here, a server is generating</a:t>
            </a:r>
          </a:p>
          <a:p>
            <a:r>
              <a:rPr lang="en-US" sz="1200" kern="1200" baseline="0" dirty="0" smtClean="0">
                <a:solidFill>
                  <a:schemeClr val="tx1"/>
                </a:solidFill>
                <a:latin typeface="+mn-lt"/>
                <a:ea typeface="+mn-ea"/>
                <a:cs typeface="+mn-cs"/>
              </a:rPr>
              <a:t>audio to be transmitted at 64 kbps. The digitized audio is transmitted in packets</a:t>
            </a:r>
          </a:p>
          <a:p>
            <a:r>
              <a:rPr lang="en-US" sz="1200" kern="1200" baseline="0" dirty="0" smtClean="0">
                <a:solidFill>
                  <a:schemeClr val="tx1"/>
                </a:solidFill>
                <a:latin typeface="+mn-lt"/>
                <a:ea typeface="+mn-ea"/>
                <a:cs typeface="+mn-cs"/>
              </a:rPr>
              <a:t>containing 160 octets of data, so that one packet is issued every 20 ms. These packets</a:t>
            </a:r>
          </a:p>
          <a:p>
            <a:r>
              <a:rPr lang="en-US" sz="1200" kern="1200" baseline="0" dirty="0" smtClean="0">
                <a:solidFill>
                  <a:schemeClr val="tx1"/>
                </a:solidFill>
                <a:latin typeface="+mn-lt"/>
                <a:ea typeface="+mn-ea"/>
                <a:cs typeface="+mn-cs"/>
              </a:rPr>
              <a:t>are passed through an internet and delivered to a multimedia PC, which plays</a:t>
            </a:r>
          </a:p>
          <a:p>
            <a:r>
              <a:rPr lang="en-US" sz="1200" kern="1200" baseline="0" dirty="0" smtClean="0">
                <a:solidFill>
                  <a:schemeClr val="tx1"/>
                </a:solidFill>
                <a:latin typeface="+mn-lt"/>
                <a:ea typeface="+mn-ea"/>
                <a:cs typeface="+mn-cs"/>
              </a:rPr>
              <a:t>the audio in real time as it arrives. However, because of the variable delay imposed</a:t>
            </a:r>
          </a:p>
          <a:p>
            <a:r>
              <a:rPr lang="en-US" sz="1200" kern="1200" baseline="0" dirty="0" smtClean="0">
                <a:solidFill>
                  <a:schemeClr val="tx1"/>
                </a:solidFill>
                <a:latin typeface="+mn-lt"/>
                <a:ea typeface="+mn-ea"/>
                <a:cs typeface="+mn-cs"/>
              </a:rPr>
              <a:t>by the Internet, the </a:t>
            </a:r>
            <a:r>
              <a:rPr lang="en-US" sz="1200" kern="1200" baseline="0" dirty="0" err="1" smtClean="0">
                <a:solidFill>
                  <a:schemeClr val="tx1"/>
                </a:solidFill>
                <a:latin typeface="+mn-lt"/>
                <a:ea typeface="+mn-ea"/>
                <a:cs typeface="+mn-cs"/>
              </a:rPr>
              <a:t>interarrival</a:t>
            </a:r>
            <a:r>
              <a:rPr lang="en-US" sz="1200" kern="1200" baseline="0" dirty="0" smtClean="0">
                <a:solidFill>
                  <a:schemeClr val="tx1"/>
                </a:solidFill>
                <a:latin typeface="+mn-lt"/>
                <a:ea typeface="+mn-ea"/>
                <a:cs typeface="+mn-cs"/>
              </a:rPr>
              <a:t> times between packets are not maintained at a fixed</a:t>
            </a:r>
          </a:p>
          <a:p>
            <a:r>
              <a:rPr lang="en-US" sz="1200" kern="1200" baseline="0" dirty="0" smtClean="0">
                <a:solidFill>
                  <a:schemeClr val="tx1"/>
                </a:solidFill>
                <a:latin typeface="+mn-lt"/>
                <a:ea typeface="+mn-ea"/>
                <a:cs typeface="+mn-cs"/>
              </a:rPr>
              <a:t>20 ms at the destination. To compensate for this, the incoming packets are buffered,</a:t>
            </a:r>
          </a:p>
          <a:p>
            <a:r>
              <a:rPr lang="en-US" sz="1200" kern="1200" baseline="0" dirty="0" smtClean="0">
                <a:solidFill>
                  <a:schemeClr val="tx1"/>
                </a:solidFill>
                <a:latin typeface="+mn-lt"/>
                <a:ea typeface="+mn-ea"/>
                <a:cs typeface="+mn-cs"/>
              </a:rPr>
              <a:t>delayed slightly, and then released at a constant rate to the software that generates</a:t>
            </a:r>
          </a:p>
          <a:p>
            <a:r>
              <a:rPr lang="en-US" sz="1200" kern="1200" baseline="0" dirty="0" smtClean="0">
                <a:solidFill>
                  <a:schemeClr val="tx1"/>
                </a:solidFill>
                <a:latin typeface="+mn-lt"/>
                <a:ea typeface="+mn-ea"/>
                <a:cs typeface="+mn-cs"/>
              </a:rPr>
              <a:t>the audio.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compensation provided by the delay buffer is limited. To understand this,</a:t>
            </a:r>
          </a:p>
          <a:p>
            <a:r>
              <a:rPr lang="en-US" sz="1200" kern="1200" baseline="0" dirty="0" smtClean="0">
                <a:solidFill>
                  <a:schemeClr val="tx1"/>
                </a:solidFill>
                <a:latin typeface="+mn-lt"/>
                <a:ea typeface="+mn-ea"/>
                <a:cs typeface="+mn-cs"/>
              </a:rPr>
              <a:t>we need to define the concept of delay jitter , which is the maximum variation in</a:t>
            </a:r>
          </a:p>
          <a:p>
            <a:r>
              <a:rPr lang="en-US" sz="1200" kern="1200" baseline="0" dirty="0" smtClean="0">
                <a:solidFill>
                  <a:schemeClr val="tx1"/>
                </a:solidFill>
                <a:latin typeface="+mn-lt"/>
                <a:ea typeface="+mn-ea"/>
                <a:cs typeface="+mn-cs"/>
              </a:rPr>
              <a:t>delay experienced by packets in a single session. For example, if the minimum </a:t>
            </a:r>
            <a:r>
              <a:rPr lang="en-US" sz="1200" kern="1200" baseline="0" dirty="0" err="1" smtClean="0">
                <a:solidFill>
                  <a:schemeClr val="tx1"/>
                </a:solidFill>
                <a:latin typeface="+mn-lt"/>
                <a:ea typeface="+mn-ea"/>
                <a:cs typeface="+mn-cs"/>
              </a:rPr>
              <a:t>endto</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end delay seen by any packet is 1 ms and the maximum is 6 ms, then the delay</a:t>
            </a:r>
          </a:p>
          <a:p>
            <a:r>
              <a:rPr lang="en-US" sz="1200" kern="1200" baseline="0" dirty="0" smtClean="0">
                <a:solidFill>
                  <a:schemeClr val="tx1"/>
                </a:solidFill>
                <a:latin typeface="+mn-lt"/>
                <a:ea typeface="+mn-ea"/>
                <a:cs typeface="+mn-cs"/>
              </a:rPr>
              <a:t>jitter</a:t>
            </a:r>
          </a:p>
          <a:p>
            <a:r>
              <a:rPr lang="en-US" sz="1200" kern="1200" baseline="0" dirty="0" smtClean="0">
                <a:solidFill>
                  <a:schemeClr val="tx1"/>
                </a:solidFill>
                <a:latin typeface="+mn-lt"/>
                <a:ea typeface="+mn-ea"/>
                <a:cs typeface="+mn-cs"/>
              </a:rPr>
              <a:t>is 5 ms. As long as the time delay buffer delays incoming packets by at least</a:t>
            </a:r>
          </a:p>
          <a:p>
            <a:r>
              <a:rPr lang="en-US" sz="1200" kern="1200" baseline="0" dirty="0" smtClean="0">
                <a:solidFill>
                  <a:schemeClr val="tx1"/>
                </a:solidFill>
                <a:latin typeface="+mn-lt"/>
                <a:ea typeface="+mn-ea"/>
                <a:cs typeface="+mn-cs"/>
              </a:rPr>
              <a:t>5 ms, then the output of the buffer will include all incoming packets. However, if</a:t>
            </a:r>
          </a:p>
          <a:p>
            <a:r>
              <a:rPr lang="en-US" sz="1200" kern="1200" baseline="0" dirty="0" smtClean="0">
                <a:solidFill>
                  <a:schemeClr val="tx1"/>
                </a:solidFill>
                <a:latin typeface="+mn-lt"/>
                <a:ea typeface="+mn-ea"/>
                <a:cs typeface="+mn-cs"/>
              </a:rPr>
              <a:t>the buffer delayed packets only by 4 ms, then any incoming packets that had experienced</a:t>
            </a:r>
          </a:p>
          <a:p>
            <a:r>
              <a:rPr lang="en-US" sz="1200" kern="1200" baseline="0" dirty="0" smtClean="0">
                <a:solidFill>
                  <a:schemeClr val="tx1"/>
                </a:solidFill>
                <a:latin typeface="+mn-lt"/>
                <a:ea typeface="+mn-ea"/>
                <a:cs typeface="+mn-cs"/>
              </a:rPr>
              <a:t>a relative delay of more than 4 ms (an absolute delay of more than 5 ms)</a:t>
            </a:r>
          </a:p>
          <a:p>
            <a:r>
              <a:rPr lang="en-US" sz="1200" kern="1200" baseline="0" dirty="0" smtClean="0">
                <a:solidFill>
                  <a:schemeClr val="tx1"/>
                </a:solidFill>
                <a:latin typeface="+mn-lt"/>
                <a:ea typeface="+mn-ea"/>
                <a:cs typeface="+mn-cs"/>
              </a:rPr>
              <a:t>would have to be discarded so as not to be played back out of order.</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description of real-time traffic so far implies a series of equal-size packets</a:t>
            </a:r>
          </a:p>
          <a:p>
            <a:r>
              <a:rPr lang="en-US" sz="1200" kern="1200" baseline="0" dirty="0" smtClean="0">
                <a:solidFill>
                  <a:schemeClr val="tx1"/>
                </a:solidFill>
                <a:latin typeface="+mn-lt"/>
                <a:ea typeface="+mn-ea"/>
                <a:cs typeface="+mn-cs"/>
              </a:rPr>
              <a:t>generated at a constant rate. This is not always the profile of the traffic. Figure 25.2</a:t>
            </a:r>
          </a:p>
          <a:p>
            <a:r>
              <a:rPr lang="en-US" sz="1200" kern="1200" baseline="0" dirty="0" smtClean="0">
                <a:solidFill>
                  <a:schemeClr val="tx1"/>
                </a:solidFill>
                <a:latin typeface="+mn-lt"/>
                <a:ea typeface="+mn-ea"/>
                <a:cs typeface="+mn-cs"/>
              </a:rPr>
              <a:t>illustrates some of the common possibilities: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Continuous data source:  Fixed-size packets are generated at fixed intervals.</a:t>
            </a:r>
          </a:p>
          <a:p>
            <a:r>
              <a:rPr lang="en-US" sz="1200" kern="1200" baseline="0" dirty="0" smtClean="0">
                <a:solidFill>
                  <a:schemeClr val="tx1"/>
                </a:solidFill>
                <a:latin typeface="+mn-lt"/>
                <a:ea typeface="+mn-ea"/>
                <a:cs typeface="+mn-cs"/>
              </a:rPr>
              <a:t>This characterizes applications that constantly generate data, have few redundancies,</a:t>
            </a:r>
          </a:p>
          <a:p>
            <a:r>
              <a:rPr lang="en-US" sz="1200" kern="1200" baseline="0" dirty="0" smtClean="0">
                <a:solidFill>
                  <a:schemeClr val="tx1"/>
                </a:solidFill>
                <a:latin typeface="+mn-lt"/>
                <a:ea typeface="+mn-ea"/>
                <a:cs typeface="+mn-cs"/>
              </a:rPr>
              <a:t>and that are too important to compress in a </a:t>
            </a:r>
            <a:r>
              <a:rPr lang="en-US" sz="1200" kern="1200" baseline="0" dirty="0" err="1" smtClean="0">
                <a:solidFill>
                  <a:schemeClr val="tx1"/>
                </a:solidFill>
                <a:latin typeface="+mn-lt"/>
                <a:ea typeface="+mn-ea"/>
                <a:cs typeface="+mn-cs"/>
              </a:rPr>
              <a:t>lossy</a:t>
            </a:r>
            <a:r>
              <a:rPr lang="en-US" sz="1200" kern="1200" baseline="0" dirty="0" smtClean="0">
                <a:solidFill>
                  <a:schemeClr val="tx1"/>
                </a:solidFill>
                <a:latin typeface="+mn-lt"/>
                <a:ea typeface="+mn-ea"/>
                <a:cs typeface="+mn-cs"/>
              </a:rPr>
              <a:t> way. Examples are</a:t>
            </a:r>
          </a:p>
          <a:p>
            <a:r>
              <a:rPr lang="en-US" sz="1200" kern="1200" baseline="0" dirty="0" smtClean="0">
                <a:solidFill>
                  <a:schemeClr val="tx1"/>
                </a:solidFill>
                <a:latin typeface="+mn-lt"/>
                <a:ea typeface="+mn-ea"/>
                <a:cs typeface="+mn-cs"/>
              </a:rPr>
              <a:t>air traffic control radar and real-time simulations.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On/off source:  The source alternates between periods when fixed-size packets</a:t>
            </a:r>
          </a:p>
          <a:p>
            <a:r>
              <a:rPr lang="en-US" sz="1200" kern="1200" baseline="0" dirty="0" smtClean="0">
                <a:solidFill>
                  <a:schemeClr val="tx1"/>
                </a:solidFill>
                <a:latin typeface="+mn-lt"/>
                <a:ea typeface="+mn-ea"/>
                <a:cs typeface="+mn-cs"/>
              </a:rPr>
              <a:t>are generated at fixed intervals and periods of inactivity. A voice source, such</a:t>
            </a:r>
          </a:p>
          <a:p>
            <a:r>
              <a:rPr lang="en-US" sz="1200" kern="1200" baseline="0" dirty="0" smtClean="0">
                <a:solidFill>
                  <a:schemeClr val="tx1"/>
                </a:solidFill>
                <a:latin typeface="+mn-lt"/>
                <a:ea typeface="+mn-ea"/>
                <a:cs typeface="+mn-cs"/>
              </a:rPr>
              <a:t>as in telephony or audio conferencing, fits this profile.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Variable packet size:  The source generates variable-length packets at uniform</a:t>
            </a:r>
          </a:p>
          <a:p>
            <a:r>
              <a:rPr lang="en-US" sz="1200" kern="1200" baseline="0" dirty="0" smtClean="0">
                <a:solidFill>
                  <a:schemeClr val="tx1"/>
                </a:solidFill>
                <a:latin typeface="+mn-lt"/>
                <a:ea typeface="+mn-ea"/>
                <a:cs typeface="+mn-cs"/>
              </a:rPr>
              <a:t>intervals. An example is digitized video in which different frames may experience</a:t>
            </a:r>
          </a:p>
          <a:p>
            <a:r>
              <a:rPr lang="en-US" sz="1200" kern="1200" baseline="0" dirty="0" smtClean="0">
                <a:solidFill>
                  <a:schemeClr val="tx1"/>
                </a:solidFill>
                <a:latin typeface="+mn-lt"/>
                <a:ea typeface="+mn-ea"/>
                <a:cs typeface="+mn-cs"/>
              </a:rPr>
              <a:t>different compression ratios for the same output quality level.</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[ARAS94] lists the following as desirable properties for real-time communication:</a:t>
            </a:r>
          </a:p>
          <a:p>
            <a:r>
              <a:rPr lang="en-US" sz="1200" b="0" kern="1200" baseline="0" dirty="0" smtClean="0">
                <a:solidFill>
                  <a:schemeClr val="tx1"/>
                </a:solidFill>
                <a:latin typeface="+mn-lt"/>
                <a:ea typeface="+mn-ea"/>
                <a:cs typeface="+mn-cs"/>
              </a:rPr>
              <a:t>• Low jitter</a:t>
            </a:r>
          </a:p>
          <a:p>
            <a:r>
              <a:rPr lang="en-US" sz="1200" b="0" kern="1200" baseline="0" dirty="0" smtClean="0">
                <a:solidFill>
                  <a:schemeClr val="tx1"/>
                </a:solidFill>
                <a:latin typeface="+mn-lt"/>
                <a:ea typeface="+mn-ea"/>
                <a:cs typeface="+mn-cs"/>
              </a:rPr>
              <a:t>• Low latency</a:t>
            </a:r>
          </a:p>
          <a:p>
            <a:r>
              <a:rPr lang="en-US" sz="1200" b="0" kern="1200" baseline="0" dirty="0" smtClean="0">
                <a:solidFill>
                  <a:schemeClr val="tx1"/>
                </a:solidFill>
                <a:latin typeface="+mn-lt"/>
                <a:ea typeface="+mn-ea"/>
                <a:cs typeface="+mn-cs"/>
              </a:rPr>
              <a:t>• Ability to easily integrate non-real-time and real-time services</a:t>
            </a:r>
          </a:p>
          <a:p>
            <a:r>
              <a:rPr lang="en-US" sz="1200" b="0" kern="1200" baseline="0" dirty="0" smtClean="0">
                <a:solidFill>
                  <a:schemeClr val="tx1"/>
                </a:solidFill>
                <a:latin typeface="+mn-lt"/>
                <a:ea typeface="+mn-ea"/>
                <a:cs typeface="+mn-cs"/>
              </a:rPr>
              <a:t>• Adaptable to dynamically changing network and traffic conditions</a:t>
            </a:r>
          </a:p>
          <a:p>
            <a:r>
              <a:rPr lang="en-US" sz="1200" b="0" kern="1200" baseline="0" dirty="0" smtClean="0">
                <a:solidFill>
                  <a:schemeClr val="tx1"/>
                </a:solidFill>
                <a:latin typeface="+mn-lt"/>
                <a:ea typeface="+mn-ea"/>
                <a:cs typeface="+mn-cs"/>
              </a:rPr>
              <a:t>• Good performance for large networks and large numbers of connections</a:t>
            </a:r>
          </a:p>
          <a:p>
            <a:r>
              <a:rPr lang="en-US" sz="1200" b="0" kern="1200" baseline="0" dirty="0" smtClean="0">
                <a:solidFill>
                  <a:schemeClr val="tx1"/>
                </a:solidFill>
                <a:latin typeface="+mn-lt"/>
                <a:ea typeface="+mn-ea"/>
                <a:cs typeface="+mn-cs"/>
              </a:rPr>
              <a:t>• Modest buffer requirements within the network</a:t>
            </a:r>
          </a:p>
          <a:p>
            <a:r>
              <a:rPr lang="en-US" sz="1200" b="0" kern="1200" baseline="0" dirty="0" smtClean="0">
                <a:solidFill>
                  <a:schemeClr val="tx1"/>
                </a:solidFill>
                <a:latin typeface="+mn-lt"/>
                <a:ea typeface="+mn-ea"/>
                <a:cs typeface="+mn-cs"/>
              </a:rPr>
              <a:t>• High effective capacity utilization</a:t>
            </a:r>
          </a:p>
          <a:p>
            <a:r>
              <a:rPr lang="en-US" sz="1200" b="0" kern="1200" baseline="0" dirty="0" smtClean="0">
                <a:solidFill>
                  <a:schemeClr val="tx1"/>
                </a:solidFill>
                <a:latin typeface="+mn-lt"/>
                <a:ea typeface="+mn-ea"/>
                <a:cs typeface="+mn-cs"/>
              </a:rPr>
              <a:t>• Low overhead in header bits per packet</a:t>
            </a:r>
          </a:p>
          <a:p>
            <a:r>
              <a:rPr lang="en-US" sz="1200" b="0" kern="1200" baseline="0" dirty="0" smtClean="0">
                <a:solidFill>
                  <a:schemeClr val="tx1"/>
                </a:solidFill>
                <a:latin typeface="+mn-lt"/>
                <a:ea typeface="+mn-ea"/>
                <a:cs typeface="+mn-cs"/>
              </a:rPr>
              <a:t>• Low processing overhead per packet within the network and at the end system</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These requirements are difficult to meet in a wide area IP-based network or</a:t>
            </a:r>
          </a:p>
          <a:p>
            <a:r>
              <a:rPr lang="en-US" sz="1200" kern="1200" baseline="0" dirty="0" smtClean="0">
                <a:solidFill>
                  <a:schemeClr val="tx1"/>
                </a:solidFill>
                <a:latin typeface="+mn-lt"/>
                <a:ea typeface="+mn-ea"/>
                <a:cs typeface="+mn-cs"/>
              </a:rPr>
              <a:t>internet. Neither TCP (Transport Control Protocol) nor UDP (User Datagram</a:t>
            </a:r>
          </a:p>
          <a:p>
            <a:r>
              <a:rPr lang="en-US" sz="1200" kern="1200" baseline="0" dirty="0" smtClean="0">
                <a:solidFill>
                  <a:schemeClr val="tx1"/>
                </a:solidFill>
                <a:latin typeface="+mn-lt"/>
                <a:ea typeface="+mn-ea"/>
                <a:cs typeface="+mn-cs"/>
              </a:rPr>
              <a:t>Protocol) by itself is appropriate. We will see that RTP provides a reasonable foundation</a:t>
            </a:r>
          </a:p>
          <a:p>
            <a:r>
              <a:rPr lang="en-US" sz="1200" kern="1200" baseline="0" dirty="0" smtClean="0">
                <a:solidFill>
                  <a:schemeClr val="tx1"/>
                </a:solidFill>
                <a:latin typeface="+mn-lt"/>
                <a:ea typeface="+mn-ea"/>
                <a:cs typeface="+mn-cs"/>
              </a:rPr>
              <a:t>for addressing these issues.</a:t>
            </a:r>
            <a:endParaRPr lang="en-US" b="0"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 distinction needs to be made between hard and soft real-time communication</a:t>
            </a:r>
          </a:p>
          <a:p>
            <a:r>
              <a:rPr lang="en-US" sz="1200" kern="1200" baseline="0" dirty="0" smtClean="0">
                <a:solidFill>
                  <a:schemeClr val="tx1"/>
                </a:solidFill>
                <a:latin typeface="+mn-lt"/>
                <a:ea typeface="+mn-ea"/>
                <a:cs typeface="+mn-cs"/>
              </a:rPr>
              <a:t>applications. Soft real-time applications can tolerate the loss of some portion of the</a:t>
            </a:r>
          </a:p>
          <a:p>
            <a:r>
              <a:rPr lang="en-US" sz="1200" kern="1200" baseline="0" dirty="0" smtClean="0">
                <a:solidFill>
                  <a:schemeClr val="tx1"/>
                </a:solidFill>
                <a:latin typeface="+mn-lt"/>
                <a:ea typeface="+mn-ea"/>
                <a:cs typeface="+mn-cs"/>
              </a:rPr>
              <a:t>communicated data, while hard real-time applications have zero loss tolerance. In</a:t>
            </a:r>
          </a:p>
          <a:p>
            <a:r>
              <a:rPr lang="en-US" sz="1200" kern="1200" baseline="0" dirty="0" smtClean="0">
                <a:solidFill>
                  <a:schemeClr val="tx1"/>
                </a:solidFill>
                <a:latin typeface="+mn-lt"/>
                <a:ea typeface="+mn-ea"/>
                <a:cs typeface="+mn-cs"/>
              </a:rPr>
              <a:t>general, soft real-time applications impose fewer requirements on the network, and</a:t>
            </a:r>
          </a:p>
          <a:p>
            <a:r>
              <a:rPr lang="en-US" sz="1200" kern="1200" baseline="0" dirty="0" smtClean="0">
                <a:solidFill>
                  <a:schemeClr val="tx1"/>
                </a:solidFill>
                <a:latin typeface="+mn-lt"/>
                <a:ea typeface="+mn-ea"/>
                <a:cs typeface="+mn-cs"/>
              </a:rPr>
              <a:t>it is therefore permissible to focus on maximizing network utilization, even at the</a:t>
            </a:r>
          </a:p>
          <a:p>
            <a:r>
              <a:rPr lang="en-US" sz="1200" kern="1200" baseline="0" dirty="0" smtClean="0">
                <a:solidFill>
                  <a:schemeClr val="tx1"/>
                </a:solidFill>
                <a:latin typeface="+mn-lt"/>
                <a:ea typeface="+mn-ea"/>
                <a:cs typeface="+mn-cs"/>
              </a:rPr>
              <a:t>cost of some lost or </a:t>
            </a:r>
            <a:r>
              <a:rPr lang="en-US" sz="1200" kern="1200" baseline="0" dirty="0" err="1" smtClean="0">
                <a:solidFill>
                  <a:schemeClr val="tx1"/>
                </a:solidFill>
                <a:latin typeface="+mn-lt"/>
                <a:ea typeface="+mn-ea"/>
                <a:cs typeface="+mn-cs"/>
              </a:rPr>
              <a:t>misordered</a:t>
            </a:r>
            <a:r>
              <a:rPr lang="en-US" sz="1200" kern="1200" baseline="0" dirty="0" smtClean="0">
                <a:solidFill>
                  <a:schemeClr val="tx1"/>
                </a:solidFill>
                <a:latin typeface="+mn-lt"/>
                <a:ea typeface="+mn-ea"/>
                <a:cs typeface="+mn-cs"/>
              </a:rPr>
              <a:t> packets. In hard real-time applications, a deterministic</a:t>
            </a:r>
          </a:p>
          <a:p>
            <a:r>
              <a:rPr lang="en-US" sz="1200" kern="1200" baseline="0" dirty="0" smtClean="0">
                <a:solidFill>
                  <a:schemeClr val="tx1"/>
                </a:solidFill>
                <a:latin typeface="+mn-lt"/>
                <a:ea typeface="+mn-ea"/>
                <a:cs typeface="+mn-cs"/>
              </a:rPr>
              <a:t>upper bound on jitter and high reliability takes precedence over network</a:t>
            </a:r>
          </a:p>
          <a:p>
            <a:r>
              <a:rPr lang="en-US" sz="1200" kern="1200" baseline="0" dirty="0" smtClean="0">
                <a:solidFill>
                  <a:schemeClr val="tx1"/>
                </a:solidFill>
                <a:latin typeface="+mn-lt"/>
                <a:ea typeface="+mn-ea"/>
                <a:cs typeface="+mn-cs"/>
              </a:rPr>
              <a:t>utilization considerations.</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We have referred a number of times in this text to the trend toward the convergence</a:t>
            </a:r>
          </a:p>
          <a:p>
            <a:r>
              <a:rPr lang="en-US" sz="1200" kern="1200" baseline="0" dirty="0" smtClean="0">
                <a:solidFill>
                  <a:schemeClr val="tx1"/>
                </a:solidFill>
                <a:latin typeface="+mn-lt"/>
                <a:ea typeface="+mn-ea"/>
                <a:cs typeface="+mn-cs"/>
              </a:rPr>
              <a:t>of data, voice, and video transmission using IP-based networks. This convergence</a:t>
            </a:r>
          </a:p>
          <a:p>
            <a:r>
              <a:rPr lang="en-US" sz="1200" kern="1200" baseline="0" dirty="0" smtClean="0">
                <a:solidFill>
                  <a:schemeClr val="tx1"/>
                </a:solidFill>
                <a:latin typeface="+mn-lt"/>
                <a:ea typeface="+mn-ea"/>
                <a:cs typeface="+mn-cs"/>
              </a:rPr>
              <a:t>enables the delivering of advanced services at lower cost for residential users, business</a:t>
            </a:r>
          </a:p>
          <a:p>
            <a:r>
              <a:rPr lang="en-US" sz="1200" kern="1200" baseline="0" dirty="0" smtClean="0">
                <a:solidFill>
                  <a:schemeClr val="tx1"/>
                </a:solidFill>
                <a:latin typeface="+mn-lt"/>
                <a:ea typeface="+mn-ea"/>
                <a:cs typeface="+mn-cs"/>
              </a:rPr>
              <a:t>customers of varying sizes, and service providers. One of the key technologies</a:t>
            </a:r>
          </a:p>
          <a:p>
            <a:r>
              <a:rPr lang="en-US" sz="1200" kern="1200" baseline="0" dirty="0" smtClean="0">
                <a:solidFill>
                  <a:schemeClr val="tx1"/>
                </a:solidFill>
                <a:latin typeface="+mn-lt"/>
                <a:ea typeface="+mn-ea"/>
                <a:cs typeface="+mn-cs"/>
              </a:rPr>
              <a:t>underlying this convergence is VoIP (voice over IP), which has become increasingly</a:t>
            </a:r>
          </a:p>
          <a:p>
            <a:r>
              <a:rPr lang="en-US" sz="1200" kern="1200" baseline="0" dirty="0" smtClean="0">
                <a:solidFill>
                  <a:schemeClr val="tx1"/>
                </a:solidFill>
                <a:latin typeface="+mn-lt"/>
                <a:ea typeface="+mn-ea"/>
                <a:cs typeface="+mn-cs"/>
              </a:rPr>
              <a:t>prevalent in organizations of all sizes.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VoIP is the transmission of speech across IP-based network. VoIP</a:t>
            </a:r>
          </a:p>
          <a:p>
            <a:r>
              <a:rPr lang="en-US" sz="1200" kern="1200" baseline="0" dirty="0" smtClean="0">
                <a:solidFill>
                  <a:schemeClr val="tx1"/>
                </a:solidFill>
                <a:latin typeface="+mn-lt"/>
                <a:ea typeface="+mn-ea"/>
                <a:cs typeface="+mn-cs"/>
              </a:rPr>
              <a:t>works by encoding voice information into a digital format, which can be carried</a:t>
            </a:r>
          </a:p>
          <a:p>
            <a:r>
              <a:rPr lang="en-US" sz="1200" kern="1200" baseline="0" dirty="0" smtClean="0">
                <a:solidFill>
                  <a:schemeClr val="tx1"/>
                </a:solidFill>
                <a:latin typeface="+mn-lt"/>
                <a:ea typeface="+mn-ea"/>
                <a:cs typeface="+mn-cs"/>
              </a:rPr>
              <a:t>across IP networks in discrete packets. VoIP has two main advantages over traditional</a:t>
            </a:r>
          </a:p>
          <a:p>
            <a:r>
              <a:rPr lang="en-US" sz="1200" kern="1200" baseline="0" dirty="0" smtClean="0">
                <a:solidFill>
                  <a:schemeClr val="tx1"/>
                </a:solidFill>
                <a:latin typeface="+mn-lt"/>
                <a:ea typeface="+mn-ea"/>
                <a:cs typeface="+mn-cs"/>
              </a:rPr>
              <a:t>telephony.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 VoIP system is usually cheaper to operate than an equivalent telephone system</a:t>
            </a:r>
          </a:p>
          <a:p>
            <a:r>
              <a:rPr lang="en-US" sz="1200" kern="1200" baseline="0" dirty="0" smtClean="0">
                <a:solidFill>
                  <a:schemeClr val="tx1"/>
                </a:solidFill>
                <a:latin typeface="+mn-lt"/>
                <a:ea typeface="+mn-ea"/>
                <a:cs typeface="+mn-cs"/>
              </a:rPr>
              <a:t>with a PBX and conventional telephone network service. There are several reasons</a:t>
            </a:r>
          </a:p>
          <a:p>
            <a:r>
              <a:rPr lang="en-US" sz="1200" kern="1200" baseline="0" dirty="0" smtClean="0">
                <a:solidFill>
                  <a:schemeClr val="tx1"/>
                </a:solidFill>
                <a:latin typeface="+mn-lt"/>
                <a:ea typeface="+mn-ea"/>
                <a:cs typeface="+mn-cs"/>
              </a:rPr>
              <a:t>for this. Whereas traditional telephone networks allocate dedicated circuits</a:t>
            </a:r>
          </a:p>
          <a:p>
            <a:r>
              <a:rPr lang="en-US" sz="1200" kern="1200" baseline="0" dirty="0" smtClean="0">
                <a:solidFill>
                  <a:schemeClr val="tx1"/>
                </a:solidFill>
                <a:latin typeface="+mn-lt"/>
                <a:ea typeface="+mn-ea"/>
                <a:cs typeface="+mn-cs"/>
              </a:rPr>
              <a:t>for voice communications using circuit switching, VoIP uses packet switching,</a:t>
            </a:r>
          </a:p>
          <a:p>
            <a:r>
              <a:rPr lang="en-US" sz="1200" kern="1200" baseline="0" dirty="0" smtClean="0">
                <a:solidFill>
                  <a:schemeClr val="tx1"/>
                </a:solidFill>
                <a:latin typeface="+mn-lt"/>
                <a:ea typeface="+mn-ea"/>
                <a:cs typeface="+mn-cs"/>
              </a:rPr>
              <a:t>allowing the sharing of transmission capacity. Further, packetized voice transmission</a:t>
            </a:r>
          </a:p>
          <a:p>
            <a:r>
              <a:rPr lang="en-US" sz="1200" kern="1200" baseline="0" dirty="0" smtClean="0">
                <a:solidFill>
                  <a:schemeClr val="tx1"/>
                </a:solidFill>
                <a:latin typeface="+mn-lt"/>
                <a:ea typeface="+mn-ea"/>
                <a:cs typeface="+mn-cs"/>
              </a:rPr>
              <a:t>fits well in the framework of the TCP/IP protocol suite, enabling the use</a:t>
            </a:r>
          </a:p>
          <a:p>
            <a:r>
              <a:rPr lang="en-US" sz="1200" kern="1200" baseline="0" dirty="0" smtClean="0">
                <a:solidFill>
                  <a:schemeClr val="tx1"/>
                </a:solidFill>
                <a:latin typeface="+mn-lt"/>
                <a:ea typeface="+mn-ea"/>
                <a:cs typeface="+mn-cs"/>
              </a:rPr>
              <a:t>of application- and transport-level protocols to support communications.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VoIP readily integrates with other services, such as combining Web access</a:t>
            </a:r>
          </a:p>
          <a:p>
            <a:r>
              <a:rPr lang="en-US" sz="1200" kern="1200" baseline="0" dirty="0" smtClean="0">
                <a:solidFill>
                  <a:schemeClr val="tx1"/>
                </a:solidFill>
                <a:latin typeface="+mn-lt"/>
                <a:ea typeface="+mn-ea"/>
                <a:cs typeface="+mn-cs"/>
              </a:rPr>
              <a:t>with telephone features through a single PC or terminal.</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Before voice can be transferred using VoIP, a call must be placed. In a traditional</a:t>
            </a:r>
          </a:p>
          <a:p>
            <a:r>
              <a:rPr lang="en-US" sz="1200" kern="1200" baseline="0" dirty="0" smtClean="0">
                <a:solidFill>
                  <a:schemeClr val="tx1"/>
                </a:solidFill>
                <a:latin typeface="+mn-lt"/>
                <a:ea typeface="+mn-ea"/>
                <a:cs typeface="+mn-cs"/>
              </a:rPr>
              <a:t>phone network, the caller enters the digits of the called number. The telephone</a:t>
            </a:r>
          </a:p>
          <a:p>
            <a:r>
              <a:rPr lang="en-US" sz="1200" kern="1200" baseline="0" dirty="0" smtClean="0">
                <a:solidFill>
                  <a:schemeClr val="tx1"/>
                </a:solidFill>
                <a:latin typeface="+mn-lt"/>
                <a:ea typeface="+mn-ea"/>
                <a:cs typeface="+mn-cs"/>
              </a:rPr>
              <a:t>number is processed by the provider’s signaling system to ring the called number.</a:t>
            </a:r>
          </a:p>
          <a:p>
            <a:r>
              <a:rPr lang="en-US" sz="1200" kern="1200" baseline="0" dirty="0" smtClean="0">
                <a:solidFill>
                  <a:schemeClr val="tx1"/>
                </a:solidFill>
                <a:latin typeface="+mn-lt"/>
                <a:ea typeface="+mn-ea"/>
                <a:cs typeface="+mn-cs"/>
              </a:rPr>
              <a:t>With VoIP, the calling user (program or individual) supplies the phone number of</a:t>
            </a:r>
          </a:p>
          <a:p>
            <a:r>
              <a:rPr lang="en-US" sz="1200" kern="1200" baseline="0" dirty="0" smtClean="0">
                <a:solidFill>
                  <a:schemeClr val="tx1"/>
                </a:solidFill>
                <a:latin typeface="+mn-lt"/>
                <a:ea typeface="+mn-ea"/>
                <a:cs typeface="+mn-cs"/>
              </a:rPr>
              <a:t>a URI (Universal Resource Indicator, a form of URL), which then triggers a set of</a:t>
            </a:r>
          </a:p>
          <a:p>
            <a:r>
              <a:rPr lang="en-US" sz="1200" kern="1200" baseline="0" dirty="0" smtClean="0">
                <a:solidFill>
                  <a:schemeClr val="tx1"/>
                </a:solidFill>
                <a:latin typeface="+mn-lt"/>
                <a:ea typeface="+mn-ea"/>
                <a:cs typeface="+mn-cs"/>
              </a:rPr>
              <a:t>protocol interactions resulting in the placement of the call.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heart of the call placement process for VoIP is the Session Initiation</a:t>
            </a:r>
          </a:p>
          <a:p>
            <a:r>
              <a:rPr lang="en-US" sz="1200" kern="1200" baseline="0" dirty="0" smtClean="0">
                <a:solidFill>
                  <a:schemeClr val="tx1"/>
                </a:solidFill>
                <a:latin typeface="+mn-lt"/>
                <a:ea typeface="+mn-ea"/>
                <a:cs typeface="+mn-cs"/>
              </a:rPr>
              <a:t>Protocol (SIP). SIP supports not only VoIP but also many multimedia applications.</a:t>
            </a:r>
          </a:p>
          <a:p>
            <a:r>
              <a:rPr lang="en-US" sz="1200" kern="1200" baseline="0" dirty="0" smtClean="0">
                <a:solidFill>
                  <a:schemeClr val="tx1"/>
                </a:solidFill>
                <a:latin typeface="+mn-lt"/>
                <a:ea typeface="+mn-ea"/>
                <a:cs typeface="+mn-cs"/>
              </a:rPr>
              <a:t>Section 25.3 discusses SIP.</a:t>
            </a:r>
            <a:endParaRPr lang="en-US" dirty="0"/>
          </a:p>
        </p:txBody>
      </p:sp>
      <p:sp>
        <p:nvSpPr>
          <p:cNvPr id="4" name="Slide Number Placeholder 3"/>
          <p:cNvSpPr>
            <a:spLocks noGrp="1"/>
          </p:cNvSpPr>
          <p:nvPr>
            <p:ph type="sldNum" sz="quarter" idx="10"/>
          </p:nvPr>
        </p:nvSpPr>
        <p:spPr/>
        <p:txBody>
          <a:bodyPr/>
          <a:lstStyle/>
          <a:p>
            <a:fld id="{4B45C74E-48B3-E349-9ACF-2C275746E3C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6"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7"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741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574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0" name="Rectangle 70"/>
          <p:cNvSpPr>
            <a:spLocks noGrp="1" noChangeArrowheads="1"/>
          </p:cNvSpPr>
          <p:nvPr>
            <p:ph type="sldNum" sz="quarter" idx="12"/>
          </p:nvPr>
        </p:nvSpPr>
        <p:spPr/>
        <p:txBody>
          <a:bodyPr/>
          <a:lstStyle>
            <a:lvl1pPr>
              <a:defRPr/>
            </a:lvl1pPr>
          </a:lstStyle>
          <a:p>
            <a:fld id="{D17769CC-C4EF-CE44-8FE8-4417A2163FC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E6BCC22B-BD40-EE4D-8BCA-11ADF8C63D87}"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B42123D3-5594-294D-847F-EF0836CFC416}"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55FDFAF5-A363-414A-8AFA-3B6F3B8F6A3D}"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1C4FC1D6-BF0C-9749-816C-1702B0C4A78A}"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6" name="Rectangle 69"/>
          <p:cNvSpPr>
            <a:spLocks noGrp="1" noChangeArrowheads="1"/>
          </p:cNvSpPr>
          <p:nvPr>
            <p:ph type="sldNum" sz="quarter" idx="12"/>
          </p:nvPr>
        </p:nvSpPr>
        <p:spPr>
          <a:ln/>
        </p:spPr>
        <p:txBody>
          <a:bodyPr/>
          <a:lstStyle>
            <a:lvl1pPr>
              <a:defRPr/>
            </a:lvl1pPr>
          </a:lstStyle>
          <a:p>
            <a:fld id="{D08B9C47-D783-9040-89DA-8EF84378EE9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A61F1B6F-62CC-5F4D-9F84-332ECC650186}"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9" name="Rectangle 69"/>
          <p:cNvSpPr>
            <a:spLocks noGrp="1" noChangeArrowheads="1"/>
          </p:cNvSpPr>
          <p:nvPr>
            <p:ph type="sldNum" sz="quarter" idx="12"/>
          </p:nvPr>
        </p:nvSpPr>
        <p:spPr>
          <a:ln/>
        </p:spPr>
        <p:txBody>
          <a:bodyPr/>
          <a:lstStyle>
            <a:lvl1pPr>
              <a:defRPr/>
            </a:lvl1pPr>
          </a:lstStyle>
          <a:p>
            <a:fld id="{2DBE4D59-E122-044A-A01D-E29AED99A75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5" name="Rectangle 69"/>
          <p:cNvSpPr>
            <a:spLocks noGrp="1" noChangeArrowheads="1"/>
          </p:cNvSpPr>
          <p:nvPr>
            <p:ph type="sldNum" sz="quarter" idx="12"/>
          </p:nvPr>
        </p:nvSpPr>
        <p:spPr>
          <a:ln/>
        </p:spPr>
        <p:txBody>
          <a:bodyPr/>
          <a:lstStyle>
            <a:lvl1pPr>
              <a:defRPr/>
            </a:lvl1pPr>
          </a:lstStyle>
          <a:p>
            <a:fld id="{0727A712-7836-3E46-B05C-35E636B5636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4" name="Rectangle 69"/>
          <p:cNvSpPr>
            <a:spLocks noGrp="1" noChangeArrowheads="1"/>
          </p:cNvSpPr>
          <p:nvPr>
            <p:ph type="sldNum" sz="quarter" idx="12"/>
          </p:nvPr>
        </p:nvSpPr>
        <p:spPr>
          <a:ln/>
        </p:spPr>
        <p:txBody>
          <a:bodyPr/>
          <a:lstStyle>
            <a:lvl1pPr>
              <a:defRPr/>
            </a:lvl1pPr>
          </a:lstStyle>
          <a:p>
            <a:fld id="{76C920E5-3B0C-3343-BA3D-A98C053EC410}"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107251F6-4E5A-1F44-ADED-8BB7DA8937F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smtClean="0"/>
              <a:t>Data and Computer Communications, Ninth Edition by William Stallings, (c) Pearson Education - Prentice Hall, 2011</a:t>
            </a:r>
            <a:endParaRPr lang="en-US" dirty="0"/>
          </a:p>
        </p:txBody>
      </p:sp>
      <p:sp>
        <p:nvSpPr>
          <p:cNvPr id="7" name="Rectangle 69"/>
          <p:cNvSpPr>
            <a:spLocks noGrp="1" noChangeArrowheads="1"/>
          </p:cNvSpPr>
          <p:nvPr>
            <p:ph type="sldNum" sz="quarter" idx="12"/>
          </p:nvPr>
        </p:nvSpPr>
        <p:spPr>
          <a:ln/>
        </p:spPr>
        <p:txBody>
          <a:bodyPr/>
          <a:lstStyle>
            <a:lvl1pPr>
              <a:defRPr/>
            </a:lvl1pPr>
          </a:lstStyle>
          <a:p>
            <a:fld id="{6B8BC37E-4ADF-AF46-98A3-0D5FB97F60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175" y="4267200"/>
            <a:ext cx="9140825" cy="2590800"/>
            <a:chOff x="2" y="2688"/>
            <a:chExt cx="5758" cy="1632"/>
          </a:xfrm>
        </p:grpSpPr>
        <p:sp>
          <p:nvSpPr>
            <p:cNvPr id="5632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grpSp>
          <p:nvGrpSpPr>
            <p:cNvPr id="3" name="Group 4"/>
            <p:cNvGrpSpPr>
              <a:grpSpLocks/>
            </p:cNvGrpSpPr>
            <p:nvPr/>
          </p:nvGrpSpPr>
          <p:grpSpPr bwMode="auto">
            <a:xfrm>
              <a:off x="1776" y="3024"/>
              <a:ext cx="3929" cy="1290"/>
              <a:chOff x="1776" y="3024"/>
              <a:chExt cx="3929" cy="1290"/>
            </a:xfrm>
          </p:grpSpPr>
          <p:grpSp>
            <p:nvGrpSpPr>
              <p:cNvPr id="4" name="Group 5"/>
              <p:cNvGrpSpPr>
                <a:grpSpLocks/>
              </p:cNvGrpSpPr>
              <p:nvPr userDrawn="1"/>
            </p:nvGrpSpPr>
            <p:grpSpPr bwMode="auto">
              <a:xfrm>
                <a:off x="2268" y="3934"/>
                <a:ext cx="638" cy="377"/>
                <a:chOff x="2268" y="3934"/>
                <a:chExt cx="638" cy="377"/>
              </a:xfrm>
            </p:grpSpPr>
            <p:sp>
              <p:nvSpPr>
                <p:cNvPr id="5632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2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eaLnBrk="0" hangingPunct="0">
                    <a:defRPr/>
                  </a:pPr>
                  <a:endParaRPr lang="en-US" dirty="0">
                    <a:ea typeface="+mn-ea"/>
                    <a:cs typeface="+mn-cs"/>
                  </a:endParaRPr>
                </a:p>
              </p:txBody>
            </p:sp>
            <p:sp>
              <p:nvSpPr>
                <p:cNvPr id="5633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eaLnBrk="0" hangingPunct="0">
                    <a:defRPr/>
                  </a:pPr>
                  <a:endParaRPr lang="en-US" dirty="0">
                    <a:ea typeface="+mn-ea"/>
                    <a:cs typeface="+mn-cs"/>
                  </a:endParaRPr>
                </a:p>
              </p:txBody>
            </p:sp>
          </p:grpSp>
          <p:sp>
            <p:nvSpPr>
              <p:cNvPr id="5633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eaLnBrk="0" hangingPunct="0">
                  <a:defRPr/>
                </a:pPr>
                <a:endParaRPr lang="en-US" dirty="0">
                  <a:ea typeface="+mn-ea"/>
                  <a:cs typeface="+mn-cs"/>
                </a:endParaRPr>
              </a:p>
            </p:txBody>
          </p:sp>
          <p:sp>
            <p:nvSpPr>
              <p:cNvPr id="5633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3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eaLnBrk="0" hangingPunct="0">
                  <a:defRPr/>
                </a:pPr>
                <a:endParaRPr lang="en-US" dirty="0">
                  <a:ea typeface="+mn-ea"/>
                  <a:cs typeface="+mn-cs"/>
                </a:endParaRPr>
              </a:p>
            </p:txBody>
          </p:sp>
          <p:sp>
            <p:nvSpPr>
              <p:cNvPr id="5634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eaLnBrk="0" hangingPunct="0">
                  <a:defRPr/>
                </a:pPr>
                <a:endParaRPr lang="en-US" dirty="0">
                  <a:ea typeface="+mn-ea"/>
                  <a:cs typeface="+mn-cs"/>
                </a:endParaRPr>
              </a:p>
            </p:txBody>
          </p:sp>
          <p:sp>
            <p:nvSpPr>
              <p:cNvPr id="5634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eaLnBrk="0" hangingPunct="0">
                  <a:defRPr/>
                </a:pPr>
                <a:endParaRPr lang="en-US" dirty="0">
                  <a:ea typeface="+mn-ea"/>
                  <a:cs typeface="+mn-cs"/>
                </a:endParaRPr>
              </a:p>
            </p:txBody>
          </p:sp>
          <p:sp>
            <p:nvSpPr>
              <p:cNvPr id="5634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eaLnBrk="0" hangingPunct="0">
                  <a:defRPr/>
                </a:pPr>
                <a:endParaRPr lang="en-US" dirty="0">
                  <a:ea typeface="+mn-ea"/>
                  <a:cs typeface="+mn-cs"/>
                </a:endParaRPr>
              </a:p>
            </p:txBody>
          </p:sp>
          <p:sp>
            <p:nvSpPr>
              <p:cNvPr id="5634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4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eaLnBrk="0" hangingPunct="0">
                  <a:defRPr/>
                </a:pPr>
                <a:endParaRPr lang="en-US" dirty="0">
                  <a:ea typeface="+mn-ea"/>
                  <a:cs typeface="+mn-cs"/>
                </a:endParaRPr>
              </a:p>
            </p:txBody>
          </p:sp>
          <p:sp>
            <p:nvSpPr>
              <p:cNvPr id="5635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5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eaLnBrk="0" hangingPunct="0">
                  <a:defRPr/>
                </a:pPr>
                <a:endParaRPr lang="en-US" dirty="0">
                  <a:ea typeface="+mn-ea"/>
                  <a:cs typeface="+mn-cs"/>
                </a:endParaRPr>
              </a:p>
            </p:txBody>
          </p:sp>
          <p:sp>
            <p:nvSpPr>
              <p:cNvPr id="5636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6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eaLnBrk="0" hangingPunct="0">
                  <a:defRPr/>
                </a:pPr>
                <a:endParaRPr lang="en-US" dirty="0">
                  <a:ea typeface="+mn-ea"/>
                  <a:cs typeface="+mn-cs"/>
                </a:endParaRPr>
              </a:p>
            </p:txBody>
          </p:sp>
          <p:sp>
            <p:nvSpPr>
              <p:cNvPr id="5637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nvGrpSpPr>
              <p:cNvPr id="5" name="Group 54"/>
              <p:cNvGrpSpPr>
                <a:grpSpLocks/>
              </p:cNvGrpSpPr>
              <p:nvPr userDrawn="1"/>
            </p:nvGrpSpPr>
            <p:grpSpPr bwMode="auto">
              <a:xfrm>
                <a:off x="4546" y="3608"/>
                <a:ext cx="518" cy="319"/>
                <a:chOff x="4546" y="3608"/>
                <a:chExt cx="518" cy="319"/>
              </a:xfrm>
            </p:grpSpPr>
            <p:sp>
              <p:nvSpPr>
                <p:cNvPr id="5637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eaLnBrk="0" hangingPunct="0">
                    <a:defRPr/>
                  </a:pPr>
                  <a:endParaRPr lang="en-US" dirty="0">
                    <a:ea typeface="+mn-ea"/>
                    <a:cs typeface="+mn-cs"/>
                  </a:endParaRPr>
                </a:p>
              </p:txBody>
            </p:sp>
            <p:sp>
              <p:nvSpPr>
                <p:cNvPr id="5637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7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nvGrpSpPr>
              <p:cNvPr id="6" name="Group 61"/>
              <p:cNvGrpSpPr>
                <a:grpSpLocks/>
              </p:cNvGrpSpPr>
              <p:nvPr userDrawn="1"/>
            </p:nvGrpSpPr>
            <p:grpSpPr bwMode="auto">
              <a:xfrm>
                <a:off x="5381" y="3085"/>
                <a:ext cx="227" cy="132"/>
                <a:chOff x="5381" y="3085"/>
                <a:chExt cx="227" cy="132"/>
              </a:xfrm>
            </p:grpSpPr>
            <p:sp>
              <p:nvSpPr>
                <p:cNvPr id="5638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eaLnBrk="0" hangingPunct="0">
                    <a:defRPr/>
                  </a:pPr>
                  <a:endParaRPr lang="en-US" dirty="0">
                    <a:ea typeface="+mn-ea"/>
                    <a:cs typeface="+mn-cs"/>
                  </a:endParaRPr>
                </a:p>
              </p:txBody>
            </p:sp>
            <p:sp>
              <p:nvSpPr>
                <p:cNvPr id="5638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eaLnBrk="0" hangingPunct="0">
                    <a:defRPr/>
                  </a:pPr>
                  <a:endParaRPr lang="en-US" dirty="0">
                    <a:ea typeface="+mn-ea"/>
                    <a:cs typeface="+mn-cs"/>
                  </a:endParaRPr>
                </a:p>
              </p:txBody>
            </p:sp>
          </p:grpSp>
        </p:grpSp>
      </p:grpSp>
      <p:sp>
        <p:nvSpPr>
          <p:cNvPr id="56386"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56387"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mn-ea"/>
                <a:cs typeface="+mn-cs"/>
              </a:defRPr>
            </a:lvl1pPr>
          </a:lstStyle>
          <a:p>
            <a:pPr>
              <a:defRPr/>
            </a:pPr>
            <a:endParaRPr lang="en-US" dirty="0"/>
          </a:p>
        </p:txBody>
      </p:sp>
      <p:sp>
        <p:nvSpPr>
          <p:cNvPr id="56388"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mn-ea"/>
                <a:cs typeface="+mn-cs"/>
              </a:defRPr>
            </a:lvl1pPr>
          </a:lstStyle>
          <a:p>
            <a:pPr>
              <a:defRPr/>
            </a:pPr>
            <a:r>
              <a:rPr lang="en-US" dirty="0" smtClean="0"/>
              <a:t>Data and Computer Communications, Ninth Edition by William Stallings, (c) Pearson Education - Prentice Hall, 2011</a:t>
            </a:r>
            <a:endParaRPr lang="en-US" dirty="0"/>
          </a:p>
        </p:txBody>
      </p:sp>
      <p:sp>
        <p:nvSpPr>
          <p:cNvPr id="56389"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10" charset="0"/>
              </a:defRPr>
            </a:lvl1pPr>
          </a:lstStyle>
          <a:p>
            <a:fld id="{171B12AA-2077-3D43-A06B-56620C082BFD}" type="slidenum">
              <a:rPr lang="en-US"/>
              <a:pPr/>
              <a:t>‹#›</a:t>
            </a:fld>
            <a:endParaRPr lang="en-US" dirty="0"/>
          </a:p>
        </p:txBody>
      </p:sp>
      <p:sp>
        <p:nvSpPr>
          <p:cNvPr id="56390"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110"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110"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110"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a:t>
            </a:r>
            <a:r>
              <a:rPr lang="en-US" smtClean="0"/>
              <a:t>- </a:t>
            </a:r>
            <a:r>
              <a:rPr lang="en-US" smtClean="0"/>
              <a:t> </a:t>
            </a:r>
            <a:r>
              <a:rPr lang="en-US" dirty="0" smtClean="0"/>
              <a:t>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3.pdf"/>
          <p:cNvPicPr>
            <a:picLocks noChangeAspect="1"/>
          </p:cNvPicPr>
          <p:nvPr/>
        </p:nvPicPr>
        <p:blipFill>
          <a:blip r:embed="rId3"/>
          <a:srcRect t="1818" b="7273"/>
          <a:stretch>
            <a:fillRect/>
          </a:stretch>
        </p:blipFill>
        <p:spPr>
          <a:xfrm>
            <a:off x="1922318" y="314271"/>
            <a:ext cx="5299364" cy="6234512"/>
          </a:xfrm>
          <a:prstGeom prst="rect">
            <a:avLst/>
          </a:prstGeom>
          <a:solidFill>
            <a:schemeClr val="accent3">
              <a:lumMod val="20000"/>
              <a:lumOff val="80000"/>
            </a:schemeClr>
          </a:solidFill>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srcRect l="7059" t="4545" r="4706" b="15455"/>
          <a:stretch>
            <a:fillRect/>
          </a:stretch>
        </p:blipFill>
        <p:spPr>
          <a:xfrm>
            <a:off x="1702236" y="311786"/>
            <a:ext cx="5409764" cy="6347431"/>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VoIP Context</a:t>
            </a:r>
            <a:endParaRPr lang="en-US" dirty="0"/>
          </a:p>
        </p:txBody>
      </p:sp>
      <p:sp>
        <p:nvSpPr>
          <p:cNvPr id="3" name="Content Placeholder 2"/>
          <p:cNvSpPr>
            <a:spLocks noGrp="1"/>
          </p:cNvSpPr>
          <p:nvPr>
            <p:ph idx="1"/>
          </p:nvPr>
        </p:nvSpPr>
        <p:spPr>
          <a:xfrm>
            <a:off x="457200" y="1417638"/>
            <a:ext cx="8229600" cy="4916557"/>
          </a:xfrm>
        </p:spPr>
        <p:txBody>
          <a:bodyPr>
            <a:normAutofit fontScale="92500" lnSpcReduction="10000"/>
          </a:bodyPr>
          <a:lstStyle/>
          <a:p>
            <a:r>
              <a:rPr lang="en-US" dirty="0" smtClean="0"/>
              <a:t>The deployment of the VoIP infrastructure has been accompanied by a variety of end-user products including:</a:t>
            </a:r>
          </a:p>
          <a:p>
            <a:pPr lvl="1"/>
            <a:r>
              <a:rPr lang="en-US" dirty="0" smtClean="0"/>
              <a:t>Traditional telephone handset</a:t>
            </a:r>
          </a:p>
          <a:p>
            <a:pPr lvl="1"/>
            <a:r>
              <a:rPr lang="en-US" dirty="0" smtClean="0"/>
              <a:t>Conferencing units</a:t>
            </a:r>
          </a:p>
          <a:p>
            <a:pPr lvl="1"/>
            <a:r>
              <a:rPr lang="en-US" dirty="0" smtClean="0"/>
              <a:t>Mobile units</a:t>
            </a:r>
          </a:p>
          <a:p>
            <a:pPr lvl="1"/>
            <a:r>
              <a:rPr lang="en-US" dirty="0" err="1" smtClean="0"/>
              <a:t>Softphone</a:t>
            </a:r>
          </a:p>
          <a:p>
            <a:pPr marL="342900" lvl="1" indent="-342900">
              <a:buClr>
                <a:schemeClr val="hlink"/>
              </a:buClr>
              <a:buSzPct val="80000"/>
              <a:buFont typeface="Wingdings" pitchFamily="-110" charset="2"/>
              <a:buChar char="Ø"/>
            </a:pPr>
            <a:r>
              <a:rPr lang="en-US" sz="3200" dirty="0" smtClean="0">
                <a:cs typeface="ＭＳ Ｐゴシック" pitchFamily="-110" charset="-128"/>
              </a:rPr>
              <a:t>Infrastructure equipment developed to support VoIP:</a:t>
            </a:r>
          </a:p>
          <a:p>
            <a:pPr lvl="1"/>
            <a:r>
              <a:rPr lang="en-US" sz="2811" dirty="0" smtClean="0"/>
              <a:t>IP PBX</a:t>
            </a:r>
          </a:p>
          <a:p>
            <a:pPr lvl="1"/>
            <a:r>
              <a:rPr lang="en-US" sz="2811" dirty="0" smtClean="0"/>
              <a:t>Media gateway</a:t>
            </a:r>
          </a:p>
        </p:txBody>
      </p:sp>
      <p:pic>
        <p:nvPicPr>
          <p:cNvPr id="4" name="Picture 3"/>
          <p:cNvPicPr>
            <a:picLocks noChangeAspect="1"/>
          </p:cNvPicPr>
          <p:nvPr/>
        </p:nvPicPr>
        <p:blipFill>
          <a:blip r:embed="rId3"/>
          <a:stretch>
            <a:fillRect/>
          </a:stretch>
        </p:blipFill>
        <p:spPr>
          <a:xfrm>
            <a:off x="5470931" y="5188518"/>
            <a:ext cx="2828082" cy="16694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Initiation Protocol (SIP)</a:t>
            </a:r>
            <a:endParaRPr lang="en-US" dirty="0"/>
          </a:p>
        </p:txBody>
      </p:sp>
      <p:sp>
        <p:nvSpPr>
          <p:cNvPr id="3" name="Content Placeholder 2"/>
          <p:cNvSpPr>
            <a:spLocks noGrp="1"/>
          </p:cNvSpPr>
          <p:nvPr>
            <p:ph idx="1"/>
          </p:nvPr>
        </p:nvSpPr>
        <p:spPr>
          <a:xfrm>
            <a:off x="457200" y="1811130"/>
            <a:ext cx="8229600" cy="4739861"/>
          </a:xfrm>
        </p:spPr>
        <p:txBody>
          <a:bodyPr>
            <a:normAutofit fontScale="92500" lnSpcReduction="10000"/>
          </a:bodyPr>
          <a:lstStyle/>
          <a:p>
            <a:r>
              <a:rPr lang="en-US" dirty="0" smtClean="0"/>
              <a:t>Defined in RFC 3261</a:t>
            </a:r>
          </a:p>
          <a:p>
            <a:r>
              <a:rPr lang="en-US" dirty="0" smtClean="0"/>
              <a:t>An application level control protocol for setting up, modifying, and terminating real-time sessions between participants over an IP data network</a:t>
            </a:r>
          </a:p>
          <a:p>
            <a:r>
              <a:rPr lang="en-US" dirty="0" smtClean="0"/>
              <a:t>Key driving force is to enable Internet telephony</a:t>
            </a:r>
          </a:p>
          <a:p>
            <a:r>
              <a:rPr lang="en-US" dirty="0" smtClean="0"/>
              <a:t>Can support any type of single media or multimedia session, including teleconferencing</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59"/>
            <a:ext cx="8229600" cy="1139825"/>
          </a:xfrm>
        </p:spPr>
        <p:txBody>
          <a:bodyPr/>
          <a:lstStyle/>
          <a:p>
            <a:r>
              <a:rPr lang="en-US" dirty="0" smtClean="0"/>
              <a:t>SIP Components and Protocols</a:t>
            </a:r>
            <a:endParaRPr lang="en-US" dirty="0"/>
          </a:p>
        </p:txBody>
      </p:sp>
      <p:graphicFrame>
        <p:nvGraphicFramePr>
          <p:cNvPr id="4" name="Content Placeholder 3"/>
          <p:cNvGraphicFramePr>
            <a:graphicFrameLocks noGrp="1"/>
          </p:cNvGraphicFramePr>
          <p:nvPr>
            <p:ph idx="1"/>
            <p:extLst>
              <p:ext uri="{D42A27DB-BD31-4B8C-83A1-F6EECF244321}">
                <p14:modId xmlns:mc="http://schemas.openxmlformats.org/markup-compatibility/2006" xmlns:mv="urn:schemas-microsoft-com:mac:vml" xmlns:p14="http://schemas.microsoft.com/office/powerpoint/2010/main" xmlns="" val="2416225156"/>
              </p:ext>
            </p:extLst>
          </p:nvPr>
        </p:nvGraphicFramePr>
        <p:xfrm>
          <a:off x="457200" y="2190374"/>
          <a:ext cx="8229600" cy="3940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909168" y="1544043"/>
            <a:ext cx="7922755" cy="646331"/>
          </a:xfrm>
          <a:prstGeom prst="rect">
            <a:avLst/>
          </a:prstGeom>
          <a:noFill/>
        </p:spPr>
        <p:txBody>
          <a:bodyPr wrap="square" rtlCol="0">
            <a:spAutoFit/>
          </a:bodyPr>
          <a:lstStyle/>
          <a:p>
            <a:pPr lvl="0"/>
            <a:r>
              <a:rPr lang="en-US" dirty="0"/>
              <a:t>Can be viewed of consisting of components defined on two dimensions: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p:blipFill>
          <a:blip r:embed="rId3"/>
          <a:srcRect t="14545" b="5455"/>
          <a:stretch>
            <a:fillRect/>
          </a:stretch>
        </p:blipFill>
        <p:spPr>
          <a:xfrm>
            <a:off x="1477150" y="342348"/>
            <a:ext cx="5932271" cy="6141497"/>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507" y="276491"/>
            <a:ext cx="8229600" cy="1139825"/>
          </a:xfrm>
        </p:spPr>
        <p:txBody>
          <a:bodyPr/>
          <a:lstStyle/>
          <a:p>
            <a:r>
              <a:rPr lang="en-US" dirty="0" smtClean="0"/>
              <a:t>SIP URI</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 resource within a SIP network is identified by a Uniform Resource Identifier</a:t>
            </a:r>
          </a:p>
          <a:p>
            <a:r>
              <a:rPr lang="en-US" dirty="0" smtClean="0"/>
              <a:t>SIP URI’s have a format based on e-mail address formats</a:t>
            </a:r>
          </a:p>
          <a:p>
            <a:r>
              <a:rPr lang="en-US" dirty="0" smtClean="0"/>
              <a:t>If secure transmission is required “sips” is used</a:t>
            </a:r>
          </a:p>
          <a:p>
            <a:pPr lvl="1"/>
            <a:r>
              <a:rPr lang="en-US" dirty="0" smtClean="0"/>
              <a:t>Transported over TLS</a:t>
            </a:r>
            <a:endParaRPr lang="en-US" dirty="0"/>
          </a:p>
        </p:txBody>
      </p:sp>
      <p:graphicFrame>
        <p:nvGraphicFramePr>
          <p:cNvPr id="5" name="Content Placeholder 4"/>
          <p:cNvGraphicFramePr>
            <a:graphicFrameLocks noGrp="1"/>
          </p:cNvGraphicFramePr>
          <p:nvPr>
            <p:ph sz="half" idx="2"/>
            <p:extLst>
              <p:ext uri="{D42A27DB-BD31-4B8C-83A1-F6EECF244321}">
                <p14:modId xmlns:mc="http://schemas.openxmlformats.org/markup-compatibility/2006" xmlns:mv="urn:schemas-microsoft-com:mac:vml" xmlns:p14="http://schemas.microsoft.com/office/powerpoint/2010/main" xmlns="" val="2422753291"/>
              </p:ext>
            </p:extLst>
          </p:nvPr>
        </p:nvGraphicFramePr>
        <p:xfrm>
          <a:off x="4648200" y="432659"/>
          <a:ext cx="4038600" cy="6140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89"/>
            <a:ext cx="8229600" cy="1139825"/>
          </a:xfrm>
        </p:spPr>
        <p:txBody>
          <a:bodyPr/>
          <a:lstStyle/>
          <a:p>
            <a:r>
              <a:rPr lang="en-US" dirty="0" smtClean="0"/>
              <a:t>Session Description Protocol (SDP)</a:t>
            </a:r>
            <a:endParaRPr lang="en-US" dirty="0"/>
          </a:p>
        </p:txBody>
      </p:sp>
      <p:sp>
        <p:nvSpPr>
          <p:cNvPr id="3" name="Content Placeholder 2"/>
          <p:cNvSpPr>
            <a:spLocks noGrp="1"/>
          </p:cNvSpPr>
          <p:nvPr>
            <p:ph idx="1"/>
          </p:nvPr>
        </p:nvSpPr>
        <p:spPr>
          <a:xfrm>
            <a:off x="457200" y="1571163"/>
            <a:ext cx="8229600" cy="1624933"/>
          </a:xfrm>
        </p:spPr>
        <p:txBody>
          <a:bodyPr>
            <a:normAutofit fontScale="85000" lnSpcReduction="20000"/>
          </a:bodyPr>
          <a:lstStyle/>
          <a:p>
            <a:r>
              <a:rPr lang="en-US" dirty="0" smtClean="0"/>
              <a:t>Describes the content of sessions, including telephony, Internet radio, and multimedia applications</a:t>
            </a:r>
          </a:p>
          <a:p>
            <a:r>
              <a:rPr lang="en-US" dirty="0" smtClean="0"/>
              <a:t>Includes information about:</a:t>
            </a:r>
          </a:p>
        </p:txBody>
      </p:sp>
      <p:graphicFrame>
        <p:nvGraphicFramePr>
          <p:cNvPr id="4" name="Diagram 3"/>
          <p:cNvGraphicFramePr/>
          <p:nvPr>
            <p:extLst>
              <p:ext uri="{D42A27DB-BD31-4B8C-83A1-F6EECF244321}">
                <p14:modId xmlns:mc="http://schemas.openxmlformats.org/markup-compatibility/2006" xmlns:mv="urn:schemas-microsoft-com:mac:vml" xmlns:p14="http://schemas.microsoft.com/office/powerpoint/2010/main" xmlns="" val="3445751319"/>
              </p:ext>
            </p:extLst>
          </p:nvPr>
        </p:nvGraphicFramePr>
        <p:xfrm>
          <a:off x="909981" y="3196097"/>
          <a:ext cx="6096000" cy="3562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202"/>
            <a:ext cx="8229600" cy="1139825"/>
          </a:xfrm>
        </p:spPr>
        <p:txBody>
          <a:bodyPr/>
          <a:lstStyle/>
          <a:p>
            <a:r>
              <a:rPr lang="en-US" dirty="0" smtClean="0"/>
              <a:t>Real-Time Transport Protocol (RTP)</a:t>
            </a:r>
            <a:endParaRPr lang="en-US" dirty="0"/>
          </a:p>
        </p:txBody>
      </p:sp>
      <p:sp>
        <p:nvSpPr>
          <p:cNvPr id="5" name="Content Placeholder 4"/>
          <p:cNvSpPr>
            <a:spLocks noGrp="1"/>
          </p:cNvSpPr>
          <p:nvPr>
            <p:ph idx="1"/>
          </p:nvPr>
        </p:nvSpPr>
        <p:spPr>
          <a:xfrm>
            <a:off x="457200" y="1570953"/>
            <a:ext cx="8229600" cy="2322982"/>
          </a:xfrm>
        </p:spPr>
        <p:txBody>
          <a:bodyPr>
            <a:normAutofit fontScale="92500" lnSpcReduction="20000"/>
          </a:bodyPr>
          <a:lstStyle/>
          <a:p>
            <a:r>
              <a:rPr lang="en-US" dirty="0" smtClean="0"/>
              <a:t>Defined in RFC 3550</a:t>
            </a:r>
          </a:p>
          <a:p>
            <a:r>
              <a:rPr lang="en-US" dirty="0" smtClean="0"/>
              <a:t>Best suited to soft real-time communication</a:t>
            </a:r>
          </a:p>
          <a:p>
            <a:r>
              <a:rPr lang="en-US" dirty="0" smtClean="0"/>
              <a:t>Lacks the necessary mechanisms to support hard real-time traffic</a:t>
            </a:r>
          </a:p>
          <a:p>
            <a:r>
              <a:rPr lang="en-US" dirty="0" smtClean="0"/>
              <a:t>Two protocols that make up RTP are:</a:t>
            </a:r>
          </a:p>
        </p:txBody>
      </p:sp>
      <p:graphicFrame>
        <p:nvGraphicFramePr>
          <p:cNvPr id="2" name="Diagram 1"/>
          <p:cNvGraphicFramePr/>
          <p:nvPr>
            <p:extLst>
              <p:ext uri="{D42A27DB-BD31-4B8C-83A1-F6EECF244321}">
                <p14:modId xmlns:mc="http://schemas.openxmlformats.org/markup-compatibility/2006" xmlns:mv="urn:schemas-microsoft-com:mac:vml" xmlns:p14="http://schemas.microsoft.com/office/powerpoint/2010/main" xmlns="" val="881152186"/>
              </p:ext>
            </p:extLst>
          </p:nvPr>
        </p:nvGraphicFramePr>
        <p:xfrm>
          <a:off x="1524000" y="3545016"/>
          <a:ext cx="6096000" cy="3213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p:blipFill>
          <a:blip r:embed="rId3"/>
          <a:srcRect t="18182" b="19091"/>
          <a:stretch>
            <a:fillRect/>
          </a:stretch>
        </p:blipFill>
        <p:spPr>
          <a:xfrm>
            <a:off x="753585" y="298175"/>
            <a:ext cx="7562153" cy="6138698"/>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GB" sz="3200" cap="none" dirty="0" smtClean="0">
                <a:latin typeface="Arial" pitchFamily="-110" charset="0"/>
              </a:rPr>
              <a:t>Internet Multimedia Support</a:t>
            </a:r>
            <a:endParaRPr lang="en-US" sz="3200" cap="none" dirty="0"/>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25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RTP Concepts</a:t>
            </a:r>
            <a:endParaRPr lang="en-US" dirty="0"/>
          </a:p>
        </p:txBody>
      </p:sp>
      <p:sp>
        <p:nvSpPr>
          <p:cNvPr id="3" name="Content Placeholder 2"/>
          <p:cNvSpPr>
            <a:spLocks noGrp="1"/>
          </p:cNvSpPr>
          <p:nvPr>
            <p:ph idx="1"/>
          </p:nvPr>
        </p:nvSpPr>
        <p:spPr/>
        <p:txBody>
          <a:bodyPr/>
          <a:lstStyle/>
          <a:p>
            <a:r>
              <a:rPr lang="en-US" dirty="0" smtClean="0"/>
              <a:t>RTP supports the transfer of real-time data among a number of participants in a session</a:t>
            </a:r>
          </a:p>
          <a:p>
            <a:pPr lvl="1"/>
            <a:r>
              <a:rPr lang="en-US" dirty="0" smtClean="0"/>
              <a:t>A session is a logical association among two or more RTP entities that is maintained for the duration of the data transfer</a:t>
            </a:r>
          </a:p>
          <a:p>
            <a:pPr lvl="2"/>
            <a:r>
              <a:rPr lang="en-US" dirty="0" smtClean="0"/>
              <a:t>Defined by:</a:t>
            </a:r>
          </a:p>
          <a:p>
            <a:pPr lvl="3"/>
            <a:r>
              <a:rPr lang="en-US" dirty="0" smtClean="0"/>
              <a:t>RTP port number</a:t>
            </a:r>
          </a:p>
          <a:p>
            <a:pPr lvl="3"/>
            <a:r>
              <a:rPr lang="en-US" dirty="0" smtClean="0"/>
              <a:t>RTCP port number</a:t>
            </a:r>
          </a:p>
          <a:p>
            <a:pPr lvl="3"/>
            <a:r>
              <a:rPr lang="en-US" dirty="0" smtClean="0"/>
              <a:t>Participant IP addresses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RTP Relays</a:t>
            </a:r>
            <a:endParaRPr lang="en-US" dirty="0"/>
          </a:p>
        </p:txBody>
      </p:sp>
      <p:sp>
        <p:nvSpPr>
          <p:cNvPr id="3" name="Content Placeholder 2"/>
          <p:cNvSpPr>
            <a:spLocks noGrp="1"/>
          </p:cNvSpPr>
          <p:nvPr>
            <p:ph idx="1"/>
          </p:nvPr>
        </p:nvSpPr>
        <p:spPr/>
        <p:txBody>
          <a:bodyPr>
            <a:normAutofit/>
          </a:bodyPr>
          <a:lstStyle/>
          <a:p>
            <a:r>
              <a:rPr lang="en-US" dirty="0" smtClean="0"/>
              <a:t>A relay operating at a given protocol layer is an intermediate system that acts as both a destination and a source in a data transfer</a:t>
            </a:r>
          </a:p>
          <a:p>
            <a:r>
              <a:rPr lang="en-US" dirty="0" smtClean="0"/>
              <a:t>Two kinds:</a:t>
            </a:r>
          </a:p>
          <a:p>
            <a:pPr lvl="1"/>
            <a:r>
              <a:rPr lang="en-US" dirty="0" smtClean="0"/>
              <a:t>Mixer</a:t>
            </a:r>
          </a:p>
          <a:p>
            <a:pPr lvl="1"/>
            <a:r>
              <a:rPr lang="en-US" dirty="0" smtClean="0"/>
              <a:t>Translator </a:t>
            </a:r>
          </a:p>
        </p:txBody>
      </p:sp>
      <p:pic>
        <p:nvPicPr>
          <p:cNvPr id="4" name="Picture 3"/>
          <p:cNvPicPr>
            <a:picLocks noChangeAspect="1"/>
          </p:cNvPicPr>
          <p:nvPr/>
        </p:nvPicPr>
        <p:blipFill>
          <a:blip r:embed="rId3"/>
          <a:stretch>
            <a:fillRect/>
          </a:stretch>
        </p:blipFill>
        <p:spPr>
          <a:xfrm>
            <a:off x="5376863" y="4089224"/>
            <a:ext cx="1611313" cy="181431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Mixer</a:t>
            </a:r>
            <a:endParaRPr lang="en-US" dirty="0"/>
          </a:p>
        </p:txBody>
      </p:sp>
      <p:sp>
        <p:nvSpPr>
          <p:cNvPr id="3" name="Content Placeholder 2"/>
          <p:cNvSpPr>
            <a:spLocks noGrp="1"/>
          </p:cNvSpPr>
          <p:nvPr>
            <p:ph idx="1"/>
          </p:nvPr>
        </p:nvSpPr>
        <p:spPr/>
        <p:txBody>
          <a:bodyPr>
            <a:normAutofit fontScale="92500"/>
          </a:bodyPr>
          <a:lstStyle/>
          <a:p>
            <a:pPr marL="342900" lvl="2" indent="-342900">
              <a:buClr>
                <a:schemeClr val="hlink"/>
              </a:buClr>
              <a:buSzPct val="80000"/>
              <a:buFont typeface="Wingdings" pitchFamily="-110" charset="2"/>
              <a:buChar char="Ø"/>
            </a:pPr>
            <a:r>
              <a:rPr lang="en-US" sz="3200" dirty="0" smtClean="0">
                <a:cs typeface="ＭＳ Ｐゴシック" pitchFamily="-110" charset="-128"/>
              </a:rPr>
              <a:t>RTP relay that receives streams of RTP packets from one or more sources, combines these streams, and forwards a new RTP packet stream to one or more destinations</a:t>
            </a:r>
          </a:p>
          <a:p>
            <a:pPr marL="342900" lvl="2" indent="-342900">
              <a:buClr>
                <a:schemeClr val="hlink"/>
              </a:buClr>
              <a:buSzPct val="80000"/>
              <a:buFont typeface="Wingdings" pitchFamily="-110" charset="2"/>
              <a:buChar char="Ø"/>
            </a:pPr>
            <a:r>
              <a:rPr lang="en-US" sz="3200" dirty="0" smtClean="0">
                <a:cs typeface="ＭＳ Ｐゴシック" pitchFamily="-110" charset="-128"/>
              </a:rPr>
              <a:t>May change the data format or simply perform the mixing function</a:t>
            </a:r>
          </a:p>
          <a:p>
            <a:pPr marL="342900" lvl="2" indent="-342900">
              <a:buClr>
                <a:schemeClr val="hlink"/>
              </a:buClr>
              <a:buSzPct val="80000"/>
              <a:buFont typeface="Wingdings" pitchFamily="-110" charset="2"/>
              <a:buChar char="Ø"/>
            </a:pPr>
            <a:r>
              <a:rPr lang="en-US" sz="3200" dirty="0" smtClean="0">
                <a:cs typeface="ＭＳ Ｐゴシック" pitchFamily="-110" charset="-128"/>
              </a:rPr>
              <a:t>Provides the timing information in the combined packet stream and identifies itself as the source of synchronization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Translator</a:t>
            </a:r>
            <a:endParaRPr lang="en-US" dirty="0"/>
          </a:p>
        </p:txBody>
      </p:sp>
      <p:sp>
        <p:nvSpPr>
          <p:cNvPr id="3" name="Content Placeholder 2"/>
          <p:cNvSpPr>
            <a:spLocks noGrp="1"/>
          </p:cNvSpPr>
          <p:nvPr>
            <p:ph idx="1"/>
          </p:nvPr>
        </p:nvSpPr>
        <p:spPr>
          <a:xfrm>
            <a:off x="457200" y="1676400"/>
            <a:ext cx="8229600" cy="4629426"/>
          </a:xfrm>
        </p:spPr>
        <p:txBody>
          <a:bodyPr>
            <a:normAutofit fontScale="85000" lnSpcReduction="20000"/>
          </a:bodyPr>
          <a:lstStyle/>
          <a:p>
            <a:r>
              <a:rPr lang="en-US" dirty="0" smtClean="0"/>
              <a:t>A simple device that produces one or more outgoing RTP packets for each incoming RTP packet</a:t>
            </a:r>
          </a:p>
          <a:p>
            <a:r>
              <a:rPr lang="en-US" dirty="0" smtClean="0"/>
              <a:t>May change the format of the data in the packet or use a different lower-level protocol suite to transfer from one domain to another</a:t>
            </a:r>
          </a:p>
          <a:p>
            <a:r>
              <a:rPr lang="en-US" dirty="0" smtClean="0"/>
              <a:t>Examples of translator use include:</a:t>
            </a:r>
          </a:p>
          <a:p>
            <a:pPr lvl="1"/>
            <a:r>
              <a:rPr lang="en-US" dirty="0" smtClean="0"/>
              <a:t>Convert a video to a lower quality format</a:t>
            </a:r>
          </a:p>
          <a:p>
            <a:pPr lvl="1"/>
            <a:r>
              <a:rPr lang="en-US" dirty="0" smtClean="0"/>
              <a:t>If an application-level firewall prevents the forwarding of RTP packets</a:t>
            </a:r>
          </a:p>
          <a:p>
            <a:pPr lvl="1"/>
            <a:r>
              <a:rPr lang="en-US" dirty="0" smtClean="0"/>
              <a:t>Replicate an incoming multicast RTP packet and send it to a number of </a:t>
            </a:r>
            <a:r>
              <a:rPr lang="en-US" dirty="0" err="1" smtClean="0"/>
              <a:t>unicast</a:t>
            </a:r>
            <a:r>
              <a:rPr lang="en-US" dirty="0" smtClean="0"/>
              <a:t> destinations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6364" t="9412" r="9091" b="12941"/>
          <a:stretch>
            <a:fillRect/>
          </a:stretch>
        </p:blipFill>
        <p:spPr>
          <a:xfrm>
            <a:off x="353392" y="400076"/>
            <a:ext cx="8508628" cy="6038272"/>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2037" y="2573130"/>
            <a:ext cx="1895702" cy="1139825"/>
          </a:xfrm>
        </p:spPr>
        <p:txBody>
          <a:bodyPr/>
          <a:lstStyle/>
          <a:p>
            <a:r>
              <a:rPr lang="en-US" sz="4000" dirty="0" smtClean="0"/>
              <a:t>Table 25.1 </a:t>
            </a:r>
            <a:r>
              <a:rPr lang="en-US" sz="3200" dirty="0" smtClean="0"/>
              <a:t/>
            </a:r>
            <a:br>
              <a:rPr lang="en-US" sz="3200" dirty="0" smtClean="0"/>
            </a:br>
            <a:r>
              <a:rPr lang="en-US" sz="3200" dirty="0" smtClean="0"/>
              <a:t/>
            </a:r>
            <a:br>
              <a:rPr lang="en-US" sz="3200" dirty="0" smtClean="0"/>
            </a:br>
            <a:r>
              <a:rPr lang="en-US" sz="2400" dirty="0" smtClean="0"/>
              <a:t>Payload Types for Standard Audio and Video Encodings (RFC 3551) </a:t>
            </a:r>
            <a:endParaRPr lang="en-US" sz="3200" dirty="0"/>
          </a:p>
        </p:txBody>
      </p:sp>
      <p:pic>
        <p:nvPicPr>
          <p:cNvPr id="4" name="Picture 3"/>
          <p:cNvPicPr>
            <a:picLocks noChangeAspect="1"/>
          </p:cNvPicPr>
          <p:nvPr/>
        </p:nvPicPr>
        <p:blipFill>
          <a:blip r:embed="rId3"/>
          <a:srcRect l="10544" r="10544"/>
          <a:stretch>
            <a:fillRect/>
          </a:stretch>
        </p:blipFill>
        <p:spPr>
          <a:xfrm>
            <a:off x="134745" y="485913"/>
            <a:ext cx="7235032" cy="6022768"/>
          </a:xfrm>
          <a:prstGeom prst="rect">
            <a:avLst/>
          </a:prstGeom>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88"/>
            <a:ext cx="8229600" cy="1139825"/>
          </a:xfrm>
        </p:spPr>
        <p:txBody>
          <a:bodyPr/>
          <a:lstStyle/>
          <a:p>
            <a:r>
              <a:rPr lang="en-US" dirty="0" smtClean="0"/>
              <a:t>RTP Control Protocol (RTCP)</a:t>
            </a:r>
            <a:endParaRPr lang="en-US" dirty="0"/>
          </a:p>
        </p:txBody>
      </p:sp>
      <p:sp>
        <p:nvSpPr>
          <p:cNvPr id="3" name="Content Placeholder 2"/>
          <p:cNvSpPr>
            <a:spLocks noGrp="1"/>
          </p:cNvSpPr>
          <p:nvPr>
            <p:ph idx="1"/>
          </p:nvPr>
        </p:nvSpPr>
        <p:spPr>
          <a:xfrm>
            <a:off x="457200" y="1391314"/>
            <a:ext cx="8229600" cy="4454525"/>
          </a:xfrm>
        </p:spPr>
        <p:txBody>
          <a:bodyPr/>
          <a:lstStyle/>
          <a:p>
            <a:r>
              <a:rPr lang="en-US" dirty="0" smtClean="0"/>
              <a:t>RFC 3550 outlines four functions performed by RTCP:</a:t>
            </a:r>
          </a:p>
        </p:txBody>
      </p:sp>
      <p:graphicFrame>
        <p:nvGraphicFramePr>
          <p:cNvPr id="4" name="Diagram 3"/>
          <p:cNvGraphicFramePr/>
          <p:nvPr>
            <p:extLst>
              <p:ext uri="{D42A27DB-BD31-4B8C-83A1-F6EECF244321}">
                <p14:modId xmlns:mc="http://schemas.openxmlformats.org/markup-compatibility/2006" xmlns:mv="urn:schemas-microsoft-com:mac:vml" xmlns:p14="http://schemas.microsoft.com/office/powerpoint/2010/main" xmlns="" val="3275314549"/>
              </p:ext>
            </p:extLst>
          </p:nvPr>
        </p:nvGraphicFramePr>
        <p:xfrm>
          <a:off x="1314675" y="263915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p:blipFill>
          <a:blip r:embed="rId3"/>
          <a:srcRect l="4545" t="3529" r="4545" b="3529"/>
          <a:stretch>
            <a:fillRect/>
          </a:stretch>
        </p:blipFill>
        <p:spPr>
          <a:xfrm>
            <a:off x="537959" y="242073"/>
            <a:ext cx="8068087" cy="6373857"/>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044"/>
            <a:ext cx="8229600" cy="1501914"/>
          </a:xfrm>
        </p:spPr>
        <p:txBody>
          <a:bodyPr/>
          <a:lstStyle/>
          <a:p>
            <a:r>
              <a:rPr lang="en-US" dirty="0" smtClean="0"/>
              <a:t>Table 25.2  </a:t>
            </a:r>
            <a:br>
              <a:rPr lang="en-US" dirty="0" smtClean="0"/>
            </a:br>
            <a:r>
              <a:rPr lang="en-US" dirty="0" smtClean="0"/>
              <a:t>SDES Types (RFC 3550) </a:t>
            </a:r>
            <a:endParaRPr lang="en-US" dirty="0"/>
          </a:p>
        </p:txBody>
      </p:sp>
      <p:pic>
        <p:nvPicPr>
          <p:cNvPr id="4" name="Picture 3"/>
          <p:cNvPicPr>
            <a:picLocks noChangeAspect="1"/>
          </p:cNvPicPr>
          <p:nvPr/>
        </p:nvPicPr>
        <p:blipFill>
          <a:blip r:embed="rId3"/>
          <a:stretch>
            <a:fillRect/>
          </a:stretch>
        </p:blipFill>
        <p:spPr>
          <a:xfrm>
            <a:off x="231913" y="2323543"/>
            <a:ext cx="8804101" cy="4236283"/>
          </a:xfrm>
          <a:prstGeom prst="rect">
            <a:avLst/>
          </a:prstGeom>
        </p:spPr>
      </p:pic>
    </p:spTree>
  </p:cSld>
  <p:clrMapOvr>
    <a:masterClrMapping/>
  </p:clrMapOvr>
  <mc:AlternateContent xmlns:mc="http://schemas.openxmlformats.org/markup-compatibility/2006">
    <mc:Choice xmlns:mv="urn:schemas-microsoft-com:mac:vml"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143000" y="0"/>
            <a:ext cx="7086600" cy="2286000"/>
          </a:xfrm>
          <a:prstGeom prst="rect">
            <a:avLst/>
          </a:prstGeom>
        </p:spPr>
      </p:pic>
      <p:sp>
        <p:nvSpPr>
          <p:cNvPr id="148482" name="Rectangle 2"/>
          <p:cNvSpPr>
            <a:spLocks noGrp="1" noChangeArrowheads="1"/>
          </p:cNvSpPr>
          <p:nvPr>
            <p:ph type="title"/>
          </p:nvPr>
        </p:nvSpPr>
        <p:spPr/>
        <p:txBody>
          <a:bodyPr/>
          <a:lstStyle/>
          <a:p>
            <a:pP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4572000" y="2506870"/>
            <a:ext cx="3854174" cy="4351130"/>
          </a:xfrm>
        </p:spPr>
        <p:txBody>
          <a:bodyPr>
            <a:normAutofit fontScale="85000" lnSpcReduction="20000"/>
          </a:bodyPr>
          <a:lstStyle/>
          <a:p>
            <a:pPr eaLnBrk="1" hangingPunct="1"/>
            <a:r>
              <a:rPr lang="en-AU" dirty="0" smtClean="0"/>
              <a:t>SIP</a:t>
            </a:r>
          </a:p>
          <a:p>
            <a:pPr lvl="1" eaLnBrk="1" hangingPunct="1"/>
            <a:r>
              <a:rPr lang="en-AU" dirty="0" smtClean="0"/>
              <a:t>SIP components and protocols</a:t>
            </a:r>
          </a:p>
          <a:p>
            <a:pPr lvl="1" eaLnBrk="1" hangingPunct="1"/>
            <a:r>
              <a:rPr lang="en-AU" dirty="0" smtClean="0"/>
              <a:t>SIP uniform resource identifier</a:t>
            </a:r>
          </a:p>
          <a:p>
            <a:pPr lvl="1" eaLnBrk="1" hangingPunct="1"/>
            <a:r>
              <a:rPr lang="en-AU" dirty="0" smtClean="0"/>
              <a:t>Examples of operation</a:t>
            </a:r>
          </a:p>
          <a:p>
            <a:pPr lvl="1" eaLnBrk="1" hangingPunct="1"/>
            <a:r>
              <a:rPr lang="en-AU" dirty="0" smtClean="0"/>
              <a:t>SIP messages </a:t>
            </a:r>
          </a:p>
          <a:p>
            <a:pPr lvl="1" eaLnBrk="1" hangingPunct="1"/>
            <a:r>
              <a:rPr lang="en-AU" dirty="0" smtClean="0"/>
              <a:t>Session description protocol</a:t>
            </a:r>
          </a:p>
          <a:p>
            <a:pPr eaLnBrk="1" hangingPunct="1"/>
            <a:r>
              <a:rPr lang="en-AU" dirty="0" smtClean="0"/>
              <a:t>RTP</a:t>
            </a:r>
          </a:p>
          <a:p>
            <a:pPr lvl="1" eaLnBrk="1" hangingPunct="1"/>
            <a:r>
              <a:rPr lang="en-AU" dirty="0" smtClean="0"/>
              <a:t>RTP protocol architecture</a:t>
            </a:r>
          </a:p>
          <a:p>
            <a:pPr lvl="1" eaLnBrk="1" hangingPunct="1"/>
            <a:r>
              <a:rPr lang="en-AU" dirty="0" smtClean="0"/>
              <a:t>RTP data transfer protocol</a:t>
            </a:r>
          </a:p>
          <a:p>
            <a:pPr lvl="1" eaLnBrk="1" hangingPunct="1"/>
            <a:r>
              <a:rPr lang="en-AU" dirty="0" smtClean="0"/>
              <a:t>RTCP</a:t>
            </a:r>
          </a:p>
        </p:txBody>
      </p:sp>
      <p:sp>
        <p:nvSpPr>
          <p:cNvPr id="5" name="Content Placeholder 4"/>
          <p:cNvSpPr>
            <a:spLocks noGrp="1"/>
          </p:cNvSpPr>
          <p:nvPr>
            <p:ph sz="half" idx="2"/>
          </p:nvPr>
        </p:nvSpPr>
        <p:spPr>
          <a:xfrm>
            <a:off x="228600" y="2690839"/>
            <a:ext cx="4038600" cy="4167161"/>
          </a:xfrm>
        </p:spPr>
        <p:txBody>
          <a:bodyPr>
            <a:normAutofit fontScale="85000" lnSpcReduction="20000"/>
          </a:bodyPr>
          <a:lstStyle/>
          <a:p>
            <a:pPr eaLnBrk="1" hangingPunct="1"/>
            <a:r>
              <a:rPr lang="en-US" dirty="0" smtClean="0"/>
              <a:t>Real-time traffic</a:t>
            </a:r>
          </a:p>
          <a:p>
            <a:pPr lvl="1" eaLnBrk="1" hangingPunct="1"/>
            <a:r>
              <a:rPr lang="en-US" dirty="0" smtClean="0"/>
              <a:t>Real-time traffic characteristics</a:t>
            </a:r>
          </a:p>
          <a:p>
            <a:pPr lvl="1" eaLnBrk="1" hangingPunct="1"/>
            <a:r>
              <a:rPr lang="en-US" dirty="0" smtClean="0"/>
              <a:t>Requirements for Real-time communication</a:t>
            </a:r>
          </a:p>
          <a:p>
            <a:pPr lvl="1" eaLnBrk="1" hangingPunct="1"/>
            <a:r>
              <a:rPr lang="en-US" dirty="0" smtClean="0"/>
              <a:t>Hard versus soft real-time applications</a:t>
            </a:r>
          </a:p>
          <a:p>
            <a:pPr eaLnBrk="1" hangingPunct="1"/>
            <a:r>
              <a:rPr lang="en-US" dirty="0" smtClean="0"/>
              <a:t>VoIP</a:t>
            </a:r>
          </a:p>
          <a:p>
            <a:pPr lvl="1" eaLnBrk="1" hangingPunct="1"/>
            <a:r>
              <a:rPr lang="en-US" dirty="0" smtClean="0"/>
              <a:t>VoIP signaling</a:t>
            </a:r>
          </a:p>
          <a:p>
            <a:pPr lvl="1" eaLnBrk="1" hangingPunct="1"/>
            <a:r>
              <a:rPr lang="en-US" dirty="0" smtClean="0"/>
              <a:t>VoIP processing</a:t>
            </a:r>
          </a:p>
          <a:p>
            <a:pPr lvl="1" eaLnBrk="1" hangingPunct="1"/>
            <a:r>
              <a:rPr lang="en-US" dirty="0" smtClean="0"/>
              <a:t>VoIP context</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7802" y="1203739"/>
            <a:ext cx="8622739" cy="4483652"/>
          </a:xfrm>
        </p:spPr>
        <p:txBody>
          <a:bodyPr/>
          <a:lstStyle/>
          <a:p>
            <a:pPr>
              <a:buNone/>
            </a:pPr>
            <a:r>
              <a:rPr lang="en-US" sz="2400" i="1" dirty="0" smtClean="0">
                <a:effectLst/>
              </a:rPr>
              <a:t>“</a:t>
            </a:r>
            <a:r>
              <a:rPr lang="en-US" sz="2400" i="1" dirty="0" smtClean="0"/>
              <a:t>One can now picture a future investigator in his laboratory. His hands are free, and he is not anchored. As he moves about and observes, he photographs and comments. Time is automatically recorded to tie the two records together. If he goes into the field, he may be connected by radio to his recorder. As he ponders over his notes in the evening, he again talks his comments into the record. His typed record, as well as his photographs, may both be in miniature, so that he projects them for examination</a:t>
            </a:r>
            <a:r>
              <a:rPr lang="en-US" sz="2400" i="1" dirty="0" smtClean="0">
                <a:effectLst/>
              </a:rPr>
              <a:t>.”</a:t>
            </a:r>
            <a:endParaRPr lang="en-US" sz="2400" i="1" dirty="0">
              <a:effectLst/>
            </a:endParaRPr>
          </a:p>
        </p:txBody>
      </p:sp>
      <p:sp>
        <p:nvSpPr>
          <p:cNvPr id="6" name="Rectangle 5"/>
          <p:cNvSpPr/>
          <p:nvPr/>
        </p:nvSpPr>
        <p:spPr>
          <a:xfrm>
            <a:off x="4318541" y="5212522"/>
            <a:ext cx="4572000" cy="646331"/>
          </a:xfrm>
          <a:prstGeom prst="rect">
            <a:avLst/>
          </a:prstGeom>
        </p:spPr>
        <p:txBody>
          <a:bodyPr>
            <a:spAutoFit/>
          </a:bodyPr>
          <a:lstStyle/>
          <a:p>
            <a:pPr algn="r"/>
            <a:r>
              <a:rPr lang="en-US" b="1" i="1" dirty="0">
                <a:effectLst>
                  <a:outerShdw blurRad="38100" dist="38100" dir="2700000" algn="tl">
                    <a:srgbClr val="000000">
                      <a:alpha val="43137"/>
                    </a:srgbClr>
                  </a:outerShdw>
                </a:effectLst>
              </a:rPr>
              <a:t>—As We May Think,</a:t>
            </a:r>
            <a:r>
              <a:rPr lang="en-US" b="1" dirty="0" err="1" smtClean="0">
                <a:effectLst>
                  <a:outerShdw blurRad="38100" dist="38100" dir="2700000" algn="tl">
                    <a:srgbClr val="000000">
                      <a:alpha val="43137"/>
                    </a:srgbClr>
                  </a:outerShdw>
                </a:effectLst>
              </a:rPr>
              <a:t>Vannevar</a:t>
            </a:r>
            <a:r>
              <a:rPr lang="en-US" b="1" dirty="0">
                <a:effectLst>
                  <a:outerShdw blurRad="38100" dist="38100" dir="2700000" algn="tl">
                    <a:srgbClr val="000000">
                      <a:alpha val="43137"/>
                    </a:srgbClr>
                  </a:outerShdw>
                </a:effectLst>
              </a:rPr>
              <a:t>Bush, </a:t>
            </a:r>
            <a:r>
              <a:rPr lang="en-US" b="1" i="1" dirty="0">
                <a:effectLst>
                  <a:outerShdw blurRad="38100" dist="38100" dir="2700000" algn="tl">
                    <a:srgbClr val="000000">
                      <a:alpha val="43137"/>
                    </a:srgbClr>
                  </a:outerShdw>
                </a:effectLst>
              </a:rPr>
              <a:t>The Atlantic</a:t>
            </a:r>
            <a:r>
              <a:rPr lang="en-US" b="1" dirty="0">
                <a:effectLst>
                  <a:outerShdw blurRad="38100" dist="38100" dir="2700000" algn="tl">
                    <a:srgbClr val="000000">
                      <a:alpha val="43137"/>
                    </a:srgbClr>
                  </a:outerShdw>
                </a:effectLst>
              </a:rPr>
              <a:t>, July 1945</a:t>
            </a:r>
            <a:endParaRPr lang="en-US"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3"/>
          <a:stretch>
            <a:fillRect/>
          </a:stretch>
        </p:blipFill>
        <p:spPr>
          <a:xfrm>
            <a:off x="728870" y="4894434"/>
            <a:ext cx="1752945" cy="1752945"/>
          </a:xfrm>
          <a:prstGeom prst="rect">
            <a:avLst/>
          </a:prstGeom>
          <a:effectLst>
            <a:softEdge rad="63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3636" b="4545"/>
          <a:stretch>
            <a:fillRect/>
          </a:stretch>
        </p:blipFill>
        <p:spPr>
          <a:xfrm>
            <a:off x="1922318" y="249416"/>
            <a:ext cx="5299364" cy="6296802"/>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3636" t="11765" r="4545" b="12941"/>
          <a:stretch>
            <a:fillRect/>
          </a:stretch>
        </p:blipFill>
        <p:spPr>
          <a:xfrm>
            <a:off x="457245" y="806892"/>
            <a:ext cx="8148800" cy="5163563"/>
          </a:xfrm>
          <a:prstGeom prst="rect">
            <a:avLst/>
          </a:prstGeom>
          <a:solidFill>
            <a:schemeClr val="accent3">
              <a:lumMod val="20000"/>
              <a:lumOff val="80000"/>
            </a:schemeClr>
          </a:solidFill>
        </p:spPr>
      </p:pic>
    </p:spTree>
  </p:cSld>
  <p:clrMapOvr>
    <a:masterClrMapping/>
  </p:clrMapOvr>
  <mc:AlternateContent xmlns:mc="http://schemas.openxmlformats.org/markup-compatibility/2006">
    <mc:Choice xmlns:mv="urn:schemas-microsoft-com:mac:vml"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Requirements for Real-Time Communication</a:t>
            </a:r>
            <a:endParaRPr lang="en-US" dirty="0"/>
          </a:p>
        </p:txBody>
      </p:sp>
      <p:sp>
        <p:nvSpPr>
          <p:cNvPr id="5" name="Content Placeholder 4"/>
          <p:cNvSpPr>
            <a:spLocks noGrp="1"/>
          </p:cNvSpPr>
          <p:nvPr>
            <p:ph sz="half" idx="1"/>
          </p:nvPr>
        </p:nvSpPr>
        <p:spPr>
          <a:xfrm>
            <a:off x="457200" y="1866348"/>
            <a:ext cx="4038600" cy="4454525"/>
          </a:xfrm>
        </p:spPr>
        <p:txBody>
          <a:bodyPr>
            <a:normAutofit fontScale="92500" lnSpcReduction="10000"/>
          </a:bodyPr>
          <a:lstStyle/>
          <a:p>
            <a:r>
              <a:rPr lang="en-US" dirty="0" smtClean="0"/>
              <a:t>Low jitter</a:t>
            </a:r>
          </a:p>
          <a:p>
            <a:r>
              <a:rPr lang="en-US" dirty="0" smtClean="0"/>
              <a:t>Low latency</a:t>
            </a:r>
          </a:p>
          <a:p>
            <a:r>
              <a:rPr lang="en-US" dirty="0" smtClean="0"/>
              <a:t>Ability to easily integrate non-real-time and real-time services</a:t>
            </a:r>
          </a:p>
          <a:p>
            <a:r>
              <a:rPr lang="en-US" dirty="0" smtClean="0"/>
              <a:t>Adaptable to dynamically changing network and traffic conditions</a:t>
            </a:r>
          </a:p>
          <a:p>
            <a:r>
              <a:rPr lang="en-US" dirty="0" smtClean="0"/>
              <a:t>High effective capacity utilization</a:t>
            </a:r>
            <a:endParaRPr lang="en-US" dirty="0"/>
          </a:p>
        </p:txBody>
      </p:sp>
      <p:sp>
        <p:nvSpPr>
          <p:cNvPr id="6" name="Content Placeholder 5"/>
          <p:cNvSpPr>
            <a:spLocks noGrp="1"/>
          </p:cNvSpPr>
          <p:nvPr>
            <p:ph sz="half" idx="2"/>
          </p:nvPr>
        </p:nvSpPr>
        <p:spPr>
          <a:xfrm>
            <a:off x="4648200" y="1866348"/>
            <a:ext cx="4038600" cy="4454525"/>
          </a:xfrm>
        </p:spPr>
        <p:txBody>
          <a:bodyPr>
            <a:normAutofit fontScale="92500" lnSpcReduction="20000"/>
          </a:bodyPr>
          <a:lstStyle/>
          <a:p>
            <a:r>
              <a:rPr lang="en-US" dirty="0" smtClean="0"/>
              <a:t>Good performance for large networks and large numbers of connections</a:t>
            </a:r>
          </a:p>
          <a:p>
            <a:r>
              <a:rPr lang="en-US" dirty="0" smtClean="0"/>
              <a:t>Modest buffer requirements within the network</a:t>
            </a:r>
          </a:p>
          <a:p>
            <a:r>
              <a:rPr lang="en-US" dirty="0" smtClean="0"/>
              <a:t>Low overhead in header bits per packet</a:t>
            </a:r>
          </a:p>
          <a:p>
            <a:r>
              <a:rPr lang="en-US" dirty="0" smtClean="0"/>
              <a:t>Low processing overhead per packet within the network and at the end 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984"/>
            <a:ext cx="8229600" cy="1143000"/>
          </a:xfrm>
        </p:spPr>
        <p:txBody>
          <a:bodyPr/>
          <a:lstStyle/>
          <a:p>
            <a:r>
              <a:rPr lang="en-US" dirty="0" smtClean="0"/>
              <a:t>Hard Versus Soft</a:t>
            </a:r>
            <a:br>
              <a:rPr lang="en-US" dirty="0" smtClean="0"/>
            </a:br>
            <a:r>
              <a:rPr lang="en-US" dirty="0" smtClean="0"/>
              <a:t>Real-Time Applications</a:t>
            </a:r>
            <a:endParaRPr lang="en-US" dirty="0"/>
          </a:p>
        </p:txBody>
      </p:sp>
      <p:graphicFrame>
        <p:nvGraphicFramePr>
          <p:cNvPr id="8" name="Diagram 7"/>
          <p:cNvGraphicFramePr/>
          <p:nvPr>
            <p:extLst>
              <p:ext uri="{D42A27DB-BD31-4B8C-83A1-F6EECF244321}">
                <p14:modId xmlns:mc="http://schemas.openxmlformats.org/markup-compatibility/2006" xmlns:mv="urn:schemas-microsoft-com:mac:vml" xmlns:p14="http://schemas.microsoft.com/office/powerpoint/2010/main" xmlns="" val="2098126688"/>
              </p:ext>
            </p:extLst>
          </p:nvPr>
        </p:nvGraphicFramePr>
        <p:xfrm>
          <a:off x="457200" y="1577112"/>
          <a:ext cx="8229600" cy="5028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Voice Over IP (VoIP)</a:t>
            </a:r>
            <a:endParaRPr lang="en-US" dirty="0"/>
          </a:p>
        </p:txBody>
      </p:sp>
      <p:sp>
        <p:nvSpPr>
          <p:cNvPr id="8" name="Content Placeholder 7"/>
          <p:cNvSpPr>
            <a:spLocks noGrp="1"/>
          </p:cNvSpPr>
          <p:nvPr>
            <p:ph idx="1"/>
          </p:nvPr>
        </p:nvSpPr>
        <p:spPr>
          <a:xfrm>
            <a:off x="457200" y="1676400"/>
            <a:ext cx="8229600" cy="4960730"/>
          </a:xfrm>
        </p:spPr>
        <p:txBody>
          <a:bodyPr>
            <a:normAutofit fontScale="85000" lnSpcReduction="20000"/>
          </a:bodyPr>
          <a:lstStyle/>
          <a:p>
            <a:r>
              <a:rPr lang="en-US" dirty="0" smtClean="0"/>
              <a:t>The transmission of speech across IP-based network</a:t>
            </a:r>
          </a:p>
          <a:p>
            <a:r>
              <a:rPr lang="en-US" dirty="0" smtClean="0"/>
              <a:t>Works by encoding voice information into a digital format, which can be carried across IP networks in discrete packets</a:t>
            </a:r>
          </a:p>
          <a:p>
            <a:r>
              <a:rPr lang="en-US" dirty="0" smtClean="0"/>
              <a:t>Has two main advantages over traditional telephony:</a:t>
            </a:r>
          </a:p>
          <a:p>
            <a:pPr lvl="1"/>
            <a:r>
              <a:rPr lang="en-US" dirty="0" smtClean="0"/>
              <a:t>Is usually cheaper to operate than an equivalent telephone system with a PBX and conventional telephone network service</a:t>
            </a:r>
          </a:p>
          <a:p>
            <a:pPr lvl="1"/>
            <a:r>
              <a:rPr lang="en-US" dirty="0" smtClean="0"/>
              <a:t>Readily integrates with other services, such as combining Web access with telephone features through a single PC or terminal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VoIP Signaling</a:t>
            </a:r>
            <a:endParaRPr lang="en-US" dirty="0"/>
          </a:p>
        </p:txBody>
      </p:sp>
      <p:sp>
        <p:nvSpPr>
          <p:cNvPr id="8" name="Content Placeholder 7"/>
          <p:cNvSpPr>
            <a:spLocks noGrp="1"/>
          </p:cNvSpPr>
          <p:nvPr>
            <p:ph idx="1"/>
          </p:nvPr>
        </p:nvSpPr>
        <p:spPr/>
        <p:txBody>
          <a:bodyPr/>
          <a:lstStyle/>
          <a:p>
            <a:r>
              <a:rPr lang="en-US" dirty="0" smtClean="0"/>
              <a:t>Before voice can be transferred using VoIP a call must be placed</a:t>
            </a:r>
          </a:p>
          <a:p>
            <a:r>
              <a:rPr lang="en-US" dirty="0" smtClean="0"/>
              <a:t>The calling user supplies the phone number of a URI which then triggers a set of protocol interactions resulting in the placement of the call</a:t>
            </a:r>
          </a:p>
          <a:p>
            <a:r>
              <a:rPr lang="en-US" dirty="0" smtClean="0"/>
              <a:t>The heart of the call placement process is the Session Initiation Protocol (SIP)</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9981</TotalTime>
  <Words>7525</Words>
  <Application>Microsoft Macintosh PowerPoint</Application>
  <PresentationFormat>On-screen Show (4:3)</PresentationFormat>
  <Paragraphs>792</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ch01</vt:lpstr>
      <vt:lpstr>Data and Computer Communications</vt:lpstr>
      <vt:lpstr>Internet Multimedia Support</vt:lpstr>
      <vt:lpstr>Slide 3</vt:lpstr>
      <vt:lpstr>Slide 4</vt:lpstr>
      <vt:lpstr>Slide 5</vt:lpstr>
      <vt:lpstr>Requirements for Real-Time Communication</vt:lpstr>
      <vt:lpstr>Hard Versus Soft Real-Time Applications</vt:lpstr>
      <vt:lpstr>Voice Over IP (VoIP)</vt:lpstr>
      <vt:lpstr>VoIP Signaling</vt:lpstr>
      <vt:lpstr>Slide 10</vt:lpstr>
      <vt:lpstr>Slide 11</vt:lpstr>
      <vt:lpstr>VoIP Context</vt:lpstr>
      <vt:lpstr>Session Initiation Protocol (SIP)</vt:lpstr>
      <vt:lpstr>SIP Components and Protocols</vt:lpstr>
      <vt:lpstr>Slide 15</vt:lpstr>
      <vt:lpstr>SIP URI</vt:lpstr>
      <vt:lpstr>Session Description Protocol (SDP)</vt:lpstr>
      <vt:lpstr>Real-Time Transport Protocol (RTP)</vt:lpstr>
      <vt:lpstr>Slide 19</vt:lpstr>
      <vt:lpstr>RTP Concepts</vt:lpstr>
      <vt:lpstr>RTP Relays</vt:lpstr>
      <vt:lpstr>Mixer</vt:lpstr>
      <vt:lpstr>Translator</vt:lpstr>
      <vt:lpstr>Slide 24</vt:lpstr>
      <vt:lpstr>Table 25.1   Payload Types for Standard Audio and Video Encodings (RFC 3551) </vt:lpstr>
      <vt:lpstr>RTP Control Protocol (RTCP)</vt:lpstr>
      <vt:lpstr>Slide 27</vt:lpstr>
      <vt:lpstr>Table 25.2   SDES Types (RFC 3550) </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Computer Communications</dc:title>
  <dc:creator>Kevin McLaughlin</dc:creator>
  <cp:lastModifiedBy>anupchow</cp:lastModifiedBy>
  <cp:revision>33</cp:revision>
  <dcterms:created xsi:type="dcterms:W3CDTF">2013-11-16T01:55:35Z</dcterms:created>
  <dcterms:modified xsi:type="dcterms:W3CDTF">2014-02-11T12:37:17Z</dcterms:modified>
</cp:coreProperties>
</file>