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6600"/>
    <a:srgbClr val="0000FF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245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70B35-FC34-47DF-8C5D-29A25E98849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67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B4C47-800C-4735-8C4E-0881289832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085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60537-FF19-48E9-B22F-E7104A4BD7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72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14D5D-350D-44C1-ABB7-88F0ABACA0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20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9476D-54D7-4632-B6E6-04B101DDB9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539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79E7C-4A73-40E1-9985-FC55E72D4B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480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706DB-2D32-4C1B-9711-87A7DEC662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887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F20CB-CC9D-4981-A531-6CA7386A1B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29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F758C-533E-4F01-83D1-348E346322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80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D61F6-7E43-4D2D-9A7E-08A2A5A2F6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820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D344F-3C5D-4863-9CEF-24963416AF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023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187B74B8-0883-4635-9D0C-CF2F4C2785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2.wmf"/><Relationship Id="rId7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14"/>
          <a:stretch>
            <a:fillRect/>
          </a:stretch>
        </p:blipFill>
        <p:spPr bwMode="auto">
          <a:xfrm>
            <a:off x="628650" y="1219200"/>
            <a:ext cx="8001000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文字方塊 6"/>
          <p:cNvSpPr txBox="1">
            <a:spLocks noChangeArrowheads="1"/>
          </p:cNvSpPr>
          <p:nvPr/>
        </p:nvSpPr>
        <p:spPr bwMode="auto">
          <a:xfrm>
            <a:off x="2762250" y="5949950"/>
            <a:ext cx="99695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200"/>
              <a:t>Physical</a:t>
            </a:r>
            <a:endParaRPr lang="zh-TW" altLang="en-US" sz="1200"/>
          </a:p>
        </p:txBody>
      </p:sp>
      <p:sp>
        <p:nvSpPr>
          <p:cNvPr id="2052" name="文字方塊 7"/>
          <p:cNvSpPr txBox="1">
            <a:spLocks noChangeArrowheads="1"/>
          </p:cNvSpPr>
          <p:nvPr/>
        </p:nvSpPr>
        <p:spPr bwMode="auto">
          <a:xfrm>
            <a:off x="2762250" y="5672138"/>
            <a:ext cx="99695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Net. Access</a:t>
            </a:r>
            <a:endParaRPr lang="zh-TW" altLang="en-US" sz="1200"/>
          </a:p>
        </p:txBody>
      </p:sp>
      <p:sp>
        <p:nvSpPr>
          <p:cNvPr id="2053" name="文字方塊 8"/>
          <p:cNvSpPr txBox="1">
            <a:spLocks noChangeArrowheads="1"/>
          </p:cNvSpPr>
          <p:nvPr/>
        </p:nvSpPr>
        <p:spPr bwMode="auto">
          <a:xfrm>
            <a:off x="2762250" y="5395913"/>
            <a:ext cx="996950" cy="2762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200"/>
              <a:t>IP</a:t>
            </a:r>
            <a:endParaRPr lang="zh-TW" altLang="en-US" sz="1200"/>
          </a:p>
        </p:txBody>
      </p:sp>
      <p:sp>
        <p:nvSpPr>
          <p:cNvPr id="2054" name="文字方塊 9"/>
          <p:cNvSpPr txBox="1">
            <a:spLocks noChangeArrowheads="1"/>
          </p:cNvSpPr>
          <p:nvPr/>
        </p:nvSpPr>
        <p:spPr bwMode="auto">
          <a:xfrm>
            <a:off x="2762250" y="5118100"/>
            <a:ext cx="99695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200"/>
              <a:t>TCP/UDP</a:t>
            </a:r>
            <a:endParaRPr lang="zh-TW" altLang="en-US" sz="1200"/>
          </a:p>
        </p:txBody>
      </p:sp>
      <p:sp>
        <p:nvSpPr>
          <p:cNvPr id="2055" name="文字方塊 10"/>
          <p:cNvSpPr txBox="1">
            <a:spLocks noChangeArrowheads="1"/>
          </p:cNvSpPr>
          <p:nvPr/>
        </p:nvSpPr>
        <p:spPr bwMode="auto">
          <a:xfrm>
            <a:off x="2762250" y="4841875"/>
            <a:ext cx="99695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200"/>
              <a:t>Application</a:t>
            </a:r>
            <a:endParaRPr lang="zh-TW" altLang="en-US" sz="1200"/>
          </a:p>
        </p:txBody>
      </p:sp>
      <p:sp>
        <p:nvSpPr>
          <p:cNvPr id="2056" name="文字方塊 11"/>
          <p:cNvSpPr txBox="1">
            <a:spLocks noChangeArrowheads="1"/>
          </p:cNvSpPr>
          <p:nvPr/>
        </p:nvSpPr>
        <p:spPr bwMode="auto">
          <a:xfrm>
            <a:off x="5651500" y="5949950"/>
            <a:ext cx="99695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200"/>
              <a:t>Physical</a:t>
            </a:r>
            <a:endParaRPr lang="zh-TW" altLang="en-US" sz="1200"/>
          </a:p>
        </p:txBody>
      </p:sp>
      <p:sp>
        <p:nvSpPr>
          <p:cNvPr id="2057" name="文字方塊 12"/>
          <p:cNvSpPr txBox="1">
            <a:spLocks noChangeArrowheads="1"/>
          </p:cNvSpPr>
          <p:nvPr/>
        </p:nvSpPr>
        <p:spPr bwMode="auto">
          <a:xfrm>
            <a:off x="5651500" y="5672138"/>
            <a:ext cx="99695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Net. Access</a:t>
            </a:r>
            <a:endParaRPr lang="zh-TW" altLang="en-US" sz="1200"/>
          </a:p>
        </p:txBody>
      </p:sp>
      <p:sp>
        <p:nvSpPr>
          <p:cNvPr id="2058" name="文字方塊 13"/>
          <p:cNvSpPr txBox="1">
            <a:spLocks noChangeArrowheads="1"/>
          </p:cNvSpPr>
          <p:nvPr/>
        </p:nvSpPr>
        <p:spPr bwMode="auto">
          <a:xfrm>
            <a:off x="5651500" y="5395913"/>
            <a:ext cx="996950" cy="2762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200"/>
              <a:t>IP</a:t>
            </a:r>
            <a:endParaRPr lang="zh-TW" altLang="en-US" sz="1200"/>
          </a:p>
        </p:txBody>
      </p:sp>
      <p:sp>
        <p:nvSpPr>
          <p:cNvPr id="2059" name="文字方塊 14"/>
          <p:cNvSpPr txBox="1">
            <a:spLocks noChangeArrowheads="1"/>
          </p:cNvSpPr>
          <p:nvPr/>
        </p:nvSpPr>
        <p:spPr bwMode="auto">
          <a:xfrm>
            <a:off x="5651500" y="5118100"/>
            <a:ext cx="99695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200"/>
              <a:t>TCP/UDP</a:t>
            </a:r>
            <a:endParaRPr lang="zh-TW" altLang="en-US" sz="1200"/>
          </a:p>
        </p:txBody>
      </p:sp>
      <p:sp>
        <p:nvSpPr>
          <p:cNvPr id="2060" name="文字方塊 15"/>
          <p:cNvSpPr txBox="1">
            <a:spLocks noChangeArrowheads="1"/>
          </p:cNvSpPr>
          <p:nvPr/>
        </p:nvSpPr>
        <p:spPr bwMode="auto">
          <a:xfrm>
            <a:off x="5651500" y="4841875"/>
            <a:ext cx="99695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200"/>
              <a:t>Application</a:t>
            </a:r>
            <a:endParaRPr lang="zh-TW" altLang="en-US" sz="120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759200" y="4953000"/>
            <a:ext cx="1892300" cy="0"/>
          </a:xfrm>
          <a:prstGeom prst="straightConnector1">
            <a:avLst/>
          </a:prstGeom>
          <a:ln w="25400">
            <a:solidFill>
              <a:srgbClr val="0000CC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2" name="文字方塊 19"/>
          <p:cNvSpPr txBox="1">
            <a:spLocks noChangeArrowheads="1"/>
          </p:cNvSpPr>
          <p:nvPr/>
        </p:nvSpPr>
        <p:spPr bwMode="auto">
          <a:xfrm>
            <a:off x="609600" y="1011238"/>
            <a:ext cx="99695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200"/>
              <a:t>Physical</a:t>
            </a:r>
            <a:endParaRPr lang="zh-TW" altLang="en-US" sz="1200"/>
          </a:p>
        </p:txBody>
      </p:sp>
      <p:sp>
        <p:nvSpPr>
          <p:cNvPr id="2063" name="文字方塊 20"/>
          <p:cNvSpPr txBox="1">
            <a:spLocks noChangeArrowheads="1"/>
          </p:cNvSpPr>
          <p:nvPr/>
        </p:nvSpPr>
        <p:spPr bwMode="auto">
          <a:xfrm>
            <a:off x="609600" y="733425"/>
            <a:ext cx="99695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Net. Access</a:t>
            </a:r>
            <a:endParaRPr lang="zh-TW" altLang="en-US" sz="1200"/>
          </a:p>
        </p:txBody>
      </p:sp>
      <p:sp>
        <p:nvSpPr>
          <p:cNvPr id="2064" name="文字方塊 22"/>
          <p:cNvSpPr txBox="1">
            <a:spLocks noChangeArrowheads="1"/>
          </p:cNvSpPr>
          <p:nvPr/>
        </p:nvSpPr>
        <p:spPr bwMode="auto">
          <a:xfrm>
            <a:off x="1601788" y="1011238"/>
            <a:ext cx="99695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200"/>
              <a:t>Physical</a:t>
            </a:r>
            <a:endParaRPr lang="zh-TW" altLang="en-US" sz="1200"/>
          </a:p>
        </p:txBody>
      </p:sp>
      <p:sp>
        <p:nvSpPr>
          <p:cNvPr id="2065" name="文字方塊 23"/>
          <p:cNvSpPr txBox="1">
            <a:spLocks noChangeArrowheads="1"/>
          </p:cNvSpPr>
          <p:nvPr/>
        </p:nvSpPr>
        <p:spPr bwMode="auto">
          <a:xfrm>
            <a:off x="1601788" y="733425"/>
            <a:ext cx="99695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Net. Access</a:t>
            </a:r>
            <a:endParaRPr lang="zh-TW" altLang="en-US" sz="1200"/>
          </a:p>
        </p:txBody>
      </p:sp>
      <p:sp>
        <p:nvSpPr>
          <p:cNvPr id="2066" name="文字方塊 24"/>
          <p:cNvSpPr txBox="1">
            <a:spLocks noChangeArrowheads="1"/>
          </p:cNvSpPr>
          <p:nvPr/>
        </p:nvSpPr>
        <p:spPr bwMode="auto">
          <a:xfrm>
            <a:off x="609600" y="457200"/>
            <a:ext cx="1989138" cy="2762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200"/>
              <a:t>IP</a:t>
            </a:r>
            <a:endParaRPr lang="zh-TW" altLang="en-US" sz="1200"/>
          </a:p>
        </p:txBody>
      </p:sp>
      <p:sp>
        <p:nvSpPr>
          <p:cNvPr id="2067" name="文字方塊 25"/>
          <p:cNvSpPr txBox="1">
            <a:spLocks noChangeArrowheads="1"/>
          </p:cNvSpPr>
          <p:nvPr/>
        </p:nvSpPr>
        <p:spPr bwMode="auto">
          <a:xfrm>
            <a:off x="6343650" y="1011238"/>
            <a:ext cx="99695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200"/>
              <a:t>Physical</a:t>
            </a:r>
            <a:endParaRPr lang="zh-TW" altLang="en-US" sz="1200"/>
          </a:p>
        </p:txBody>
      </p:sp>
      <p:sp>
        <p:nvSpPr>
          <p:cNvPr id="2068" name="文字方塊 26"/>
          <p:cNvSpPr txBox="1">
            <a:spLocks noChangeArrowheads="1"/>
          </p:cNvSpPr>
          <p:nvPr/>
        </p:nvSpPr>
        <p:spPr bwMode="auto">
          <a:xfrm>
            <a:off x="6343650" y="733425"/>
            <a:ext cx="99695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Net. Access</a:t>
            </a:r>
            <a:endParaRPr lang="zh-TW" altLang="en-US" sz="1200"/>
          </a:p>
        </p:txBody>
      </p:sp>
      <p:sp>
        <p:nvSpPr>
          <p:cNvPr id="2069" name="文字方塊 27"/>
          <p:cNvSpPr txBox="1">
            <a:spLocks noChangeArrowheads="1"/>
          </p:cNvSpPr>
          <p:nvPr/>
        </p:nvSpPr>
        <p:spPr bwMode="auto">
          <a:xfrm>
            <a:off x="7335838" y="1011238"/>
            <a:ext cx="99695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200"/>
              <a:t>Physical</a:t>
            </a:r>
            <a:endParaRPr lang="zh-TW" altLang="en-US" sz="1200"/>
          </a:p>
        </p:txBody>
      </p:sp>
      <p:sp>
        <p:nvSpPr>
          <p:cNvPr id="2070" name="文字方塊 28"/>
          <p:cNvSpPr txBox="1">
            <a:spLocks noChangeArrowheads="1"/>
          </p:cNvSpPr>
          <p:nvPr/>
        </p:nvSpPr>
        <p:spPr bwMode="auto">
          <a:xfrm>
            <a:off x="7335838" y="733425"/>
            <a:ext cx="99695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Net. Access</a:t>
            </a:r>
            <a:endParaRPr lang="zh-TW" altLang="en-US" sz="1200"/>
          </a:p>
        </p:txBody>
      </p:sp>
      <p:sp>
        <p:nvSpPr>
          <p:cNvPr id="2071" name="文字方塊 29"/>
          <p:cNvSpPr txBox="1">
            <a:spLocks noChangeArrowheads="1"/>
          </p:cNvSpPr>
          <p:nvPr/>
        </p:nvSpPr>
        <p:spPr bwMode="auto">
          <a:xfrm>
            <a:off x="6343650" y="457200"/>
            <a:ext cx="1989138" cy="2762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200"/>
              <a:t>IP</a:t>
            </a:r>
            <a:endParaRPr lang="zh-TW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27"/>
          <p:cNvSpPr>
            <a:spLocks/>
          </p:cNvSpPr>
          <p:nvPr/>
        </p:nvSpPr>
        <p:spPr bwMode="auto">
          <a:xfrm>
            <a:off x="3983038" y="4500563"/>
            <a:ext cx="492125" cy="309562"/>
          </a:xfrm>
          <a:custGeom>
            <a:avLst/>
            <a:gdLst>
              <a:gd name="T0" fmla="*/ 492125 w 310"/>
              <a:gd name="T1" fmla="*/ 309562 h 195"/>
              <a:gd name="T2" fmla="*/ 0 w 310"/>
              <a:gd name="T3" fmla="*/ 309562 h 195"/>
              <a:gd name="T4" fmla="*/ 0 w 310"/>
              <a:gd name="T5" fmla="*/ 0 h 19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0" h="195">
                <a:moveTo>
                  <a:pt x="310" y="195"/>
                </a:moveTo>
                <a:lnTo>
                  <a:pt x="0" y="195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5" name="Line 48"/>
          <p:cNvSpPr>
            <a:spLocks noChangeShapeType="1"/>
          </p:cNvSpPr>
          <p:nvPr/>
        </p:nvSpPr>
        <p:spPr bwMode="auto">
          <a:xfrm flipH="1">
            <a:off x="4419600" y="1768475"/>
            <a:ext cx="0" cy="533400"/>
          </a:xfrm>
          <a:prstGeom prst="line">
            <a:avLst/>
          </a:prstGeom>
          <a:noFill/>
          <a:ln w="508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6" name="Freeform 45"/>
          <p:cNvSpPr>
            <a:spLocks/>
          </p:cNvSpPr>
          <p:nvPr/>
        </p:nvSpPr>
        <p:spPr bwMode="auto">
          <a:xfrm>
            <a:off x="7767638" y="1106488"/>
            <a:ext cx="357187" cy="661987"/>
          </a:xfrm>
          <a:custGeom>
            <a:avLst/>
            <a:gdLst>
              <a:gd name="T0" fmla="*/ 0 w 225"/>
              <a:gd name="T1" fmla="*/ 661987 h 417"/>
              <a:gd name="T2" fmla="*/ 4762 w 225"/>
              <a:gd name="T3" fmla="*/ 407987 h 417"/>
              <a:gd name="T4" fmla="*/ 357187 w 225"/>
              <a:gd name="T5" fmla="*/ 407987 h 417"/>
              <a:gd name="T6" fmla="*/ 357187 w 225"/>
              <a:gd name="T7" fmla="*/ 0 h 4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5" h="417">
                <a:moveTo>
                  <a:pt x="0" y="417"/>
                </a:moveTo>
                <a:lnTo>
                  <a:pt x="3" y="257"/>
                </a:lnTo>
                <a:lnTo>
                  <a:pt x="225" y="257"/>
                </a:lnTo>
                <a:lnTo>
                  <a:pt x="225" y="0"/>
                </a:lnTo>
              </a:path>
            </a:pathLst>
          </a:cu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7" name="Line 34"/>
          <p:cNvSpPr>
            <a:spLocks noChangeShapeType="1"/>
          </p:cNvSpPr>
          <p:nvPr/>
        </p:nvSpPr>
        <p:spPr bwMode="auto">
          <a:xfrm flipH="1" flipV="1">
            <a:off x="7467600" y="2149475"/>
            <a:ext cx="0" cy="533400"/>
          </a:xfrm>
          <a:prstGeom prst="line">
            <a:avLst/>
          </a:prstGeom>
          <a:noFill/>
          <a:ln w="508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8" name="Line 31"/>
          <p:cNvSpPr>
            <a:spLocks noChangeShapeType="1"/>
          </p:cNvSpPr>
          <p:nvPr/>
        </p:nvSpPr>
        <p:spPr bwMode="auto">
          <a:xfrm flipH="1" flipV="1">
            <a:off x="6477000" y="2987675"/>
            <a:ext cx="609600" cy="0"/>
          </a:xfrm>
          <a:prstGeom prst="line">
            <a:avLst/>
          </a:prstGeom>
          <a:noFill/>
          <a:ln w="508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9" name="Line 30"/>
          <p:cNvSpPr>
            <a:spLocks noChangeShapeType="1"/>
          </p:cNvSpPr>
          <p:nvPr/>
        </p:nvSpPr>
        <p:spPr bwMode="auto">
          <a:xfrm flipH="1" flipV="1">
            <a:off x="3048000" y="2987675"/>
            <a:ext cx="609600" cy="0"/>
          </a:xfrm>
          <a:prstGeom prst="line">
            <a:avLst/>
          </a:prstGeom>
          <a:noFill/>
          <a:ln w="508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0" name="Line 22"/>
          <p:cNvSpPr>
            <a:spLocks noChangeShapeType="1"/>
          </p:cNvSpPr>
          <p:nvPr/>
        </p:nvSpPr>
        <p:spPr bwMode="auto">
          <a:xfrm flipV="1">
            <a:off x="2667000" y="3140075"/>
            <a:ext cx="0" cy="1089025"/>
          </a:xfrm>
          <a:prstGeom prst="line">
            <a:avLst/>
          </a:prstGeom>
          <a:noFill/>
          <a:ln w="508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1" name="Rectangle 5"/>
          <p:cNvSpPr>
            <a:spLocks noChangeArrowheads="1"/>
          </p:cNvSpPr>
          <p:nvPr/>
        </p:nvSpPr>
        <p:spPr bwMode="auto">
          <a:xfrm>
            <a:off x="1066800" y="3749675"/>
            <a:ext cx="79057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14400" rIns="32400" bIns="14400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TW" sz="1300" b="1"/>
              <a:t>Ethernet</a:t>
            </a:r>
            <a:br>
              <a:rPr kumimoji="0" lang="en-US" altLang="zh-TW" sz="1300" b="1"/>
            </a:br>
            <a:r>
              <a:rPr kumimoji="0" lang="en-US" altLang="zh-TW" sz="1300" b="1"/>
              <a:t>Hub</a:t>
            </a:r>
          </a:p>
        </p:txBody>
      </p:sp>
      <p:sp>
        <p:nvSpPr>
          <p:cNvPr id="3082" name="Rectangle 7"/>
          <p:cNvSpPr>
            <a:spLocks noChangeArrowheads="1"/>
          </p:cNvSpPr>
          <p:nvPr/>
        </p:nvSpPr>
        <p:spPr bwMode="auto">
          <a:xfrm>
            <a:off x="1143000" y="5427663"/>
            <a:ext cx="4572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51774" rIns="32400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/>
              <a:t>PC1</a:t>
            </a:r>
          </a:p>
        </p:txBody>
      </p:sp>
      <p:pic>
        <p:nvPicPr>
          <p:cNvPr id="3083" name="Picture 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94263"/>
            <a:ext cx="6096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84" name="Rectangle 9"/>
          <p:cNvSpPr>
            <a:spLocks noChangeArrowheads="1"/>
          </p:cNvSpPr>
          <p:nvPr/>
        </p:nvSpPr>
        <p:spPr bwMode="auto">
          <a:xfrm>
            <a:off x="2297113" y="4511675"/>
            <a:ext cx="731837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548" tIns="51774" rIns="103548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/>
              <a:t>Bridge</a:t>
            </a:r>
          </a:p>
        </p:txBody>
      </p:sp>
      <p:pic>
        <p:nvPicPr>
          <p:cNvPr id="308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3" y="3978275"/>
            <a:ext cx="75088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86" name="Line 12"/>
          <p:cNvSpPr>
            <a:spLocks noChangeShapeType="1"/>
          </p:cNvSpPr>
          <p:nvPr/>
        </p:nvSpPr>
        <p:spPr bwMode="auto">
          <a:xfrm flipV="1">
            <a:off x="1290638" y="4511675"/>
            <a:ext cx="4762" cy="38100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7" name="Line 13"/>
          <p:cNvSpPr>
            <a:spLocks noChangeShapeType="1"/>
          </p:cNvSpPr>
          <p:nvPr/>
        </p:nvSpPr>
        <p:spPr bwMode="auto">
          <a:xfrm flipH="1" flipV="1">
            <a:off x="1752600" y="4359275"/>
            <a:ext cx="528638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8" name="Rectangle 14"/>
          <p:cNvSpPr>
            <a:spLocks noChangeArrowheads="1"/>
          </p:cNvSpPr>
          <p:nvPr/>
        </p:nvSpPr>
        <p:spPr bwMode="auto">
          <a:xfrm>
            <a:off x="3552825" y="3749675"/>
            <a:ext cx="79057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14400" rIns="32400" bIns="14400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TW" sz="1300" b="1"/>
              <a:t>Ethernet</a:t>
            </a:r>
            <a:br>
              <a:rPr kumimoji="0" lang="en-US" altLang="zh-TW" sz="1300" b="1"/>
            </a:br>
            <a:r>
              <a:rPr kumimoji="0" lang="en-US" altLang="zh-TW" sz="1300" b="1"/>
              <a:t>Hub</a:t>
            </a:r>
          </a:p>
        </p:txBody>
      </p:sp>
      <p:sp>
        <p:nvSpPr>
          <p:cNvPr id="3089" name="Rectangle 16"/>
          <p:cNvSpPr>
            <a:spLocks noChangeArrowheads="1"/>
          </p:cNvSpPr>
          <p:nvPr/>
        </p:nvSpPr>
        <p:spPr bwMode="auto">
          <a:xfrm>
            <a:off x="4495800" y="4954588"/>
            <a:ext cx="4572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51774" rIns="32400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/>
              <a:t>PC2</a:t>
            </a:r>
          </a:p>
        </p:txBody>
      </p:sp>
      <p:pic>
        <p:nvPicPr>
          <p:cNvPr id="3090" name="Picture 1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21188"/>
            <a:ext cx="6096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91" name="Line 18"/>
          <p:cNvSpPr>
            <a:spLocks noChangeShapeType="1"/>
          </p:cNvSpPr>
          <p:nvPr/>
        </p:nvSpPr>
        <p:spPr bwMode="auto">
          <a:xfrm flipV="1">
            <a:off x="3652838" y="4511675"/>
            <a:ext cx="4762" cy="38100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92" name="Line 19"/>
          <p:cNvSpPr>
            <a:spLocks noChangeShapeType="1"/>
          </p:cNvSpPr>
          <p:nvPr/>
        </p:nvSpPr>
        <p:spPr bwMode="auto">
          <a:xfrm flipH="1" flipV="1">
            <a:off x="2971800" y="4359275"/>
            <a:ext cx="609600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3093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88" y="4197350"/>
            <a:ext cx="73501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4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4206875"/>
            <a:ext cx="73501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5" name="Picture 2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82875"/>
            <a:ext cx="9064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2286000" y="2378075"/>
            <a:ext cx="8382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51774" rIns="0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/>
              <a:t>Router R1</a:t>
            </a:r>
          </a:p>
        </p:txBody>
      </p:sp>
      <p:pic>
        <p:nvPicPr>
          <p:cNvPr id="3097" name="Picture 2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852988"/>
            <a:ext cx="392113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3200400" y="5486400"/>
            <a:ext cx="7620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51774" rIns="32400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TW" sz="1300" b="1"/>
              <a:t>DHCP Server</a:t>
            </a:r>
          </a:p>
        </p:txBody>
      </p:sp>
      <p:pic>
        <p:nvPicPr>
          <p:cNvPr id="3099" name="Picture 28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74863"/>
            <a:ext cx="2895600" cy="175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0" name="Picture 2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2682875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01" name="Rectangle 32"/>
          <p:cNvSpPr>
            <a:spLocks noChangeArrowheads="1"/>
          </p:cNvSpPr>
          <p:nvPr/>
        </p:nvSpPr>
        <p:spPr bwMode="auto">
          <a:xfrm>
            <a:off x="7086600" y="3217863"/>
            <a:ext cx="8382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51774" rIns="0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/>
              <a:t>Router R2</a:t>
            </a:r>
          </a:p>
        </p:txBody>
      </p:sp>
      <p:pic>
        <p:nvPicPr>
          <p:cNvPr id="3102" name="Picture 3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790700"/>
            <a:ext cx="8382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03" name="Line 35"/>
          <p:cNvSpPr>
            <a:spLocks noChangeShapeType="1"/>
          </p:cNvSpPr>
          <p:nvPr/>
        </p:nvSpPr>
        <p:spPr bwMode="auto">
          <a:xfrm flipV="1">
            <a:off x="7391400" y="1387475"/>
            <a:ext cx="4763" cy="38100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04" name="Rectangle 36"/>
          <p:cNvSpPr>
            <a:spLocks noChangeArrowheads="1"/>
          </p:cNvSpPr>
          <p:nvPr/>
        </p:nvSpPr>
        <p:spPr bwMode="auto">
          <a:xfrm>
            <a:off x="7162800" y="531813"/>
            <a:ext cx="4572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51774" rIns="32400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/>
              <a:t>PC3</a:t>
            </a:r>
          </a:p>
        </p:txBody>
      </p:sp>
      <p:pic>
        <p:nvPicPr>
          <p:cNvPr id="3105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836613"/>
            <a:ext cx="6096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06" name="Rectangle 38"/>
          <p:cNvSpPr>
            <a:spLocks noChangeArrowheads="1"/>
          </p:cNvSpPr>
          <p:nvPr/>
        </p:nvSpPr>
        <p:spPr bwMode="auto">
          <a:xfrm>
            <a:off x="8001000" y="304800"/>
            <a:ext cx="4572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51774" rIns="32400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/>
              <a:t>PC4</a:t>
            </a:r>
          </a:p>
        </p:txBody>
      </p:sp>
      <p:pic>
        <p:nvPicPr>
          <p:cNvPr id="3107" name="Picture 3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08013"/>
            <a:ext cx="6096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8" name="Picture 40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82875"/>
            <a:ext cx="83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9" name="Picture 41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682875"/>
            <a:ext cx="83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10" name="Rectangle 42"/>
          <p:cNvSpPr>
            <a:spLocks noChangeArrowheads="1"/>
          </p:cNvSpPr>
          <p:nvPr/>
        </p:nvSpPr>
        <p:spPr bwMode="auto">
          <a:xfrm>
            <a:off x="4419600" y="2835275"/>
            <a:ext cx="4572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51774" rIns="32400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/>
              <a:t>X.25</a:t>
            </a:r>
          </a:p>
        </p:txBody>
      </p:sp>
      <p:sp>
        <p:nvSpPr>
          <p:cNvPr id="3111" name="Rectangle 43"/>
          <p:cNvSpPr>
            <a:spLocks noChangeArrowheads="1"/>
          </p:cNvSpPr>
          <p:nvPr/>
        </p:nvSpPr>
        <p:spPr bwMode="auto">
          <a:xfrm>
            <a:off x="5562600" y="2835275"/>
            <a:ext cx="4572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51774" rIns="32400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/>
              <a:t>ATM</a:t>
            </a:r>
          </a:p>
        </p:txBody>
      </p:sp>
      <p:sp>
        <p:nvSpPr>
          <p:cNvPr id="3112" name="Rectangle 44"/>
          <p:cNvSpPr>
            <a:spLocks noChangeArrowheads="1"/>
          </p:cNvSpPr>
          <p:nvPr/>
        </p:nvSpPr>
        <p:spPr bwMode="auto">
          <a:xfrm>
            <a:off x="6324600" y="1692275"/>
            <a:ext cx="73183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51774" rIns="32400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0" lang="en-US" altLang="zh-TW" sz="1300" b="1"/>
              <a:t>L2 Switch</a:t>
            </a:r>
          </a:p>
        </p:txBody>
      </p:sp>
      <p:sp>
        <p:nvSpPr>
          <p:cNvPr id="3113" name="AutoShape 46"/>
          <p:cNvSpPr>
            <a:spLocks/>
          </p:cNvSpPr>
          <p:nvPr/>
        </p:nvSpPr>
        <p:spPr bwMode="auto">
          <a:xfrm rot="-5400000">
            <a:off x="2895600" y="4114800"/>
            <a:ext cx="228600" cy="3886200"/>
          </a:xfrm>
          <a:prstGeom prst="lef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14" name="Rectangle 47"/>
          <p:cNvSpPr>
            <a:spLocks noChangeArrowheads="1"/>
          </p:cNvSpPr>
          <p:nvPr/>
        </p:nvSpPr>
        <p:spPr bwMode="auto">
          <a:xfrm>
            <a:off x="2743200" y="6173788"/>
            <a:ext cx="6096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51774" rIns="32400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/>
              <a:t>subnet</a:t>
            </a:r>
          </a:p>
        </p:txBody>
      </p:sp>
      <p:pic>
        <p:nvPicPr>
          <p:cNvPr id="3115" name="Picture 4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11275"/>
            <a:ext cx="9064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16" name="Rectangle 50"/>
          <p:cNvSpPr>
            <a:spLocks noChangeArrowheads="1"/>
          </p:cNvSpPr>
          <p:nvPr/>
        </p:nvSpPr>
        <p:spPr bwMode="auto">
          <a:xfrm>
            <a:off x="3962400" y="1006475"/>
            <a:ext cx="8382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51774" rIns="0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/>
              <a:t>Router R3</a:t>
            </a:r>
          </a:p>
        </p:txBody>
      </p:sp>
      <p:sp>
        <p:nvSpPr>
          <p:cNvPr id="3117" name="Line 51"/>
          <p:cNvSpPr>
            <a:spLocks noChangeShapeType="1"/>
          </p:cNvSpPr>
          <p:nvPr/>
        </p:nvSpPr>
        <p:spPr bwMode="auto">
          <a:xfrm flipH="1">
            <a:off x="2819400" y="1616075"/>
            <a:ext cx="1066800" cy="762000"/>
          </a:xfrm>
          <a:prstGeom prst="line">
            <a:avLst/>
          </a:prstGeom>
          <a:noFill/>
          <a:ln w="9525">
            <a:solidFill>
              <a:srgbClr val="0000CC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18" name="Rectangle 52"/>
          <p:cNvSpPr>
            <a:spLocks noChangeArrowheads="1"/>
          </p:cNvSpPr>
          <p:nvPr/>
        </p:nvSpPr>
        <p:spPr bwMode="auto">
          <a:xfrm>
            <a:off x="2590800" y="1539875"/>
            <a:ext cx="79057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14400" rIns="32400" bIns="14400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TW" sz="1300" b="1">
                <a:solidFill>
                  <a:srgbClr val="0000CC"/>
                </a:solidFill>
              </a:rPr>
              <a:t>Routing Protocol</a:t>
            </a:r>
          </a:p>
        </p:txBody>
      </p:sp>
      <p:sp>
        <p:nvSpPr>
          <p:cNvPr id="3119" name="Line 53"/>
          <p:cNvSpPr>
            <a:spLocks noChangeShapeType="1"/>
          </p:cNvSpPr>
          <p:nvPr/>
        </p:nvSpPr>
        <p:spPr bwMode="auto">
          <a:xfrm flipH="1">
            <a:off x="1752600" y="5334000"/>
            <a:ext cx="1600200" cy="0"/>
          </a:xfrm>
          <a:prstGeom prst="line">
            <a:avLst/>
          </a:prstGeom>
          <a:noFill/>
          <a:ln w="9525">
            <a:solidFill>
              <a:srgbClr val="0000CC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20" name="Rectangle 54"/>
          <p:cNvSpPr>
            <a:spLocks noChangeArrowheads="1"/>
          </p:cNvSpPr>
          <p:nvPr/>
        </p:nvSpPr>
        <p:spPr bwMode="auto">
          <a:xfrm>
            <a:off x="2181225" y="5410200"/>
            <a:ext cx="790575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14400" rIns="32400" bIns="14400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TW" sz="1300" b="1">
                <a:solidFill>
                  <a:srgbClr val="0000CC"/>
                </a:solidFill>
              </a:rPr>
              <a:t>DHCP</a:t>
            </a:r>
          </a:p>
        </p:txBody>
      </p:sp>
      <p:sp>
        <p:nvSpPr>
          <p:cNvPr id="3121" name="Freeform 55"/>
          <p:cNvSpPr>
            <a:spLocks/>
          </p:cNvSpPr>
          <p:nvPr/>
        </p:nvSpPr>
        <p:spPr bwMode="auto">
          <a:xfrm>
            <a:off x="596900" y="2971800"/>
            <a:ext cx="1536700" cy="2209800"/>
          </a:xfrm>
          <a:custGeom>
            <a:avLst/>
            <a:gdLst>
              <a:gd name="T0" fmla="*/ 1536700 w 968"/>
              <a:gd name="T1" fmla="*/ 0 h 1392"/>
              <a:gd name="T2" fmla="*/ 546100 w 968"/>
              <a:gd name="T3" fmla="*/ 228600 h 1392"/>
              <a:gd name="T4" fmla="*/ 12700 w 968"/>
              <a:gd name="T5" fmla="*/ 914400 h 1392"/>
              <a:gd name="T6" fmla="*/ 469900 w 968"/>
              <a:gd name="T7" fmla="*/ 2209800 h 13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8" h="1392">
                <a:moveTo>
                  <a:pt x="968" y="0"/>
                </a:moveTo>
                <a:cubicBezTo>
                  <a:pt x="736" y="24"/>
                  <a:pt x="504" y="48"/>
                  <a:pt x="344" y="144"/>
                </a:cubicBezTo>
                <a:cubicBezTo>
                  <a:pt x="184" y="240"/>
                  <a:pt x="16" y="368"/>
                  <a:pt x="8" y="576"/>
                </a:cubicBezTo>
                <a:cubicBezTo>
                  <a:pt x="0" y="784"/>
                  <a:pt x="148" y="1088"/>
                  <a:pt x="296" y="1392"/>
                </a:cubicBezTo>
              </a:path>
            </a:pathLst>
          </a:custGeom>
          <a:noFill/>
          <a:ln w="9525" cap="flat">
            <a:solidFill>
              <a:srgbClr val="0000CC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22" name="Rectangle 56"/>
          <p:cNvSpPr>
            <a:spLocks noChangeArrowheads="1"/>
          </p:cNvSpPr>
          <p:nvPr/>
        </p:nvSpPr>
        <p:spPr bwMode="auto">
          <a:xfrm>
            <a:off x="304800" y="2667000"/>
            <a:ext cx="12192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14400" rIns="32400" bIns="14400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0" lang="en-US" altLang="zh-TW" sz="1300" b="1">
                <a:solidFill>
                  <a:srgbClr val="0000CC"/>
                </a:solidFill>
              </a:rPr>
              <a:t>ARP: </a:t>
            </a:r>
            <a:br>
              <a:rPr kumimoji="0" lang="en-US" altLang="zh-TW" sz="1300" b="1">
                <a:solidFill>
                  <a:srgbClr val="0000CC"/>
                </a:solidFill>
              </a:rPr>
            </a:br>
            <a:r>
              <a:rPr kumimoji="0" lang="en-US" altLang="zh-TW" sz="1300" b="1">
                <a:solidFill>
                  <a:srgbClr val="FF0000"/>
                </a:solidFill>
              </a:rPr>
              <a:t>IP</a:t>
            </a:r>
            <a:r>
              <a:rPr kumimoji="0" lang="en-US" altLang="zh-TW" sz="13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-&gt;</a:t>
            </a:r>
            <a:r>
              <a:rPr kumimoji="0" lang="en-US" altLang="zh-TW" sz="1300" b="1">
                <a:solidFill>
                  <a:srgbClr val="FF0000"/>
                </a:solidFill>
              </a:rPr>
              <a:t>MAC addr</a:t>
            </a:r>
          </a:p>
        </p:txBody>
      </p:sp>
      <p:sp>
        <p:nvSpPr>
          <p:cNvPr id="3123" name="Rectangle 57"/>
          <p:cNvSpPr>
            <a:spLocks noChangeArrowheads="1"/>
          </p:cNvSpPr>
          <p:nvPr/>
        </p:nvSpPr>
        <p:spPr bwMode="auto">
          <a:xfrm>
            <a:off x="7315200" y="4953000"/>
            <a:ext cx="609600" cy="3810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/>
              <a:t>IP</a:t>
            </a:r>
            <a:r>
              <a:rPr lang="en-US" altLang="zh-TW" sz="1200"/>
              <a:t>dst</a:t>
            </a:r>
          </a:p>
        </p:txBody>
      </p:sp>
      <p:sp>
        <p:nvSpPr>
          <p:cNvPr id="3124" name="Rectangle 58"/>
          <p:cNvSpPr>
            <a:spLocks noChangeArrowheads="1"/>
          </p:cNvSpPr>
          <p:nvPr/>
        </p:nvSpPr>
        <p:spPr bwMode="auto">
          <a:xfrm>
            <a:off x="6705600" y="4953000"/>
            <a:ext cx="609600" cy="3810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/>
              <a:t>IP</a:t>
            </a:r>
            <a:r>
              <a:rPr lang="en-US" altLang="zh-TW" sz="1200"/>
              <a:t>src</a:t>
            </a:r>
          </a:p>
        </p:txBody>
      </p:sp>
      <p:sp>
        <p:nvSpPr>
          <p:cNvPr id="3125" name="Rectangle 59"/>
          <p:cNvSpPr>
            <a:spLocks noChangeArrowheads="1"/>
          </p:cNvSpPr>
          <p:nvPr/>
        </p:nvSpPr>
        <p:spPr bwMode="auto">
          <a:xfrm>
            <a:off x="7924800" y="49530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200"/>
              <a:t>Upper layer</a:t>
            </a:r>
            <a:endParaRPr lang="en-US" altLang="zh-TW" sz="900"/>
          </a:p>
        </p:txBody>
      </p:sp>
      <p:sp>
        <p:nvSpPr>
          <p:cNvPr id="3126" name="Rectangle 60"/>
          <p:cNvSpPr>
            <a:spLocks noChangeArrowheads="1"/>
          </p:cNvSpPr>
          <p:nvPr/>
        </p:nvSpPr>
        <p:spPr bwMode="auto">
          <a:xfrm>
            <a:off x="6705600" y="5715000"/>
            <a:ext cx="2209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200"/>
              <a:t>IP Packet</a:t>
            </a:r>
            <a:endParaRPr lang="en-US" altLang="zh-TW" sz="900"/>
          </a:p>
        </p:txBody>
      </p:sp>
      <p:sp>
        <p:nvSpPr>
          <p:cNvPr id="3127" name="Rectangle 61"/>
          <p:cNvSpPr>
            <a:spLocks noChangeArrowheads="1"/>
          </p:cNvSpPr>
          <p:nvPr/>
        </p:nvSpPr>
        <p:spPr bwMode="auto">
          <a:xfrm>
            <a:off x="6019800" y="5715000"/>
            <a:ext cx="685800" cy="381000"/>
          </a:xfrm>
          <a:prstGeom prst="rect">
            <a:avLst/>
          </a:prstGeom>
          <a:solidFill>
            <a:srgbClr val="0000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/>
              <a:t>MAC</a:t>
            </a:r>
            <a:r>
              <a:rPr lang="en-US" altLang="zh-TW" sz="1200"/>
              <a:t>dst</a:t>
            </a:r>
          </a:p>
        </p:txBody>
      </p:sp>
      <p:sp>
        <p:nvSpPr>
          <p:cNvPr id="3128" name="Rectangle 62"/>
          <p:cNvSpPr>
            <a:spLocks noChangeArrowheads="1"/>
          </p:cNvSpPr>
          <p:nvPr/>
        </p:nvSpPr>
        <p:spPr bwMode="auto">
          <a:xfrm>
            <a:off x="5334000" y="5715000"/>
            <a:ext cx="685800" cy="381000"/>
          </a:xfrm>
          <a:prstGeom prst="rect">
            <a:avLst/>
          </a:prstGeom>
          <a:solidFill>
            <a:srgbClr val="0000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/>
              <a:t>MAC</a:t>
            </a:r>
            <a:r>
              <a:rPr lang="en-US" altLang="zh-TW" sz="1200"/>
              <a:t>src</a:t>
            </a:r>
          </a:p>
        </p:txBody>
      </p:sp>
      <p:sp>
        <p:nvSpPr>
          <p:cNvPr id="3129" name="Line 63"/>
          <p:cNvSpPr>
            <a:spLocks noChangeShapeType="1"/>
          </p:cNvSpPr>
          <p:nvPr/>
        </p:nvSpPr>
        <p:spPr bwMode="auto">
          <a:xfrm>
            <a:off x="6705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30" name="Line 64"/>
          <p:cNvSpPr>
            <a:spLocks noChangeShapeType="1"/>
          </p:cNvSpPr>
          <p:nvPr/>
        </p:nvSpPr>
        <p:spPr bwMode="auto">
          <a:xfrm>
            <a:off x="89154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31" name="Rectangle 65"/>
          <p:cNvSpPr>
            <a:spLocks noChangeArrowheads="1"/>
          </p:cNvSpPr>
          <p:nvPr/>
        </p:nvSpPr>
        <p:spPr bwMode="auto">
          <a:xfrm>
            <a:off x="304800" y="331788"/>
            <a:ext cx="4495800" cy="142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14400" rIns="32400" bIns="14400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>
                <a:solidFill>
                  <a:srgbClr val="FF0000"/>
                </a:solidFill>
              </a:rPr>
              <a:t>Application layer: FTP, TELNET, SMTP, SNMP, HTTP</a:t>
            </a:r>
          </a:p>
          <a:p>
            <a:pPr>
              <a:spcBef>
                <a:spcPct val="50000"/>
              </a:spcBef>
            </a:pPr>
            <a:r>
              <a:rPr kumimoji="0" lang="en-US" altLang="zh-TW" sz="1300" b="1">
                <a:solidFill>
                  <a:srgbClr val="FF0000"/>
                </a:solidFill>
              </a:rPr>
              <a:t>Routing Protocol:  BGP, OSPF, RIP </a:t>
            </a:r>
            <a:r>
              <a:rPr kumimoji="0" lang="en-US" altLang="zh-TW" sz="13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-&gt;</a:t>
            </a:r>
            <a:r>
              <a:rPr kumimoji="0" lang="en-US" altLang="zh-TW" sz="1300" b="1">
                <a:solidFill>
                  <a:srgbClr val="FF0000"/>
                </a:solidFill>
              </a:rPr>
              <a:t> Multicast</a:t>
            </a:r>
          </a:p>
          <a:p>
            <a:pPr>
              <a:spcBef>
                <a:spcPct val="50000"/>
              </a:spcBef>
            </a:pPr>
            <a:r>
              <a:rPr kumimoji="0" lang="en-US" altLang="zh-TW" sz="1300" b="1">
                <a:solidFill>
                  <a:srgbClr val="FF0000"/>
                </a:solidFill>
              </a:rPr>
              <a:t>Transport layer: TCP, UDP, SCTP</a:t>
            </a:r>
          </a:p>
          <a:p>
            <a:pPr>
              <a:spcBef>
                <a:spcPct val="50000"/>
              </a:spcBef>
            </a:pPr>
            <a:r>
              <a:rPr kumimoji="0" lang="en-US" altLang="zh-TW" sz="1300" b="1">
                <a:solidFill>
                  <a:srgbClr val="FF0000"/>
                </a:solidFill>
              </a:rPr>
              <a:t>IP, ICMP, IGMP, RSVP (QoS)</a:t>
            </a:r>
          </a:p>
          <a:p>
            <a:pPr>
              <a:spcBef>
                <a:spcPct val="50000"/>
              </a:spcBef>
            </a:pPr>
            <a:r>
              <a:rPr kumimoji="0" lang="en-US" altLang="zh-TW" sz="1300" b="1">
                <a:solidFill>
                  <a:srgbClr val="FF0000"/>
                </a:solidFill>
              </a:rPr>
              <a:t>ARP, DHCP</a:t>
            </a:r>
          </a:p>
        </p:txBody>
      </p:sp>
      <p:sp>
        <p:nvSpPr>
          <p:cNvPr id="3132" name="Rectangle 66"/>
          <p:cNvSpPr>
            <a:spLocks noChangeArrowheads="1"/>
          </p:cNvSpPr>
          <p:nvPr/>
        </p:nvSpPr>
        <p:spPr bwMode="auto">
          <a:xfrm>
            <a:off x="3352800" y="6172200"/>
            <a:ext cx="29718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51774" rIns="32400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>
                <a:solidFill>
                  <a:schemeClr val="folHlink"/>
                </a:solidFill>
              </a:rPr>
              <a:t>(IP addr. </a:t>
            </a:r>
            <a:r>
              <a:rPr kumimoji="0" lang="en-US" altLang="zh-TW" sz="1300" b="1">
                <a:solidFill>
                  <a:srgbClr val="FF0000"/>
                </a:solidFill>
              </a:rPr>
              <a:t>bitwise-AND</a:t>
            </a:r>
            <a:r>
              <a:rPr kumimoji="0" lang="en-US" altLang="zh-TW" sz="1300" b="1">
                <a:solidFill>
                  <a:schemeClr val="folHlink"/>
                </a:solidFill>
              </a:rPr>
              <a:t> SubnetMask)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33"/>
          <p:cNvSpPr>
            <a:spLocks noChangeShapeType="1"/>
          </p:cNvSpPr>
          <p:nvPr/>
        </p:nvSpPr>
        <p:spPr bwMode="auto">
          <a:xfrm>
            <a:off x="5668963" y="977900"/>
            <a:ext cx="0" cy="22860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9" name="Line 34"/>
          <p:cNvSpPr>
            <a:spLocks noChangeShapeType="1"/>
          </p:cNvSpPr>
          <p:nvPr/>
        </p:nvSpPr>
        <p:spPr bwMode="auto">
          <a:xfrm>
            <a:off x="6430963" y="977900"/>
            <a:ext cx="0" cy="22860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0" name="Line 35"/>
          <p:cNvSpPr>
            <a:spLocks noChangeShapeType="1"/>
          </p:cNvSpPr>
          <p:nvPr/>
        </p:nvSpPr>
        <p:spPr bwMode="auto">
          <a:xfrm>
            <a:off x="7269163" y="965200"/>
            <a:ext cx="0" cy="22860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1" name="Line 36"/>
          <p:cNvSpPr>
            <a:spLocks noChangeShapeType="1"/>
          </p:cNvSpPr>
          <p:nvPr/>
        </p:nvSpPr>
        <p:spPr bwMode="auto">
          <a:xfrm>
            <a:off x="8113713" y="971550"/>
            <a:ext cx="0" cy="22860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41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730250"/>
            <a:ext cx="73501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609600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609600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09600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6" name="Rectangle 9"/>
          <p:cNvSpPr>
            <a:spLocks noChangeArrowheads="1"/>
          </p:cNvSpPr>
          <p:nvPr/>
        </p:nvSpPr>
        <p:spPr bwMode="auto">
          <a:xfrm>
            <a:off x="1905000" y="304800"/>
            <a:ext cx="79057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14400" rIns="32400" bIns="14400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TW" sz="1300" b="1"/>
              <a:t>Ethernet</a:t>
            </a:r>
            <a:br>
              <a:rPr kumimoji="0" lang="en-US" altLang="zh-TW" sz="1300" b="1"/>
            </a:br>
            <a:r>
              <a:rPr kumimoji="0" lang="en-US" altLang="zh-TW" sz="1300" b="1"/>
              <a:t>Hub</a:t>
            </a:r>
          </a:p>
        </p:txBody>
      </p:sp>
      <p:sp>
        <p:nvSpPr>
          <p:cNvPr id="4107" name="Rectangle 10"/>
          <p:cNvSpPr>
            <a:spLocks noChangeArrowheads="1"/>
          </p:cNvSpPr>
          <p:nvPr/>
        </p:nvSpPr>
        <p:spPr bwMode="auto">
          <a:xfrm>
            <a:off x="533400" y="1828800"/>
            <a:ext cx="4572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51774" rIns="32400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/>
              <a:t>PC1</a:t>
            </a:r>
          </a:p>
        </p:txBody>
      </p:sp>
      <p:pic>
        <p:nvPicPr>
          <p:cNvPr id="4108" name="Picture 11" descr="IOSfirew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715000"/>
            <a:ext cx="850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9" name="Rectangle 12"/>
          <p:cNvSpPr>
            <a:spLocks noChangeArrowheads="1"/>
          </p:cNvSpPr>
          <p:nvPr/>
        </p:nvSpPr>
        <p:spPr bwMode="auto">
          <a:xfrm>
            <a:off x="3365500" y="6477000"/>
            <a:ext cx="8255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548" tIns="51774" rIns="103548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/>
              <a:t>Firewall</a:t>
            </a:r>
          </a:p>
        </p:txBody>
      </p:sp>
      <p:pic>
        <p:nvPicPr>
          <p:cNvPr id="4110" name="Picture 1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95400"/>
            <a:ext cx="609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1447800" y="1981200"/>
            <a:ext cx="4572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51774" rIns="32400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/>
              <a:t>PC2</a:t>
            </a: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2362200" y="1981200"/>
            <a:ext cx="4572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51774" rIns="32400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/>
              <a:t>PC3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352800" y="1828800"/>
            <a:ext cx="4572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51774" rIns="32400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/>
              <a:t>PC4</a:t>
            </a:r>
          </a:p>
        </p:txBody>
      </p:sp>
      <p:sp>
        <p:nvSpPr>
          <p:cNvPr id="4114" name="Rectangle 19"/>
          <p:cNvSpPr>
            <a:spLocks noChangeArrowheads="1"/>
          </p:cNvSpPr>
          <p:nvPr/>
        </p:nvSpPr>
        <p:spPr bwMode="auto">
          <a:xfrm>
            <a:off x="3276600" y="0"/>
            <a:ext cx="2514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14400" rIns="32400" bIns="14400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b="1">
                <a:solidFill>
                  <a:srgbClr val="FF0000"/>
                </a:solidFill>
              </a:rPr>
              <a:t>Interconnected Device</a:t>
            </a:r>
          </a:p>
        </p:txBody>
      </p:sp>
      <p:sp>
        <p:nvSpPr>
          <p:cNvPr id="4115" name="Rectangle 20"/>
          <p:cNvSpPr>
            <a:spLocks noChangeArrowheads="1"/>
          </p:cNvSpPr>
          <p:nvPr/>
        </p:nvSpPr>
        <p:spPr bwMode="auto">
          <a:xfrm>
            <a:off x="304800" y="457200"/>
            <a:ext cx="12192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14400" rIns="32400" bIns="14400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400" b="1">
                <a:solidFill>
                  <a:srgbClr val="FF0000"/>
                </a:solidFill>
              </a:rPr>
              <a:t>L1, Repeater</a:t>
            </a:r>
          </a:p>
        </p:txBody>
      </p:sp>
      <p:sp>
        <p:nvSpPr>
          <p:cNvPr id="4116" name="Freeform 21"/>
          <p:cNvSpPr>
            <a:spLocks/>
          </p:cNvSpPr>
          <p:nvPr/>
        </p:nvSpPr>
        <p:spPr bwMode="auto">
          <a:xfrm>
            <a:off x="838200" y="990600"/>
            <a:ext cx="1143000" cy="304800"/>
          </a:xfrm>
          <a:custGeom>
            <a:avLst/>
            <a:gdLst>
              <a:gd name="T0" fmla="*/ 0 w 225"/>
              <a:gd name="T1" fmla="*/ 304800 h 417"/>
              <a:gd name="T2" fmla="*/ 15240 w 225"/>
              <a:gd name="T3" fmla="*/ 187850 h 417"/>
              <a:gd name="T4" fmla="*/ 1143000 w 225"/>
              <a:gd name="T5" fmla="*/ 187850 h 417"/>
              <a:gd name="T6" fmla="*/ 1143000 w 225"/>
              <a:gd name="T7" fmla="*/ 0 h 4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5" h="417">
                <a:moveTo>
                  <a:pt x="0" y="417"/>
                </a:moveTo>
                <a:lnTo>
                  <a:pt x="3" y="257"/>
                </a:lnTo>
                <a:lnTo>
                  <a:pt x="225" y="257"/>
                </a:lnTo>
                <a:lnTo>
                  <a:pt x="225" y="0"/>
                </a:lnTo>
              </a:path>
            </a:pathLst>
          </a:cu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7" name="Freeform 22"/>
          <p:cNvSpPr>
            <a:spLocks/>
          </p:cNvSpPr>
          <p:nvPr/>
        </p:nvSpPr>
        <p:spPr bwMode="auto">
          <a:xfrm>
            <a:off x="1752600" y="979488"/>
            <a:ext cx="381000" cy="444500"/>
          </a:xfrm>
          <a:custGeom>
            <a:avLst/>
            <a:gdLst>
              <a:gd name="T0" fmla="*/ 0 w 240"/>
              <a:gd name="T1" fmla="*/ 444500 h 280"/>
              <a:gd name="T2" fmla="*/ 4763 w 240"/>
              <a:gd name="T3" fmla="*/ 336550 h 280"/>
              <a:gd name="T4" fmla="*/ 381000 w 240"/>
              <a:gd name="T5" fmla="*/ 336550 h 280"/>
              <a:gd name="T6" fmla="*/ 381000 w 240"/>
              <a:gd name="T7" fmla="*/ 0 h 2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0" h="280">
                <a:moveTo>
                  <a:pt x="0" y="280"/>
                </a:moveTo>
                <a:lnTo>
                  <a:pt x="3" y="212"/>
                </a:lnTo>
                <a:lnTo>
                  <a:pt x="240" y="212"/>
                </a:lnTo>
                <a:lnTo>
                  <a:pt x="240" y="0"/>
                </a:lnTo>
              </a:path>
            </a:pathLst>
          </a:cu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8" name="Freeform 23"/>
          <p:cNvSpPr>
            <a:spLocks/>
          </p:cNvSpPr>
          <p:nvPr/>
        </p:nvSpPr>
        <p:spPr bwMode="auto">
          <a:xfrm flipH="1">
            <a:off x="2286000" y="990600"/>
            <a:ext cx="381000" cy="444500"/>
          </a:xfrm>
          <a:custGeom>
            <a:avLst/>
            <a:gdLst>
              <a:gd name="T0" fmla="*/ 0 w 240"/>
              <a:gd name="T1" fmla="*/ 444500 h 280"/>
              <a:gd name="T2" fmla="*/ 4763 w 240"/>
              <a:gd name="T3" fmla="*/ 336550 h 280"/>
              <a:gd name="T4" fmla="*/ 381000 w 240"/>
              <a:gd name="T5" fmla="*/ 336550 h 280"/>
              <a:gd name="T6" fmla="*/ 381000 w 240"/>
              <a:gd name="T7" fmla="*/ 0 h 2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0" h="280">
                <a:moveTo>
                  <a:pt x="0" y="280"/>
                </a:moveTo>
                <a:lnTo>
                  <a:pt x="3" y="212"/>
                </a:lnTo>
                <a:lnTo>
                  <a:pt x="240" y="212"/>
                </a:lnTo>
                <a:lnTo>
                  <a:pt x="240" y="0"/>
                </a:lnTo>
              </a:path>
            </a:pathLst>
          </a:cu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9" name="Freeform 24"/>
          <p:cNvSpPr>
            <a:spLocks/>
          </p:cNvSpPr>
          <p:nvPr/>
        </p:nvSpPr>
        <p:spPr bwMode="auto">
          <a:xfrm flipH="1">
            <a:off x="2438400" y="990600"/>
            <a:ext cx="1143000" cy="304800"/>
          </a:xfrm>
          <a:custGeom>
            <a:avLst/>
            <a:gdLst>
              <a:gd name="T0" fmla="*/ 0 w 225"/>
              <a:gd name="T1" fmla="*/ 304800 h 417"/>
              <a:gd name="T2" fmla="*/ 15240 w 225"/>
              <a:gd name="T3" fmla="*/ 187850 h 417"/>
              <a:gd name="T4" fmla="*/ 1143000 w 225"/>
              <a:gd name="T5" fmla="*/ 187850 h 417"/>
              <a:gd name="T6" fmla="*/ 1143000 w 225"/>
              <a:gd name="T7" fmla="*/ 0 h 4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5" h="417">
                <a:moveTo>
                  <a:pt x="0" y="417"/>
                </a:moveTo>
                <a:lnTo>
                  <a:pt x="3" y="257"/>
                </a:lnTo>
                <a:lnTo>
                  <a:pt x="225" y="257"/>
                </a:lnTo>
                <a:lnTo>
                  <a:pt x="225" y="0"/>
                </a:lnTo>
              </a:path>
            </a:pathLst>
          </a:cu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0" name="AutoShape 25"/>
          <p:cNvSpPr>
            <a:spLocks noChangeArrowheads="1"/>
          </p:cNvSpPr>
          <p:nvPr/>
        </p:nvSpPr>
        <p:spPr bwMode="auto">
          <a:xfrm>
            <a:off x="4419600" y="914400"/>
            <a:ext cx="4572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21" name="Line 26"/>
          <p:cNvSpPr>
            <a:spLocks noChangeShapeType="1"/>
          </p:cNvSpPr>
          <p:nvPr/>
        </p:nvSpPr>
        <p:spPr bwMode="auto">
          <a:xfrm>
            <a:off x="5638800" y="927100"/>
            <a:ext cx="762000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2" name="Line 28"/>
          <p:cNvSpPr>
            <a:spLocks noChangeShapeType="1"/>
          </p:cNvSpPr>
          <p:nvPr/>
        </p:nvSpPr>
        <p:spPr bwMode="auto">
          <a:xfrm>
            <a:off x="6477000" y="927100"/>
            <a:ext cx="762000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3" name="Line 29"/>
          <p:cNvSpPr>
            <a:spLocks noChangeShapeType="1"/>
          </p:cNvSpPr>
          <p:nvPr/>
        </p:nvSpPr>
        <p:spPr bwMode="auto">
          <a:xfrm>
            <a:off x="7315200" y="927100"/>
            <a:ext cx="762000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4" name="AutoShape 27"/>
          <p:cNvSpPr>
            <a:spLocks noChangeArrowheads="1"/>
          </p:cNvSpPr>
          <p:nvPr/>
        </p:nvSpPr>
        <p:spPr bwMode="auto">
          <a:xfrm>
            <a:off x="6400800" y="850900"/>
            <a:ext cx="76200" cy="152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25" name="AutoShape 30"/>
          <p:cNvSpPr>
            <a:spLocks noChangeArrowheads="1"/>
          </p:cNvSpPr>
          <p:nvPr/>
        </p:nvSpPr>
        <p:spPr bwMode="auto">
          <a:xfrm>
            <a:off x="7239000" y="850900"/>
            <a:ext cx="76200" cy="152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26" name="AutoShape 31"/>
          <p:cNvSpPr>
            <a:spLocks noChangeArrowheads="1"/>
          </p:cNvSpPr>
          <p:nvPr/>
        </p:nvSpPr>
        <p:spPr bwMode="auto">
          <a:xfrm>
            <a:off x="5638800" y="850900"/>
            <a:ext cx="76200" cy="152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27" name="AutoShape 32"/>
          <p:cNvSpPr>
            <a:spLocks noChangeArrowheads="1"/>
          </p:cNvSpPr>
          <p:nvPr/>
        </p:nvSpPr>
        <p:spPr bwMode="auto">
          <a:xfrm>
            <a:off x="8077200" y="850900"/>
            <a:ext cx="76200" cy="152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28" name="Rectangle 37"/>
          <p:cNvSpPr>
            <a:spLocks noChangeArrowheads="1"/>
          </p:cNvSpPr>
          <p:nvPr/>
        </p:nvSpPr>
        <p:spPr bwMode="auto">
          <a:xfrm>
            <a:off x="5486400" y="1155700"/>
            <a:ext cx="4572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51774" rIns="32400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/>
              <a:t>PC1</a:t>
            </a:r>
          </a:p>
        </p:txBody>
      </p:sp>
      <p:sp>
        <p:nvSpPr>
          <p:cNvPr id="4129" name="Rectangle 38"/>
          <p:cNvSpPr>
            <a:spLocks noChangeArrowheads="1"/>
          </p:cNvSpPr>
          <p:nvPr/>
        </p:nvSpPr>
        <p:spPr bwMode="auto">
          <a:xfrm>
            <a:off x="6248400" y="1155700"/>
            <a:ext cx="4572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51774" rIns="32400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/>
              <a:t>PC2</a:t>
            </a:r>
          </a:p>
        </p:txBody>
      </p:sp>
      <p:sp>
        <p:nvSpPr>
          <p:cNvPr id="4130" name="Rectangle 39"/>
          <p:cNvSpPr>
            <a:spLocks noChangeArrowheads="1"/>
          </p:cNvSpPr>
          <p:nvPr/>
        </p:nvSpPr>
        <p:spPr bwMode="auto">
          <a:xfrm>
            <a:off x="7086600" y="1155700"/>
            <a:ext cx="4572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51774" rIns="32400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/>
              <a:t>PC3</a:t>
            </a:r>
          </a:p>
        </p:txBody>
      </p:sp>
      <p:sp>
        <p:nvSpPr>
          <p:cNvPr id="4131" name="Rectangle 40"/>
          <p:cNvSpPr>
            <a:spLocks noChangeArrowheads="1"/>
          </p:cNvSpPr>
          <p:nvPr/>
        </p:nvSpPr>
        <p:spPr bwMode="auto">
          <a:xfrm>
            <a:off x="7848600" y="1155700"/>
            <a:ext cx="4572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51774" rIns="32400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/>
              <a:t>PC4</a:t>
            </a:r>
          </a:p>
        </p:txBody>
      </p:sp>
      <p:sp>
        <p:nvSpPr>
          <p:cNvPr id="4132" name="Oval 42"/>
          <p:cNvSpPr>
            <a:spLocks noChangeArrowheads="1"/>
          </p:cNvSpPr>
          <p:nvPr/>
        </p:nvSpPr>
        <p:spPr bwMode="auto">
          <a:xfrm>
            <a:off x="5257800" y="622300"/>
            <a:ext cx="3352800" cy="990600"/>
          </a:xfrm>
          <a:prstGeom prst="ellipse">
            <a:avLst/>
          </a:prstGeom>
          <a:noFill/>
          <a:ln w="19050">
            <a:solidFill>
              <a:srgbClr val="0000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33" name="Rectangle 45"/>
          <p:cNvSpPr>
            <a:spLocks noChangeArrowheads="1"/>
          </p:cNvSpPr>
          <p:nvPr/>
        </p:nvSpPr>
        <p:spPr bwMode="auto">
          <a:xfrm>
            <a:off x="1752600" y="3276600"/>
            <a:ext cx="731838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548" tIns="51774" rIns="103548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/>
              <a:t>Bridge</a:t>
            </a:r>
          </a:p>
        </p:txBody>
      </p:sp>
      <p:pic>
        <p:nvPicPr>
          <p:cNvPr id="4134" name="Picture 4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750888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35" name="Picture 4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71800"/>
            <a:ext cx="8382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36" name="Rectangle 48"/>
          <p:cNvSpPr>
            <a:spLocks noChangeArrowheads="1"/>
          </p:cNvSpPr>
          <p:nvPr/>
        </p:nvSpPr>
        <p:spPr bwMode="auto">
          <a:xfrm>
            <a:off x="2590800" y="3278188"/>
            <a:ext cx="9144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51774" rIns="32400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0" lang="en-US" altLang="zh-TW" sz="1300" b="1"/>
              <a:t>L2 Switch</a:t>
            </a:r>
          </a:p>
        </p:txBody>
      </p:sp>
      <p:sp>
        <p:nvSpPr>
          <p:cNvPr id="4137" name="AutoShape 49"/>
          <p:cNvSpPr>
            <a:spLocks noChangeArrowheads="1"/>
          </p:cNvSpPr>
          <p:nvPr/>
        </p:nvSpPr>
        <p:spPr bwMode="auto">
          <a:xfrm>
            <a:off x="4419600" y="2971800"/>
            <a:ext cx="4572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4138" name="Picture 50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497388"/>
            <a:ext cx="9064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39" name="Rectangle 51"/>
          <p:cNvSpPr>
            <a:spLocks noChangeArrowheads="1"/>
          </p:cNvSpPr>
          <p:nvPr/>
        </p:nvSpPr>
        <p:spPr bwMode="auto">
          <a:xfrm>
            <a:off x="2590800" y="4954588"/>
            <a:ext cx="8382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51774" rIns="0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/>
              <a:t>Router R1</a:t>
            </a:r>
          </a:p>
        </p:txBody>
      </p:sp>
      <p:sp>
        <p:nvSpPr>
          <p:cNvPr id="4140" name="Rectangle 52"/>
          <p:cNvSpPr>
            <a:spLocks noChangeArrowheads="1"/>
          </p:cNvSpPr>
          <p:nvPr/>
        </p:nvSpPr>
        <p:spPr bwMode="auto">
          <a:xfrm>
            <a:off x="304800" y="3048000"/>
            <a:ext cx="12192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14400" rIns="32400" bIns="14400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400" b="1">
                <a:solidFill>
                  <a:srgbClr val="FF0000"/>
                </a:solidFill>
              </a:rPr>
              <a:t>L2 Device</a:t>
            </a:r>
          </a:p>
        </p:txBody>
      </p:sp>
      <p:sp>
        <p:nvSpPr>
          <p:cNvPr id="4141" name="Line 57"/>
          <p:cNvSpPr>
            <a:spLocks noChangeShapeType="1"/>
          </p:cNvSpPr>
          <p:nvPr/>
        </p:nvSpPr>
        <p:spPr bwMode="auto">
          <a:xfrm>
            <a:off x="6172200" y="2971800"/>
            <a:ext cx="533400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42" name="Line 58"/>
          <p:cNvSpPr>
            <a:spLocks noChangeShapeType="1"/>
          </p:cNvSpPr>
          <p:nvPr/>
        </p:nvSpPr>
        <p:spPr bwMode="auto">
          <a:xfrm>
            <a:off x="6172200" y="3352800"/>
            <a:ext cx="533400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43" name="Line 59"/>
          <p:cNvSpPr>
            <a:spLocks noChangeShapeType="1"/>
          </p:cNvSpPr>
          <p:nvPr/>
        </p:nvSpPr>
        <p:spPr bwMode="auto">
          <a:xfrm>
            <a:off x="7162800" y="2971800"/>
            <a:ext cx="533400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44" name="Line 60"/>
          <p:cNvSpPr>
            <a:spLocks noChangeShapeType="1"/>
          </p:cNvSpPr>
          <p:nvPr/>
        </p:nvSpPr>
        <p:spPr bwMode="auto">
          <a:xfrm>
            <a:off x="7162800" y="3352800"/>
            <a:ext cx="533400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4145" name="Picture 56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95600"/>
            <a:ext cx="5334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46" name="Rectangle 61"/>
          <p:cNvSpPr>
            <a:spLocks noChangeArrowheads="1"/>
          </p:cNvSpPr>
          <p:nvPr/>
        </p:nvSpPr>
        <p:spPr bwMode="auto">
          <a:xfrm>
            <a:off x="5791200" y="2819400"/>
            <a:ext cx="4572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51774" rIns="32400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/>
              <a:t>PC1</a:t>
            </a:r>
          </a:p>
        </p:txBody>
      </p:sp>
      <p:sp>
        <p:nvSpPr>
          <p:cNvPr id="4147" name="Rectangle 62"/>
          <p:cNvSpPr>
            <a:spLocks noChangeArrowheads="1"/>
          </p:cNvSpPr>
          <p:nvPr/>
        </p:nvSpPr>
        <p:spPr bwMode="auto">
          <a:xfrm>
            <a:off x="5791200" y="3201988"/>
            <a:ext cx="4572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51774" rIns="32400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/>
              <a:t>PC2</a:t>
            </a:r>
          </a:p>
        </p:txBody>
      </p:sp>
      <p:sp>
        <p:nvSpPr>
          <p:cNvPr id="4148" name="Rectangle 63"/>
          <p:cNvSpPr>
            <a:spLocks noChangeArrowheads="1"/>
          </p:cNvSpPr>
          <p:nvPr/>
        </p:nvSpPr>
        <p:spPr bwMode="auto">
          <a:xfrm>
            <a:off x="7696200" y="2819400"/>
            <a:ext cx="4572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51774" rIns="32400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/>
              <a:t>PC3</a:t>
            </a:r>
          </a:p>
        </p:txBody>
      </p:sp>
      <p:sp>
        <p:nvSpPr>
          <p:cNvPr id="4149" name="Rectangle 64"/>
          <p:cNvSpPr>
            <a:spLocks noChangeArrowheads="1"/>
          </p:cNvSpPr>
          <p:nvPr/>
        </p:nvSpPr>
        <p:spPr bwMode="auto">
          <a:xfrm>
            <a:off x="7696200" y="3200400"/>
            <a:ext cx="4572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51774" rIns="32400" bIns="51774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300" b="1"/>
              <a:t>PC4</a:t>
            </a:r>
          </a:p>
        </p:txBody>
      </p:sp>
      <p:sp>
        <p:nvSpPr>
          <p:cNvPr id="4150" name="Oval 65"/>
          <p:cNvSpPr>
            <a:spLocks noChangeArrowheads="1"/>
          </p:cNvSpPr>
          <p:nvPr/>
        </p:nvSpPr>
        <p:spPr bwMode="auto">
          <a:xfrm>
            <a:off x="5715000" y="2819400"/>
            <a:ext cx="685800" cy="304800"/>
          </a:xfrm>
          <a:prstGeom prst="ellipse">
            <a:avLst/>
          </a:prstGeom>
          <a:noFill/>
          <a:ln w="19050">
            <a:solidFill>
              <a:srgbClr val="0000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51" name="Oval 66"/>
          <p:cNvSpPr>
            <a:spLocks noChangeArrowheads="1"/>
          </p:cNvSpPr>
          <p:nvPr/>
        </p:nvSpPr>
        <p:spPr bwMode="auto">
          <a:xfrm>
            <a:off x="5715000" y="3200400"/>
            <a:ext cx="685800" cy="304800"/>
          </a:xfrm>
          <a:prstGeom prst="ellipse">
            <a:avLst/>
          </a:prstGeom>
          <a:noFill/>
          <a:ln w="19050">
            <a:solidFill>
              <a:srgbClr val="0000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52" name="Oval 67"/>
          <p:cNvSpPr>
            <a:spLocks noChangeArrowheads="1"/>
          </p:cNvSpPr>
          <p:nvPr/>
        </p:nvSpPr>
        <p:spPr bwMode="auto">
          <a:xfrm>
            <a:off x="7543800" y="2819400"/>
            <a:ext cx="685800" cy="304800"/>
          </a:xfrm>
          <a:prstGeom prst="ellipse">
            <a:avLst/>
          </a:prstGeom>
          <a:noFill/>
          <a:ln w="19050">
            <a:solidFill>
              <a:srgbClr val="0000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53" name="Oval 68"/>
          <p:cNvSpPr>
            <a:spLocks noChangeArrowheads="1"/>
          </p:cNvSpPr>
          <p:nvPr/>
        </p:nvSpPr>
        <p:spPr bwMode="auto">
          <a:xfrm>
            <a:off x="7543800" y="3200400"/>
            <a:ext cx="685800" cy="304800"/>
          </a:xfrm>
          <a:prstGeom prst="ellipse">
            <a:avLst/>
          </a:prstGeom>
          <a:noFill/>
          <a:ln w="19050">
            <a:solidFill>
              <a:srgbClr val="0000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54" name="Rectangle 69"/>
          <p:cNvSpPr>
            <a:spLocks noChangeArrowheads="1"/>
          </p:cNvSpPr>
          <p:nvPr/>
        </p:nvSpPr>
        <p:spPr bwMode="auto">
          <a:xfrm>
            <a:off x="5638800" y="2425700"/>
            <a:ext cx="8382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14400" rIns="32400" bIns="14400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TW" sz="1200" b="1">
                <a:solidFill>
                  <a:srgbClr val="0000FF"/>
                </a:solidFill>
              </a:rPr>
              <a:t>Collision Domain</a:t>
            </a:r>
          </a:p>
        </p:txBody>
      </p:sp>
      <p:sp>
        <p:nvSpPr>
          <p:cNvPr id="4155" name="Rectangle 70"/>
          <p:cNvSpPr>
            <a:spLocks noChangeArrowheads="1"/>
          </p:cNvSpPr>
          <p:nvPr/>
        </p:nvSpPr>
        <p:spPr bwMode="auto">
          <a:xfrm>
            <a:off x="5638800" y="3505200"/>
            <a:ext cx="8382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14400" rIns="32400" bIns="14400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TW" sz="1200" b="1">
                <a:solidFill>
                  <a:srgbClr val="0000FF"/>
                </a:solidFill>
              </a:rPr>
              <a:t>Collision Domain</a:t>
            </a:r>
          </a:p>
        </p:txBody>
      </p:sp>
      <p:sp>
        <p:nvSpPr>
          <p:cNvPr id="4156" name="Rectangle 71"/>
          <p:cNvSpPr>
            <a:spLocks noChangeArrowheads="1"/>
          </p:cNvSpPr>
          <p:nvPr/>
        </p:nvSpPr>
        <p:spPr bwMode="auto">
          <a:xfrm>
            <a:off x="7467600" y="3505200"/>
            <a:ext cx="8382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14400" rIns="32400" bIns="14400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TW" sz="1200" b="1">
                <a:solidFill>
                  <a:srgbClr val="0000FF"/>
                </a:solidFill>
              </a:rPr>
              <a:t>Collision Domain</a:t>
            </a:r>
          </a:p>
        </p:txBody>
      </p:sp>
      <p:sp>
        <p:nvSpPr>
          <p:cNvPr id="4157" name="Rectangle 72"/>
          <p:cNvSpPr>
            <a:spLocks noChangeArrowheads="1"/>
          </p:cNvSpPr>
          <p:nvPr/>
        </p:nvSpPr>
        <p:spPr bwMode="auto">
          <a:xfrm>
            <a:off x="7467600" y="2438400"/>
            <a:ext cx="8382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14400" rIns="32400" bIns="14400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TW" sz="1200" b="1">
                <a:solidFill>
                  <a:srgbClr val="0000FF"/>
                </a:solidFill>
              </a:rPr>
              <a:t>Collision Domain</a:t>
            </a:r>
          </a:p>
        </p:txBody>
      </p:sp>
      <p:sp>
        <p:nvSpPr>
          <p:cNvPr id="4158" name="Oval 73"/>
          <p:cNvSpPr>
            <a:spLocks noChangeArrowheads="1"/>
          </p:cNvSpPr>
          <p:nvPr/>
        </p:nvSpPr>
        <p:spPr bwMode="auto">
          <a:xfrm>
            <a:off x="5181600" y="2133600"/>
            <a:ext cx="3505200" cy="2057400"/>
          </a:xfrm>
          <a:prstGeom prst="ellips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59" name="Rectangle 74"/>
          <p:cNvSpPr>
            <a:spLocks noChangeArrowheads="1"/>
          </p:cNvSpPr>
          <p:nvPr/>
        </p:nvSpPr>
        <p:spPr bwMode="auto">
          <a:xfrm>
            <a:off x="6477000" y="1981200"/>
            <a:ext cx="914400" cy="303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14400" rIns="32400" bIns="14400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b="1">
                <a:solidFill>
                  <a:srgbClr val="FF6600"/>
                </a:solidFill>
              </a:rPr>
              <a:t>Subnet</a:t>
            </a:r>
          </a:p>
        </p:txBody>
      </p:sp>
      <p:sp>
        <p:nvSpPr>
          <p:cNvPr id="4160" name="Rectangle 41"/>
          <p:cNvSpPr>
            <a:spLocks noChangeArrowheads="1"/>
          </p:cNvSpPr>
          <p:nvPr/>
        </p:nvSpPr>
        <p:spPr bwMode="auto">
          <a:xfrm>
            <a:off x="6172200" y="533400"/>
            <a:ext cx="1524000" cy="241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14400" rIns="32400" bIns="14400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400" b="1">
                <a:solidFill>
                  <a:srgbClr val="0000FF"/>
                </a:solidFill>
              </a:rPr>
              <a:t>Collision Domain</a:t>
            </a:r>
          </a:p>
        </p:txBody>
      </p:sp>
      <p:sp>
        <p:nvSpPr>
          <p:cNvPr id="4161" name="Rectangle 75"/>
          <p:cNvSpPr>
            <a:spLocks noChangeArrowheads="1"/>
          </p:cNvSpPr>
          <p:nvPr/>
        </p:nvSpPr>
        <p:spPr bwMode="auto">
          <a:xfrm>
            <a:off x="304800" y="4713288"/>
            <a:ext cx="12192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14400" rIns="32400" bIns="14400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400" b="1">
                <a:solidFill>
                  <a:srgbClr val="FF0000"/>
                </a:solidFill>
              </a:rPr>
              <a:t>L3 Device</a:t>
            </a:r>
          </a:p>
        </p:txBody>
      </p:sp>
      <p:sp>
        <p:nvSpPr>
          <p:cNvPr id="4162" name="AutoShape 76"/>
          <p:cNvSpPr>
            <a:spLocks noChangeArrowheads="1"/>
          </p:cNvSpPr>
          <p:nvPr/>
        </p:nvSpPr>
        <p:spPr bwMode="auto">
          <a:xfrm>
            <a:off x="4419600" y="4572000"/>
            <a:ext cx="4572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63" name="Line 78"/>
          <p:cNvSpPr>
            <a:spLocks noChangeShapeType="1"/>
          </p:cNvSpPr>
          <p:nvPr/>
        </p:nvSpPr>
        <p:spPr bwMode="auto">
          <a:xfrm>
            <a:off x="6172200" y="4818063"/>
            <a:ext cx="533400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64" name="Line 79"/>
          <p:cNvSpPr>
            <a:spLocks noChangeShapeType="1"/>
          </p:cNvSpPr>
          <p:nvPr/>
        </p:nvSpPr>
        <p:spPr bwMode="auto">
          <a:xfrm>
            <a:off x="6172200" y="5351463"/>
            <a:ext cx="533400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65" name="Line 80"/>
          <p:cNvSpPr>
            <a:spLocks noChangeShapeType="1"/>
          </p:cNvSpPr>
          <p:nvPr/>
        </p:nvSpPr>
        <p:spPr bwMode="auto">
          <a:xfrm>
            <a:off x="7162800" y="4818063"/>
            <a:ext cx="533400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66" name="Line 81"/>
          <p:cNvSpPr>
            <a:spLocks noChangeShapeType="1"/>
          </p:cNvSpPr>
          <p:nvPr/>
        </p:nvSpPr>
        <p:spPr bwMode="auto">
          <a:xfrm>
            <a:off x="7162800" y="5351463"/>
            <a:ext cx="533400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67" name="Rectangle 87"/>
          <p:cNvSpPr>
            <a:spLocks noChangeArrowheads="1"/>
          </p:cNvSpPr>
          <p:nvPr/>
        </p:nvSpPr>
        <p:spPr bwMode="auto">
          <a:xfrm>
            <a:off x="7315200" y="1981200"/>
            <a:ext cx="1447800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14400" rIns="32400" bIns="14400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200" b="1">
                <a:solidFill>
                  <a:srgbClr val="FF6600"/>
                </a:solidFill>
              </a:rPr>
              <a:t>Broadcast Domain</a:t>
            </a:r>
          </a:p>
        </p:txBody>
      </p:sp>
      <p:sp>
        <p:nvSpPr>
          <p:cNvPr id="4168" name="Oval 88"/>
          <p:cNvSpPr>
            <a:spLocks noChangeArrowheads="1"/>
          </p:cNvSpPr>
          <p:nvPr/>
        </p:nvSpPr>
        <p:spPr bwMode="auto">
          <a:xfrm>
            <a:off x="5181600" y="4589463"/>
            <a:ext cx="1219200" cy="457200"/>
          </a:xfrm>
          <a:prstGeom prst="ellips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69" name="Rectangle 94"/>
          <p:cNvSpPr>
            <a:spLocks noChangeArrowheads="1"/>
          </p:cNvSpPr>
          <p:nvPr/>
        </p:nvSpPr>
        <p:spPr bwMode="auto">
          <a:xfrm>
            <a:off x="5486400" y="4513263"/>
            <a:ext cx="609600" cy="211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14400" rIns="32400" bIns="14400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200" b="1">
                <a:solidFill>
                  <a:srgbClr val="FF6600"/>
                </a:solidFill>
              </a:rPr>
              <a:t>Subnet</a:t>
            </a:r>
          </a:p>
        </p:txBody>
      </p:sp>
      <p:sp>
        <p:nvSpPr>
          <p:cNvPr id="4170" name="Line 103"/>
          <p:cNvSpPr>
            <a:spLocks noChangeShapeType="1"/>
          </p:cNvSpPr>
          <p:nvPr/>
        </p:nvSpPr>
        <p:spPr bwMode="auto">
          <a:xfrm>
            <a:off x="5486400" y="4741863"/>
            <a:ext cx="304800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71" name="Line 104"/>
          <p:cNvSpPr>
            <a:spLocks noChangeShapeType="1"/>
          </p:cNvSpPr>
          <p:nvPr/>
        </p:nvSpPr>
        <p:spPr bwMode="auto">
          <a:xfrm>
            <a:off x="5410200" y="4818063"/>
            <a:ext cx="304800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72" name="Line 105"/>
          <p:cNvSpPr>
            <a:spLocks noChangeShapeType="1"/>
          </p:cNvSpPr>
          <p:nvPr/>
        </p:nvSpPr>
        <p:spPr bwMode="auto">
          <a:xfrm>
            <a:off x="5334000" y="4894263"/>
            <a:ext cx="304800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73" name="Line 106"/>
          <p:cNvSpPr>
            <a:spLocks noChangeShapeType="1"/>
          </p:cNvSpPr>
          <p:nvPr/>
        </p:nvSpPr>
        <p:spPr bwMode="auto">
          <a:xfrm>
            <a:off x="5486400" y="5275263"/>
            <a:ext cx="304800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74" name="Line 107"/>
          <p:cNvSpPr>
            <a:spLocks noChangeShapeType="1"/>
          </p:cNvSpPr>
          <p:nvPr/>
        </p:nvSpPr>
        <p:spPr bwMode="auto">
          <a:xfrm>
            <a:off x="5410200" y="5351463"/>
            <a:ext cx="304800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75" name="Line 108"/>
          <p:cNvSpPr>
            <a:spLocks noChangeShapeType="1"/>
          </p:cNvSpPr>
          <p:nvPr/>
        </p:nvSpPr>
        <p:spPr bwMode="auto">
          <a:xfrm>
            <a:off x="5334000" y="5427663"/>
            <a:ext cx="304800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76" name="Line 109"/>
          <p:cNvSpPr>
            <a:spLocks noChangeShapeType="1"/>
          </p:cNvSpPr>
          <p:nvPr/>
        </p:nvSpPr>
        <p:spPr bwMode="auto">
          <a:xfrm>
            <a:off x="8153400" y="4741863"/>
            <a:ext cx="304800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77" name="Line 110"/>
          <p:cNvSpPr>
            <a:spLocks noChangeShapeType="1"/>
          </p:cNvSpPr>
          <p:nvPr/>
        </p:nvSpPr>
        <p:spPr bwMode="auto">
          <a:xfrm>
            <a:off x="8077200" y="4818063"/>
            <a:ext cx="304800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78" name="Line 111"/>
          <p:cNvSpPr>
            <a:spLocks noChangeShapeType="1"/>
          </p:cNvSpPr>
          <p:nvPr/>
        </p:nvSpPr>
        <p:spPr bwMode="auto">
          <a:xfrm>
            <a:off x="8001000" y="4894263"/>
            <a:ext cx="304800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79" name="Line 112"/>
          <p:cNvSpPr>
            <a:spLocks noChangeShapeType="1"/>
          </p:cNvSpPr>
          <p:nvPr/>
        </p:nvSpPr>
        <p:spPr bwMode="auto">
          <a:xfrm>
            <a:off x="8153400" y="5275263"/>
            <a:ext cx="304800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80" name="Line 113"/>
          <p:cNvSpPr>
            <a:spLocks noChangeShapeType="1"/>
          </p:cNvSpPr>
          <p:nvPr/>
        </p:nvSpPr>
        <p:spPr bwMode="auto">
          <a:xfrm>
            <a:off x="8077200" y="5351463"/>
            <a:ext cx="304800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81" name="Line 114"/>
          <p:cNvSpPr>
            <a:spLocks noChangeShapeType="1"/>
          </p:cNvSpPr>
          <p:nvPr/>
        </p:nvSpPr>
        <p:spPr bwMode="auto">
          <a:xfrm>
            <a:off x="8001000" y="5427663"/>
            <a:ext cx="304800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4182" name="Picture 9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741863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83" name="Picture 1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275263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84" name="Picture 10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741863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85" name="Picture 10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275263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86" name="Picture 11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741863"/>
            <a:ext cx="90646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87" name="Oval 116"/>
          <p:cNvSpPr>
            <a:spLocks noChangeArrowheads="1"/>
          </p:cNvSpPr>
          <p:nvPr/>
        </p:nvSpPr>
        <p:spPr bwMode="auto">
          <a:xfrm>
            <a:off x="7467600" y="4589463"/>
            <a:ext cx="1219200" cy="457200"/>
          </a:xfrm>
          <a:prstGeom prst="ellips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88" name="Rectangle 117"/>
          <p:cNvSpPr>
            <a:spLocks noChangeArrowheads="1"/>
          </p:cNvSpPr>
          <p:nvPr/>
        </p:nvSpPr>
        <p:spPr bwMode="auto">
          <a:xfrm>
            <a:off x="7772400" y="4513263"/>
            <a:ext cx="609600" cy="211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14400" rIns="32400" bIns="14400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200" b="1">
                <a:solidFill>
                  <a:srgbClr val="FF6600"/>
                </a:solidFill>
              </a:rPr>
              <a:t>Subnet</a:t>
            </a:r>
          </a:p>
        </p:txBody>
      </p:sp>
      <p:sp>
        <p:nvSpPr>
          <p:cNvPr id="4189" name="Oval 123"/>
          <p:cNvSpPr>
            <a:spLocks noChangeArrowheads="1"/>
          </p:cNvSpPr>
          <p:nvPr/>
        </p:nvSpPr>
        <p:spPr bwMode="auto">
          <a:xfrm>
            <a:off x="5181600" y="5199063"/>
            <a:ext cx="1219200" cy="457200"/>
          </a:xfrm>
          <a:prstGeom prst="ellips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90" name="Rectangle 124"/>
          <p:cNvSpPr>
            <a:spLocks noChangeArrowheads="1"/>
          </p:cNvSpPr>
          <p:nvPr/>
        </p:nvSpPr>
        <p:spPr bwMode="auto">
          <a:xfrm>
            <a:off x="5486400" y="5503863"/>
            <a:ext cx="609600" cy="211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14400" rIns="32400" bIns="14400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200" b="1">
                <a:solidFill>
                  <a:srgbClr val="FF6600"/>
                </a:solidFill>
              </a:rPr>
              <a:t>Subnet</a:t>
            </a:r>
          </a:p>
        </p:txBody>
      </p:sp>
      <p:sp>
        <p:nvSpPr>
          <p:cNvPr id="4191" name="Oval 125"/>
          <p:cNvSpPr>
            <a:spLocks noChangeArrowheads="1"/>
          </p:cNvSpPr>
          <p:nvPr/>
        </p:nvSpPr>
        <p:spPr bwMode="auto">
          <a:xfrm>
            <a:off x="7467600" y="5199063"/>
            <a:ext cx="1219200" cy="457200"/>
          </a:xfrm>
          <a:prstGeom prst="ellips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92" name="Rectangle 126"/>
          <p:cNvSpPr>
            <a:spLocks noChangeArrowheads="1"/>
          </p:cNvSpPr>
          <p:nvPr/>
        </p:nvSpPr>
        <p:spPr bwMode="auto">
          <a:xfrm>
            <a:off x="7772400" y="5503863"/>
            <a:ext cx="609600" cy="211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14400" rIns="32400" bIns="14400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200" b="1">
                <a:solidFill>
                  <a:srgbClr val="FF6600"/>
                </a:solidFill>
              </a:rPr>
              <a:t>Subnet</a:t>
            </a:r>
          </a:p>
        </p:txBody>
      </p:sp>
      <p:sp>
        <p:nvSpPr>
          <p:cNvPr id="4193" name="Rectangle 127"/>
          <p:cNvSpPr>
            <a:spLocks noChangeArrowheads="1"/>
          </p:cNvSpPr>
          <p:nvPr/>
        </p:nvSpPr>
        <p:spPr bwMode="auto">
          <a:xfrm>
            <a:off x="304800" y="6083300"/>
            <a:ext cx="15240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400" tIns="14400" rIns="32400" bIns="14400">
            <a:spAutoFit/>
          </a:bodyPr>
          <a:lstStyle>
            <a:lvl1pPr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1028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400" b="1">
                <a:solidFill>
                  <a:srgbClr val="FF0000"/>
                </a:solidFill>
              </a:rPr>
              <a:t>All-layer 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162</Words>
  <Application>Microsoft Office PowerPoint</Application>
  <PresentationFormat>如螢幕大小 (4:3)</PresentationFormat>
  <Paragraphs>83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新細明體</vt:lpstr>
      <vt:lpstr>Calibri</vt:lpstr>
      <vt:lpstr>標楷體</vt:lpstr>
      <vt:lpstr>預設簡報設計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ccyang</dc:creator>
  <cp:lastModifiedBy>ccyang</cp:lastModifiedBy>
  <cp:revision>65</cp:revision>
  <cp:lastPrinted>1601-01-01T00:00:00Z</cp:lastPrinted>
  <dcterms:created xsi:type="dcterms:W3CDTF">1601-01-01T00:00:00Z</dcterms:created>
  <dcterms:modified xsi:type="dcterms:W3CDTF">2016-02-22T07:43:14Z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