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 id="2147483677" r:id="rId2"/>
  </p:sldMasterIdLst>
  <p:notesMasterIdLst>
    <p:notesMasterId r:id="rId41"/>
  </p:notesMasterIdLst>
  <p:handoutMasterIdLst>
    <p:handoutMasterId r:id="rId42"/>
  </p:handoutMasterIdLst>
  <p:sldIdLst>
    <p:sldId id="356" r:id="rId3"/>
    <p:sldId id="357" r:id="rId4"/>
    <p:sldId id="339" r:id="rId5"/>
    <p:sldId id="359" r:id="rId6"/>
    <p:sldId id="342" r:id="rId7"/>
    <p:sldId id="343" r:id="rId8"/>
    <p:sldId id="360" r:id="rId9"/>
    <p:sldId id="355" r:id="rId10"/>
    <p:sldId id="312" r:id="rId11"/>
    <p:sldId id="313" r:id="rId12"/>
    <p:sldId id="314" r:id="rId13"/>
    <p:sldId id="345" r:id="rId14"/>
    <p:sldId id="264" r:id="rId15"/>
    <p:sldId id="315" r:id="rId16"/>
    <p:sldId id="316" r:id="rId17"/>
    <p:sldId id="265" r:id="rId18"/>
    <p:sldId id="266" r:id="rId19"/>
    <p:sldId id="267" r:id="rId20"/>
    <p:sldId id="317" r:id="rId21"/>
    <p:sldId id="318" r:id="rId22"/>
    <p:sldId id="320" r:id="rId23"/>
    <p:sldId id="321" r:id="rId24"/>
    <p:sldId id="322" r:id="rId25"/>
    <p:sldId id="270" r:id="rId26"/>
    <p:sldId id="304" r:id="rId27"/>
    <p:sldId id="324" r:id="rId28"/>
    <p:sldId id="341" r:id="rId29"/>
    <p:sldId id="305" r:id="rId30"/>
    <p:sldId id="346" r:id="rId31"/>
    <p:sldId id="347" r:id="rId32"/>
    <p:sldId id="348" r:id="rId33"/>
    <p:sldId id="349" r:id="rId34"/>
    <p:sldId id="362" r:id="rId35"/>
    <p:sldId id="350" r:id="rId36"/>
    <p:sldId id="351" r:id="rId37"/>
    <p:sldId id="352" r:id="rId38"/>
    <p:sldId id="361" r:id="rId39"/>
    <p:sldId id="358" r:id="rId4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1pPr>
    <a:lvl2pPr marL="4572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2pPr>
    <a:lvl3pPr marL="9144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3pPr>
    <a:lvl4pPr marL="13716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4pPr>
    <a:lvl5pPr marL="18288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5pPr>
    <a:lvl6pPr marL="2286000" algn="l" defTabSz="457200" rtl="0" eaLnBrk="1" latinLnBrk="0" hangingPunct="1">
      <a:defRPr sz="2400" kern="1200">
        <a:solidFill>
          <a:schemeClr val="tx1"/>
        </a:solidFill>
        <a:latin typeface="Times New Roman" pitchFamily="32" charset="0"/>
        <a:ea typeface="Arial" pitchFamily="32" charset="0"/>
        <a:cs typeface="Arial" pitchFamily="32" charset="0"/>
      </a:defRPr>
    </a:lvl6pPr>
    <a:lvl7pPr marL="2743200" algn="l" defTabSz="457200" rtl="0" eaLnBrk="1" latinLnBrk="0" hangingPunct="1">
      <a:defRPr sz="2400" kern="1200">
        <a:solidFill>
          <a:schemeClr val="tx1"/>
        </a:solidFill>
        <a:latin typeface="Times New Roman" pitchFamily="32" charset="0"/>
        <a:ea typeface="Arial" pitchFamily="32" charset="0"/>
        <a:cs typeface="Arial" pitchFamily="32" charset="0"/>
      </a:defRPr>
    </a:lvl7pPr>
    <a:lvl8pPr marL="3200400" algn="l" defTabSz="457200" rtl="0" eaLnBrk="1" latinLnBrk="0" hangingPunct="1">
      <a:defRPr sz="2400" kern="1200">
        <a:solidFill>
          <a:schemeClr val="tx1"/>
        </a:solidFill>
        <a:latin typeface="Times New Roman" pitchFamily="32" charset="0"/>
        <a:ea typeface="Arial" pitchFamily="32" charset="0"/>
        <a:cs typeface="Arial" pitchFamily="32" charset="0"/>
      </a:defRPr>
    </a:lvl8pPr>
    <a:lvl9pPr marL="3657600" algn="l" defTabSz="457200" rtl="0" eaLnBrk="1" latinLnBrk="0" hangingPunct="1">
      <a:defRPr sz="2400" kern="1200">
        <a:solidFill>
          <a:schemeClr val="tx1"/>
        </a:solidFill>
        <a:latin typeface="Times New Roman" pitchFamily="32" charset="0"/>
        <a:ea typeface="Arial" pitchFamily="32" charset="0"/>
        <a:cs typeface="Arial" pitchFamily="32"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66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26" autoAdjust="0"/>
    <p:restoredTop sz="76373" autoAdjust="0"/>
  </p:normalViewPr>
  <p:slideViewPr>
    <p:cSldViewPr>
      <p:cViewPr>
        <p:scale>
          <a:sx n="50" d="100"/>
          <a:sy n="50" d="100"/>
        </p:scale>
        <p:origin x="1424" y="4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1" d="100"/>
          <a:sy n="121" d="100"/>
        </p:scale>
        <p:origin x="-2176"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21.xml"/><Relationship Id="rId3" Type="http://schemas.openxmlformats.org/officeDocument/2006/relationships/slide" Target="slides/slide11.xml"/><Relationship Id="rId7" Type="http://schemas.openxmlformats.org/officeDocument/2006/relationships/slide" Target="slides/slide20.xml"/><Relationship Id="rId2" Type="http://schemas.openxmlformats.org/officeDocument/2006/relationships/slide" Target="slides/slide10.xml"/><Relationship Id="rId1" Type="http://schemas.openxmlformats.org/officeDocument/2006/relationships/slide" Target="slides/slide9.xml"/><Relationship Id="rId6" Type="http://schemas.openxmlformats.org/officeDocument/2006/relationships/slide" Target="slides/slide16.xml"/><Relationship Id="rId11" Type="http://schemas.openxmlformats.org/officeDocument/2006/relationships/slide" Target="slides/slide26.xml"/><Relationship Id="rId5" Type="http://schemas.openxmlformats.org/officeDocument/2006/relationships/slide" Target="slides/slide15.xml"/><Relationship Id="rId10" Type="http://schemas.openxmlformats.org/officeDocument/2006/relationships/slide" Target="slides/slide23.xml"/><Relationship Id="rId4" Type="http://schemas.openxmlformats.org/officeDocument/2006/relationships/slide" Target="slides/slide14.xml"/><Relationship Id="rId9" Type="http://schemas.openxmlformats.org/officeDocument/2006/relationships/slide" Target="slides/slide2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D90A85-85DD-4F4C-8D79-2FA25466FD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57D2ADF-B8DE-439E-922B-CE71042F896B}">
      <dgm:prSet phldrT="[Text]" custT="1"/>
      <dgm:spPr/>
      <dgm:t>
        <a:bodyPr/>
        <a:lstStyle/>
        <a:p>
          <a:r>
            <a:rPr lang="en-US" sz="3200" dirty="0" smtClean="0"/>
            <a:t>Earliest was ALOHA</a:t>
          </a:r>
          <a:endParaRPr lang="en-US" sz="3200" dirty="0"/>
        </a:p>
      </dgm:t>
    </dgm:pt>
    <dgm:pt modelId="{7CDC4FA9-98AD-4262-B3A3-8B3E4F4BEB3C}" type="parTrans" cxnId="{4629865C-C49C-4617-9728-0B170FF0E0F0}">
      <dgm:prSet/>
      <dgm:spPr/>
      <dgm:t>
        <a:bodyPr/>
        <a:lstStyle/>
        <a:p>
          <a:endParaRPr lang="en-US"/>
        </a:p>
      </dgm:t>
    </dgm:pt>
    <dgm:pt modelId="{41CAA144-C4C6-4FAD-822E-77AA6197159F}" type="sibTrans" cxnId="{4629865C-C49C-4617-9728-0B170FF0E0F0}">
      <dgm:prSet/>
      <dgm:spPr/>
      <dgm:t>
        <a:bodyPr/>
        <a:lstStyle/>
        <a:p>
          <a:endParaRPr lang="en-US"/>
        </a:p>
      </dgm:t>
    </dgm:pt>
    <dgm:pt modelId="{A9ED9C44-4918-49FB-8D95-16DBE0DF5DAE}">
      <dgm:prSet phldrT="[Text]" custT="1"/>
      <dgm:spPr/>
      <dgm:t>
        <a:bodyPr/>
        <a:lstStyle/>
        <a:p>
          <a:r>
            <a:rPr lang="en-US" sz="2400" dirty="0" smtClean="0"/>
            <a:t>Developed for packet radio networks</a:t>
          </a:r>
          <a:endParaRPr lang="en-US" sz="2400" dirty="0"/>
        </a:p>
      </dgm:t>
    </dgm:pt>
    <dgm:pt modelId="{AC87F532-E4B7-47DD-81E9-B10A5CFC19E7}" type="parTrans" cxnId="{76CA55B9-C59D-4EF5-B603-DBB6E1A15218}">
      <dgm:prSet/>
      <dgm:spPr/>
      <dgm:t>
        <a:bodyPr/>
        <a:lstStyle/>
        <a:p>
          <a:endParaRPr lang="en-US"/>
        </a:p>
      </dgm:t>
    </dgm:pt>
    <dgm:pt modelId="{47C05602-ABB2-42DF-B64C-ACAFFB569056}" type="sibTrans" cxnId="{76CA55B9-C59D-4EF5-B603-DBB6E1A15218}">
      <dgm:prSet/>
      <dgm:spPr/>
      <dgm:t>
        <a:bodyPr/>
        <a:lstStyle/>
        <a:p>
          <a:endParaRPr lang="en-US"/>
        </a:p>
      </dgm:t>
    </dgm:pt>
    <dgm:pt modelId="{61F60155-F223-443D-90C3-C1E5397CBE4D}">
      <dgm:prSet phldrT="[Text]" custT="1"/>
      <dgm:spPr/>
      <dgm:t>
        <a:bodyPr/>
        <a:lstStyle/>
        <a:p>
          <a:r>
            <a:rPr lang="en-US" sz="3200" dirty="0" smtClean="0"/>
            <a:t>Next came slotted ALOHA</a:t>
          </a:r>
          <a:endParaRPr lang="en-US" sz="3200" dirty="0"/>
        </a:p>
      </dgm:t>
    </dgm:pt>
    <dgm:pt modelId="{82289597-A1E6-4968-868B-8BE1DA4E7B7B}" type="parTrans" cxnId="{2A50B7E4-A246-450E-9156-8528C7677D74}">
      <dgm:prSet/>
      <dgm:spPr/>
      <dgm:t>
        <a:bodyPr/>
        <a:lstStyle/>
        <a:p>
          <a:endParaRPr lang="en-US"/>
        </a:p>
      </dgm:t>
    </dgm:pt>
    <dgm:pt modelId="{5CFE5B07-2158-462D-A859-B31C315F78BC}" type="sibTrans" cxnId="{2A50B7E4-A246-450E-9156-8528C7677D74}">
      <dgm:prSet/>
      <dgm:spPr/>
      <dgm:t>
        <a:bodyPr/>
        <a:lstStyle/>
        <a:p>
          <a:endParaRPr lang="en-US"/>
        </a:p>
      </dgm:t>
    </dgm:pt>
    <dgm:pt modelId="{5A2F4EB8-4EA4-439A-B48F-0C4FBDBBDB92}">
      <dgm:prSet phldrT="[Text]" custT="1"/>
      <dgm:spPr/>
      <dgm:t>
        <a:bodyPr/>
        <a:lstStyle/>
        <a:p>
          <a:r>
            <a:rPr lang="en-US" sz="2400" dirty="0" smtClean="0"/>
            <a:t>Organized slots equal to transmission time</a:t>
          </a:r>
          <a:endParaRPr lang="en-US" sz="2400" dirty="0"/>
        </a:p>
      </dgm:t>
    </dgm:pt>
    <dgm:pt modelId="{81915D3D-AA79-4916-8065-9392F403183E}" type="parTrans" cxnId="{DC91D155-C6D3-46F0-BA73-95CE81C666EB}">
      <dgm:prSet/>
      <dgm:spPr/>
      <dgm:t>
        <a:bodyPr/>
        <a:lstStyle/>
        <a:p>
          <a:endParaRPr lang="en-US"/>
        </a:p>
      </dgm:t>
    </dgm:pt>
    <dgm:pt modelId="{42F54D77-276E-4DE1-A640-0A778C830881}" type="sibTrans" cxnId="{DC91D155-C6D3-46F0-BA73-95CE81C666EB}">
      <dgm:prSet/>
      <dgm:spPr/>
      <dgm:t>
        <a:bodyPr/>
        <a:lstStyle/>
        <a:p>
          <a:endParaRPr lang="en-US"/>
        </a:p>
      </dgm:t>
    </dgm:pt>
    <dgm:pt modelId="{915748A7-07DA-4017-AC9A-D3023C23E4CD}">
      <dgm:prSet custT="1"/>
      <dgm:spPr/>
      <dgm:t>
        <a:bodyPr/>
        <a:lstStyle/>
        <a:p>
          <a:r>
            <a:rPr lang="en-US" sz="2400" dirty="0" smtClean="0"/>
            <a:t>Station may transmit a frame at any time</a:t>
          </a:r>
        </a:p>
      </dgm:t>
    </dgm:pt>
    <dgm:pt modelId="{D13CF873-3579-45D9-9754-880986F68538}" type="parTrans" cxnId="{71DEA447-3203-403F-ACA9-9046040B8F2B}">
      <dgm:prSet/>
      <dgm:spPr/>
      <dgm:t>
        <a:bodyPr/>
        <a:lstStyle/>
        <a:p>
          <a:endParaRPr lang="en-US"/>
        </a:p>
      </dgm:t>
    </dgm:pt>
    <dgm:pt modelId="{38D9B200-849B-4C88-A70D-669517432ACC}" type="sibTrans" cxnId="{71DEA447-3203-403F-ACA9-9046040B8F2B}">
      <dgm:prSet/>
      <dgm:spPr/>
      <dgm:t>
        <a:bodyPr/>
        <a:lstStyle/>
        <a:p>
          <a:endParaRPr lang="en-US"/>
        </a:p>
      </dgm:t>
    </dgm:pt>
    <dgm:pt modelId="{30976D36-9B52-4B17-81A6-C4CBB17B0CE3}">
      <dgm:prSet custT="1"/>
      <dgm:spPr/>
      <dgm:t>
        <a:bodyPr/>
        <a:lstStyle/>
        <a:p>
          <a:r>
            <a:rPr lang="en-US" sz="2400" dirty="0" smtClean="0"/>
            <a:t>If frame is determined invalid, it is ignored</a:t>
          </a:r>
        </a:p>
      </dgm:t>
    </dgm:pt>
    <dgm:pt modelId="{D7DC15AF-5F03-407F-8BA6-7A28995F3D38}" type="parTrans" cxnId="{45C0769C-26E0-4D26-BBAF-18B282E4520C}">
      <dgm:prSet/>
      <dgm:spPr/>
      <dgm:t>
        <a:bodyPr/>
        <a:lstStyle/>
        <a:p>
          <a:endParaRPr lang="en-US"/>
        </a:p>
      </dgm:t>
    </dgm:pt>
    <dgm:pt modelId="{EEE9A3E0-4A98-432D-8DA2-6884523B61EE}" type="sibTrans" cxnId="{45C0769C-26E0-4D26-BBAF-18B282E4520C}">
      <dgm:prSet/>
      <dgm:spPr/>
      <dgm:t>
        <a:bodyPr/>
        <a:lstStyle/>
        <a:p>
          <a:endParaRPr lang="en-US"/>
        </a:p>
      </dgm:t>
    </dgm:pt>
    <dgm:pt modelId="{7674F1F0-B89A-4254-B9E7-86ED42F29883}">
      <dgm:prSet custT="1"/>
      <dgm:spPr/>
      <dgm:t>
        <a:bodyPr/>
        <a:lstStyle/>
        <a:p>
          <a:r>
            <a:rPr lang="en-US" sz="2400" dirty="0" smtClean="0"/>
            <a:t>Maximum utilization of channel about 18%</a:t>
          </a:r>
        </a:p>
      </dgm:t>
    </dgm:pt>
    <dgm:pt modelId="{86053B11-11FB-49E1-BCA0-65AC00E9804C}" type="parTrans" cxnId="{8174D852-248D-4818-B2F3-694287A70C0F}">
      <dgm:prSet/>
      <dgm:spPr/>
      <dgm:t>
        <a:bodyPr/>
        <a:lstStyle/>
        <a:p>
          <a:endParaRPr lang="en-US"/>
        </a:p>
      </dgm:t>
    </dgm:pt>
    <dgm:pt modelId="{62D16C82-CC46-48A9-BDD1-C13DB2E0382C}" type="sibTrans" cxnId="{8174D852-248D-4818-B2F3-694287A70C0F}">
      <dgm:prSet/>
      <dgm:spPr/>
      <dgm:t>
        <a:bodyPr/>
        <a:lstStyle/>
        <a:p>
          <a:endParaRPr lang="en-US"/>
        </a:p>
      </dgm:t>
    </dgm:pt>
    <dgm:pt modelId="{9B54BB6B-72B8-43C1-8B21-5AC66023CE04}">
      <dgm:prSet custT="1"/>
      <dgm:spPr/>
      <dgm:t>
        <a:bodyPr/>
        <a:lstStyle/>
        <a:p>
          <a:r>
            <a:rPr lang="en-US" sz="2400" dirty="0" smtClean="0"/>
            <a:t>Increased utilization to about 37%</a:t>
          </a:r>
          <a:endParaRPr lang="en-US" sz="2400" dirty="0"/>
        </a:p>
      </dgm:t>
    </dgm:pt>
    <dgm:pt modelId="{43A97629-CA02-4A46-B74A-1EEB5DA0C4D8}" type="parTrans" cxnId="{9E01AC49-AD92-444C-82C4-4A79E52C2591}">
      <dgm:prSet/>
      <dgm:spPr/>
      <dgm:t>
        <a:bodyPr/>
        <a:lstStyle/>
        <a:p>
          <a:endParaRPr lang="en-US"/>
        </a:p>
      </dgm:t>
    </dgm:pt>
    <dgm:pt modelId="{05ED55A4-9138-454A-A275-2F343B7B6923}" type="sibTrans" cxnId="{9E01AC49-AD92-444C-82C4-4A79E52C2591}">
      <dgm:prSet/>
      <dgm:spPr/>
      <dgm:t>
        <a:bodyPr/>
        <a:lstStyle/>
        <a:p>
          <a:endParaRPr lang="en-US"/>
        </a:p>
      </dgm:t>
    </dgm:pt>
    <dgm:pt modelId="{E5CCD58C-0368-4845-8447-BF838E92EE78}" type="pres">
      <dgm:prSet presAssocID="{73D90A85-85DD-4F4C-8D79-2FA25466FD2A}" presName="linear" presStyleCnt="0">
        <dgm:presLayoutVars>
          <dgm:animLvl val="lvl"/>
          <dgm:resizeHandles val="exact"/>
        </dgm:presLayoutVars>
      </dgm:prSet>
      <dgm:spPr/>
      <dgm:t>
        <a:bodyPr/>
        <a:lstStyle/>
        <a:p>
          <a:endParaRPr lang="en-US"/>
        </a:p>
      </dgm:t>
    </dgm:pt>
    <dgm:pt modelId="{5BA3FAA1-04F5-E144-A74D-E11DA0F4DEEA}" type="pres">
      <dgm:prSet presAssocID="{957D2ADF-B8DE-439E-922B-CE71042F896B}" presName="parentText" presStyleLbl="node1" presStyleIdx="0" presStyleCnt="2">
        <dgm:presLayoutVars>
          <dgm:chMax val="0"/>
          <dgm:bulletEnabled val="1"/>
        </dgm:presLayoutVars>
      </dgm:prSet>
      <dgm:spPr/>
      <dgm:t>
        <a:bodyPr/>
        <a:lstStyle/>
        <a:p>
          <a:endParaRPr lang="en-US"/>
        </a:p>
      </dgm:t>
    </dgm:pt>
    <dgm:pt modelId="{CB294097-7454-154A-9663-08F844F03C0D}" type="pres">
      <dgm:prSet presAssocID="{957D2ADF-B8DE-439E-922B-CE71042F896B}" presName="childText" presStyleLbl="revTx" presStyleIdx="0" presStyleCnt="2">
        <dgm:presLayoutVars>
          <dgm:bulletEnabled val="1"/>
        </dgm:presLayoutVars>
      </dgm:prSet>
      <dgm:spPr/>
      <dgm:t>
        <a:bodyPr/>
        <a:lstStyle/>
        <a:p>
          <a:endParaRPr lang="en-US"/>
        </a:p>
      </dgm:t>
    </dgm:pt>
    <dgm:pt modelId="{AF2F8786-81CC-2747-AC18-A84BB3826DEB}" type="pres">
      <dgm:prSet presAssocID="{61F60155-F223-443D-90C3-C1E5397CBE4D}" presName="parentText" presStyleLbl="node1" presStyleIdx="1" presStyleCnt="2" custLinFactNeighborY="-782">
        <dgm:presLayoutVars>
          <dgm:chMax val="0"/>
          <dgm:bulletEnabled val="1"/>
        </dgm:presLayoutVars>
      </dgm:prSet>
      <dgm:spPr/>
      <dgm:t>
        <a:bodyPr/>
        <a:lstStyle/>
        <a:p>
          <a:endParaRPr lang="en-US"/>
        </a:p>
      </dgm:t>
    </dgm:pt>
    <dgm:pt modelId="{2E639A2D-A1EC-E342-BFF0-1AB1522FC794}" type="pres">
      <dgm:prSet presAssocID="{61F60155-F223-443D-90C3-C1E5397CBE4D}" presName="childText" presStyleLbl="revTx" presStyleIdx="1" presStyleCnt="2">
        <dgm:presLayoutVars>
          <dgm:bulletEnabled val="1"/>
        </dgm:presLayoutVars>
      </dgm:prSet>
      <dgm:spPr/>
      <dgm:t>
        <a:bodyPr/>
        <a:lstStyle/>
        <a:p>
          <a:endParaRPr lang="en-US"/>
        </a:p>
      </dgm:t>
    </dgm:pt>
  </dgm:ptLst>
  <dgm:cxnLst>
    <dgm:cxn modelId="{45C0769C-26E0-4D26-BBAF-18B282E4520C}" srcId="{957D2ADF-B8DE-439E-922B-CE71042F896B}" destId="{30976D36-9B52-4B17-81A6-C4CBB17B0CE3}" srcOrd="2" destOrd="0" parTransId="{D7DC15AF-5F03-407F-8BA6-7A28995F3D38}" sibTransId="{EEE9A3E0-4A98-432D-8DA2-6884523B61EE}"/>
    <dgm:cxn modelId="{76CA55B9-C59D-4EF5-B603-DBB6E1A15218}" srcId="{957D2ADF-B8DE-439E-922B-CE71042F896B}" destId="{A9ED9C44-4918-49FB-8D95-16DBE0DF5DAE}" srcOrd="0" destOrd="0" parTransId="{AC87F532-E4B7-47DD-81E9-B10A5CFC19E7}" sibTransId="{47C05602-ABB2-42DF-B64C-ACAFFB569056}"/>
    <dgm:cxn modelId="{0F912F76-3817-2C41-A0FB-ADC156695DF6}" type="presOf" srcId="{915748A7-07DA-4017-AC9A-D3023C23E4CD}" destId="{CB294097-7454-154A-9663-08F844F03C0D}" srcOrd="0" destOrd="1" presId="urn:microsoft.com/office/officeart/2005/8/layout/vList2"/>
    <dgm:cxn modelId="{BBC0AEE4-0786-A940-98F4-A802FA48B77B}" type="presOf" srcId="{30976D36-9B52-4B17-81A6-C4CBB17B0CE3}" destId="{CB294097-7454-154A-9663-08F844F03C0D}" srcOrd="0" destOrd="2" presId="urn:microsoft.com/office/officeart/2005/8/layout/vList2"/>
    <dgm:cxn modelId="{9E01AC49-AD92-444C-82C4-4A79E52C2591}" srcId="{61F60155-F223-443D-90C3-C1E5397CBE4D}" destId="{9B54BB6B-72B8-43C1-8B21-5AC66023CE04}" srcOrd="1" destOrd="0" parTransId="{43A97629-CA02-4A46-B74A-1EEB5DA0C4D8}" sibTransId="{05ED55A4-9138-454A-A275-2F343B7B6923}"/>
    <dgm:cxn modelId="{2A50B7E4-A246-450E-9156-8528C7677D74}" srcId="{73D90A85-85DD-4F4C-8D79-2FA25466FD2A}" destId="{61F60155-F223-443D-90C3-C1E5397CBE4D}" srcOrd="1" destOrd="0" parTransId="{82289597-A1E6-4968-868B-8BE1DA4E7B7B}" sibTransId="{5CFE5B07-2158-462D-A859-B31C315F78BC}"/>
    <dgm:cxn modelId="{E1E32986-1715-F942-85EA-FB6F59CF9AC6}" type="presOf" srcId="{61F60155-F223-443D-90C3-C1E5397CBE4D}" destId="{AF2F8786-81CC-2747-AC18-A84BB3826DEB}" srcOrd="0" destOrd="0" presId="urn:microsoft.com/office/officeart/2005/8/layout/vList2"/>
    <dgm:cxn modelId="{BDA3795E-9FC9-3A45-A9F3-7E9D6ED719CC}" type="presOf" srcId="{73D90A85-85DD-4F4C-8D79-2FA25466FD2A}" destId="{E5CCD58C-0368-4845-8447-BF838E92EE78}" srcOrd="0" destOrd="0" presId="urn:microsoft.com/office/officeart/2005/8/layout/vList2"/>
    <dgm:cxn modelId="{895B27BD-945B-1E4D-9E29-65BD366D404F}" type="presOf" srcId="{A9ED9C44-4918-49FB-8D95-16DBE0DF5DAE}" destId="{CB294097-7454-154A-9663-08F844F03C0D}" srcOrd="0" destOrd="0" presId="urn:microsoft.com/office/officeart/2005/8/layout/vList2"/>
    <dgm:cxn modelId="{AB2B04F0-69E5-F04A-A4A4-F12F5D617624}" type="presOf" srcId="{5A2F4EB8-4EA4-439A-B48F-0C4FBDBBDB92}" destId="{2E639A2D-A1EC-E342-BFF0-1AB1522FC794}" srcOrd="0" destOrd="0" presId="urn:microsoft.com/office/officeart/2005/8/layout/vList2"/>
    <dgm:cxn modelId="{71DEA447-3203-403F-ACA9-9046040B8F2B}" srcId="{957D2ADF-B8DE-439E-922B-CE71042F896B}" destId="{915748A7-07DA-4017-AC9A-D3023C23E4CD}" srcOrd="1" destOrd="0" parTransId="{D13CF873-3579-45D9-9754-880986F68538}" sibTransId="{38D9B200-849B-4C88-A70D-669517432ACC}"/>
    <dgm:cxn modelId="{8174D852-248D-4818-B2F3-694287A70C0F}" srcId="{957D2ADF-B8DE-439E-922B-CE71042F896B}" destId="{7674F1F0-B89A-4254-B9E7-86ED42F29883}" srcOrd="3" destOrd="0" parTransId="{86053B11-11FB-49E1-BCA0-65AC00E9804C}" sibTransId="{62D16C82-CC46-48A9-BDD1-C13DB2E0382C}"/>
    <dgm:cxn modelId="{4629865C-C49C-4617-9728-0B170FF0E0F0}" srcId="{73D90A85-85DD-4F4C-8D79-2FA25466FD2A}" destId="{957D2ADF-B8DE-439E-922B-CE71042F896B}" srcOrd="0" destOrd="0" parTransId="{7CDC4FA9-98AD-4262-B3A3-8B3E4F4BEB3C}" sibTransId="{41CAA144-C4C6-4FAD-822E-77AA6197159F}"/>
    <dgm:cxn modelId="{E27FD0F2-3837-9446-8356-7A7AF070BB21}" type="presOf" srcId="{957D2ADF-B8DE-439E-922B-CE71042F896B}" destId="{5BA3FAA1-04F5-E144-A74D-E11DA0F4DEEA}" srcOrd="0" destOrd="0" presId="urn:microsoft.com/office/officeart/2005/8/layout/vList2"/>
    <dgm:cxn modelId="{D342226A-FE34-1049-AD07-9F4402CD59D1}" type="presOf" srcId="{7674F1F0-B89A-4254-B9E7-86ED42F29883}" destId="{CB294097-7454-154A-9663-08F844F03C0D}" srcOrd="0" destOrd="3" presId="urn:microsoft.com/office/officeart/2005/8/layout/vList2"/>
    <dgm:cxn modelId="{DC91D155-C6D3-46F0-BA73-95CE81C666EB}" srcId="{61F60155-F223-443D-90C3-C1E5397CBE4D}" destId="{5A2F4EB8-4EA4-439A-B48F-0C4FBDBBDB92}" srcOrd="0" destOrd="0" parTransId="{81915D3D-AA79-4916-8065-9392F403183E}" sibTransId="{42F54D77-276E-4DE1-A640-0A778C830881}"/>
    <dgm:cxn modelId="{9A81C448-8D5C-CB4C-B612-0BEA393BAE0A}" type="presOf" srcId="{9B54BB6B-72B8-43C1-8B21-5AC66023CE04}" destId="{2E639A2D-A1EC-E342-BFF0-1AB1522FC794}" srcOrd="0" destOrd="1" presId="urn:microsoft.com/office/officeart/2005/8/layout/vList2"/>
    <dgm:cxn modelId="{43AE841A-4EAC-E841-82DE-EA277F8C65A9}" type="presParOf" srcId="{E5CCD58C-0368-4845-8447-BF838E92EE78}" destId="{5BA3FAA1-04F5-E144-A74D-E11DA0F4DEEA}" srcOrd="0" destOrd="0" presId="urn:microsoft.com/office/officeart/2005/8/layout/vList2"/>
    <dgm:cxn modelId="{EDE4FD25-B3F3-7345-AFD8-FD44B43BE98F}" type="presParOf" srcId="{E5CCD58C-0368-4845-8447-BF838E92EE78}" destId="{CB294097-7454-154A-9663-08F844F03C0D}" srcOrd="1" destOrd="0" presId="urn:microsoft.com/office/officeart/2005/8/layout/vList2"/>
    <dgm:cxn modelId="{49CFBE80-2835-CE49-99C0-196FE5371D69}" type="presParOf" srcId="{E5CCD58C-0368-4845-8447-BF838E92EE78}" destId="{AF2F8786-81CC-2747-AC18-A84BB3826DEB}" srcOrd="2" destOrd="0" presId="urn:microsoft.com/office/officeart/2005/8/layout/vList2"/>
    <dgm:cxn modelId="{F062BF96-8181-2648-AFD4-29B5D80D8DB9}" type="presParOf" srcId="{E5CCD58C-0368-4845-8447-BF838E92EE78}" destId="{2E639A2D-A1EC-E342-BFF0-1AB1522FC79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2DDC6E-7677-5E4B-A71D-4A5AC8E3F3DB}" type="doc">
      <dgm:prSet loTypeId="urn:microsoft.com/office/officeart/2005/8/layout/cycle7" loCatId="relationship" qsTypeId="urn:microsoft.com/office/officeart/2005/8/quickstyle/simple2" qsCatId="simple" csTypeId="urn:microsoft.com/office/officeart/2005/8/colors/accent1_2" csCatId="accent1" phldr="1"/>
      <dgm:spPr/>
      <dgm:t>
        <a:bodyPr/>
        <a:lstStyle/>
        <a:p>
          <a:endParaRPr lang="en-US"/>
        </a:p>
      </dgm:t>
    </dgm:pt>
    <dgm:pt modelId="{DC6AC938-F022-494A-9257-D0DC88BC9B3D}">
      <dgm:prSet/>
      <dgm:spPr/>
      <dgm:t>
        <a:bodyPr/>
        <a:lstStyle/>
        <a:p>
          <a:pPr rtl="0"/>
          <a:r>
            <a:rPr lang="en-US" b="1" i="0" dirty="0" smtClean="0"/>
            <a:t>If the medium is idle, transmit; otherwise, go to step 2</a:t>
          </a:r>
          <a:endParaRPr lang="en-US" b="1" i="0" dirty="0"/>
        </a:p>
      </dgm:t>
    </dgm:pt>
    <dgm:pt modelId="{2E90570B-6863-DF40-8E62-52C937E1F57D}" type="parTrans" cxnId="{E8C2648A-0247-0D41-BFA3-C948498CF14A}">
      <dgm:prSet/>
      <dgm:spPr/>
      <dgm:t>
        <a:bodyPr/>
        <a:lstStyle/>
        <a:p>
          <a:endParaRPr lang="en-US"/>
        </a:p>
      </dgm:t>
    </dgm:pt>
    <dgm:pt modelId="{FCDC3252-1B5A-324D-A8CC-B9E8D8AF39DF}" type="sibTrans" cxnId="{E8C2648A-0247-0D41-BFA3-C948498CF14A}">
      <dgm:prSet/>
      <dgm:spPr/>
      <dgm:t>
        <a:bodyPr/>
        <a:lstStyle/>
        <a:p>
          <a:endParaRPr lang="en-US"/>
        </a:p>
      </dgm:t>
    </dgm:pt>
    <dgm:pt modelId="{294D75F1-8406-884C-B13B-0CC35B38FEA4}">
      <dgm:prSet/>
      <dgm:spPr/>
      <dgm:t>
        <a:bodyPr/>
        <a:lstStyle/>
        <a:p>
          <a:pPr rtl="0"/>
          <a:r>
            <a:rPr lang="en-US" b="1" i="0" dirty="0" smtClean="0"/>
            <a:t>If the medium is busy, wait an amount of time drawn from a probability distribution and repeat step 1</a:t>
          </a:r>
          <a:endParaRPr lang="en-US" b="1" i="0" dirty="0"/>
        </a:p>
      </dgm:t>
    </dgm:pt>
    <dgm:pt modelId="{DC4ECFE2-CEDF-C548-A11E-E50C82F02437}" type="parTrans" cxnId="{E56D8AA6-C8F1-B841-BB05-4AC9B80E3E17}">
      <dgm:prSet/>
      <dgm:spPr/>
      <dgm:t>
        <a:bodyPr/>
        <a:lstStyle/>
        <a:p>
          <a:endParaRPr lang="en-US"/>
        </a:p>
      </dgm:t>
    </dgm:pt>
    <dgm:pt modelId="{A876CD00-7F26-8B41-92BB-4C4ADEAF492A}" type="sibTrans" cxnId="{E56D8AA6-C8F1-B841-BB05-4AC9B80E3E17}">
      <dgm:prSet/>
      <dgm:spPr/>
      <dgm:t>
        <a:bodyPr/>
        <a:lstStyle/>
        <a:p>
          <a:endParaRPr lang="en-US"/>
        </a:p>
      </dgm:t>
    </dgm:pt>
    <dgm:pt modelId="{E7B12CA8-19A6-3146-8A90-9F2B6FEB2720}" type="pres">
      <dgm:prSet presAssocID="{432DDC6E-7677-5E4B-A71D-4A5AC8E3F3DB}" presName="Name0" presStyleCnt="0">
        <dgm:presLayoutVars>
          <dgm:dir/>
          <dgm:resizeHandles val="exact"/>
        </dgm:presLayoutVars>
      </dgm:prSet>
      <dgm:spPr/>
      <dgm:t>
        <a:bodyPr/>
        <a:lstStyle/>
        <a:p>
          <a:endParaRPr lang="en-US"/>
        </a:p>
      </dgm:t>
    </dgm:pt>
    <dgm:pt modelId="{C5CFCD5E-B2EA-2946-932D-DA835BBDBF3C}" type="pres">
      <dgm:prSet presAssocID="{DC6AC938-F022-494A-9257-D0DC88BC9B3D}" presName="node" presStyleLbl="node1" presStyleIdx="0" presStyleCnt="2">
        <dgm:presLayoutVars>
          <dgm:bulletEnabled val="1"/>
        </dgm:presLayoutVars>
      </dgm:prSet>
      <dgm:spPr/>
      <dgm:t>
        <a:bodyPr/>
        <a:lstStyle/>
        <a:p>
          <a:endParaRPr lang="en-US"/>
        </a:p>
      </dgm:t>
    </dgm:pt>
    <dgm:pt modelId="{F23D5A1B-C4AF-604C-BE21-96EC94F93E7E}" type="pres">
      <dgm:prSet presAssocID="{FCDC3252-1B5A-324D-A8CC-B9E8D8AF39DF}" presName="sibTrans" presStyleLbl="sibTrans2D1" presStyleIdx="0" presStyleCnt="2"/>
      <dgm:spPr/>
      <dgm:t>
        <a:bodyPr/>
        <a:lstStyle/>
        <a:p>
          <a:endParaRPr lang="en-US"/>
        </a:p>
      </dgm:t>
    </dgm:pt>
    <dgm:pt modelId="{AFF6548E-B335-1E46-990C-5F752BC10CA5}" type="pres">
      <dgm:prSet presAssocID="{FCDC3252-1B5A-324D-A8CC-B9E8D8AF39DF}" presName="connectorText" presStyleLbl="sibTrans2D1" presStyleIdx="0" presStyleCnt="2"/>
      <dgm:spPr/>
      <dgm:t>
        <a:bodyPr/>
        <a:lstStyle/>
        <a:p>
          <a:endParaRPr lang="en-US"/>
        </a:p>
      </dgm:t>
    </dgm:pt>
    <dgm:pt modelId="{18A92EB3-EB7E-014C-891D-B93DFEE792C9}" type="pres">
      <dgm:prSet presAssocID="{294D75F1-8406-884C-B13B-0CC35B38FEA4}" presName="node" presStyleLbl="node1" presStyleIdx="1" presStyleCnt="2">
        <dgm:presLayoutVars>
          <dgm:bulletEnabled val="1"/>
        </dgm:presLayoutVars>
      </dgm:prSet>
      <dgm:spPr/>
      <dgm:t>
        <a:bodyPr/>
        <a:lstStyle/>
        <a:p>
          <a:endParaRPr lang="en-US"/>
        </a:p>
      </dgm:t>
    </dgm:pt>
    <dgm:pt modelId="{4D8FD37F-7D5B-1048-ABC5-B90FED0D8856}" type="pres">
      <dgm:prSet presAssocID="{A876CD00-7F26-8B41-92BB-4C4ADEAF492A}" presName="sibTrans" presStyleLbl="sibTrans2D1" presStyleIdx="1" presStyleCnt="2"/>
      <dgm:spPr/>
      <dgm:t>
        <a:bodyPr/>
        <a:lstStyle/>
        <a:p>
          <a:endParaRPr lang="en-US"/>
        </a:p>
      </dgm:t>
    </dgm:pt>
    <dgm:pt modelId="{DB951383-FA69-5C45-9FB7-31A49142A412}" type="pres">
      <dgm:prSet presAssocID="{A876CD00-7F26-8B41-92BB-4C4ADEAF492A}" presName="connectorText" presStyleLbl="sibTrans2D1" presStyleIdx="1" presStyleCnt="2"/>
      <dgm:spPr/>
      <dgm:t>
        <a:bodyPr/>
        <a:lstStyle/>
        <a:p>
          <a:endParaRPr lang="en-US"/>
        </a:p>
      </dgm:t>
    </dgm:pt>
  </dgm:ptLst>
  <dgm:cxnLst>
    <dgm:cxn modelId="{53747D2D-F12C-7E4E-8459-0F032FFD42C2}" type="presOf" srcId="{294D75F1-8406-884C-B13B-0CC35B38FEA4}" destId="{18A92EB3-EB7E-014C-891D-B93DFEE792C9}" srcOrd="0" destOrd="0" presId="urn:microsoft.com/office/officeart/2005/8/layout/cycle7"/>
    <dgm:cxn modelId="{7F8EB3F3-807F-DE4C-B351-CC2CFDC647D6}" type="presOf" srcId="{DC6AC938-F022-494A-9257-D0DC88BC9B3D}" destId="{C5CFCD5E-B2EA-2946-932D-DA835BBDBF3C}" srcOrd="0" destOrd="0" presId="urn:microsoft.com/office/officeart/2005/8/layout/cycle7"/>
    <dgm:cxn modelId="{F4DD22DD-26A6-7E4B-BE4E-4B6435AAAC02}" type="presOf" srcId="{FCDC3252-1B5A-324D-A8CC-B9E8D8AF39DF}" destId="{F23D5A1B-C4AF-604C-BE21-96EC94F93E7E}" srcOrd="0" destOrd="0" presId="urn:microsoft.com/office/officeart/2005/8/layout/cycle7"/>
    <dgm:cxn modelId="{9BA4C9AD-D406-3340-ADCB-8062089F0001}" type="presOf" srcId="{432DDC6E-7677-5E4B-A71D-4A5AC8E3F3DB}" destId="{E7B12CA8-19A6-3146-8A90-9F2B6FEB2720}" srcOrd="0" destOrd="0" presId="urn:microsoft.com/office/officeart/2005/8/layout/cycle7"/>
    <dgm:cxn modelId="{E8C2648A-0247-0D41-BFA3-C948498CF14A}" srcId="{432DDC6E-7677-5E4B-A71D-4A5AC8E3F3DB}" destId="{DC6AC938-F022-494A-9257-D0DC88BC9B3D}" srcOrd="0" destOrd="0" parTransId="{2E90570B-6863-DF40-8E62-52C937E1F57D}" sibTransId="{FCDC3252-1B5A-324D-A8CC-B9E8D8AF39DF}"/>
    <dgm:cxn modelId="{E56D8AA6-C8F1-B841-BB05-4AC9B80E3E17}" srcId="{432DDC6E-7677-5E4B-A71D-4A5AC8E3F3DB}" destId="{294D75F1-8406-884C-B13B-0CC35B38FEA4}" srcOrd="1" destOrd="0" parTransId="{DC4ECFE2-CEDF-C548-A11E-E50C82F02437}" sibTransId="{A876CD00-7F26-8B41-92BB-4C4ADEAF492A}"/>
    <dgm:cxn modelId="{9C1219CD-B0A2-564A-9771-2B807D1347E1}" type="presOf" srcId="{A876CD00-7F26-8B41-92BB-4C4ADEAF492A}" destId="{4D8FD37F-7D5B-1048-ABC5-B90FED0D8856}" srcOrd="0" destOrd="0" presId="urn:microsoft.com/office/officeart/2005/8/layout/cycle7"/>
    <dgm:cxn modelId="{871D8BA6-275E-3846-8393-4FA5A950D8FF}" type="presOf" srcId="{A876CD00-7F26-8B41-92BB-4C4ADEAF492A}" destId="{DB951383-FA69-5C45-9FB7-31A49142A412}" srcOrd="1" destOrd="0" presId="urn:microsoft.com/office/officeart/2005/8/layout/cycle7"/>
    <dgm:cxn modelId="{AD638E33-438E-7F49-A1AB-17B084848962}" type="presOf" srcId="{FCDC3252-1B5A-324D-A8CC-B9E8D8AF39DF}" destId="{AFF6548E-B335-1E46-990C-5F752BC10CA5}" srcOrd="1" destOrd="0" presId="urn:microsoft.com/office/officeart/2005/8/layout/cycle7"/>
    <dgm:cxn modelId="{9449CD1F-F868-934E-B102-430FA101891E}" type="presParOf" srcId="{E7B12CA8-19A6-3146-8A90-9F2B6FEB2720}" destId="{C5CFCD5E-B2EA-2946-932D-DA835BBDBF3C}" srcOrd="0" destOrd="0" presId="urn:microsoft.com/office/officeart/2005/8/layout/cycle7"/>
    <dgm:cxn modelId="{A5884380-7F5D-6543-8BEC-068285E84E86}" type="presParOf" srcId="{E7B12CA8-19A6-3146-8A90-9F2B6FEB2720}" destId="{F23D5A1B-C4AF-604C-BE21-96EC94F93E7E}" srcOrd="1" destOrd="0" presId="urn:microsoft.com/office/officeart/2005/8/layout/cycle7"/>
    <dgm:cxn modelId="{6C7250D7-5D0B-7048-BBB5-8AFAF230F5E4}" type="presParOf" srcId="{F23D5A1B-C4AF-604C-BE21-96EC94F93E7E}" destId="{AFF6548E-B335-1E46-990C-5F752BC10CA5}" srcOrd="0" destOrd="0" presId="urn:microsoft.com/office/officeart/2005/8/layout/cycle7"/>
    <dgm:cxn modelId="{0796028C-9B0C-7748-9895-79BC0C64C230}" type="presParOf" srcId="{E7B12CA8-19A6-3146-8A90-9F2B6FEB2720}" destId="{18A92EB3-EB7E-014C-891D-B93DFEE792C9}" srcOrd="2" destOrd="0" presId="urn:microsoft.com/office/officeart/2005/8/layout/cycle7"/>
    <dgm:cxn modelId="{91E0AAD4-7F26-F247-ADA6-9FDCED27DF4F}" type="presParOf" srcId="{E7B12CA8-19A6-3146-8A90-9F2B6FEB2720}" destId="{4D8FD37F-7D5B-1048-ABC5-B90FED0D8856}" srcOrd="3" destOrd="0" presId="urn:microsoft.com/office/officeart/2005/8/layout/cycle7"/>
    <dgm:cxn modelId="{EB04B453-1773-C846-9F66-7A586F8C9B3F}" type="presParOf" srcId="{4D8FD37F-7D5B-1048-ABC5-B90FED0D8856}" destId="{DB951383-FA69-5C45-9FB7-31A49142A412}"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AB67CA-532E-48D8-B3A2-FBBA468506B4}" type="doc">
      <dgm:prSet loTypeId="urn:microsoft.com/office/officeart/2005/8/layout/process1" loCatId="process" qsTypeId="urn:microsoft.com/office/officeart/2005/8/quickstyle/simple1" qsCatId="simple" csTypeId="urn:microsoft.com/office/officeart/2005/8/colors/accent1_2" csCatId="accent1" phldr="1"/>
      <dgm:spPr/>
    </dgm:pt>
    <dgm:pt modelId="{C6527E75-CAD7-4DCC-8924-D4ABF07B7AB7}">
      <dgm:prSet phldrT="[Text]" custT="1"/>
      <dgm:spPr/>
      <dgm:t>
        <a:bodyPr/>
        <a:lstStyle/>
        <a:p>
          <a:r>
            <a:rPr lang="en-US" sz="2000" dirty="0" smtClean="0">
              <a:solidFill>
                <a:schemeClr val="tx1"/>
              </a:solidFill>
              <a:latin typeface="Times New Roman" pitchFamily="-110" charset="0"/>
              <a:ea typeface="+mn-ea"/>
              <a:cs typeface="+mn-cs"/>
            </a:rPr>
            <a:t>If the medium is idle, transmit; otherwise, go to step 2</a:t>
          </a:r>
          <a:endParaRPr lang="en-US" sz="2000" dirty="0"/>
        </a:p>
      </dgm:t>
    </dgm:pt>
    <dgm:pt modelId="{1A01FAD8-F941-4E92-8B3A-6D0BB437FD2B}" type="parTrans" cxnId="{3EB4F644-CCA9-4DD9-A495-2BFF5CC885B9}">
      <dgm:prSet/>
      <dgm:spPr/>
      <dgm:t>
        <a:bodyPr/>
        <a:lstStyle/>
        <a:p>
          <a:endParaRPr lang="en-US"/>
        </a:p>
      </dgm:t>
    </dgm:pt>
    <dgm:pt modelId="{ABB59C86-BBA7-450C-9D7A-5A6473119CE3}" type="sibTrans" cxnId="{3EB4F644-CCA9-4DD9-A495-2BFF5CC885B9}">
      <dgm:prSet/>
      <dgm:spPr/>
      <dgm:t>
        <a:bodyPr/>
        <a:lstStyle/>
        <a:p>
          <a:endParaRPr lang="en-US" dirty="0"/>
        </a:p>
      </dgm:t>
    </dgm:pt>
    <dgm:pt modelId="{F84F23BB-3803-4A9E-8B97-9F1A8A391CFA}">
      <dgm:prSet phldrT="[Text]" custT="1"/>
      <dgm:spPr/>
      <dgm:t>
        <a:bodyPr/>
        <a:lstStyle/>
        <a:p>
          <a:r>
            <a:rPr lang="en-US" sz="2000" dirty="0" smtClean="0">
              <a:solidFill>
                <a:schemeClr val="tx1"/>
              </a:solidFill>
              <a:latin typeface="Times New Roman" pitchFamily="-110" charset="0"/>
              <a:ea typeface="+mn-ea"/>
              <a:cs typeface="+mn-cs"/>
            </a:rPr>
            <a:t>If the medium is busy, continue to listen until the channel is idle, then transmit immediately</a:t>
          </a:r>
          <a:endParaRPr lang="en-US" sz="2000" dirty="0"/>
        </a:p>
      </dgm:t>
    </dgm:pt>
    <dgm:pt modelId="{6CEE9CAB-54A3-431B-A910-AC9ECE6F3929}" type="parTrans" cxnId="{567CECB5-2E08-449A-A014-966711A2DB1F}">
      <dgm:prSet/>
      <dgm:spPr/>
      <dgm:t>
        <a:bodyPr/>
        <a:lstStyle/>
        <a:p>
          <a:endParaRPr lang="en-US"/>
        </a:p>
      </dgm:t>
    </dgm:pt>
    <dgm:pt modelId="{25FFD0B8-1634-4C2B-9D79-2C4BBCB46E7D}" type="sibTrans" cxnId="{567CECB5-2E08-449A-A014-966711A2DB1F}">
      <dgm:prSet/>
      <dgm:spPr/>
      <dgm:t>
        <a:bodyPr/>
        <a:lstStyle/>
        <a:p>
          <a:endParaRPr lang="en-US" dirty="0"/>
        </a:p>
      </dgm:t>
    </dgm:pt>
    <dgm:pt modelId="{D2F07C71-8173-4B11-9598-4E10D41ED33D}">
      <dgm:prSet phldrT="[Text]" custT="1"/>
      <dgm:spPr/>
      <dgm:t>
        <a:bodyPr/>
        <a:lstStyle/>
        <a:p>
          <a:endParaRPr lang="en-US" sz="2000" dirty="0" smtClean="0">
            <a:solidFill>
              <a:schemeClr val="tx1"/>
            </a:solidFill>
            <a:latin typeface="Times New Roman" pitchFamily="-110" charset="0"/>
            <a:ea typeface="+mn-ea"/>
            <a:cs typeface="+mn-cs"/>
          </a:endParaRPr>
        </a:p>
        <a:p>
          <a:r>
            <a:rPr lang="en-US" sz="2000" dirty="0" smtClean="0">
              <a:solidFill>
                <a:schemeClr val="tx1"/>
              </a:solidFill>
              <a:latin typeface="Times New Roman" pitchFamily="-110" charset="0"/>
              <a:ea typeface="+mn-ea"/>
              <a:cs typeface="+mn-cs"/>
            </a:rPr>
            <a:t>If a collision is detected, transmit a brief jamming signal to assure that all stations know that there has been a collision and cease transmission</a:t>
          </a:r>
          <a:endParaRPr lang="en-US" sz="2000" dirty="0"/>
        </a:p>
      </dgm:t>
    </dgm:pt>
    <dgm:pt modelId="{82457396-B00A-4E67-85C0-CD96742B6573}" type="parTrans" cxnId="{EF1CFDA1-B527-4A21-B173-BAD717C5223A}">
      <dgm:prSet/>
      <dgm:spPr/>
      <dgm:t>
        <a:bodyPr/>
        <a:lstStyle/>
        <a:p>
          <a:endParaRPr lang="en-US"/>
        </a:p>
      </dgm:t>
    </dgm:pt>
    <dgm:pt modelId="{EB5BD423-65E8-4654-9C34-7D9C21DA8625}" type="sibTrans" cxnId="{EF1CFDA1-B527-4A21-B173-BAD717C5223A}">
      <dgm:prSet/>
      <dgm:spPr/>
      <dgm:t>
        <a:bodyPr/>
        <a:lstStyle/>
        <a:p>
          <a:endParaRPr lang="en-US" dirty="0"/>
        </a:p>
      </dgm:t>
    </dgm:pt>
    <dgm:pt modelId="{45B49960-3CBE-4786-AFC0-84FB8F3A373E}">
      <dgm:prSet phldrT="[Text]" custT="1"/>
      <dgm:spPr/>
      <dgm:t>
        <a:bodyPr/>
        <a:lstStyle/>
        <a:p>
          <a:endParaRPr lang="en-US" sz="2000" dirty="0" smtClean="0">
            <a:solidFill>
              <a:schemeClr val="tx1"/>
            </a:solidFill>
            <a:latin typeface="Times New Roman" pitchFamily="-110" charset="0"/>
            <a:ea typeface="+mn-ea"/>
            <a:cs typeface="+mn-cs"/>
          </a:endParaRPr>
        </a:p>
        <a:p>
          <a:r>
            <a:rPr lang="en-US" sz="2000" dirty="0" smtClean="0">
              <a:solidFill>
                <a:schemeClr val="tx1"/>
              </a:solidFill>
              <a:latin typeface="Times New Roman" pitchFamily="-110" charset="0"/>
              <a:ea typeface="+mn-ea"/>
              <a:cs typeface="+mn-cs"/>
            </a:rPr>
            <a:t>After transmitting the jamming signal, wait a random amount of time, referred to as the </a:t>
          </a:r>
          <a:r>
            <a:rPr lang="en-US" sz="2000" b="1" i="1" dirty="0" smtClean="0">
              <a:solidFill>
                <a:schemeClr val="tx1"/>
              </a:solidFill>
              <a:latin typeface="Times New Roman" pitchFamily="-110" charset="0"/>
              <a:ea typeface="+mn-ea"/>
              <a:cs typeface="+mn-cs"/>
            </a:rPr>
            <a:t>backoff</a:t>
          </a:r>
          <a:r>
            <a:rPr lang="en-US" sz="2000" dirty="0" smtClean="0">
              <a:solidFill>
                <a:schemeClr val="tx1"/>
              </a:solidFill>
              <a:latin typeface="Times New Roman" pitchFamily="-110" charset="0"/>
              <a:ea typeface="+mn-ea"/>
              <a:cs typeface="+mn-cs"/>
            </a:rPr>
            <a:t>, then attempt to transmit again</a:t>
          </a:r>
          <a:endParaRPr lang="en-US" sz="2000" dirty="0"/>
        </a:p>
      </dgm:t>
    </dgm:pt>
    <dgm:pt modelId="{CF2290B4-F893-41B6-A07F-CEA240CA5023}" type="parTrans" cxnId="{73EEE346-E2AD-4807-AFF7-6E24502755D8}">
      <dgm:prSet/>
      <dgm:spPr/>
      <dgm:t>
        <a:bodyPr/>
        <a:lstStyle/>
        <a:p>
          <a:endParaRPr lang="en-US"/>
        </a:p>
      </dgm:t>
    </dgm:pt>
    <dgm:pt modelId="{9A6049B7-2F05-4FAF-90CE-550E69FEE6C1}" type="sibTrans" cxnId="{73EEE346-E2AD-4807-AFF7-6E24502755D8}">
      <dgm:prSet/>
      <dgm:spPr/>
      <dgm:t>
        <a:bodyPr/>
        <a:lstStyle/>
        <a:p>
          <a:endParaRPr lang="en-US"/>
        </a:p>
      </dgm:t>
    </dgm:pt>
    <dgm:pt modelId="{9370677B-DEEC-4AD3-8014-FF29DC9D1E67}" type="pres">
      <dgm:prSet presAssocID="{B8AB67CA-532E-48D8-B3A2-FBBA468506B4}" presName="Name0" presStyleCnt="0">
        <dgm:presLayoutVars>
          <dgm:dir/>
          <dgm:resizeHandles val="exact"/>
        </dgm:presLayoutVars>
      </dgm:prSet>
      <dgm:spPr/>
    </dgm:pt>
    <dgm:pt modelId="{6CBEAF7A-C6E3-4A08-B82D-54C77675A34E}" type="pres">
      <dgm:prSet presAssocID="{C6527E75-CAD7-4DCC-8924-D4ABF07B7AB7}" presName="node" presStyleLbl="node1" presStyleIdx="0" presStyleCnt="4">
        <dgm:presLayoutVars>
          <dgm:bulletEnabled val="1"/>
        </dgm:presLayoutVars>
      </dgm:prSet>
      <dgm:spPr/>
      <dgm:t>
        <a:bodyPr/>
        <a:lstStyle/>
        <a:p>
          <a:endParaRPr lang="en-US"/>
        </a:p>
      </dgm:t>
    </dgm:pt>
    <dgm:pt modelId="{13F4F02B-743F-47B6-9BDB-99D21022A6B3}" type="pres">
      <dgm:prSet presAssocID="{ABB59C86-BBA7-450C-9D7A-5A6473119CE3}" presName="sibTrans" presStyleLbl="sibTrans2D1" presStyleIdx="0" presStyleCnt="3"/>
      <dgm:spPr/>
      <dgm:t>
        <a:bodyPr/>
        <a:lstStyle/>
        <a:p>
          <a:endParaRPr lang="en-US"/>
        </a:p>
      </dgm:t>
    </dgm:pt>
    <dgm:pt modelId="{189DA147-1A45-40E5-B062-C9AD3E42DBC8}" type="pres">
      <dgm:prSet presAssocID="{ABB59C86-BBA7-450C-9D7A-5A6473119CE3}" presName="connectorText" presStyleLbl="sibTrans2D1" presStyleIdx="0" presStyleCnt="3"/>
      <dgm:spPr/>
      <dgm:t>
        <a:bodyPr/>
        <a:lstStyle/>
        <a:p>
          <a:endParaRPr lang="en-US"/>
        </a:p>
      </dgm:t>
    </dgm:pt>
    <dgm:pt modelId="{A9C367CB-F42F-4E1E-A9F9-FC08B21EE656}" type="pres">
      <dgm:prSet presAssocID="{F84F23BB-3803-4A9E-8B97-9F1A8A391CFA}" presName="node" presStyleLbl="node1" presStyleIdx="1" presStyleCnt="4">
        <dgm:presLayoutVars>
          <dgm:bulletEnabled val="1"/>
        </dgm:presLayoutVars>
      </dgm:prSet>
      <dgm:spPr/>
      <dgm:t>
        <a:bodyPr/>
        <a:lstStyle/>
        <a:p>
          <a:endParaRPr lang="en-US"/>
        </a:p>
      </dgm:t>
    </dgm:pt>
    <dgm:pt modelId="{1B6401A8-F1F2-4E0D-A15A-2F576C421E8A}" type="pres">
      <dgm:prSet presAssocID="{25FFD0B8-1634-4C2B-9D79-2C4BBCB46E7D}" presName="sibTrans" presStyleLbl="sibTrans2D1" presStyleIdx="1" presStyleCnt="3"/>
      <dgm:spPr/>
      <dgm:t>
        <a:bodyPr/>
        <a:lstStyle/>
        <a:p>
          <a:endParaRPr lang="en-US"/>
        </a:p>
      </dgm:t>
    </dgm:pt>
    <dgm:pt modelId="{E8D07874-B237-4240-8701-0654C577C5A4}" type="pres">
      <dgm:prSet presAssocID="{25FFD0B8-1634-4C2B-9D79-2C4BBCB46E7D}" presName="connectorText" presStyleLbl="sibTrans2D1" presStyleIdx="1" presStyleCnt="3"/>
      <dgm:spPr/>
      <dgm:t>
        <a:bodyPr/>
        <a:lstStyle/>
        <a:p>
          <a:endParaRPr lang="en-US"/>
        </a:p>
      </dgm:t>
    </dgm:pt>
    <dgm:pt modelId="{9FD2138E-01AE-4655-AA85-BFE12A8A7B32}" type="pres">
      <dgm:prSet presAssocID="{D2F07C71-8173-4B11-9598-4E10D41ED33D}" presName="node" presStyleLbl="node1" presStyleIdx="2" presStyleCnt="4" custScaleY="120811">
        <dgm:presLayoutVars>
          <dgm:bulletEnabled val="1"/>
        </dgm:presLayoutVars>
      </dgm:prSet>
      <dgm:spPr/>
      <dgm:t>
        <a:bodyPr/>
        <a:lstStyle/>
        <a:p>
          <a:endParaRPr lang="en-US"/>
        </a:p>
      </dgm:t>
    </dgm:pt>
    <dgm:pt modelId="{5AB6A735-7C46-4AEB-91C0-3602E42D7F2A}" type="pres">
      <dgm:prSet presAssocID="{EB5BD423-65E8-4654-9C34-7D9C21DA8625}" presName="sibTrans" presStyleLbl="sibTrans2D1" presStyleIdx="2" presStyleCnt="3"/>
      <dgm:spPr/>
      <dgm:t>
        <a:bodyPr/>
        <a:lstStyle/>
        <a:p>
          <a:endParaRPr lang="en-US"/>
        </a:p>
      </dgm:t>
    </dgm:pt>
    <dgm:pt modelId="{A649001D-4F0E-4D18-A3F8-4028AF59CD35}" type="pres">
      <dgm:prSet presAssocID="{EB5BD423-65E8-4654-9C34-7D9C21DA8625}" presName="connectorText" presStyleLbl="sibTrans2D1" presStyleIdx="2" presStyleCnt="3"/>
      <dgm:spPr/>
      <dgm:t>
        <a:bodyPr/>
        <a:lstStyle/>
        <a:p>
          <a:endParaRPr lang="en-US"/>
        </a:p>
      </dgm:t>
    </dgm:pt>
    <dgm:pt modelId="{7701B798-1262-4CA4-8187-4460B0EB6D91}" type="pres">
      <dgm:prSet presAssocID="{45B49960-3CBE-4786-AFC0-84FB8F3A373E}" presName="node" presStyleLbl="node1" presStyleIdx="3" presStyleCnt="4" custScaleY="110663">
        <dgm:presLayoutVars>
          <dgm:bulletEnabled val="1"/>
        </dgm:presLayoutVars>
      </dgm:prSet>
      <dgm:spPr/>
      <dgm:t>
        <a:bodyPr/>
        <a:lstStyle/>
        <a:p>
          <a:endParaRPr lang="en-US"/>
        </a:p>
      </dgm:t>
    </dgm:pt>
  </dgm:ptLst>
  <dgm:cxnLst>
    <dgm:cxn modelId="{B7F5F51E-030D-49FF-BCF3-F343924C1356}" type="presOf" srcId="{C6527E75-CAD7-4DCC-8924-D4ABF07B7AB7}" destId="{6CBEAF7A-C6E3-4A08-B82D-54C77675A34E}" srcOrd="0" destOrd="0" presId="urn:microsoft.com/office/officeart/2005/8/layout/process1"/>
    <dgm:cxn modelId="{F3D144D6-3550-48ED-92C0-09A0784715CA}" type="presOf" srcId="{25FFD0B8-1634-4C2B-9D79-2C4BBCB46E7D}" destId="{E8D07874-B237-4240-8701-0654C577C5A4}" srcOrd="1" destOrd="0" presId="urn:microsoft.com/office/officeart/2005/8/layout/process1"/>
    <dgm:cxn modelId="{37FA231E-F1C5-4CB5-930F-C90D8FBFEFC8}" type="presOf" srcId="{D2F07C71-8173-4B11-9598-4E10D41ED33D}" destId="{9FD2138E-01AE-4655-AA85-BFE12A8A7B32}" srcOrd="0" destOrd="0" presId="urn:microsoft.com/office/officeart/2005/8/layout/process1"/>
    <dgm:cxn modelId="{EF1CFDA1-B527-4A21-B173-BAD717C5223A}" srcId="{B8AB67CA-532E-48D8-B3A2-FBBA468506B4}" destId="{D2F07C71-8173-4B11-9598-4E10D41ED33D}" srcOrd="2" destOrd="0" parTransId="{82457396-B00A-4E67-85C0-CD96742B6573}" sibTransId="{EB5BD423-65E8-4654-9C34-7D9C21DA8625}"/>
    <dgm:cxn modelId="{78B79466-A507-494F-AA58-CC92FD00D6F1}" type="presOf" srcId="{EB5BD423-65E8-4654-9C34-7D9C21DA8625}" destId="{5AB6A735-7C46-4AEB-91C0-3602E42D7F2A}" srcOrd="0" destOrd="0" presId="urn:microsoft.com/office/officeart/2005/8/layout/process1"/>
    <dgm:cxn modelId="{3CA480DC-3D86-4F18-9ABA-6889832B6740}" type="presOf" srcId="{B8AB67CA-532E-48D8-B3A2-FBBA468506B4}" destId="{9370677B-DEEC-4AD3-8014-FF29DC9D1E67}" srcOrd="0" destOrd="0" presId="urn:microsoft.com/office/officeart/2005/8/layout/process1"/>
    <dgm:cxn modelId="{3EB4F644-CCA9-4DD9-A495-2BFF5CC885B9}" srcId="{B8AB67CA-532E-48D8-B3A2-FBBA468506B4}" destId="{C6527E75-CAD7-4DCC-8924-D4ABF07B7AB7}" srcOrd="0" destOrd="0" parTransId="{1A01FAD8-F941-4E92-8B3A-6D0BB437FD2B}" sibTransId="{ABB59C86-BBA7-450C-9D7A-5A6473119CE3}"/>
    <dgm:cxn modelId="{3DA412E5-0ADB-4984-ABD4-3010BEDF3388}" type="presOf" srcId="{ABB59C86-BBA7-450C-9D7A-5A6473119CE3}" destId="{13F4F02B-743F-47B6-9BDB-99D21022A6B3}" srcOrd="0" destOrd="0" presId="urn:microsoft.com/office/officeart/2005/8/layout/process1"/>
    <dgm:cxn modelId="{68C037C4-75A5-4CA0-9901-070B6ED54BBF}" type="presOf" srcId="{ABB59C86-BBA7-450C-9D7A-5A6473119CE3}" destId="{189DA147-1A45-40E5-B062-C9AD3E42DBC8}" srcOrd="1" destOrd="0" presId="urn:microsoft.com/office/officeart/2005/8/layout/process1"/>
    <dgm:cxn modelId="{8CBC0970-533E-4997-828D-A6C2D837BA7A}" type="presOf" srcId="{EB5BD423-65E8-4654-9C34-7D9C21DA8625}" destId="{A649001D-4F0E-4D18-A3F8-4028AF59CD35}" srcOrd="1" destOrd="0" presId="urn:microsoft.com/office/officeart/2005/8/layout/process1"/>
    <dgm:cxn modelId="{F4EFDFB4-6455-4133-A857-CA39CF4B1D54}" type="presOf" srcId="{45B49960-3CBE-4786-AFC0-84FB8F3A373E}" destId="{7701B798-1262-4CA4-8187-4460B0EB6D91}" srcOrd="0" destOrd="0" presId="urn:microsoft.com/office/officeart/2005/8/layout/process1"/>
    <dgm:cxn modelId="{EDE0C606-7B5B-49C7-BC55-1A1A04035A1C}" type="presOf" srcId="{F84F23BB-3803-4A9E-8B97-9F1A8A391CFA}" destId="{A9C367CB-F42F-4E1E-A9F9-FC08B21EE656}" srcOrd="0" destOrd="0" presId="urn:microsoft.com/office/officeart/2005/8/layout/process1"/>
    <dgm:cxn modelId="{567CECB5-2E08-449A-A014-966711A2DB1F}" srcId="{B8AB67CA-532E-48D8-B3A2-FBBA468506B4}" destId="{F84F23BB-3803-4A9E-8B97-9F1A8A391CFA}" srcOrd="1" destOrd="0" parTransId="{6CEE9CAB-54A3-431B-A910-AC9ECE6F3929}" sibTransId="{25FFD0B8-1634-4C2B-9D79-2C4BBCB46E7D}"/>
    <dgm:cxn modelId="{73EEE346-E2AD-4807-AFF7-6E24502755D8}" srcId="{B8AB67CA-532E-48D8-B3A2-FBBA468506B4}" destId="{45B49960-3CBE-4786-AFC0-84FB8F3A373E}" srcOrd="3" destOrd="0" parTransId="{CF2290B4-F893-41B6-A07F-CEA240CA5023}" sibTransId="{9A6049B7-2F05-4FAF-90CE-550E69FEE6C1}"/>
    <dgm:cxn modelId="{44142E21-0677-40AE-A06C-73068DC5479D}" type="presOf" srcId="{25FFD0B8-1634-4C2B-9D79-2C4BBCB46E7D}" destId="{1B6401A8-F1F2-4E0D-A15A-2F576C421E8A}" srcOrd="0" destOrd="0" presId="urn:microsoft.com/office/officeart/2005/8/layout/process1"/>
    <dgm:cxn modelId="{6A0D1C81-6242-4D1E-B309-F1BA596D79AD}" type="presParOf" srcId="{9370677B-DEEC-4AD3-8014-FF29DC9D1E67}" destId="{6CBEAF7A-C6E3-4A08-B82D-54C77675A34E}" srcOrd="0" destOrd="0" presId="urn:microsoft.com/office/officeart/2005/8/layout/process1"/>
    <dgm:cxn modelId="{82FB951E-7067-4A67-A361-7A48E8609124}" type="presParOf" srcId="{9370677B-DEEC-4AD3-8014-FF29DC9D1E67}" destId="{13F4F02B-743F-47B6-9BDB-99D21022A6B3}" srcOrd="1" destOrd="0" presId="urn:microsoft.com/office/officeart/2005/8/layout/process1"/>
    <dgm:cxn modelId="{89BC515C-9ABA-4790-9FC0-28A8C76F12CE}" type="presParOf" srcId="{13F4F02B-743F-47B6-9BDB-99D21022A6B3}" destId="{189DA147-1A45-40E5-B062-C9AD3E42DBC8}" srcOrd="0" destOrd="0" presId="urn:microsoft.com/office/officeart/2005/8/layout/process1"/>
    <dgm:cxn modelId="{C4CCFE0D-E249-4753-A7C4-68FA0E8C7CBA}" type="presParOf" srcId="{9370677B-DEEC-4AD3-8014-FF29DC9D1E67}" destId="{A9C367CB-F42F-4E1E-A9F9-FC08B21EE656}" srcOrd="2" destOrd="0" presId="urn:microsoft.com/office/officeart/2005/8/layout/process1"/>
    <dgm:cxn modelId="{6F96D302-5E32-4736-9CC8-7E18B467BD12}" type="presParOf" srcId="{9370677B-DEEC-4AD3-8014-FF29DC9D1E67}" destId="{1B6401A8-F1F2-4E0D-A15A-2F576C421E8A}" srcOrd="3" destOrd="0" presId="urn:microsoft.com/office/officeart/2005/8/layout/process1"/>
    <dgm:cxn modelId="{216ED475-5E98-4FB5-BC3F-6DFD96392851}" type="presParOf" srcId="{1B6401A8-F1F2-4E0D-A15A-2F576C421E8A}" destId="{E8D07874-B237-4240-8701-0654C577C5A4}" srcOrd="0" destOrd="0" presId="urn:microsoft.com/office/officeart/2005/8/layout/process1"/>
    <dgm:cxn modelId="{0FE4C048-1B5B-4358-9C90-3E60A9DFC93F}" type="presParOf" srcId="{9370677B-DEEC-4AD3-8014-FF29DC9D1E67}" destId="{9FD2138E-01AE-4655-AA85-BFE12A8A7B32}" srcOrd="4" destOrd="0" presId="urn:microsoft.com/office/officeart/2005/8/layout/process1"/>
    <dgm:cxn modelId="{386260AD-E443-4C6D-97CD-4768C5A1CC26}" type="presParOf" srcId="{9370677B-DEEC-4AD3-8014-FF29DC9D1E67}" destId="{5AB6A735-7C46-4AEB-91C0-3602E42D7F2A}" srcOrd="5" destOrd="0" presId="urn:microsoft.com/office/officeart/2005/8/layout/process1"/>
    <dgm:cxn modelId="{5EEE7DC9-438A-4540-8D58-197D70EC7D29}" type="presParOf" srcId="{5AB6A735-7C46-4AEB-91C0-3602E42D7F2A}" destId="{A649001D-4F0E-4D18-A3F8-4028AF59CD35}" srcOrd="0" destOrd="0" presId="urn:microsoft.com/office/officeart/2005/8/layout/process1"/>
    <dgm:cxn modelId="{772E1B80-7F5A-4C4C-B0EA-AE93D1161E51}" type="presParOf" srcId="{9370677B-DEEC-4AD3-8014-FF29DC9D1E67}" destId="{7701B798-1262-4CA4-8187-4460B0EB6D91}"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E158B0-D1F3-48AF-BE46-2E05924A927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1FB3885-257F-4FE3-9635-DE3DD0E32D18}">
      <dgm:prSet phldrT="[Text]" custT="1"/>
      <dgm:spPr/>
      <dgm:t>
        <a:bodyPr/>
        <a:lstStyle/>
        <a:p>
          <a:r>
            <a:rPr kumimoji="1" lang="en-US" sz="2400" b="1" i="0" dirty="0" smtClean="0"/>
            <a:t>1-persistent seem</a:t>
          </a:r>
          <a:r>
            <a:rPr kumimoji="1" lang="en-GB" sz="2400" b="1" i="0" dirty="0" smtClean="0"/>
            <a:t>s</a:t>
          </a:r>
          <a:r>
            <a:rPr kumimoji="1" lang="en-US" sz="2400" b="1" i="0" dirty="0" smtClean="0"/>
            <a:t> more unstable than p-persistent </a:t>
          </a:r>
          <a:endParaRPr lang="en-US" sz="2400" b="1" i="0" dirty="0"/>
        </a:p>
      </dgm:t>
    </dgm:pt>
    <dgm:pt modelId="{580C42D4-B113-4A3F-B846-F3D5268C0A09}" type="parTrans" cxnId="{DC4FDFFA-4654-4D78-B83B-C3B5BFB58377}">
      <dgm:prSet/>
      <dgm:spPr/>
      <dgm:t>
        <a:bodyPr/>
        <a:lstStyle/>
        <a:p>
          <a:endParaRPr lang="en-US"/>
        </a:p>
      </dgm:t>
    </dgm:pt>
    <dgm:pt modelId="{C30EE096-CD75-44B7-9BC8-25B44CFE555F}" type="sibTrans" cxnId="{DC4FDFFA-4654-4D78-B83B-C3B5BFB58377}">
      <dgm:prSet/>
      <dgm:spPr/>
      <dgm:t>
        <a:bodyPr/>
        <a:lstStyle/>
        <a:p>
          <a:endParaRPr lang="en-US"/>
        </a:p>
      </dgm:t>
    </dgm:pt>
    <dgm:pt modelId="{594C2BA4-D5C3-46B1-B961-A1A0200E5F2E}">
      <dgm:prSet custT="1"/>
      <dgm:spPr/>
      <dgm:t>
        <a:bodyPr/>
        <a:lstStyle/>
        <a:p>
          <a:r>
            <a:rPr kumimoji="1" lang="en-GB" sz="2400" b="1" i="0" dirty="0" smtClean="0"/>
            <a:t>Because of greed</a:t>
          </a:r>
          <a:r>
            <a:rPr kumimoji="1" lang="en-US" sz="2400" b="1" i="0" dirty="0" smtClean="0"/>
            <a:t> of the stations</a:t>
          </a:r>
          <a:endParaRPr lang="en-US" sz="2400" b="1" i="0" dirty="0"/>
        </a:p>
      </dgm:t>
    </dgm:pt>
    <dgm:pt modelId="{EE205328-AB81-43ED-99F8-5BE203F54F1D}" type="parTrans" cxnId="{BD9B8C0C-100D-40CB-8431-0FABBA114E26}">
      <dgm:prSet/>
      <dgm:spPr/>
      <dgm:t>
        <a:bodyPr/>
        <a:lstStyle/>
        <a:p>
          <a:endParaRPr lang="en-US"/>
        </a:p>
      </dgm:t>
    </dgm:pt>
    <dgm:pt modelId="{C84089D9-3923-440E-8A0E-D7AC3D253F80}" type="sibTrans" cxnId="{BD9B8C0C-100D-40CB-8431-0FABBA114E26}">
      <dgm:prSet/>
      <dgm:spPr/>
      <dgm:t>
        <a:bodyPr/>
        <a:lstStyle/>
        <a:p>
          <a:endParaRPr lang="en-US"/>
        </a:p>
      </dgm:t>
    </dgm:pt>
    <dgm:pt modelId="{7D57B404-DC18-4F6C-A209-F460C8D4AD95}">
      <dgm:prSet custT="1"/>
      <dgm:spPr/>
      <dgm:t>
        <a:bodyPr/>
        <a:lstStyle/>
        <a:p>
          <a:r>
            <a:rPr kumimoji="1" lang="en-US" sz="2400" b="1" i="0" dirty="0" smtClean="0"/>
            <a:t>Wasted time due to collisions is short </a:t>
          </a:r>
          <a:endParaRPr kumimoji="1" lang="en-US" sz="2400" b="1" i="0" dirty="0"/>
        </a:p>
      </dgm:t>
    </dgm:pt>
    <dgm:pt modelId="{0CF1978C-589D-477C-9A56-466A716D370E}" type="parTrans" cxnId="{87B19F8B-2097-4BB4-A0D4-FA869FB092E2}">
      <dgm:prSet/>
      <dgm:spPr/>
      <dgm:t>
        <a:bodyPr/>
        <a:lstStyle/>
        <a:p>
          <a:endParaRPr lang="en-US"/>
        </a:p>
      </dgm:t>
    </dgm:pt>
    <dgm:pt modelId="{9CA06B46-4B7C-444D-BA01-F940BAE7CD2A}" type="sibTrans" cxnId="{87B19F8B-2097-4BB4-A0D4-FA869FB092E2}">
      <dgm:prSet/>
      <dgm:spPr/>
      <dgm:t>
        <a:bodyPr/>
        <a:lstStyle/>
        <a:p>
          <a:endParaRPr lang="en-US"/>
        </a:p>
      </dgm:t>
    </dgm:pt>
    <dgm:pt modelId="{C1262EF5-CA3F-44A6-BEEE-F73189F84A7F}">
      <dgm:prSet custT="1"/>
      <dgm:spPr/>
      <dgm:t>
        <a:bodyPr/>
        <a:lstStyle/>
        <a:p>
          <a:r>
            <a:rPr kumimoji="1" lang="en-GB" sz="2400" b="1" i="0" dirty="0" smtClean="0"/>
            <a:t>With</a:t>
          </a:r>
          <a:r>
            <a:rPr kumimoji="1" lang="en-US" sz="2400" b="1" i="0" dirty="0" smtClean="0"/>
            <a:t> random backoff</a:t>
          </a:r>
          <a:r>
            <a:rPr kumimoji="1" lang="en-GB" sz="2400" b="1" i="0" dirty="0" smtClean="0"/>
            <a:t> </a:t>
          </a:r>
          <a:r>
            <a:rPr kumimoji="1" lang="en-US" sz="2400" b="1" i="0" dirty="0" smtClean="0"/>
            <a:t>unlikely to collide on next attempt to send</a:t>
          </a:r>
          <a:endParaRPr kumimoji="1" lang="en-US" sz="2400" b="1" i="0" dirty="0"/>
        </a:p>
      </dgm:t>
    </dgm:pt>
    <dgm:pt modelId="{C8708C73-B928-4242-922F-5FDA65675675}" type="parTrans" cxnId="{92C5D6D9-B389-497F-84F7-64C23E414866}">
      <dgm:prSet/>
      <dgm:spPr/>
      <dgm:t>
        <a:bodyPr/>
        <a:lstStyle/>
        <a:p>
          <a:endParaRPr lang="en-US"/>
        </a:p>
      </dgm:t>
    </dgm:pt>
    <dgm:pt modelId="{9C6F09DC-36EA-422D-9523-683316731AAC}" type="sibTrans" cxnId="{92C5D6D9-B389-497F-84F7-64C23E414866}">
      <dgm:prSet/>
      <dgm:spPr/>
      <dgm:t>
        <a:bodyPr/>
        <a:lstStyle/>
        <a:p>
          <a:endParaRPr lang="en-US"/>
        </a:p>
      </dgm:t>
    </dgm:pt>
    <dgm:pt modelId="{59645405-32CB-4F18-980E-77956967CDB2}" type="pres">
      <dgm:prSet presAssocID="{D8E158B0-D1F3-48AF-BE46-2E05924A9273}" presName="linear" presStyleCnt="0">
        <dgm:presLayoutVars>
          <dgm:dir/>
          <dgm:animLvl val="lvl"/>
          <dgm:resizeHandles val="exact"/>
        </dgm:presLayoutVars>
      </dgm:prSet>
      <dgm:spPr/>
      <dgm:t>
        <a:bodyPr/>
        <a:lstStyle/>
        <a:p>
          <a:endParaRPr lang="en-US"/>
        </a:p>
      </dgm:t>
    </dgm:pt>
    <dgm:pt modelId="{4711AE1F-F115-4941-B1CD-BDC81600FF34}" type="pres">
      <dgm:prSet presAssocID="{21FB3885-257F-4FE3-9635-DE3DD0E32D18}" presName="parentLin" presStyleCnt="0"/>
      <dgm:spPr/>
    </dgm:pt>
    <dgm:pt modelId="{BA981ACC-4D7C-4F18-8B77-E9119AE4546C}" type="pres">
      <dgm:prSet presAssocID="{21FB3885-257F-4FE3-9635-DE3DD0E32D18}" presName="parentLeftMargin" presStyleLbl="node1" presStyleIdx="0" presStyleCnt="1"/>
      <dgm:spPr/>
      <dgm:t>
        <a:bodyPr/>
        <a:lstStyle/>
        <a:p>
          <a:endParaRPr lang="en-US"/>
        </a:p>
      </dgm:t>
    </dgm:pt>
    <dgm:pt modelId="{BAEA2B29-68BB-4863-A17D-968D894EBBD8}" type="pres">
      <dgm:prSet presAssocID="{21FB3885-257F-4FE3-9635-DE3DD0E32D18}" presName="parentText" presStyleLbl="node1" presStyleIdx="0" presStyleCnt="1" custScaleX="81129" custScaleY="70690" custLinFactNeighborX="26126" custLinFactNeighborY="9015">
        <dgm:presLayoutVars>
          <dgm:chMax val="0"/>
          <dgm:bulletEnabled val="1"/>
        </dgm:presLayoutVars>
      </dgm:prSet>
      <dgm:spPr/>
      <dgm:t>
        <a:bodyPr/>
        <a:lstStyle/>
        <a:p>
          <a:endParaRPr lang="en-US"/>
        </a:p>
      </dgm:t>
    </dgm:pt>
    <dgm:pt modelId="{6B39F49D-D837-42C3-BF58-9F670086F14A}" type="pres">
      <dgm:prSet presAssocID="{21FB3885-257F-4FE3-9635-DE3DD0E32D18}" presName="negativeSpace" presStyleCnt="0"/>
      <dgm:spPr/>
    </dgm:pt>
    <dgm:pt modelId="{9FF5B44B-4526-47FA-8639-2B875C7C7809}" type="pres">
      <dgm:prSet presAssocID="{21FB3885-257F-4FE3-9635-DE3DD0E32D18}" presName="childText" presStyleLbl="conFgAcc1" presStyleIdx="0" presStyleCnt="1" custScaleX="94595" custScaleY="93124">
        <dgm:presLayoutVars>
          <dgm:bulletEnabled val="1"/>
        </dgm:presLayoutVars>
      </dgm:prSet>
      <dgm:spPr/>
      <dgm:t>
        <a:bodyPr/>
        <a:lstStyle/>
        <a:p>
          <a:endParaRPr lang="en-US"/>
        </a:p>
      </dgm:t>
    </dgm:pt>
  </dgm:ptLst>
  <dgm:cxnLst>
    <dgm:cxn modelId="{DC4FDFFA-4654-4D78-B83B-C3B5BFB58377}" srcId="{D8E158B0-D1F3-48AF-BE46-2E05924A9273}" destId="{21FB3885-257F-4FE3-9635-DE3DD0E32D18}" srcOrd="0" destOrd="0" parTransId="{580C42D4-B113-4A3F-B846-F3D5268C0A09}" sibTransId="{C30EE096-CD75-44B7-9BC8-25B44CFE555F}"/>
    <dgm:cxn modelId="{87B19F8B-2097-4BB4-A0D4-FA869FB092E2}" srcId="{21FB3885-257F-4FE3-9635-DE3DD0E32D18}" destId="{7D57B404-DC18-4F6C-A209-F460C8D4AD95}" srcOrd="1" destOrd="0" parTransId="{0CF1978C-589D-477C-9A56-466A716D370E}" sibTransId="{9CA06B46-4B7C-444D-BA01-F940BAE7CD2A}"/>
    <dgm:cxn modelId="{92C5D6D9-B389-497F-84F7-64C23E414866}" srcId="{21FB3885-257F-4FE3-9635-DE3DD0E32D18}" destId="{C1262EF5-CA3F-44A6-BEEE-F73189F84A7F}" srcOrd="2" destOrd="0" parTransId="{C8708C73-B928-4242-922F-5FDA65675675}" sibTransId="{9C6F09DC-36EA-422D-9523-683316731AAC}"/>
    <dgm:cxn modelId="{42A7A10D-8004-452E-AC7F-618F3D762B66}" type="presOf" srcId="{21FB3885-257F-4FE3-9635-DE3DD0E32D18}" destId="{BAEA2B29-68BB-4863-A17D-968D894EBBD8}" srcOrd="1" destOrd="0" presId="urn:microsoft.com/office/officeart/2005/8/layout/list1"/>
    <dgm:cxn modelId="{7D2004EB-C134-4268-BA89-7C69ADD9F8CA}" type="presOf" srcId="{21FB3885-257F-4FE3-9635-DE3DD0E32D18}" destId="{BA981ACC-4D7C-4F18-8B77-E9119AE4546C}" srcOrd="0" destOrd="0" presId="urn:microsoft.com/office/officeart/2005/8/layout/list1"/>
    <dgm:cxn modelId="{BD9B8C0C-100D-40CB-8431-0FABBA114E26}" srcId="{21FB3885-257F-4FE3-9635-DE3DD0E32D18}" destId="{594C2BA4-D5C3-46B1-B961-A1A0200E5F2E}" srcOrd="0" destOrd="0" parTransId="{EE205328-AB81-43ED-99F8-5BE203F54F1D}" sibTransId="{C84089D9-3923-440E-8A0E-D7AC3D253F80}"/>
    <dgm:cxn modelId="{78F35ADC-2FEA-4251-9FFA-E24CD3419215}" type="presOf" srcId="{7D57B404-DC18-4F6C-A209-F460C8D4AD95}" destId="{9FF5B44B-4526-47FA-8639-2B875C7C7809}" srcOrd="0" destOrd="1" presId="urn:microsoft.com/office/officeart/2005/8/layout/list1"/>
    <dgm:cxn modelId="{3E0E24E4-1146-4F18-AFBD-36C540833B48}" type="presOf" srcId="{C1262EF5-CA3F-44A6-BEEE-F73189F84A7F}" destId="{9FF5B44B-4526-47FA-8639-2B875C7C7809}" srcOrd="0" destOrd="2" presId="urn:microsoft.com/office/officeart/2005/8/layout/list1"/>
    <dgm:cxn modelId="{307C9C6D-FCA6-4284-9988-5126E7DC5362}" type="presOf" srcId="{D8E158B0-D1F3-48AF-BE46-2E05924A9273}" destId="{59645405-32CB-4F18-980E-77956967CDB2}" srcOrd="0" destOrd="0" presId="urn:microsoft.com/office/officeart/2005/8/layout/list1"/>
    <dgm:cxn modelId="{7FC01A98-9015-4D12-8AB2-554162484747}" type="presOf" srcId="{594C2BA4-D5C3-46B1-B961-A1A0200E5F2E}" destId="{9FF5B44B-4526-47FA-8639-2B875C7C7809}" srcOrd="0" destOrd="0" presId="urn:microsoft.com/office/officeart/2005/8/layout/list1"/>
    <dgm:cxn modelId="{C291FF24-D16B-40E4-B76D-F3F8BCA13741}" type="presParOf" srcId="{59645405-32CB-4F18-980E-77956967CDB2}" destId="{4711AE1F-F115-4941-B1CD-BDC81600FF34}" srcOrd="0" destOrd="0" presId="urn:microsoft.com/office/officeart/2005/8/layout/list1"/>
    <dgm:cxn modelId="{69F33CE8-9B74-488F-8659-5F1E5C2F2E36}" type="presParOf" srcId="{4711AE1F-F115-4941-B1CD-BDC81600FF34}" destId="{BA981ACC-4D7C-4F18-8B77-E9119AE4546C}" srcOrd="0" destOrd="0" presId="urn:microsoft.com/office/officeart/2005/8/layout/list1"/>
    <dgm:cxn modelId="{0F55E645-819A-4DB1-8C56-52BC9853FF4F}" type="presParOf" srcId="{4711AE1F-F115-4941-B1CD-BDC81600FF34}" destId="{BAEA2B29-68BB-4863-A17D-968D894EBBD8}" srcOrd="1" destOrd="0" presId="urn:microsoft.com/office/officeart/2005/8/layout/list1"/>
    <dgm:cxn modelId="{0450B617-57BB-4FDA-BDDF-E029B322BA79}" type="presParOf" srcId="{59645405-32CB-4F18-980E-77956967CDB2}" destId="{6B39F49D-D837-42C3-BF58-9F670086F14A}" srcOrd="1" destOrd="0" presId="urn:microsoft.com/office/officeart/2005/8/layout/list1"/>
    <dgm:cxn modelId="{BDE200FB-B710-466E-9D37-C1499BE82CD9}" type="presParOf" srcId="{59645405-32CB-4F18-980E-77956967CDB2}" destId="{9FF5B44B-4526-47FA-8639-2B875C7C7809}"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6B5C706-55B3-4ED7-A20A-587A0D9A7213}" type="doc">
      <dgm:prSet loTypeId="urn:microsoft.com/office/officeart/2005/8/layout/lProcess2" loCatId="relationship" qsTypeId="urn:microsoft.com/office/officeart/2005/8/quickstyle/3D5" qsCatId="3D" csTypeId="urn:microsoft.com/office/officeart/2005/8/colors/accent1_2" csCatId="accent1" phldr="1"/>
      <dgm:spPr/>
      <dgm:t>
        <a:bodyPr/>
        <a:lstStyle/>
        <a:p>
          <a:endParaRPr lang="en-US"/>
        </a:p>
      </dgm:t>
    </dgm:pt>
    <dgm:pt modelId="{469027C5-81B0-4316-A604-6C79D5078419}">
      <dgm:prSet phldrT="[Text]" custT="1"/>
      <dgm:spPr/>
      <dgm:t>
        <a:bodyPr/>
        <a:lstStyle/>
        <a:p>
          <a:r>
            <a:rPr kumimoji="1" lang="en-US" dirty="0" smtClean="0"/>
            <a:t>On twisted pair</a:t>
          </a:r>
        </a:p>
        <a:p>
          <a:r>
            <a:rPr kumimoji="1" lang="en-US" dirty="0" smtClean="0"/>
            <a:t> (star-topology)</a:t>
          </a:r>
          <a:endParaRPr kumimoji="1" lang="en-US" dirty="0"/>
        </a:p>
      </dgm:t>
    </dgm:pt>
    <dgm:pt modelId="{768E4017-A3FD-453A-B7AA-C1F36BD80BEA}" type="parTrans" cxnId="{E10F084D-5A0F-4DC7-AB9A-D16A300E5AA3}">
      <dgm:prSet/>
      <dgm:spPr/>
      <dgm:t>
        <a:bodyPr/>
        <a:lstStyle/>
        <a:p>
          <a:endParaRPr lang="en-US"/>
        </a:p>
      </dgm:t>
    </dgm:pt>
    <dgm:pt modelId="{E00E39F8-AEDD-4B19-B12D-23BB589BCA7E}" type="sibTrans" cxnId="{E10F084D-5A0F-4DC7-AB9A-D16A300E5AA3}">
      <dgm:prSet/>
      <dgm:spPr/>
      <dgm:t>
        <a:bodyPr/>
        <a:lstStyle/>
        <a:p>
          <a:endParaRPr lang="en-US"/>
        </a:p>
      </dgm:t>
    </dgm:pt>
    <dgm:pt modelId="{330E46B4-61F7-49E6-8E7E-2782502106BC}">
      <dgm:prSet phldrT="[Text]" custT="1"/>
      <dgm:spPr/>
      <dgm:t>
        <a:bodyPr/>
        <a:lstStyle/>
        <a:p>
          <a:r>
            <a:rPr kumimoji="1" lang="en-US" sz="2600" dirty="0" smtClean="0"/>
            <a:t>Activity on more than one port is collision</a:t>
          </a:r>
          <a:endParaRPr kumimoji="1" lang="en-US" sz="2600" dirty="0"/>
        </a:p>
      </dgm:t>
    </dgm:pt>
    <dgm:pt modelId="{2B799967-7935-4752-B80D-9DB2E63118E2}" type="parTrans" cxnId="{97C54ED0-A4F2-43CD-8080-4076CBD740C4}">
      <dgm:prSet/>
      <dgm:spPr/>
      <dgm:t>
        <a:bodyPr/>
        <a:lstStyle/>
        <a:p>
          <a:endParaRPr lang="en-US"/>
        </a:p>
      </dgm:t>
    </dgm:pt>
    <dgm:pt modelId="{AFDA95FE-5A15-4F05-B4CD-81372DE8D7E6}" type="sibTrans" cxnId="{97C54ED0-A4F2-43CD-8080-4076CBD740C4}">
      <dgm:prSet/>
      <dgm:spPr/>
      <dgm:t>
        <a:bodyPr/>
        <a:lstStyle/>
        <a:p>
          <a:endParaRPr lang="en-US"/>
        </a:p>
      </dgm:t>
    </dgm:pt>
    <dgm:pt modelId="{FB6AC0DC-BF68-4C8B-A892-6ED2A0E71ED0}">
      <dgm:prSet custT="1"/>
      <dgm:spPr/>
      <dgm:t>
        <a:bodyPr/>
        <a:lstStyle/>
        <a:p>
          <a:r>
            <a:rPr kumimoji="1" lang="en-US" sz="2600" dirty="0" smtClean="0"/>
            <a:t>Use special collision presence signal</a:t>
          </a:r>
          <a:endParaRPr kumimoji="1" lang="en-US" sz="2600" dirty="0"/>
        </a:p>
      </dgm:t>
    </dgm:pt>
    <dgm:pt modelId="{0BFBE7E5-4ABE-4C36-BB37-25E3A71C3352}" type="parTrans" cxnId="{EDF33905-1C67-4450-A955-59D8CFD0FF48}">
      <dgm:prSet/>
      <dgm:spPr/>
      <dgm:t>
        <a:bodyPr/>
        <a:lstStyle/>
        <a:p>
          <a:endParaRPr lang="en-US"/>
        </a:p>
      </dgm:t>
    </dgm:pt>
    <dgm:pt modelId="{0421A5AE-32A0-4ABB-8607-26979919E609}" type="sibTrans" cxnId="{EDF33905-1C67-4450-A955-59D8CFD0FF48}">
      <dgm:prSet/>
      <dgm:spPr/>
      <dgm:t>
        <a:bodyPr/>
        <a:lstStyle/>
        <a:p>
          <a:endParaRPr lang="en-US"/>
        </a:p>
      </dgm:t>
    </dgm:pt>
    <dgm:pt modelId="{F27EE7B2-F404-E347-87FA-9895026A4FF6}" type="pres">
      <dgm:prSet presAssocID="{B6B5C706-55B3-4ED7-A20A-587A0D9A7213}" presName="theList" presStyleCnt="0">
        <dgm:presLayoutVars>
          <dgm:dir/>
          <dgm:animLvl val="lvl"/>
          <dgm:resizeHandles val="exact"/>
        </dgm:presLayoutVars>
      </dgm:prSet>
      <dgm:spPr/>
      <dgm:t>
        <a:bodyPr/>
        <a:lstStyle/>
        <a:p>
          <a:endParaRPr lang="en-US"/>
        </a:p>
      </dgm:t>
    </dgm:pt>
    <dgm:pt modelId="{3857DCFF-B6D9-4D4C-9D26-86C93F6F9C4B}" type="pres">
      <dgm:prSet presAssocID="{469027C5-81B0-4316-A604-6C79D5078419}" presName="compNode" presStyleCnt="0"/>
      <dgm:spPr/>
      <dgm:t>
        <a:bodyPr/>
        <a:lstStyle/>
        <a:p>
          <a:endParaRPr lang="en-US"/>
        </a:p>
      </dgm:t>
    </dgm:pt>
    <dgm:pt modelId="{B26F4CC7-6A59-A646-8624-A094FFF72015}" type="pres">
      <dgm:prSet presAssocID="{469027C5-81B0-4316-A604-6C79D5078419}" presName="aNode" presStyleLbl="bgShp" presStyleIdx="0" presStyleCnt="1"/>
      <dgm:spPr/>
      <dgm:t>
        <a:bodyPr/>
        <a:lstStyle/>
        <a:p>
          <a:endParaRPr lang="en-US"/>
        </a:p>
      </dgm:t>
    </dgm:pt>
    <dgm:pt modelId="{8EC25D6D-42AA-C148-A3C0-D658F28FBC8D}" type="pres">
      <dgm:prSet presAssocID="{469027C5-81B0-4316-A604-6C79D5078419}" presName="textNode" presStyleLbl="bgShp" presStyleIdx="0" presStyleCnt="1"/>
      <dgm:spPr/>
      <dgm:t>
        <a:bodyPr/>
        <a:lstStyle/>
        <a:p>
          <a:endParaRPr lang="en-US"/>
        </a:p>
      </dgm:t>
    </dgm:pt>
    <dgm:pt modelId="{8C6EF8E2-D686-7444-8AF5-864FAC640A68}" type="pres">
      <dgm:prSet presAssocID="{469027C5-81B0-4316-A604-6C79D5078419}" presName="compChildNode" presStyleCnt="0"/>
      <dgm:spPr/>
      <dgm:t>
        <a:bodyPr/>
        <a:lstStyle/>
        <a:p>
          <a:endParaRPr lang="en-US"/>
        </a:p>
      </dgm:t>
    </dgm:pt>
    <dgm:pt modelId="{1FAF6B59-0566-1B4B-8D62-17F1B51E8BA8}" type="pres">
      <dgm:prSet presAssocID="{469027C5-81B0-4316-A604-6C79D5078419}" presName="theInnerList" presStyleCnt="0"/>
      <dgm:spPr/>
      <dgm:t>
        <a:bodyPr/>
        <a:lstStyle/>
        <a:p>
          <a:endParaRPr lang="en-US"/>
        </a:p>
      </dgm:t>
    </dgm:pt>
    <dgm:pt modelId="{A06C27E1-31C3-F244-95F1-957334747615}" type="pres">
      <dgm:prSet presAssocID="{330E46B4-61F7-49E6-8E7E-2782502106BC}" presName="childNode" presStyleLbl="node1" presStyleIdx="0" presStyleCnt="2">
        <dgm:presLayoutVars>
          <dgm:bulletEnabled val="1"/>
        </dgm:presLayoutVars>
      </dgm:prSet>
      <dgm:spPr/>
      <dgm:t>
        <a:bodyPr/>
        <a:lstStyle/>
        <a:p>
          <a:endParaRPr lang="en-US"/>
        </a:p>
      </dgm:t>
    </dgm:pt>
    <dgm:pt modelId="{4CF38AE8-38B1-EF47-AC0A-858BC200C190}" type="pres">
      <dgm:prSet presAssocID="{330E46B4-61F7-49E6-8E7E-2782502106BC}" presName="aSpace2" presStyleCnt="0"/>
      <dgm:spPr/>
      <dgm:t>
        <a:bodyPr/>
        <a:lstStyle/>
        <a:p>
          <a:endParaRPr lang="en-US"/>
        </a:p>
      </dgm:t>
    </dgm:pt>
    <dgm:pt modelId="{25475ED7-C0D7-8B40-ABA5-611A788BA9A5}" type="pres">
      <dgm:prSet presAssocID="{FB6AC0DC-BF68-4C8B-A892-6ED2A0E71ED0}" presName="childNode" presStyleLbl="node1" presStyleIdx="1" presStyleCnt="2">
        <dgm:presLayoutVars>
          <dgm:bulletEnabled val="1"/>
        </dgm:presLayoutVars>
      </dgm:prSet>
      <dgm:spPr/>
      <dgm:t>
        <a:bodyPr/>
        <a:lstStyle/>
        <a:p>
          <a:endParaRPr lang="en-US"/>
        </a:p>
      </dgm:t>
    </dgm:pt>
  </dgm:ptLst>
  <dgm:cxnLst>
    <dgm:cxn modelId="{9EE725C9-D9E3-4240-9E17-0B12FDC37862}" type="presOf" srcId="{469027C5-81B0-4316-A604-6C79D5078419}" destId="{B26F4CC7-6A59-A646-8624-A094FFF72015}" srcOrd="0" destOrd="0" presId="urn:microsoft.com/office/officeart/2005/8/layout/lProcess2"/>
    <dgm:cxn modelId="{0B443B21-EAE5-7247-A729-AD89D54F195F}" type="presOf" srcId="{469027C5-81B0-4316-A604-6C79D5078419}" destId="{8EC25D6D-42AA-C148-A3C0-D658F28FBC8D}" srcOrd="1" destOrd="0" presId="urn:microsoft.com/office/officeart/2005/8/layout/lProcess2"/>
    <dgm:cxn modelId="{28F8867E-8B97-0949-ABAD-2F2617A0FA09}" type="presOf" srcId="{330E46B4-61F7-49E6-8E7E-2782502106BC}" destId="{A06C27E1-31C3-F244-95F1-957334747615}" srcOrd="0" destOrd="0" presId="urn:microsoft.com/office/officeart/2005/8/layout/lProcess2"/>
    <dgm:cxn modelId="{1537BFD8-0938-D746-AA07-AF26AEDDEE40}" type="presOf" srcId="{B6B5C706-55B3-4ED7-A20A-587A0D9A7213}" destId="{F27EE7B2-F404-E347-87FA-9895026A4FF6}" srcOrd="0" destOrd="0" presId="urn:microsoft.com/office/officeart/2005/8/layout/lProcess2"/>
    <dgm:cxn modelId="{97C54ED0-A4F2-43CD-8080-4076CBD740C4}" srcId="{469027C5-81B0-4316-A604-6C79D5078419}" destId="{330E46B4-61F7-49E6-8E7E-2782502106BC}" srcOrd="0" destOrd="0" parTransId="{2B799967-7935-4752-B80D-9DB2E63118E2}" sibTransId="{AFDA95FE-5A15-4F05-B4CD-81372DE8D7E6}"/>
    <dgm:cxn modelId="{A34876D5-1423-3841-B445-68594B382480}" type="presOf" srcId="{FB6AC0DC-BF68-4C8B-A892-6ED2A0E71ED0}" destId="{25475ED7-C0D7-8B40-ABA5-611A788BA9A5}" srcOrd="0" destOrd="0" presId="urn:microsoft.com/office/officeart/2005/8/layout/lProcess2"/>
    <dgm:cxn modelId="{E10F084D-5A0F-4DC7-AB9A-D16A300E5AA3}" srcId="{B6B5C706-55B3-4ED7-A20A-587A0D9A7213}" destId="{469027C5-81B0-4316-A604-6C79D5078419}" srcOrd="0" destOrd="0" parTransId="{768E4017-A3FD-453A-B7AA-C1F36BD80BEA}" sibTransId="{E00E39F8-AEDD-4B19-B12D-23BB589BCA7E}"/>
    <dgm:cxn modelId="{EDF33905-1C67-4450-A955-59D8CFD0FF48}" srcId="{469027C5-81B0-4316-A604-6C79D5078419}" destId="{FB6AC0DC-BF68-4C8B-A892-6ED2A0E71ED0}" srcOrd="1" destOrd="0" parTransId="{0BFBE7E5-4ABE-4C36-BB37-25E3A71C3352}" sibTransId="{0421A5AE-32A0-4ABB-8607-26979919E609}"/>
    <dgm:cxn modelId="{10F7CA8C-47E5-6247-94C8-CD94FD8D4272}" type="presParOf" srcId="{F27EE7B2-F404-E347-87FA-9895026A4FF6}" destId="{3857DCFF-B6D9-4D4C-9D26-86C93F6F9C4B}" srcOrd="0" destOrd="0" presId="urn:microsoft.com/office/officeart/2005/8/layout/lProcess2"/>
    <dgm:cxn modelId="{81BC28CD-16E8-4240-8837-7F7D01CA10C7}" type="presParOf" srcId="{3857DCFF-B6D9-4D4C-9D26-86C93F6F9C4B}" destId="{B26F4CC7-6A59-A646-8624-A094FFF72015}" srcOrd="0" destOrd="0" presId="urn:microsoft.com/office/officeart/2005/8/layout/lProcess2"/>
    <dgm:cxn modelId="{A23A2421-0BF0-9241-B26F-37063412B976}" type="presParOf" srcId="{3857DCFF-B6D9-4D4C-9D26-86C93F6F9C4B}" destId="{8EC25D6D-42AA-C148-A3C0-D658F28FBC8D}" srcOrd="1" destOrd="0" presId="urn:microsoft.com/office/officeart/2005/8/layout/lProcess2"/>
    <dgm:cxn modelId="{04A541C7-C330-F746-ADF5-9B565639705F}" type="presParOf" srcId="{3857DCFF-B6D9-4D4C-9D26-86C93F6F9C4B}" destId="{8C6EF8E2-D686-7444-8AF5-864FAC640A68}" srcOrd="2" destOrd="0" presId="urn:microsoft.com/office/officeart/2005/8/layout/lProcess2"/>
    <dgm:cxn modelId="{E3136047-6BFC-8549-B1CF-C70AB173AB41}" type="presParOf" srcId="{8C6EF8E2-D686-7444-8AF5-864FAC640A68}" destId="{1FAF6B59-0566-1B4B-8D62-17F1B51E8BA8}" srcOrd="0" destOrd="0" presId="urn:microsoft.com/office/officeart/2005/8/layout/lProcess2"/>
    <dgm:cxn modelId="{6BBB496B-9067-9944-86ED-E595F805F2F5}" type="presParOf" srcId="{1FAF6B59-0566-1B4B-8D62-17F1B51E8BA8}" destId="{A06C27E1-31C3-F244-95F1-957334747615}" srcOrd="0" destOrd="0" presId="urn:microsoft.com/office/officeart/2005/8/layout/lProcess2"/>
    <dgm:cxn modelId="{7BA6CB33-E5DC-D544-9AFB-89FA2CDBED29}" type="presParOf" srcId="{1FAF6B59-0566-1B4B-8D62-17F1B51E8BA8}" destId="{4CF38AE8-38B1-EF47-AC0A-858BC200C190}" srcOrd="1" destOrd="0" presId="urn:microsoft.com/office/officeart/2005/8/layout/lProcess2"/>
    <dgm:cxn modelId="{3CF6EEAD-34F4-6341-A5EB-B10E8AD83812}" type="presParOf" srcId="{1FAF6B59-0566-1B4B-8D62-17F1B51E8BA8}" destId="{25475ED7-C0D7-8B40-ABA5-611A788BA9A5}"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A30377-22FC-4FA5-9B30-2D302BAE1164}" type="doc">
      <dgm:prSet loTypeId="urn:microsoft.com/office/officeart/2005/8/layout/lProcess2" loCatId="relationship" qsTypeId="urn:microsoft.com/office/officeart/2005/8/quickstyle/3D5" qsCatId="3D" csTypeId="urn:microsoft.com/office/officeart/2005/8/colors/accent1_2" csCatId="accent1" phldr="1"/>
      <dgm:spPr/>
      <dgm:t>
        <a:bodyPr/>
        <a:lstStyle/>
        <a:p>
          <a:endParaRPr lang="en-US"/>
        </a:p>
      </dgm:t>
    </dgm:pt>
    <dgm:pt modelId="{574B7DC6-D8CC-40A7-A490-98161F2F6409}">
      <dgm:prSet phldrT="[Text]"/>
      <dgm:spPr/>
      <dgm:t>
        <a:bodyPr/>
        <a:lstStyle/>
        <a:p>
          <a:r>
            <a:rPr kumimoji="1" lang="en-US" dirty="0" smtClean="0"/>
            <a:t>On baseband bus</a:t>
          </a:r>
          <a:endParaRPr lang="en-US" dirty="0"/>
        </a:p>
      </dgm:t>
    </dgm:pt>
    <dgm:pt modelId="{0F0C3A59-B9A8-425B-B64E-C9B428262B76}" type="parTrans" cxnId="{FFF81F89-0B5F-415C-A20C-A9A161E4A4EF}">
      <dgm:prSet/>
      <dgm:spPr/>
      <dgm:t>
        <a:bodyPr/>
        <a:lstStyle/>
        <a:p>
          <a:endParaRPr lang="en-US"/>
        </a:p>
      </dgm:t>
    </dgm:pt>
    <dgm:pt modelId="{37FE22D7-C37F-4DAB-BF08-C12D578C5704}" type="sibTrans" cxnId="{FFF81F89-0B5F-415C-A20C-A9A161E4A4EF}">
      <dgm:prSet/>
      <dgm:spPr/>
      <dgm:t>
        <a:bodyPr/>
        <a:lstStyle/>
        <a:p>
          <a:endParaRPr lang="en-US"/>
        </a:p>
      </dgm:t>
    </dgm:pt>
    <dgm:pt modelId="{641CB525-DB7C-459D-8955-FE6BD720D10D}">
      <dgm:prSet phldrT="[Text]"/>
      <dgm:spPr/>
      <dgm:t>
        <a:bodyPr/>
        <a:lstStyle/>
        <a:p>
          <a:r>
            <a:rPr kumimoji="1" lang="en-US" dirty="0" smtClean="0"/>
            <a:t>Collision produces higher signal voltage</a:t>
          </a:r>
          <a:endParaRPr lang="en-US" dirty="0"/>
        </a:p>
      </dgm:t>
    </dgm:pt>
    <dgm:pt modelId="{9C7C1432-3C7B-4040-8807-6F3545680D54}" type="parTrans" cxnId="{E81D4671-987E-489F-93B5-CDD49CADC18B}">
      <dgm:prSet/>
      <dgm:spPr/>
      <dgm:t>
        <a:bodyPr/>
        <a:lstStyle/>
        <a:p>
          <a:endParaRPr lang="en-US"/>
        </a:p>
      </dgm:t>
    </dgm:pt>
    <dgm:pt modelId="{A28F1666-9C30-4577-83B2-09E15DC52FBE}" type="sibTrans" cxnId="{E81D4671-987E-489F-93B5-CDD49CADC18B}">
      <dgm:prSet/>
      <dgm:spPr/>
      <dgm:t>
        <a:bodyPr/>
        <a:lstStyle/>
        <a:p>
          <a:endParaRPr lang="en-US"/>
        </a:p>
      </dgm:t>
    </dgm:pt>
    <dgm:pt modelId="{A604818B-C97A-495A-B5D6-3A74319D19DE}">
      <dgm:prSet/>
      <dgm:spPr/>
      <dgm:t>
        <a:bodyPr/>
        <a:lstStyle/>
        <a:p>
          <a:r>
            <a:rPr kumimoji="1" lang="en-US" dirty="0" smtClean="0"/>
            <a:t>Collision detected if cable signal is greater than single station signal</a:t>
          </a:r>
          <a:endParaRPr kumimoji="1" lang="en-US" dirty="0"/>
        </a:p>
      </dgm:t>
    </dgm:pt>
    <dgm:pt modelId="{8517552C-78BC-4E74-BD91-05B951D5DA0E}" type="parTrans" cxnId="{C6C379C7-ED00-448E-A092-D4E168CFC618}">
      <dgm:prSet/>
      <dgm:spPr/>
      <dgm:t>
        <a:bodyPr/>
        <a:lstStyle/>
        <a:p>
          <a:endParaRPr lang="en-US"/>
        </a:p>
      </dgm:t>
    </dgm:pt>
    <dgm:pt modelId="{BF4F72B3-5738-44DB-94FE-88CCA1ECD50B}" type="sibTrans" cxnId="{C6C379C7-ED00-448E-A092-D4E168CFC618}">
      <dgm:prSet/>
      <dgm:spPr/>
      <dgm:t>
        <a:bodyPr/>
        <a:lstStyle/>
        <a:p>
          <a:endParaRPr lang="en-US"/>
        </a:p>
      </dgm:t>
    </dgm:pt>
    <dgm:pt modelId="{17757504-B007-463F-87A1-39DBF2B81B39}">
      <dgm:prSet/>
      <dgm:spPr/>
      <dgm:t>
        <a:bodyPr/>
        <a:lstStyle/>
        <a:p>
          <a:r>
            <a:rPr kumimoji="1" lang="en-US" dirty="0" smtClean="0"/>
            <a:t>Signal is attenuated over distance</a:t>
          </a:r>
          <a:endParaRPr kumimoji="1" lang="en-US" dirty="0"/>
        </a:p>
      </dgm:t>
    </dgm:pt>
    <dgm:pt modelId="{5425550B-2F61-4EC7-A0C6-16D71D6586DB}" type="parTrans" cxnId="{86975535-3A6D-4FF0-81CA-34F759AA5DCF}">
      <dgm:prSet/>
      <dgm:spPr/>
      <dgm:t>
        <a:bodyPr/>
        <a:lstStyle/>
        <a:p>
          <a:endParaRPr lang="en-US"/>
        </a:p>
      </dgm:t>
    </dgm:pt>
    <dgm:pt modelId="{D07C8486-61C6-4BDB-913B-B3A43E947E57}" type="sibTrans" cxnId="{86975535-3A6D-4FF0-81CA-34F759AA5DCF}">
      <dgm:prSet/>
      <dgm:spPr/>
      <dgm:t>
        <a:bodyPr/>
        <a:lstStyle/>
        <a:p>
          <a:endParaRPr lang="en-US"/>
        </a:p>
      </dgm:t>
    </dgm:pt>
    <dgm:pt modelId="{9CE66798-524C-4A1A-9E9A-D9D8CBAA5388}">
      <dgm:prSet/>
      <dgm:spPr/>
      <dgm:t>
        <a:bodyPr/>
        <a:lstStyle/>
        <a:p>
          <a:r>
            <a:rPr kumimoji="1" lang="en-US" dirty="0" smtClean="0"/>
            <a:t>Limit to 500m (10Base5) or 200m (10Base2)</a:t>
          </a:r>
          <a:endParaRPr kumimoji="1" lang="en-US" dirty="0"/>
        </a:p>
      </dgm:t>
    </dgm:pt>
    <dgm:pt modelId="{DA729DC9-B4C9-4771-A0F8-F96D2C958DBF}" type="parTrans" cxnId="{3B88E2E3-23F0-48CA-8F90-6A86E8FBBC65}">
      <dgm:prSet/>
      <dgm:spPr/>
      <dgm:t>
        <a:bodyPr/>
        <a:lstStyle/>
        <a:p>
          <a:endParaRPr lang="en-US"/>
        </a:p>
      </dgm:t>
    </dgm:pt>
    <dgm:pt modelId="{83AD837A-4FE6-4186-B05E-B5605BC32F42}" type="sibTrans" cxnId="{3B88E2E3-23F0-48CA-8F90-6A86E8FBBC65}">
      <dgm:prSet/>
      <dgm:spPr/>
      <dgm:t>
        <a:bodyPr/>
        <a:lstStyle/>
        <a:p>
          <a:endParaRPr lang="en-US"/>
        </a:p>
      </dgm:t>
    </dgm:pt>
    <dgm:pt modelId="{D38CA0C1-EC5F-DA48-A61C-090B0F4F1370}" type="pres">
      <dgm:prSet presAssocID="{E3A30377-22FC-4FA5-9B30-2D302BAE1164}" presName="theList" presStyleCnt="0">
        <dgm:presLayoutVars>
          <dgm:dir/>
          <dgm:animLvl val="lvl"/>
          <dgm:resizeHandles val="exact"/>
        </dgm:presLayoutVars>
      </dgm:prSet>
      <dgm:spPr/>
      <dgm:t>
        <a:bodyPr/>
        <a:lstStyle/>
        <a:p>
          <a:endParaRPr lang="en-US"/>
        </a:p>
      </dgm:t>
    </dgm:pt>
    <dgm:pt modelId="{F766EA8F-6DD2-C54B-9F85-F84A24342B9B}" type="pres">
      <dgm:prSet presAssocID="{574B7DC6-D8CC-40A7-A490-98161F2F6409}" presName="compNode" presStyleCnt="0"/>
      <dgm:spPr/>
      <dgm:t>
        <a:bodyPr/>
        <a:lstStyle/>
        <a:p>
          <a:endParaRPr lang="en-US"/>
        </a:p>
      </dgm:t>
    </dgm:pt>
    <dgm:pt modelId="{0224149D-DFAA-2446-B065-7888D0A08423}" type="pres">
      <dgm:prSet presAssocID="{574B7DC6-D8CC-40A7-A490-98161F2F6409}" presName="aNode" presStyleLbl="bgShp" presStyleIdx="0" presStyleCnt="1"/>
      <dgm:spPr/>
      <dgm:t>
        <a:bodyPr/>
        <a:lstStyle/>
        <a:p>
          <a:endParaRPr lang="en-US"/>
        </a:p>
      </dgm:t>
    </dgm:pt>
    <dgm:pt modelId="{BBE70E0C-93AB-514B-B4F5-1ACD04C245F7}" type="pres">
      <dgm:prSet presAssocID="{574B7DC6-D8CC-40A7-A490-98161F2F6409}" presName="textNode" presStyleLbl="bgShp" presStyleIdx="0" presStyleCnt="1"/>
      <dgm:spPr/>
      <dgm:t>
        <a:bodyPr/>
        <a:lstStyle/>
        <a:p>
          <a:endParaRPr lang="en-US"/>
        </a:p>
      </dgm:t>
    </dgm:pt>
    <dgm:pt modelId="{7F84A718-A798-8A42-A538-718220FB5C9F}" type="pres">
      <dgm:prSet presAssocID="{574B7DC6-D8CC-40A7-A490-98161F2F6409}" presName="compChildNode" presStyleCnt="0"/>
      <dgm:spPr/>
      <dgm:t>
        <a:bodyPr/>
        <a:lstStyle/>
        <a:p>
          <a:endParaRPr lang="en-US"/>
        </a:p>
      </dgm:t>
    </dgm:pt>
    <dgm:pt modelId="{560D6582-E4D2-8941-9003-AE5E8CAA2458}" type="pres">
      <dgm:prSet presAssocID="{574B7DC6-D8CC-40A7-A490-98161F2F6409}" presName="theInnerList" presStyleCnt="0"/>
      <dgm:spPr/>
      <dgm:t>
        <a:bodyPr/>
        <a:lstStyle/>
        <a:p>
          <a:endParaRPr lang="en-US"/>
        </a:p>
      </dgm:t>
    </dgm:pt>
    <dgm:pt modelId="{0326B3CE-DAAC-724B-9380-ADD27003EFD3}" type="pres">
      <dgm:prSet presAssocID="{641CB525-DB7C-459D-8955-FE6BD720D10D}" presName="childNode" presStyleLbl="node1" presStyleIdx="0" presStyleCnt="4">
        <dgm:presLayoutVars>
          <dgm:bulletEnabled val="1"/>
        </dgm:presLayoutVars>
      </dgm:prSet>
      <dgm:spPr/>
      <dgm:t>
        <a:bodyPr/>
        <a:lstStyle/>
        <a:p>
          <a:endParaRPr lang="en-US"/>
        </a:p>
      </dgm:t>
    </dgm:pt>
    <dgm:pt modelId="{01E88B3D-D867-6D45-81D5-E6D98402807D}" type="pres">
      <dgm:prSet presAssocID="{641CB525-DB7C-459D-8955-FE6BD720D10D}" presName="aSpace2" presStyleCnt="0"/>
      <dgm:spPr/>
      <dgm:t>
        <a:bodyPr/>
        <a:lstStyle/>
        <a:p>
          <a:endParaRPr lang="en-US"/>
        </a:p>
      </dgm:t>
    </dgm:pt>
    <dgm:pt modelId="{357F3E06-AFE4-6646-BD79-48B7B888A547}" type="pres">
      <dgm:prSet presAssocID="{A604818B-C97A-495A-B5D6-3A74319D19DE}" presName="childNode" presStyleLbl="node1" presStyleIdx="1" presStyleCnt="4">
        <dgm:presLayoutVars>
          <dgm:bulletEnabled val="1"/>
        </dgm:presLayoutVars>
      </dgm:prSet>
      <dgm:spPr/>
      <dgm:t>
        <a:bodyPr/>
        <a:lstStyle/>
        <a:p>
          <a:endParaRPr lang="en-US"/>
        </a:p>
      </dgm:t>
    </dgm:pt>
    <dgm:pt modelId="{E8452166-1FE7-4448-BBE8-6B68FC84A4B6}" type="pres">
      <dgm:prSet presAssocID="{A604818B-C97A-495A-B5D6-3A74319D19DE}" presName="aSpace2" presStyleCnt="0"/>
      <dgm:spPr/>
      <dgm:t>
        <a:bodyPr/>
        <a:lstStyle/>
        <a:p>
          <a:endParaRPr lang="en-US"/>
        </a:p>
      </dgm:t>
    </dgm:pt>
    <dgm:pt modelId="{C6700A7C-354F-5347-9447-90DB13E2EF69}" type="pres">
      <dgm:prSet presAssocID="{17757504-B007-463F-87A1-39DBF2B81B39}" presName="childNode" presStyleLbl="node1" presStyleIdx="2" presStyleCnt="4">
        <dgm:presLayoutVars>
          <dgm:bulletEnabled val="1"/>
        </dgm:presLayoutVars>
      </dgm:prSet>
      <dgm:spPr/>
      <dgm:t>
        <a:bodyPr/>
        <a:lstStyle/>
        <a:p>
          <a:endParaRPr lang="en-US"/>
        </a:p>
      </dgm:t>
    </dgm:pt>
    <dgm:pt modelId="{8A2B7C8A-9B29-744F-ACE4-FF69D01ED360}" type="pres">
      <dgm:prSet presAssocID="{17757504-B007-463F-87A1-39DBF2B81B39}" presName="aSpace2" presStyleCnt="0"/>
      <dgm:spPr/>
      <dgm:t>
        <a:bodyPr/>
        <a:lstStyle/>
        <a:p>
          <a:endParaRPr lang="en-US"/>
        </a:p>
      </dgm:t>
    </dgm:pt>
    <dgm:pt modelId="{3D537945-DBAF-854C-B878-EB30ED7DC03A}" type="pres">
      <dgm:prSet presAssocID="{9CE66798-524C-4A1A-9E9A-D9D8CBAA5388}" presName="childNode" presStyleLbl="node1" presStyleIdx="3" presStyleCnt="4">
        <dgm:presLayoutVars>
          <dgm:bulletEnabled val="1"/>
        </dgm:presLayoutVars>
      </dgm:prSet>
      <dgm:spPr/>
      <dgm:t>
        <a:bodyPr/>
        <a:lstStyle/>
        <a:p>
          <a:endParaRPr lang="en-US"/>
        </a:p>
      </dgm:t>
    </dgm:pt>
  </dgm:ptLst>
  <dgm:cxnLst>
    <dgm:cxn modelId="{FDDC1820-20B7-194F-A2A3-1E31570B25AA}" type="presOf" srcId="{A604818B-C97A-495A-B5D6-3A74319D19DE}" destId="{357F3E06-AFE4-6646-BD79-48B7B888A547}" srcOrd="0" destOrd="0" presId="urn:microsoft.com/office/officeart/2005/8/layout/lProcess2"/>
    <dgm:cxn modelId="{B8C8F380-0B69-4C4A-91CB-D38E8A1430DD}" type="presOf" srcId="{641CB525-DB7C-459D-8955-FE6BD720D10D}" destId="{0326B3CE-DAAC-724B-9380-ADD27003EFD3}" srcOrd="0" destOrd="0" presId="urn:microsoft.com/office/officeart/2005/8/layout/lProcess2"/>
    <dgm:cxn modelId="{12737667-9161-544F-9ECE-E6499577994C}" type="presOf" srcId="{574B7DC6-D8CC-40A7-A490-98161F2F6409}" destId="{0224149D-DFAA-2446-B065-7888D0A08423}" srcOrd="0" destOrd="0" presId="urn:microsoft.com/office/officeart/2005/8/layout/lProcess2"/>
    <dgm:cxn modelId="{C6C379C7-ED00-448E-A092-D4E168CFC618}" srcId="{574B7DC6-D8CC-40A7-A490-98161F2F6409}" destId="{A604818B-C97A-495A-B5D6-3A74319D19DE}" srcOrd="1" destOrd="0" parTransId="{8517552C-78BC-4E74-BD91-05B951D5DA0E}" sibTransId="{BF4F72B3-5738-44DB-94FE-88CCA1ECD50B}"/>
    <dgm:cxn modelId="{483B5F1C-6BBC-624E-97B1-6FDC846EFE73}" type="presOf" srcId="{574B7DC6-D8CC-40A7-A490-98161F2F6409}" destId="{BBE70E0C-93AB-514B-B4F5-1ACD04C245F7}" srcOrd="1" destOrd="0" presId="urn:microsoft.com/office/officeart/2005/8/layout/lProcess2"/>
    <dgm:cxn modelId="{8A41EE83-F30B-B74C-8954-43AD4EA4B9F9}" type="presOf" srcId="{E3A30377-22FC-4FA5-9B30-2D302BAE1164}" destId="{D38CA0C1-EC5F-DA48-A61C-090B0F4F1370}" srcOrd="0" destOrd="0" presId="urn:microsoft.com/office/officeart/2005/8/layout/lProcess2"/>
    <dgm:cxn modelId="{FFF81F89-0B5F-415C-A20C-A9A161E4A4EF}" srcId="{E3A30377-22FC-4FA5-9B30-2D302BAE1164}" destId="{574B7DC6-D8CC-40A7-A490-98161F2F6409}" srcOrd="0" destOrd="0" parTransId="{0F0C3A59-B9A8-425B-B64E-C9B428262B76}" sibTransId="{37FE22D7-C37F-4DAB-BF08-C12D578C5704}"/>
    <dgm:cxn modelId="{86975535-3A6D-4FF0-81CA-34F759AA5DCF}" srcId="{574B7DC6-D8CC-40A7-A490-98161F2F6409}" destId="{17757504-B007-463F-87A1-39DBF2B81B39}" srcOrd="2" destOrd="0" parTransId="{5425550B-2F61-4EC7-A0C6-16D71D6586DB}" sibTransId="{D07C8486-61C6-4BDB-913B-B3A43E947E57}"/>
    <dgm:cxn modelId="{3B88E2E3-23F0-48CA-8F90-6A86E8FBBC65}" srcId="{574B7DC6-D8CC-40A7-A490-98161F2F6409}" destId="{9CE66798-524C-4A1A-9E9A-D9D8CBAA5388}" srcOrd="3" destOrd="0" parTransId="{DA729DC9-B4C9-4771-A0F8-F96D2C958DBF}" sibTransId="{83AD837A-4FE6-4186-B05E-B5605BC32F42}"/>
    <dgm:cxn modelId="{6B3FD39A-8940-C543-9F79-3465A853B6CC}" type="presOf" srcId="{9CE66798-524C-4A1A-9E9A-D9D8CBAA5388}" destId="{3D537945-DBAF-854C-B878-EB30ED7DC03A}" srcOrd="0" destOrd="0" presId="urn:microsoft.com/office/officeart/2005/8/layout/lProcess2"/>
    <dgm:cxn modelId="{E81D4671-987E-489F-93B5-CDD49CADC18B}" srcId="{574B7DC6-D8CC-40A7-A490-98161F2F6409}" destId="{641CB525-DB7C-459D-8955-FE6BD720D10D}" srcOrd="0" destOrd="0" parTransId="{9C7C1432-3C7B-4040-8807-6F3545680D54}" sibTransId="{A28F1666-9C30-4577-83B2-09E15DC52FBE}"/>
    <dgm:cxn modelId="{A99A4231-04BC-7744-8FB5-2189B434D34F}" type="presOf" srcId="{17757504-B007-463F-87A1-39DBF2B81B39}" destId="{C6700A7C-354F-5347-9447-90DB13E2EF69}" srcOrd="0" destOrd="0" presId="urn:microsoft.com/office/officeart/2005/8/layout/lProcess2"/>
    <dgm:cxn modelId="{2B7CE0A1-CEBB-7440-9359-56050243360E}" type="presParOf" srcId="{D38CA0C1-EC5F-DA48-A61C-090B0F4F1370}" destId="{F766EA8F-6DD2-C54B-9F85-F84A24342B9B}" srcOrd="0" destOrd="0" presId="urn:microsoft.com/office/officeart/2005/8/layout/lProcess2"/>
    <dgm:cxn modelId="{2119C03D-F9B7-F549-A5C9-CEAFE8F9396F}" type="presParOf" srcId="{F766EA8F-6DD2-C54B-9F85-F84A24342B9B}" destId="{0224149D-DFAA-2446-B065-7888D0A08423}" srcOrd="0" destOrd="0" presId="urn:microsoft.com/office/officeart/2005/8/layout/lProcess2"/>
    <dgm:cxn modelId="{9EF830A1-05F5-3F46-AAE8-883462B0036E}" type="presParOf" srcId="{F766EA8F-6DD2-C54B-9F85-F84A24342B9B}" destId="{BBE70E0C-93AB-514B-B4F5-1ACD04C245F7}" srcOrd="1" destOrd="0" presId="urn:microsoft.com/office/officeart/2005/8/layout/lProcess2"/>
    <dgm:cxn modelId="{D0E3415D-D61A-544F-864C-C2EECC5DF2DA}" type="presParOf" srcId="{F766EA8F-6DD2-C54B-9F85-F84A24342B9B}" destId="{7F84A718-A798-8A42-A538-718220FB5C9F}" srcOrd="2" destOrd="0" presId="urn:microsoft.com/office/officeart/2005/8/layout/lProcess2"/>
    <dgm:cxn modelId="{76F8F0DE-3F89-8248-B37D-D15EE9426047}" type="presParOf" srcId="{7F84A718-A798-8A42-A538-718220FB5C9F}" destId="{560D6582-E4D2-8941-9003-AE5E8CAA2458}" srcOrd="0" destOrd="0" presId="urn:microsoft.com/office/officeart/2005/8/layout/lProcess2"/>
    <dgm:cxn modelId="{09253156-5F3F-3544-AEDA-AEA982418C27}" type="presParOf" srcId="{560D6582-E4D2-8941-9003-AE5E8CAA2458}" destId="{0326B3CE-DAAC-724B-9380-ADD27003EFD3}" srcOrd="0" destOrd="0" presId="urn:microsoft.com/office/officeart/2005/8/layout/lProcess2"/>
    <dgm:cxn modelId="{135737E0-17F5-4645-9460-0B5E0BC9406D}" type="presParOf" srcId="{560D6582-E4D2-8941-9003-AE5E8CAA2458}" destId="{01E88B3D-D867-6D45-81D5-E6D98402807D}" srcOrd="1" destOrd="0" presId="urn:microsoft.com/office/officeart/2005/8/layout/lProcess2"/>
    <dgm:cxn modelId="{B5B06CF4-533C-4E40-ADA9-06748D7C6F5D}" type="presParOf" srcId="{560D6582-E4D2-8941-9003-AE5E8CAA2458}" destId="{357F3E06-AFE4-6646-BD79-48B7B888A547}" srcOrd="2" destOrd="0" presId="urn:microsoft.com/office/officeart/2005/8/layout/lProcess2"/>
    <dgm:cxn modelId="{0C5780BA-88B9-D54F-9F0B-40096846D636}" type="presParOf" srcId="{560D6582-E4D2-8941-9003-AE5E8CAA2458}" destId="{E8452166-1FE7-4448-BBE8-6B68FC84A4B6}" srcOrd="3" destOrd="0" presId="urn:microsoft.com/office/officeart/2005/8/layout/lProcess2"/>
    <dgm:cxn modelId="{8E2010B2-6F0A-704B-A794-1534189FBCBA}" type="presParOf" srcId="{560D6582-E4D2-8941-9003-AE5E8CAA2458}" destId="{C6700A7C-354F-5347-9447-90DB13E2EF69}" srcOrd="4" destOrd="0" presId="urn:microsoft.com/office/officeart/2005/8/layout/lProcess2"/>
    <dgm:cxn modelId="{0B816A25-14DA-764C-849D-1EACD4101684}" type="presParOf" srcId="{560D6582-E4D2-8941-9003-AE5E8CAA2458}" destId="{8A2B7C8A-9B29-744F-ACE4-FF69D01ED360}" srcOrd="5" destOrd="0" presId="urn:microsoft.com/office/officeart/2005/8/layout/lProcess2"/>
    <dgm:cxn modelId="{BAB20C87-03BE-FC4F-8F28-A4112D751CF3}" type="presParOf" srcId="{560D6582-E4D2-8941-9003-AE5E8CAA2458}" destId="{3D537945-DBAF-854C-B878-EB30ED7DC03A}" srcOrd="6" destOrd="0" presId="urn:microsoft.com/office/officeart/2005/8/layout/l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6879EDE-1D0E-49CF-B8FE-589CF5F781FF}" type="doc">
      <dgm:prSet loTypeId="urn:microsoft.com/office/officeart/2005/8/layout/hierarchy6" loCatId="relationship" qsTypeId="urn:microsoft.com/office/officeart/2005/8/quickstyle/simple1" qsCatId="simple" csTypeId="urn:microsoft.com/office/officeart/2005/8/colors/accent1_2" csCatId="accent1" phldr="1"/>
      <dgm:spPr/>
      <dgm:t>
        <a:bodyPr/>
        <a:lstStyle/>
        <a:p>
          <a:endParaRPr lang="en-US"/>
        </a:p>
      </dgm:t>
    </dgm:pt>
    <dgm:pt modelId="{A7BF247C-1882-4B43-B0C4-DF3F3BD0668D}">
      <dgm:prSet phldrT="[Text]" custT="1"/>
      <dgm:spPr/>
      <dgm:t>
        <a:bodyPr/>
        <a:lstStyle/>
        <a:p>
          <a:r>
            <a:rPr kumimoji="1" lang="en-GB" sz="1600" dirty="0" smtClean="0"/>
            <a:t>Two</a:t>
          </a:r>
          <a:r>
            <a:rPr kumimoji="1" lang="en-US" sz="1600" dirty="0" smtClean="0"/>
            <a:t> physical medium specifications</a:t>
          </a:r>
          <a:endParaRPr lang="en-US" sz="1600" dirty="0"/>
        </a:p>
      </dgm:t>
    </dgm:pt>
    <dgm:pt modelId="{5CDD071D-1923-490A-97A4-9D24A7520C51}" type="parTrans" cxnId="{9F9DA004-2E39-4203-9B6A-76B029E4DFFE}">
      <dgm:prSet/>
      <dgm:spPr/>
      <dgm:t>
        <a:bodyPr/>
        <a:lstStyle/>
        <a:p>
          <a:endParaRPr lang="en-US"/>
        </a:p>
      </dgm:t>
    </dgm:pt>
    <dgm:pt modelId="{BE62E24F-BAA1-47EB-A71D-4415762294FC}" type="sibTrans" cxnId="{9F9DA004-2E39-4203-9B6A-76B029E4DFFE}">
      <dgm:prSet/>
      <dgm:spPr/>
      <dgm:t>
        <a:bodyPr/>
        <a:lstStyle/>
        <a:p>
          <a:endParaRPr lang="en-US"/>
        </a:p>
      </dgm:t>
    </dgm:pt>
    <dgm:pt modelId="{8388F2B2-264C-451F-B3C6-022C021969E7}">
      <dgm:prSet phldrT="[Text]" custT="1"/>
      <dgm:spPr/>
      <dgm:t>
        <a:bodyPr/>
        <a:lstStyle/>
        <a:p>
          <a:r>
            <a:rPr kumimoji="1" lang="en-US" sz="1600" dirty="0" smtClean="0"/>
            <a:t>100BASE-TX </a:t>
          </a:r>
          <a:endParaRPr lang="en-US" sz="1600" dirty="0"/>
        </a:p>
      </dgm:t>
    </dgm:pt>
    <dgm:pt modelId="{AE3C6B63-1812-484B-9AE6-EE44E368C285}" type="parTrans" cxnId="{465237A2-3AFD-4009-B0AE-8B7F2B1E4DEC}">
      <dgm:prSet/>
      <dgm:spPr/>
      <dgm:t>
        <a:bodyPr/>
        <a:lstStyle/>
        <a:p>
          <a:endParaRPr lang="en-US" dirty="0"/>
        </a:p>
      </dgm:t>
    </dgm:pt>
    <dgm:pt modelId="{89C7F467-8D54-40B8-959A-E8ACCED1B694}" type="sibTrans" cxnId="{465237A2-3AFD-4009-B0AE-8B7F2B1E4DEC}">
      <dgm:prSet/>
      <dgm:spPr/>
      <dgm:t>
        <a:bodyPr/>
        <a:lstStyle/>
        <a:p>
          <a:endParaRPr lang="en-US"/>
        </a:p>
      </dgm:t>
    </dgm:pt>
    <dgm:pt modelId="{C22A2D3E-66CC-4FC8-8722-848AA6A65230}">
      <dgm:prSet phldrT="[Text]" custT="1"/>
      <dgm:spPr/>
      <dgm:t>
        <a:bodyPr/>
        <a:lstStyle/>
        <a:p>
          <a:r>
            <a:rPr kumimoji="1" lang="en-GB" sz="1600" dirty="0" smtClean="0"/>
            <a:t>Uses two</a:t>
          </a:r>
          <a:r>
            <a:rPr kumimoji="1" lang="en-US" sz="1600" dirty="0" smtClean="0"/>
            <a:t> pairs of twisted-pair cable</a:t>
          </a:r>
          <a:endParaRPr lang="en-US" sz="1600" dirty="0"/>
        </a:p>
      </dgm:t>
    </dgm:pt>
    <dgm:pt modelId="{8FCA8CAD-6CBF-4B11-AC67-382BD9DEFE2F}" type="parTrans" cxnId="{150B2EA1-A06F-495F-91B2-9AC23B1D4AFE}">
      <dgm:prSet/>
      <dgm:spPr/>
      <dgm:t>
        <a:bodyPr/>
        <a:lstStyle/>
        <a:p>
          <a:endParaRPr lang="en-US" dirty="0"/>
        </a:p>
      </dgm:t>
    </dgm:pt>
    <dgm:pt modelId="{152E3530-C2EA-4BA5-84BA-7B458FC7C181}" type="sibTrans" cxnId="{150B2EA1-A06F-495F-91B2-9AC23B1D4AFE}">
      <dgm:prSet/>
      <dgm:spPr/>
      <dgm:t>
        <a:bodyPr/>
        <a:lstStyle/>
        <a:p>
          <a:endParaRPr lang="en-US"/>
        </a:p>
      </dgm:t>
    </dgm:pt>
    <dgm:pt modelId="{84A62BA0-9E39-46DE-B7DE-BE45C8EBABA8}">
      <dgm:prSet phldrT="[Text]" custT="1"/>
      <dgm:spPr/>
      <dgm:t>
        <a:bodyPr/>
        <a:lstStyle/>
        <a:p>
          <a:r>
            <a:rPr kumimoji="1" lang="en-US" sz="1600" dirty="0" smtClean="0"/>
            <a:t>100BASE-FX</a:t>
          </a:r>
          <a:endParaRPr lang="en-US" sz="1600" dirty="0"/>
        </a:p>
      </dgm:t>
    </dgm:pt>
    <dgm:pt modelId="{5C8A6D6E-4EA1-4A62-805B-94167C702D7C}" type="parTrans" cxnId="{995E68CB-7CF4-4391-B61F-B4B95EAD25B6}">
      <dgm:prSet/>
      <dgm:spPr/>
      <dgm:t>
        <a:bodyPr/>
        <a:lstStyle/>
        <a:p>
          <a:endParaRPr lang="en-US" dirty="0"/>
        </a:p>
      </dgm:t>
    </dgm:pt>
    <dgm:pt modelId="{53C06565-DBA5-429F-92E5-B1FCD1D02A37}" type="sibTrans" cxnId="{995E68CB-7CF4-4391-B61F-B4B95EAD25B6}">
      <dgm:prSet/>
      <dgm:spPr/>
      <dgm:t>
        <a:bodyPr/>
        <a:lstStyle/>
        <a:p>
          <a:endParaRPr lang="en-US"/>
        </a:p>
      </dgm:t>
    </dgm:pt>
    <dgm:pt modelId="{62539469-02D4-4CEA-BDB8-2310CD841630}">
      <dgm:prSet phldrT="[Text]" custT="1"/>
      <dgm:spPr/>
      <dgm:t>
        <a:bodyPr/>
        <a:lstStyle/>
        <a:p>
          <a:r>
            <a:rPr kumimoji="1" lang="en-GB" sz="1600" dirty="0" smtClean="0"/>
            <a:t>Uses two</a:t>
          </a:r>
          <a:r>
            <a:rPr kumimoji="1" lang="en-US" sz="1600" dirty="0" smtClean="0"/>
            <a:t> optical fiber cables</a:t>
          </a:r>
          <a:endParaRPr lang="en-US" sz="1600" dirty="0"/>
        </a:p>
      </dgm:t>
    </dgm:pt>
    <dgm:pt modelId="{99C4CAEB-397C-417A-B52A-9F42EB9C36BC}" type="parTrans" cxnId="{BF945087-853F-441E-972D-0D7131AF3B09}">
      <dgm:prSet/>
      <dgm:spPr/>
      <dgm:t>
        <a:bodyPr/>
        <a:lstStyle/>
        <a:p>
          <a:endParaRPr lang="en-US" dirty="0"/>
        </a:p>
      </dgm:t>
    </dgm:pt>
    <dgm:pt modelId="{9148FE93-1424-4AB4-BF83-E06AB3BFD1D1}" type="sibTrans" cxnId="{BF945087-853F-441E-972D-0D7131AF3B09}">
      <dgm:prSet/>
      <dgm:spPr/>
      <dgm:t>
        <a:bodyPr/>
        <a:lstStyle/>
        <a:p>
          <a:endParaRPr lang="en-US"/>
        </a:p>
      </dgm:t>
    </dgm:pt>
    <dgm:pt modelId="{37223917-FF07-4B0E-A007-C18995C04546}">
      <dgm:prSet custT="1"/>
      <dgm:spPr/>
      <dgm:t>
        <a:bodyPr/>
        <a:lstStyle/>
        <a:p>
          <a:r>
            <a:rPr kumimoji="1" lang="en-US" sz="1600" dirty="0" smtClean="0"/>
            <a:t>STP and Category 5 UTP allowed</a:t>
          </a:r>
          <a:endParaRPr kumimoji="1" lang="en-GB" sz="1600" dirty="0" smtClean="0"/>
        </a:p>
      </dgm:t>
    </dgm:pt>
    <dgm:pt modelId="{31D8EEFA-E4BF-42E6-A6A3-74F78E9C3BCB}" type="parTrans" cxnId="{526B261F-A8D8-41A4-9DAE-6E2EE6821A52}">
      <dgm:prSet/>
      <dgm:spPr/>
      <dgm:t>
        <a:bodyPr/>
        <a:lstStyle/>
        <a:p>
          <a:endParaRPr lang="en-US" dirty="0"/>
        </a:p>
      </dgm:t>
    </dgm:pt>
    <dgm:pt modelId="{43C2B2B5-B658-49EC-BF57-C17AB2DFC09D}" type="sibTrans" cxnId="{526B261F-A8D8-41A4-9DAE-6E2EE6821A52}">
      <dgm:prSet/>
      <dgm:spPr/>
      <dgm:t>
        <a:bodyPr/>
        <a:lstStyle/>
        <a:p>
          <a:endParaRPr lang="en-US"/>
        </a:p>
      </dgm:t>
    </dgm:pt>
    <dgm:pt modelId="{41EFBD8B-8DC0-4359-AC03-A02E2EF77A27}">
      <dgm:prSet custT="1"/>
      <dgm:spPr/>
      <dgm:t>
        <a:bodyPr/>
        <a:lstStyle/>
        <a:p>
          <a:r>
            <a:rPr kumimoji="1" lang="en-US" sz="1600" dirty="0" smtClean="0"/>
            <a:t>MTL-3 signaling scheme is used</a:t>
          </a:r>
          <a:endParaRPr lang="en-US" sz="1600" dirty="0"/>
        </a:p>
      </dgm:t>
    </dgm:pt>
    <dgm:pt modelId="{353ABFB5-1020-4D61-B4BE-1B967302A6C2}" type="parTrans" cxnId="{81899EA8-FDBB-4819-8CF9-DB1AAD62FD33}">
      <dgm:prSet/>
      <dgm:spPr/>
      <dgm:t>
        <a:bodyPr/>
        <a:lstStyle/>
        <a:p>
          <a:endParaRPr lang="en-US" dirty="0"/>
        </a:p>
      </dgm:t>
    </dgm:pt>
    <dgm:pt modelId="{65776468-89A0-42D1-930B-601BF400FA26}" type="sibTrans" cxnId="{81899EA8-FDBB-4819-8CF9-DB1AAD62FD33}">
      <dgm:prSet/>
      <dgm:spPr/>
      <dgm:t>
        <a:bodyPr/>
        <a:lstStyle/>
        <a:p>
          <a:endParaRPr lang="en-US"/>
        </a:p>
      </dgm:t>
    </dgm:pt>
    <dgm:pt modelId="{64D5B0E3-35A2-4B31-89AE-209A258C9AC8}">
      <dgm:prSet custT="1"/>
      <dgm:spPr/>
      <dgm:t>
        <a:bodyPr/>
        <a:lstStyle/>
        <a:p>
          <a:r>
            <a:rPr kumimoji="1" lang="en-GB" sz="1600" dirty="0" smtClean="0"/>
            <a:t>Convert</a:t>
          </a:r>
          <a:r>
            <a:rPr kumimoji="1" lang="en-US" sz="1600" dirty="0" smtClean="0"/>
            <a:t> 4B/5B-NRZI code group into optical signals</a:t>
          </a:r>
          <a:endParaRPr kumimoji="1" lang="en-GB" sz="1600" dirty="0"/>
        </a:p>
      </dgm:t>
    </dgm:pt>
    <dgm:pt modelId="{EAB10116-6A32-4A11-BCD1-9C2DE70A3EFF}" type="parTrans" cxnId="{F1A579B3-EA7B-445A-99DA-2AD199691516}">
      <dgm:prSet/>
      <dgm:spPr/>
      <dgm:t>
        <a:bodyPr/>
        <a:lstStyle/>
        <a:p>
          <a:endParaRPr lang="en-US" dirty="0"/>
        </a:p>
      </dgm:t>
    </dgm:pt>
    <dgm:pt modelId="{8DB91CB1-3517-41DB-9093-7B13E701DC3C}" type="sibTrans" cxnId="{F1A579B3-EA7B-445A-99DA-2AD199691516}">
      <dgm:prSet/>
      <dgm:spPr/>
      <dgm:t>
        <a:bodyPr/>
        <a:lstStyle/>
        <a:p>
          <a:endParaRPr lang="en-US"/>
        </a:p>
      </dgm:t>
    </dgm:pt>
    <dgm:pt modelId="{9491FA17-9036-CD4F-A18D-1B5ED2594766}" type="pres">
      <dgm:prSet presAssocID="{D6879EDE-1D0E-49CF-B8FE-589CF5F781FF}" presName="mainComposite" presStyleCnt="0">
        <dgm:presLayoutVars>
          <dgm:chPref val="1"/>
          <dgm:dir/>
          <dgm:animOne val="branch"/>
          <dgm:animLvl val="lvl"/>
          <dgm:resizeHandles val="exact"/>
        </dgm:presLayoutVars>
      </dgm:prSet>
      <dgm:spPr/>
      <dgm:t>
        <a:bodyPr/>
        <a:lstStyle/>
        <a:p>
          <a:endParaRPr lang="en-US"/>
        </a:p>
      </dgm:t>
    </dgm:pt>
    <dgm:pt modelId="{835C4FC0-1CDB-A244-AB2A-F433020FF669}" type="pres">
      <dgm:prSet presAssocID="{D6879EDE-1D0E-49CF-B8FE-589CF5F781FF}" presName="hierFlow" presStyleCnt="0"/>
      <dgm:spPr/>
    </dgm:pt>
    <dgm:pt modelId="{3DCA3A85-E510-A046-A63A-8D9710B4369A}" type="pres">
      <dgm:prSet presAssocID="{D6879EDE-1D0E-49CF-B8FE-589CF5F781FF}" presName="hierChild1" presStyleCnt="0">
        <dgm:presLayoutVars>
          <dgm:chPref val="1"/>
          <dgm:animOne val="branch"/>
          <dgm:animLvl val="lvl"/>
        </dgm:presLayoutVars>
      </dgm:prSet>
      <dgm:spPr/>
    </dgm:pt>
    <dgm:pt modelId="{25333ED2-AD54-2548-BDD1-C52CC251A1E5}" type="pres">
      <dgm:prSet presAssocID="{A7BF247C-1882-4B43-B0C4-DF3F3BD0668D}" presName="Name14" presStyleCnt="0"/>
      <dgm:spPr/>
    </dgm:pt>
    <dgm:pt modelId="{86D2C958-1529-E041-A26C-5116F8E1BBE0}" type="pres">
      <dgm:prSet presAssocID="{A7BF247C-1882-4B43-B0C4-DF3F3BD0668D}" presName="level1Shape" presStyleLbl="node0" presStyleIdx="0" presStyleCnt="1">
        <dgm:presLayoutVars>
          <dgm:chPref val="3"/>
        </dgm:presLayoutVars>
      </dgm:prSet>
      <dgm:spPr/>
      <dgm:t>
        <a:bodyPr/>
        <a:lstStyle/>
        <a:p>
          <a:endParaRPr lang="en-US"/>
        </a:p>
      </dgm:t>
    </dgm:pt>
    <dgm:pt modelId="{BD23DDFB-07B2-5A4B-9773-6BAD4EE14AB1}" type="pres">
      <dgm:prSet presAssocID="{A7BF247C-1882-4B43-B0C4-DF3F3BD0668D}" presName="hierChild2" presStyleCnt="0"/>
      <dgm:spPr/>
    </dgm:pt>
    <dgm:pt modelId="{8984B74E-B53F-5E4D-9640-466BB4967DC9}" type="pres">
      <dgm:prSet presAssocID="{AE3C6B63-1812-484B-9AE6-EE44E368C285}" presName="Name19" presStyleLbl="parChTrans1D2" presStyleIdx="0" presStyleCnt="2"/>
      <dgm:spPr/>
      <dgm:t>
        <a:bodyPr/>
        <a:lstStyle/>
        <a:p>
          <a:endParaRPr lang="en-US"/>
        </a:p>
      </dgm:t>
    </dgm:pt>
    <dgm:pt modelId="{BD9763B2-9F1E-E046-B95C-58A4A7F7A46B}" type="pres">
      <dgm:prSet presAssocID="{8388F2B2-264C-451F-B3C6-022C021969E7}" presName="Name21" presStyleCnt="0"/>
      <dgm:spPr/>
    </dgm:pt>
    <dgm:pt modelId="{9092011C-CE07-4542-A908-02B196A21309}" type="pres">
      <dgm:prSet presAssocID="{8388F2B2-264C-451F-B3C6-022C021969E7}" presName="level2Shape" presStyleLbl="node2" presStyleIdx="0" presStyleCnt="2"/>
      <dgm:spPr/>
      <dgm:t>
        <a:bodyPr/>
        <a:lstStyle/>
        <a:p>
          <a:endParaRPr lang="en-US"/>
        </a:p>
      </dgm:t>
    </dgm:pt>
    <dgm:pt modelId="{0F6CB63C-D299-9A42-8E40-7B28CA440519}" type="pres">
      <dgm:prSet presAssocID="{8388F2B2-264C-451F-B3C6-022C021969E7}" presName="hierChild3" presStyleCnt="0"/>
      <dgm:spPr/>
    </dgm:pt>
    <dgm:pt modelId="{AFD0F205-BD32-CE4D-8499-FC98CE17B8D2}" type="pres">
      <dgm:prSet presAssocID="{8FCA8CAD-6CBF-4B11-AC67-382BD9DEFE2F}" presName="Name19" presStyleLbl="parChTrans1D3" presStyleIdx="0" presStyleCnt="5"/>
      <dgm:spPr/>
      <dgm:t>
        <a:bodyPr/>
        <a:lstStyle/>
        <a:p>
          <a:endParaRPr lang="en-US"/>
        </a:p>
      </dgm:t>
    </dgm:pt>
    <dgm:pt modelId="{89E78DD2-AF4E-0445-9869-B8E6CE4CE149}" type="pres">
      <dgm:prSet presAssocID="{C22A2D3E-66CC-4FC8-8722-848AA6A65230}" presName="Name21" presStyleCnt="0"/>
      <dgm:spPr/>
    </dgm:pt>
    <dgm:pt modelId="{A06D49D7-C00F-684F-8B19-EBBD8D2224D8}" type="pres">
      <dgm:prSet presAssocID="{C22A2D3E-66CC-4FC8-8722-848AA6A65230}" presName="level2Shape" presStyleLbl="node3" presStyleIdx="0" presStyleCnt="5"/>
      <dgm:spPr/>
      <dgm:t>
        <a:bodyPr/>
        <a:lstStyle/>
        <a:p>
          <a:endParaRPr lang="en-US"/>
        </a:p>
      </dgm:t>
    </dgm:pt>
    <dgm:pt modelId="{E7A5029B-69D4-074C-ACD3-6E14E06D2C1B}" type="pres">
      <dgm:prSet presAssocID="{C22A2D3E-66CC-4FC8-8722-848AA6A65230}" presName="hierChild3" presStyleCnt="0"/>
      <dgm:spPr/>
    </dgm:pt>
    <dgm:pt modelId="{CC5974D8-3D50-E643-8E5A-7373861437F3}" type="pres">
      <dgm:prSet presAssocID="{31D8EEFA-E4BF-42E6-A6A3-74F78E9C3BCB}" presName="Name19" presStyleLbl="parChTrans1D3" presStyleIdx="1" presStyleCnt="5"/>
      <dgm:spPr/>
      <dgm:t>
        <a:bodyPr/>
        <a:lstStyle/>
        <a:p>
          <a:endParaRPr lang="en-US"/>
        </a:p>
      </dgm:t>
    </dgm:pt>
    <dgm:pt modelId="{37EEEDC4-9A77-1645-B13A-1E31B02889CE}" type="pres">
      <dgm:prSet presAssocID="{37223917-FF07-4B0E-A007-C18995C04546}" presName="Name21" presStyleCnt="0"/>
      <dgm:spPr/>
    </dgm:pt>
    <dgm:pt modelId="{0CF39AB3-0D7F-7148-B91D-9F9FB28B98BD}" type="pres">
      <dgm:prSet presAssocID="{37223917-FF07-4B0E-A007-C18995C04546}" presName="level2Shape" presStyleLbl="node3" presStyleIdx="1" presStyleCnt="5"/>
      <dgm:spPr/>
      <dgm:t>
        <a:bodyPr/>
        <a:lstStyle/>
        <a:p>
          <a:endParaRPr lang="en-US"/>
        </a:p>
      </dgm:t>
    </dgm:pt>
    <dgm:pt modelId="{2B3D4DD0-F0D1-4644-B8BB-E6071D41AB76}" type="pres">
      <dgm:prSet presAssocID="{37223917-FF07-4B0E-A007-C18995C04546}" presName="hierChild3" presStyleCnt="0"/>
      <dgm:spPr/>
    </dgm:pt>
    <dgm:pt modelId="{8E082110-3A28-5A44-9D2B-A9AC26E6EDF9}" type="pres">
      <dgm:prSet presAssocID="{353ABFB5-1020-4D61-B4BE-1B967302A6C2}" presName="Name19" presStyleLbl="parChTrans1D3" presStyleIdx="2" presStyleCnt="5"/>
      <dgm:spPr/>
      <dgm:t>
        <a:bodyPr/>
        <a:lstStyle/>
        <a:p>
          <a:endParaRPr lang="en-US"/>
        </a:p>
      </dgm:t>
    </dgm:pt>
    <dgm:pt modelId="{88C52041-2B74-8F42-9E23-FA2123D6EB58}" type="pres">
      <dgm:prSet presAssocID="{41EFBD8B-8DC0-4359-AC03-A02E2EF77A27}" presName="Name21" presStyleCnt="0"/>
      <dgm:spPr/>
    </dgm:pt>
    <dgm:pt modelId="{FC0397C2-EA20-054F-A659-66D5FA11083E}" type="pres">
      <dgm:prSet presAssocID="{41EFBD8B-8DC0-4359-AC03-A02E2EF77A27}" presName="level2Shape" presStyleLbl="node3" presStyleIdx="2" presStyleCnt="5"/>
      <dgm:spPr/>
      <dgm:t>
        <a:bodyPr/>
        <a:lstStyle/>
        <a:p>
          <a:endParaRPr lang="en-US"/>
        </a:p>
      </dgm:t>
    </dgm:pt>
    <dgm:pt modelId="{C2CB837F-988D-CA45-BF98-D6763BAFCEEF}" type="pres">
      <dgm:prSet presAssocID="{41EFBD8B-8DC0-4359-AC03-A02E2EF77A27}" presName="hierChild3" presStyleCnt="0"/>
      <dgm:spPr/>
    </dgm:pt>
    <dgm:pt modelId="{E395BD68-2772-F046-BD88-B3E07E9FC2D4}" type="pres">
      <dgm:prSet presAssocID="{5C8A6D6E-4EA1-4A62-805B-94167C702D7C}" presName="Name19" presStyleLbl="parChTrans1D2" presStyleIdx="1" presStyleCnt="2"/>
      <dgm:spPr/>
      <dgm:t>
        <a:bodyPr/>
        <a:lstStyle/>
        <a:p>
          <a:endParaRPr lang="en-US"/>
        </a:p>
      </dgm:t>
    </dgm:pt>
    <dgm:pt modelId="{B6A71F88-AA84-4A41-B2DC-CCEEF6D331BB}" type="pres">
      <dgm:prSet presAssocID="{84A62BA0-9E39-46DE-B7DE-BE45C8EBABA8}" presName="Name21" presStyleCnt="0"/>
      <dgm:spPr/>
    </dgm:pt>
    <dgm:pt modelId="{97D98136-6095-AC43-BAB3-414FE197FC70}" type="pres">
      <dgm:prSet presAssocID="{84A62BA0-9E39-46DE-B7DE-BE45C8EBABA8}" presName="level2Shape" presStyleLbl="node2" presStyleIdx="1" presStyleCnt="2"/>
      <dgm:spPr/>
      <dgm:t>
        <a:bodyPr/>
        <a:lstStyle/>
        <a:p>
          <a:endParaRPr lang="en-US"/>
        </a:p>
      </dgm:t>
    </dgm:pt>
    <dgm:pt modelId="{C0CE9A4B-0292-7B4A-906A-F05C60AE6B1C}" type="pres">
      <dgm:prSet presAssocID="{84A62BA0-9E39-46DE-B7DE-BE45C8EBABA8}" presName="hierChild3" presStyleCnt="0"/>
      <dgm:spPr/>
    </dgm:pt>
    <dgm:pt modelId="{6C03FC15-2477-8747-9EEC-FBB220067120}" type="pres">
      <dgm:prSet presAssocID="{99C4CAEB-397C-417A-B52A-9F42EB9C36BC}" presName="Name19" presStyleLbl="parChTrans1D3" presStyleIdx="3" presStyleCnt="5"/>
      <dgm:spPr/>
      <dgm:t>
        <a:bodyPr/>
        <a:lstStyle/>
        <a:p>
          <a:endParaRPr lang="en-US"/>
        </a:p>
      </dgm:t>
    </dgm:pt>
    <dgm:pt modelId="{ABB55C67-F6FF-014D-8D13-8780692E79A3}" type="pres">
      <dgm:prSet presAssocID="{62539469-02D4-4CEA-BDB8-2310CD841630}" presName="Name21" presStyleCnt="0"/>
      <dgm:spPr/>
    </dgm:pt>
    <dgm:pt modelId="{5D89FDBE-ED8B-5442-9F92-E79B6C6824B3}" type="pres">
      <dgm:prSet presAssocID="{62539469-02D4-4CEA-BDB8-2310CD841630}" presName="level2Shape" presStyleLbl="node3" presStyleIdx="3" presStyleCnt="5"/>
      <dgm:spPr/>
      <dgm:t>
        <a:bodyPr/>
        <a:lstStyle/>
        <a:p>
          <a:endParaRPr lang="en-US"/>
        </a:p>
      </dgm:t>
    </dgm:pt>
    <dgm:pt modelId="{AAFA1129-3A52-8148-9190-C3280E7FAC64}" type="pres">
      <dgm:prSet presAssocID="{62539469-02D4-4CEA-BDB8-2310CD841630}" presName="hierChild3" presStyleCnt="0"/>
      <dgm:spPr/>
    </dgm:pt>
    <dgm:pt modelId="{F8E90DB7-134B-084B-8E4B-7D9FCF9B5E33}" type="pres">
      <dgm:prSet presAssocID="{EAB10116-6A32-4A11-BCD1-9C2DE70A3EFF}" presName="Name19" presStyleLbl="parChTrans1D3" presStyleIdx="4" presStyleCnt="5"/>
      <dgm:spPr/>
      <dgm:t>
        <a:bodyPr/>
        <a:lstStyle/>
        <a:p>
          <a:endParaRPr lang="en-US"/>
        </a:p>
      </dgm:t>
    </dgm:pt>
    <dgm:pt modelId="{2DFF2A1F-B3CF-754C-90A7-C5F9F3DC548B}" type="pres">
      <dgm:prSet presAssocID="{64D5B0E3-35A2-4B31-89AE-209A258C9AC8}" presName="Name21" presStyleCnt="0"/>
      <dgm:spPr/>
    </dgm:pt>
    <dgm:pt modelId="{E45A5FA0-D774-D541-9302-D40AFE8FA701}" type="pres">
      <dgm:prSet presAssocID="{64D5B0E3-35A2-4B31-89AE-209A258C9AC8}" presName="level2Shape" presStyleLbl="node3" presStyleIdx="4" presStyleCnt="5" custScaleY="119736"/>
      <dgm:spPr/>
      <dgm:t>
        <a:bodyPr/>
        <a:lstStyle/>
        <a:p>
          <a:endParaRPr lang="en-US"/>
        </a:p>
      </dgm:t>
    </dgm:pt>
    <dgm:pt modelId="{7A356F63-2960-3D45-8985-7B2F2F1F1397}" type="pres">
      <dgm:prSet presAssocID="{64D5B0E3-35A2-4B31-89AE-209A258C9AC8}" presName="hierChild3" presStyleCnt="0"/>
      <dgm:spPr/>
    </dgm:pt>
    <dgm:pt modelId="{FEAAEF7A-9A67-2C44-949C-53BA5AABC0CE}" type="pres">
      <dgm:prSet presAssocID="{D6879EDE-1D0E-49CF-B8FE-589CF5F781FF}" presName="bgShapesFlow" presStyleCnt="0"/>
      <dgm:spPr/>
    </dgm:pt>
  </dgm:ptLst>
  <dgm:cxnLst>
    <dgm:cxn modelId="{817BBAC7-41AF-1E49-BC67-4C30773A3A77}" type="presOf" srcId="{99C4CAEB-397C-417A-B52A-9F42EB9C36BC}" destId="{6C03FC15-2477-8747-9EEC-FBB220067120}" srcOrd="0" destOrd="0" presId="urn:microsoft.com/office/officeart/2005/8/layout/hierarchy6"/>
    <dgm:cxn modelId="{81899EA8-FDBB-4819-8CF9-DB1AAD62FD33}" srcId="{8388F2B2-264C-451F-B3C6-022C021969E7}" destId="{41EFBD8B-8DC0-4359-AC03-A02E2EF77A27}" srcOrd="2" destOrd="0" parTransId="{353ABFB5-1020-4D61-B4BE-1B967302A6C2}" sibTransId="{65776468-89A0-42D1-930B-601BF400FA26}"/>
    <dgm:cxn modelId="{465237A2-3AFD-4009-B0AE-8B7F2B1E4DEC}" srcId="{A7BF247C-1882-4B43-B0C4-DF3F3BD0668D}" destId="{8388F2B2-264C-451F-B3C6-022C021969E7}" srcOrd="0" destOrd="0" parTransId="{AE3C6B63-1812-484B-9AE6-EE44E368C285}" sibTransId="{89C7F467-8D54-40B8-959A-E8ACCED1B694}"/>
    <dgm:cxn modelId="{AFAB4CD8-2405-3449-9250-282908F2B30A}" type="presOf" srcId="{41EFBD8B-8DC0-4359-AC03-A02E2EF77A27}" destId="{FC0397C2-EA20-054F-A659-66D5FA11083E}" srcOrd="0" destOrd="0" presId="urn:microsoft.com/office/officeart/2005/8/layout/hierarchy6"/>
    <dgm:cxn modelId="{EBBA6FE4-09B6-BC46-8DC6-D6AECF34AFA2}" type="presOf" srcId="{A7BF247C-1882-4B43-B0C4-DF3F3BD0668D}" destId="{86D2C958-1529-E041-A26C-5116F8E1BBE0}" srcOrd="0" destOrd="0" presId="urn:microsoft.com/office/officeart/2005/8/layout/hierarchy6"/>
    <dgm:cxn modelId="{0DE587A4-D994-D547-A587-4454159EE430}" type="presOf" srcId="{AE3C6B63-1812-484B-9AE6-EE44E368C285}" destId="{8984B74E-B53F-5E4D-9640-466BB4967DC9}" srcOrd="0" destOrd="0" presId="urn:microsoft.com/office/officeart/2005/8/layout/hierarchy6"/>
    <dgm:cxn modelId="{9F9DA004-2E39-4203-9B6A-76B029E4DFFE}" srcId="{D6879EDE-1D0E-49CF-B8FE-589CF5F781FF}" destId="{A7BF247C-1882-4B43-B0C4-DF3F3BD0668D}" srcOrd="0" destOrd="0" parTransId="{5CDD071D-1923-490A-97A4-9D24A7520C51}" sibTransId="{BE62E24F-BAA1-47EB-A71D-4415762294FC}"/>
    <dgm:cxn modelId="{DEFA4CFC-104D-7E42-95EC-7808F52042BB}" type="presOf" srcId="{31D8EEFA-E4BF-42E6-A6A3-74F78E9C3BCB}" destId="{CC5974D8-3D50-E643-8E5A-7373861437F3}" srcOrd="0" destOrd="0" presId="urn:microsoft.com/office/officeart/2005/8/layout/hierarchy6"/>
    <dgm:cxn modelId="{FE43583E-A686-AF41-BC3A-00D6987DD1C1}" type="presOf" srcId="{C22A2D3E-66CC-4FC8-8722-848AA6A65230}" destId="{A06D49D7-C00F-684F-8B19-EBBD8D2224D8}" srcOrd="0" destOrd="0" presId="urn:microsoft.com/office/officeart/2005/8/layout/hierarchy6"/>
    <dgm:cxn modelId="{F49DD5B6-4A91-FB46-B1AF-900849309506}" type="presOf" srcId="{84A62BA0-9E39-46DE-B7DE-BE45C8EBABA8}" destId="{97D98136-6095-AC43-BAB3-414FE197FC70}" srcOrd="0" destOrd="0" presId="urn:microsoft.com/office/officeart/2005/8/layout/hierarchy6"/>
    <dgm:cxn modelId="{AA20E83E-0A48-8A4B-BC10-8D2A2C5FC048}" type="presOf" srcId="{37223917-FF07-4B0E-A007-C18995C04546}" destId="{0CF39AB3-0D7F-7148-B91D-9F9FB28B98BD}" srcOrd="0" destOrd="0" presId="urn:microsoft.com/office/officeart/2005/8/layout/hierarchy6"/>
    <dgm:cxn modelId="{07C81CF7-67AD-894D-B33A-AB7B65875E50}" type="presOf" srcId="{8388F2B2-264C-451F-B3C6-022C021969E7}" destId="{9092011C-CE07-4542-A908-02B196A21309}" srcOrd="0" destOrd="0" presId="urn:microsoft.com/office/officeart/2005/8/layout/hierarchy6"/>
    <dgm:cxn modelId="{BF945087-853F-441E-972D-0D7131AF3B09}" srcId="{84A62BA0-9E39-46DE-B7DE-BE45C8EBABA8}" destId="{62539469-02D4-4CEA-BDB8-2310CD841630}" srcOrd="0" destOrd="0" parTransId="{99C4CAEB-397C-417A-B52A-9F42EB9C36BC}" sibTransId="{9148FE93-1424-4AB4-BF83-E06AB3BFD1D1}"/>
    <dgm:cxn modelId="{F1A579B3-EA7B-445A-99DA-2AD199691516}" srcId="{84A62BA0-9E39-46DE-B7DE-BE45C8EBABA8}" destId="{64D5B0E3-35A2-4B31-89AE-209A258C9AC8}" srcOrd="1" destOrd="0" parTransId="{EAB10116-6A32-4A11-BCD1-9C2DE70A3EFF}" sibTransId="{8DB91CB1-3517-41DB-9093-7B13E701DC3C}"/>
    <dgm:cxn modelId="{0D655708-3C25-8A43-9D86-07DAA2EE9307}" type="presOf" srcId="{64D5B0E3-35A2-4B31-89AE-209A258C9AC8}" destId="{E45A5FA0-D774-D541-9302-D40AFE8FA701}" srcOrd="0" destOrd="0" presId="urn:microsoft.com/office/officeart/2005/8/layout/hierarchy6"/>
    <dgm:cxn modelId="{D5BCC492-1E13-8C43-BE04-D2A1F1CF2F8B}" type="presOf" srcId="{8FCA8CAD-6CBF-4B11-AC67-382BD9DEFE2F}" destId="{AFD0F205-BD32-CE4D-8499-FC98CE17B8D2}" srcOrd="0" destOrd="0" presId="urn:microsoft.com/office/officeart/2005/8/layout/hierarchy6"/>
    <dgm:cxn modelId="{919CB4BE-B96D-134F-A828-24A83D43D7DA}" type="presOf" srcId="{353ABFB5-1020-4D61-B4BE-1B967302A6C2}" destId="{8E082110-3A28-5A44-9D2B-A9AC26E6EDF9}" srcOrd="0" destOrd="0" presId="urn:microsoft.com/office/officeart/2005/8/layout/hierarchy6"/>
    <dgm:cxn modelId="{150B2EA1-A06F-495F-91B2-9AC23B1D4AFE}" srcId="{8388F2B2-264C-451F-B3C6-022C021969E7}" destId="{C22A2D3E-66CC-4FC8-8722-848AA6A65230}" srcOrd="0" destOrd="0" parTransId="{8FCA8CAD-6CBF-4B11-AC67-382BD9DEFE2F}" sibTransId="{152E3530-C2EA-4BA5-84BA-7B458FC7C181}"/>
    <dgm:cxn modelId="{60942B02-27C5-884C-9A44-3A2BE4BD9851}" type="presOf" srcId="{D6879EDE-1D0E-49CF-B8FE-589CF5F781FF}" destId="{9491FA17-9036-CD4F-A18D-1B5ED2594766}" srcOrd="0" destOrd="0" presId="urn:microsoft.com/office/officeart/2005/8/layout/hierarchy6"/>
    <dgm:cxn modelId="{091AC7C9-3445-6D43-8767-43657FB37A3D}" type="presOf" srcId="{5C8A6D6E-4EA1-4A62-805B-94167C702D7C}" destId="{E395BD68-2772-F046-BD88-B3E07E9FC2D4}" srcOrd="0" destOrd="0" presId="urn:microsoft.com/office/officeart/2005/8/layout/hierarchy6"/>
    <dgm:cxn modelId="{995E68CB-7CF4-4391-B61F-B4B95EAD25B6}" srcId="{A7BF247C-1882-4B43-B0C4-DF3F3BD0668D}" destId="{84A62BA0-9E39-46DE-B7DE-BE45C8EBABA8}" srcOrd="1" destOrd="0" parTransId="{5C8A6D6E-4EA1-4A62-805B-94167C702D7C}" sibTransId="{53C06565-DBA5-429F-92E5-B1FCD1D02A37}"/>
    <dgm:cxn modelId="{FADE38F2-756F-A540-BFDB-1520AFF27986}" type="presOf" srcId="{62539469-02D4-4CEA-BDB8-2310CD841630}" destId="{5D89FDBE-ED8B-5442-9F92-E79B6C6824B3}" srcOrd="0" destOrd="0" presId="urn:microsoft.com/office/officeart/2005/8/layout/hierarchy6"/>
    <dgm:cxn modelId="{2BBC5F17-3580-2741-91C4-51BCF43D440E}" type="presOf" srcId="{EAB10116-6A32-4A11-BCD1-9C2DE70A3EFF}" destId="{F8E90DB7-134B-084B-8E4B-7D9FCF9B5E33}" srcOrd="0" destOrd="0" presId="urn:microsoft.com/office/officeart/2005/8/layout/hierarchy6"/>
    <dgm:cxn modelId="{526B261F-A8D8-41A4-9DAE-6E2EE6821A52}" srcId="{8388F2B2-264C-451F-B3C6-022C021969E7}" destId="{37223917-FF07-4B0E-A007-C18995C04546}" srcOrd="1" destOrd="0" parTransId="{31D8EEFA-E4BF-42E6-A6A3-74F78E9C3BCB}" sibTransId="{43C2B2B5-B658-49EC-BF57-C17AB2DFC09D}"/>
    <dgm:cxn modelId="{C22F033A-19A6-0143-832A-4EAB58ECCE74}" type="presParOf" srcId="{9491FA17-9036-CD4F-A18D-1B5ED2594766}" destId="{835C4FC0-1CDB-A244-AB2A-F433020FF669}" srcOrd="0" destOrd="0" presId="urn:microsoft.com/office/officeart/2005/8/layout/hierarchy6"/>
    <dgm:cxn modelId="{A3EF4A37-5B93-8846-9A39-681AFE502B7F}" type="presParOf" srcId="{835C4FC0-1CDB-A244-AB2A-F433020FF669}" destId="{3DCA3A85-E510-A046-A63A-8D9710B4369A}" srcOrd="0" destOrd="0" presId="urn:microsoft.com/office/officeart/2005/8/layout/hierarchy6"/>
    <dgm:cxn modelId="{80FC3C98-A11B-764E-848D-F783A1DED14C}" type="presParOf" srcId="{3DCA3A85-E510-A046-A63A-8D9710B4369A}" destId="{25333ED2-AD54-2548-BDD1-C52CC251A1E5}" srcOrd="0" destOrd="0" presId="urn:microsoft.com/office/officeart/2005/8/layout/hierarchy6"/>
    <dgm:cxn modelId="{68492C5D-918F-F945-BBFB-5B06746400C3}" type="presParOf" srcId="{25333ED2-AD54-2548-BDD1-C52CC251A1E5}" destId="{86D2C958-1529-E041-A26C-5116F8E1BBE0}" srcOrd="0" destOrd="0" presId="urn:microsoft.com/office/officeart/2005/8/layout/hierarchy6"/>
    <dgm:cxn modelId="{3BEE250D-7CC9-6445-9E8F-90448DA15F40}" type="presParOf" srcId="{25333ED2-AD54-2548-BDD1-C52CC251A1E5}" destId="{BD23DDFB-07B2-5A4B-9773-6BAD4EE14AB1}" srcOrd="1" destOrd="0" presId="urn:microsoft.com/office/officeart/2005/8/layout/hierarchy6"/>
    <dgm:cxn modelId="{5AAE82FA-B264-074F-AB08-02F75278F362}" type="presParOf" srcId="{BD23DDFB-07B2-5A4B-9773-6BAD4EE14AB1}" destId="{8984B74E-B53F-5E4D-9640-466BB4967DC9}" srcOrd="0" destOrd="0" presId="urn:microsoft.com/office/officeart/2005/8/layout/hierarchy6"/>
    <dgm:cxn modelId="{11D92162-C137-E049-B634-B6B3F26BE82F}" type="presParOf" srcId="{BD23DDFB-07B2-5A4B-9773-6BAD4EE14AB1}" destId="{BD9763B2-9F1E-E046-B95C-58A4A7F7A46B}" srcOrd="1" destOrd="0" presId="urn:microsoft.com/office/officeart/2005/8/layout/hierarchy6"/>
    <dgm:cxn modelId="{3D10A3AB-D343-8A44-B7CA-42D27B3DC000}" type="presParOf" srcId="{BD9763B2-9F1E-E046-B95C-58A4A7F7A46B}" destId="{9092011C-CE07-4542-A908-02B196A21309}" srcOrd="0" destOrd="0" presId="urn:microsoft.com/office/officeart/2005/8/layout/hierarchy6"/>
    <dgm:cxn modelId="{862AB233-C053-354D-9345-8283FA064D95}" type="presParOf" srcId="{BD9763B2-9F1E-E046-B95C-58A4A7F7A46B}" destId="{0F6CB63C-D299-9A42-8E40-7B28CA440519}" srcOrd="1" destOrd="0" presId="urn:microsoft.com/office/officeart/2005/8/layout/hierarchy6"/>
    <dgm:cxn modelId="{DF236678-527C-2943-BD71-521C8E257305}" type="presParOf" srcId="{0F6CB63C-D299-9A42-8E40-7B28CA440519}" destId="{AFD0F205-BD32-CE4D-8499-FC98CE17B8D2}" srcOrd="0" destOrd="0" presId="urn:microsoft.com/office/officeart/2005/8/layout/hierarchy6"/>
    <dgm:cxn modelId="{02FCF7A3-613F-0648-991F-F2C778D0A789}" type="presParOf" srcId="{0F6CB63C-D299-9A42-8E40-7B28CA440519}" destId="{89E78DD2-AF4E-0445-9869-B8E6CE4CE149}" srcOrd="1" destOrd="0" presId="urn:microsoft.com/office/officeart/2005/8/layout/hierarchy6"/>
    <dgm:cxn modelId="{97B64013-BBDB-D848-A1CD-7E3B2A360871}" type="presParOf" srcId="{89E78DD2-AF4E-0445-9869-B8E6CE4CE149}" destId="{A06D49D7-C00F-684F-8B19-EBBD8D2224D8}" srcOrd="0" destOrd="0" presId="urn:microsoft.com/office/officeart/2005/8/layout/hierarchy6"/>
    <dgm:cxn modelId="{0E38819C-49AF-234F-AEDC-E87E39C79901}" type="presParOf" srcId="{89E78DD2-AF4E-0445-9869-B8E6CE4CE149}" destId="{E7A5029B-69D4-074C-ACD3-6E14E06D2C1B}" srcOrd="1" destOrd="0" presId="urn:microsoft.com/office/officeart/2005/8/layout/hierarchy6"/>
    <dgm:cxn modelId="{2F7BF4E3-89D3-154C-9076-0447622DF6A0}" type="presParOf" srcId="{0F6CB63C-D299-9A42-8E40-7B28CA440519}" destId="{CC5974D8-3D50-E643-8E5A-7373861437F3}" srcOrd="2" destOrd="0" presId="urn:microsoft.com/office/officeart/2005/8/layout/hierarchy6"/>
    <dgm:cxn modelId="{E573324A-E65B-C146-8B39-1B23D05317A7}" type="presParOf" srcId="{0F6CB63C-D299-9A42-8E40-7B28CA440519}" destId="{37EEEDC4-9A77-1645-B13A-1E31B02889CE}" srcOrd="3" destOrd="0" presId="urn:microsoft.com/office/officeart/2005/8/layout/hierarchy6"/>
    <dgm:cxn modelId="{4CD2E4CC-845D-A149-8706-D9E4A3E49EBC}" type="presParOf" srcId="{37EEEDC4-9A77-1645-B13A-1E31B02889CE}" destId="{0CF39AB3-0D7F-7148-B91D-9F9FB28B98BD}" srcOrd="0" destOrd="0" presId="urn:microsoft.com/office/officeart/2005/8/layout/hierarchy6"/>
    <dgm:cxn modelId="{6E68C807-B33B-C943-A8B1-BA6D5A97AF7D}" type="presParOf" srcId="{37EEEDC4-9A77-1645-B13A-1E31B02889CE}" destId="{2B3D4DD0-F0D1-4644-B8BB-E6071D41AB76}" srcOrd="1" destOrd="0" presId="urn:microsoft.com/office/officeart/2005/8/layout/hierarchy6"/>
    <dgm:cxn modelId="{1A409D57-B691-004D-BE0C-0D44669F42F6}" type="presParOf" srcId="{0F6CB63C-D299-9A42-8E40-7B28CA440519}" destId="{8E082110-3A28-5A44-9D2B-A9AC26E6EDF9}" srcOrd="4" destOrd="0" presId="urn:microsoft.com/office/officeart/2005/8/layout/hierarchy6"/>
    <dgm:cxn modelId="{759CC09A-CAFB-5845-9E4F-6FC58613AD45}" type="presParOf" srcId="{0F6CB63C-D299-9A42-8E40-7B28CA440519}" destId="{88C52041-2B74-8F42-9E23-FA2123D6EB58}" srcOrd="5" destOrd="0" presId="urn:microsoft.com/office/officeart/2005/8/layout/hierarchy6"/>
    <dgm:cxn modelId="{FB7418C4-75DE-3740-B199-4ECC41A7A9C0}" type="presParOf" srcId="{88C52041-2B74-8F42-9E23-FA2123D6EB58}" destId="{FC0397C2-EA20-054F-A659-66D5FA11083E}" srcOrd="0" destOrd="0" presId="urn:microsoft.com/office/officeart/2005/8/layout/hierarchy6"/>
    <dgm:cxn modelId="{2DE0AD23-8AB2-2845-A223-638D7C40CAB6}" type="presParOf" srcId="{88C52041-2B74-8F42-9E23-FA2123D6EB58}" destId="{C2CB837F-988D-CA45-BF98-D6763BAFCEEF}" srcOrd="1" destOrd="0" presId="urn:microsoft.com/office/officeart/2005/8/layout/hierarchy6"/>
    <dgm:cxn modelId="{7018A1B0-11CD-2B4B-9656-C31A9B659E66}" type="presParOf" srcId="{BD23DDFB-07B2-5A4B-9773-6BAD4EE14AB1}" destId="{E395BD68-2772-F046-BD88-B3E07E9FC2D4}" srcOrd="2" destOrd="0" presId="urn:microsoft.com/office/officeart/2005/8/layout/hierarchy6"/>
    <dgm:cxn modelId="{95864A4A-1C68-734A-AE8C-322DD922D637}" type="presParOf" srcId="{BD23DDFB-07B2-5A4B-9773-6BAD4EE14AB1}" destId="{B6A71F88-AA84-4A41-B2DC-CCEEF6D331BB}" srcOrd="3" destOrd="0" presId="urn:microsoft.com/office/officeart/2005/8/layout/hierarchy6"/>
    <dgm:cxn modelId="{C4E9AF42-4480-D34F-8136-FBB04EC398ED}" type="presParOf" srcId="{B6A71F88-AA84-4A41-B2DC-CCEEF6D331BB}" destId="{97D98136-6095-AC43-BAB3-414FE197FC70}" srcOrd="0" destOrd="0" presId="urn:microsoft.com/office/officeart/2005/8/layout/hierarchy6"/>
    <dgm:cxn modelId="{B3804AB0-D7DE-DE4D-870B-27B6EC8FAB01}" type="presParOf" srcId="{B6A71F88-AA84-4A41-B2DC-CCEEF6D331BB}" destId="{C0CE9A4B-0292-7B4A-906A-F05C60AE6B1C}" srcOrd="1" destOrd="0" presId="urn:microsoft.com/office/officeart/2005/8/layout/hierarchy6"/>
    <dgm:cxn modelId="{BB0B395C-8AAE-FF4D-B804-36BA026CE6F4}" type="presParOf" srcId="{C0CE9A4B-0292-7B4A-906A-F05C60AE6B1C}" destId="{6C03FC15-2477-8747-9EEC-FBB220067120}" srcOrd="0" destOrd="0" presId="urn:microsoft.com/office/officeart/2005/8/layout/hierarchy6"/>
    <dgm:cxn modelId="{FCDAA4A0-89D8-C04E-936B-F964D90EFC69}" type="presParOf" srcId="{C0CE9A4B-0292-7B4A-906A-F05C60AE6B1C}" destId="{ABB55C67-F6FF-014D-8D13-8780692E79A3}" srcOrd="1" destOrd="0" presId="urn:microsoft.com/office/officeart/2005/8/layout/hierarchy6"/>
    <dgm:cxn modelId="{3F75991A-DFD4-D54C-876A-F8AF772BBAA6}" type="presParOf" srcId="{ABB55C67-F6FF-014D-8D13-8780692E79A3}" destId="{5D89FDBE-ED8B-5442-9F92-E79B6C6824B3}" srcOrd="0" destOrd="0" presId="urn:microsoft.com/office/officeart/2005/8/layout/hierarchy6"/>
    <dgm:cxn modelId="{753DEE6D-602F-544B-8A99-636524A8E502}" type="presParOf" srcId="{ABB55C67-F6FF-014D-8D13-8780692E79A3}" destId="{AAFA1129-3A52-8148-9190-C3280E7FAC64}" srcOrd="1" destOrd="0" presId="urn:microsoft.com/office/officeart/2005/8/layout/hierarchy6"/>
    <dgm:cxn modelId="{22140598-9B4A-E24D-83B5-62324CE4C333}" type="presParOf" srcId="{C0CE9A4B-0292-7B4A-906A-F05C60AE6B1C}" destId="{F8E90DB7-134B-084B-8E4B-7D9FCF9B5E33}" srcOrd="2" destOrd="0" presId="urn:microsoft.com/office/officeart/2005/8/layout/hierarchy6"/>
    <dgm:cxn modelId="{B8A9D47A-349A-1948-842F-E45E4262C84F}" type="presParOf" srcId="{C0CE9A4B-0292-7B4A-906A-F05C60AE6B1C}" destId="{2DFF2A1F-B3CF-754C-90A7-C5F9F3DC548B}" srcOrd="3" destOrd="0" presId="urn:microsoft.com/office/officeart/2005/8/layout/hierarchy6"/>
    <dgm:cxn modelId="{FAAC121E-E275-1144-ACA3-A8DE2410D050}" type="presParOf" srcId="{2DFF2A1F-B3CF-754C-90A7-C5F9F3DC548B}" destId="{E45A5FA0-D774-D541-9302-D40AFE8FA701}" srcOrd="0" destOrd="0" presId="urn:microsoft.com/office/officeart/2005/8/layout/hierarchy6"/>
    <dgm:cxn modelId="{B4C0AD2B-DA93-F140-8CE2-305FF2FFDE2E}" type="presParOf" srcId="{2DFF2A1F-B3CF-754C-90A7-C5F9F3DC548B}" destId="{7A356F63-2960-3D45-8985-7B2F2F1F1397}" srcOrd="1" destOrd="0" presId="urn:microsoft.com/office/officeart/2005/8/layout/hierarchy6"/>
    <dgm:cxn modelId="{1A98F206-CBF6-8546-BE27-47354D6C0DA7}" type="presParOf" srcId="{9491FA17-9036-CD4F-A18D-1B5ED2594766}" destId="{FEAAEF7A-9A67-2C44-949C-53BA5AABC0CE}"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DC1AEE1-3903-0D46-B238-3C75E9DA9ACD}" type="doc">
      <dgm:prSet loTypeId="urn:microsoft.com/office/officeart/2008/layout/VerticalCurvedList" loCatId="relationship" qsTypeId="urn:microsoft.com/office/officeart/2005/8/quickstyle/simple2" qsCatId="simple" csTypeId="urn:microsoft.com/office/officeart/2005/8/colors/accent1_2" csCatId="accent1" phldr="1"/>
      <dgm:spPr/>
      <dgm:t>
        <a:bodyPr/>
        <a:lstStyle/>
        <a:p>
          <a:endParaRPr lang="en-US"/>
        </a:p>
      </dgm:t>
    </dgm:pt>
    <dgm:pt modelId="{60387708-9235-0E41-B559-6D79ED098FE9}">
      <dgm:prSet phldrT="[Text]"/>
      <dgm:spPr/>
      <dgm:t>
        <a:bodyPr/>
        <a:lstStyle/>
        <a:p>
          <a:r>
            <a:rPr kumimoji="1" lang="en-GB" smtClean="0"/>
            <a:t>Stations</a:t>
          </a:r>
          <a:r>
            <a:rPr kumimoji="1" lang="en-US" smtClean="0"/>
            <a:t> attach to 10-Mbps hubs using 10BASE-T </a:t>
          </a:r>
          <a:endParaRPr lang="en-US"/>
        </a:p>
      </dgm:t>
    </dgm:pt>
    <dgm:pt modelId="{16D2B7BD-D872-E144-A5D8-2AFF6F974D92}" type="parTrans" cxnId="{6163B536-EB57-8345-8768-3FBC2202389B}">
      <dgm:prSet/>
      <dgm:spPr/>
      <dgm:t>
        <a:bodyPr/>
        <a:lstStyle/>
        <a:p>
          <a:endParaRPr lang="en-US"/>
        </a:p>
      </dgm:t>
    </dgm:pt>
    <dgm:pt modelId="{FA7B901D-6AEB-4645-9C71-1E6BC198C67C}" type="sibTrans" cxnId="{6163B536-EB57-8345-8768-3FBC2202389B}">
      <dgm:prSet/>
      <dgm:spPr/>
      <dgm:t>
        <a:bodyPr/>
        <a:lstStyle/>
        <a:p>
          <a:endParaRPr lang="en-US"/>
        </a:p>
      </dgm:t>
    </dgm:pt>
    <dgm:pt modelId="{F15EEC65-DAB2-3045-A9CE-617501CF2475}">
      <dgm:prSet/>
      <dgm:spPr/>
      <dgm:t>
        <a:bodyPr/>
        <a:lstStyle/>
        <a:p>
          <a:r>
            <a:rPr kumimoji="1" lang="en-GB" smtClean="0"/>
            <a:t>Hubs</a:t>
          </a:r>
          <a:r>
            <a:rPr kumimoji="1" lang="en-US" smtClean="0"/>
            <a:t> connected to switching hubs</a:t>
          </a:r>
          <a:r>
            <a:rPr kumimoji="1" lang="en-GB" smtClean="0"/>
            <a:t> using</a:t>
          </a:r>
          <a:r>
            <a:rPr kumimoji="1" lang="en-US" smtClean="0"/>
            <a:t> 100BASE-T</a:t>
          </a:r>
          <a:endParaRPr kumimoji="1" lang="en-GB" dirty="0" smtClean="0"/>
        </a:p>
      </dgm:t>
    </dgm:pt>
    <dgm:pt modelId="{D76847B4-9A41-3B48-9FC1-F87DCBE48402}" type="parTrans" cxnId="{82D8E41E-157C-9441-965D-1DAE80F8BAED}">
      <dgm:prSet/>
      <dgm:spPr/>
      <dgm:t>
        <a:bodyPr/>
        <a:lstStyle/>
        <a:p>
          <a:endParaRPr lang="en-US"/>
        </a:p>
      </dgm:t>
    </dgm:pt>
    <dgm:pt modelId="{0658135F-2DEB-1049-83CA-3EF99F402F5D}" type="sibTrans" cxnId="{82D8E41E-157C-9441-965D-1DAE80F8BAED}">
      <dgm:prSet/>
      <dgm:spPr/>
      <dgm:t>
        <a:bodyPr/>
        <a:lstStyle/>
        <a:p>
          <a:endParaRPr lang="en-US"/>
        </a:p>
      </dgm:t>
    </dgm:pt>
    <dgm:pt modelId="{0DD89403-ED51-7F43-8A82-1BC3777A04CF}">
      <dgm:prSet/>
      <dgm:spPr/>
      <dgm:t>
        <a:bodyPr/>
        <a:lstStyle/>
        <a:p>
          <a:r>
            <a:rPr kumimoji="1" lang="en-GB" smtClean="0"/>
            <a:t>High</a:t>
          </a:r>
          <a:r>
            <a:rPr kumimoji="1" lang="en-US" smtClean="0"/>
            <a:t>-capacity workstations and servers attach directly to 10/100 switches</a:t>
          </a:r>
          <a:endParaRPr kumimoji="1" lang="en-GB" dirty="0" smtClean="0"/>
        </a:p>
      </dgm:t>
    </dgm:pt>
    <dgm:pt modelId="{BAA27E13-FC44-E14A-A10B-1741BB30495C}" type="parTrans" cxnId="{D5B30DFB-8898-914A-9E66-9198A24BBE71}">
      <dgm:prSet/>
      <dgm:spPr/>
      <dgm:t>
        <a:bodyPr/>
        <a:lstStyle/>
        <a:p>
          <a:endParaRPr lang="en-US"/>
        </a:p>
      </dgm:t>
    </dgm:pt>
    <dgm:pt modelId="{2E18E56C-86CD-6E49-B8FF-6C25755F4BE7}" type="sibTrans" cxnId="{D5B30DFB-8898-914A-9E66-9198A24BBE71}">
      <dgm:prSet/>
      <dgm:spPr/>
      <dgm:t>
        <a:bodyPr/>
        <a:lstStyle/>
        <a:p>
          <a:endParaRPr lang="en-US"/>
        </a:p>
      </dgm:t>
    </dgm:pt>
    <dgm:pt modelId="{A7DAA45D-776D-C342-8B52-19F39EAF344C}">
      <dgm:prSet/>
      <dgm:spPr/>
      <dgm:t>
        <a:bodyPr/>
        <a:lstStyle/>
        <a:p>
          <a:r>
            <a:rPr kumimoji="1" lang="en-GB" smtClean="0"/>
            <a:t>Switches</a:t>
          </a:r>
          <a:r>
            <a:rPr kumimoji="1" lang="en-US" smtClean="0"/>
            <a:t> connected to 100-Mbps hubs use 100-Mbps links</a:t>
          </a:r>
          <a:endParaRPr kumimoji="1" lang="en-GB" dirty="0" smtClean="0"/>
        </a:p>
      </dgm:t>
    </dgm:pt>
    <dgm:pt modelId="{46E34C1E-6824-2B48-9166-0359A1E535FD}" type="parTrans" cxnId="{1F39A9F1-2CEF-1A49-B451-4F1CCE45BB8F}">
      <dgm:prSet/>
      <dgm:spPr/>
      <dgm:t>
        <a:bodyPr/>
        <a:lstStyle/>
        <a:p>
          <a:endParaRPr lang="en-US"/>
        </a:p>
      </dgm:t>
    </dgm:pt>
    <dgm:pt modelId="{618F6E03-6102-2940-9388-2661DC26F93A}" type="sibTrans" cxnId="{1F39A9F1-2CEF-1A49-B451-4F1CCE45BB8F}">
      <dgm:prSet/>
      <dgm:spPr/>
      <dgm:t>
        <a:bodyPr/>
        <a:lstStyle/>
        <a:p>
          <a:endParaRPr lang="en-US"/>
        </a:p>
      </dgm:t>
    </dgm:pt>
    <dgm:pt modelId="{60FE8BE8-1721-2645-9BD3-045448AE4CF3}">
      <dgm:prSet/>
      <dgm:spPr/>
      <dgm:t>
        <a:bodyPr/>
        <a:lstStyle/>
        <a:p>
          <a:r>
            <a:rPr kumimoji="1" lang="en-US" smtClean="0"/>
            <a:t>100-Mbps hubs provide building backbone</a:t>
          </a:r>
          <a:endParaRPr kumimoji="1" lang="en-GB" dirty="0" smtClean="0"/>
        </a:p>
      </dgm:t>
    </dgm:pt>
    <dgm:pt modelId="{CDBD5330-C9CC-CC4E-A68F-80E4CE50C0BD}" type="parTrans" cxnId="{8DFE6FB6-1729-6342-BD92-94D1792841CA}">
      <dgm:prSet/>
      <dgm:spPr/>
      <dgm:t>
        <a:bodyPr/>
        <a:lstStyle/>
        <a:p>
          <a:endParaRPr lang="en-US"/>
        </a:p>
      </dgm:t>
    </dgm:pt>
    <dgm:pt modelId="{83ED9DBC-CB24-B949-BE2B-EB2524EE506D}" type="sibTrans" cxnId="{8DFE6FB6-1729-6342-BD92-94D1792841CA}">
      <dgm:prSet/>
      <dgm:spPr/>
      <dgm:t>
        <a:bodyPr/>
        <a:lstStyle/>
        <a:p>
          <a:endParaRPr lang="en-US"/>
        </a:p>
      </dgm:t>
    </dgm:pt>
    <dgm:pt modelId="{890330AE-5FF1-924F-A637-D0260A81DE48}">
      <dgm:prSet/>
      <dgm:spPr/>
      <dgm:t>
        <a:bodyPr/>
        <a:lstStyle/>
        <a:p>
          <a:r>
            <a:rPr kumimoji="1" lang="en-GB" dirty="0" smtClean="0"/>
            <a:t>Connected </a:t>
          </a:r>
          <a:r>
            <a:rPr kumimoji="1" lang="en-US" dirty="0" smtClean="0"/>
            <a:t>to</a:t>
          </a:r>
          <a:r>
            <a:rPr kumimoji="1" lang="en-GB" dirty="0" smtClean="0"/>
            <a:t> </a:t>
          </a:r>
          <a:r>
            <a:rPr kumimoji="1" lang="en-US" dirty="0" smtClean="0"/>
            <a:t>router </a:t>
          </a:r>
          <a:r>
            <a:rPr kumimoji="1" lang="en-GB" dirty="0" smtClean="0"/>
            <a:t>providing </a:t>
          </a:r>
          <a:r>
            <a:rPr kumimoji="1" lang="en-US" dirty="0" smtClean="0"/>
            <a:t>connection to WAN</a:t>
          </a:r>
          <a:endParaRPr kumimoji="1" lang="en-US" dirty="0"/>
        </a:p>
      </dgm:t>
    </dgm:pt>
    <dgm:pt modelId="{61471AAE-3A62-B945-80B7-0D7A8AD4B7F8}" type="parTrans" cxnId="{43C1B405-7FFD-0A43-8020-E31016582975}">
      <dgm:prSet/>
      <dgm:spPr/>
      <dgm:t>
        <a:bodyPr/>
        <a:lstStyle/>
        <a:p>
          <a:endParaRPr lang="en-US"/>
        </a:p>
      </dgm:t>
    </dgm:pt>
    <dgm:pt modelId="{853BA684-C9F3-384F-AF4C-020AC589239E}" type="sibTrans" cxnId="{43C1B405-7FFD-0A43-8020-E31016582975}">
      <dgm:prSet/>
      <dgm:spPr/>
      <dgm:t>
        <a:bodyPr/>
        <a:lstStyle/>
        <a:p>
          <a:endParaRPr lang="en-US"/>
        </a:p>
      </dgm:t>
    </dgm:pt>
    <dgm:pt modelId="{D4372A1B-8362-4C4B-AD6A-F5B1B7BB3791}" type="pres">
      <dgm:prSet presAssocID="{6DC1AEE1-3903-0D46-B238-3C75E9DA9ACD}" presName="Name0" presStyleCnt="0">
        <dgm:presLayoutVars>
          <dgm:chMax val="7"/>
          <dgm:chPref val="7"/>
          <dgm:dir/>
        </dgm:presLayoutVars>
      </dgm:prSet>
      <dgm:spPr/>
      <dgm:t>
        <a:bodyPr/>
        <a:lstStyle/>
        <a:p>
          <a:endParaRPr lang="en-US"/>
        </a:p>
      </dgm:t>
    </dgm:pt>
    <dgm:pt modelId="{F1CA878A-F646-5B41-BECD-2E4DE9CC270B}" type="pres">
      <dgm:prSet presAssocID="{6DC1AEE1-3903-0D46-B238-3C75E9DA9ACD}" presName="Name1" presStyleCnt="0"/>
      <dgm:spPr/>
    </dgm:pt>
    <dgm:pt modelId="{FDEC2632-E8AA-1A40-B106-0274DEB95B05}" type="pres">
      <dgm:prSet presAssocID="{6DC1AEE1-3903-0D46-B238-3C75E9DA9ACD}" presName="cycle" presStyleCnt="0"/>
      <dgm:spPr/>
    </dgm:pt>
    <dgm:pt modelId="{58419705-3481-2343-844F-0BDF705BB142}" type="pres">
      <dgm:prSet presAssocID="{6DC1AEE1-3903-0D46-B238-3C75E9DA9ACD}" presName="srcNode" presStyleLbl="node1" presStyleIdx="0" presStyleCnt="6"/>
      <dgm:spPr/>
    </dgm:pt>
    <dgm:pt modelId="{57D0EB0A-1654-B942-9771-8CB576DFDA4E}" type="pres">
      <dgm:prSet presAssocID="{6DC1AEE1-3903-0D46-B238-3C75E9DA9ACD}" presName="conn" presStyleLbl="parChTrans1D2" presStyleIdx="0" presStyleCnt="1"/>
      <dgm:spPr/>
      <dgm:t>
        <a:bodyPr/>
        <a:lstStyle/>
        <a:p>
          <a:endParaRPr lang="en-US"/>
        </a:p>
      </dgm:t>
    </dgm:pt>
    <dgm:pt modelId="{4D6936D7-0381-4645-A399-FAE3419E47E7}" type="pres">
      <dgm:prSet presAssocID="{6DC1AEE1-3903-0D46-B238-3C75E9DA9ACD}" presName="extraNode" presStyleLbl="node1" presStyleIdx="0" presStyleCnt="6"/>
      <dgm:spPr/>
    </dgm:pt>
    <dgm:pt modelId="{58B92AEC-AB2F-5B42-8316-CA5887F522D7}" type="pres">
      <dgm:prSet presAssocID="{6DC1AEE1-3903-0D46-B238-3C75E9DA9ACD}" presName="dstNode" presStyleLbl="node1" presStyleIdx="0" presStyleCnt="6"/>
      <dgm:spPr/>
    </dgm:pt>
    <dgm:pt modelId="{09BD4F68-4A8D-3E45-AAD1-E9B9E645D766}" type="pres">
      <dgm:prSet presAssocID="{60387708-9235-0E41-B559-6D79ED098FE9}" presName="text_1" presStyleLbl="node1" presStyleIdx="0" presStyleCnt="6">
        <dgm:presLayoutVars>
          <dgm:bulletEnabled val="1"/>
        </dgm:presLayoutVars>
      </dgm:prSet>
      <dgm:spPr/>
      <dgm:t>
        <a:bodyPr/>
        <a:lstStyle/>
        <a:p>
          <a:endParaRPr lang="en-US"/>
        </a:p>
      </dgm:t>
    </dgm:pt>
    <dgm:pt modelId="{E3068502-E14B-704A-9D46-03234E265D1B}" type="pres">
      <dgm:prSet presAssocID="{60387708-9235-0E41-B559-6D79ED098FE9}" presName="accent_1" presStyleCnt="0"/>
      <dgm:spPr/>
    </dgm:pt>
    <dgm:pt modelId="{3E93AFCC-B89A-754A-8183-2B1D0AD53265}" type="pres">
      <dgm:prSet presAssocID="{60387708-9235-0E41-B559-6D79ED098FE9}" presName="accentRepeatNode" presStyleLbl="solidFgAcc1" presStyleIdx="0" presStyleCnt="6"/>
      <dgm:spPr/>
      <dgm:t>
        <a:bodyPr/>
        <a:lstStyle/>
        <a:p>
          <a:endParaRPr lang="en-US"/>
        </a:p>
      </dgm:t>
    </dgm:pt>
    <dgm:pt modelId="{309E70C3-4CEE-DC48-89F1-70E11D167D31}" type="pres">
      <dgm:prSet presAssocID="{F15EEC65-DAB2-3045-A9CE-617501CF2475}" presName="text_2" presStyleLbl="node1" presStyleIdx="1" presStyleCnt="6">
        <dgm:presLayoutVars>
          <dgm:bulletEnabled val="1"/>
        </dgm:presLayoutVars>
      </dgm:prSet>
      <dgm:spPr/>
      <dgm:t>
        <a:bodyPr/>
        <a:lstStyle/>
        <a:p>
          <a:endParaRPr lang="en-US"/>
        </a:p>
      </dgm:t>
    </dgm:pt>
    <dgm:pt modelId="{1913D27E-B7F3-C240-83C4-46CE5A99392A}" type="pres">
      <dgm:prSet presAssocID="{F15EEC65-DAB2-3045-A9CE-617501CF2475}" presName="accent_2" presStyleCnt="0"/>
      <dgm:spPr/>
    </dgm:pt>
    <dgm:pt modelId="{8629D7C9-B6C1-8548-B4EC-86D342743482}" type="pres">
      <dgm:prSet presAssocID="{F15EEC65-DAB2-3045-A9CE-617501CF2475}" presName="accentRepeatNode" presStyleLbl="solidFgAcc1" presStyleIdx="1" presStyleCnt="6"/>
      <dgm:spPr/>
    </dgm:pt>
    <dgm:pt modelId="{729A790B-62F7-1947-A413-9F18D14782D5}" type="pres">
      <dgm:prSet presAssocID="{0DD89403-ED51-7F43-8A82-1BC3777A04CF}" presName="text_3" presStyleLbl="node1" presStyleIdx="2" presStyleCnt="6">
        <dgm:presLayoutVars>
          <dgm:bulletEnabled val="1"/>
        </dgm:presLayoutVars>
      </dgm:prSet>
      <dgm:spPr/>
      <dgm:t>
        <a:bodyPr/>
        <a:lstStyle/>
        <a:p>
          <a:endParaRPr lang="en-US"/>
        </a:p>
      </dgm:t>
    </dgm:pt>
    <dgm:pt modelId="{A83952C9-749B-3946-9593-50F94921FA94}" type="pres">
      <dgm:prSet presAssocID="{0DD89403-ED51-7F43-8A82-1BC3777A04CF}" presName="accent_3" presStyleCnt="0"/>
      <dgm:spPr/>
    </dgm:pt>
    <dgm:pt modelId="{5253FBEB-345F-344B-9F45-8853044F2DD2}" type="pres">
      <dgm:prSet presAssocID="{0DD89403-ED51-7F43-8A82-1BC3777A04CF}" presName="accentRepeatNode" presStyleLbl="solidFgAcc1" presStyleIdx="2" presStyleCnt="6"/>
      <dgm:spPr/>
    </dgm:pt>
    <dgm:pt modelId="{56C82094-56C2-4D4B-95FD-D7E357695732}" type="pres">
      <dgm:prSet presAssocID="{A7DAA45D-776D-C342-8B52-19F39EAF344C}" presName="text_4" presStyleLbl="node1" presStyleIdx="3" presStyleCnt="6">
        <dgm:presLayoutVars>
          <dgm:bulletEnabled val="1"/>
        </dgm:presLayoutVars>
      </dgm:prSet>
      <dgm:spPr/>
      <dgm:t>
        <a:bodyPr/>
        <a:lstStyle/>
        <a:p>
          <a:endParaRPr lang="en-US"/>
        </a:p>
      </dgm:t>
    </dgm:pt>
    <dgm:pt modelId="{B2D75885-08EA-D649-90D6-942DA2E7A371}" type="pres">
      <dgm:prSet presAssocID="{A7DAA45D-776D-C342-8B52-19F39EAF344C}" presName="accent_4" presStyleCnt="0"/>
      <dgm:spPr/>
    </dgm:pt>
    <dgm:pt modelId="{02CF8379-4465-B84D-B876-ABF13FB8E2CA}" type="pres">
      <dgm:prSet presAssocID="{A7DAA45D-776D-C342-8B52-19F39EAF344C}" presName="accentRepeatNode" presStyleLbl="solidFgAcc1" presStyleIdx="3" presStyleCnt="6"/>
      <dgm:spPr/>
    </dgm:pt>
    <dgm:pt modelId="{A84FA9A6-B917-1948-9928-CE2B7AEED9B0}" type="pres">
      <dgm:prSet presAssocID="{60FE8BE8-1721-2645-9BD3-045448AE4CF3}" presName="text_5" presStyleLbl="node1" presStyleIdx="4" presStyleCnt="6">
        <dgm:presLayoutVars>
          <dgm:bulletEnabled val="1"/>
        </dgm:presLayoutVars>
      </dgm:prSet>
      <dgm:spPr/>
      <dgm:t>
        <a:bodyPr/>
        <a:lstStyle/>
        <a:p>
          <a:endParaRPr lang="en-US"/>
        </a:p>
      </dgm:t>
    </dgm:pt>
    <dgm:pt modelId="{BED58D23-C54B-2041-A2D4-127C1A1837CC}" type="pres">
      <dgm:prSet presAssocID="{60FE8BE8-1721-2645-9BD3-045448AE4CF3}" presName="accent_5" presStyleCnt="0"/>
      <dgm:spPr/>
    </dgm:pt>
    <dgm:pt modelId="{D9F0C685-93A1-224A-9BEC-DD7C0A5A0F09}" type="pres">
      <dgm:prSet presAssocID="{60FE8BE8-1721-2645-9BD3-045448AE4CF3}" presName="accentRepeatNode" presStyleLbl="solidFgAcc1" presStyleIdx="4" presStyleCnt="6"/>
      <dgm:spPr/>
    </dgm:pt>
    <dgm:pt modelId="{DA1E9BE1-11E7-194B-AF77-E5DB9CB0DE46}" type="pres">
      <dgm:prSet presAssocID="{890330AE-5FF1-924F-A637-D0260A81DE48}" presName="text_6" presStyleLbl="node1" presStyleIdx="5" presStyleCnt="6">
        <dgm:presLayoutVars>
          <dgm:bulletEnabled val="1"/>
        </dgm:presLayoutVars>
      </dgm:prSet>
      <dgm:spPr/>
      <dgm:t>
        <a:bodyPr/>
        <a:lstStyle/>
        <a:p>
          <a:endParaRPr lang="en-US"/>
        </a:p>
      </dgm:t>
    </dgm:pt>
    <dgm:pt modelId="{069D0C2C-C16D-4944-9302-1FE02A116A9E}" type="pres">
      <dgm:prSet presAssocID="{890330AE-5FF1-924F-A637-D0260A81DE48}" presName="accent_6" presStyleCnt="0"/>
      <dgm:spPr/>
    </dgm:pt>
    <dgm:pt modelId="{026B9A29-EE04-024B-AC99-D82255CF0CBF}" type="pres">
      <dgm:prSet presAssocID="{890330AE-5FF1-924F-A637-D0260A81DE48}" presName="accentRepeatNode" presStyleLbl="solidFgAcc1" presStyleIdx="5" presStyleCnt="6"/>
      <dgm:spPr/>
    </dgm:pt>
  </dgm:ptLst>
  <dgm:cxnLst>
    <dgm:cxn modelId="{82D8E41E-157C-9441-965D-1DAE80F8BAED}" srcId="{6DC1AEE1-3903-0D46-B238-3C75E9DA9ACD}" destId="{F15EEC65-DAB2-3045-A9CE-617501CF2475}" srcOrd="1" destOrd="0" parTransId="{D76847B4-9A41-3B48-9FC1-F87DCBE48402}" sibTransId="{0658135F-2DEB-1049-83CA-3EF99F402F5D}"/>
    <dgm:cxn modelId="{6163B536-EB57-8345-8768-3FBC2202389B}" srcId="{6DC1AEE1-3903-0D46-B238-3C75E9DA9ACD}" destId="{60387708-9235-0E41-B559-6D79ED098FE9}" srcOrd="0" destOrd="0" parTransId="{16D2B7BD-D872-E144-A5D8-2AFF6F974D92}" sibTransId="{FA7B901D-6AEB-4645-9C71-1E6BC198C67C}"/>
    <dgm:cxn modelId="{DB3629A0-7809-E749-980B-73448AFE8E53}" type="presOf" srcId="{0DD89403-ED51-7F43-8A82-1BC3777A04CF}" destId="{729A790B-62F7-1947-A413-9F18D14782D5}" srcOrd="0" destOrd="0" presId="urn:microsoft.com/office/officeart/2008/layout/VerticalCurvedList"/>
    <dgm:cxn modelId="{DB676EBC-345D-2545-AB47-F9529A6701AB}" type="presOf" srcId="{FA7B901D-6AEB-4645-9C71-1E6BC198C67C}" destId="{57D0EB0A-1654-B942-9771-8CB576DFDA4E}" srcOrd="0" destOrd="0" presId="urn:microsoft.com/office/officeart/2008/layout/VerticalCurvedList"/>
    <dgm:cxn modelId="{20C53A94-A525-6B49-A30D-0CD42D40FD9C}" type="presOf" srcId="{60387708-9235-0E41-B559-6D79ED098FE9}" destId="{09BD4F68-4A8D-3E45-AAD1-E9B9E645D766}" srcOrd="0" destOrd="0" presId="urn:microsoft.com/office/officeart/2008/layout/VerticalCurvedList"/>
    <dgm:cxn modelId="{6E01CC55-BB55-894E-9546-26275B8ED6AF}" type="presOf" srcId="{890330AE-5FF1-924F-A637-D0260A81DE48}" destId="{DA1E9BE1-11E7-194B-AF77-E5DB9CB0DE46}" srcOrd="0" destOrd="0" presId="urn:microsoft.com/office/officeart/2008/layout/VerticalCurvedList"/>
    <dgm:cxn modelId="{43C1B405-7FFD-0A43-8020-E31016582975}" srcId="{6DC1AEE1-3903-0D46-B238-3C75E9DA9ACD}" destId="{890330AE-5FF1-924F-A637-D0260A81DE48}" srcOrd="5" destOrd="0" parTransId="{61471AAE-3A62-B945-80B7-0D7A8AD4B7F8}" sibTransId="{853BA684-C9F3-384F-AF4C-020AC589239E}"/>
    <dgm:cxn modelId="{D5B30DFB-8898-914A-9E66-9198A24BBE71}" srcId="{6DC1AEE1-3903-0D46-B238-3C75E9DA9ACD}" destId="{0DD89403-ED51-7F43-8A82-1BC3777A04CF}" srcOrd="2" destOrd="0" parTransId="{BAA27E13-FC44-E14A-A10B-1741BB30495C}" sibTransId="{2E18E56C-86CD-6E49-B8FF-6C25755F4BE7}"/>
    <dgm:cxn modelId="{1F39A9F1-2CEF-1A49-B451-4F1CCE45BB8F}" srcId="{6DC1AEE1-3903-0D46-B238-3C75E9DA9ACD}" destId="{A7DAA45D-776D-C342-8B52-19F39EAF344C}" srcOrd="3" destOrd="0" parTransId="{46E34C1E-6824-2B48-9166-0359A1E535FD}" sibTransId="{618F6E03-6102-2940-9388-2661DC26F93A}"/>
    <dgm:cxn modelId="{8DFE6FB6-1729-6342-BD92-94D1792841CA}" srcId="{6DC1AEE1-3903-0D46-B238-3C75E9DA9ACD}" destId="{60FE8BE8-1721-2645-9BD3-045448AE4CF3}" srcOrd="4" destOrd="0" parTransId="{CDBD5330-C9CC-CC4E-A68F-80E4CE50C0BD}" sibTransId="{83ED9DBC-CB24-B949-BE2B-EB2524EE506D}"/>
    <dgm:cxn modelId="{9D9CB6F7-DA6F-FD4D-A0D7-3008D58D94B3}" type="presOf" srcId="{A7DAA45D-776D-C342-8B52-19F39EAF344C}" destId="{56C82094-56C2-4D4B-95FD-D7E357695732}" srcOrd="0" destOrd="0" presId="urn:microsoft.com/office/officeart/2008/layout/VerticalCurvedList"/>
    <dgm:cxn modelId="{B97B8B2F-95A6-474F-829A-16DF4473E54C}" type="presOf" srcId="{6DC1AEE1-3903-0D46-B238-3C75E9DA9ACD}" destId="{D4372A1B-8362-4C4B-AD6A-F5B1B7BB3791}" srcOrd="0" destOrd="0" presId="urn:microsoft.com/office/officeart/2008/layout/VerticalCurvedList"/>
    <dgm:cxn modelId="{CB3941BD-2FBE-2D4E-B316-0516594929EE}" type="presOf" srcId="{F15EEC65-DAB2-3045-A9CE-617501CF2475}" destId="{309E70C3-4CEE-DC48-89F1-70E11D167D31}" srcOrd="0" destOrd="0" presId="urn:microsoft.com/office/officeart/2008/layout/VerticalCurvedList"/>
    <dgm:cxn modelId="{282B5C72-B1BB-724A-99F9-97303365D47C}" type="presOf" srcId="{60FE8BE8-1721-2645-9BD3-045448AE4CF3}" destId="{A84FA9A6-B917-1948-9928-CE2B7AEED9B0}" srcOrd="0" destOrd="0" presId="urn:microsoft.com/office/officeart/2008/layout/VerticalCurvedList"/>
    <dgm:cxn modelId="{87F7CFC3-2DFD-274C-8773-349513E2F317}" type="presParOf" srcId="{D4372A1B-8362-4C4B-AD6A-F5B1B7BB3791}" destId="{F1CA878A-F646-5B41-BECD-2E4DE9CC270B}" srcOrd="0" destOrd="0" presId="urn:microsoft.com/office/officeart/2008/layout/VerticalCurvedList"/>
    <dgm:cxn modelId="{B94DEEE2-0FE4-8A4F-BABF-DA4351913AAC}" type="presParOf" srcId="{F1CA878A-F646-5B41-BECD-2E4DE9CC270B}" destId="{FDEC2632-E8AA-1A40-B106-0274DEB95B05}" srcOrd="0" destOrd="0" presId="urn:microsoft.com/office/officeart/2008/layout/VerticalCurvedList"/>
    <dgm:cxn modelId="{21C4E4BD-E951-A244-8482-47671A95AB28}" type="presParOf" srcId="{FDEC2632-E8AA-1A40-B106-0274DEB95B05}" destId="{58419705-3481-2343-844F-0BDF705BB142}" srcOrd="0" destOrd="0" presId="urn:microsoft.com/office/officeart/2008/layout/VerticalCurvedList"/>
    <dgm:cxn modelId="{67BFAAD9-7139-494C-88B8-F801EBE89D46}" type="presParOf" srcId="{FDEC2632-E8AA-1A40-B106-0274DEB95B05}" destId="{57D0EB0A-1654-B942-9771-8CB576DFDA4E}" srcOrd="1" destOrd="0" presId="urn:microsoft.com/office/officeart/2008/layout/VerticalCurvedList"/>
    <dgm:cxn modelId="{B734082C-B285-A948-ACAA-6BE2CDF3AB15}" type="presParOf" srcId="{FDEC2632-E8AA-1A40-B106-0274DEB95B05}" destId="{4D6936D7-0381-4645-A399-FAE3419E47E7}" srcOrd="2" destOrd="0" presId="urn:microsoft.com/office/officeart/2008/layout/VerticalCurvedList"/>
    <dgm:cxn modelId="{F173D0BF-3D8D-744C-AC97-45BD6A35DB39}" type="presParOf" srcId="{FDEC2632-E8AA-1A40-B106-0274DEB95B05}" destId="{58B92AEC-AB2F-5B42-8316-CA5887F522D7}" srcOrd="3" destOrd="0" presId="urn:microsoft.com/office/officeart/2008/layout/VerticalCurvedList"/>
    <dgm:cxn modelId="{581510E3-BA2C-DA4A-88F6-8184DDD261EB}" type="presParOf" srcId="{F1CA878A-F646-5B41-BECD-2E4DE9CC270B}" destId="{09BD4F68-4A8D-3E45-AAD1-E9B9E645D766}" srcOrd="1" destOrd="0" presId="urn:microsoft.com/office/officeart/2008/layout/VerticalCurvedList"/>
    <dgm:cxn modelId="{757C152C-6351-064B-A1E4-D4F589BD693F}" type="presParOf" srcId="{F1CA878A-F646-5B41-BECD-2E4DE9CC270B}" destId="{E3068502-E14B-704A-9D46-03234E265D1B}" srcOrd="2" destOrd="0" presId="urn:microsoft.com/office/officeart/2008/layout/VerticalCurvedList"/>
    <dgm:cxn modelId="{C7B1F837-E02A-2541-BEAD-AC5D970F7294}" type="presParOf" srcId="{E3068502-E14B-704A-9D46-03234E265D1B}" destId="{3E93AFCC-B89A-754A-8183-2B1D0AD53265}" srcOrd="0" destOrd="0" presId="urn:microsoft.com/office/officeart/2008/layout/VerticalCurvedList"/>
    <dgm:cxn modelId="{742CED72-493C-EF4D-97CA-A11FEF949D0F}" type="presParOf" srcId="{F1CA878A-F646-5B41-BECD-2E4DE9CC270B}" destId="{309E70C3-4CEE-DC48-89F1-70E11D167D31}" srcOrd="3" destOrd="0" presId="urn:microsoft.com/office/officeart/2008/layout/VerticalCurvedList"/>
    <dgm:cxn modelId="{59BD1477-BA8F-084A-B420-2038B9373841}" type="presParOf" srcId="{F1CA878A-F646-5B41-BECD-2E4DE9CC270B}" destId="{1913D27E-B7F3-C240-83C4-46CE5A99392A}" srcOrd="4" destOrd="0" presId="urn:microsoft.com/office/officeart/2008/layout/VerticalCurvedList"/>
    <dgm:cxn modelId="{8D96F366-4D12-5E4A-974F-AF04C358D632}" type="presParOf" srcId="{1913D27E-B7F3-C240-83C4-46CE5A99392A}" destId="{8629D7C9-B6C1-8548-B4EC-86D342743482}" srcOrd="0" destOrd="0" presId="urn:microsoft.com/office/officeart/2008/layout/VerticalCurvedList"/>
    <dgm:cxn modelId="{28D41878-05DE-0240-8FF3-69B2FA2E644E}" type="presParOf" srcId="{F1CA878A-F646-5B41-BECD-2E4DE9CC270B}" destId="{729A790B-62F7-1947-A413-9F18D14782D5}" srcOrd="5" destOrd="0" presId="urn:microsoft.com/office/officeart/2008/layout/VerticalCurvedList"/>
    <dgm:cxn modelId="{CED2AC86-2818-1345-8436-D350993A9F0B}" type="presParOf" srcId="{F1CA878A-F646-5B41-BECD-2E4DE9CC270B}" destId="{A83952C9-749B-3946-9593-50F94921FA94}" srcOrd="6" destOrd="0" presId="urn:microsoft.com/office/officeart/2008/layout/VerticalCurvedList"/>
    <dgm:cxn modelId="{0236D682-B502-2E44-A250-07E89996A737}" type="presParOf" srcId="{A83952C9-749B-3946-9593-50F94921FA94}" destId="{5253FBEB-345F-344B-9F45-8853044F2DD2}" srcOrd="0" destOrd="0" presId="urn:microsoft.com/office/officeart/2008/layout/VerticalCurvedList"/>
    <dgm:cxn modelId="{14BB2B65-D076-E24C-8D4F-27DC353EDEA6}" type="presParOf" srcId="{F1CA878A-F646-5B41-BECD-2E4DE9CC270B}" destId="{56C82094-56C2-4D4B-95FD-D7E357695732}" srcOrd="7" destOrd="0" presId="urn:microsoft.com/office/officeart/2008/layout/VerticalCurvedList"/>
    <dgm:cxn modelId="{8CB0F3F7-1745-A647-9EF8-CCCF3A40BD79}" type="presParOf" srcId="{F1CA878A-F646-5B41-BECD-2E4DE9CC270B}" destId="{B2D75885-08EA-D649-90D6-942DA2E7A371}" srcOrd="8" destOrd="0" presId="urn:microsoft.com/office/officeart/2008/layout/VerticalCurvedList"/>
    <dgm:cxn modelId="{660C0855-35C8-1349-B187-881B030F39B5}" type="presParOf" srcId="{B2D75885-08EA-D649-90D6-942DA2E7A371}" destId="{02CF8379-4465-B84D-B876-ABF13FB8E2CA}" srcOrd="0" destOrd="0" presId="urn:microsoft.com/office/officeart/2008/layout/VerticalCurvedList"/>
    <dgm:cxn modelId="{636B79A0-9668-8345-94CC-FAB7F2629C92}" type="presParOf" srcId="{F1CA878A-F646-5B41-BECD-2E4DE9CC270B}" destId="{A84FA9A6-B917-1948-9928-CE2B7AEED9B0}" srcOrd="9" destOrd="0" presId="urn:microsoft.com/office/officeart/2008/layout/VerticalCurvedList"/>
    <dgm:cxn modelId="{68E3FB2F-4F8B-8843-9287-27BF0C9EA2EE}" type="presParOf" srcId="{F1CA878A-F646-5B41-BECD-2E4DE9CC270B}" destId="{BED58D23-C54B-2041-A2D4-127C1A1837CC}" srcOrd="10" destOrd="0" presId="urn:microsoft.com/office/officeart/2008/layout/VerticalCurvedList"/>
    <dgm:cxn modelId="{A2429498-BF11-9F4D-95E5-D8FB38A67324}" type="presParOf" srcId="{BED58D23-C54B-2041-A2D4-127C1A1837CC}" destId="{D9F0C685-93A1-224A-9BEC-DD7C0A5A0F09}" srcOrd="0" destOrd="0" presId="urn:microsoft.com/office/officeart/2008/layout/VerticalCurvedList"/>
    <dgm:cxn modelId="{3E045868-594F-E94A-AEFA-A0B937703571}" type="presParOf" srcId="{F1CA878A-F646-5B41-BECD-2E4DE9CC270B}" destId="{DA1E9BE1-11E7-194B-AF77-E5DB9CB0DE46}" srcOrd="11" destOrd="0" presId="urn:microsoft.com/office/officeart/2008/layout/VerticalCurvedList"/>
    <dgm:cxn modelId="{DE602DFA-DDE9-604F-8906-2E8FA98C59F4}" type="presParOf" srcId="{F1CA878A-F646-5B41-BECD-2E4DE9CC270B}" destId="{069D0C2C-C16D-4944-9302-1FE02A116A9E}" srcOrd="12" destOrd="0" presId="urn:microsoft.com/office/officeart/2008/layout/VerticalCurvedList"/>
    <dgm:cxn modelId="{815A252D-F751-6A45-A221-14A0BE279508}" type="presParOf" srcId="{069D0C2C-C16D-4944-9302-1FE02A116A9E}" destId="{026B9A29-EE04-024B-AC99-D82255CF0CBF}"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A3FAA1-04F5-E144-A74D-E11DA0F4DEEA}">
      <dsp:nvSpPr>
        <dsp:cNvPr id="0" name=""/>
        <dsp:cNvSpPr/>
      </dsp:nvSpPr>
      <dsp:spPr>
        <a:xfrm>
          <a:off x="0" y="252637"/>
          <a:ext cx="82296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t>Earliest was ALOHA</a:t>
          </a:r>
          <a:endParaRPr lang="en-US" sz="3200" kern="1200" dirty="0"/>
        </a:p>
      </dsp:txBody>
      <dsp:txXfrm>
        <a:off x="59399" y="312036"/>
        <a:ext cx="8110802" cy="1098002"/>
      </dsp:txXfrm>
    </dsp:sp>
    <dsp:sp modelId="{CB294097-7454-154A-9663-08F844F03C0D}">
      <dsp:nvSpPr>
        <dsp:cNvPr id="0" name=""/>
        <dsp:cNvSpPr/>
      </dsp:nvSpPr>
      <dsp:spPr>
        <a:xfrm>
          <a:off x="0" y="1469437"/>
          <a:ext cx="8229600" cy="1547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t>Developed for packet radio networks</a:t>
          </a:r>
          <a:endParaRPr lang="en-US" sz="2400" kern="1200" dirty="0"/>
        </a:p>
        <a:p>
          <a:pPr marL="228600" lvl="1" indent="-228600" algn="l" defTabSz="1066800">
            <a:lnSpc>
              <a:spcPct val="90000"/>
            </a:lnSpc>
            <a:spcBef>
              <a:spcPct val="0"/>
            </a:spcBef>
            <a:spcAft>
              <a:spcPct val="20000"/>
            </a:spcAft>
            <a:buChar char="••"/>
          </a:pPr>
          <a:r>
            <a:rPr lang="en-US" sz="2400" kern="1200" dirty="0" smtClean="0"/>
            <a:t>Station may transmit a frame at any time</a:t>
          </a:r>
        </a:p>
        <a:p>
          <a:pPr marL="228600" lvl="1" indent="-228600" algn="l" defTabSz="1066800">
            <a:lnSpc>
              <a:spcPct val="90000"/>
            </a:lnSpc>
            <a:spcBef>
              <a:spcPct val="0"/>
            </a:spcBef>
            <a:spcAft>
              <a:spcPct val="20000"/>
            </a:spcAft>
            <a:buChar char="••"/>
          </a:pPr>
          <a:r>
            <a:rPr lang="en-US" sz="2400" kern="1200" dirty="0" smtClean="0"/>
            <a:t>If frame is determined invalid, it is ignored</a:t>
          </a:r>
        </a:p>
        <a:p>
          <a:pPr marL="228600" lvl="1" indent="-228600" algn="l" defTabSz="1066800">
            <a:lnSpc>
              <a:spcPct val="90000"/>
            </a:lnSpc>
            <a:spcBef>
              <a:spcPct val="0"/>
            </a:spcBef>
            <a:spcAft>
              <a:spcPct val="20000"/>
            </a:spcAft>
            <a:buChar char="••"/>
          </a:pPr>
          <a:r>
            <a:rPr lang="en-US" sz="2400" kern="1200" dirty="0" smtClean="0"/>
            <a:t>Maximum utilization of channel about 18%</a:t>
          </a:r>
        </a:p>
      </dsp:txBody>
      <dsp:txXfrm>
        <a:off x="0" y="1469437"/>
        <a:ext cx="8229600" cy="1547324"/>
      </dsp:txXfrm>
    </dsp:sp>
    <dsp:sp modelId="{AF2F8786-81CC-2747-AC18-A84BB3826DEB}">
      <dsp:nvSpPr>
        <dsp:cNvPr id="0" name=""/>
        <dsp:cNvSpPr/>
      </dsp:nvSpPr>
      <dsp:spPr>
        <a:xfrm>
          <a:off x="0" y="3008345"/>
          <a:ext cx="82296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t>Next came slotted ALOHA</a:t>
          </a:r>
          <a:endParaRPr lang="en-US" sz="3200" kern="1200" dirty="0"/>
        </a:p>
      </dsp:txBody>
      <dsp:txXfrm>
        <a:off x="59399" y="3067744"/>
        <a:ext cx="8110802" cy="1098002"/>
      </dsp:txXfrm>
    </dsp:sp>
    <dsp:sp modelId="{2E639A2D-A1EC-E342-BFF0-1AB1522FC794}">
      <dsp:nvSpPr>
        <dsp:cNvPr id="0" name=""/>
        <dsp:cNvSpPr/>
      </dsp:nvSpPr>
      <dsp:spPr>
        <a:xfrm>
          <a:off x="0" y="4233562"/>
          <a:ext cx="82296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t>Organized slots equal to transmission time</a:t>
          </a:r>
          <a:endParaRPr lang="en-US" sz="2400" kern="1200" dirty="0"/>
        </a:p>
        <a:p>
          <a:pPr marL="228600" lvl="1" indent="-228600" algn="l" defTabSz="1066800">
            <a:lnSpc>
              <a:spcPct val="90000"/>
            </a:lnSpc>
            <a:spcBef>
              <a:spcPct val="0"/>
            </a:spcBef>
            <a:spcAft>
              <a:spcPct val="20000"/>
            </a:spcAft>
            <a:buChar char="••"/>
          </a:pPr>
          <a:r>
            <a:rPr lang="en-US" sz="2400" kern="1200" dirty="0" smtClean="0"/>
            <a:t>Increased utilization to about 37%</a:t>
          </a:r>
          <a:endParaRPr lang="en-US" sz="2400" kern="1200" dirty="0"/>
        </a:p>
      </dsp:txBody>
      <dsp:txXfrm>
        <a:off x="0" y="4233562"/>
        <a:ext cx="8229600" cy="1076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FCD5E-B2EA-2946-932D-DA835BBDBF3C}">
      <dsp:nvSpPr>
        <dsp:cNvPr id="0" name=""/>
        <dsp:cNvSpPr/>
      </dsp:nvSpPr>
      <dsp:spPr>
        <a:xfrm>
          <a:off x="1311771" y="282"/>
          <a:ext cx="3320057" cy="1660028"/>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b="1" i="0" kern="1200" dirty="0" smtClean="0"/>
            <a:t>If the medium is idle, transmit; otherwise, go to step 2</a:t>
          </a:r>
          <a:endParaRPr lang="en-US" sz="2100" b="1" i="0" kern="1200" dirty="0"/>
        </a:p>
      </dsp:txBody>
      <dsp:txXfrm>
        <a:off x="1360392" y="48903"/>
        <a:ext cx="3222815" cy="1562786"/>
      </dsp:txXfrm>
    </dsp:sp>
    <dsp:sp modelId="{F23D5A1B-C4AF-604C-BE21-96EC94F93E7E}">
      <dsp:nvSpPr>
        <dsp:cNvPr id="0" name=""/>
        <dsp:cNvSpPr/>
      </dsp:nvSpPr>
      <dsp:spPr>
        <a:xfrm rot="5400000">
          <a:off x="2105488" y="2452694"/>
          <a:ext cx="1732622" cy="581010"/>
        </a:xfrm>
        <a:prstGeom prst="lef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279791" y="2568896"/>
        <a:ext cx="1384016" cy="348606"/>
      </dsp:txXfrm>
    </dsp:sp>
    <dsp:sp modelId="{18A92EB3-EB7E-014C-891D-B93DFEE792C9}">
      <dsp:nvSpPr>
        <dsp:cNvPr id="0" name=""/>
        <dsp:cNvSpPr/>
      </dsp:nvSpPr>
      <dsp:spPr>
        <a:xfrm>
          <a:off x="1311771" y="3826088"/>
          <a:ext cx="3320057" cy="1660028"/>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b="1" i="0" kern="1200" dirty="0" smtClean="0"/>
            <a:t>If the medium is busy, wait an amount of time drawn from a probability distribution and repeat step 1</a:t>
          </a:r>
          <a:endParaRPr lang="en-US" sz="2100" b="1" i="0" kern="1200" dirty="0"/>
        </a:p>
      </dsp:txBody>
      <dsp:txXfrm>
        <a:off x="1360392" y="3874709"/>
        <a:ext cx="3222815" cy="1562786"/>
      </dsp:txXfrm>
    </dsp:sp>
    <dsp:sp modelId="{4D8FD37F-7D5B-1048-ABC5-B90FED0D8856}">
      <dsp:nvSpPr>
        <dsp:cNvPr id="0" name=""/>
        <dsp:cNvSpPr/>
      </dsp:nvSpPr>
      <dsp:spPr>
        <a:xfrm rot="16200000">
          <a:off x="2105488" y="2452694"/>
          <a:ext cx="1732622" cy="581010"/>
        </a:xfrm>
        <a:prstGeom prst="lef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279791" y="2568896"/>
        <a:ext cx="1384016" cy="3486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EAF7A-C6E3-4A08-B82D-54C77675A34E}">
      <dsp:nvSpPr>
        <dsp:cNvPr id="0" name=""/>
        <dsp:cNvSpPr/>
      </dsp:nvSpPr>
      <dsp:spPr>
        <a:xfrm>
          <a:off x="3683" y="623836"/>
          <a:ext cx="1610506" cy="43149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Times New Roman" pitchFamily="-110" charset="0"/>
              <a:ea typeface="+mn-ea"/>
              <a:cs typeface="+mn-cs"/>
            </a:rPr>
            <a:t>If the medium is idle, transmit; otherwise, go to step 2</a:t>
          </a:r>
          <a:endParaRPr lang="en-US" sz="2000" kern="1200" dirty="0"/>
        </a:p>
      </dsp:txBody>
      <dsp:txXfrm>
        <a:off x="50853" y="671006"/>
        <a:ext cx="1516166" cy="4220586"/>
      </dsp:txXfrm>
    </dsp:sp>
    <dsp:sp modelId="{13F4F02B-743F-47B6-9BDB-99D21022A6B3}">
      <dsp:nvSpPr>
        <dsp:cNvPr id="0" name=""/>
        <dsp:cNvSpPr/>
      </dsp:nvSpPr>
      <dsp:spPr>
        <a:xfrm>
          <a:off x="1775240" y="2581597"/>
          <a:ext cx="341427" cy="3994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dirty="0"/>
        </a:p>
      </dsp:txBody>
      <dsp:txXfrm>
        <a:off x="1775240" y="2661478"/>
        <a:ext cx="238999" cy="239643"/>
      </dsp:txXfrm>
    </dsp:sp>
    <dsp:sp modelId="{A9C367CB-F42F-4E1E-A9F9-FC08B21EE656}">
      <dsp:nvSpPr>
        <dsp:cNvPr id="0" name=""/>
        <dsp:cNvSpPr/>
      </dsp:nvSpPr>
      <dsp:spPr>
        <a:xfrm>
          <a:off x="2258392" y="623836"/>
          <a:ext cx="1610506" cy="43149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Times New Roman" pitchFamily="-110" charset="0"/>
              <a:ea typeface="+mn-ea"/>
              <a:cs typeface="+mn-cs"/>
            </a:rPr>
            <a:t>If the medium is busy, continue to listen until the channel is idle, then transmit immediately</a:t>
          </a:r>
          <a:endParaRPr lang="en-US" sz="2000" kern="1200" dirty="0"/>
        </a:p>
      </dsp:txBody>
      <dsp:txXfrm>
        <a:off x="2305562" y="671006"/>
        <a:ext cx="1516166" cy="4220586"/>
      </dsp:txXfrm>
    </dsp:sp>
    <dsp:sp modelId="{1B6401A8-F1F2-4E0D-A15A-2F576C421E8A}">
      <dsp:nvSpPr>
        <dsp:cNvPr id="0" name=""/>
        <dsp:cNvSpPr/>
      </dsp:nvSpPr>
      <dsp:spPr>
        <a:xfrm>
          <a:off x="4029949" y="2581597"/>
          <a:ext cx="341427" cy="3994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dirty="0"/>
        </a:p>
      </dsp:txBody>
      <dsp:txXfrm>
        <a:off x="4029949" y="2661478"/>
        <a:ext cx="238999" cy="239643"/>
      </dsp:txXfrm>
    </dsp:sp>
    <dsp:sp modelId="{9FD2138E-01AE-4655-AA85-BFE12A8A7B32}">
      <dsp:nvSpPr>
        <dsp:cNvPr id="0" name=""/>
        <dsp:cNvSpPr/>
      </dsp:nvSpPr>
      <dsp:spPr>
        <a:xfrm>
          <a:off x="4513101" y="174846"/>
          <a:ext cx="1610506" cy="521290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endParaRPr lang="en-US" sz="2000" kern="1200" dirty="0" smtClean="0">
            <a:solidFill>
              <a:schemeClr val="tx1"/>
            </a:solidFill>
            <a:latin typeface="Times New Roman" pitchFamily="-110" charset="0"/>
            <a:ea typeface="+mn-ea"/>
            <a:cs typeface="+mn-cs"/>
          </a:endParaRPr>
        </a:p>
        <a:p>
          <a:pPr lvl="0" algn="ctr" defTabSz="889000">
            <a:lnSpc>
              <a:spcPct val="90000"/>
            </a:lnSpc>
            <a:spcBef>
              <a:spcPct val="0"/>
            </a:spcBef>
            <a:spcAft>
              <a:spcPct val="35000"/>
            </a:spcAft>
          </a:pPr>
          <a:r>
            <a:rPr lang="en-US" sz="2000" kern="1200" dirty="0" smtClean="0">
              <a:solidFill>
                <a:schemeClr val="tx1"/>
              </a:solidFill>
              <a:latin typeface="Times New Roman" pitchFamily="-110" charset="0"/>
              <a:ea typeface="+mn-ea"/>
              <a:cs typeface="+mn-cs"/>
            </a:rPr>
            <a:t>If a collision is detected, transmit a brief jamming signal to assure that all stations know that there has been a collision and cease transmission</a:t>
          </a:r>
          <a:endParaRPr lang="en-US" sz="2000" kern="1200" dirty="0"/>
        </a:p>
      </dsp:txBody>
      <dsp:txXfrm>
        <a:off x="4560271" y="222016"/>
        <a:ext cx="1516166" cy="5118566"/>
      </dsp:txXfrm>
    </dsp:sp>
    <dsp:sp modelId="{5AB6A735-7C46-4AEB-91C0-3602E42D7F2A}">
      <dsp:nvSpPr>
        <dsp:cNvPr id="0" name=""/>
        <dsp:cNvSpPr/>
      </dsp:nvSpPr>
      <dsp:spPr>
        <a:xfrm>
          <a:off x="6284658" y="2581597"/>
          <a:ext cx="341427" cy="3994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dirty="0"/>
        </a:p>
      </dsp:txBody>
      <dsp:txXfrm>
        <a:off x="6284658" y="2661478"/>
        <a:ext cx="238999" cy="239643"/>
      </dsp:txXfrm>
    </dsp:sp>
    <dsp:sp modelId="{7701B798-1262-4CA4-8187-4460B0EB6D91}">
      <dsp:nvSpPr>
        <dsp:cNvPr id="0" name=""/>
        <dsp:cNvSpPr/>
      </dsp:nvSpPr>
      <dsp:spPr>
        <a:xfrm>
          <a:off x="6767810" y="393786"/>
          <a:ext cx="1610506" cy="47750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endParaRPr lang="en-US" sz="2000" kern="1200" dirty="0" smtClean="0">
            <a:solidFill>
              <a:schemeClr val="tx1"/>
            </a:solidFill>
            <a:latin typeface="Times New Roman" pitchFamily="-110" charset="0"/>
            <a:ea typeface="+mn-ea"/>
            <a:cs typeface="+mn-cs"/>
          </a:endParaRPr>
        </a:p>
        <a:p>
          <a:pPr lvl="0" algn="ctr" defTabSz="889000">
            <a:lnSpc>
              <a:spcPct val="90000"/>
            </a:lnSpc>
            <a:spcBef>
              <a:spcPct val="0"/>
            </a:spcBef>
            <a:spcAft>
              <a:spcPct val="35000"/>
            </a:spcAft>
          </a:pPr>
          <a:r>
            <a:rPr lang="en-US" sz="2000" kern="1200" dirty="0" smtClean="0">
              <a:solidFill>
                <a:schemeClr val="tx1"/>
              </a:solidFill>
              <a:latin typeface="Times New Roman" pitchFamily="-110" charset="0"/>
              <a:ea typeface="+mn-ea"/>
              <a:cs typeface="+mn-cs"/>
            </a:rPr>
            <a:t>After transmitting the jamming signal, wait a random amount of time, referred to as the </a:t>
          </a:r>
          <a:r>
            <a:rPr lang="en-US" sz="2000" b="1" i="1" kern="1200" dirty="0" smtClean="0">
              <a:solidFill>
                <a:schemeClr val="tx1"/>
              </a:solidFill>
              <a:latin typeface="Times New Roman" pitchFamily="-110" charset="0"/>
              <a:ea typeface="+mn-ea"/>
              <a:cs typeface="+mn-cs"/>
            </a:rPr>
            <a:t>backoff</a:t>
          </a:r>
          <a:r>
            <a:rPr lang="en-US" sz="2000" kern="1200" dirty="0" smtClean="0">
              <a:solidFill>
                <a:schemeClr val="tx1"/>
              </a:solidFill>
              <a:latin typeface="Times New Roman" pitchFamily="-110" charset="0"/>
              <a:ea typeface="+mn-ea"/>
              <a:cs typeface="+mn-cs"/>
            </a:rPr>
            <a:t>, then attempt to transmit again</a:t>
          </a:r>
          <a:endParaRPr lang="en-US" sz="2000" kern="1200" dirty="0"/>
        </a:p>
      </dsp:txBody>
      <dsp:txXfrm>
        <a:off x="6814980" y="440956"/>
        <a:ext cx="1516166" cy="46806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5B44B-4526-47FA-8639-2B875C7C7809}">
      <dsp:nvSpPr>
        <dsp:cNvPr id="0" name=""/>
        <dsp:cNvSpPr/>
      </dsp:nvSpPr>
      <dsp:spPr>
        <a:xfrm>
          <a:off x="0" y="724712"/>
          <a:ext cx="8001034" cy="2675266"/>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6450" tIns="1124712" rIns="656450" bIns="170688" numCol="1" spcCol="1270" anchor="t" anchorCtr="0">
          <a:noAutofit/>
        </a:bodyPr>
        <a:lstStyle/>
        <a:p>
          <a:pPr marL="228600" lvl="1" indent="-228600" algn="l" defTabSz="1066800">
            <a:lnSpc>
              <a:spcPct val="90000"/>
            </a:lnSpc>
            <a:spcBef>
              <a:spcPct val="0"/>
            </a:spcBef>
            <a:spcAft>
              <a:spcPct val="15000"/>
            </a:spcAft>
            <a:buChar char="••"/>
          </a:pPr>
          <a:r>
            <a:rPr kumimoji="1" lang="en-GB" sz="2400" b="1" i="0" kern="1200" dirty="0" smtClean="0"/>
            <a:t>Because of greed</a:t>
          </a:r>
          <a:r>
            <a:rPr kumimoji="1" lang="en-US" sz="2400" b="1" i="0" kern="1200" dirty="0" smtClean="0"/>
            <a:t> of the stations</a:t>
          </a:r>
          <a:endParaRPr lang="en-US" sz="2400" b="1" i="0" kern="1200" dirty="0"/>
        </a:p>
        <a:p>
          <a:pPr marL="228600" lvl="1" indent="-228600" algn="l" defTabSz="1066800">
            <a:lnSpc>
              <a:spcPct val="90000"/>
            </a:lnSpc>
            <a:spcBef>
              <a:spcPct val="0"/>
            </a:spcBef>
            <a:spcAft>
              <a:spcPct val="15000"/>
            </a:spcAft>
            <a:buChar char="••"/>
          </a:pPr>
          <a:r>
            <a:rPr kumimoji="1" lang="en-US" sz="2400" b="1" i="0" kern="1200" dirty="0" smtClean="0"/>
            <a:t>Wasted time due to collisions is short </a:t>
          </a:r>
          <a:endParaRPr kumimoji="1" lang="en-US" sz="2400" b="1" i="0" kern="1200" dirty="0"/>
        </a:p>
        <a:p>
          <a:pPr marL="228600" lvl="1" indent="-228600" algn="l" defTabSz="1066800">
            <a:lnSpc>
              <a:spcPct val="90000"/>
            </a:lnSpc>
            <a:spcBef>
              <a:spcPct val="0"/>
            </a:spcBef>
            <a:spcAft>
              <a:spcPct val="15000"/>
            </a:spcAft>
            <a:buChar char="••"/>
          </a:pPr>
          <a:r>
            <a:rPr kumimoji="1" lang="en-GB" sz="2400" b="1" i="0" kern="1200" dirty="0" smtClean="0"/>
            <a:t>With</a:t>
          </a:r>
          <a:r>
            <a:rPr kumimoji="1" lang="en-US" sz="2400" b="1" i="0" kern="1200" dirty="0" smtClean="0"/>
            <a:t> random backoff</a:t>
          </a:r>
          <a:r>
            <a:rPr kumimoji="1" lang="en-GB" sz="2400" b="1" i="0" kern="1200" dirty="0" smtClean="0"/>
            <a:t> </a:t>
          </a:r>
          <a:r>
            <a:rPr kumimoji="1" lang="en-US" sz="2400" b="1" i="0" kern="1200" dirty="0" smtClean="0"/>
            <a:t>unlikely to collide on next attempt to send</a:t>
          </a:r>
          <a:endParaRPr kumimoji="1" lang="en-US" sz="2400" b="1" i="0" kern="1200" dirty="0"/>
        </a:p>
      </dsp:txBody>
      <dsp:txXfrm>
        <a:off x="0" y="724712"/>
        <a:ext cx="8001034" cy="2675266"/>
      </dsp:txXfrm>
    </dsp:sp>
    <dsp:sp modelId="{BAEA2B29-68BB-4863-A17D-968D894EBBD8}">
      <dsp:nvSpPr>
        <dsp:cNvPr id="0" name=""/>
        <dsp:cNvSpPr/>
      </dsp:nvSpPr>
      <dsp:spPr>
        <a:xfrm>
          <a:off x="533399" y="504139"/>
          <a:ext cx="4803437" cy="13355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lvl="0" algn="l" defTabSz="1066800">
            <a:lnSpc>
              <a:spcPct val="90000"/>
            </a:lnSpc>
            <a:spcBef>
              <a:spcPct val="0"/>
            </a:spcBef>
            <a:spcAft>
              <a:spcPct val="35000"/>
            </a:spcAft>
          </a:pPr>
          <a:r>
            <a:rPr kumimoji="1" lang="en-US" sz="2400" b="1" i="0" kern="1200" dirty="0" smtClean="0"/>
            <a:t>1-persistent seem</a:t>
          </a:r>
          <a:r>
            <a:rPr kumimoji="1" lang="en-GB" sz="2400" b="1" i="0" kern="1200" dirty="0" smtClean="0"/>
            <a:t>s</a:t>
          </a:r>
          <a:r>
            <a:rPr kumimoji="1" lang="en-US" sz="2400" b="1" i="0" kern="1200" dirty="0" smtClean="0"/>
            <a:t> more unstable than p-persistent </a:t>
          </a:r>
          <a:endParaRPr lang="en-US" sz="2400" b="1" i="0" kern="1200" dirty="0"/>
        </a:p>
      </dsp:txBody>
      <dsp:txXfrm>
        <a:off x="598594" y="569334"/>
        <a:ext cx="4673047" cy="12051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6F4CC7-6A59-A646-8624-A094FFF72015}">
      <dsp:nvSpPr>
        <dsp:cNvPr id="0" name=""/>
        <dsp:cNvSpPr/>
      </dsp:nvSpPr>
      <dsp:spPr>
        <a:xfrm>
          <a:off x="0" y="0"/>
          <a:ext cx="4114800" cy="5410200"/>
        </a:xfrm>
        <a:prstGeom prst="roundRect">
          <a:avLst>
            <a:gd name="adj" fmla="val 10000"/>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kumimoji="1" lang="en-US" sz="3600" kern="1200" dirty="0" smtClean="0"/>
            <a:t>On twisted pair</a:t>
          </a:r>
        </a:p>
        <a:p>
          <a:pPr lvl="0" algn="ctr" defTabSz="1600200">
            <a:lnSpc>
              <a:spcPct val="90000"/>
            </a:lnSpc>
            <a:spcBef>
              <a:spcPct val="0"/>
            </a:spcBef>
            <a:spcAft>
              <a:spcPct val="35000"/>
            </a:spcAft>
          </a:pPr>
          <a:r>
            <a:rPr kumimoji="1" lang="en-US" sz="3600" kern="1200" dirty="0" smtClean="0"/>
            <a:t> (star-topology)</a:t>
          </a:r>
          <a:endParaRPr kumimoji="1" lang="en-US" sz="3600" kern="1200" dirty="0"/>
        </a:p>
      </dsp:txBody>
      <dsp:txXfrm>
        <a:off x="0" y="0"/>
        <a:ext cx="4114800" cy="1623060"/>
      </dsp:txXfrm>
    </dsp:sp>
    <dsp:sp modelId="{A06C27E1-31C3-F244-95F1-957334747615}">
      <dsp:nvSpPr>
        <dsp:cNvPr id="0" name=""/>
        <dsp:cNvSpPr/>
      </dsp:nvSpPr>
      <dsp:spPr>
        <a:xfrm>
          <a:off x="411480" y="1624645"/>
          <a:ext cx="3291840" cy="1631249"/>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a:lnSpc>
              <a:spcPct val="90000"/>
            </a:lnSpc>
            <a:spcBef>
              <a:spcPct val="0"/>
            </a:spcBef>
            <a:spcAft>
              <a:spcPct val="35000"/>
            </a:spcAft>
          </a:pPr>
          <a:r>
            <a:rPr kumimoji="1" lang="en-US" sz="2600" kern="1200" dirty="0" smtClean="0"/>
            <a:t>Activity on more than one port is collision</a:t>
          </a:r>
          <a:endParaRPr kumimoji="1" lang="en-US" sz="2600" kern="1200" dirty="0"/>
        </a:p>
      </dsp:txBody>
      <dsp:txXfrm>
        <a:off x="459258" y="1672423"/>
        <a:ext cx="3196284" cy="1535693"/>
      </dsp:txXfrm>
    </dsp:sp>
    <dsp:sp modelId="{25475ED7-C0D7-8B40-ABA5-611A788BA9A5}">
      <dsp:nvSpPr>
        <dsp:cNvPr id="0" name=""/>
        <dsp:cNvSpPr/>
      </dsp:nvSpPr>
      <dsp:spPr>
        <a:xfrm>
          <a:off x="411480" y="3506855"/>
          <a:ext cx="3291840" cy="1631249"/>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a:lnSpc>
              <a:spcPct val="90000"/>
            </a:lnSpc>
            <a:spcBef>
              <a:spcPct val="0"/>
            </a:spcBef>
            <a:spcAft>
              <a:spcPct val="35000"/>
            </a:spcAft>
          </a:pPr>
          <a:r>
            <a:rPr kumimoji="1" lang="en-US" sz="2600" kern="1200" dirty="0" smtClean="0"/>
            <a:t>Use special collision presence signal</a:t>
          </a:r>
          <a:endParaRPr kumimoji="1" lang="en-US" sz="2600" kern="1200" dirty="0"/>
        </a:p>
      </dsp:txBody>
      <dsp:txXfrm>
        <a:off x="459258" y="3554633"/>
        <a:ext cx="3196284" cy="153569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24149D-DFAA-2446-B065-7888D0A08423}">
      <dsp:nvSpPr>
        <dsp:cNvPr id="0" name=""/>
        <dsp:cNvSpPr/>
      </dsp:nvSpPr>
      <dsp:spPr>
        <a:xfrm>
          <a:off x="0" y="0"/>
          <a:ext cx="3962400" cy="5410200"/>
        </a:xfrm>
        <a:prstGeom prst="roundRect">
          <a:avLst>
            <a:gd name="adj" fmla="val 10000"/>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kumimoji="1" lang="en-US" sz="4700" kern="1200" dirty="0" smtClean="0"/>
            <a:t>On baseband bus</a:t>
          </a:r>
          <a:endParaRPr lang="en-US" sz="4700" kern="1200" dirty="0"/>
        </a:p>
      </dsp:txBody>
      <dsp:txXfrm>
        <a:off x="0" y="0"/>
        <a:ext cx="3962400" cy="1623060"/>
      </dsp:txXfrm>
    </dsp:sp>
    <dsp:sp modelId="{0326B3CE-DAAC-724B-9380-ADD27003EFD3}">
      <dsp:nvSpPr>
        <dsp:cNvPr id="0" name=""/>
        <dsp:cNvSpPr/>
      </dsp:nvSpPr>
      <dsp:spPr>
        <a:xfrm>
          <a:off x="396239" y="1623192"/>
          <a:ext cx="3169920" cy="788150"/>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kumimoji="1" lang="en-US" sz="1700" kern="1200" dirty="0" smtClean="0"/>
            <a:t>Collision produces higher signal voltage</a:t>
          </a:r>
          <a:endParaRPr lang="en-US" sz="1700" kern="1200" dirty="0"/>
        </a:p>
      </dsp:txBody>
      <dsp:txXfrm>
        <a:off x="419323" y="1646276"/>
        <a:ext cx="3123752" cy="741982"/>
      </dsp:txXfrm>
    </dsp:sp>
    <dsp:sp modelId="{357F3E06-AFE4-6646-BD79-48B7B888A547}">
      <dsp:nvSpPr>
        <dsp:cNvPr id="0" name=""/>
        <dsp:cNvSpPr/>
      </dsp:nvSpPr>
      <dsp:spPr>
        <a:xfrm>
          <a:off x="396239" y="2532597"/>
          <a:ext cx="3169920" cy="788150"/>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kumimoji="1" lang="en-US" sz="1700" kern="1200" dirty="0" smtClean="0"/>
            <a:t>Collision detected if cable signal is greater than single station signal</a:t>
          </a:r>
          <a:endParaRPr kumimoji="1" lang="en-US" sz="1700" kern="1200" dirty="0"/>
        </a:p>
      </dsp:txBody>
      <dsp:txXfrm>
        <a:off x="419323" y="2555681"/>
        <a:ext cx="3123752" cy="741982"/>
      </dsp:txXfrm>
    </dsp:sp>
    <dsp:sp modelId="{C6700A7C-354F-5347-9447-90DB13E2EF69}">
      <dsp:nvSpPr>
        <dsp:cNvPr id="0" name=""/>
        <dsp:cNvSpPr/>
      </dsp:nvSpPr>
      <dsp:spPr>
        <a:xfrm>
          <a:off x="396239" y="3442001"/>
          <a:ext cx="3169920" cy="788150"/>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kumimoji="1" lang="en-US" sz="1700" kern="1200" dirty="0" smtClean="0"/>
            <a:t>Signal is attenuated over distance</a:t>
          </a:r>
          <a:endParaRPr kumimoji="1" lang="en-US" sz="1700" kern="1200" dirty="0"/>
        </a:p>
      </dsp:txBody>
      <dsp:txXfrm>
        <a:off x="419323" y="3465085"/>
        <a:ext cx="3123752" cy="741982"/>
      </dsp:txXfrm>
    </dsp:sp>
    <dsp:sp modelId="{3D537945-DBAF-854C-B878-EB30ED7DC03A}">
      <dsp:nvSpPr>
        <dsp:cNvPr id="0" name=""/>
        <dsp:cNvSpPr/>
      </dsp:nvSpPr>
      <dsp:spPr>
        <a:xfrm>
          <a:off x="396239" y="4351406"/>
          <a:ext cx="3169920" cy="788150"/>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kumimoji="1" lang="en-US" sz="1700" kern="1200" dirty="0" smtClean="0"/>
            <a:t>Limit to 500m (10Base5) or 200m (10Base2)</a:t>
          </a:r>
          <a:endParaRPr kumimoji="1" lang="en-US" sz="1700" kern="1200" dirty="0"/>
        </a:p>
      </dsp:txBody>
      <dsp:txXfrm>
        <a:off x="419323" y="4374490"/>
        <a:ext cx="3123752" cy="74198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2C958-1529-E041-A26C-5116F8E1BBE0}">
      <dsp:nvSpPr>
        <dsp:cNvPr id="0" name=""/>
        <dsp:cNvSpPr/>
      </dsp:nvSpPr>
      <dsp:spPr>
        <a:xfrm>
          <a:off x="4206301" y="194046"/>
          <a:ext cx="1436563" cy="9577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GB" sz="1600" kern="1200" dirty="0" smtClean="0"/>
            <a:t>Two</a:t>
          </a:r>
          <a:r>
            <a:rPr kumimoji="1" lang="en-US" sz="1600" kern="1200" dirty="0" smtClean="0"/>
            <a:t> physical medium specifications</a:t>
          </a:r>
          <a:endParaRPr lang="en-US" sz="1600" kern="1200" dirty="0"/>
        </a:p>
      </dsp:txBody>
      <dsp:txXfrm>
        <a:off x="4234351" y="222096"/>
        <a:ext cx="1380463" cy="901608"/>
      </dsp:txXfrm>
    </dsp:sp>
    <dsp:sp modelId="{8984B74E-B53F-5E4D-9640-466BB4967DC9}">
      <dsp:nvSpPr>
        <dsp:cNvPr id="0" name=""/>
        <dsp:cNvSpPr/>
      </dsp:nvSpPr>
      <dsp:spPr>
        <a:xfrm>
          <a:off x="2590167" y="1151755"/>
          <a:ext cx="2334415" cy="383083"/>
        </a:xfrm>
        <a:custGeom>
          <a:avLst/>
          <a:gdLst/>
          <a:ahLst/>
          <a:cxnLst/>
          <a:rect l="0" t="0" r="0" b="0"/>
          <a:pathLst>
            <a:path>
              <a:moveTo>
                <a:pt x="2334415" y="0"/>
              </a:moveTo>
              <a:lnTo>
                <a:pt x="2334415" y="191541"/>
              </a:lnTo>
              <a:lnTo>
                <a:pt x="0" y="191541"/>
              </a:lnTo>
              <a:lnTo>
                <a:pt x="0" y="3830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92011C-CE07-4542-A908-02B196A21309}">
      <dsp:nvSpPr>
        <dsp:cNvPr id="0" name=""/>
        <dsp:cNvSpPr/>
      </dsp:nvSpPr>
      <dsp:spPr>
        <a:xfrm>
          <a:off x="1871885" y="1534838"/>
          <a:ext cx="1436563" cy="9577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sz="1600" kern="1200" dirty="0" smtClean="0"/>
            <a:t>100BASE-TX </a:t>
          </a:r>
          <a:endParaRPr lang="en-US" sz="1600" kern="1200" dirty="0"/>
        </a:p>
      </dsp:txBody>
      <dsp:txXfrm>
        <a:off x="1899935" y="1562888"/>
        <a:ext cx="1380463" cy="901608"/>
      </dsp:txXfrm>
    </dsp:sp>
    <dsp:sp modelId="{AFD0F205-BD32-CE4D-8499-FC98CE17B8D2}">
      <dsp:nvSpPr>
        <dsp:cNvPr id="0" name=""/>
        <dsp:cNvSpPr/>
      </dsp:nvSpPr>
      <dsp:spPr>
        <a:xfrm>
          <a:off x="722634" y="2492547"/>
          <a:ext cx="1867532" cy="383083"/>
        </a:xfrm>
        <a:custGeom>
          <a:avLst/>
          <a:gdLst/>
          <a:ahLst/>
          <a:cxnLst/>
          <a:rect l="0" t="0" r="0" b="0"/>
          <a:pathLst>
            <a:path>
              <a:moveTo>
                <a:pt x="1867532" y="0"/>
              </a:moveTo>
              <a:lnTo>
                <a:pt x="1867532" y="191541"/>
              </a:lnTo>
              <a:lnTo>
                <a:pt x="0" y="191541"/>
              </a:lnTo>
              <a:lnTo>
                <a:pt x="0" y="3830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6D49D7-C00F-684F-8B19-EBBD8D2224D8}">
      <dsp:nvSpPr>
        <dsp:cNvPr id="0" name=""/>
        <dsp:cNvSpPr/>
      </dsp:nvSpPr>
      <dsp:spPr>
        <a:xfrm>
          <a:off x="4353" y="2875631"/>
          <a:ext cx="1436563" cy="9577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GB" sz="1600" kern="1200" dirty="0" smtClean="0"/>
            <a:t>Uses two</a:t>
          </a:r>
          <a:r>
            <a:rPr kumimoji="1" lang="en-US" sz="1600" kern="1200" dirty="0" smtClean="0"/>
            <a:t> pairs of twisted-pair cable</a:t>
          </a:r>
          <a:endParaRPr lang="en-US" sz="1600" kern="1200" dirty="0"/>
        </a:p>
      </dsp:txBody>
      <dsp:txXfrm>
        <a:off x="32403" y="2903681"/>
        <a:ext cx="1380463" cy="901608"/>
      </dsp:txXfrm>
    </dsp:sp>
    <dsp:sp modelId="{CC5974D8-3D50-E643-8E5A-7373861437F3}">
      <dsp:nvSpPr>
        <dsp:cNvPr id="0" name=""/>
        <dsp:cNvSpPr/>
      </dsp:nvSpPr>
      <dsp:spPr>
        <a:xfrm>
          <a:off x="2544447" y="2492547"/>
          <a:ext cx="91440" cy="383083"/>
        </a:xfrm>
        <a:custGeom>
          <a:avLst/>
          <a:gdLst/>
          <a:ahLst/>
          <a:cxnLst/>
          <a:rect l="0" t="0" r="0" b="0"/>
          <a:pathLst>
            <a:path>
              <a:moveTo>
                <a:pt x="45720" y="0"/>
              </a:moveTo>
              <a:lnTo>
                <a:pt x="45720" y="3830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F39AB3-0D7F-7148-B91D-9F9FB28B98BD}">
      <dsp:nvSpPr>
        <dsp:cNvPr id="0" name=""/>
        <dsp:cNvSpPr/>
      </dsp:nvSpPr>
      <dsp:spPr>
        <a:xfrm>
          <a:off x="1871885" y="2875631"/>
          <a:ext cx="1436563" cy="9577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sz="1600" kern="1200" dirty="0" smtClean="0"/>
            <a:t>STP and Category 5 UTP allowed</a:t>
          </a:r>
          <a:endParaRPr kumimoji="1" lang="en-GB" sz="1600" kern="1200" dirty="0" smtClean="0"/>
        </a:p>
      </dsp:txBody>
      <dsp:txXfrm>
        <a:off x="1899935" y="2903681"/>
        <a:ext cx="1380463" cy="901608"/>
      </dsp:txXfrm>
    </dsp:sp>
    <dsp:sp modelId="{8E082110-3A28-5A44-9D2B-A9AC26E6EDF9}">
      <dsp:nvSpPr>
        <dsp:cNvPr id="0" name=""/>
        <dsp:cNvSpPr/>
      </dsp:nvSpPr>
      <dsp:spPr>
        <a:xfrm>
          <a:off x="2590167" y="2492547"/>
          <a:ext cx="1867532" cy="383083"/>
        </a:xfrm>
        <a:custGeom>
          <a:avLst/>
          <a:gdLst/>
          <a:ahLst/>
          <a:cxnLst/>
          <a:rect l="0" t="0" r="0" b="0"/>
          <a:pathLst>
            <a:path>
              <a:moveTo>
                <a:pt x="0" y="0"/>
              </a:moveTo>
              <a:lnTo>
                <a:pt x="0" y="191541"/>
              </a:lnTo>
              <a:lnTo>
                <a:pt x="1867532" y="191541"/>
              </a:lnTo>
              <a:lnTo>
                <a:pt x="1867532" y="3830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0397C2-EA20-054F-A659-66D5FA11083E}">
      <dsp:nvSpPr>
        <dsp:cNvPr id="0" name=""/>
        <dsp:cNvSpPr/>
      </dsp:nvSpPr>
      <dsp:spPr>
        <a:xfrm>
          <a:off x="3739418" y="2875631"/>
          <a:ext cx="1436563" cy="9577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sz="1600" kern="1200" dirty="0" smtClean="0"/>
            <a:t>MTL-3 signaling scheme is used</a:t>
          </a:r>
          <a:endParaRPr lang="en-US" sz="1600" kern="1200" dirty="0"/>
        </a:p>
      </dsp:txBody>
      <dsp:txXfrm>
        <a:off x="3767468" y="2903681"/>
        <a:ext cx="1380463" cy="901608"/>
      </dsp:txXfrm>
    </dsp:sp>
    <dsp:sp modelId="{E395BD68-2772-F046-BD88-B3E07E9FC2D4}">
      <dsp:nvSpPr>
        <dsp:cNvPr id="0" name=""/>
        <dsp:cNvSpPr/>
      </dsp:nvSpPr>
      <dsp:spPr>
        <a:xfrm>
          <a:off x="4924583" y="1151755"/>
          <a:ext cx="2334415" cy="383083"/>
        </a:xfrm>
        <a:custGeom>
          <a:avLst/>
          <a:gdLst/>
          <a:ahLst/>
          <a:cxnLst/>
          <a:rect l="0" t="0" r="0" b="0"/>
          <a:pathLst>
            <a:path>
              <a:moveTo>
                <a:pt x="0" y="0"/>
              </a:moveTo>
              <a:lnTo>
                <a:pt x="0" y="191541"/>
              </a:lnTo>
              <a:lnTo>
                <a:pt x="2334415" y="191541"/>
              </a:lnTo>
              <a:lnTo>
                <a:pt x="2334415" y="3830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D98136-6095-AC43-BAB3-414FE197FC70}">
      <dsp:nvSpPr>
        <dsp:cNvPr id="0" name=""/>
        <dsp:cNvSpPr/>
      </dsp:nvSpPr>
      <dsp:spPr>
        <a:xfrm>
          <a:off x="6540717" y="1534838"/>
          <a:ext cx="1436563" cy="9577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sz="1600" kern="1200" dirty="0" smtClean="0"/>
            <a:t>100BASE-FX</a:t>
          </a:r>
          <a:endParaRPr lang="en-US" sz="1600" kern="1200" dirty="0"/>
        </a:p>
      </dsp:txBody>
      <dsp:txXfrm>
        <a:off x="6568767" y="1562888"/>
        <a:ext cx="1380463" cy="901608"/>
      </dsp:txXfrm>
    </dsp:sp>
    <dsp:sp modelId="{6C03FC15-2477-8747-9EEC-FBB220067120}">
      <dsp:nvSpPr>
        <dsp:cNvPr id="0" name=""/>
        <dsp:cNvSpPr/>
      </dsp:nvSpPr>
      <dsp:spPr>
        <a:xfrm>
          <a:off x="6325232" y="2492547"/>
          <a:ext cx="933766" cy="383083"/>
        </a:xfrm>
        <a:custGeom>
          <a:avLst/>
          <a:gdLst/>
          <a:ahLst/>
          <a:cxnLst/>
          <a:rect l="0" t="0" r="0" b="0"/>
          <a:pathLst>
            <a:path>
              <a:moveTo>
                <a:pt x="933766" y="0"/>
              </a:moveTo>
              <a:lnTo>
                <a:pt x="933766" y="191541"/>
              </a:lnTo>
              <a:lnTo>
                <a:pt x="0" y="191541"/>
              </a:lnTo>
              <a:lnTo>
                <a:pt x="0" y="3830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89FDBE-ED8B-5442-9F92-E79B6C6824B3}">
      <dsp:nvSpPr>
        <dsp:cNvPr id="0" name=""/>
        <dsp:cNvSpPr/>
      </dsp:nvSpPr>
      <dsp:spPr>
        <a:xfrm>
          <a:off x="5606950" y="2875631"/>
          <a:ext cx="1436563" cy="9577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GB" sz="1600" kern="1200" dirty="0" smtClean="0"/>
            <a:t>Uses two</a:t>
          </a:r>
          <a:r>
            <a:rPr kumimoji="1" lang="en-US" sz="1600" kern="1200" dirty="0" smtClean="0"/>
            <a:t> optical fiber cables</a:t>
          </a:r>
          <a:endParaRPr lang="en-US" sz="1600" kern="1200" dirty="0"/>
        </a:p>
      </dsp:txBody>
      <dsp:txXfrm>
        <a:off x="5635000" y="2903681"/>
        <a:ext cx="1380463" cy="901608"/>
      </dsp:txXfrm>
    </dsp:sp>
    <dsp:sp modelId="{F8E90DB7-134B-084B-8E4B-7D9FCF9B5E33}">
      <dsp:nvSpPr>
        <dsp:cNvPr id="0" name=""/>
        <dsp:cNvSpPr/>
      </dsp:nvSpPr>
      <dsp:spPr>
        <a:xfrm>
          <a:off x="7258998" y="2492547"/>
          <a:ext cx="933766" cy="383083"/>
        </a:xfrm>
        <a:custGeom>
          <a:avLst/>
          <a:gdLst/>
          <a:ahLst/>
          <a:cxnLst/>
          <a:rect l="0" t="0" r="0" b="0"/>
          <a:pathLst>
            <a:path>
              <a:moveTo>
                <a:pt x="0" y="0"/>
              </a:moveTo>
              <a:lnTo>
                <a:pt x="0" y="191541"/>
              </a:lnTo>
              <a:lnTo>
                <a:pt x="933766" y="191541"/>
              </a:lnTo>
              <a:lnTo>
                <a:pt x="933766" y="3830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5A5FA0-D774-D541-9302-D40AFE8FA701}">
      <dsp:nvSpPr>
        <dsp:cNvPr id="0" name=""/>
        <dsp:cNvSpPr/>
      </dsp:nvSpPr>
      <dsp:spPr>
        <a:xfrm>
          <a:off x="7474483" y="2875631"/>
          <a:ext cx="1436563" cy="114672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GB" sz="1600" kern="1200" dirty="0" smtClean="0"/>
            <a:t>Convert</a:t>
          </a:r>
          <a:r>
            <a:rPr kumimoji="1" lang="en-US" sz="1600" kern="1200" dirty="0" smtClean="0"/>
            <a:t> 4B/5B-NRZI code group into optical signals</a:t>
          </a:r>
          <a:endParaRPr kumimoji="1" lang="en-GB" sz="1600" kern="1200" dirty="0"/>
        </a:p>
      </dsp:txBody>
      <dsp:txXfrm>
        <a:off x="7508069" y="2909217"/>
        <a:ext cx="1369391" cy="107955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D0EB0A-1654-B942-9771-8CB576DFDA4E}">
      <dsp:nvSpPr>
        <dsp:cNvPr id="0" name=""/>
        <dsp:cNvSpPr/>
      </dsp:nvSpPr>
      <dsp:spPr>
        <a:xfrm>
          <a:off x="-5197814" y="-796152"/>
          <a:ext cx="6189705" cy="6189705"/>
        </a:xfrm>
        <a:prstGeom prst="blockArc">
          <a:avLst>
            <a:gd name="adj1" fmla="val 18900000"/>
            <a:gd name="adj2" fmla="val 2700000"/>
            <a:gd name="adj3" fmla="val 349"/>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BD4F68-4A8D-3E45-AAD1-E9B9E645D766}">
      <dsp:nvSpPr>
        <dsp:cNvPr id="0" name=""/>
        <dsp:cNvSpPr/>
      </dsp:nvSpPr>
      <dsp:spPr>
        <a:xfrm>
          <a:off x="369923" y="242099"/>
          <a:ext cx="8024665" cy="484014"/>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4186" tIns="43180" rIns="43180" bIns="43180" numCol="1" spcCol="1270" anchor="ctr" anchorCtr="0">
          <a:noAutofit/>
        </a:bodyPr>
        <a:lstStyle/>
        <a:p>
          <a:pPr lvl="0" algn="l" defTabSz="755650">
            <a:lnSpc>
              <a:spcPct val="90000"/>
            </a:lnSpc>
            <a:spcBef>
              <a:spcPct val="0"/>
            </a:spcBef>
            <a:spcAft>
              <a:spcPct val="35000"/>
            </a:spcAft>
          </a:pPr>
          <a:r>
            <a:rPr kumimoji="1" lang="en-GB" sz="1700" kern="1200" smtClean="0"/>
            <a:t>Stations</a:t>
          </a:r>
          <a:r>
            <a:rPr kumimoji="1" lang="en-US" sz="1700" kern="1200" smtClean="0"/>
            <a:t> attach to 10-Mbps hubs using 10BASE-T </a:t>
          </a:r>
          <a:endParaRPr lang="en-US" sz="1700" kern="1200"/>
        </a:p>
      </dsp:txBody>
      <dsp:txXfrm>
        <a:off x="369923" y="242099"/>
        <a:ext cx="8024665" cy="484014"/>
      </dsp:txXfrm>
    </dsp:sp>
    <dsp:sp modelId="{3E93AFCC-B89A-754A-8183-2B1D0AD53265}">
      <dsp:nvSpPr>
        <dsp:cNvPr id="0" name=""/>
        <dsp:cNvSpPr/>
      </dsp:nvSpPr>
      <dsp:spPr>
        <a:xfrm>
          <a:off x="67414" y="181597"/>
          <a:ext cx="605017" cy="60501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9E70C3-4CEE-DC48-89F1-70E11D167D31}">
      <dsp:nvSpPr>
        <dsp:cNvPr id="0" name=""/>
        <dsp:cNvSpPr/>
      </dsp:nvSpPr>
      <dsp:spPr>
        <a:xfrm>
          <a:off x="768058" y="968028"/>
          <a:ext cx="7626530" cy="484014"/>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4186" tIns="43180" rIns="43180" bIns="43180" numCol="1" spcCol="1270" anchor="ctr" anchorCtr="0">
          <a:noAutofit/>
        </a:bodyPr>
        <a:lstStyle/>
        <a:p>
          <a:pPr lvl="0" algn="l" defTabSz="755650">
            <a:lnSpc>
              <a:spcPct val="90000"/>
            </a:lnSpc>
            <a:spcBef>
              <a:spcPct val="0"/>
            </a:spcBef>
            <a:spcAft>
              <a:spcPct val="35000"/>
            </a:spcAft>
          </a:pPr>
          <a:r>
            <a:rPr kumimoji="1" lang="en-GB" sz="1700" kern="1200" smtClean="0"/>
            <a:t>Hubs</a:t>
          </a:r>
          <a:r>
            <a:rPr kumimoji="1" lang="en-US" sz="1700" kern="1200" smtClean="0"/>
            <a:t> connected to switching hubs</a:t>
          </a:r>
          <a:r>
            <a:rPr kumimoji="1" lang="en-GB" sz="1700" kern="1200" smtClean="0"/>
            <a:t> using</a:t>
          </a:r>
          <a:r>
            <a:rPr kumimoji="1" lang="en-US" sz="1700" kern="1200" smtClean="0"/>
            <a:t> 100BASE-T</a:t>
          </a:r>
          <a:endParaRPr kumimoji="1" lang="en-GB" sz="1700" kern="1200" dirty="0" smtClean="0"/>
        </a:p>
      </dsp:txBody>
      <dsp:txXfrm>
        <a:off x="768058" y="968028"/>
        <a:ext cx="7626530" cy="484014"/>
      </dsp:txXfrm>
    </dsp:sp>
    <dsp:sp modelId="{8629D7C9-B6C1-8548-B4EC-86D342743482}">
      <dsp:nvSpPr>
        <dsp:cNvPr id="0" name=""/>
        <dsp:cNvSpPr/>
      </dsp:nvSpPr>
      <dsp:spPr>
        <a:xfrm>
          <a:off x="465549" y="907526"/>
          <a:ext cx="605017" cy="60501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9A790B-62F7-1947-A413-9F18D14782D5}">
      <dsp:nvSpPr>
        <dsp:cNvPr id="0" name=""/>
        <dsp:cNvSpPr/>
      </dsp:nvSpPr>
      <dsp:spPr>
        <a:xfrm>
          <a:off x="950115" y="1693958"/>
          <a:ext cx="7444473" cy="484014"/>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4186" tIns="43180" rIns="43180" bIns="43180" numCol="1" spcCol="1270" anchor="ctr" anchorCtr="0">
          <a:noAutofit/>
        </a:bodyPr>
        <a:lstStyle/>
        <a:p>
          <a:pPr lvl="0" algn="l" defTabSz="755650">
            <a:lnSpc>
              <a:spcPct val="90000"/>
            </a:lnSpc>
            <a:spcBef>
              <a:spcPct val="0"/>
            </a:spcBef>
            <a:spcAft>
              <a:spcPct val="35000"/>
            </a:spcAft>
          </a:pPr>
          <a:r>
            <a:rPr kumimoji="1" lang="en-GB" sz="1700" kern="1200" smtClean="0"/>
            <a:t>High</a:t>
          </a:r>
          <a:r>
            <a:rPr kumimoji="1" lang="en-US" sz="1700" kern="1200" smtClean="0"/>
            <a:t>-capacity workstations and servers attach directly to 10/100 switches</a:t>
          </a:r>
          <a:endParaRPr kumimoji="1" lang="en-GB" sz="1700" kern="1200" dirty="0" smtClean="0"/>
        </a:p>
      </dsp:txBody>
      <dsp:txXfrm>
        <a:off x="950115" y="1693958"/>
        <a:ext cx="7444473" cy="484014"/>
      </dsp:txXfrm>
    </dsp:sp>
    <dsp:sp modelId="{5253FBEB-345F-344B-9F45-8853044F2DD2}">
      <dsp:nvSpPr>
        <dsp:cNvPr id="0" name=""/>
        <dsp:cNvSpPr/>
      </dsp:nvSpPr>
      <dsp:spPr>
        <a:xfrm>
          <a:off x="647606" y="1633456"/>
          <a:ext cx="605017" cy="60501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C82094-56C2-4D4B-95FD-D7E357695732}">
      <dsp:nvSpPr>
        <dsp:cNvPr id="0" name=""/>
        <dsp:cNvSpPr/>
      </dsp:nvSpPr>
      <dsp:spPr>
        <a:xfrm>
          <a:off x="950115" y="2419427"/>
          <a:ext cx="7444473" cy="484014"/>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4186" tIns="43180" rIns="43180" bIns="43180" numCol="1" spcCol="1270" anchor="ctr" anchorCtr="0">
          <a:noAutofit/>
        </a:bodyPr>
        <a:lstStyle/>
        <a:p>
          <a:pPr lvl="0" algn="l" defTabSz="755650">
            <a:lnSpc>
              <a:spcPct val="90000"/>
            </a:lnSpc>
            <a:spcBef>
              <a:spcPct val="0"/>
            </a:spcBef>
            <a:spcAft>
              <a:spcPct val="35000"/>
            </a:spcAft>
          </a:pPr>
          <a:r>
            <a:rPr kumimoji="1" lang="en-GB" sz="1700" kern="1200" smtClean="0"/>
            <a:t>Switches</a:t>
          </a:r>
          <a:r>
            <a:rPr kumimoji="1" lang="en-US" sz="1700" kern="1200" smtClean="0"/>
            <a:t> connected to 100-Mbps hubs use 100-Mbps links</a:t>
          </a:r>
          <a:endParaRPr kumimoji="1" lang="en-GB" sz="1700" kern="1200" dirty="0" smtClean="0"/>
        </a:p>
      </dsp:txBody>
      <dsp:txXfrm>
        <a:off x="950115" y="2419427"/>
        <a:ext cx="7444473" cy="484014"/>
      </dsp:txXfrm>
    </dsp:sp>
    <dsp:sp modelId="{02CF8379-4465-B84D-B876-ABF13FB8E2CA}">
      <dsp:nvSpPr>
        <dsp:cNvPr id="0" name=""/>
        <dsp:cNvSpPr/>
      </dsp:nvSpPr>
      <dsp:spPr>
        <a:xfrm>
          <a:off x="647606" y="2358925"/>
          <a:ext cx="605017" cy="60501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4FA9A6-B917-1948-9928-CE2B7AEED9B0}">
      <dsp:nvSpPr>
        <dsp:cNvPr id="0" name=""/>
        <dsp:cNvSpPr/>
      </dsp:nvSpPr>
      <dsp:spPr>
        <a:xfrm>
          <a:off x="768058" y="3145357"/>
          <a:ext cx="7626530" cy="484014"/>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4186" tIns="43180" rIns="43180" bIns="43180" numCol="1" spcCol="1270" anchor="ctr" anchorCtr="0">
          <a:noAutofit/>
        </a:bodyPr>
        <a:lstStyle/>
        <a:p>
          <a:pPr lvl="0" algn="l" defTabSz="755650">
            <a:lnSpc>
              <a:spcPct val="90000"/>
            </a:lnSpc>
            <a:spcBef>
              <a:spcPct val="0"/>
            </a:spcBef>
            <a:spcAft>
              <a:spcPct val="35000"/>
            </a:spcAft>
          </a:pPr>
          <a:r>
            <a:rPr kumimoji="1" lang="en-US" sz="1700" kern="1200" smtClean="0"/>
            <a:t>100-Mbps hubs provide building backbone</a:t>
          </a:r>
          <a:endParaRPr kumimoji="1" lang="en-GB" sz="1700" kern="1200" dirty="0" smtClean="0"/>
        </a:p>
      </dsp:txBody>
      <dsp:txXfrm>
        <a:off x="768058" y="3145357"/>
        <a:ext cx="7626530" cy="484014"/>
      </dsp:txXfrm>
    </dsp:sp>
    <dsp:sp modelId="{D9F0C685-93A1-224A-9BEC-DD7C0A5A0F09}">
      <dsp:nvSpPr>
        <dsp:cNvPr id="0" name=""/>
        <dsp:cNvSpPr/>
      </dsp:nvSpPr>
      <dsp:spPr>
        <a:xfrm>
          <a:off x="465549" y="3084855"/>
          <a:ext cx="605017" cy="60501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A1E9BE1-11E7-194B-AF77-E5DB9CB0DE46}">
      <dsp:nvSpPr>
        <dsp:cNvPr id="0" name=""/>
        <dsp:cNvSpPr/>
      </dsp:nvSpPr>
      <dsp:spPr>
        <a:xfrm>
          <a:off x="369923" y="3871286"/>
          <a:ext cx="8024665" cy="484014"/>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4186" tIns="43180" rIns="43180" bIns="43180" numCol="1" spcCol="1270" anchor="ctr" anchorCtr="0">
          <a:noAutofit/>
        </a:bodyPr>
        <a:lstStyle/>
        <a:p>
          <a:pPr lvl="0" algn="l" defTabSz="755650">
            <a:lnSpc>
              <a:spcPct val="90000"/>
            </a:lnSpc>
            <a:spcBef>
              <a:spcPct val="0"/>
            </a:spcBef>
            <a:spcAft>
              <a:spcPct val="35000"/>
            </a:spcAft>
          </a:pPr>
          <a:r>
            <a:rPr kumimoji="1" lang="en-GB" sz="1700" kern="1200" dirty="0" smtClean="0"/>
            <a:t>Connected </a:t>
          </a:r>
          <a:r>
            <a:rPr kumimoji="1" lang="en-US" sz="1700" kern="1200" dirty="0" smtClean="0"/>
            <a:t>to</a:t>
          </a:r>
          <a:r>
            <a:rPr kumimoji="1" lang="en-GB" sz="1700" kern="1200" dirty="0" smtClean="0"/>
            <a:t> </a:t>
          </a:r>
          <a:r>
            <a:rPr kumimoji="1" lang="en-US" sz="1700" kern="1200" dirty="0" smtClean="0"/>
            <a:t>router </a:t>
          </a:r>
          <a:r>
            <a:rPr kumimoji="1" lang="en-GB" sz="1700" kern="1200" dirty="0" smtClean="0"/>
            <a:t>providing </a:t>
          </a:r>
          <a:r>
            <a:rPr kumimoji="1" lang="en-US" sz="1700" kern="1200" dirty="0" smtClean="0"/>
            <a:t>connection to WAN</a:t>
          </a:r>
          <a:endParaRPr kumimoji="1" lang="en-US" sz="1700" kern="1200" dirty="0"/>
        </a:p>
      </dsp:txBody>
      <dsp:txXfrm>
        <a:off x="369923" y="3871286"/>
        <a:ext cx="8024665" cy="484014"/>
      </dsp:txXfrm>
    </dsp:sp>
    <dsp:sp modelId="{026B9A29-EE04-024B-AC99-D82255CF0CBF}">
      <dsp:nvSpPr>
        <dsp:cNvPr id="0" name=""/>
        <dsp:cNvSpPr/>
      </dsp:nvSpPr>
      <dsp:spPr>
        <a:xfrm>
          <a:off x="67414" y="3810784"/>
          <a:ext cx="605017" cy="60501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9421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9421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942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9AA539B8-D5FD-164A-9979-F33F9473FB40}" type="slidenum">
              <a:rPr lang="en-US"/>
              <a:pPr/>
              <a:t>‹#›</a:t>
            </a:fld>
            <a:endParaRPr lang="en-US" dirty="0"/>
          </a:p>
        </p:txBody>
      </p:sp>
    </p:spTree>
    <p:extLst>
      <p:ext uri="{BB962C8B-B14F-4D97-AF65-F5344CB8AC3E}">
        <p14:creationId xmlns:p14="http://schemas.microsoft.com/office/powerpoint/2010/main" val="5696552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054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54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054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9749FA37-BFB5-0A4F-9EB3-8611D608B7BC}" type="slidenum">
              <a:rPr lang="en-US"/>
              <a:pPr/>
              <a:t>‹#›</a:t>
            </a:fld>
            <a:endParaRPr lang="en-US" dirty="0"/>
          </a:p>
        </p:txBody>
      </p:sp>
    </p:spTree>
    <p:extLst>
      <p:ext uri="{BB962C8B-B14F-4D97-AF65-F5344CB8AC3E}">
        <p14:creationId xmlns:p14="http://schemas.microsoft.com/office/powerpoint/2010/main" val="1592439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32" charset="-128"/>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A2DC9FB-0FF3-D845-9EAF-3512843626D2}" type="slidenum">
              <a:rPr lang="en-US"/>
              <a:pPr/>
              <a:t>1</a:t>
            </a:fld>
            <a:endParaRPr lang="en-US" dirty="0"/>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p:spPr>
        <p:txBody>
          <a:bodyPr/>
          <a:lstStyle/>
          <a:p>
            <a:r>
              <a:rPr lang="en-US" dirty="0"/>
              <a:t>“</a:t>
            </a:r>
            <a:r>
              <a:rPr kumimoji="1" lang="en-US" dirty="0"/>
              <a:t>Data and Computer Communications</a:t>
            </a:r>
            <a:r>
              <a:rPr lang="en-US" dirty="0"/>
              <a:t>”,</a:t>
            </a:r>
            <a:r>
              <a:rPr lang="en-US" dirty="0" smtClean="0"/>
              <a:t> 10/</a:t>
            </a:r>
            <a:r>
              <a:rPr lang="en-US" dirty="0"/>
              <a:t>e, by William Stallings, Chapter </a:t>
            </a:r>
            <a:r>
              <a:rPr lang="en-US" dirty="0" smtClean="0"/>
              <a:t>12 “</a:t>
            </a:r>
            <a:r>
              <a:rPr kumimoji="1" lang="en-US" dirty="0" smtClean="0">
                <a:latin typeface="Times New Roman" pitchFamily="32" charset="0"/>
              </a:rPr>
              <a:t>Ethernet</a:t>
            </a:r>
            <a:r>
              <a:rPr lang="en-US" dirty="0" smtClean="0"/>
              <a:t>”</a:t>
            </a:r>
            <a:r>
              <a:rPr lang="en-US" dirty="0"/>
              <a:t>.</a:t>
            </a:r>
            <a:endParaRPr lang="en-AU" dirty="0"/>
          </a:p>
          <a:p>
            <a:endParaRPr lang="en-US" dirty="0"/>
          </a:p>
        </p:txBody>
      </p:sp>
    </p:spTree>
    <p:extLst>
      <p:ext uri="{BB962C8B-B14F-4D97-AF65-F5344CB8AC3E}">
        <p14:creationId xmlns:p14="http://schemas.microsoft.com/office/powerpoint/2010/main" val="23199326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56528427-EBC8-CF41-9B34-6B87D7391F3D}" type="slidenum">
              <a:rPr lang="en-US"/>
              <a:pPr/>
              <a:t>10</a:t>
            </a:fld>
            <a:endParaRPr lang="en-US" dirty="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r>
              <a:rPr lang="en-US" dirty="0">
                <a:latin typeface="Times New Roman" pitchFamily="32" charset="0"/>
              </a:rPr>
              <a:t>A compromise that attempts to reduce collisions, like nonpersistent, and reduce idle time, like 1-persistent, is </a:t>
            </a:r>
            <a:r>
              <a:rPr lang="en-US" b="1" i="1" dirty="0">
                <a:latin typeface="Times New Roman" pitchFamily="32" charset="0"/>
              </a:rPr>
              <a:t>p</a:t>
            </a:r>
            <a:r>
              <a:rPr lang="en-US" b="1" dirty="0">
                <a:latin typeface="Times New Roman" pitchFamily="32" charset="0"/>
              </a:rPr>
              <a:t>-persistent</a:t>
            </a:r>
            <a:r>
              <a:rPr lang="en-US" dirty="0">
                <a:latin typeface="Times New Roman" pitchFamily="32" charset="0"/>
              </a:rPr>
              <a:t>. The rules are:</a:t>
            </a:r>
          </a:p>
          <a:p>
            <a:r>
              <a:rPr lang="en-US" dirty="0">
                <a:latin typeface="Times New Roman" pitchFamily="32" charset="0"/>
              </a:rPr>
              <a:t> </a:t>
            </a:r>
            <a:endParaRPr lang="en-US" dirty="0" smtClean="0">
              <a:latin typeface="Times New Roman" pitchFamily="32" charset="0"/>
            </a:endParaRPr>
          </a:p>
          <a:p>
            <a:pPr marL="228600" indent="-228600">
              <a:buAutoNum type="arabicPeriod"/>
            </a:pPr>
            <a:r>
              <a:rPr lang="en-US" dirty="0" smtClean="0">
                <a:latin typeface="Times New Roman" pitchFamily="32" charset="0"/>
              </a:rPr>
              <a:t>If </a:t>
            </a:r>
            <a:r>
              <a:rPr lang="en-US" dirty="0">
                <a:latin typeface="Times New Roman" pitchFamily="32" charset="0"/>
              </a:rPr>
              <a:t>the medium is idle, transmit with probability </a:t>
            </a:r>
            <a:r>
              <a:rPr lang="en-US" i="1" dirty="0">
                <a:latin typeface="Times New Roman" pitchFamily="32" charset="0"/>
              </a:rPr>
              <a:t>p</a:t>
            </a:r>
            <a:r>
              <a:rPr lang="en-US" dirty="0">
                <a:latin typeface="Times New Roman" pitchFamily="32" charset="0"/>
              </a:rPr>
              <a:t>, and delay one time unit with probability (1 – </a:t>
            </a:r>
            <a:r>
              <a:rPr lang="en-US" i="1" dirty="0">
                <a:latin typeface="Times New Roman" pitchFamily="32" charset="0"/>
              </a:rPr>
              <a:t>p</a:t>
            </a:r>
            <a:r>
              <a:rPr lang="en-US" dirty="0">
                <a:latin typeface="Times New Roman" pitchFamily="32" charset="0"/>
              </a:rPr>
              <a:t>). The time unit is typically equal to the maximum propagation delay.</a:t>
            </a:r>
            <a:endParaRPr lang="en-US" dirty="0" smtClean="0">
              <a:latin typeface="Times New Roman" pitchFamily="32" charset="0"/>
            </a:endParaRPr>
          </a:p>
          <a:p>
            <a:pPr marL="228600" indent="-228600">
              <a:buNone/>
            </a:pPr>
            <a:endParaRPr lang="en-US" b="0" dirty="0">
              <a:latin typeface="Times New Roman" pitchFamily="32" charset="0"/>
            </a:endParaRPr>
          </a:p>
          <a:p>
            <a:pPr marL="228600" indent="-228600">
              <a:buNone/>
            </a:pPr>
            <a:r>
              <a:rPr lang="en-US" b="0" dirty="0" smtClean="0">
                <a:latin typeface="Times New Roman" pitchFamily="32" charset="0"/>
              </a:rPr>
              <a:t>2</a:t>
            </a:r>
            <a:r>
              <a:rPr lang="en-US" b="0" dirty="0">
                <a:latin typeface="Times New Roman" pitchFamily="32" charset="0"/>
              </a:rPr>
              <a:t>.</a:t>
            </a:r>
            <a:r>
              <a:rPr lang="en-US" dirty="0">
                <a:latin typeface="Times New Roman" pitchFamily="32" charset="0"/>
              </a:rPr>
              <a:t>	If the medium is busy, continue to listen until the channel is idle and repeat step 1.</a:t>
            </a:r>
          </a:p>
          <a:p>
            <a:endParaRPr/>
          </a:p>
          <a:p>
            <a:r>
              <a:rPr lang="en-US" b="0" dirty="0" smtClean="0">
                <a:latin typeface="Times New Roman" pitchFamily="32" charset="0"/>
              </a:rPr>
              <a:t>3.</a:t>
            </a:r>
            <a:r>
              <a:rPr lang="en-US" dirty="0" smtClean="0">
                <a:latin typeface="Times New Roman" pitchFamily="32" charset="0"/>
              </a:rPr>
              <a:t>If </a:t>
            </a:r>
            <a:r>
              <a:rPr lang="en-US" dirty="0">
                <a:latin typeface="Times New Roman" pitchFamily="32" charset="0"/>
              </a:rPr>
              <a:t>transmission is delayed one time unit, repeat step 1.</a:t>
            </a:r>
          </a:p>
          <a:p>
            <a:r>
              <a:rPr lang="en-US" dirty="0">
                <a:latin typeface="Times New Roman" pitchFamily="32" charset="0"/>
              </a:rPr>
              <a:t> </a:t>
            </a:r>
          </a:p>
          <a:p>
            <a:endParaRPr lang="en-US" dirty="0">
              <a:latin typeface="Times" pitchFamily="32" charset="0"/>
            </a:endParaRPr>
          </a:p>
        </p:txBody>
      </p:sp>
    </p:spTree>
    <p:extLst>
      <p:ext uri="{BB962C8B-B14F-4D97-AF65-F5344CB8AC3E}">
        <p14:creationId xmlns:p14="http://schemas.microsoft.com/office/powerpoint/2010/main" val="3458540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A4B73B79-D3CB-2A47-8602-B1C1B9C4A687}" type="slidenum">
              <a:rPr lang="en-US"/>
              <a:pPr/>
              <a:t>11</a:t>
            </a:fld>
            <a:endParaRPr lang="en-US" dirty="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dirty="0">
                <a:latin typeface="Times New Roman" pitchFamily="32" charset="0"/>
              </a:rPr>
              <a:t>The question arises as to what is an effective value of </a:t>
            </a:r>
            <a:r>
              <a:rPr lang="en-US" i="1" dirty="0">
                <a:latin typeface="Times New Roman" pitchFamily="32" charset="0"/>
              </a:rPr>
              <a:t>p</a:t>
            </a:r>
            <a:r>
              <a:rPr lang="en-US" dirty="0">
                <a:latin typeface="Times New Roman" pitchFamily="32" charset="0"/>
              </a:rPr>
              <a:t>. The main problem to avoid is one of instability under heavy load. Consider the case in which </a:t>
            </a:r>
            <a:r>
              <a:rPr lang="en-US" i="1" dirty="0">
                <a:latin typeface="Times New Roman" pitchFamily="32" charset="0"/>
              </a:rPr>
              <a:t>n</a:t>
            </a:r>
            <a:r>
              <a:rPr lang="en-US" dirty="0">
                <a:latin typeface="Times New Roman" pitchFamily="32" charset="0"/>
              </a:rPr>
              <a:t> stations have frames to send while a transmission is taking place. At the end of the transmission, the expected number of stations that will attempt to transmit is equal to the number of stations ready to transmit times the probability of transmitting, or </a:t>
            </a:r>
            <a:r>
              <a:rPr lang="en-US" i="1" dirty="0">
                <a:latin typeface="Times New Roman" pitchFamily="32" charset="0"/>
              </a:rPr>
              <a:t>np</a:t>
            </a:r>
            <a:r>
              <a:rPr lang="en-US" dirty="0">
                <a:latin typeface="Times New Roman" pitchFamily="32" charset="0"/>
              </a:rPr>
              <a:t>. If </a:t>
            </a:r>
            <a:r>
              <a:rPr lang="en-US" i="1" dirty="0">
                <a:latin typeface="Times New Roman" pitchFamily="32" charset="0"/>
              </a:rPr>
              <a:t>np</a:t>
            </a:r>
            <a:r>
              <a:rPr lang="en-US" dirty="0">
                <a:latin typeface="Times New Roman" pitchFamily="32" charset="0"/>
              </a:rPr>
              <a:t> is greater than 1, on average multiple stations will attempt to transmit and there will be a collision. What is more, as soon as all these stations realize that their transmission suffered a collision, they will be back again, almost guaranteeing more collisions. Worse yet, these retries will compete with new transmissions from other stations, further increasing the probability of collision. Eventually, all stations will be trying to send, causing continuous collisions, with throughput dropping to zero. To avoid this catastrophe, </a:t>
            </a:r>
            <a:r>
              <a:rPr lang="en-US" i="1" dirty="0">
                <a:latin typeface="Times New Roman" pitchFamily="32" charset="0"/>
              </a:rPr>
              <a:t>np</a:t>
            </a:r>
            <a:r>
              <a:rPr lang="en-US" dirty="0">
                <a:latin typeface="Times New Roman" pitchFamily="32" charset="0"/>
              </a:rPr>
              <a:t> must be less than one for the expected peaks of </a:t>
            </a:r>
            <a:r>
              <a:rPr lang="en-US" i="1" dirty="0">
                <a:latin typeface="Times New Roman" pitchFamily="32" charset="0"/>
              </a:rPr>
              <a:t>n</a:t>
            </a:r>
            <a:r>
              <a:rPr lang="en-US" dirty="0">
                <a:latin typeface="Times New Roman" pitchFamily="32" charset="0"/>
              </a:rPr>
              <a:t>; therefore, if a heavy load is expected to occur with some regularity, </a:t>
            </a:r>
            <a:r>
              <a:rPr lang="en-US" i="1" dirty="0">
                <a:latin typeface="Times New Roman" pitchFamily="32" charset="0"/>
              </a:rPr>
              <a:t>p</a:t>
            </a:r>
            <a:r>
              <a:rPr lang="en-US" dirty="0">
                <a:latin typeface="Times New Roman" pitchFamily="32" charset="0"/>
              </a:rPr>
              <a:t> must be small. However, as </a:t>
            </a:r>
            <a:r>
              <a:rPr lang="en-US" i="1" dirty="0">
                <a:latin typeface="Times New Roman" pitchFamily="32" charset="0"/>
              </a:rPr>
              <a:t>p</a:t>
            </a:r>
            <a:r>
              <a:rPr lang="en-US" dirty="0">
                <a:latin typeface="Times New Roman" pitchFamily="32" charset="0"/>
              </a:rPr>
              <a:t> is made smaller, stations must wait longer to attempt transmission. At low loads, this can result in very long delays. For example, if only a single station desires to transmit, the expected number of iterations of step 1 </a:t>
            </a:r>
            <a:r>
              <a:rPr lang="en-US">
                <a:latin typeface="Times New Roman" pitchFamily="32" charset="0"/>
              </a:rPr>
              <a:t>is </a:t>
            </a:r>
            <a:r>
              <a:rPr lang="en-US" smtClean="0">
                <a:latin typeface="Times New Roman" pitchFamily="32" charset="0"/>
              </a:rPr>
              <a:t>1/</a:t>
            </a:r>
            <a:r>
              <a:rPr lang="en-US" i="1" smtClean="0">
                <a:latin typeface="Times New Roman" pitchFamily="32" charset="0"/>
              </a:rPr>
              <a:t>p</a:t>
            </a:r>
            <a:r>
              <a:rPr lang="en-US" smtClean="0">
                <a:latin typeface="Times New Roman" pitchFamily="32" charset="0"/>
              </a:rPr>
              <a:t>. </a:t>
            </a:r>
            <a:r>
              <a:rPr lang="en-US" dirty="0">
                <a:latin typeface="Times New Roman" pitchFamily="32" charset="0"/>
              </a:rPr>
              <a:t>Thus, if </a:t>
            </a:r>
            <a:r>
              <a:rPr lang="en-US" i="1" dirty="0">
                <a:latin typeface="Times New Roman" pitchFamily="32" charset="0"/>
              </a:rPr>
              <a:t>p</a:t>
            </a:r>
            <a:r>
              <a:rPr lang="en-US" dirty="0">
                <a:latin typeface="Times New Roman" pitchFamily="32" charset="0"/>
              </a:rPr>
              <a:t> = 0.1, at low load, a station will wait an average of 9 time units before transmitting on an idle line.</a:t>
            </a:r>
          </a:p>
          <a:p>
            <a:endParaRPr lang="en-US" dirty="0">
              <a:latin typeface="Times New Roman" pitchFamily="32" charset="0"/>
            </a:endParaRPr>
          </a:p>
          <a:p>
            <a:endParaRPr lang="en-US" dirty="0">
              <a:latin typeface="Times New Roman" pitchFamily="32" charset="0"/>
            </a:endParaRPr>
          </a:p>
          <a:p>
            <a:endParaRPr lang="en-US" dirty="0">
              <a:latin typeface="Times New Roman" pitchFamily="32" charset="0"/>
            </a:endParaRPr>
          </a:p>
          <a:p>
            <a:endParaRPr lang="en-US" dirty="0">
              <a:latin typeface="Times New Roman" pitchFamily="32" charset="0"/>
            </a:endParaRPr>
          </a:p>
          <a:p>
            <a:endParaRPr lang="en-US" dirty="0">
              <a:latin typeface="Times" pitchFamily="32" charset="0"/>
            </a:endParaRPr>
          </a:p>
          <a:p>
            <a:endParaRPr lang="en-US" dirty="0">
              <a:latin typeface="Times" pitchFamily="32" charset="0"/>
            </a:endParaRPr>
          </a:p>
        </p:txBody>
      </p:sp>
    </p:spTree>
    <p:extLst>
      <p:ext uri="{BB962C8B-B14F-4D97-AF65-F5344CB8AC3E}">
        <p14:creationId xmlns:p14="http://schemas.microsoft.com/office/powerpoint/2010/main" val="3206902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500" dirty="0">
                <a:latin typeface="Times New Roman" pitchFamily="32" charset="0"/>
              </a:rPr>
              <a:t>CSMA, although more efficient than ALOHA or slotted ALOHA, still has one glaring inefficiency. When two frames collide, the medium remains unusable for the duration of transmission of both damaged frames. For long frames, compared to propagation time, the amount of wasted capacity can be considerable. This waste can be reduced if a station continues to listen to the medium while transmitting. This leads to the following rules for CSMA/CD:</a:t>
            </a:r>
          </a:p>
          <a:p>
            <a:pPr>
              <a:lnSpc>
                <a:spcPct val="80000"/>
              </a:lnSpc>
            </a:pPr>
            <a:r>
              <a:rPr lang="en-US" sz="500" dirty="0">
                <a:latin typeface="Times New Roman" pitchFamily="32" charset="0"/>
              </a:rPr>
              <a:t> </a:t>
            </a:r>
            <a:endParaRPr lang="en-US" sz="500" dirty="0" smtClean="0">
              <a:latin typeface="Times New Roman" pitchFamily="32" charset="0"/>
            </a:endParaRPr>
          </a:p>
          <a:p>
            <a:pPr marL="228600" indent="-228600">
              <a:lnSpc>
                <a:spcPct val="80000"/>
              </a:lnSpc>
              <a:buAutoNum type="arabicPeriod"/>
            </a:pPr>
            <a:r>
              <a:rPr lang="en-US" sz="500" dirty="0" smtClean="0">
                <a:latin typeface="Times New Roman" pitchFamily="32" charset="0"/>
              </a:rPr>
              <a:t>If </a:t>
            </a:r>
            <a:r>
              <a:rPr lang="en-US" sz="500" dirty="0">
                <a:latin typeface="Times New Roman" pitchFamily="32" charset="0"/>
              </a:rPr>
              <a:t>the medium is idle, transmit; otherwise, go to step 2.</a:t>
            </a:r>
            <a:endParaRPr lang="en-US" sz="500" dirty="0" smtClean="0">
              <a:latin typeface="Times New Roman" pitchFamily="32" charset="0"/>
            </a:endParaRPr>
          </a:p>
          <a:p>
            <a:pPr marL="228600" indent="-228600">
              <a:lnSpc>
                <a:spcPct val="80000"/>
              </a:lnSpc>
              <a:buAutoNum type="arabicPeriod"/>
            </a:pPr>
            <a:r>
              <a:rPr lang="en-US" sz="500" dirty="0" smtClean="0">
                <a:latin typeface="Times New Roman" pitchFamily="32" charset="0"/>
              </a:rPr>
              <a:t>If </a:t>
            </a:r>
            <a:r>
              <a:rPr lang="en-US" sz="500" dirty="0">
                <a:latin typeface="Times New Roman" pitchFamily="32" charset="0"/>
              </a:rPr>
              <a:t>the medium is busy, continue to listen until the channel is idle, then transmit immediately.</a:t>
            </a:r>
            <a:endParaRPr lang="en-US" sz="500" dirty="0" smtClean="0">
              <a:latin typeface="Times New Roman" pitchFamily="32" charset="0"/>
            </a:endParaRPr>
          </a:p>
          <a:p>
            <a:pPr marL="228600" indent="-228600">
              <a:lnSpc>
                <a:spcPct val="80000"/>
              </a:lnSpc>
              <a:buAutoNum type="arabicPeriod" startAt="3"/>
            </a:pPr>
            <a:r>
              <a:rPr lang="en-US" sz="500" dirty="0" smtClean="0">
                <a:latin typeface="Times New Roman" pitchFamily="32" charset="0"/>
              </a:rPr>
              <a:t>If </a:t>
            </a:r>
            <a:r>
              <a:rPr lang="en-US" sz="500" dirty="0">
                <a:latin typeface="Times New Roman" pitchFamily="32" charset="0"/>
              </a:rPr>
              <a:t>a collision is detected during transmission, transmit a brief jamming signal to assure that all stations know that there has been a</a:t>
            </a:r>
          </a:p>
          <a:p>
            <a:pPr marL="228600" indent="-228600">
              <a:lnSpc>
                <a:spcPct val="80000"/>
              </a:lnSpc>
              <a:buNone/>
            </a:pPr>
            <a:r>
              <a:rPr lang="en-US" sz="500" dirty="0" smtClean="0">
                <a:latin typeface="Times New Roman" pitchFamily="32" charset="0"/>
              </a:rPr>
              <a:t>     collision </a:t>
            </a:r>
            <a:r>
              <a:rPr lang="en-US" sz="500" dirty="0">
                <a:latin typeface="Times New Roman" pitchFamily="32" charset="0"/>
              </a:rPr>
              <a:t>and then cease transmission.</a:t>
            </a:r>
            <a:endParaRPr lang="en-US" sz="500" dirty="0" smtClean="0">
              <a:latin typeface="Times New Roman" pitchFamily="32" charset="0"/>
            </a:endParaRPr>
          </a:p>
          <a:p>
            <a:pPr marL="228600" indent="-228600">
              <a:lnSpc>
                <a:spcPct val="80000"/>
              </a:lnSpc>
              <a:buAutoNum type="arabicPeriod" startAt="4"/>
            </a:pPr>
            <a:r>
              <a:rPr lang="en-US" sz="500" dirty="0" smtClean="0">
                <a:latin typeface="Times New Roman" pitchFamily="32" charset="0"/>
              </a:rPr>
              <a:t>After </a:t>
            </a:r>
            <a:r>
              <a:rPr lang="en-US" sz="500" dirty="0">
                <a:latin typeface="Times New Roman" pitchFamily="32" charset="0"/>
              </a:rPr>
              <a:t>transmitting the jamming signal, wait a random amount of time, referred to as the </a:t>
            </a:r>
            <a:r>
              <a:rPr lang="en-US" sz="500" b="1" dirty="0">
                <a:latin typeface="Times New Roman" pitchFamily="32" charset="0"/>
              </a:rPr>
              <a:t>backoff</a:t>
            </a:r>
            <a:r>
              <a:rPr lang="en-US" sz="500" dirty="0">
                <a:latin typeface="Times New Roman" pitchFamily="32" charset="0"/>
              </a:rPr>
              <a:t>, then attempt to transmit again (repeat</a:t>
            </a:r>
          </a:p>
          <a:p>
            <a:pPr marL="228600" indent="-228600">
              <a:lnSpc>
                <a:spcPct val="80000"/>
              </a:lnSpc>
              <a:buNone/>
            </a:pPr>
            <a:r>
              <a:rPr lang="en-US" sz="500" dirty="0" smtClean="0">
                <a:latin typeface="Times New Roman" pitchFamily="32" charset="0"/>
              </a:rPr>
              <a:t>	from </a:t>
            </a:r>
            <a:r>
              <a:rPr lang="en-US" sz="500" dirty="0">
                <a:latin typeface="Times New Roman" pitchFamily="32" charset="0"/>
              </a:rPr>
              <a:t>step 1).</a:t>
            </a:r>
          </a:p>
          <a:p>
            <a:pPr>
              <a:lnSpc>
                <a:spcPct val="80000"/>
              </a:lnSpc>
            </a:pPr>
            <a:endParaRPr/>
          </a:p>
          <a:p>
            <a:pPr>
              <a:lnSpc>
                <a:spcPct val="80000"/>
              </a:lnSpc>
            </a:pPr>
            <a:endParaRPr/>
          </a:p>
        </p:txBody>
      </p:sp>
      <p:sp>
        <p:nvSpPr>
          <p:cNvPr id="50180" name="Slide Number Placeholder 3"/>
          <p:cNvSpPr>
            <a:spLocks noGrp="1"/>
          </p:cNvSpPr>
          <p:nvPr>
            <p:ph type="sldNum" sz="quarter" idx="5"/>
          </p:nvPr>
        </p:nvSpPr>
        <p:spPr>
          <a:noFill/>
        </p:spPr>
        <p:txBody>
          <a:bodyPr/>
          <a:lstStyle/>
          <a:p>
            <a:fld id="{010D45E2-B1A2-F04D-A42C-0C6C4DE0C038}" type="slidenum">
              <a:rPr lang="en-US"/>
              <a:pPr/>
              <a:t>12</a:t>
            </a:fld>
            <a:endParaRPr lang="en-US" dirty="0"/>
          </a:p>
        </p:txBody>
      </p:sp>
    </p:spTree>
    <p:extLst>
      <p:ext uri="{BB962C8B-B14F-4D97-AF65-F5344CB8AC3E}">
        <p14:creationId xmlns:p14="http://schemas.microsoft.com/office/powerpoint/2010/main" val="1149946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51C0A3DF-43E0-DB40-BE76-DBCF1FEC87C8}" type="slidenum">
              <a:rPr lang="en-US"/>
              <a:pPr/>
              <a:t>13</a:t>
            </a:fld>
            <a:endParaRPr lang="en-US" dirty="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 Figure 12.3 illustrates the technique for a baseband bus.</a:t>
            </a:r>
            <a:r>
              <a:rPr lang="en-US" dirty="0" smtClean="0">
                <a:latin typeface="Times New Roman" pitchFamily="32" charset="0"/>
              </a:rPr>
              <a:t> The </a:t>
            </a:r>
            <a:r>
              <a:rPr lang="en-US" dirty="0">
                <a:latin typeface="Times New Roman" pitchFamily="32" charset="0"/>
              </a:rPr>
              <a:t>upper part of the figure shows a bus LAN layout. At time </a:t>
            </a:r>
            <a:r>
              <a:rPr lang="en-US" i="1" dirty="0">
                <a:latin typeface="Times New Roman" pitchFamily="32" charset="0"/>
              </a:rPr>
              <a:t>t</a:t>
            </a:r>
            <a:r>
              <a:rPr lang="en-US" dirty="0">
                <a:latin typeface="Times New Roman" pitchFamily="32" charset="0"/>
              </a:rPr>
              <a:t>0, station A begins transmitting a packet addressed to D. At </a:t>
            </a:r>
            <a:r>
              <a:rPr lang="en-US" i="1" dirty="0">
                <a:latin typeface="Times New Roman" pitchFamily="32" charset="0"/>
              </a:rPr>
              <a:t>t</a:t>
            </a:r>
            <a:r>
              <a:rPr lang="en-US" dirty="0">
                <a:latin typeface="Times New Roman" pitchFamily="32" charset="0"/>
              </a:rPr>
              <a:t> 1, both B and C are ready to transmit. B senses a transmission and so defers. C, however, is still unaware of A's transmission (because the leading edge of A's transmission has not yet arrived at C) and begins its own transmission. When A's transmission reaches C, at </a:t>
            </a:r>
            <a:r>
              <a:rPr lang="en-US" i="1" dirty="0">
                <a:latin typeface="Times New Roman" pitchFamily="32" charset="0"/>
              </a:rPr>
              <a:t>t</a:t>
            </a:r>
            <a:r>
              <a:rPr lang="en-US" dirty="0">
                <a:latin typeface="Times New Roman" pitchFamily="32" charset="0"/>
              </a:rPr>
              <a:t> 2, C detects the collision and ceases transmission. The effect of the collision propagates back to A, where it is detected by A some time later, </a:t>
            </a:r>
            <a:r>
              <a:rPr lang="en-US" i="1" dirty="0">
                <a:latin typeface="Times New Roman" pitchFamily="32" charset="0"/>
              </a:rPr>
              <a:t>t</a:t>
            </a:r>
            <a:r>
              <a:rPr lang="en-US" dirty="0">
                <a:latin typeface="Times New Roman" pitchFamily="32" charset="0"/>
              </a:rPr>
              <a:t> 3, at which time A ceases transmission. </a:t>
            </a:r>
            <a:endParaRPr lang="en-US" dirty="0" smtClean="0">
              <a:latin typeface="Times New Roman" pitchFamily="32" charset="0"/>
            </a:endParaRPr>
          </a:p>
          <a:p>
            <a:endParaRPr lang="en-US" dirty="0">
              <a:latin typeface="Times New Roman" pitchFamily="32" charset="0"/>
            </a:endParaRPr>
          </a:p>
          <a:p>
            <a:r>
              <a:rPr lang="en-US" dirty="0" smtClean="0">
                <a:latin typeface="Times New Roman" pitchFamily="32" charset="0"/>
              </a:rPr>
              <a:t>With </a:t>
            </a:r>
            <a:r>
              <a:rPr lang="en-US" dirty="0">
                <a:latin typeface="Times New Roman" pitchFamily="32" charset="0"/>
              </a:rPr>
              <a:t>CSMA/CD,  the amount of wasted capacity is reduced to the time it takes to detect a collision. Question: How long does that take? Let us consider the case of a baseband bus and consider two stations as far apart as possible. For example, in Figure </a:t>
            </a:r>
            <a:r>
              <a:rPr lang="en-US" dirty="0" smtClean="0">
                <a:latin typeface="Times New Roman" pitchFamily="32" charset="0"/>
              </a:rPr>
              <a:t>12.3, </a:t>
            </a:r>
            <a:r>
              <a:rPr lang="en-US" dirty="0">
                <a:latin typeface="Times New Roman" pitchFamily="32" charset="0"/>
              </a:rPr>
              <a:t>suppose that station A begins a transmission and that just before that transmission reaches D, D is ready to transmit. Because D is not yet aware of A's transmission, it begins to transmit. A collision occurs almost immediately and is recognized by D. However, the collision must propagate all the way back to A before A is aware of the collision. By this line of reasoning, we conclude that the amount of time that it takes to detect a collision is no greater than twice the end-to-end propagation delay.</a:t>
            </a:r>
          </a:p>
        </p:txBody>
      </p:sp>
    </p:spTree>
    <p:extLst>
      <p:ext uri="{BB962C8B-B14F-4D97-AF65-F5344CB8AC3E}">
        <p14:creationId xmlns:p14="http://schemas.microsoft.com/office/powerpoint/2010/main" val="628769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21E2C79E-C8D4-4D46-9097-950D379BB417}" type="slidenum">
              <a:rPr lang="en-US"/>
              <a:pPr/>
              <a:t>14</a:t>
            </a:fld>
            <a:endParaRPr lang="en-US" dirty="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lang="en-US" dirty="0">
                <a:latin typeface="Times New Roman" pitchFamily="32" charset="0"/>
              </a:rPr>
              <a:t>An important rule followed in most CSMA/CD systems, including the IEEE standard, is that frames should be long enough to allow collision detection prior to the end of transmission. If shorter frames are used, then collision detection does not occur, and CSMA/CD exhibits the same performance as the less efficient CSMA protocol.</a:t>
            </a:r>
          </a:p>
          <a:p>
            <a:endParaRPr/>
          </a:p>
          <a:p>
            <a:r>
              <a:rPr lang="en-US" dirty="0" smtClean="0">
                <a:latin typeface="Times New Roman" pitchFamily="32" charset="0"/>
              </a:rPr>
              <a:t>For </a:t>
            </a:r>
            <a:r>
              <a:rPr lang="en-US" dirty="0">
                <a:latin typeface="Times New Roman" pitchFamily="32" charset="0"/>
              </a:rPr>
              <a:t>a CSMA/CD LAN, the question arises as to which persistence algorithm to use. You may be surprised to learn that the algorithm used in the IEEE 802.3 standard is 1-persistent. Recall that both nonpersistent and </a:t>
            </a:r>
            <a:r>
              <a:rPr lang="en-US" i="1" dirty="0">
                <a:latin typeface="Times New Roman" pitchFamily="32" charset="0"/>
              </a:rPr>
              <a:t>p</a:t>
            </a:r>
            <a:r>
              <a:rPr lang="en-US" dirty="0">
                <a:latin typeface="Times New Roman" pitchFamily="32" charset="0"/>
              </a:rPr>
              <a:t>-persistent have performance problems. In the nonpersistent case, capacity is wasted because the medium will generally remain idle following the end of a transmission even if there are stations waiting to send. In the </a:t>
            </a:r>
            <a:r>
              <a:rPr lang="en-US" i="1" dirty="0">
                <a:latin typeface="Times New Roman" pitchFamily="32" charset="0"/>
              </a:rPr>
              <a:t>p</a:t>
            </a:r>
            <a:r>
              <a:rPr lang="en-US" dirty="0">
                <a:latin typeface="Times New Roman" pitchFamily="32" charset="0"/>
              </a:rPr>
              <a:t>-persistent case, </a:t>
            </a:r>
            <a:r>
              <a:rPr lang="en-US" i="1" dirty="0">
                <a:latin typeface="Times New Roman" pitchFamily="32" charset="0"/>
              </a:rPr>
              <a:t>p</a:t>
            </a:r>
            <a:r>
              <a:rPr lang="en-US" dirty="0">
                <a:latin typeface="Times New Roman" pitchFamily="32" charset="0"/>
              </a:rPr>
              <a:t> must be set low enough to avoid instability, with the result of sometimes atrocious delays under light load. The 1-persistent algorithm, which means, after all, that </a:t>
            </a:r>
            <a:r>
              <a:rPr lang="en-US" i="1" dirty="0">
                <a:latin typeface="Times New Roman" pitchFamily="32" charset="0"/>
              </a:rPr>
              <a:t>p</a:t>
            </a:r>
            <a:r>
              <a:rPr lang="en-US" dirty="0">
                <a:latin typeface="Times New Roman" pitchFamily="32" charset="0"/>
              </a:rPr>
              <a:t> = 1, would seem to be even more unstable than p-persistent due to the greed of the stations. </a:t>
            </a:r>
            <a:endParaRPr lang="en-US" dirty="0">
              <a:latin typeface="Times" pitchFamily="32" charset="0"/>
            </a:endParaRPr>
          </a:p>
        </p:txBody>
      </p:sp>
    </p:spTree>
    <p:extLst>
      <p:ext uri="{BB962C8B-B14F-4D97-AF65-F5344CB8AC3E}">
        <p14:creationId xmlns:p14="http://schemas.microsoft.com/office/powerpoint/2010/main" val="2163787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8FBE0CCD-4508-8947-9D64-8396C1BC4037}" type="slidenum">
              <a:rPr lang="en-US"/>
              <a:pPr/>
              <a:t>15</a:t>
            </a:fld>
            <a:endParaRPr lang="en-US"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dirty="0">
                <a:latin typeface="Times New Roman" pitchFamily="32" charset="0"/>
              </a:rPr>
              <a:t>What saves the day is that the wasted time due to collisions is mercifully short (if the frames are long relative to propagation delay), and with random backoff, the two stations involved in a collision are unlikely to collide on their next tries. To ensure that backoff maintains stability, IEEE 802.3 and Ethernet use a technique known as </a:t>
            </a:r>
            <a:r>
              <a:rPr lang="en-US" b="1" dirty="0">
                <a:latin typeface="Times New Roman" pitchFamily="32" charset="0"/>
              </a:rPr>
              <a:t>binary exponential backoff</a:t>
            </a:r>
            <a:r>
              <a:rPr lang="en-US" dirty="0">
                <a:latin typeface="Times New Roman" pitchFamily="32" charset="0"/>
              </a:rPr>
              <a:t>. A station will attempt to transmit repeatedly in the face of repeated collisions. For the first 10 retransmission attempts, the mean value of the random delay is doubled. This mean value then remains the same for 6 additional attempts. After 16 unsuccessful attempts, the station gives up and reports an error. Thus, as congestion increases, stations back off by larger and larger amounts to reduce the probability of collision.</a:t>
            </a:r>
          </a:p>
          <a:p>
            <a:endParaRPr/>
          </a:p>
          <a:p>
            <a:r>
              <a:rPr lang="en-US" dirty="0" smtClean="0">
                <a:latin typeface="Times New Roman" pitchFamily="32" charset="0"/>
              </a:rPr>
              <a:t>The </a:t>
            </a:r>
            <a:r>
              <a:rPr lang="en-US" dirty="0">
                <a:latin typeface="Times New Roman" pitchFamily="32" charset="0"/>
              </a:rPr>
              <a:t>beauty of the 1-persistent algorithm with binary exponential backoff is that it is efficient over a wide range of loads. At low loads, 1-persistence guarantees that a station can seize the channel as soon as it goes idle, in contrast to the non- and </a:t>
            </a:r>
            <a:r>
              <a:rPr lang="en-US" i="1" dirty="0">
                <a:latin typeface="Times New Roman" pitchFamily="32" charset="0"/>
              </a:rPr>
              <a:t>p</a:t>
            </a:r>
            <a:r>
              <a:rPr lang="en-US" dirty="0">
                <a:latin typeface="Times New Roman" pitchFamily="32" charset="0"/>
              </a:rPr>
              <a:t>-persistent schemes. At high loads, it is at least as stable as the other techniques. However, one unfortunate effect of the backoff algorithm is that it has a last-in first-out effect; stations with no or few collisions will have a chance to transmit before stations that have waited longer.</a:t>
            </a:r>
          </a:p>
          <a:p>
            <a:endParaRPr/>
          </a:p>
        </p:txBody>
      </p:sp>
    </p:spTree>
    <p:extLst>
      <p:ext uri="{BB962C8B-B14F-4D97-AF65-F5344CB8AC3E}">
        <p14:creationId xmlns:p14="http://schemas.microsoft.com/office/powerpoint/2010/main" val="3164959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3F5232E3-F330-F543-A88D-282B5E914809}" type="slidenum">
              <a:rPr lang="en-US"/>
              <a:pPr/>
              <a:t>16</a:t>
            </a:fld>
            <a:endParaRPr lang="en-US" dirty="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r>
              <a:rPr lang="en-US" dirty="0">
                <a:latin typeface="Times New Roman" pitchFamily="32" charset="0"/>
              </a:rPr>
              <a:t>For baseband bus, a collision should produce substantially higher voltage swings than those produced by a single transmitter. Accordingly, the IEEE standard dictates that the transmitter will detect a collision if the signal on the cable at the transmitter tap point exceeds the maximum that could be produced by the transmitter alone. Because a transmitted signal attenuates as it propagates, there is a potential problem: If two stations far apart are transmitting, each station will receive a greatly attenuated signal from the other. The signal strength could be so small that when it is added to the transmitted signal at the transmitter tap point, the combined signal does not exceed the CD threshold. For this reason, among others, the IEEE standard restricts the maximum length of coaxial cable to 500 m for 10BASE5 and 200 m for 10BASE2.</a:t>
            </a:r>
          </a:p>
          <a:p>
            <a:endParaRPr dirty="0"/>
          </a:p>
          <a:p>
            <a:r>
              <a:rPr lang="en-US" dirty="0">
                <a:latin typeface="Times" pitchFamily="32" charset="0"/>
              </a:rPr>
              <a:t>A much simpler collision detection scheme is possible with the twisted-pair star-topology approach. In this case, collision detection is based on logic rather than sensing voltage magnitudes. For any hub, if there is activity (signal) on more than one input, a collision is assumed. A special signal called the collision presence signal is generated. This signal is generated and sent out as long as activity is sensed on any of the input lines. This signal is interpreted by every node as an occurrence of a collision.</a:t>
            </a:r>
          </a:p>
          <a:p>
            <a:endParaRPr lang="en-US" dirty="0">
              <a:latin typeface="Times New Roman" pitchFamily="32" charset="0"/>
            </a:endParaRPr>
          </a:p>
        </p:txBody>
      </p:sp>
    </p:spTree>
    <p:extLst>
      <p:ext uri="{BB962C8B-B14F-4D97-AF65-F5344CB8AC3E}">
        <p14:creationId xmlns:p14="http://schemas.microsoft.com/office/powerpoint/2010/main" val="768642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B3B80ABE-89D5-F44E-A398-FC06479681BB}" type="slidenum">
              <a:rPr lang="en-US"/>
              <a:pPr/>
              <a:t>17</a:t>
            </a:fld>
            <a:endParaRPr lang="en-US" dirty="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IEEE 802.3 defines three types of MAC frames. The basic frame  is</a:t>
            </a:r>
          </a:p>
          <a:p>
            <a:r>
              <a:rPr lang="en-US" sz="1200" kern="1200" baseline="0" dirty="0" smtClean="0">
                <a:solidFill>
                  <a:schemeClr val="tx1"/>
                </a:solidFill>
                <a:latin typeface="Times New Roman" pitchFamily="-110" charset="0"/>
                <a:ea typeface="+mn-ea"/>
                <a:cs typeface="+mn-cs"/>
              </a:rPr>
              <a:t>the original frame format. In addition, to support data link layer protocol encapsulation</a:t>
            </a:r>
          </a:p>
          <a:p>
            <a:r>
              <a:rPr lang="en-US" sz="1200" kern="1200" baseline="0" dirty="0" smtClean="0">
                <a:solidFill>
                  <a:schemeClr val="tx1"/>
                </a:solidFill>
                <a:latin typeface="Times New Roman" pitchFamily="-110" charset="0"/>
                <a:ea typeface="+mn-ea"/>
                <a:cs typeface="+mn-cs"/>
              </a:rPr>
              <a:t>within the data portion of the frame, two additional frame types have</a:t>
            </a:r>
          </a:p>
          <a:p>
            <a:r>
              <a:rPr lang="en-US" sz="1200" kern="1200" baseline="0" dirty="0" smtClean="0">
                <a:solidFill>
                  <a:schemeClr val="tx1"/>
                </a:solidFill>
                <a:latin typeface="Times New Roman" pitchFamily="-110" charset="0"/>
                <a:ea typeface="+mn-ea"/>
                <a:cs typeface="+mn-cs"/>
              </a:rPr>
              <a:t>been added. A Q-tagged frame  supports 802.1Q VLAN capability, as described in</a:t>
            </a:r>
          </a:p>
          <a:p>
            <a:r>
              <a:rPr lang="en-US" sz="1200" kern="1200" baseline="0" dirty="0" smtClean="0">
                <a:solidFill>
                  <a:schemeClr val="tx1"/>
                </a:solidFill>
                <a:latin typeface="Times New Roman" pitchFamily="-110" charset="0"/>
                <a:ea typeface="+mn-ea"/>
                <a:cs typeface="+mn-cs"/>
              </a:rPr>
              <a:t>Section 12.3. An envelope frame  is intended to allow inclusion of additional prefixes</a:t>
            </a:r>
          </a:p>
          <a:p>
            <a:r>
              <a:rPr lang="en-US" sz="1200" kern="1200" baseline="0" dirty="0" smtClean="0">
                <a:solidFill>
                  <a:schemeClr val="tx1"/>
                </a:solidFill>
                <a:latin typeface="Times New Roman" pitchFamily="-110" charset="0"/>
                <a:ea typeface="+mn-ea"/>
                <a:cs typeface="+mn-cs"/>
              </a:rPr>
              <a:t>and suffixes to the data field required by higher-layer encapsulation protocols</a:t>
            </a:r>
          </a:p>
          <a:p>
            <a:r>
              <a:rPr lang="en-US" sz="1200" kern="1200" baseline="0" dirty="0" smtClean="0">
                <a:solidFill>
                  <a:schemeClr val="tx1"/>
                </a:solidFill>
                <a:latin typeface="Times New Roman" pitchFamily="-110" charset="0"/>
                <a:ea typeface="+mn-ea"/>
                <a:cs typeface="+mn-cs"/>
              </a:rPr>
              <a:t>such as those defined by the IEEE 802.1 working group (such as Provider Bridges</a:t>
            </a:r>
          </a:p>
          <a:p>
            <a:r>
              <a:rPr lang="en-US" sz="1200" kern="1200" baseline="0" dirty="0" smtClean="0">
                <a:solidFill>
                  <a:schemeClr val="tx1"/>
                </a:solidFill>
                <a:latin typeface="Times New Roman" pitchFamily="-110" charset="0"/>
                <a:ea typeface="+mn-ea"/>
                <a:cs typeface="+mn-cs"/>
              </a:rPr>
              <a:t>and MAC Security), ITU-T, or IETF (such as MPLS).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Figure 12.4 depicts the frame format for all three types of frames; the</a:t>
            </a:r>
          </a:p>
          <a:p>
            <a:r>
              <a:rPr lang="en-US" sz="1200" kern="1200" baseline="0" dirty="0" smtClean="0">
                <a:solidFill>
                  <a:schemeClr val="tx1"/>
                </a:solidFill>
                <a:latin typeface="Times New Roman" pitchFamily="-110" charset="0"/>
                <a:ea typeface="+mn-ea"/>
                <a:cs typeface="+mn-cs"/>
              </a:rPr>
              <a:t>differences are contained in the MAC Client Data field. Several additional fields</a:t>
            </a:r>
          </a:p>
          <a:p>
            <a:r>
              <a:rPr lang="en-US" sz="1200" kern="1200" baseline="0" dirty="0" smtClean="0">
                <a:solidFill>
                  <a:schemeClr val="tx1"/>
                </a:solidFill>
                <a:latin typeface="Times New Roman" pitchFamily="-110" charset="0"/>
                <a:ea typeface="+mn-ea"/>
                <a:cs typeface="+mn-cs"/>
              </a:rPr>
              <a:t>encapsulate the frame to form an 802.3 packet. The fields are as follows: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Preamble:  A 7-octet pattern of alternating 0s and 1s used by the receiver to</a:t>
            </a:r>
          </a:p>
          <a:p>
            <a:r>
              <a:rPr lang="en-US" sz="1200" kern="1200" baseline="0" dirty="0" smtClean="0">
                <a:solidFill>
                  <a:schemeClr val="tx1"/>
                </a:solidFill>
                <a:latin typeface="Times New Roman" pitchFamily="-110" charset="0"/>
                <a:ea typeface="+mn-ea"/>
                <a:cs typeface="+mn-cs"/>
              </a:rPr>
              <a:t>establish bit synchronization.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Start Frame Delimiter (SFD):  The sequence 10101011, which that delimits the</a:t>
            </a:r>
          </a:p>
          <a:p>
            <a:r>
              <a:rPr lang="en-US" sz="1200" kern="1200" baseline="0" dirty="0" smtClean="0">
                <a:solidFill>
                  <a:schemeClr val="tx1"/>
                </a:solidFill>
                <a:latin typeface="Times New Roman" pitchFamily="-110" charset="0"/>
                <a:ea typeface="+mn-ea"/>
                <a:cs typeface="+mn-cs"/>
              </a:rPr>
              <a:t>actual start of the frame and enables the receiver to locate the first bit of the</a:t>
            </a:r>
          </a:p>
          <a:p>
            <a:r>
              <a:rPr lang="en-US" sz="1200" kern="1200" baseline="0" dirty="0" smtClean="0">
                <a:solidFill>
                  <a:schemeClr val="tx1"/>
                </a:solidFill>
                <a:latin typeface="Times New Roman" pitchFamily="-110" charset="0"/>
                <a:ea typeface="+mn-ea"/>
                <a:cs typeface="+mn-cs"/>
              </a:rPr>
              <a:t>frame.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Destination Address (DA):  Specifies the </a:t>
            </a:r>
            <a:r>
              <a:rPr lang="en-US" sz="1200" kern="1200" baseline="0" dirty="0" err="1" smtClean="0">
                <a:solidFill>
                  <a:schemeClr val="tx1"/>
                </a:solidFill>
                <a:latin typeface="Times New Roman" pitchFamily="-110" charset="0"/>
                <a:ea typeface="+mn-ea"/>
                <a:cs typeface="+mn-cs"/>
              </a:rPr>
              <a:t>station(s</a:t>
            </a:r>
            <a:r>
              <a:rPr lang="en-US" sz="1200" kern="1200" baseline="0" dirty="0" smtClean="0">
                <a:solidFill>
                  <a:schemeClr val="tx1"/>
                </a:solidFill>
                <a:latin typeface="Times New Roman" pitchFamily="-110" charset="0"/>
                <a:ea typeface="+mn-ea"/>
                <a:cs typeface="+mn-cs"/>
              </a:rPr>
              <a:t>) for which the frame is</a:t>
            </a:r>
          </a:p>
          <a:p>
            <a:r>
              <a:rPr lang="en-US" sz="1200" kern="1200" baseline="0" dirty="0" smtClean="0">
                <a:solidFill>
                  <a:schemeClr val="tx1"/>
                </a:solidFill>
                <a:latin typeface="Times New Roman" pitchFamily="-110" charset="0"/>
                <a:ea typeface="+mn-ea"/>
                <a:cs typeface="+mn-cs"/>
              </a:rPr>
              <a:t>intended. It may be a unique physical address, a multicast address, or a broadcast</a:t>
            </a:r>
          </a:p>
          <a:p>
            <a:r>
              <a:rPr lang="en-US" sz="1200" kern="1200" baseline="0" dirty="0" smtClean="0">
                <a:solidFill>
                  <a:schemeClr val="tx1"/>
                </a:solidFill>
                <a:latin typeface="Times New Roman" pitchFamily="-110" charset="0"/>
                <a:ea typeface="+mn-ea"/>
                <a:cs typeface="+mn-cs"/>
              </a:rPr>
              <a:t>address.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Source Address (SA):  Specifies the station that sent the frame.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Length/Type:  Takes on one of two meanings, depending on its numeric value.</a:t>
            </a:r>
          </a:p>
          <a:p>
            <a:r>
              <a:rPr lang="en-US" sz="1200" kern="1200" baseline="0" dirty="0" smtClean="0">
                <a:solidFill>
                  <a:schemeClr val="tx1"/>
                </a:solidFill>
                <a:latin typeface="Times New Roman" pitchFamily="-110" charset="0"/>
                <a:ea typeface="+mn-ea"/>
                <a:cs typeface="+mn-cs"/>
              </a:rPr>
              <a:t>If the value of this field is less than or equal to 1500 decimal, then the Length/</a:t>
            </a:r>
          </a:p>
          <a:p>
            <a:r>
              <a:rPr lang="en-US" sz="1200" kern="1200" baseline="0" dirty="0" smtClean="0">
                <a:solidFill>
                  <a:schemeClr val="tx1"/>
                </a:solidFill>
                <a:latin typeface="Times New Roman" pitchFamily="-110" charset="0"/>
                <a:ea typeface="+mn-ea"/>
                <a:cs typeface="+mn-cs"/>
              </a:rPr>
              <a:t>Type field indicates the number of MAC Client Data octets contained in the</a:t>
            </a:r>
          </a:p>
          <a:p>
            <a:r>
              <a:rPr lang="en-US" sz="1200" kern="1200" baseline="0" dirty="0" smtClean="0">
                <a:solidFill>
                  <a:schemeClr val="tx1"/>
                </a:solidFill>
                <a:latin typeface="Times New Roman" pitchFamily="-110" charset="0"/>
                <a:ea typeface="+mn-ea"/>
                <a:cs typeface="+mn-cs"/>
              </a:rPr>
              <a:t>subsequent MAC Client Data field of the basic frame (length interpretation).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If the value of this field is greater than or equal to 1536 decimal then the</a:t>
            </a:r>
          </a:p>
          <a:p>
            <a:r>
              <a:rPr lang="en-US" sz="1200" kern="1200" baseline="0" dirty="0" smtClean="0">
                <a:solidFill>
                  <a:schemeClr val="tx1"/>
                </a:solidFill>
                <a:latin typeface="Times New Roman" pitchFamily="-110" charset="0"/>
                <a:ea typeface="+mn-ea"/>
                <a:cs typeface="+mn-cs"/>
              </a:rPr>
              <a:t>Length/Type field indicates the nature of the MAC client protocol (Type</a:t>
            </a:r>
          </a:p>
          <a:p>
            <a:r>
              <a:rPr lang="en-US" sz="1200" kern="1200" baseline="0" dirty="0" smtClean="0">
                <a:solidFill>
                  <a:schemeClr val="tx1"/>
                </a:solidFill>
                <a:latin typeface="Times New Roman" pitchFamily="-110" charset="0"/>
                <a:ea typeface="+mn-ea"/>
                <a:cs typeface="+mn-cs"/>
              </a:rPr>
              <a:t>interpretation). The Length and Type interpretations of this field are mutually</a:t>
            </a:r>
          </a:p>
          <a:p>
            <a:r>
              <a:rPr lang="en-US" sz="1200" kern="1200" baseline="0" dirty="0" smtClean="0">
                <a:solidFill>
                  <a:schemeClr val="tx1"/>
                </a:solidFill>
                <a:latin typeface="Times New Roman" pitchFamily="-110" charset="0"/>
                <a:ea typeface="+mn-ea"/>
                <a:cs typeface="+mn-cs"/>
              </a:rPr>
              <a:t>exclusive.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MAC Client Data:  Data unit supplied by LLC. The maximum size of this field</a:t>
            </a:r>
          </a:p>
          <a:p>
            <a:r>
              <a:rPr lang="en-US" sz="1200" kern="1200" baseline="0" dirty="0" smtClean="0">
                <a:solidFill>
                  <a:schemeClr val="tx1"/>
                </a:solidFill>
                <a:latin typeface="Times New Roman" pitchFamily="-110" charset="0"/>
                <a:ea typeface="+mn-ea"/>
                <a:cs typeface="+mn-cs"/>
              </a:rPr>
              <a:t>is 1500 octets for a basic frame, 1504 octets for a Q-tagged frame, and 1982</a:t>
            </a:r>
          </a:p>
          <a:p>
            <a:r>
              <a:rPr lang="en-US" sz="1200" kern="1200" baseline="0" dirty="0" smtClean="0">
                <a:solidFill>
                  <a:schemeClr val="tx1"/>
                </a:solidFill>
                <a:latin typeface="Times New Roman" pitchFamily="-110" charset="0"/>
                <a:ea typeface="+mn-ea"/>
                <a:cs typeface="+mn-cs"/>
              </a:rPr>
              <a:t>octets for an envelope frame.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Pad:  Octets added to ensure that the frame is long enough for proper CD</a:t>
            </a:r>
          </a:p>
          <a:p>
            <a:r>
              <a:rPr lang="en-US" sz="1200" kern="1200" baseline="0" dirty="0" smtClean="0">
                <a:solidFill>
                  <a:schemeClr val="tx1"/>
                </a:solidFill>
                <a:latin typeface="Times New Roman" pitchFamily="-110" charset="0"/>
                <a:ea typeface="+mn-ea"/>
                <a:cs typeface="+mn-cs"/>
              </a:rPr>
              <a:t>operation.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Frame Check Sequence (FCS):  A 32-bit cyclic redundancy check, based on all</a:t>
            </a:r>
          </a:p>
          <a:p>
            <a:r>
              <a:rPr lang="en-US" sz="1200" kern="1200" baseline="0" dirty="0" smtClean="0">
                <a:solidFill>
                  <a:schemeClr val="tx1"/>
                </a:solidFill>
                <a:latin typeface="Times New Roman" pitchFamily="-110" charset="0"/>
                <a:ea typeface="+mn-ea"/>
                <a:cs typeface="+mn-cs"/>
              </a:rPr>
              <a:t>fields except preamble, SFD, and FCS.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Extension:  This field is added, if required for 1-Gbps half-duplex operation.</a:t>
            </a:r>
          </a:p>
          <a:p>
            <a:r>
              <a:rPr lang="en-US" sz="1200" kern="1200" baseline="0" dirty="0" smtClean="0">
                <a:solidFill>
                  <a:schemeClr val="tx1"/>
                </a:solidFill>
                <a:latin typeface="Times New Roman" pitchFamily="-110" charset="0"/>
                <a:ea typeface="+mn-ea"/>
                <a:cs typeface="+mn-cs"/>
              </a:rPr>
              <a:t>The extension field is necessary to enforce the minimum carrier event duration</a:t>
            </a:r>
          </a:p>
          <a:p>
            <a:r>
              <a:rPr lang="en-US" sz="1200" kern="1200" baseline="0" dirty="0" smtClean="0">
                <a:solidFill>
                  <a:schemeClr val="tx1"/>
                </a:solidFill>
                <a:latin typeface="Times New Roman" pitchFamily="-110" charset="0"/>
                <a:ea typeface="+mn-ea"/>
                <a:cs typeface="+mn-cs"/>
              </a:rPr>
              <a:t>on the medium in half-duplex mode at an operating speed of 1 </a:t>
            </a:r>
            <a:r>
              <a:rPr lang="en-US" sz="1200" kern="1200" baseline="0" dirty="0" err="1" smtClean="0">
                <a:solidFill>
                  <a:schemeClr val="tx1"/>
                </a:solidFill>
                <a:latin typeface="Times New Roman" pitchFamily="-110" charset="0"/>
                <a:ea typeface="+mn-ea"/>
                <a:cs typeface="+mn-cs"/>
              </a:rPr>
              <a:t>Gbps</a:t>
            </a:r>
            <a:r>
              <a:rPr lang="en-US" sz="1200" kern="1200" baseline="0" dirty="0" smtClean="0">
                <a:solidFill>
                  <a:schemeClr val="tx1"/>
                </a:solidFill>
                <a:latin typeface="Times New Roman" pitchFamily="-110" charset="0"/>
                <a:ea typeface="+mn-ea"/>
                <a:cs typeface="+mn-cs"/>
              </a:rPr>
              <a:t>.</a:t>
            </a:r>
            <a:endParaRPr lang="en-US" dirty="0" smtClean="0">
              <a:latin typeface="Times New Roman" pitchFamily="32" charset="0"/>
              <a:ea typeface="ＭＳ Ｐゴシック" pitchFamily="32" charset="-128"/>
            </a:endParaRPr>
          </a:p>
        </p:txBody>
      </p:sp>
    </p:spTree>
    <p:extLst>
      <p:ext uri="{BB962C8B-B14F-4D97-AF65-F5344CB8AC3E}">
        <p14:creationId xmlns:p14="http://schemas.microsoft.com/office/powerpoint/2010/main" val="1552678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4E321478-8CCD-3D48-9D5A-A37B2B71D82F}" type="slidenum">
              <a:rPr lang="en-US"/>
              <a:pPr/>
              <a:t>18</a:t>
            </a:fld>
            <a:endParaRPr lang="en-US" dirty="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r>
              <a:rPr lang="en-US" dirty="0">
                <a:latin typeface="Times New Roman" pitchFamily="32" charset="0"/>
              </a:rPr>
              <a:t>The IEEE 802.3 committee has defined a number of alternative physical configurations. This is both good and bad. On the good side, the standard has been responsive to evolving technology. On the bad side, the customer, not to mention the potential vendor, is faced with a bewildering array of options. However, the committee has been at pains to ensure that the various options can be easily integrated into a configuration that satisfies a variety of needs. Thus, the user that has a complex set of requirements may find the flexibility and variety of the 802.3 standard to be an asset.</a:t>
            </a:r>
          </a:p>
          <a:p>
            <a:endParaRPr/>
          </a:p>
          <a:p>
            <a:r>
              <a:rPr lang="en-US" dirty="0" smtClean="0">
                <a:latin typeface="Times New Roman" pitchFamily="32" charset="0"/>
              </a:rPr>
              <a:t>To </a:t>
            </a:r>
            <a:r>
              <a:rPr lang="en-US" dirty="0">
                <a:latin typeface="Times New Roman" pitchFamily="32" charset="0"/>
              </a:rPr>
              <a:t>distinguish the various implementations that are available, the committee has developed a concise notation:</a:t>
            </a:r>
          </a:p>
          <a:p>
            <a:r>
              <a:rPr lang="en-US" dirty="0">
                <a:latin typeface="Times New Roman" pitchFamily="32" charset="0"/>
              </a:rPr>
              <a:t> </a:t>
            </a:r>
          </a:p>
          <a:p>
            <a:r>
              <a:rPr lang="en-US" dirty="0">
                <a:latin typeface="Times New Roman" pitchFamily="32" charset="0"/>
              </a:rPr>
              <a:t>&lt;data rate in Mbps&gt;&lt;signaling method&gt;&lt;maximum segment length in hundreds of meters&gt;</a:t>
            </a:r>
          </a:p>
          <a:p>
            <a:r>
              <a:rPr lang="en-US" dirty="0">
                <a:latin typeface="Times New Roman" pitchFamily="32" charset="0"/>
              </a:rPr>
              <a:t> </a:t>
            </a:r>
          </a:p>
          <a:p>
            <a:r>
              <a:rPr lang="en-US" dirty="0">
                <a:latin typeface="Times New Roman" pitchFamily="32" charset="0"/>
              </a:rPr>
              <a:t>The defined alternatives for 10-Mbps are:</a:t>
            </a:r>
          </a:p>
          <a:p>
            <a:endParaRPr/>
          </a:p>
          <a:p>
            <a:r>
              <a:rPr lang="en-US" b="1" dirty="0">
                <a:latin typeface="Times New Roman" pitchFamily="32" charset="0"/>
              </a:rPr>
              <a:t>10BASE5:</a:t>
            </a:r>
            <a:r>
              <a:rPr lang="en-US" dirty="0">
                <a:latin typeface="Times New Roman" pitchFamily="32" charset="0"/>
              </a:rPr>
              <a:t> Specifies the use of 50-ohm coaxial cable and Manchester digital signaling. The maximum length of a cable segment is set at 500 meters. The length of the network can be extended by the use of repeaters. A repeater is transparent to the MAC level; as it does no buffering, it does not isolate one segment from another. So, for example, if two stations on different segments attempt to transmit at the same time, their transmissions will collide. To avoid looping, only one path of segments and repeaters is allowed between any two stations. The standard allows a maximum of four repeaters in the path between any two stations, extending the effective length of the medium to 2.5 kilometers.</a:t>
            </a:r>
            <a:endParaRPr lang="en-US" dirty="0" smtClean="0">
              <a:latin typeface="Times New Roman" pitchFamily="32" charset="0"/>
            </a:endParaRPr>
          </a:p>
          <a:p>
            <a:endParaRPr lang="en-US" b="1" dirty="0" smtClean="0">
              <a:latin typeface="Times New Roman" pitchFamily="32" charset="0"/>
            </a:endParaRPr>
          </a:p>
          <a:p>
            <a:r>
              <a:rPr lang="en-US" b="1" dirty="0" smtClean="0">
                <a:latin typeface="Times New Roman" pitchFamily="32" charset="0"/>
              </a:rPr>
              <a:t>10BASE2</a:t>
            </a:r>
            <a:r>
              <a:rPr lang="en-US" dirty="0">
                <a:latin typeface="Times New Roman" pitchFamily="32" charset="0"/>
              </a:rPr>
              <a:t>: Similar to 10BASE5 but uses a thinner cable, which supports fewer taps over a shorter distance than the 10BASE5 cable. This is a lower-cost alternative to 10BASE5.</a:t>
            </a:r>
            <a:endParaRPr lang="en-US" dirty="0" smtClean="0">
              <a:latin typeface="Times New Roman" pitchFamily="32" charset="0"/>
            </a:endParaRPr>
          </a:p>
          <a:p>
            <a:endParaRPr lang="en-US" b="1" dirty="0" smtClean="0">
              <a:latin typeface="Times New Roman" pitchFamily="32" charset="0"/>
            </a:endParaRPr>
          </a:p>
          <a:p>
            <a:r>
              <a:rPr lang="en-US" b="1" dirty="0" smtClean="0">
                <a:latin typeface="Times New Roman" pitchFamily="32" charset="0"/>
              </a:rPr>
              <a:t>10BASE</a:t>
            </a:r>
            <a:r>
              <a:rPr lang="en-US" b="1" dirty="0">
                <a:latin typeface="Times New Roman" pitchFamily="32" charset="0"/>
              </a:rPr>
              <a:t>-T:</a:t>
            </a:r>
            <a:r>
              <a:rPr lang="en-US" dirty="0">
                <a:latin typeface="Times New Roman" pitchFamily="32" charset="0"/>
              </a:rPr>
              <a:t> Uses unshielded twisted pair in a star-shaped topology. Because of the high data rate and the poor transmission qualities of unshielded twisted pair, the length of a link is limited to 100 meters. As an alternative, an optical fiber link may be used. In this case, the maximum length is 500 m.</a:t>
            </a:r>
            <a:endParaRPr lang="en-US" dirty="0" smtClean="0">
              <a:latin typeface="Times New Roman" pitchFamily="32" charset="0"/>
            </a:endParaRPr>
          </a:p>
          <a:p>
            <a:endParaRPr lang="en-US" b="1" dirty="0" smtClean="0">
              <a:latin typeface="Times New Roman" pitchFamily="32" charset="0"/>
            </a:endParaRPr>
          </a:p>
          <a:p>
            <a:r>
              <a:rPr lang="en-US" b="1" dirty="0" smtClean="0">
                <a:latin typeface="Times New Roman" pitchFamily="32" charset="0"/>
              </a:rPr>
              <a:t>10BASE</a:t>
            </a:r>
            <a:r>
              <a:rPr lang="en-US" b="1" dirty="0">
                <a:latin typeface="Times New Roman" pitchFamily="32" charset="0"/>
              </a:rPr>
              <a:t>-F:</a:t>
            </a:r>
            <a:r>
              <a:rPr lang="en-US" dirty="0">
                <a:latin typeface="Times New Roman" pitchFamily="32" charset="0"/>
              </a:rPr>
              <a:t> Contains three specifications: a passive-star topology for interconnecting stations and repeaters with up to 1 km per segment;a point-to-point link that can be used to connect stations or repeaters at up to 2 km;  a point-to-point link that can be used to connect repeaters at up to 2 km.</a:t>
            </a:r>
          </a:p>
          <a:p>
            <a:r>
              <a:rPr lang="en-US" b="1" dirty="0" smtClean="0">
                <a:latin typeface="Times New Roman" pitchFamily="32" charset="0"/>
              </a:rPr>
              <a:t> </a:t>
            </a:r>
          </a:p>
          <a:p>
            <a:r>
              <a:rPr lang="en-US" sz="1200" kern="1200" baseline="0" dirty="0" smtClean="0">
                <a:solidFill>
                  <a:schemeClr val="tx1"/>
                </a:solidFill>
                <a:latin typeface="Times New Roman" pitchFamily="-110" charset="0"/>
                <a:ea typeface="+mn-ea"/>
                <a:cs typeface="+mn-cs"/>
              </a:rPr>
              <a:t>Note that 10BASE-T and 10BASE-F do not quite follow the notation: “T” stands</a:t>
            </a:r>
          </a:p>
          <a:p>
            <a:r>
              <a:rPr lang="en-US" sz="1200" kern="1200" baseline="0" dirty="0" smtClean="0">
                <a:solidFill>
                  <a:schemeClr val="tx1"/>
                </a:solidFill>
                <a:latin typeface="Times New Roman" pitchFamily="-110" charset="0"/>
                <a:ea typeface="+mn-ea"/>
                <a:cs typeface="+mn-cs"/>
              </a:rPr>
              <a:t>for twisted pair and “F” stands for optical fiber. Table 12.1 summarizes the remaining</a:t>
            </a:r>
          </a:p>
          <a:p>
            <a:r>
              <a:rPr lang="en-US" sz="1200" kern="1200" baseline="0" dirty="0" smtClean="0">
                <a:solidFill>
                  <a:schemeClr val="tx1"/>
                </a:solidFill>
                <a:latin typeface="Times New Roman" pitchFamily="-110" charset="0"/>
                <a:ea typeface="+mn-ea"/>
                <a:cs typeface="+mn-cs"/>
              </a:rPr>
              <a:t>options. All of the alternatives listed in the table specify a data rate of 10 Mbps.</a:t>
            </a:r>
            <a:endParaRPr lang="en-US" dirty="0" smtClean="0">
              <a:latin typeface="Times New Roman" pitchFamily="32" charset="0"/>
            </a:endParaRPr>
          </a:p>
          <a:p>
            <a:endParaRPr lang="en-US" dirty="0">
              <a:latin typeface="Times New Roman" pitchFamily="32" charset="0"/>
            </a:endParaRPr>
          </a:p>
        </p:txBody>
      </p:sp>
    </p:spTree>
    <p:extLst>
      <p:ext uri="{BB962C8B-B14F-4D97-AF65-F5344CB8AC3E}">
        <p14:creationId xmlns:p14="http://schemas.microsoft.com/office/powerpoint/2010/main" val="12060456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B95D9FB4-31B6-DD40-994B-1AA2D4E433CF}" type="slidenum">
              <a:rPr lang="en-US"/>
              <a:pPr/>
              <a:t>19</a:t>
            </a:fld>
            <a:endParaRPr lang="en-US" dirty="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Fast Ethernet refers to a set of specifications developed by the IEEE 802.3 committee</a:t>
            </a:r>
          </a:p>
          <a:p>
            <a:r>
              <a:rPr lang="en-US" sz="1200" kern="1200" baseline="0" dirty="0" smtClean="0">
                <a:solidFill>
                  <a:schemeClr val="tx1"/>
                </a:solidFill>
                <a:latin typeface="Times New Roman" pitchFamily="-110" charset="0"/>
                <a:ea typeface="+mn-ea"/>
                <a:cs typeface="+mn-cs"/>
              </a:rPr>
              <a:t>to provide a low-cost, Ethernet-compatible LAN operating at 100 Mbps. The</a:t>
            </a:r>
          </a:p>
          <a:p>
            <a:r>
              <a:rPr lang="en-US" sz="1200" kern="1200" baseline="0" dirty="0" smtClean="0">
                <a:solidFill>
                  <a:schemeClr val="tx1"/>
                </a:solidFill>
                <a:latin typeface="Times New Roman" pitchFamily="-110" charset="0"/>
                <a:ea typeface="+mn-ea"/>
                <a:cs typeface="+mn-cs"/>
              </a:rPr>
              <a:t>blanket designation for these standards is 100BASE-T. The committee defined a</a:t>
            </a:r>
          </a:p>
          <a:p>
            <a:r>
              <a:rPr lang="en-US" sz="1200" kern="1200" baseline="0" dirty="0" smtClean="0">
                <a:solidFill>
                  <a:schemeClr val="tx1"/>
                </a:solidFill>
                <a:latin typeface="Times New Roman" pitchFamily="-110" charset="0"/>
                <a:ea typeface="+mn-ea"/>
                <a:cs typeface="+mn-cs"/>
              </a:rPr>
              <a:t>number of alternatives to be used with different transmission media.</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Table 12.2 summarizes key characteristics of the 100BASE-T options. All</a:t>
            </a:r>
          </a:p>
          <a:p>
            <a:r>
              <a:rPr lang="en-US" sz="1200" kern="1200" baseline="0" dirty="0" smtClean="0">
                <a:solidFill>
                  <a:schemeClr val="tx1"/>
                </a:solidFill>
                <a:latin typeface="Times New Roman" pitchFamily="-110" charset="0"/>
                <a:ea typeface="+mn-ea"/>
                <a:cs typeface="+mn-cs"/>
              </a:rPr>
              <a:t>of the 100BASE-T options use the IEEE 802.3 MAC protocol and frame format.</a:t>
            </a:r>
          </a:p>
          <a:p>
            <a:r>
              <a:rPr lang="en-US" sz="1200" kern="1200" baseline="0" dirty="0" smtClean="0">
                <a:solidFill>
                  <a:schemeClr val="tx1"/>
                </a:solidFill>
                <a:latin typeface="Times New Roman" pitchFamily="-110" charset="0"/>
                <a:ea typeface="+mn-ea"/>
                <a:cs typeface="+mn-cs"/>
              </a:rPr>
              <a:t>100BASE-X refers to a set of options that use two physical links between nodes:</a:t>
            </a:r>
          </a:p>
          <a:p>
            <a:r>
              <a:rPr lang="en-US" sz="1200" kern="1200" baseline="0" dirty="0" smtClean="0">
                <a:solidFill>
                  <a:schemeClr val="tx1"/>
                </a:solidFill>
                <a:latin typeface="Times New Roman" pitchFamily="-110" charset="0"/>
                <a:ea typeface="+mn-ea"/>
                <a:cs typeface="+mn-cs"/>
              </a:rPr>
              <a:t>one for transmission and one for reception. 100BASE-TX makes use of shielded</a:t>
            </a:r>
          </a:p>
          <a:p>
            <a:r>
              <a:rPr lang="en-US" sz="1200" kern="1200" baseline="0" dirty="0" smtClean="0">
                <a:solidFill>
                  <a:schemeClr val="tx1"/>
                </a:solidFill>
                <a:latin typeface="Times New Roman" pitchFamily="-110" charset="0"/>
                <a:ea typeface="+mn-ea"/>
                <a:cs typeface="+mn-cs"/>
              </a:rPr>
              <a:t>twisted pair (STP) or high-quality (Category 5) unshielded twisted pair (UTP).</a:t>
            </a:r>
          </a:p>
          <a:p>
            <a:r>
              <a:rPr lang="en-US" sz="1200" kern="1200" baseline="0" dirty="0" smtClean="0">
                <a:solidFill>
                  <a:schemeClr val="tx1"/>
                </a:solidFill>
                <a:latin typeface="Times New Roman" pitchFamily="-110" charset="0"/>
                <a:ea typeface="+mn-ea"/>
                <a:cs typeface="+mn-cs"/>
              </a:rPr>
              <a:t>100BASE-FX uses optical fiber.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In many buildings, any of the 100BASE-X options requires the installation of</a:t>
            </a:r>
          </a:p>
          <a:p>
            <a:r>
              <a:rPr lang="en-US" sz="1200" kern="1200" baseline="0" dirty="0" smtClean="0">
                <a:solidFill>
                  <a:schemeClr val="tx1"/>
                </a:solidFill>
                <a:latin typeface="Times New Roman" pitchFamily="-110" charset="0"/>
                <a:ea typeface="+mn-ea"/>
                <a:cs typeface="+mn-cs"/>
              </a:rPr>
              <a:t>new cable. For such cases, 100BASE-T4 defines a lower-cost alternative that can</a:t>
            </a:r>
          </a:p>
          <a:p>
            <a:r>
              <a:rPr lang="en-US" sz="1200" kern="1200" baseline="0" dirty="0" smtClean="0">
                <a:solidFill>
                  <a:schemeClr val="tx1"/>
                </a:solidFill>
                <a:latin typeface="Times New Roman" pitchFamily="-110" charset="0"/>
                <a:ea typeface="+mn-ea"/>
                <a:cs typeface="+mn-cs"/>
              </a:rPr>
              <a:t>use Category 3, voice-grade UTP in addition to the higher-quality Category 5 UTP.</a:t>
            </a:r>
          </a:p>
          <a:p>
            <a:endParaRPr lang="en-US" dirty="0" smtClean="0">
              <a:latin typeface="Times New Roman" pitchFamily="32" charset="0"/>
            </a:endParaRPr>
          </a:p>
          <a:p>
            <a:r>
              <a:rPr lang="en-US" sz="1200" kern="1200" baseline="0" dirty="0" smtClean="0">
                <a:solidFill>
                  <a:schemeClr val="tx1"/>
                </a:solidFill>
                <a:latin typeface="Times New Roman" pitchFamily="-110" charset="0"/>
                <a:ea typeface="+mn-ea"/>
                <a:cs typeface="+mn-cs"/>
              </a:rPr>
              <a:t> To achieve the 100-Mbps data rate over lower-quality cable, 100BASE-T4 dictates</a:t>
            </a:r>
          </a:p>
          <a:p>
            <a:r>
              <a:rPr lang="en-US" sz="1200" kern="1200" baseline="0" dirty="0" smtClean="0">
                <a:solidFill>
                  <a:schemeClr val="tx1"/>
                </a:solidFill>
                <a:latin typeface="Times New Roman" pitchFamily="-110" charset="0"/>
                <a:ea typeface="+mn-ea"/>
                <a:cs typeface="+mn-cs"/>
              </a:rPr>
              <a:t>the use of four twisted-pair lines between nodes, with the data transmission making</a:t>
            </a:r>
          </a:p>
          <a:p>
            <a:r>
              <a:rPr lang="en-US" sz="1200" kern="1200" baseline="0" dirty="0" smtClean="0">
                <a:solidFill>
                  <a:schemeClr val="tx1"/>
                </a:solidFill>
                <a:latin typeface="Times New Roman" pitchFamily="-110" charset="0"/>
                <a:ea typeface="+mn-ea"/>
                <a:cs typeface="+mn-cs"/>
              </a:rPr>
              <a:t>use of three pairs in one direction at a time.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For all of the 100BASE-T options, the topology is similar to that of 10BASE-T,</a:t>
            </a:r>
          </a:p>
          <a:p>
            <a:r>
              <a:rPr lang="en-US" sz="1200" kern="1200" baseline="0" dirty="0" smtClean="0">
                <a:solidFill>
                  <a:schemeClr val="tx1"/>
                </a:solidFill>
                <a:latin typeface="Times New Roman" pitchFamily="-110" charset="0"/>
                <a:ea typeface="+mn-ea"/>
                <a:cs typeface="+mn-cs"/>
              </a:rPr>
              <a:t>namely a star-wire topology.</a:t>
            </a:r>
            <a:endParaRPr lang="en-US" dirty="0">
              <a:latin typeface="Times New Roman" pitchFamily="32" charset="0"/>
            </a:endParaRPr>
          </a:p>
        </p:txBody>
      </p:sp>
    </p:spTree>
    <p:extLst>
      <p:ext uri="{BB962C8B-B14F-4D97-AF65-F5344CB8AC3E}">
        <p14:creationId xmlns:p14="http://schemas.microsoft.com/office/powerpoint/2010/main" val="4250368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 We begin this chapter with an overview of the 10-Mbps system and the</a:t>
            </a:r>
          </a:p>
          <a:p>
            <a:r>
              <a:rPr lang="en-US" sz="1200" kern="1200" baseline="0" dirty="0" smtClean="0">
                <a:solidFill>
                  <a:schemeClr val="tx1"/>
                </a:solidFill>
                <a:latin typeface="Times New Roman" pitchFamily="-110" charset="0"/>
                <a:ea typeface="+mn-ea"/>
                <a:cs typeface="+mn-cs"/>
              </a:rPr>
              <a:t>basic medium access control (MAC) layer defined for 10-Mbps Ethernet. We</a:t>
            </a:r>
          </a:p>
          <a:p>
            <a:r>
              <a:rPr lang="en-US" sz="1200" kern="1200" baseline="0" dirty="0" smtClean="0">
                <a:solidFill>
                  <a:schemeClr val="tx1"/>
                </a:solidFill>
                <a:latin typeface="Times New Roman" pitchFamily="-110" charset="0"/>
                <a:ea typeface="+mn-ea"/>
                <a:cs typeface="+mn-cs"/>
              </a:rPr>
              <a:t> then look at subsequent generations of Ethernet, up to the 100-Gbps version,</a:t>
            </a:r>
          </a:p>
          <a:p>
            <a:r>
              <a:rPr lang="en-US" sz="1200" kern="1200" baseline="0" dirty="0" smtClean="0">
                <a:solidFill>
                  <a:schemeClr val="tx1"/>
                </a:solidFill>
                <a:latin typeface="Times New Roman" pitchFamily="-110" charset="0"/>
                <a:ea typeface="+mn-ea"/>
                <a:cs typeface="+mn-cs"/>
              </a:rPr>
              <a:t>examining the physical layer definitions and the enhancements to the MAC</a:t>
            </a:r>
          </a:p>
          <a:p>
            <a:r>
              <a:rPr lang="en-US" sz="1200" kern="1200" baseline="0" dirty="0" smtClean="0">
                <a:solidFill>
                  <a:schemeClr val="tx1"/>
                </a:solidFill>
                <a:latin typeface="Times New Roman" pitchFamily="-110" charset="0"/>
                <a:ea typeface="+mn-ea"/>
                <a:cs typeface="+mn-cs"/>
              </a:rPr>
              <a:t>layer. Finally, the chapter looks at the IEEE 802.1Q VLAN standard.</a:t>
            </a:r>
            <a:endParaRPr lang="en-US" dirty="0"/>
          </a:p>
        </p:txBody>
      </p:sp>
      <p:sp>
        <p:nvSpPr>
          <p:cNvPr id="4" name="Slide Number Placeholder 3"/>
          <p:cNvSpPr>
            <a:spLocks noGrp="1"/>
          </p:cNvSpPr>
          <p:nvPr>
            <p:ph type="sldNum" sz="quarter" idx="10"/>
          </p:nvPr>
        </p:nvSpPr>
        <p:spPr/>
        <p:txBody>
          <a:bodyPr/>
          <a:lstStyle/>
          <a:p>
            <a:fld id="{E3E3EA8F-80EC-0440-AAD7-660383B5A31B}" type="slidenum">
              <a:rPr lang="en-US" smtClean="0"/>
              <a:pPr/>
              <a:t>2</a:t>
            </a:fld>
            <a:endParaRPr lang="en-US" dirty="0"/>
          </a:p>
        </p:txBody>
      </p:sp>
    </p:spTree>
    <p:extLst>
      <p:ext uri="{BB962C8B-B14F-4D97-AF65-F5344CB8AC3E}">
        <p14:creationId xmlns:p14="http://schemas.microsoft.com/office/powerpoint/2010/main" val="38807597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3174A23F-EACB-964B-AE9E-444348308885}" type="slidenum">
              <a:rPr lang="en-US"/>
              <a:pPr/>
              <a:t>20</a:t>
            </a:fld>
            <a:endParaRPr lang="en-US" dirty="0"/>
          </a:p>
        </p:txBody>
      </p:sp>
      <p:sp>
        <p:nvSpPr>
          <p:cNvPr id="58371"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r>
              <a:rPr lang="en-US" dirty="0" smtClean="0">
                <a:latin typeface="Times New Roman" pitchFamily="32" charset="0"/>
              </a:rPr>
              <a:t>For </a:t>
            </a:r>
            <a:r>
              <a:rPr lang="en-US" dirty="0">
                <a:latin typeface="Times New Roman" pitchFamily="32" charset="0"/>
              </a:rPr>
              <a:t>all of the transmission media specified under 100BASE-X, a unidirectional data rate of 100 Mbps is achieved transmitting over a single link (single twisted pair, single optical fiber). For all of these media, an efficient and effective signal encoding scheme is required. The one chosen is referred to as 4B/5B-NRZI. This scheme is further modified for each option. See Appendix </a:t>
            </a:r>
            <a:r>
              <a:rPr lang="en-US" dirty="0" smtClean="0">
                <a:latin typeface="Times New Roman" pitchFamily="32" charset="0"/>
              </a:rPr>
              <a:t>12A </a:t>
            </a:r>
            <a:r>
              <a:rPr lang="en-US" dirty="0">
                <a:latin typeface="Times New Roman" pitchFamily="32" charset="0"/>
              </a:rPr>
              <a:t>for a description.</a:t>
            </a:r>
          </a:p>
          <a:p>
            <a:endParaRPr/>
          </a:p>
          <a:p>
            <a:r>
              <a:rPr lang="en-US" dirty="0" smtClean="0">
                <a:latin typeface="Times New Roman" pitchFamily="32" charset="0"/>
              </a:rPr>
              <a:t>The </a:t>
            </a:r>
            <a:r>
              <a:rPr lang="en-US" dirty="0">
                <a:latin typeface="Times New Roman" pitchFamily="32" charset="0"/>
              </a:rPr>
              <a:t>100BASE-X designation includes two physical medium specifications, one for twisted pair, known as 100BASE-TX, and one for optical fiber, known as 100-BASE-FX. </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100BASE</a:t>
            </a:r>
            <a:r>
              <a:rPr lang="en-US" dirty="0">
                <a:latin typeface="Times New Roman" pitchFamily="32" charset="0"/>
              </a:rPr>
              <a:t>-TX makes use of two pairs of twisted-pair cable, one pair used for transmission and one for reception. Both STP and Category 5 UTP are allowed. The MTL-3 signaling scheme is used (described in Appendix </a:t>
            </a:r>
            <a:r>
              <a:rPr lang="en-US" dirty="0" smtClean="0">
                <a:latin typeface="Times New Roman" pitchFamily="32" charset="0"/>
              </a:rPr>
              <a:t>12A</a:t>
            </a:r>
            <a:r>
              <a:rPr lang="en-US" dirty="0">
                <a:latin typeface="Times New Roman" pitchFamily="32" charset="0"/>
              </a:rPr>
              <a:t>).</a:t>
            </a:r>
          </a:p>
          <a:p>
            <a:endParaRPr/>
          </a:p>
          <a:p>
            <a:r>
              <a:rPr lang="en-US" dirty="0" smtClean="0">
                <a:latin typeface="Times New Roman" pitchFamily="32" charset="0"/>
              </a:rPr>
              <a:t>100BASE</a:t>
            </a:r>
            <a:r>
              <a:rPr lang="en-US" dirty="0">
                <a:latin typeface="Times New Roman" pitchFamily="32" charset="0"/>
              </a:rPr>
              <a:t>-FX makes use of two optical fiber cables, one for transmission and one for reception. With 100BASE-FX, a means is needed to convert the 4B/5B-NRZI code group stream into optical signals. The technique used is known as intensity modulation. A binary 1 is represented by a burst or pulse of light; a binary 0 is represented by either the absence of a light pulse or a light pulse at very low intensity.</a:t>
            </a:r>
          </a:p>
          <a:p>
            <a:r>
              <a:rPr lang="en-US" dirty="0">
                <a:latin typeface="Times New Roman" pitchFamily="32" charset="0"/>
              </a:rPr>
              <a:t> </a:t>
            </a:r>
          </a:p>
        </p:txBody>
      </p:sp>
    </p:spTree>
    <p:extLst>
      <p:ext uri="{BB962C8B-B14F-4D97-AF65-F5344CB8AC3E}">
        <p14:creationId xmlns:p14="http://schemas.microsoft.com/office/powerpoint/2010/main" val="9551620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B184D11-5972-D848-911A-242657FC49D6}" type="slidenum">
              <a:rPr lang="en-US"/>
              <a:pPr/>
              <a:t>21</a:t>
            </a:fld>
            <a:endParaRPr lang="en-US" dirty="0"/>
          </a:p>
        </p:txBody>
      </p:sp>
      <p:sp>
        <p:nvSpPr>
          <p:cNvPr id="59395"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r>
              <a:rPr lang="en-US" dirty="0" smtClean="0">
                <a:latin typeface="Times New Roman" pitchFamily="32" charset="0"/>
              </a:rPr>
              <a:t>100BASE</a:t>
            </a:r>
            <a:r>
              <a:rPr lang="en-US" dirty="0">
                <a:latin typeface="Times New Roman" pitchFamily="32" charset="0"/>
              </a:rPr>
              <a:t>-T4 is designed to produce a 100-Mbps data rate over lower-quality Category 3 cable, thus taking advantage of the large installed base of Category 3 cable in office buildings. The specification also indicates that the use of Category 5 cable is optional. 100BASE-T4 does not transmit a continuous signal between packets, which makes it useful in battery-powered applications.</a:t>
            </a:r>
          </a:p>
          <a:p>
            <a:endParaRPr dirty="0"/>
          </a:p>
          <a:p>
            <a:r>
              <a:rPr lang="en-US" dirty="0" smtClean="0">
                <a:latin typeface="Times New Roman" pitchFamily="32" charset="0"/>
              </a:rPr>
              <a:t>For </a:t>
            </a:r>
            <a:r>
              <a:rPr lang="en-US" dirty="0">
                <a:latin typeface="Times New Roman" pitchFamily="32" charset="0"/>
              </a:rPr>
              <a:t>100BASE-T4 using voice-grade Category 3 cable, it is not reasonable to expect to achieve 100 Mbps on a single twisted pair. Instead, 100BASE-T4 specifies that the data stream to be transmitted is split up into three separate data streams, each with an effective data rate of  Mbps. Four twisted pairs are used. Data are transmitted using three pairs and received using three pairs. Thus, two of the pairs must be configured for bidirectional transmission.</a:t>
            </a:r>
          </a:p>
          <a:p>
            <a:endParaRPr dirty="0"/>
          </a:p>
          <a:p>
            <a:r>
              <a:rPr lang="en-US" dirty="0" smtClean="0">
                <a:latin typeface="Times New Roman" pitchFamily="32" charset="0"/>
              </a:rPr>
              <a:t>As </a:t>
            </a:r>
            <a:r>
              <a:rPr lang="en-US" dirty="0">
                <a:latin typeface="Times New Roman" pitchFamily="32" charset="0"/>
              </a:rPr>
              <a:t>with 100BASE-X, a simple NRZ encoding scheme is not used for 100BASE-T4. This would require a signaling rate of 33 Mbps on each twisted pair and does not provide synchronization. Instead, a ternary signaling scheme known as 8B6T is used (described in Appendix </a:t>
            </a:r>
            <a:r>
              <a:rPr lang="en-US" dirty="0" smtClean="0">
                <a:latin typeface="Times New Roman" pitchFamily="32" charset="0"/>
              </a:rPr>
              <a:t>12A</a:t>
            </a:r>
            <a:r>
              <a:rPr lang="en-US" dirty="0">
                <a:latin typeface="Times New Roman" pitchFamily="32" charset="0"/>
              </a:rPr>
              <a:t>). </a:t>
            </a:r>
          </a:p>
          <a:p>
            <a:endParaRPr lang="en-US" dirty="0">
              <a:latin typeface="Times" pitchFamily="32" charset="0"/>
            </a:endParaRPr>
          </a:p>
          <a:p>
            <a:endParaRPr lang="en-US" dirty="0">
              <a:latin typeface="Times New Roman" pitchFamily="32" charset="0"/>
            </a:endParaRPr>
          </a:p>
          <a:p>
            <a:endParaRPr lang="en-US" dirty="0">
              <a:latin typeface="Times" pitchFamily="32" charset="0"/>
            </a:endParaRPr>
          </a:p>
        </p:txBody>
      </p:sp>
    </p:spTree>
    <p:extLst>
      <p:ext uri="{BB962C8B-B14F-4D97-AF65-F5344CB8AC3E}">
        <p14:creationId xmlns:p14="http://schemas.microsoft.com/office/powerpoint/2010/main" val="815165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591790F5-6FD8-AA4B-BB9C-AFE62793B3EB}" type="slidenum">
              <a:rPr lang="en-US"/>
              <a:pPr/>
              <a:t>22</a:t>
            </a:fld>
            <a:endParaRPr lang="en-US" dirty="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dirty="0">
                <a:latin typeface="Times New Roman" pitchFamily="32" charset="0"/>
              </a:rPr>
              <a:t>A traditional Ethernet is half duplex: a station can either transmit or receive a frame, but it cannot do both simultaneously. With full-duplex operation, a station can transmit and receive simultaneously. If a 100-Mbps Ethernet ran in full-duplex mode, the theoretical transfer rate becomes 200 Mbps.</a:t>
            </a:r>
          </a:p>
          <a:p>
            <a:endParaRPr/>
          </a:p>
          <a:p>
            <a:r>
              <a:rPr lang="en-US" dirty="0" smtClean="0">
                <a:latin typeface="Times New Roman" pitchFamily="32" charset="0"/>
              </a:rPr>
              <a:t>Several </a:t>
            </a:r>
            <a:r>
              <a:rPr lang="en-US" dirty="0">
                <a:latin typeface="Times New Roman" pitchFamily="32" charset="0"/>
              </a:rPr>
              <a:t>changes are needed to operate in full-duplex mode. The attached stations must have full-duplex rather than half-duplex adapter cards. The central point in the star wire cannot be a simple multiport repeater but rather must be a switching hub. In this case each station constitutes a separate collision domain. In fact, there are no collisions and the CSMA/CD algorithm is no longer needed. However, the same 802.3 MAC frame format is used and the attached stations can continue to execute the CSMA/CD algorithm, even though no collisions can ever be detected.</a:t>
            </a:r>
          </a:p>
          <a:p>
            <a:endParaRPr lang="en-US" dirty="0">
              <a:latin typeface="Times New Roman" pitchFamily="32" charset="0"/>
            </a:endParaRPr>
          </a:p>
        </p:txBody>
      </p:sp>
    </p:spTree>
    <p:extLst>
      <p:ext uri="{BB962C8B-B14F-4D97-AF65-F5344CB8AC3E}">
        <p14:creationId xmlns:p14="http://schemas.microsoft.com/office/powerpoint/2010/main" val="8607992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29D5FDA4-E60B-2D47-8428-7BD89F907AF0}" type="slidenum">
              <a:rPr lang="en-US"/>
              <a:pPr/>
              <a:t>23</a:t>
            </a:fld>
            <a:endParaRPr lang="en-US" dirty="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r>
              <a:rPr lang="en-US" dirty="0">
                <a:latin typeface="Times New Roman" pitchFamily="32" charset="0"/>
              </a:rPr>
              <a:t>One of the strengths of the Fast Ethernet approach is that it readily supports a mixture of existing 10-Mbps LANs and newer 100-Mbps LANs. For example, the 100-Mbps technology can be used as a backbone LAN to support a number of 10-Mbps hubs. Many of the stations attach to 10-Mbps hubs using the 10BASE-T standard. These hubs are in turn connected to switching hubs that conform to 100BASE-T and that can support both 10-Mbps and 100-Mbps links. Additional high-capacity workstations and servers attach directly to these 10/100 switches. These mixed-capacity switches are in turn connected to 100-Mbps hubs using 100-Mbps links. The 100-Mbps hubs provide a building backbone and are also connected to a router that provides connection to an outside WAN.</a:t>
            </a:r>
          </a:p>
          <a:p>
            <a:r>
              <a:rPr lang="en-US" dirty="0">
                <a:latin typeface="Times New Roman" pitchFamily="32" charset="0"/>
              </a:rPr>
              <a:t> </a:t>
            </a:r>
          </a:p>
          <a:p>
            <a:endParaRPr lang="en-US" dirty="0">
              <a:latin typeface="Times" pitchFamily="32" charset="0"/>
            </a:endParaRPr>
          </a:p>
        </p:txBody>
      </p:sp>
    </p:spTree>
    <p:extLst>
      <p:ext uri="{BB962C8B-B14F-4D97-AF65-F5344CB8AC3E}">
        <p14:creationId xmlns:p14="http://schemas.microsoft.com/office/powerpoint/2010/main" val="39577820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F353CA8F-D1AB-3C41-9BFC-EED0E406D042}" type="slidenum">
              <a:rPr lang="en-US"/>
              <a:pPr/>
              <a:t>24</a:t>
            </a:fld>
            <a:endParaRPr lang="en-US" dirty="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 In late 1995, the IEEE 802.3 committee formed a High-Speed Study Group to</a:t>
            </a:r>
          </a:p>
          <a:p>
            <a:r>
              <a:rPr lang="en-US" sz="1200" kern="1200" baseline="0" dirty="0" smtClean="0">
                <a:solidFill>
                  <a:schemeClr val="tx1"/>
                </a:solidFill>
                <a:latin typeface="Times New Roman" pitchFamily="-110" charset="0"/>
                <a:ea typeface="+mn-ea"/>
                <a:cs typeface="+mn-cs"/>
              </a:rPr>
              <a:t>investigate means for conveying packets in Ethernet format at speeds in the gigabits</a:t>
            </a:r>
          </a:p>
          <a:p>
            <a:r>
              <a:rPr lang="en-US" sz="1200" kern="1200" baseline="0" dirty="0" smtClean="0">
                <a:solidFill>
                  <a:schemeClr val="tx1"/>
                </a:solidFill>
                <a:latin typeface="Times New Roman" pitchFamily="-110" charset="0"/>
                <a:ea typeface="+mn-ea"/>
                <a:cs typeface="+mn-cs"/>
              </a:rPr>
              <a:t>per second range. The strategy for Gigabit Ethernet is the same as that for Fast</a:t>
            </a:r>
          </a:p>
          <a:p>
            <a:r>
              <a:rPr lang="en-US" sz="1200" kern="1200" baseline="0" dirty="0" smtClean="0">
                <a:solidFill>
                  <a:schemeClr val="tx1"/>
                </a:solidFill>
                <a:latin typeface="Times New Roman" pitchFamily="-110" charset="0"/>
                <a:ea typeface="+mn-ea"/>
                <a:cs typeface="+mn-cs"/>
              </a:rPr>
              <a:t>Ethernet.  While defining a new medium and transmission specification, Gigabit</a:t>
            </a:r>
          </a:p>
          <a:p>
            <a:r>
              <a:rPr lang="en-US" sz="1200" kern="1200" baseline="0" dirty="0" smtClean="0">
                <a:solidFill>
                  <a:schemeClr val="tx1"/>
                </a:solidFill>
                <a:latin typeface="Times New Roman" pitchFamily="-110" charset="0"/>
                <a:ea typeface="+mn-ea"/>
                <a:cs typeface="+mn-cs"/>
              </a:rPr>
              <a:t>Ethernet retains the CSMA/CD protocol and Ethernet format of its 10-Mbps and 100-</a:t>
            </a:r>
          </a:p>
          <a:p>
            <a:r>
              <a:rPr lang="en-US" sz="1200" kern="1200" baseline="0" dirty="0" smtClean="0">
                <a:solidFill>
                  <a:schemeClr val="tx1"/>
                </a:solidFill>
                <a:latin typeface="Times New Roman" pitchFamily="-110" charset="0"/>
                <a:ea typeface="+mn-ea"/>
                <a:cs typeface="+mn-cs"/>
              </a:rPr>
              <a:t>Mbps predecessors. It is compatible with 100BASE-T and 10BASE-T, preserving</a:t>
            </a:r>
          </a:p>
          <a:p>
            <a:r>
              <a:rPr lang="en-US" sz="1200" kern="1200" baseline="0" dirty="0" smtClean="0">
                <a:solidFill>
                  <a:schemeClr val="tx1"/>
                </a:solidFill>
                <a:latin typeface="Times New Roman" pitchFamily="-110" charset="0"/>
                <a:ea typeface="+mn-ea"/>
                <a:cs typeface="+mn-cs"/>
              </a:rPr>
              <a:t>a smooth migration path. As more organizations moved to 100BASE-T, putting huge</a:t>
            </a:r>
          </a:p>
          <a:p>
            <a:r>
              <a:rPr lang="en-US" sz="1200" kern="1200" baseline="0" dirty="0" smtClean="0">
                <a:solidFill>
                  <a:schemeClr val="tx1"/>
                </a:solidFill>
                <a:latin typeface="Times New Roman" pitchFamily="-110" charset="0"/>
                <a:ea typeface="+mn-ea"/>
                <a:cs typeface="+mn-cs"/>
              </a:rPr>
              <a:t>traffic loads on backbone networks, demand for Gigabit Ethernet intensified.</a:t>
            </a:r>
            <a:endParaRPr lang="en-US" dirty="0" smtClean="0">
              <a:latin typeface="Times New Roman" pitchFamily="32" charset="0"/>
            </a:endParaRPr>
          </a:p>
          <a:p>
            <a:endParaRPr lang="en-US" dirty="0" smtClean="0">
              <a:latin typeface="Times New Roman" pitchFamily="32" charset="0"/>
            </a:endParaRPr>
          </a:p>
          <a:p>
            <a:r>
              <a:rPr lang="en-US" sz="1200" kern="1200" baseline="0" dirty="0" smtClean="0">
                <a:solidFill>
                  <a:schemeClr val="tx1"/>
                </a:solidFill>
                <a:latin typeface="Times New Roman" pitchFamily="-110" charset="0"/>
                <a:ea typeface="+mn-ea"/>
                <a:cs typeface="+mn-cs"/>
              </a:rPr>
              <a:t>The 1000-Mbps specification calls for the same CSMA/CD</a:t>
            </a:r>
          </a:p>
          <a:p>
            <a:r>
              <a:rPr lang="en-US" sz="1200" kern="1200" baseline="0" dirty="0" smtClean="0">
                <a:solidFill>
                  <a:schemeClr val="tx1"/>
                </a:solidFill>
                <a:latin typeface="Times New Roman" pitchFamily="-110" charset="0"/>
                <a:ea typeface="+mn-ea"/>
                <a:cs typeface="+mn-cs"/>
              </a:rPr>
              <a:t>frame format and MAC protocol as used in the 10-Mbps and 100-Mbps version</a:t>
            </a:r>
          </a:p>
          <a:p>
            <a:r>
              <a:rPr lang="en-US" sz="1200" kern="1200" baseline="0" dirty="0" smtClean="0">
                <a:solidFill>
                  <a:schemeClr val="tx1"/>
                </a:solidFill>
                <a:latin typeface="Times New Roman" pitchFamily="-110" charset="0"/>
                <a:ea typeface="+mn-ea"/>
                <a:cs typeface="+mn-cs"/>
              </a:rPr>
              <a:t>of IEEE 802.3. For shared-medium hub operation (Figure 11.11b), there are two</a:t>
            </a:r>
          </a:p>
          <a:p>
            <a:r>
              <a:rPr lang="en-US" sz="1200" kern="1200" baseline="0" dirty="0" smtClean="0">
                <a:solidFill>
                  <a:schemeClr val="tx1"/>
                </a:solidFill>
                <a:latin typeface="Times New Roman" pitchFamily="-110" charset="0"/>
                <a:ea typeface="+mn-ea"/>
                <a:cs typeface="+mn-cs"/>
              </a:rPr>
              <a:t>enhancements to the basic CSMA/CD scheme:</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Carrier </a:t>
            </a:r>
            <a:r>
              <a:rPr lang="en-US" dirty="0">
                <a:latin typeface="Times New Roman" pitchFamily="32" charset="0"/>
              </a:rPr>
              <a:t>extension appends a set of special symbols to the end of short MAC frames so that the resulting block is at least 4096 bit-times in duration, up from the minimum 512 bit-times imposed at 10 and 100 Mbps. This is so that the frame length of a transmission is longer than the propagation time at 1 Gbps.</a:t>
            </a:r>
            <a:endParaRPr lang="en-US" dirty="0" smtClean="0">
              <a:latin typeface="Times New Roman" pitchFamily="32" charset="0"/>
            </a:endParaRPr>
          </a:p>
          <a:p>
            <a:endParaRPr lang="en-US" b="1" dirty="0" smtClean="0">
              <a:latin typeface="Times New Roman" pitchFamily="32" charset="0"/>
            </a:endParaRPr>
          </a:p>
          <a:p>
            <a:r>
              <a:rPr lang="en-US" b="1" dirty="0" smtClean="0">
                <a:latin typeface="Times New Roman" pitchFamily="32" charset="0"/>
              </a:rPr>
              <a:t>Frame </a:t>
            </a:r>
            <a:r>
              <a:rPr lang="en-US" b="1" dirty="0">
                <a:latin typeface="Times New Roman" pitchFamily="32" charset="0"/>
              </a:rPr>
              <a:t>bursting:</a:t>
            </a:r>
            <a:r>
              <a:rPr lang="en-US" dirty="0">
                <a:latin typeface="Times New Roman" pitchFamily="32" charset="0"/>
              </a:rPr>
              <a:t> This feature allows for multiple short frames to be transmitted consecutively, up to a limit, without relinquishing control for CSMA/CD between frames. Frame bursting avoids the overhead of carrier extension when a single station has a number of small frames ready to send.</a:t>
            </a:r>
          </a:p>
          <a:p>
            <a:r>
              <a:rPr lang="en-US" dirty="0">
                <a:latin typeface="Times New Roman" pitchFamily="32" charset="0"/>
              </a:rPr>
              <a:t> </a:t>
            </a:r>
            <a:endParaRPr lang="en-US" dirty="0" smtClean="0">
              <a:latin typeface="Times New Roman" pitchFamily="32" charset="0"/>
            </a:endParaRPr>
          </a:p>
          <a:p>
            <a:r>
              <a:rPr lang="en-US" sz="1200" kern="1200" baseline="0" dirty="0" smtClean="0">
                <a:solidFill>
                  <a:schemeClr val="tx1"/>
                </a:solidFill>
                <a:latin typeface="Times New Roman" pitchFamily="-110" charset="0"/>
                <a:ea typeface="+mn-ea"/>
                <a:cs typeface="+mn-cs"/>
              </a:rPr>
              <a:t>With a switching hub (Figure 11.11c), which provides dedicated access to the</a:t>
            </a:r>
          </a:p>
          <a:p>
            <a:r>
              <a:rPr lang="en-US" sz="1200" kern="1200" baseline="0" dirty="0" smtClean="0">
                <a:solidFill>
                  <a:schemeClr val="tx1"/>
                </a:solidFill>
                <a:latin typeface="Times New Roman" pitchFamily="-110" charset="0"/>
                <a:ea typeface="+mn-ea"/>
                <a:cs typeface="+mn-cs"/>
              </a:rPr>
              <a:t>medium, the carrier extension and frame bursting features are not needed. This is</a:t>
            </a:r>
          </a:p>
          <a:p>
            <a:r>
              <a:rPr lang="en-US" sz="1200" kern="1200" baseline="0" dirty="0" smtClean="0">
                <a:solidFill>
                  <a:schemeClr val="tx1"/>
                </a:solidFill>
                <a:latin typeface="Times New Roman" pitchFamily="-110" charset="0"/>
                <a:ea typeface="+mn-ea"/>
                <a:cs typeface="+mn-cs"/>
              </a:rPr>
              <a:t>because data transmission and reception at a station can occur simultaneously without</a:t>
            </a:r>
          </a:p>
          <a:p>
            <a:r>
              <a:rPr lang="en-US" sz="1200" kern="1200" baseline="0" dirty="0" smtClean="0">
                <a:solidFill>
                  <a:schemeClr val="tx1"/>
                </a:solidFill>
                <a:latin typeface="Times New Roman" pitchFamily="-110" charset="0"/>
                <a:ea typeface="+mn-ea"/>
                <a:cs typeface="+mn-cs"/>
              </a:rPr>
              <a:t>interference and with no contention for a shared medium.</a:t>
            </a:r>
            <a:endParaRPr lang="en-US" dirty="0">
              <a:latin typeface="Times New Roman" pitchFamily="32" charset="0"/>
            </a:endParaRPr>
          </a:p>
        </p:txBody>
      </p:sp>
    </p:spTree>
    <p:extLst>
      <p:ext uri="{BB962C8B-B14F-4D97-AF65-F5344CB8AC3E}">
        <p14:creationId xmlns:p14="http://schemas.microsoft.com/office/powerpoint/2010/main" val="6538574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0A23FFBA-E3B6-404E-869F-E895DDD1E3CA}" type="slidenum">
              <a:rPr lang="en-US"/>
              <a:pPr/>
              <a:t>25</a:t>
            </a:fld>
            <a:endParaRPr lang="en-US" dirty="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US" dirty="0">
                <a:latin typeface="Times New Roman" pitchFamily="32" charset="0"/>
              </a:rPr>
              <a:t>The current 1-Gbps specification for IEEE 802.3 includes the following physical layer alternatives </a:t>
            </a:r>
            <a:r>
              <a:rPr lang="en-US" dirty="0" smtClean="0">
                <a:latin typeface="Times New Roman" pitchFamily="32" charset="0"/>
              </a:rPr>
              <a:t>(Figure 12.5</a:t>
            </a:r>
            <a:r>
              <a:rPr lang="en-US" dirty="0">
                <a:latin typeface="Times New Roman" pitchFamily="32" charset="0"/>
              </a:rPr>
              <a:t>):</a:t>
            </a:r>
          </a:p>
          <a:p>
            <a:r>
              <a:rPr lang="en-US" dirty="0">
                <a:latin typeface="Times New Roman" pitchFamily="32" charset="0"/>
              </a:rPr>
              <a:t> </a:t>
            </a:r>
          </a:p>
          <a:p>
            <a:r>
              <a:rPr lang="en-US" b="1" dirty="0">
                <a:latin typeface="Times New Roman" pitchFamily="32" charset="0"/>
              </a:rPr>
              <a:t>1000BASE-SX:</a:t>
            </a:r>
            <a:r>
              <a:rPr lang="en-US" dirty="0">
                <a:latin typeface="Times New Roman" pitchFamily="32" charset="0"/>
              </a:rPr>
              <a:t> This short-wavelength option supports duplex links of up to 275 m using 62.5-µm multimode or up to 550 m using 50-µm multimode fiber. Wavelengths are in the range of 770 to 860 nm.</a:t>
            </a:r>
            <a:endParaRPr lang="en-US" dirty="0" smtClean="0">
              <a:latin typeface="Times New Roman" pitchFamily="32" charset="0"/>
            </a:endParaRPr>
          </a:p>
          <a:p>
            <a:endParaRPr lang="en-US" b="1" dirty="0" smtClean="0">
              <a:latin typeface="Times New Roman" pitchFamily="32" charset="0"/>
            </a:endParaRPr>
          </a:p>
          <a:p>
            <a:r>
              <a:rPr lang="en-US" b="1" dirty="0" smtClean="0">
                <a:latin typeface="Times New Roman" pitchFamily="32" charset="0"/>
              </a:rPr>
              <a:t>1000BASE</a:t>
            </a:r>
            <a:r>
              <a:rPr lang="en-US" b="1" dirty="0">
                <a:latin typeface="Times New Roman" pitchFamily="32" charset="0"/>
              </a:rPr>
              <a:t>-LX:</a:t>
            </a:r>
            <a:r>
              <a:rPr lang="en-US" dirty="0">
                <a:latin typeface="Times New Roman" pitchFamily="32" charset="0"/>
              </a:rPr>
              <a:t> This long-wavelength option supports duplex links of up to 550 m of 62.5-µm or 50-µm multimode fiber or 5 km of 10-µm single-mode fiber. Wavelengths are in the range of 1270 to 1355 nm.</a:t>
            </a:r>
            <a:endParaRPr lang="en-US" dirty="0" smtClean="0">
              <a:latin typeface="Times New Roman" pitchFamily="32" charset="0"/>
            </a:endParaRPr>
          </a:p>
          <a:p>
            <a:endParaRPr lang="en-US" b="1" dirty="0" smtClean="0">
              <a:latin typeface="Times New Roman" pitchFamily="32" charset="0"/>
            </a:endParaRPr>
          </a:p>
          <a:p>
            <a:r>
              <a:rPr lang="en-US" b="1" dirty="0" smtClean="0">
                <a:latin typeface="Times New Roman" pitchFamily="32" charset="0"/>
              </a:rPr>
              <a:t>1000BASE</a:t>
            </a:r>
            <a:r>
              <a:rPr lang="en-US" b="1" dirty="0">
                <a:latin typeface="Times New Roman" pitchFamily="32" charset="0"/>
              </a:rPr>
              <a:t>-CX:</a:t>
            </a:r>
            <a:r>
              <a:rPr lang="en-US" dirty="0">
                <a:latin typeface="Times New Roman" pitchFamily="32" charset="0"/>
              </a:rPr>
              <a:t> This option supports 1-Gbps links among devices located within a single room or equipment rack, using copper jumpers (specialized shielded twisted-pair cable that spans no more than 25 m). Each link is composed of a separate shielded twisted pair running in each direction.</a:t>
            </a:r>
            <a:endParaRPr lang="en-US" dirty="0" smtClean="0">
              <a:latin typeface="Times New Roman" pitchFamily="32" charset="0"/>
            </a:endParaRPr>
          </a:p>
          <a:p>
            <a:endParaRPr lang="en-US" b="1" dirty="0" smtClean="0">
              <a:latin typeface="Times New Roman" pitchFamily="32" charset="0"/>
            </a:endParaRPr>
          </a:p>
          <a:p>
            <a:r>
              <a:rPr lang="en-US" b="1" dirty="0" smtClean="0">
                <a:latin typeface="Times New Roman" pitchFamily="32" charset="0"/>
              </a:rPr>
              <a:t>1000BASE</a:t>
            </a:r>
            <a:r>
              <a:rPr lang="en-US" b="1" dirty="0">
                <a:latin typeface="Times New Roman" pitchFamily="32" charset="0"/>
              </a:rPr>
              <a:t>-T:</a:t>
            </a:r>
            <a:r>
              <a:rPr lang="en-US" dirty="0">
                <a:latin typeface="Times New Roman" pitchFamily="32" charset="0"/>
              </a:rPr>
              <a:t> This option makes use of four pairs of Category 5 unshielded twisted pair to support devices over a range of up to 100 m, transmitting and receiving on all four pairs at the same time, with echo cancelation circuitry.</a:t>
            </a:r>
          </a:p>
          <a:p>
            <a:r>
              <a:rPr lang="en-US" dirty="0">
                <a:latin typeface="Times New Roman" pitchFamily="32" charset="0"/>
              </a:rPr>
              <a:t> </a:t>
            </a:r>
            <a:endParaRPr lang="en-US" dirty="0" smtClean="0">
              <a:latin typeface="Times New Roman" pitchFamily="32" charset="0"/>
            </a:endParaRPr>
          </a:p>
          <a:p>
            <a:r>
              <a:rPr lang="en-US" dirty="0" smtClean="0">
                <a:latin typeface="Times New Roman" pitchFamily="32" charset="0"/>
              </a:rPr>
              <a:t>The </a:t>
            </a:r>
            <a:r>
              <a:rPr lang="en-US" dirty="0">
                <a:latin typeface="Times New Roman" pitchFamily="32" charset="0"/>
              </a:rPr>
              <a:t>signal encoding scheme used for the first three Gigabit Ethernet options just listed is 8B/10B, which is described in Appendix </a:t>
            </a:r>
            <a:r>
              <a:rPr lang="en-US" dirty="0" smtClean="0">
                <a:latin typeface="Times New Roman" pitchFamily="32" charset="0"/>
              </a:rPr>
              <a:t>12A</a:t>
            </a:r>
            <a:r>
              <a:rPr lang="en-US" dirty="0">
                <a:latin typeface="Times New Roman" pitchFamily="32" charset="0"/>
              </a:rPr>
              <a:t>. The signal-encoding scheme used for 1000BASE-T is 4D-PAM5, a complex scheme whose description is beyond our scope.</a:t>
            </a:r>
          </a:p>
          <a:p>
            <a:r>
              <a:rPr lang="en-US" dirty="0">
                <a:latin typeface="Times New Roman" pitchFamily="32" charset="0"/>
              </a:rPr>
              <a:t> </a:t>
            </a:r>
          </a:p>
          <a:p>
            <a:endParaRPr lang="en-US" dirty="0">
              <a:latin typeface="Times New Roman" pitchFamily="32" charset="0"/>
            </a:endParaRPr>
          </a:p>
        </p:txBody>
      </p:sp>
    </p:spTree>
    <p:extLst>
      <p:ext uri="{BB962C8B-B14F-4D97-AF65-F5344CB8AC3E}">
        <p14:creationId xmlns:p14="http://schemas.microsoft.com/office/powerpoint/2010/main" val="27550256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6DC24081-FD2C-5246-97FD-7D2E43A86CAC}" type="slidenum">
              <a:rPr lang="en-US"/>
              <a:pPr/>
              <a:t>26</a:t>
            </a:fld>
            <a:endParaRPr lang="en-US" dirty="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r>
              <a:rPr lang="en-US" dirty="0">
                <a:latin typeface="Times New Roman" pitchFamily="32" charset="0"/>
              </a:rPr>
              <a:t>With gigabit products still fairly new, attention has turned in the past several years to a 10-Gbps Ethernet capability. The principle driving requirement for 10 Gigabit Ethernet is the increase in Internet and intranet traffic. A number of factors contribute to the explosive growth in both Internet and intranet traffic:</a:t>
            </a:r>
          </a:p>
          <a:p>
            <a:r>
              <a:rPr lang="en-US" dirty="0">
                <a:latin typeface="Times New Roman" pitchFamily="32" charset="0"/>
              </a:rPr>
              <a:t> </a:t>
            </a:r>
          </a:p>
          <a:p>
            <a:r>
              <a:rPr lang="en-US" dirty="0">
                <a:latin typeface="Times New Roman" pitchFamily="32" charset="0"/>
              </a:rPr>
              <a:t>An increase in the number of network connections</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An </a:t>
            </a:r>
            <a:r>
              <a:rPr lang="en-US" dirty="0">
                <a:latin typeface="Times New Roman" pitchFamily="32" charset="0"/>
              </a:rPr>
              <a:t>increase in the connection speed of each end-station (e.g., 10 Mbps users moving to 100 Mbps, analog 56-kbps users moving to DSL and cable modems)</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An </a:t>
            </a:r>
            <a:r>
              <a:rPr lang="en-US" dirty="0">
                <a:latin typeface="Times New Roman" pitchFamily="32" charset="0"/>
              </a:rPr>
              <a:t>increase in the deployment of bandwidth-intensive applications such as high-quality video</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An </a:t>
            </a:r>
            <a:r>
              <a:rPr lang="en-US" dirty="0">
                <a:latin typeface="Times New Roman" pitchFamily="32" charset="0"/>
              </a:rPr>
              <a:t>increase in Web hosting and application hosting traffic</a:t>
            </a:r>
          </a:p>
          <a:p>
            <a:r>
              <a:rPr lang="en-US" dirty="0">
                <a:latin typeface="Times New Roman" pitchFamily="32" charset="0"/>
              </a:rPr>
              <a:t> </a:t>
            </a:r>
            <a:endParaRPr lang="en-US" dirty="0" smtClean="0">
              <a:latin typeface="Times New Roman" pitchFamily="32" charset="0"/>
            </a:endParaRPr>
          </a:p>
          <a:p>
            <a:r>
              <a:rPr lang="en-US" dirty="0" smtClean="0">
                <a:latin typeface="Times New Roman" pitchFamily="32" charset="0"/>
              </a:rPr>
              <a:t>Initially </a:t>
            </a:r>
            <a:r>
              <a:rPr lang="en-US" dirty="0">
                <a:latin typeface="Times New Roman" pitchFamily="32" charset="0"/>
              </a:rPr>
              <a:t>network managers will use 10-Gbps Ethernet to provide high-speed, local backbone interconnection between large-capacity switches. As the demand for bandwidth increases, 10-Gbps Ethernet will be deployed throughout the entire network and will include server farm, backbone, and campuswide connectivity. This technology enables Internet service providers (ISPs) and network service providers (NSPs) to create very high-speed links at a low cost, between co-located, carrier-class switches and routers.</a:t>
            </a:r>
          </a:p>
          <a:p>
            <a:endParaRPr dirty="0"/>
          </a:p>
          <a:p>
            <a:r>
              <a:rPr lang="en-US" dirty="0" smtClean="0">
                <a:latin typeface="Times New Roman" pitchFamily="32" charset="0"/>
              </a:rPr>
              <a:t>The </a:t>
            </a:r>
            <a:r>
              <a:rPr lang="en-US" dirty="0">
                <a:latin typeface="Times New Roman" pitchFamily="32" charset="0"/>
              </a:rPr>
              <a:t>technology also allows the construction of metropolitan area networks (MANs) and WANs that connect geographically dispersed LANs between campuses or points of presence (PoPs). Thus, Ethernet begins to compete with ATM and other wide area transmission and networking technologies. In most cases where the customer requirement is data and TCP/IP transport, 10-Gbps Ethernet provides substantial value over ATM transport for both network end users and service providers:</a:t>
            </a:r>
          </a:p>
          <a:p>
            <a:r>
              <a:rPr lang="en-US" dirty="0">
                <a:latin typeface="Times New Roman" pitchFamily="32" charset="0"/>
              </a:rPr>
              <a:t> </a:t>
            </a:r>
          </a:p>
          <a:p>
            <a:r>
              <a:rPr lang="en-US" dirty="0">
                <a:latin typeface="Times New Roman" pitchFamily="32" charset="0"/>
              </a:rPr>
              <a:t>No expensive, bandwidth-consuming conversion between Ethernet packets and ATM cells is required; the network is Ethernet, end to end.</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The </a:t>
            </a:r>
            <a:r>
              <a:rPr lang="en-US" dirty="0">
                <a:latin typeface="Times New Roman" pitchFamily="32" charset="0"/>
              </a:rPr>
              <a:t>combination of IP and Ethernet offers quality of service and traffic policing capabilities that approach those provided by ATM, so that advanced traffic engineering technologies are available to users and providers.</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A </a:t>
            </a:r>
            <a:r>
              <a:rPr lang="en-US" dirty="0">
                <a:latin typeface="Times New Roman" pitchFamily="32" charset="0"/>
              </a:rPr>
              <a:t>wide variety of standard optical interfaces (wavelengths and link distances) have been specified for 10-Gbps Ethernet, optimizing its operation and cost for LAN, MAN, or WAN applications.</a:t>
            </a:r>
          </a:p>
          <a:p>
            <a:pPr lvl="2"/>
            <a:endParaRPr lang="en-US" dirty="0">
              <a:latin typeface="Times" pitchFamily="32" charset="0"/>
              <a:ea typeface="ＭＳ Ｐゴシック" pitchFamily="32" charset="-128"/>
            </a:endParaRPr>
          </a:p>
        </p:txBody>
      </p:sp>
    </p:spTree>
    <p:extLst>
      <p:ext uri="{BB962C8B-B14F-4D97-AF65-F5344CB8AC3E}">
        <p14:creationId xmlns:p14="http://schemas.microsoft.com/office/powerpoint/2010/main" val="37595522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BD847321-DA24-1B41-BA09-F9526CB490A2}" type="slidenum">
              <a:rPr lang="en-US"/>
              <a:pPr/>
              <a:t>27</a:t>
            </a:fld>
            <a:endParaRPr lang="en-US" dirty="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r>
              <a:rPr lang="en-US" dirty="0" smtClean="0">
                <a:latin typeface="Times New Roman" pitchFamily="32" charset="0"/>
              </a:rPr>
              <a:t>Figure 12.6 </a:t>
            </a:r>
            <a:r>
              <a:rPr lang="en-US" dirty="0">
                <a:latin typeface="Times New Roman" pitchFamily="32" charset="0"/>
              </a:rPr>
              <a:t>illustrates potential uses of 10-Gbps Ethernet. Higher-capacity backbone pipes will help relieve congestion for workgroup switches, where Gigabit Ethernet uplinks can easily become overloaded, and for server farms, where 1-Gbps network interface cards are already in widespread use.</a:t>
            </a:r>
          </a:p>
          <a:p>
            <a:endParaRPr/>
          </a:p>
          <a:p>
            <a:r>
              <a:rPr lang="en-US" dirty="0" smtClean="0">
                <a:latin typeface="Times New Roman" pitchFamily="32" charset="0"/>
              </a:rPr>
              <a:t>The </a:t>
            </a:r>
            <a:r>
              <a:rPr lang="en-US" dirty="0">
                <a:latin typeface="Times New Roman" pitchFamily="32" charset="0"/>
              </a:rPr>
              <a:t>goal for maximum link distances cover a range of applications: from 300 m to 40 km. The links operate in full-duplex mode only, using a variety of optical fiber physical media.</a:t>
            </a:r>
          </a:p>
          <a:p>
            <a:endParaRPr/>
          </a:p>
        </p:txBody>
      </p:sp>
    </p:spTree>
    <p:extLst>
      <p:ext uri="{BB962C8B-B14F-4D97-AF65-F5344CB8AC3E}">
        <p14:creationId xmlns:p14="http://schemas.microsoft.com/office/powerpoint/2010/main" val="2936414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F7B417DF-5BCB-9A4D-B426-D078D5B95E01}" type="slidenum">
              <a:rPr lang="en-US"/>
              <a:pPr/>
              <a:t>28</a:t>
            </a:fld>
            <a:endParaRPr lang="en-US" dirty="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r>
              <a:rPr lang="en-US" dirty="0" smtClean="0">
                <a:latin typeface="Times New Roman" pitchFamily="32" charset="0"/>
              </a:rPr>
              <a:t>Four physical layer options are defined for 10-Gbps Ethernet (Figure 12.7). The first three of these have two </a:t>
            </a:r>
            <a:r>
              <a:rPr lang="en-US" dirty="0" err="1" smtClean="0">
                <a:latin typeface="Times New Roman" pitchFamily="32" charset="0"/>
              </a:rPr>
              <a:t>suboptions</a:t>
            </a:r>
            <a:r>
              <a:rPr lang="en-US" dirty="0" smtClean="0">
                <a:latin typeface="Times New Roman" pitchFamily="32" charset="0"/>
              </a:rPr>
              <a:t>: an "R" </a:t>
            </a:r>
            <a:r>
              <a:rPr lang="en-US" dirty="0" err="1" smtClean="0">
                <a:latin typeface="Times New Roman" pitchFamily="32" charset="0"/>
              </a:rPr>
              <a:t>suboption</a:t>
            </a:r>
            <a:r>
              <a:rPr lang="en-US" dirty="0" smtClean="0">
                <a:latin typeface="Times New Roman" pitchFamily="32" charset="0"/>
              </a:rPr>
              <a:t> and a "W" </a:t>
            </a:r>
            <a:r>
              <a:rPr lang="en-US" dirty="0" err="1" smtClean="0">
                <a:latin typeface="Times New Roman" pitchFamily="32" charset="0"/>
              </a:rPr>
              <a:t>suboption</a:t>
            </a:r>
            <a:r>
              <a:rPr lang="en-US" dirty="0" smtClean="0">
                <a:latin typeface="Times New Roman" pitchFamily="32" charset="0"/>
              </a:rPr>
              <a:t>. The R designation refers to a family of physical layer implementations that use a signal encoding technique known as 64B/66B, described in Appendix 12A. The R implementations are designed for use over </a:t>
            </a:r>
            <a:r>
              <a:rPr lang="en-US" i="1" dirty="0" smtClean="0">
                <a:latin typeface="Times New Roman" pitchFamily="32" charset="0"/>
              </a:rPr>
              <a:t>dark fiber</a:t>
            </a:r>
            <a:r>
              <a:rPr lang="en-US" dirty="0" smtClean="0">
                <a:latin typeface="Times New Roman" pitchFamily="32" charset="0"/>
              </a:rPr>
              <a:t>, meaning a fiber optic cable that is not in use and that is not connected to any other equipment. The W designation refers to a family of physical layer implementations that also use 64B/66B signaling but that are then encapsulated to connect to SONET equipment.</a:t>
            </a:r>
          </a:p>
          <a:p>
            <a:endParaRPr lang="en-US" dirty="0" smtClean="0">
              <a:latin typeface="Times" pitchFamily="32" charset="0"/>
            </a:endParaRPr>
          </a:p>
          <a:p>
            <a:r>
              <a:rPr lang="en-US" dirty="0" smtClean="0">
                <a:latin typeface="Times New Roman" pitchFamily="32" charset="0"/>
              </a:rPr>
              <a:t>The </a:t>
            </a:r>
            <a:r>
              <a:rPr lang="en-US" dirty="0">
                <a:latin typeface="Times New Roman" pitchFamily="32" charset="0"/>
              </a:rPr>
              <a:t>four physical layer options are</a:t>
            </a:r>
          </a:p>
          <a:p>
            <a:r>
              <a:rPr lang="en-US" dirty="0">
                <a:latin typeface="Times New Roman" pitchFamily="32" charset="0"/>
              </a:rPr>
              <a:t> </a:t>
            </a:r>
          </a:p>
          <a:p>
            <a:r>
              <a:rPr lang="en-US" b="1" dirty="0">
                <a:latin typeface="Times New Roman" pitchFamily="32" charset="0"/>
              </a:rPr>
              <a:t>10GBASE-S (short): </a:t>
            </a:r>
            <a:r>
              <a:rPr lang="en-US" dirty="0">
                <a:latin typeface="Times New Roman" pitchFamily="32" charset="0"/>
              </a:rPr>
              <a:t>Designed for 850-nm transmission on multimode fiber. This medium can achieve distances up to 300 m. There are 10GBASE-SR and 10GBASE-SW versions.</a:t>
            </a:r>
            <a:endParaRPr lang="en-US" dirty="0" smtClean="0">
              <a:latin typeface="Times New Roman" pitchFamily="32" charset="0"/>
            </a:endParaRPr>
          </a:p>
          <a:p>
            <a:endParaRPr lang="en-US" b="1" dirty="0" smtClean="0">
              <a:latin typeface="Times New Roman" pitchFamily="32" charset="0"/>
            </a:endParaRPr>
          </a:p>
          <a:p>
            <a:r>
              <a:rPr lang="en-US" b="1" dirty="0" smtClean="0">
                <a:latin typeface="Times New Roman" pitchFamily="32" charset="0"/>
              </a:rPr>
              <a:t>10GBASE</a:t>
            </a:r>
            <a:r>
              <a:rPr lang="en-US" b="1" dirty="0">
                <a:latin typeface="Times New Roman" pitchFamily="32" charset="0"/>
              </a:rPr>
              <a:t>-L (long)</a:t>
            </a:r>
            <a:r>
              <a:rPr lang="en-US" dirty="0">
                <a:latin typeface="Times New Roman" pitchFamily="32" charset="0"/>
              </a:rPr>
              <a:t>: Designed for 1310-nm transmission on single-mode fiber. This medium can achieve distances up to 10 km. There are 10GBASE-LR and 10GBASE-LW versions.</a:t>
            </a:r>
            <a:endParaRPr lang="en-US" dirty="0" smtClean="0">
              <a:latin typeface="Times New Roman" pitchFamily="32" charset="0"/>
            </a:endParaRPr>
          </a:p>
          <a:p>
            <a:endParaRPr lang="en-US" b="1" dirty="0" smtClean="0">
              <a:latin typeface="Times New Roman" pitchFamily="32" charset="0"/>
            </a:endParaRPr>
          </a:p>
          <a:p>
            <a:r>
              <a:rPr lang="en-US" b="1" dirty="0" smtClean="0">
                <a:latin typeface="Times New Roman" pitchFamily="32" charset="0"/>
              </a:rPr>
              <a:t>10GBASE</a:t>
            </a:r>
            <a:r>
              <a:rPr lang="en-US" b="1" dirty="0">
                <a:latin typeface="Times New Roman" pitchFamily="32" charset="0"/>
              </a:rPr>
              <a:t>-E (extended):</a:t>
            </a:r>
            <a:r>
              <a:rPr lang="en-US" dirty="0">
                <a:latin typeface="Times New Roman" pitchFamily="32" charset="0"/>
              </a:rPr>
              <a:t> Designed for 1550-nm transmission on single-mode fiber. This medium can achieve distances up to 40 km. There are 10GBASE-ER and 10GBASE-EW versions.</a:t>
            </a:r>
            <a:endParaRPr lang="en-US" dirty="0" smtClean="0">
              <a:latin typeface="Times New Roman" pitchFamily="32" charset="0"/>
            </a:endParaRPr>
          </a:p>
          <a:p>
            <a:endParaRPr lang="en-US" b="1" dirty="0" smtClean="0">
              <a:latin typeface="Times New Roman" pitchFamily="32" charset="0"/>
            </a:endParaRPr>
          </a:p>
          <a:p>
            <a:r>
              <a:rPr lang="en-US" b="1" dirty="0" smtClean="0">
                <a:latin typeface="Times New Roman" pitchFamily="32" charset="0"/>
              </a:rPr>
              <a:t>10GBASE</a:t>
            </a:r>
            <a:r>
              <a:rPr lang="en-US" b="1" dirty="0">
                <a:latin typeface="Times New Roman" pitchFamily="32" charset="0"/>
              </a:rPr>
              <a:t>-LX4:</a:t>
            </a:r>
            <a:r>
              <a:rPr lang="en-US" dirty="0">
                <a:latin typeface="Times New Roman" pitchFamily="32" charset="0"/>
              </a:rPr>
              <a:t> Designed for 1310-nm transmission on single-mode or multimode fiber. This medium can achieve distances up to 10 km. This medium uses wavelength-division multiplexing (WDM) to multiplex the bit stream across four light waves.</a:t>
            </a:r>
            <a:endParaRPr lang="en-US" dirty="0" smtClean="0">
              <a:latin typeface="Times New Roman" pitchFamily="32" charset="0"/>
            </a:endParaRPr>
          </a:p>
          <a:p>
            <a:endParaRPr lang="en-US" dirty="0">
              <a:latin typeface="Times New Roman" pitchFamily="32" charset="0"/>
            </a:endParaRPr>
          </a:p>
        </p:txBody>
      </p:sp>
    </p:spTree>
    <p:extLst>
      <p:ext uri="{BB962C8B-B14F-4D97-AF65-F5344CB8AC3E}">
        <p14:creationId xmlns:p14="http://schemas.microsoft.com/office/powerpoint/2010/main" val="10973264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600" dirty="0">
                <a:latin typeface="Times New Roman" pitchFamily="32" charset="0"/>
              </a:rPr>
              <a:t>Ethernet is widely deployed and is the preferred technology for wired local area networking. Ethernet dominates enterprise LANs, broadband access, data center networking, and has also become popular for communication across metropolitan and even wide area networks. Further, it is now the preferred carrier wire line vehicle for bridging wireless technologies, such as WiFi and WiMAX, into local Ethernet networks.</a:t>
            </a:r>
          </a:p>
          <a:p>
            <a:pPr>
              <a:lnSpc>
                <a:spcPct val="80000"/>
              </a:lnSpc>
            </a:pPr>
            <a:endParaRPr/>
          </a:p>
          <a:p>
            <a:pPr>
              <a:lnSpc>
                <a:spcPct val="80000"/>
              </a:lnSpc>
            </a:pPr>
            <a:r>
              <a:rPr lang="en-US" sz="600" dirty="0" smtClean="0">
                <a:latin typeface="Times New Roman" pitchFamily="32" charset="0"/>
              </a:rPr>
              <a:t>This </a:t>
            </a:r>
            <a:r>
              <a:rPr lang="en-US" sz="600" dirty="0">
                <a:latin typeface="Times New Roman" pitchFamily="32" charset="0"/>
              </a:rPr>
              <a:t>popularity of Ethernet technology is due to the availability of cost-effective, reliable, and interoperable networking products from a variety of vendors. The development of converged and unified communications, the evolution of massive server farms, and the continuing expansion of VoIP, TVoIP, and Web 2.0 applications have driven the need for ever faster Ethernet switches. The following are market drivers for 100-Gbps Ethernet:</a:t>
            </a:r>
          </a:p>
          <a:p>
            <a:pPr>
              <a:lnSpc>
                <a:spcPct val="80000"/>
              </a:lnSpc>
            </a:pPr>
            <a:r>
              <a:rPr lang="en-US" sz="600" dirty="0">
                <a:latin typeface="Times New Roman" pitchFamily="32" charset="0"/>
              </a:rPr>
              <a:t> </a:t>
            </a:r>
          </a:p>
          <a:p>
            <a:pPr>
              <a:lnSpc>
                <a:spcPct val="80000"/>
              </a:lnSpc>
            </a:pPr>
            <a:r>
              <a:rPr lang="en-US" sz="600" b="1" dirty="0">
                <a:latin typeface="Times New Roman" pitchFamily="32" charset="0"/>
              </a:rPr>
              <a:t>Data center/Internet media providers:</a:t>
            </a:r>
            <a:r>
              <a:rPr lang="en-US" sz="600" dirty="0">
                <a:latin typeface="Times New Roman" pitchFamily="32" charset="0"/>
              </a:rPr>
              <a:t> To support the growth of Internet multimedia content and Web applications, content providers have been expanding data centers, pushing 10-Gbps Ethernet to its limits. Likely to be high-volume early adopters of 100-Gbps Ethernet.</a:t>
            </a:r>
            <a:endParaRPr lang="en-US" sz="600" dirty="0" smtClean="0">
              <a:latin typeface="Times New Roman" pitchFamily="32" charset="0"/>
            </a:endParaRPr>
          </a:p>
          <a:p>
            <a:pPr>
              <a:lnSpc>
                <a:spcPct val="80000"/>
              </a:lnSpc>
            </a:pPr>
            <a:endParaRPr lang="en-US" sz="600" b="1" dirty="0" smtClean="0">
              <a:latin typeface="Times New Roman" pitchFamily="32" charset="0"/>
            </a:endParaRPr>
          </a:p>
          <a:p>
            <a:pPr>
              <a:lnSpc>
                <a:spcPct val="80000"/>
              </a:lnSpc>
            </a:pPr>
            <a:r>
              <a:rPr lang="en-US" sz="600" b="1" dirty="0" smtClean="0">
                <a:latin typeface="Times New Roman" pitchFamily="32" charset="0"/>
              </a:rPr>
              <a:t>Metro</a:t>
            </a:r>
            <a:r>
              <a:rPr lang="en-US" sz="600" b="1" dirty="0">
                <a:latin typeface="Times New Roman" pitchFamily="32" charset="0"/>
              </a:rPr>
              <a:t>-Video/Service Providers: </a:t>
            </a:r>
            <a:r>
              <a:rPr lang="en-US" sz="600" dirty="0">
                <a:latin typeface="Times New Roman" pitchFamily="32" charset="0"/>
              </a:rPr>
              <a:t>Video on demand has been driving a new generation of 10-Gbps Ethernet metropolitan/core network buildouts. Likely to be high-volume adopters in the medium term.</a:t>
            </a:r>
            <a:endParaRPr lang="en-US" sz="600" dirty="0" smtClean="0">
              <a:latin typeface="Times New Roman" pitchFamily="32" charset="0"/>
            </a:endParaRPr>
          </a:p>
          <a:p>
            <a:pPr>
              <a:lnSpc>
                <a:spcPct val="80000"/>
              </a:lnSpc>
            </a:pPr>
            <a:endParaRPr lang="en-US" sz="600" b="1" dirty="0" smtClean="0">
              <a:latin typeface="Times New Roman" pitchFamily="32" charset="0"/>
            </a:endParaRPr>
          </a:p>
          <a:p>
            <a:pPr>
              <a:lnSpc>
                <a:spcPct val="80000"/>
              </a:lnSpc>
            </a:pPr>
            <a:r>
              <a:rPr lang="en-US" sz="600" b="1" dirty="0" smtClean="0">
                <a:latin typeface="Times New Roman" pitchFamily="32" charset="0"/>
              </a:rPr>
              <a:t>Enterprise </a:t>
            </a:r>
            <a:r>
              <a:rPr lang="en-US" sz="600" b="1" dirty="0">
                <a:latin typeface="Times New Roman" pitchFamily="32" charset="0"/>
              </a:rPr>
              <a:t>LANs:</a:t>
            </a:r>
            <a:r>
              <a:rPr lang="en-US" sz="600" dirty="0">
                <a:latin typeface="Times New Roman" pitchFamily="32" charset="0"/>
              </a:rPr>
              <a:t> Continuing growth in convergence of voice/video/data and in unified communications is driving up network switch demands. However, most enterprises still rely on 1-Gbps or a mix of 1-Gbps and 10-Gbps Ethernet, and adoption of 100-Gbps Ethernet is likely to be slow.</a:t>
            </a:r>
            <a:endParaRPr lang="en-US" sz="600" dirty="0" smtClean="0">
              <a:latin typeface="Times New Roman" pitchFamily="32" charset="0"/>
            </a:endParaRPr>
          </a:p>
          <a:p>
            <a:pPr>
              <a:lnSpc>
                <a:spcPct val="80000"/>
              </a:lnSpc>
            </a:pPr>
            <a:endParaRPr lang="en-US" sz="600" b="1" dirty="0" smtClean="0">
              <a:latin typeface="Times New Roman" pitchFamily="32" charset="0"/>
            </a:endParaRPr>
          </a:p>
          <a:p>
            <a:pPr>
              <a:lnSpc>
                <a:spcPct val="80000"/>
              </a:lnSpc>
            </a:pPr>
            <a:r>
              <a:rPr lang="en-US" sz="600" b="1" dirty="0" smtClean="0">
                <a:latin typeface="Times New Roman" pitchFamily="32" charset="0"/>
              </a:rPr>
              <a:t>Internet </a:t>
            </a:r>
            <a:r>
              <a:rPr lang="en-US" sz="600" b="1" dirty="0">
                <a:latin typeface="Times New Roman" pitchFamily="32" charset="0"/>
              </a:rPr>
              <a:t>exchanges/ISP (Internet Service Provider) core routing:</a:t>
            </a:r>
            <a:r>
              <a:rPr lang="en-US" sz="600" dirty="0">
                <a:latin typeface="Times New Roman" pitchFamily="32" charset="0"/>
              </a:rPr>
              <a:t> With the massive amount of traffic flowing through these nodes, these installations are likely to be early adopters of 100-Gbps Ethernet.</a:t>
            </a:r>
            <a:br>
              <a:rPr lang="en-US" sz="600" dirty="0">
                <a:latin typeface="Times New Roman" pitchFamily="32" charset="0"/>
              </a:rPr>
            </a:br>
            <a:endParaRPr lang="en-US" sz="600" dirty="0">
              <a:latin typeface="Times New Roman" pitchFamily="32" charset="0"/>
            </a:endParaRPr>
          </a:p>
          <a:p>
            <a:pPr>
              <a:lnSpc>
                <a:spcPct val="80000"/>
              </a:lnSpc>
            </a:pPr>
            <a:endParaRPr/>
          </a:p>
        </p:txBody>
      </p:sp>
      <p:sp>
        <p:nvSpPr>
          <p:cNvPr id="69636" name="Slide Number Placeholder 3"/>
          <p:cNvSpPr>
            <a:spLocks noGrp="1"/>
          </p:cNvSpPr>
          <p:nvPr>
            <p:ph type="sldNum" sz="quarter" idx="5"/>
          </p:nvPr>
        </p:nvSpPr>
        <p:spPr>
          <a:noFill/>
        </p:spPr>
        <p:txBody>
          <a:bodyPr/>
          <a:lstStyle/>
          <a:p>
            <a:fld id="{2070A3DD-F184-6542-AFA4-88F948A0B745}" type="slidenum">
              <a:rPr lang="en-US"/>
              <a:pPr/>
              <a:t>29</a:t>
            </a:fld>
            <a:endParaRPr lang="en-US" dirty="0"/>
          </a:p>
        </p:txBody>
      </p:sp>
    </p:spTree>
    <p:extLst>
      <p:ext uri="{BB962C8B-B14F-4D97-AF65-F5344CB8AC3E}">
        <p14:creationId xmlns:p14="http://schemas.microsoft.com/office/powerpoint/2010/main" val="1633382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60473D9F-5BA4-CE42-83C2-DCFFE9D7E168}" type="slidenum">
              <a:rPr lang="en-US"/>
              <a:pPr/>
              <a:t>3</a:t>
            </a:fld>
            <a:endParaRPr lang="en-US" dirty="0"/>
          </a:p>
        </p:txBody>
      </p:sp>
      <p:sp>
        <p:nvSpPr>
          <p:cNvPr id="41987" name="Rectangle 2"/>
          <p:cNvSpPr>
            <a:spLocks noGrp="1" noRot="1" noChangeAspect="1" noChangeArrowheads="1" noTextEdit="1"/>
          </p:cNvSpPr>
          <p:nvPr>
            <p:ph type="sldImg"/>
          </p:nvPr>
        </p:nvSpPr>
        <p:spPr>
          <a:solidFill>
            <a:srgbClr val="FFFFFF"/>
          </a:solidFill>
          <a:ln/>
        </p:spPr>
      </p:sp>
      <p:sp>
        <p:nvSpPr>
          <p:cNvPr id="41988" name="Rectangle 3"/>
          <p:cNvSpPr>
            <a:spLocks noGrp="1" noChangeArrowheads="1"/>
          </p:cNvSpPr>
          <p:nvPr>
            <p:ph type="body" idx="1"/>
          </p:nvPr>
        </p:nvSpPr>
        <p:spPr>
          <a:xfrm>
            <a:off x="685800" y="4343400"/>
            <a:ext cx="5486400" cy="4114800"/>
          </a:xfrm>
          <a:solidFill>
            <a:srgbClr val="FFFFFF"/>
          </a:solidFill>
          <a:ln/>
        </p:spPr>
        <p:txBody>
          <a:bodyPr/>
          <a:lstStyle/>
          <a:p>
            <a:r>
              <a:rPr lang="en-US" sz="1200" kern="1200" baseline="0" dirty="0" smtClean="0">
                <a:solidFill>
                  <a:schemeClr val="tx1"/>
                </a:solidFill>
                <a:latin typeface="Times New Roman" pitchFamily="-110" charset="0"/>
                <a:ea typeface="+mn-ea"/>
                <a:cs typeface="+mn-cs"/>
              </a:rPr>
              <a:t> The overwhelmingly dominant scheme for wired local area networks is based</a:t>
            </a:r>
          </a:p>
          <a:p>
            <a:r>
              <a:rPr lang="en-US" sz="1200" kern="1200" baseline="0" dirty="0" smtClean="0">
                <a:solidFill>
                  <a:schemeClr val="tx1"/>
                </a:solidFill>
                <a:latin typeface="Times New Roman" pitchFamily="-110" charset="0"/>
                <a:ea typeface="+mn-ea"/>
                <a:cs typeface="+mn-cs"/>
              </a:rPr>
              <a:t>on the IEEE 802.3 standard, and is commonly referred to as Ethernet. Ethernet</a:t>
            </a:r>
          </a:p>
          <a:p>
            <a:r>
              <a:rPr lang="en-US" sz="1200" kern="1200" baseline="0" dirty="0" smtClean="0">
                <a:solidFill>
                  <a:schemeClr val="tx1"/>
                </a:solidFill>
                <a:latin typeface="Times New Roman" pitchFamily="-110" charset="0"/>
                <a:ea typeface="+mn-ea"/>
                <a:cs typeface="+mn-cs"/>
              </a:rPr>
              <a:t>began as an experimental bus-based 3-Mbps system. The first commercially</a:t>
            </a:r>
          </a:p>
          <a:p>
            <a:r>
              <a:rPr lang="en-US" sz="1200" kern="1200" baseline="0" dirty="0" smtClean="0">
                <a:solidFill>
                  <a:schemeClr val="tx1"/>
                </a:solidFill>
                <a:latin typeface="Times New Roman" pitchFamily="-110" charset="0"/>
                <a:ea typeface="+mn-ea"/>
                <a:cs typeface="+mn-cs"/>
              </a:rPr>
              <a:t>available Ethernet and the first version of IEEE 802.3 were bus-based systems</a:t>
            </a:r>
          </a:p>
          <a:p>
            <a:r>
              <a:rPr lang="en-US" sz="1200" kern="1200" baseline="0" dirty="0" smtClean="0">
                <a:solidFill>
                  <a:schemeClr val="tx1"/>
                </a:solidFill>
                <a:latin typeface="Times New Roman" pitchFamily="-110" charset="0"/>
                <a:ea typeface="+mn-ea"/>
                <a:cs typeface="+mn-cs"/>
              </a:rPr>
              <a:t>operating at 10 Mbps. As technology has advanced, Ethernet has moved from</a:t>
            </a:r>
          </a:p>
          <a:p>
            <a:r>
              <a:rPr lang="en-US" sz="1200" kern="1200" baseline="0" dirty="0" smtClean="0">
                <a:solidFill>
                  <a:schemeClr val="tx1"/>
                </a:solidFill>
                <a:latin typeface="Times New Roman" pitchFamily="-110" charset="0"/>
                <a:ea typeface="+mn-ea"/>
                <a:cs typeface="+mn-cs"/>
              </a:rPr>
              <a:t>bus-based to switch-based, and the data rate has periodically increased by an</a:t>
            </a:r>
          </a:p>
          <a:p>
            <a:r>
              <a:rPr lang="en-US" sz="1200" kern="1200" baseline="0" dirty="0" smtClean="0">
                <a:solidFill>
                  <a:schemeClr val="tx1"/>
                </a:solidFill>
                <a:latin typeface="Times New Roman" pitchFamily="-110" charset="0"/>
                <a:ea typeface="+mn-ea"/>
                <a:cs typeface="+mn-cs"/>
              </a:rPr>
              <a:t>order of magnitude. Currently, Ethernet systems are available at speeds up to</a:t>
            </a:r>
          </a:p>
          <a:p>
            <a:r>
              <a:rPr lang="en-US" sz="1200" kern="1200" baseline="0" dirty="0" smtClean="0">
                <a:solidFill>
                  <a:schemeClr val="tx1"/>
                </a:solidFill>
                <a:latin typeface="Times New Roman" pitchFamily="-110" charset="0"/>
                <a:ea typeface="+mn-ea"/>
                <a:cs typeface="+mn-cs"/>
              </a:rPr>
              <a:t>100 </a:t>
            </a:r>
            <a:r>
              <a:rPr lang="en-US" sz="1200" kern="1200" baseline="0" dirty="0" err="1" smtClean="0">
                <a:solidFill>
                  <a:schemeClr val="tx1"/>
                </a:solidFill>
                <a:latin typeface="Times New Roman" pitchFamily="-110" charset="0"/>
                <a:ea typeface="+mn-ea"/>
                <a:cs typeface="+mn-cs"/>
              </a:rPr>
              <a:t>Gbps</a:t>
            </a:r>
            <a:endParaRPr lang="en-US" dirty="0">
              <a:latin typeface="Times" pitchFamily="32" charset="0"/>
            </a:endParaRPr>
          </a:p>
        </p:txBody>
      </p:sp>
    </p:spTree>
    <p:extLst>
      <p:ext uri="{BB962C8B-B14F-4D97-AF65-F5344CB8AC3E}">
        <p14:creationId xmlns:p14="http://schemas.microsoft.com/office/powerpoint/2010/main" val="42098869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900" dirty="0">
                <a:latin typeface="Times New Roman" pitchFamily="32" charset="0"/>
              </a:rPr>
              <a:t>An example of the application of 100-Gbps Ethernet is shown in</a:t>
            </a:r>
            <a:r>
              <a:rPr lang="en-US" sz="900" dirty="0" smtClean="0">
                <a:latin typeface="Times New Roman" pitchFamily="32" charset="0"/>
              </a:rPr>
              <a:t> Figure 12.8</a:t>
            </a:r>
            <a:r>
              <a:rPr lang="en-US" sz="900" dirty="0">
                <a:latin typeface="Times New Roman" pitchFamily="32" charset="0"/>
              </a:rPr>
              <a:t>, taken from [NOWE07]. The trend at large data centers, with substantial banks of blade servers, is the deployment of 10-Gbps ports on individual servers to handle the massive multimedia traffic provided by these servers. Such arrangements are stressing the on-site switches needed to interconnect large numbers of servers. A 100GbE rate was proposed to provide the bandwidth required to handle the increased traffic load. It is expected that 100GbE will be deployed in switch uplinks inside the data center as well as providing interbuilding, intercampus, MAN, and WAN connections for enterprise networks.</a:t>
            </a:r>
          </a:p>
          <a:p>
            <a:pPr>
              <a:lnSpc>
                <a:spcPct val="80000"/>
              </a:lnSpc>
            </a:pPr>
            <a:endParaRPr/>
          </a:p>
          <a:p>
            <a:pPr>
              <a:lnSpc>
                <a:spcPct val="80000"/>
              </a:lnSpc>
            </a:pPr>
            <a:r>
              <a:rPr lang="en-US" sz="900" dirty="0" smtClean="0">
                <a:latin typeface="Times New Roman" pitchFamily="32" charset="0"/>
              </a:rPr>
              <a:t>The </a:t>
            </a:r>
            <a:r>
              <a:rPr lang="en-US" sz="900" dirty="0">
                <a:latin typeface="Times New Roman" pitchFamily="32" charset="0"/>
              </a:rPr>
              <a:t>success of Fast Ethernet, Gigabit Ethernet, and 10-Gbps Ethernet highlights the importance of network management concerns in choosing a network technology. The 40-Gbps and 100-Gbps Ethernet specifications offer compatibility with existing installed LANs, network management software, and applications. This compatibility has accounted for the survival of 30-year-old technology in today's fast-evolving network environment.</a:t>
            </a:r>
          </a:p>
          <a:p>
            <a:pPr>
              <a:lnSpc>
                <a:spcPct val="80000"/>
              </a:lnSpc>
            </a:pPr>
            <a:r>
              <a:rPr lang="en-US" sz="900" dirty="0">
                <a:latin typeface="Times New Roman" pitchFamily="32" charset="0"/>
              </a:rPr>
              <a:t> </a:t>
            </a:r>
          </a:p>
          <a:p>
            <a:pPr>
              <a:lnSpc>
                <a:spcPct val="80000"/>
              </a:lnSpc>
            </a:pPr>
            <a:endParaRPr/>
          </a:p>
        </p:txBody>
      </p:sp>
      <p:sp>
        <p:nvSpPr>
          <p:cNvPr id="70660" name="Slide Number Placeholder 3"/>
          <p:cNvSpPr>
            <a:spLocks noGrp="1"/>
          </p:cNvSpPr>
          <p:nvPr>
            <p:ph type="sldNum" sz="quarter" idx="5"/>
          </p:nvPr>
        </p:nvSpPr>
        <p:spPr>
          <a:noFill/>
        </p:spPr>
        <p:txBody>
          <a:bodyPr/>
          <a:lstStyle/>
          <a:p>
            <a:fld id="{74690909-D2FB-2547-A2C0-0AC1B3405B41}" type="slidenum">
              <a:rPr lang="en-US"/>
              <a:pPr/>
              <a:t>30</a:t>
            </a:fld>
            <a:endParaRPr lang="en-US" dirty="0"/>
          </a:p>
        </p:txBody>
      </p:sp>
    </p:spTree>
    <p:extLst>
      <p:ext uri="{BB962C8B-B14F-4D97-AF65-F5344CB8AC3E}">
        <p14:creationId xmlns:p14="http://schemas.microsoft.com/office/powerpoint/2010/main" val="7183282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1000" dirty="0">
                <a:latin typeface="Times New Roman" pitchFamily="32" charset="0"/>
              </a:rPr>
              <a:t>The 802.3ba standard uses a technique known as multilane distribution to achieve the required data rates. There are two separate concepts we need to address: multilane distribution and virtual lanes.</a:t>
            </a:r>
          </a:p>
          <a:p>
            <a:pPr>
              <a:lnSpc>
                <a:spcPct val="80000"/>
              </a:lnSpc>
            </a:pPr>
            <a:endParaRPr/>
          </a:p>
          <a:p>
            <a:pPr>
              <a:lnSpc>
                <a:spcPct val="80000"/>
              </a:lnSpc>
            </a:pPr>
            <a:r>
              <a:rPr lang="en-US" sz="1000" dirty="0" smtClean="0">
                <a:latin typeface="Times New Roman" pitchFamily="32" charset="0"/>
              </a:rPr>
              <a:t>The </a:t>
            </a:r>
            <a:r>
              <a:rPr lang="en-US" sz="1000" dirty="0">
                <a:latin typeface="Times New Roman" pitchFamily="32" charset="0"/>
              </a:rPr>
              <a:t>general idea of </a:t>
            </a:r>
            <a:r>
              <a:rPr lang="en-US" sz="1000" b="1" dirty="0">
                <a:latin typeface="Times New Roman" pitchFamily="32" charset="0"/>
              </a:rPr>
              <a:t>multilane distribution</a:t>
            </a:r>
            <a:r>
              <a:rPr lang="en-US" sz="1000" dirty="0">
                <a:latin typeface="Times New Roman" pitchFamily="32" charset="0"/>
              </a:rPr>
              <a:t> is that, in order to accommodate the very high data rates of 40 Gbps and 100 Gbps, the physical link between an end station and an Ethernet switch or the physical link between two switches my be implemented as multiple parallel channels. These parallel channels could be separate physical wires, such as the use of four parallel twisted pair links between nodes. Alternatively, the parallel channels could be separate frequency channels, such as provided by wavelength division multiplexing over a single optical fiber link.</a:t>
            </a:r>
          </a:p>
          <a:p>
            <a:pPr>
              <a:lnSpc>
                <a:spcPct val="80000"/>
              </a:lnSpc>
            </a:pPr>
            <a:endParaRPr/>
          </a:p>
          <a:p>
            <a:pPr>
              <a:lnSpc>
                <a:spcPct val="80000"/>
              </a:lnSpc>
            </a:pPr>
            <a:r>
              <a:rPr lang="en-US" sz="1000" dirty="0" smtClean="0">
                <a:latin typeface="Times New Roman" pitchFamily="32" charset="0"/>
              </a:rPr>
              <a:t>For </a:t>
            </a:r>
            <a:r>
              <a:rPr lang="en-US" sz="1000" dirty="0">
                <a:latin typeface="Times New Roman" pitchFamily="32" charset="0"/>
              </a:rPr>
              <a:t>simplicity and manufacturing ease, we would like to specify a single lane structure in the electrical physical sublayer of the device, known as the physical medium attachment (PMA) sublayer. The lanes produced are referred to as </a:t>
            </a:r>
            <a:r>
              <a:rPr lang="en-US" sz="1000" b="1" dirty="0">
                <a:latin typeface="Times New Roman" pitchFamily="32" charset="0"/>
              </a:rPr>
              <a:t>virtual lanes</a:t>
            </a:r>
            <a:r>
              <a:rPr lang="en-US" sz="1000" dirty="0">
                <a:latin typeface="Times New Roman" pitchFamily="32" charset="0"/>
              </a:rPr>
              <a:t>. Then, if a different number of lanes are actually in use in the electrical or optical link, then the virtual lanes are distributed into the appropriate number of physical lanes in the physical medium dependent (PMD) sublayer. This is a form of inverse multiplexing.</a:t>
            </a:r>
          </a:p>
          <a:p>
            <a:pPr>
              <a:lnSpc>
                <a:spcPct val="80000"/>
              </a:lnSpc>
            </a:pPr>
            <a:endParaRPr/>
          </a:p>
        </p:txBody>
      </p:sp>
      <p:sp>
        <p:nvSpPr>
          <p:cNvPr id="71684" name="Slide Number Placeholder 3"/>
          <p:cNvSpPr>
            <a:spLocks noGrp="1"/>
          </p:cNvSpPr>
          <p:nvPr>
            <p:ph type="sldNum" sz="quarter" idx="5"/>
          </p:nvPr>
        </p:nvSpPr>
        <p:spPr>
          <a:noFill/>
        </p:spPr>
        <p:txBody>
          <a:bodyPr/>
          <a:lstStyle/>
          <a:p>
            <a:fld id="{DC9512D2-72C0-C34E-840C-12E925A75874}" type="slidenum">
              <a:rPr lang="en-US"/>
              <a:pPr/>
              <a:t>31</a:t>
            </a:fld>
            <a:endParaRPr lang="en-US" dirty="0"/>
          </a:p>
        </p:txBody>
      </p:sp>
    </p:spTree>
    <p:extLst>
      <p:ext uri="{BB962C8B-B14F-4D97-AF65-F5344CB8AC3E}">
        <p14:creationId xmlns:p14="http://schemas.microsoft.com/office/powerpoint/2010/main" val="3405423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r>
              <a:rPr lang="en-US" dirty="0" smtClean="0">
                <a:latin typeface="Times New Roman" pitchFamily="32" charset="0"/>
              </a:rPr>
              <a:t>Figure 12.9a </a:t>
            </a:r>
            <a:r>
              <a:rPr lang="en-US" dirty="0">
                <a:latin typeface="Times New Roman" pitchFamily="32" charset="0"/>
              </a:rPr>
              <a:t>shows the virtual lane scheme at the transmitter. The user data stream is encoded using the 64B/66B, which is also used in 10-Gbps Ethernet. Data is distributed to the virtual lanes one 66-bit word at a time using a simple round robin scheme (first word to first lane, second word to second lane, etc.). A unique 66-bit alignment block is added to each virtual lane periodically. The alignment blocks are used to identify and reorder the virtual lanes and thus reconstruct the aggregate data stream.</a:t>
            </a:r>
          </a:p>
          <a:p>
            <a:endParaRPr/>
          </a:p>
          <a:p>
            <a:r>
              <a:rPr lang="en-US" dirty="0" smtClean="0">
                <a:latin typeface="Times New Roman" pitchFamily="32" charset="0"/>
              </a:rPr>
              <a:t>The </a:t>
            </a:r>
            <a:r>
              <a:rPr lang="en-US" dirty="0">
                <a:latin typeface="Times New Roman" pitchFamily="32" charset="0"/>
              </a:rPr>
              <a:t>virtual lanes are then transmitted over physical lanes. If the number of physical lanes is smaller then the number of virtual lanes, then bit-level multiplexing is used to transmit the virtual lane traffic. The number of virtual lanes must be an integer multiple (1 or more) of the number of physical lanes.</a:t>
            </a:r>
          </a:p>
          <a:p>
            <a:endParaRPr/>
          </a:p>
          <a:p>
            <a:r>
              <a:rPr lang="en-US" dirty="0" smtClean="0">
                <a:latin typeface="Times New Roman" pitchFamily="32" charset="0"/>
              </a:rPr>
              <a:t>Figure 12.9b </a:t>
            </a:r>
            <a:r>
              <a:rPr lang="en-US" dirty="0">
                <a:latin typeface="Times New Roman" pitchFamily="32" charset="0"/>
              </a:rPr>
              <a:t>shows the format of the alignment block. The block consists of 8 single-byte fields preceded by the two-bit synchronization field, which has the value 10. The Frm fields contain a fixed framing pattern common all virtual lanes and used by the receiver to locate the alignment blocks. The VL# fields contain a pattern unique to the virtual lane; one of the fields is the binary inverse of the other.</a:t>
            </a:r>
          </a:p>
          <a:p>
            <a:endParaRPr lang="en-US" dirty="0">
              <a:latin typeface="Times New Roman" pitchFamily="32" charset="0"/>
            </a:endParaRPr>
          </a:p>
          <a:p>
            <a:endParaRPr lang="en-US" dirty="0">
              <a:latin typeface="Times New Roman" pitchFamily="32" charset="0"/>
            </a:endParaRPr>
          </a:p>
          <a:p>
            <a:endParaRPr lang="en-US" dirty="0">
              <a:latin typeface="Times New Roman" pitchFamily="32" charset="0"/>
            </a:endParaRPr>
          </a:p>
          <a:p>
            <a:endParaRPr lang="en-US" dirty="0">
              <a:latin typeface="Times New Roman" pitchFamily="32" charset="0"/>
            </a:endParaRPr>
          </a:p>
        </p:txBody>
      </p:sp>
      <p:sp>
        <p:nvSpPr>
          <p:cNvPr id="72708" name="Slide Number Placeholder 3"/>
          <p:cNvSpPr>
            <a:spLocks noGrp="1"/>
          </p:cNvSpPr>
          <p:nvPr>
            <p:ph type="sldNum" sz="quarter" idx="5"/>
          </p:nvPr>
        </p:nvSpPr>
        <p:spPr>
          <a:noFill/>
        </p:spPr>
        <p:txBody>
          <a:bodyPr/>
          <a:lstStyle/>
          <a:p>
            <a:fld id="{E40E7192-39D4-A04E-B104-33FA632AB98B}" type="slidenum">
              <a:rPr lang="en-US"/>
              <a:pPr/>
              <a:t>32</a:t>
            </a:fld>
            <a:endParaRPr lang="en-US" dirty="0"/>
          </a:p>
        </p:txBody>
      </p:sp>
    </p:spTree>
    <p:extLst>
      <p:ext uri="{BB962C8B-B14F-4D97-AF65-F5344CB8AC3E}">
        <p14:creationId xmlns:p14="http://schemas.microsoft.com/office/powerpoint/2010/main" val="41912492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r>
              <a:rPr lang="en-US" dirty="0" smtClean="0">
                <a:latin typeface="Times New Roman" pitchFamily="32" charset="0"/>
              </a:rPr>
              <a:t>Figure 12.9a </a:t>
            </a:r>
            <a:r>
              <a:rPr lang="en-US" dirty="0">
                <a:latin typeface="Times New Roman" pitchFamily="32" charset="0"/>
              </a:rPr>
              <a:t>shows the virtual lane scheme at the transmitter. The user data stream is encoded using the 64B/66B, which is also used in 10-Gbps Ethernet. Data is distributed to the virtual lanes one 66-bit word at a time using a simple round robin scheme (first word to first lane, second word to second lane, etc.). A unique 66-bit alignment block is added to each virtual lane periodically. The alignment blocks are used to identify and reorder the virtual lanes and thus reconstruct the aggregate data stream.</a:t>
            </a:r>
          </a:p>
          <a:p>
            <a:endParaRPr/>
          </a:p>
          <a:p>
            <a:r>
              <a:rPr lang="en-US" dirty="0" smtClean="0">
                <a:latin typeface="Times New Roman" pitchFamily="32" charset="0"/>
              </a:rPr>
              <a:t>The </a:t>
            </a:r>
            <a:r>
              <a:rPr lang="en-US" dirty="0">
                <a:latin typeface="Times New Roman" pitchFamily="32" charset="0"/>
              </a:rPr>
              <a:t>virtual lanes are then transmitted over physical lanes. If the number of physical lanes is smaller then the number of virtual lanes, then bit-level multiplexing is used to transmit the virtual lane traffic. The number of virtual lanes must be an integer multiple (1 or more) of the number of physical lanes.</a:t>
            </a:r>
          </a:p>
          <a:p>
            <a:endParaRPr/>
          </a:p>
          <a:p>
            <a:r>
              <a:rPr lang="en-US" dirty="0" smtClean="0">
                <a:latin typeface="Times New Roman" pitchFamily="32" charset="0"/>
              </a:rPr>
              <a:t>Figure 12.9b </a:t>
            </a:r>
            <a:r>
              <a:rPr lang="en-US" dirty="0">
                <a:latin typeface="Times New Roman" pitchFamily="32" charset="0"/>
              </a:rPr>
              <a:t>shows the format of the alignment block. The block consists of 8 single-byte fields preceded by the two-bit synchronization field, which has the value 10. The Frm fields contain a fixed framing pattern common all virtual lanes and used by the receiver to locate the alignment blocks. The VL# fields contain a pattern unique to the virtual lane; one of the fields is the binary inverse of the other.</a:t>
            </a:r>
          </a:p>
          <a:p>
            <a:endParaRPr lang="en-US" dirty="0">
              <a:latin typeface="Times New Roman" pitchFamily="32" charset="0"/>
            </a:endParaRPr>
          </a:p>
          <a:p>
            <a:endParaRPr lang="en-US" dirty="0">
              <a:latin typeface="Times New Roman" pitchFamily="32" charset="0"/>
            </a:endParaRPr>
          </a:p>
          <a:p>
            <a:endParaRPr lang="en-US" dirty="0">
              <a:latin typeface="Times New Roman" pitchFamily="32" charset="0"/>
            </a:endParaRPr>
          </a:p>
          <a:p>
            <a:endParaRPr lang="en-US" dirty="0">
              <a:latin typeface="Times New Roman" pitchFamily="32" charset="0"/>
            </a:endParaRPr>
          </a:p>
        </p:txBody>
      </p:sp>
      <p:sp>
        <p:nvSpPr>
          <p:cNvPr id="72708" name="Slide Number Placeholder 3"/>
          <p:cNvSpPr>
            <a:spLocks noGrp="1"/>
          </p:cNvSpPr>
          <p:nvPr>
            <p:ph type="sldNum" sz="quarter" idx="5"/>
          </p:nvPr>
        </p:nvSpPr>
        <p:spPr>
          <a:noFill/>
        </p:spPr>
        <p:txBody>
          <a:bodyPr/>
          <a:lstStyle/>
          <a:p>
            <a:fld id="{E40E7192-39D4-A04E-B104-33FA632AB98B}" type="slidenum">
              <a:rPr lang="en-US"/>
              <a:pPr/>
              <a:t>33</a:t>
            </a:fld>
            <a:endParaRPr lang="en-US" dirty="0"/>
          </a:p>
        </p:txBody>
      </p:sp>
    </p:spTree>
    <p:extLst>
      <p:ext uri="{BB962C8B-B14F-4D97-AF65-F5344CB8AC3E}">
        <p14:creationId xmlns:p14="http://schemas.microsoft.com/office/powerpoint/2010/main" val="13780995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r>
              <a:rPr lang="en-US" dirty="0">
                <a:latin typeface="Times New Roman" pitchFamily="32" charset="0"/>
              </a:rPr>
              <a:t>IEEE 802.3ba specifies three types of transmission media </a:t>
            </a:r>
            <a:r>
              <a:rPr lang="en-US" dirty="0" smtClean="0">
                <a:latin typeface="Times New Roman" pitchFamily="32" charset="0"/>
              </a:rPr>
              <a:t>(Table 12.3)</a:t>
            </a:r>
            <a:r>
              <a:rPr lang="en-US" dirty="0">
                <a:latin typeface="Times New Roman" pitchFamily="32" charset="0"/>
              </a:rPr>
              <a:t>: copper backplane, twisted pair, and optical fiber. For copper media, four separate physical lanes are specified. For optical fiber, either 4 or 10 wavelength lanes are specified, depending on data rate and distance.</a:t>
            </a:r>
          </a:p>
          <a:p>
            <a:r>
              <a:rPr lang="en-US" dirty="0">
                <a:latin typeface="Times New Roman" pitchFamily="32" charset="0"/>
              </a:rPr>
              <a:t> </a:t>
            </a:r>
          </a:p>
          <a:p>
            <a:endParaRPr lang="en-US" dirty="0">
              <a:latin typeface="Times New Roman" pitchFamily="32" charset="0"/>
            </a:endParaRPr>
          </a:p>
        </p:txBody>
      </p:sp>
      <p:sp>
        <p:nvSpPr>
          <p:cNvPr id="73732" name="Slide Number Placeholder 3"/>
          <p:cNvSpPr>
            <a:spLocks noGrp="1"/>
          </p:cNvSpPr>
          <p:nvPr>
            <p:ph type="sldNum" sz="quarter" idx="5"/>
          </p:nvPr>
        </p:nvSpPr>
        <p:spPr>
          <a:noFill/>
        </p:spPr>
        <p:txBody>
          <a:bodyPr/>
          <a:lstStyle/>
          <a:p>
            <a:fld id="{929051AB-0C2E-CA42-899F-E724D30DEFA4}" type="slidenum">
              <a:rPr lang="en-US"/>
              <a:pPr/>
              <a:t>34</a:t>
            </a:fld>
            <a:endParaRPr lang="en-US" dirty="0"/>
          </a:p>
        </p:txBody>
      </p:sp>
    </p:spTree>
    <p:extLst>
      <p:ext uri="{BB962C8B-B14F-4D97-AF65-F5344CB8AC3E}">
        <p14:creationId xmlns:p14="http://schemas.microsoft.com/office/powerpoint/2010/main" val="7852160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900" dirty="0">
                <a:latin typeface="Times New Roman" pitchFamily="32" charset="0"/>
              </a:rPr>
              <a:t>The IEEE 802.1Q standard, last updated in 2005, defines the operation of VLAN bridges and switches that permits the definition, operation and administration of VLAN topologies within a bridged/switched LAN infrastructure. In this section, we will concentrate on the application of this standard to 802.3 LANs.</a:t>
            </a:r>
          </a:p>
          <a:p>
            <a:pPr>
              <a:lnSpc>
                <a:spcPct val="80000"/>
              </a:lnSpc>
            </a:pPr>
            <a:endParaRPr/>
          </a:p>
          <a:p>
            <a:pPr>
              <a:lnSpc>
                <a:spcPct val="80000"/>
              </a:lnSpc>
            </a:pPr>
            <a:r>
              <a:rPr lang="en-US" sz="900" dirty="0" smtClean="0">
                <a:latin typeface="Times New Roman" pitchFamily="32" charset="0"/>
              </a:rPr>
              <a:t>Recall </a:t>
            </a:r>
            <a:r>
              <a:rPr lang="en-US" sz="900" dirty="0">
                <a:latin typeface="Times New Roman" pitchFamily="32" charset="0"/>
              </a:rPr>
              <a:t>from Chapter </a:t>
            </a:r>
            <a:r>
              <a:rPr lang="en-US" sz="900" dirty="0" smtClean="0">
                <a:latin typeface="Times New Roman" pitchFamily="32" charset="0"/>
              </a:rPr>
              <a:t>11 </a:t>
            </a:r>
            <a:r>
              <a:rPr lang="en-US" sz="900" dirty="0">
                <a:latin typeface="Times New Roman" pitchFamily="32" charset="0"/>
              </a:rPr>
              <a:t>that a VLAN is an administratively configured broadcast domain, consisting of a subset of end stations attached to a LAN. A VLAN is not limited to one switch but can span multiple interconnected switches. In that case traffic between switches must indicate VLAN membership. This is accomplished in 802.1Q by inserting a tag with a VLAN identifier (VID) with a value in the range from 1 to 4094. Each VLAN in a LAN configuration is assigned a globally unique VID. By assigning the same VID to end systems on many switches, one or more VLAN broadcast domains can be extended across a large network.</a:t>
            </a:r>
          </a:p>
          <a:p>
            <a:pPr>
              <a:lnSpc>
                <a:spcPct val="80000"/>
              </a:lnSpc>
            </a:pPr>
            <a:endParaRPr/>
          </a:p>
          <a:p>
            <a:pPr>
              <a:lnSpc>
                <a:spcPct val="80000"/>
              </a:lnSpc>
            </a:pPr>
            <a:r>
              <a:rPr lang="en-US" sz="900" dirty="0" smtClean="0">
                <a:latin typeface="Times New Roman" pitchFamily="32" charset="0"/>
              </a:rPr>
              <a:t>Figure 12.10 </a:t>
            </a:r>
            <a:r>
              <a:rPr lang="en-US" sz="900" dirty="0">
                <a:latin typeface="Times New Roman" pitchFamily="32" charset="0"/>
              </a:rPr>
              <a:t>shows the position and content of the 802.1 tag, referred to as Tag Control Information (TCI). The presence of the 2-octet TCI field is indicated by set the Length/Type field in the 802.3 MAC from to a value of 8100 hex. The TCI consists of three subfields:</a:t>
            </a:r>
          </a:p>
          <a:p>
            <a:pPr>
              <a:lnSpc>
                <a:spcPct val="80000"/>
              </a:lnSpc>
            </a:pPr>
            <a:r>
              <a:rPr lang="en-US" sz="900" dirty="0">
                <a:latin typeface="Times New Roman" pitchFamily="32" charset="0"/>
              </a:rPr>
              <a:t> </a:t>
            </a:r>
          </a:p>
          <a:p>
            <a:pPr>
              <a:lnSpc>
                <a:spcPct val="80000"/>
              </a:lnSpc>
            </a:pPr>
            <a:r>
              <a:rPr lang="en-US" sz="900" b="1" dirty="0">
                <a:latin typeface="Times New Roman" pitchFamily="32" charset="0"/>
              </a:rPr>
              <a:t>User priority (3 bits):</a:t>
            </a:r>
            <a:r>
              <a:rPr lang="en-US" sz="900" dirty="0">
                <a:latin typeface="Times New Roman" pitchFamily="32" charset="0"/>
              </a:rPr>
              <a:t> The priority level for this frame.</a:t>
            </a:r>
            <a:endParaRPr lang="en-US" sz="900" dirty="0" smtClean="0">
              <a:latin typeface="Times New Roman" pitchFamily="32" charset="0"/>
            </a:endParaRPr>
          </a:p>
          <a:p>
            <a:pPr>
              <a:lnSpc>
                <a:spcPct val="80000"/>
              </a:lnSpc>
            </a:pPr>
            <a:endParaRPr lang="en-US" sz="900" b="1" dirty="0" smtClean="0">
              <a:latin typeface="Times New Roman" pitchFamily="32" charset="0"/>
            </a:endParaRPr>
          </a:p>
          <a:p>
            <a:pPr>
              <a:lnSpc>
                <a:spcPct val="80000"/>
              </a:lnSpc>
            </a:pPr>
            <a:r>
              <a:rPr lang="en-US" sz="900" b="1" dirty="0" smtClean="0">
                <a:latin typeface="Times New Roman" pitchFamily="32" charset="0"/>
              </a:rPr>
              <a:t>Canonical </a:t>
            </a:r>
            <a:r>
              <a:rPr lang="en-US" sz="900" b="1" dirty="0">
                <a:latin typeface="Times New Roman" pitchFamily="32" charset="0"/>
              </a:rPr>
              <a:t>format indicator (1 bit):</a:t>
            </a:r>
            <a:r>
              <a:rPr lang="en-US" sz="900" dirty="0">
                <a:latin typeface="Times New Roman" pitchFamily="32" charset="0"/>
              </a:rPr>
              <a:t> s always set to zero for Ethernet switches. CFI is used for compatibility reason between Ethernet type network and Token Ring type network. If a frame received at an Ethernet port has a CFI set to 1, then that frame should not be forwarded as it is to an untagged port.</a:t>
            </a:r>
            <a:endParaRPr lang="en-US" sz="900" dirty="0" smtClean="0">
              <a:latin typeface="Times New Roman" pitchFamily="32" charset="0"/>
            </a:endParaRPr>
          </a:p>
          <a:p>
            <a:pPr>
              <a:lnSpc>
                <a:spcPct val="80000"/>
              </a:lnSpc>
            </a:pPr>
            <a:endParaRPr lang="en-US" sz="900" b="1" dirty="0" smtClean="0">
              <a:latin typeface="Times New Roman" pitchFamily="32" charset="0"/>
            </a:endParaRPr>
          </a:p>
          <a:p>
            <a:pPr>
              <a:lnSpc>
                <a:spcPct val="80000"/>
              </a:lnSpc>
            </a:pPr>
            <a:r>
              <a:rPr lang="en-US" sz="900" b="1" dirty="0" smtClean="0">
                <a:latin typeface="Times New Roman" pitchFamily="32" charset="0"/>
              </a:rPr>
              <a:t>VLAN </a:t>
            </a:r>
            <a:r>
              <a:rPr lang="en-US" sz="900" b="1" dirty="0">
                <a:latin typeface="Times New Roman" pitchFamily="32" charset="0"/>
              </a:rPr>
              <a:t>identifier (12 bits):</a:t>
            </a:r>
            <a:r>
              <a:rPr lang="en-US" sz="900" dirty="0">
                <a:latin typeface="Times New Roman" pitchFamily="32" charset="0"/>
              </a:rPr>
              <a:t> the identification of the VLAN. Of the 4096 possible VIDs, a VID of 0 is used to identify that the TCI contains only a priority value, and 4095 (FFF) is reserved, so the maximum possible number of VLAN configurations is 4094.</a:t>
            </a:r>
          </a:p>
          <a:p>
            <a:pPr>
              <a:lnSpc>
                <a:spcPct val="80000"/>
              </a:lnSpc>
            </a:pPr>
            <a:r>
              <a:rPr lang="en-US" sz="900" dirty="0">
                <a:latin typeface="Times New Roman" pitchFamily="32" charset="0"/>
              </a:rPr>
              <a:t> </a:t>
            </a:r>
          </a:p>
          <a:p>
            <a:pPr>
              <a:lnSpc>
                <a:spcPct val="80000"/>
              </a:lnSpc>
            </a:pPr>
            <a:endParaRPr/>
          </a:p>
        </p:txBody>
      </p:sp>
      <p:sp>
        <p:nvSpPr>
          <p:cNvPr id="74756" name="Slide Number Placeholder 3"/>
          <p:cNvSpPr>
            <a:spLocks noGrp="1"/>
          </p:cNvSpPr>
          <p:nvPr>
            <p:ph type="sldNum" sz="quarter" idx="5"/>
          </p:nvPr>
        </p:nvSpPr>
        <p:spPr>
          <a:noFill/>
        </p:spPr>
        <p:txBody>
          <a:bodyPr/>
          <a:lstStyle/>
          <a:p>
            <a:fld id="{572A70E2-5970-9049-9857-EE2DD6802326}" type="slidenum">
              <a:rPr lang="en-US"/>
              <a:pPr/>
              <a:t>35</a:t>
            </a:fld>
            <a:endParaRPr lang="en-US" dirty="0"/>
          </a:p>
        </p:txBody>
      </p:sp>
    </p:spTree>
    <p:extLst>
      <p:ext uri="{BB962C8B-B14F-4D97-AF65-F5344CB8AC3E}">
        <p14:creationId xmlns:p14="http://schemas.microsoft.com/office/powerpoint/2010/main" val="26152076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r>
              <a:rPr lang="en-US" dirty="0" smtClean="0">
                <a:latin typeface="Times New Roman" pitchFamily="32" charset="0"/>
              </a:rPr>
              <a:t>Figure 12.11 </a:t>
            </a:r>
            <a:r>
              <a:rPr lang="en-US" dirty="0">
                <a:latin typeface="Times New Roman" pitchFamily="32" charset="0"/>
              </a:rPr>
              <a:t>illustrates a LAN configuration that includes three switches that implement 802.1Q and one "legacy" switch or bridge that does not. In this case, all of the end systems of the legacy device must belong to the same VLAN. The MAC frames that traverse trunks between VLAN-aware switches include the 802.1Q TCI tag. This tag is stripped off before a frame is routed to a legacy switch. For end systems connected to a VLAN-aware switch, the MAC frame may or may not include the TCI tag, depending on the implementation. The important point is that the TCI tag is used between VLAN-aware switches so that appropriate routing and frame handling can be performed.</a:t>
            </a:r>
          </a:p>
          <a:p>
            <a:r>
              <a:rPr lang="en-US" dirty="0">
                <a:latin typeface="Times New Roman" pitchFamily="32" charset="0"/>
              </a:rPr>
              <a:t> </a:t>
            </a:r>
          </a:p>
          <a:p>
            <a:endParaRPr lang="en-US" dirty="0">
              <a:latin typeface="Times New Roman" pitchFamily="32" charset="0"/>
            </a:endParaRPr>
          </a:p>
        </p:txBody>
      </p:sp>
      <p:sp>
        <p:nvSpPr>
          <p:cNvPr id="75780" name="Slide Number Placeholder 3"/>
          <p:cNvSpPr>
            <a:spLocks noGrp="1"/>
          </p:cNvSpPr>
          <p:nvPr>
            <p:ph type="sldNum" sz="quarter" idx="5"/>
          </p:nvPr>
        </p:nvSpPr>
        <p:spPr>
          <a:noFill/>
        </p:spPr>
        <p:txBody>
          <a:bodyPr/>
          <a:lstStyle/>
          <a:p>
            <a:fld id="{32821DD2-4190-3A4E-AFC0-3AFE0E76AA7B}" type="slidenum">
              <a:rPr lang="en-US"/>
              <a:pPr/>
              <a:t>36</a:t>
            </a:fld>
            <a:endParaRPr lang="en-US" dirty="0"/>
          </a:p>
        </p:txBody>
      </p:sp>
    </p:spTree>
    <p:extLst>
      <p:ext uri="{BB962C8B-B14F-4D97-AF65-F5344CB8AC3E}">
        <p14:creationId xmlns:p14="http://schemas.microsoft.com/office/powerpoint/2010/main" val="2435198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We’ll go through an example of two nodes communicating over a trunk line. There are several steps to the process (in addition to host routing) so the figure is labeled based on the steps listed. </a:t>
            </a:r>
          </a:p>
          <a:p>
            <a:endParaRPr lang="en-US" altLang="zh-TW" dirty="0" smtClean="0"/>
          </a:p>
          <a:p>
            <a:r>
              <a:rPr lang="en-US" altLang="zh-TW" dirty="0" smtClean="0"/>
              <a:t>PC1 sends traffic to PC2 after processing its host routing table. These nodes are in the same VLAN but they are connected to different switches. The basic process:</a:t>
            </a:r>
          </a:p>
          <a:p>
            <a:endParaRPr lang="en-US" altLang="zh-TW" dirty="0" smtClean="0"/>
          </a:p>
          <a:p>
            <a:r>
              <a:rPr lang="en-US" altLang="zh-TW" dirty="0" smtClean="0"/>
              <a:t>1. The Ethernet frame leaves PC1 and is received by Switch 1.</a:t>
            </a:r>
          </a:p>
          <a:p>
            <a:r>
              <a:rPr lang="en-US" altLang="zh-TW" dirty="0" smtClean="0"/>
              <a:t>2. The Switch 1 SAT (Source Address Table) indicates that the destination is on the other end of the trunk line.</a:t>
            </a:r>
          </a:p>
          <a:p>
            <a:r>
              <a:rPr lang="en-US" altLang="zh-TW" dirty="0" smtClean="0"/>
              <a:t>3. Switch 1 uses the trunking protocol to modify the Ethernet frame by adding the VLAN id.</a:t>
            </a:r>
          </a:p>
          <a:p>
            <a:r>
              <a:rPr lang="en-US" altLang="zh-TW" dirty="0" smtClean="0"/>
              <a:t>4. The new frame leaves the trunk port on Switch1 and is received by Switch 2.</a:t>
            </a:r>
          </a:p>
          <a:p>
            <a:r>
              <a:rPr lang="en-US" altLang="zh-TW" dirty="0" smtClean="0"/>
              <a:t>5.</a:t>
            </a:r>
            <a:r>
              <a:rPr lang="en-US" altLang="zh-TW" baseline="0" dirty="0" smtClean="0"/>
              <a:t> </a:t>
            </a:r>
            <a:r>
              <a:rPr lang="en-US" altLang="zh-TW" dirty="0" smtClean="0"/>
              <a:t>Switch2 reads the VLAN id and strips off the trunking protocol.</a:t>
            </a:r>
          </a:p>
          <a:p>
            <a:r>
              <a:rPr lang="en-US" altLang="zh-TW" dirty="0" smtClean="0"/>
              <a:t>6. The original frame is forwarded to the destination (port 4) based on the SAT of Switch 2.</a:t>
            </a:r>
          </a:p>
          <a:p>
            <a:endParaRPr lang="zh-TW" altLang="en-US" dirty="0"/>
          </a:p>
        </p:txBody>
      </p:sp>
      <p:sp>
        <p:nvSpPr>
          <p:cNvPr id="4" name="投影片編號版面配置區 3"/>
          <p:cNvSpPr>
            <a:spLocks noGrp="1"/>
          </p:cNvSpPr>
          <p:nvPr>
            <p:ph type="sldNum" sz="quarter" idx="10"/>
          </p:nvPr>
        </p:nvSpPr>
        <p:spPr/>
        <p:txBody>
          <a:bodyPr/>
          <a:lstStyle/>
          <a:p>
            <a:fld id="{9749FA37-BFB5-0A4F-9EB3-8611D608B7BC}" type="slidenum">
              <a:rPr lang="en-US" smtClean="0"/>
              <a:pPr/>
              <a:t>37</a:t>
            </a:fld>
            <a:endParaRPr lang="en-US" dirty="0"/>
          </a:p>
        </p:txBody>
      </p:sp>
    </p:spTree>
    <p:extLst>
      <p:ext uri="{BB962C8B-B14F-4D97-AF65-F5344CB8AC3E}">
        <p14:creationId xmlns:p14="http://schemas.microsoft.com/office/powerpoint/2010/main" val="27948405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F1237D5-E233-4344-968A-EE6D40D35E39}" type="slidenum">
              <a:rPr lang="en-US"/>
              <a:pPr/>
              <a:t>38</a:t>
            </a:fld>
            <a:endParaRPr lang="en-US" dirty="0"/>
          </a:p>
        </p:txBody>
      </p:sp>
      <p:sp>
        <p:nvSpPr>
          <p:cNvPr id="95235" name="Rectangle 2"/>
          <p:cNvSpPr>
            <a:spLocks noGrp="1" noRot="1" noChangeAspect="1" noChangeArrowheads="1"/>
          </p:cNvSpPr>
          <p:nvPr>
            <p:ph type="sldImg"/>
          </p:nvPr>
        </p:nvSpPr>
        <p:spPr>
          <a:solidFill>
            <a:srgbClr val="FFFFFF"/>
          </a:solidFill>
          <a:ln/>
        </p:spPr>
      </p:sp>
      <p:sp>
        <p:nvSpPr>
          <p:cNvPr id="95236" name="Rectangle 3"/>
          <p:cNvSpPr>
            <a:spLocks noGrp="1" noChangeArrowheads="1"/>
          </p:cNvSpPr>
          <p:nvPr>
            <p:ph type="body" idx="1"/>
          </p:nvPr>
        </p:nvSpPr>
        <p:spPr>
          <a:xfrm>
            <a:off x="685800" y="4343400"/>
            <a:ext cx="5486400" cy="4114800"/>
          </a:xfrm>
          <a:solidFill>
            <a:srgbClr val="FFFFFF"/>
          </a:solidFill>
          <a:ln/>
        </p:spPr>
        <p:txBody>
          <a:bodyPr/>
          <a:lstStyle/>
          <a:p>
            <a:r>
              <a:rPr lang="en-US" dirty="0" smtClean="0"/>
              <a:t>Chapter 12 </a:t>
            </a:r>
            <a:r>
              <a:rPr lang="en-US" dirty="0"/>
              <a:t>summary.</a:t>
            </a:r>
          </a:p>
        </p:txBody>
      </p:sp>
    </p:spTree>
    <p:extLst>
      <p:ext uri="{BB962C8B-B14F-4D97-AF65-F5344CB8AC3E}">
        <p14:creationId xmlns:p14="http://schemas.microsoft.com/office/powerpoint/2010/main" val="3877741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Figure 12.1, based on data from [IEEE12], shows that systems running</a:t>
            </a:r>
          </a:p>
          <a:p>
            <a:r>
              <a:rPr lang="en-US" sz="1200" kern="1200" baseline="0" dirty="0" smtClean="0">
                <a:solidFill>
                  <a:schemeClr val="tx1"/>
                </a:solidFill>
                <a:latin typeface="Times New Roman" pitchFamily="-110" charset="0"/>
                <a:ea typeface="+mn-ea"/>
                <a:cs typeface="+mn-cs"/>
              </a:rPr>
              <a:t>at 1 </a:t>
            </a:r>
            <a:r>
              <a:rPr lang="en-US" sz="1200" kern="1200" baseline="0" dirty="0" err="1" smtClean="0">
                <a:solidFill>
                  <a:schemeClr val="tx1"/>
                </a:solidFill>
                <a:latin typeface="Times New Roman" pitchFamily="-110" charset="0"/>
                <a:ea typeface="+mn-ea"/>
                <a:cs typeface="+mn-cs"/>
              </a:rPr>
              <a:t>Gbps</a:t>
            </a:r>
            <a:r>
              <a:rPr lang="en-US" sz="1200" kern="1200" baseline="0" dirty="0" smtClean="0">
                <a:solidFill>
                  <a:schemeClr val="tx1"/>
                </a:solidFill>
                <a:latin typeface="Times New Roman" pitchFamily="-110" charset="0"/>
                <a:ea typeface="+mn-ea"/>
                <a:cs typeface="+mn-cs"/>
              </a:rPr>
              <a:t> and above dominate in data centers, and that demand is rapidly</a:t>
            </a:r>
          </a:p>
          <a:p>
            <a:r>
              <a:rPr lang="en-US" sz="1200" kern="1200" baseline="0" dirty="0" smtClean="0">
                <a:solidFill>
                  <a:schemeClr val="tx1"/>
                </a:solidFill>
                <a:latin typeface="Times New Roman" pitchFamily="-110" charset="0"/>
                <a:ea typeface="+mn-ea"/>
                <a:cs typeface="+mn-cs"/>
              </a:rPr>
              <a:t>evolving toward 100-Gbps systems.</a:t>
            </a:r>
            <a:endParaRPr lang="en-US" dirty="0" smtClean="0">
              <a:latin typeface="Times" pitchFamily="32" charset="0"/>
            </a:endParaRPr>
          </a:p>
          <a:p>
            <a:endParaRPr lang="en-US" dirty="0"/>
          </a:p>
        </p:txBody>
      </p:sp>
      <p:sp>
        <p:nvSpPr>
          <p:cNvPr id="4" name="Slide Number Placeholder 3"/>
          <p:cNvSpPr>
            <a:spLocks noGrp="1"/>
          </p:cNvSpPr>
          <p:nvPr>
            <p:ph type="sldNum" sz="quarter" idx="10"/>
          </p:nvPr>
        </p:nvSpPr>
        <p:spPr/>
        <p:txBody>
          <a:bodyPr/>
          <a:lstStyle/>
          <a:p>
            <a:fld id="{9749FA37-BFB5-0A4F-9EB3-8611D608B7BC}" type="slidenum">
              <a:rPr lang="en-US" smtClean="0"/>
              <a:pPr/>
              <a:t>4</a:t>
            </a:fld>
            <a:endParaRPr lang="en-US" dirty="0"/>
          </a:p>
        </p:txBody>
      </p:sp>
    </p:spTree>
    <p:extLst>
      <p:ext uri="{BB962C8B-B14F-4D97-AF65-F5344CB8AC3E}">
        <p14:creationId xmlns:p14="http://schemas.microsoft.com/office/powerpoint/2010/main" val="1178022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400" dirty="0">
                <a:latin typeface="Times New Roman" pitchFamily="32" charset="0"/>
              </a:rPr>
              <a:t>The most widely used high-speed LANs today are based on Ethernet and were developed by the IEEE 802.3 standards committee. As with other LAN standards, there is both a medium access control layer and a physical layer, which are considered in turn in what follows.</a:t>
            </a:r>
            <a:endParaRPr lang="en-US" sz="400" dirty="0" smtClean="0">
              <a:latin typeface="Times New Roman" pitchFamily="32" charset="0"/>
            </a:endParaRPr>
          </a:p>
          <a:p>
            <a:pPr>
              <a:lnSpc>
                <a:spcPct val="80000"/>
              </a:lnSpc>
            </a:pPr>
            <a:endParaRPr lang="en-US" sz="400" dirty="0" smtClean="0">
              <a:latin typeface="Times New Roman" pitchFamily="32" charset="0"/>
            </a:endParaRPr>
          </a:p>
          <a:p>
            <a:pPr>
              <a:lnSpc>
                <a:spcPct val="80000"/>
              </a:lnSpc>
            </a:pPr>
            <a:r>
              <a:rPr lang="en-US" sz="400" dirty="0" smtClean="0">
                <a:latin typeface="Times New Roman" pitchFamily="32" charset="0"/>
              </a:rPr>
              <a:t>It </a:t>
            </a:r>
            <a:r>
              <a:rPr lang="en-US" sz="400" dirty="0">
                <a:latin typeface="Times New Roman" pitchFamily="32" charset="0"/>
              </a:rPr>
              <a:t>is easier to understand the operation of CSMA/CD if we look first at some earlier schemes from which CSMA/CD evolved.</a:t>
            </a:r>
            <a:endParaRPr lang="en-US" sz="400" dirty="0" smtClean="0">
              <a:latin typeface="Times New Roman" pitchFamily="32" charset="0"/>
            </a:endParaRPr>
          </a:p>
          <a:p>
            <a:pPr>
              <a:lnSpc>
                <a:spcPct val="80000"/>
              </a:lnSpc>
            </a:pPr>
            <a:endParaRPr lang="en-US" sz="400" dirty="0" smtClean="0">
              <a:latin typeface="Times New Roman" pitchFamily="32" charset="0"/>
            </a:endParaRPr>
          </a:p>
          <a:p>
            <a:pPr>
              <a:lnSpc>
                <a:spcPct val="80000"/>
              </a:lnSpc>
            </a:pPr>
            <a:r>
              <a:rPr lang="en-US" sz="400" dirty="0" smtClean="0">
                <a:latin typeface="Times New Roman" pitchFamily="32" charset="0"/>
              </a:rPr>
              <a:t>CSMA</a:t>
            </a:r>
            <a:r>
              <a:rPr lang="en-US" sz="400" dirty="0">
                <a:latin typeface="Times New Roman" pitchFamily="32" charset="0"/>
              </a:rPr>
              <a:t>/CD and its precursors can be termed random access, or contention, techniques. They are random access in the sense that there is no predictable or scheduled time for any station to transmit; station transmissions are ordered randomly. They exhibit contention in the sense that stations contend for time on the shared medium.</a:t>
            </a:r>
            <a:endParaRPr lang="en-US" sz="400" dirty="0" smtClean="0">
              <a:latin typeface="Times New Roman" pitchFamily="32" charset="0"/>
            </a:endParaRPr>
          </a:p>
          <a:p>
            <a:pPr>
              <a:lnSpc>
                <a:spcPct val="80000"/>
              </a:lnSpc>
            </a:pPr>
            <a:endParaRPr lang="en-US" sz="400" dirty="0">
              <a:latin typeface="Times New Roman" pitchFamily="32" charset="0"/>
            </a:endParaRPr>
          </a:p>
          <a:p>
            <a:pPr>
              <a:lnSpc>
                <a:spcPct val="80000"/>
              </a:lnSpc>
            </a:pPr>
            <a:r>
              <a:rPr lang="en-US" sz="400" dirty="0" smtClean="0">
                <a:latin typeface="Times New Roman" pitchFamily="32" charset="0"/>
              </a:rPr>
              <a:t>The </a:t>
            </a:r>
            <a:r>
              <a:rPr lang="en-US" sz="400" dirty="0">
                <a:latin typeface="Times New Roman" pitchFamily="32" charset="0"/>
              </a:rPr>
              <a:t>earliest of these techniques, known as ALOHA, was developed for packet radio networks. However, it is applicable to any shared transmission medium. ALOHA, or pure ALOHA as it is sometimes called, specifies that a station may transmit a frame at any time. The station then listens for an amount of time equal to the maximum possible round-trip propagation delay on the network (twice the time it takes to send a frame between the two most widely separated stations) plus a small fixed time increment. If the station hears an acknowledgment during that time, fine; otherwise, it resends the frame. If the station fails to receive an acknowledgment after repeated transmissions, it gives up. A receiving station determines the correctness of an incoming frame by examining a frame check sequence field, as in HDLC. If the frame is valid and if the destination address in the frame header matches the receiver's address, the station immediately sends an acknowledgment. The frame may be invalid due to noise on the channel or because another station transmitted a frame at about the same time. In the latter case, the two frames may interfere with each other at the receiver so that neither gets through; this is known as a </a:t>
            </a:r>
            <a:r>
              <a:rPr lang="en-US" sz="400" b="1" dirty="0">
                <a:latin typeface="Times New Roman" pitchFamily="32" charset="0"/>
              </a:rPr>
              <a:t>collision</a:t>
            </a:r>
            <a:r>
              <a:rPr lang="en-US" sz="400" dirty="0">
                <a:latin typeface="Times New Roman" pitchFamily="32" charset="0"/>
              </a:rPr>
              <a:t>. If a received frame is determined to be invalid, the receiving station simply ignores the frame.</a:t>
            </a:r>
            <a:endParaRPr lang="en-US" sz="400" dirty="0" smtClean="0">
              <a:latin typeface="Times New Roman" pitchFamily="32" charset="0"/>
            </a:endParaRPr>
          </a:p>
          <a:p>
            <a:pPr>
              <a:lnSpc>
                <a:spcPct val="80000"/>
              </a:lnSpc>
            </a:pPr>
            <a:endParaRPr lang="en-US" sz="400" dirty="0">
              <a:latin typeface="Times New Roman" pitchFamily="32" charset="0"/>
            </a:endParaRPr>
          </a:p>
          <a:p>
            <a:pPr>
              <a:lnSpc>
                <a:spcPct val="80000"/>
              </a:lnSpc>
            </a:pPr>
            <a:r>
              <a:rPr lang="en-US" sz="400" dirty="0" smtClean="0">
                <a:latin typeface="Times New Roman" pitchFamily="32" charset="0"/>
              </a:rPr>
              <a:t>ALOHA </a:t>
            </a:r>
            <a:r>
              <a:rPr lang="en-US" sz="400" dirty="0">
                <a:latin typeface="Times New Roman" pitchFamily="32" charset="0"/>
              </a:rPr>
              <a:t>is as simple as can be, and pays a penalty for it. Because the number of collisions rises rapidly with increased load, the maximum utilization of the channel is only about 18%.</a:t>
            </a:r>
            <a:endParaRPr lang="en-US" sz="400" dirty="0" smtClean="0">
              <a:latin typeface="Times New Roman" pitchFamily="32" charset="0"/>
            </a:endParaRPr>
          </a:p>
          <a:p>
            <a:pPr>
              <a:lnSpc>
                <a:spcPct val="80000"/>
              </a:lnSpc>
            </a:pPr>
            <a:endParaRPr lang="en-US" sz="400" dirty="0">
              <a:latin typeface="Times New Roman" pitchFamily="32" charset="0"/>
            </a:endParaRPr>
          </a:p>
          <a:p>
            <a:pPr>
              <a:lnSpc>
                <a:spcPct val="80000"/>
              </a:lnSpc>
            </a:pPr>
            <a:r>
              <a:rPr lang="en-US" sz="400" dirty="0" smtClean="0">
                <a:latin typeface="Times New Roman" pitchFamily="32" charset="0"/>
              </a:rPr>
              <a:t>To </a:t>
            </a:r>
            <a:r>
              <a:rPr lang="en-US" sz="400" dirty="0">
                <a:latin typeface="Times New Roman" pitchFamily="32" charset="0"/>
              </a:rPr>
              <a:t>improve efficiency, a modification of ALOHA, known as slotted ALOHA, was developed. In this scheme, time on the channel is organized into uniform slots whose size equals the frame transmission time. Some central clock or other technique is needed to synchronize all stations. Transmission is permitted to begin only at a slot boundary. Thus, frames that do overlap will do so totally. This increases the maximum utilization of the system to about 37%.</a:t>
            </a:r>
          </a:p>
          <a:p>
            <a:pPr>
              <a:lnSpc>
                <a:spcPct val="80000"/>
              </a:lnSpc>
            </a:pPr>
            <a:endParaRPr/>
          </a:p>
        </p:txBody>
      </p:sp>
      <p:sp>
        <p:nvSpPr>
          <p:cNvPr id="44036" name="Slide Number Placeholder 3"/>
          <p:cNvSpPr>
            <a:spLocks noGrp="1"/>
          </p:cNvSpPr>
          <p:nvPr>
            <p:ph type="sldNum" sz="quarter" idx="5"/>
          </p:nvPr>
        </p:nvSpPr>
        <p:spPr>
          <a:noFill/>
        </p:spPr>
        <p:txBody>
          <a:bodyPr/>
          <a:lstStyle/>
          <a:p>
            <a:fld id="{C4237A45-70E5-C94E-B04F-C3FF43A1367B}" type="slidenum">
              <a:rPr lang="en-US"/>
              <a:pPr/>
              <a:t>5</a:t>
            </a:fld>
            <a:endParaRPr lang="en-US" dirty="0"/>
          </a:p>
        </p:txBody>
      </p:sp>
    </p:spTree>
    <p:extLst>
      <p:ext uri="{BB962C8B-B14F-4D97-AF65-F5344CB8AC3E}">
        <p14:creationId xmlns:p14="http://schemas.microsoft.com/office/powerpoint/2010/main" val="268609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500" dirty="0">
                <a:latin typeface="Times New Roman" pitchFamily="32" charset="0"/>
              </a:rPr>
              <a:t>Both ALOHA and slotted ALOHA exhibit poor utilization. Both fail to take advantage of one of the key properties of both packet radio networks and LANs, which is that propagation delay between stations may be very small compared to frame transmission time. Consider the following observations. If the station-to-station propagation time is large compared to the frame transmission time, then, after a station launches a frame, it will be a long time before other stations know about it. During that time, one of the other stations may transmit a frame; the two frames may interfere with each other and neither gets through. Indeed, if the distances are great enough, many stations may begin transmitting, one after the other, and none of their frames get through unscathed. Suppose, however, that the propagation time is small compared to frame transmission time. In that case, when a station launches a frame, all the other stations know it almost immediately. So, if they had any sense, they would not try transmitting until the first station was done. Collisions would be rare because they would occur only when two stations began to transmit almost simultaneously. Another way to look at it is that a short propagation delay provides the stations with better feedback about the state of the network; this information can be used to improve efficiency.</a:t>
            </a:r>
          </a:p>
          <a:p>
            <a:pPr>
              <a:lnSpc>
                <a:spcPct val="80000"/>
              </a:lnSpc>
            </a:pPr>
            <a:endParaRPr/>
          </a:p>
          <a:p>
            <a:pPr>
              <a:lnSpc>
                <a:spcPct val="80000"/>
              </a:lnSpc>
            </a:pPr>
            <a:r>
              <a:rPr lang="en-US" sz="500" dirty="0" smtClean="0">
                <a:latin typeface="Times New Roman" pitchFamily="32" charset="0"/>
              </a:rPr>
              <a:t>The </a:t>
            </a:r>
            <a:r>
              <a:rPr lang="en-US" sz="500" dirty="0">
                <a:latin typeface="Times New Roman" pitchFamily="32" charset="0"/>
              </a:rPr>
              <a:t>foregoing observations led to the development of carrier sense multiple access (CSMA). With CSMA, a station wishing to transmit first listens to the medium to determine if another transmission is in progress (carrier sense). If the medium is in use, the station must wait. If the medium is idle, the station may transmit. It may happen that two or more stations attempt to transmit at about the same time. If this happens, there will be a collision; the data from both transmissions will be garbled and not received successfully. To account for this, a station waits a reasonable amount of time after transmitting for an acknowledgment, taking into account the maximum round-trip propagation delay and the fact that the acknowledging station must also contend for the channel to respond. If there is no acknowledgment, the station assumes that a collision has occurred and retransmits.</a:t>
            </a:r>
          </a:p>
          <a:p>
            <a:pPr>
              <a:lnSpc>
                <a:spcPct val="80000"/>
              </a:lnSpc>
            </a:pPr>
            <a:endParaRPr/>
          </a:p>
          <a:p>
            <a:pPr>
              <a:lnSpc>
                <a:spcPct val="80000"/>
              </a:lnSpc>
            </a:pPr>
            <a:r>
              <a:rPr lang="en-US" sz="500" dirty="0" smtClean="0">
                <a:latin typeface="Times New Roman" pitchFamily="32" charset="0"/>
              </a:rPr>
              <a:t>One </a:t>
            </a:r>
            <a:r>
              <a:rPr lang="en-US" sz="500" dirty="0">
                <a:latin typeface="Times New Roman" pitchFamily="32" charset="0"/>
              </a:rPr>
              <a:t>can see how this strategy would be effective for networks in which the average frame transmission time is much longer than the propagation time. Collisions can occur only when more than one user begins transmitting within a short time interval (the period of the propagation delay). If a station begins to transmit a frame, and there are no collisions during the time it takes for the leading edge of the packet to propagate to the farthest station, then there will be no collision for this frame because all other stations are now aware of the transmission.</a:t>
            </a:r>
          </a:p>
          <a:p>
            <a:pPr>
              <a:lnSpc>
                <a:spcPct val="80000"/>
              </a:lnSpc>
            </a:pPr>
            <a:endParaRPr/>
          </a:p>
          <a:p>
            <a:pPr>
              <a:lnSpc>
                <a:spcPct val="80000"/>
              </a:lnSpc>
            </a:pPr>
            <a:r>
              <a:rPr lang="en-US" sz="500" dirty="0" smtClean="0">
                <a:latin typeface="Times New Roman" pitchFamily="32" charset="0"/>
              </a:rPr>
              <a:t>The </a:t>
            </a:r>
            <a:r>
              <a:rPr lang="en-US" sz="500" dirty="0">
                <a:latin typeface="Times New Roman" pitchFamily="32" charset="0"/>
              </a:rPr>
              <a:t>maximum utilization achievable using CSMA can far exceed that of ALOHA or slotted ALOHA. The maximum utilization depends on the length of the frame and on the propagation time; the longer the frames or the shorter the propagation time, the higher the utilization.</a:t>
            </a:r>
          </a:p>
          <a:p>
            <a:pPr>
              <a:lnSpc>
                <a:spcPct val="80000"/>
              </a:lnSpc>
            </a:pPr>
            <a:endParaRPr/>
          </a:p>
        </p:txBody>
      </p:sp>
      <p:sp>
        <p:nvSpPr>
          <p:cNvPr id="45060" name="Slide Number Placeholder 3"/>
          <p:cNvSpPr>
            <a:spLocks noGrp="1"/>
          </p:cNvSpPr>
          <p:nvPr>
            <p:ph type="sldNum" sz="quarter" idx="5"/>
          </p:nvPr>
        </p:nvSpPr>
        <p:spPr>
          <a:noFill/>
        </p:spPr>
        <p:txBody>
          <a:bodyPr/>
          <a:lstStyle/>
          <a:p>
            <a:fld id="{7DF7E209-224E-844A-9A6A-193B0F5C7570}" type="slidenum">
              <a:rPr lang="en-US"/>
              <a:pPr/>
              <a:t>6</a:t>
            </a:fld>
            <a:endParaRPr lang="en-US" dirty="0"/>
          </a:p>
        </p:txBody>
      </p:sp>
    </p:spTree>
    <p:extLst>
      <p:ext uri="{BB962C8B-B14F-4D97-AF65-F5344CB8AC3E}">
        <p14:creationId xmlns:p14="http://schemas.microsoft.com/office/powerpoint/2010/main" val="992537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 With CSMA, an algorithm is needed to specify what a station should do if the</a:t>
            </a:r>
          </a:p>
          <a:p>
            <a:r>
              <a:rPr lang="en-US" sz="1200" kern="1200" baseline="0" dirty="0" smtClean="0">
                <a:solidFill>
                  <a:schemeClr val="tx1"/>
                </a:solidFill>
                <a:latin typeface="Times New Roman" pitchFamily="-110" charset="0"/>
                <a:ea typeface="+mn-ea"/>
                <a:cs typeface="+mn-cs"/>
              </a:rPr>
              <a:t>medium is found busy. Three approaches are depicted in Figure 12.2.</a:t>
            </a:r>
            <a:endParaRPr lang="en-US" dirty="0"/>
          </a:p>
        </p:txBody>
      </p:sp>
      <p:sp>
        <p:nvSpPr>
          <p:cNvPr id="4" name="Slide Number Placeholder 3"/>
          <p:cNvSpPr>
            <a:spLocks noGrp="1"/>
          </p:cNvSpPr>
          <p:nvPr>
            <p:ph type="sldNum" sz="quarter" idx="10"/>
          </p:nvPr>
        </p:nvSpPr>
        <p:spPr/>
        <p:txBody>
          <a:bodyPr/>
          <a:lstStyle/>
          <a:p>
            <a:fld id="{9749FA37-BFB5-0A4F-9EB3-8611D608B7BC}" type="slidenum">
              <a:rPr lang="en-US" smtClean="0"/>
              <a:pPr/>
              <a:t>7</a:t>
            </a:fld>
            <a:endParaRPr lang="en-US" dirty="0"/>
          </a:p>
        </p:txBody>
      </p:sp>
    </p:spTree>
    <p:extLst>
      <p:ext uri="{BB962C8B-B14F-4D97-AF65-F5344CB8AC3E}">
        <p14:creationId xmlns:p14="http://schemas.microsoft.com/office/powerpoint/2010/main" val="3448152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10" charset="0"/>
                <a:ea typeface="+mn-ea"/>
                <a:cs typeface="+mn-cs"/>
              </a:rPr>
              <a:t>One algorithm is </a:t>
            </a:r>
            <a:r>
              <a:rPr lang="en-US" sz="1200" b="1" kern="1200" dirty="0" smtClean="0">
                <a:solidFill>
                  <a:schemeClr val="tx1"/>
                </a:solidFill>
                <a:latin typeface="Times New Roman" pitchFamily="-110" charset="0"/>
                <a:ea typeface="+mn-ea"/>
                <a:cs typeface="+mn-cs"/>
              </a:rPr>
              <a:t>nonpersistent CSMA</a:t>
            </a:r>
            <a:r>
              <a:rPr lang="en-US" sz="1200" kern="1200" dirty="0" smtClean="0">
                <a:solidFill>
                  <a:schemeClr val="tx1"/>
                </a:solidFill>
                <a:latin typeface="Times New Roman" pitchFamily="-110" charset="0"/>
                <a:ea typeface="+mn-ea"/>
                <a:cs typeface="+mn-cs"/>
              </a:rPr>
              <a:t>. A station wishing to transmit listens to the medium and obeys the following rules:</a:t>
            </a:r>
          </a:p>
          <a:p>
            <a:r>
              <a:rPr lang="en-US" sz="1200" kern="1200" dirty="0" smtClean="0">
                <a:solidFill>
                  <a:schemeClr val="tx1"/>
                </a:solidFill>
                <a:latin typeface="Times New Roman" pitchFamily="-110" charset="0"/>
                <a:ea typeface="+mn-ea"/>
                <a:cs typeface="+mn-cs"/>
              </a:rPr>
              <a:t> </a:t>
            </a:r>
          </a:p>
          <a:p>
            <a:pPr marL="228600" indent="-228600">
              <a:buAutoNum type="arabicPeriod"/>
            </a:pPr>
            <a:r>
              <a:rPr lang="en-US" sz="1200" b="0" kern="1200" baseline="0" dirty="0" smtClean="0">
                <a:solidFill>
                  <a:schemeClr val="tx1"/>
                </a:solidFill>
                <a:latin typeface="Times New Roman" pitchFamily="-110" charset="0"/>
                <a:ea typeface="+mn-ea"/>
                <a:cs typeface="+mn-cs"/>
              </a:rPr>
              <a:t>I</a:t>
            </a:r>
            <a:r>
              <a:rPr lang="en-US" sz="1200" kern="1200" dirty="0" smtClean="0">
                <a:solidFill>
                  <a:schemeClr val="tx1"/>
                </a:solidFill>
                <a:latin typeface="Times New Roman" pitchFamily="-110" charset="0"/>
                <a:ea typeface="+mn-ea"/>
                <a:cs typeface="+mn-cs"/>
              </a:rPr>
              <a:t>f the medium is idle, transmit; otherwise, go to step 2.</a:t>
            </a:r>
          </a:p>
          <a:p>
            <a:pPr marL="228600" indent="-228600">
              <a:buAutoNum type="arabicPeriod"/>
            </a:pPr>
            <a:r>
              <a:rPr lang="en-US" sz="1200" b="0" kern="1200" dirty="0" smtClean="0">
                <a:solidFill>
                  <a:schemeClr val="tx1"/>
                </a:solidFill>
                <a:latin typeface="Times New Roman" pitchFamily="-110" charset="0"/>
                <a:ea typeface="+mn-ea"/>
                <a:cs typeface="+mn-cs"/>
              </a:rPr>
              <a:t>If</a:t>
            </a:r>
            <a:r>
              <a:rPr lang="en-US" sz="1200" kern="1200" dirty="0" smtClean="0">
                <a:solidFill>
                  <a:schemeClr val="tx1"/>
                </a:solidFill>
                <a:latin typeface="Times New Roman" pitchFamily="-110" charset="0"/>
                <a:ea typeface="+mn-ea"/>
                <a:cs typeface="+mn-cs"/>
              </a:rPr>
              <a:t> the medium is busy, wait an amount of time drawn from a probability distribution (the retransmission delay) and repeat step 1.</a:t>
            </a:r>
          </a:p>
          <a:p>
            <a:r>
              <a:rPr lang="en-US" sz="1200" kern="1200" dirty="0" smtClean="0">
                <a:solidFill>
                  <a:schemeClr val="tx1"/>
                </a:solidFill>
                <a:latin typeface="Times New Roman" pitchFamily="-110" charset="0"/>
                <a:ea typeface="+mn-ea"/>
                <a:cs typeface="+mn-cs"/>
              </a:rPr>
              <a:t> </a:t>
            </a:r>
          </a:p>
          <a:p>
            <a:r>
              <a:rPr lang="en-US" sz="1200" kern="1200" dirty="0" smtClean="0">
                <a:solidFill>
                  <a:schemeClr val="tx1"/>
                </a:solidFill>
                <a:latin typeface="Times New Roman" pitchFamily="-110" charset="0"/>
                <a:ea typeface="+mn-ea"/>
                <a:cs typeface="+mn-cs"/>
              </a:rPr>
              <a:t>The use of random delays reduces the probability of collisions. To see this, consider that two stations become ready to transmit at about the same time while another transmission is in progress; if both stations delay the same amount of time before trying again, they will both attempt to transmit at about the same time. A problem with nonpersistent CSMA is that capacity is wasted because the medium will generally remain idle following the end of a transmission even if there are one or more stations waiting to transmit.</a:t>
            </a:r>
          </a:p>
          <a:p>
            <a:endParaRPr lang="en-US" dirty="0"/>
          </a:p>
        </p:txBody>
      </p:sp>
      <p:sp>
        <p:nvSpPr>
          <p:cNvPr id="4" name="Slide Number Placeholder 3"/>
          <p:cNvSpPr>
            <a:spLocks noGrp="1"/>
          </p:cNvSpPr>
          <p:nvPr>
            <p:ph type="sldNum" sz="quarter" idx="10"/>
          </p:nvPr>
        </p:nvSpPr>
        <p:spPr/>
        <p:txBody>
          <a:bodyPr/>
          <a:lstStyle/>
          <a:p>
            <a:fld id="{9749FA37-BFB5-0A4F-9EB3-8611D608B7BC}" type="slidenum">
              <a:rPr lang="en-US" smtClean="0"/>
              <a:pPr/>
              <a:t>8</a:t>
            </a:fld>
            <a:endParaRPr lang="en-US" dirty="0"/>
          </a:p>
        </p:txBody>
      </p:sp>
    </p:spTree>
    <p:extLst>
      <p:ext uri="{BB962C8B-B14F-4D97-AF65-F5344CB8AC3E}">
        <p14:creationId xmlns:p14="http://schemas.microsoft.com/office/powerpoint/2010/main" val="4157269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C0087B2D-75E8-4D48-815E-2036AC9DB71D}" type="slidenum">
              <a:rPr lang="en-US"/>
              <a:pPr/>
              <a:t>9</a:t>
            </a:fld>
            <a:endParaRPr lang="en-US" dirty="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US" dirty="0">
                <a:latin typeface="Times New Roman" pitchFamily="32" charset="0"/>
              </a:rPr>
              <a:t>To avoid idle channel time, the </a:t>
            </a:r>
            <a:r>
              <a:rPr lang="en-US" b="1" dirty="0">
                <a:latin typeface="Times New Roman" pitchFamily="32" charset="0"/>
              </a:rPr>
              <a:t>1-persistent protocol</a:t>
            </a:r>
            <a:r>
              <a:rPr lang="en-US" dirty="0">
                <a:latin typeface="Times New Roman" pitchFamily="32" charset="0"/>
              </a:rPr>
              <a:t> can be used. A station wishing to transmit listens to the medium and obeys the following rules:</a:t>
            </a:r>
          </a:p>
          <a:p>
            <a:r>
              <a:rPr lang="en-US" dirty="0">
                <a:latin typeface="Times New Roman" pitchFamily="32" charset="0"/>
              </a:rPr>
              <a:t> </a:t>
            </a:r>
            <a:endParaRPr lang="en-US" dirty="0" smtClean="0">
              <a:latin typeface="Times New Roman" pitchFamily="32" charset="0"/>
            </a:endParaRPr>
          </a:p>
          <a:p>
            <a:pPr marL="228600" indent="-228600">
              <a:buAutoNum type="arabicPeriod"/>
            </a:pPr>
            <a:r>
              <a:rPr lang="en-US" dirty="0" smtClean="0">
                <a:latin typeface="Times New Roman" pitchFamily="32" charset="0"/>
              </a:rPr>
              <a:t>If </a:t>
            </a:r>
            <a:r>
              <a:rPr lang="en-US" dirty="0">
                <a:latin typeface="Times New Roman" pitchFamily="32" charset="0"/>
              </a:rPr>
              <a:t>the medium is idle, transmit; otherwise, go to step 2.</a:t>
            </a:r>
            <a:endParaRPr lang="en-US" dirty="0" smtClean="0">
              <a:latin typeface="Times New Roman" pitchFamily="32" charset="0"/>
            </a:endParaRPr>
          </a:p>
          <a:p>
            <a:pPr marL="228600" indent="-228600">
              <a:buAutoNum type="arabicPeriod"/>
            </a:pPr>
            <a:r>
              <a:rPr lang="en-US" dirty="0" smtClean="0">
                <a:latin typeface="Times New Roman" pitchFamily="32" charset="0"/>
              </a:rPr>
              <a:t>If </a:t>
            </a:r>
            <a:r>
              <a:rPr lang="en-US" dirty="0">
                <a:latin typeface="Times New Roman" pitchFamily="32" charset="0"/>
              </a:rPr>
              <a:t>the medium is busy, continue to listen until the channel is sensed idle; then transmit immediately.</a:t>
            </a:r>
          </a:p>
          <a:p>
            <a:r>
              <a:rPr lang="en-US" dirty="0">
                <a:latin typeface="Times New Roman" pitchFamily="32" charset="0"/>
              </a:rPr>
              <a:t> </a:t>
            </a:r>
            <a:endParaRPr lang="en-US" dirty="0" smtClean="0">
              <a:latin typeface="Times New Roman" pitchFamily="32" charset="0"/>
            </a:endParaRPr>
          </a:p>
          <a:p>
            <a:r>
              <a:rPr lang="en-US" dirty="0" smtClean="0">
                <a:latin typeface="Times New Roman" pitchFamily="32" charset="0"/>
              </a:rPr>
              <a:t>Whereas </a:t>
            </a:r>
            <a:r>
              <a:rPr lang="en-US" dirty="0">
                <a:latin typeface="Times New Roman" pitchFamily="32" charset="0"/>
              </a:rPr>
              <a:t>nonpersistent stations are deferential, 1-persistent stations are selfish. If two or more stations are waiting to transmit, a collision is guaranteed. Things get sorted out only after the collision.</a:t>
            </a:r>
          </a:p>
          <a:p>
            <a:endParaRPr/>
          </a:p>
        </p:txBody>
      </p:sp>
    </p:spTree>
    <p:extLst>
      <p:ext uri="{BB962C8B-B14F-4D97-AF65-F5344CB8AC3E}">
        <p14:creationId xmlns:p14="http://schemas.microsoft.com/office/powerpoint/2010/main" val="72896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gd name="T0" fmla="*/ 5740 w 5740"/>
                <a:gd name="T1" fmla="*/ 4316 h 4316"/>
                <a:gd name="T2" fmla="*/ 0 w 5740"/>
                <a:gd name="T3" fmla="*/ 4316 h 4316"/>
                <a:gd name="T4" fmla="*/ 0 w 5740"/>
                <a:gd name="T5" fmla="*/ 0 h 4316"/>
                <a:gd name="T6" fmla="*/ 5740 w 5740"/>
                <a:gd name="T7" fmla="*/ 0 h 4316"/>
                <a:gd name="T8" fmla="*/ 5740 w 5740"/>
                <a:gd name="T9" fmla="*/ 4316 h 4316"/>
                <a:gd name="T10" fmla="*/ 5740 w 5740"/>
                <a:gd name="T11" fmla="*/ 4316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23" name="Freeform 29"/>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4" name="Freeform 30"/>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28" name="Freeform 34"/>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40" name="Freeform 46"/>
              <p:cNvSpPr>
                <a:spLocks/>
              </p:cNvSpPr>
              <p:nvPr/>
            </p:nvSpPr>
            <p:spPr bwMode="hidden">
              <a:xfrm>
                <a:off x="5280" y="3186"/>
                <a:ext cx="383" cy="96"/>
              </a:xfrm>
              <a:custGeom>
                <a:avLst/>
                <a:gdLst>
                  <a:gd name="T0" fmla="*/ 20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09 w 382"/>
                  <a:gd name="T19" fmla="*/ 96 h 96"/>
                  <a:gd name="T20" fmla="*/ 263 w 382"/>
                  <a:gd name="T21" fmla="*/ 90 h 96"/>
                  <a:gd name="T22" fmla="*/ 311 w 382"/>
                  <a:gd name="T23" fmla="*/ 84 h 96"/>
                  <a:gd name="T24" fmla="*/ 352 w 382"/>
                  <a:gd name="T25" fmla="*/ 66 h 96"/>
                  <a:gd name="T26" fmla="*/ 382 w 382"/>
                  <a:gd name="T27" fmla="*/ 42 h 96"/>
                  <a:gd name="T28" fmla="*/ 376 w 382"/>
                  <a:gd name="T29" fmla="*/ 42 h 96"/>
                  <a:gd name="T30" fmla="*/ 346 w 382"/>
                  <a:gd name="T31" fmla="*/ 66 h 96"/>
                  <a:gd name="T32" fmla="*/ 305 w 382"/>
                  <a:gd name="T33" fmla="*/ 78 h 96"/>
                  <a:gd name="T34" fmla="*/ 263 w 382"/>
                  <a:gd name="T35" fmla="*/ 90 h 96"/>
                  <a:gd name="T36" fmla="*/ 209 w 382"/>
                  <a:gd name="T37" fmla="*/ 96 h 96"/>
                  <a:gd name="T38" fmla="*/ 209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1" name="Freeform 47"/>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2" name="Freeform 48"/>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3" name="Freeform 49"/>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4" name="Freeform 50"/>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45" name="Freeform 51"/>
              <p:cNvSpPr>
                <a:spLocks/>
              </p:cNvSpPr>
              <p:nvPr/>
            </p:nvSpPr>
            <p:spPr bwMode="hidden">
              <a:xfrm>
                <a:off x="5489" y="3042"/>
                <a:ext cx="186" cy="210"/>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4 h 210"/>
                  <a:gd name="T12" fmla="*/ 161 w 185"/>
                  <a:gd name="T13" fmla="*/ 138 h 210"/>
                  <a:gd name="T14" fmla="*/ 149 w 185"/>
                  <a:gd name="T15" fmla="*/ 162 h 210"/>
                  <a:gd name="T16" fmla="*/ 119 w 185"/>
                  <a:gd name="T17" fmla="*/ 180 h 210"/>
                  <a:gd name="T18" fmla="*/ 90 w 185"/>
                  <a:gd name="T19" fmla="*/ 198 h 210"/>
                  <a:gd name="T20" fmla="*/ 96 w 185"/>
                  <a:gd name="T21" fmla="*/ 210 h 210"/>
                  <a:gd name="T22" fmla="*/ 131 w 185"/>
                  <a:gd name="T23" fmla="*/ 192 h 210"/>
                  <a:gd name="T24" fmla="*/ 161 w 185"/>
                  <a:gd name="T25" fmla="*/ 168 h 210"/>
                  <a:gd name="T26" fmla="*/ 179 w 185"/>
                  <a:gd name="T27" fmla="*/ 144 h 210"/>
                  <a:gd name="T28" fmla="*/ 185 w 185"/>
                  <a:gd name="T29" fmla="*/ 114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46" name="Freeform 52"/>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eaLnBrk="0" hangingPunct="0"/>
                  <a:endParaRPr lang="en-US" dirty="0"/>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eaLnBrk="0" hangingPunct="0"/>
                  <a:endParaRPr lang="en-US" dirty="0"/>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eaLnBrk="0" hangingPunct="0"/>
                  <a:endParaRPr lang="en-US" dirty="0"/>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eaLnBrk="0" hangingPunct="0"/>
                  <a:endParaRPr lang="en-US" dirty="0"/>
                </a:p>
              </p:txBody>
            </p:sp>
          </p:grpSp>
        </p:grpSp>
      </p:grpSp>
      <p:sp>
        <p:nvSpPr>
          <p:cNvPr id="103490"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103491"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10"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endParaRPr lang="en-US" dirty="0"/>
          </a:p>
        </p:txBody>
      </p:sp>
      <p:sp>
        <p:nvSpPr>
          <p:cNvPr id="70" name="Rectangle 70"/>
          <p:cNvSpPr>
            <a:spLocks noGrp="1" noChangeArrowheads="1"/>
          </p:cNvSpPr>
          <p:nvPr>
            <p:ph type="sldNum" sz="quarter" idx="12"/>
          </p:nvPr>
        </p:nvSpPr>
        <p:spPr/>
        <p:txBody>
          <a:bodyPr/>
          <a:lstStyle>
            <a:lvl1pPr>
              <a:defRPr/>
            </a:lvl1pPr>
          </a:lstStyle>
          <a:p>
            <a:fld id="{FC80CA7C-C368-0E47-90F2-EFF48A8CCF39}"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B4A3BA5E-CD42-5146-966B-93C5FF937FF9}"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C87A1EAD-AF51-AF42-866E-4B9FBE338F17}"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grpSp>
          <p:nvGrpSpPr>
            <p:cNvPr id="3" name="Group 4"/>
            <p:cNvGrpSpPr>
              <a:grpSpLocks/>
            </p:cNvGrpSpPr>
            <p:nvPr/>
          </p:nvGrpSpPr>
          <p:grpSpPr bwMode="auto">
            <a:xfrm>
              <a:off x="1776" y="3024"/>
              <a:ext cx="3929" cy="1290"/>
              <a:chOff x="1776" y="3024"/>
              <a:chExt cx="3929" cy="1290"/>
            </a:xfrm>
          </p:grpSpPr>
          <p:grpSp>
            <p:nvGrpSpPr>
              <p:cNvPr id="4"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0" hangingPunct="0">
                    <a:defRPr/>
                  </a:pPr>
                  <a:endParaRPr lang="en-US" dirty="0">
                    <a:ea typeface="+mn-ea"/>
                    <a:cs typeface="+mn-cs"/>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0" hangingPunct="0">
                  <a:defRPr/>
                </a:pPr>
                <a:endParaRPr lang="en-US" dirty="0">
                  <a:ea typeface="+mn-ea"/>
                  <a:cs typeface="+mn-cs"/>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0" hangingPunct="0">
                  <a:defRPr/>
                </a:pPr>
                <a:endParaRPr lang="en-US" dirty="0">
                  <a:ea typeface="+mn-ea"/>
                  <a:cs typeface="+mn-cs"/>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0" hangingPunct="0">
                  <a:defRPr/>
                </a:pPr>
                <a:endParaRPr lang="en-US" dirty="0">
                  <a:ea typeface="+mn-ea"/>
                  <a:cs typeface="+mn-cs"/>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0" hangingPunct="0">
                  <a:defRPr/>
                </a:pPr>
                <a:endParaRPr lang="en-US" dirty="0">
                  <a:ea typeface="+mn-ea"/>
                  <a:cs typeface="+mn-cs"/>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nvGrpSpPr>
              <p:cNvPr id="6"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0" hangingPunct="0">
                    <a:defRPr/>
                  </a:pPr>
                  <a:endParaRPr lang="en-US" dirty="0">
                    <a:ea typeface="+mn-ea"/>
                    <a:cs typeface="+mn-cs"/>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nvGrpSpPr>
              <p:cNvPr id="7"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grpSp>
      <p:sp>
        <p:nvSpPr>
          <p:cNvPr id="57410"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57411"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10"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0" name="Rectangle 70"/>
          <p:cNvSpPr>
            <a:spLocks noGrp="1" noChangeArrowheads="1"/>
          </p:cNvSpPr>
          <p:nvPr>
            <p:ph type="sldNum" sz="quarter" idx="12"/>
          </p:nvPr>
        </p:nvSpPr>
        <p:spPr/>
        <p:txBody>
          <a:bodyPr/>
          <a:lstStyle>
            <a:lvl1pPr>
              <a:defRPr/>
            </a:lvl1pPr>
          </a:lstStyle>
          <a:p>
            <a:fld id="{D17769CC-C4EF-CE44-8FE8-4417A2163FC5}"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1C4FC1D6-BF0C-9749-816C-1702B0C4A78A}"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D08B9C47-D783-9040-89DA-8EF84378EE92}"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A61F1B6F-62CC-5F4D-9F84-332ECC650186}" type="slidenum">
              <a:rPr lang="en-US"/>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9" name="Rectangle 69"/>
          <p:cNvSpPr>
            <a:spLocks noGrp="1" noChangeArrowheads="1"/>
          </p:cNvSpPr>
          <p:nvPr>
            <p:ph type="sldNum" sz="quarter" idx="12"/>
          </p:nvPr>
        </p:nvSpPr>
        <p:spPr>
          <a:ln/>
        </p:spPr>
        <p:txBody>
          <a:bodyPr/>
          <a:lstStyle>
            <a:lvl1pPr>
              <a:defRPr/>
            </a:lvl1pPr>
          </a:lstStyle>
          <a:p>
            <a:fld id="{2DBE4D59-E122-044A-A01D-E29AED99A75E}" type="slidenum">
              <a:rPr lang="en-US"/>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5" name="Rectangle 69"/>
          <p:cNvSpPr>
            <a:spLocks noGrp="1" noChangeArrowheads="1"/>
          </p:cNvSpPr>
          <p:nvPr>
            <p:ph type="sldNum" sz="quarter" idx="12"/>
          </p:nvPr>
        </p:nvSpPr>
        <p:spPr>
          <a:ln/>
        </p:spPr>
        <p:txBody>
          <a:bodyPr/>
          <a:lstStyle>
            <a:lvl1pPr>
              <a:defRPr/>
            </a:lvl1pPr>
          </a:lstStyle>
          <a:p>
            <a:fld id="{0727A712-7836-3E46-B05C-35E636B56363}" type="slidenum">
              <a:rPr lang="en-US"/>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4" name="Rectangle 69"/>
          <p:cNvSpPr>
            <a:spLocks noGrp="1" noChangeArrowheads="1"/>
          </p:cNvSpPr>
          <p:nvPr>
            <p:ph type="sldNum" sz="quarter" idx="12"/>
          </p:nvPr>
        </p:nvSpPr>
        <p:spPr>
          <a:ln/>
        </p:spPr>
        <p:txBody>
          <a:bodyPr/>
          <a:lstStyle>
            <a:lvl1pPr>
              <a:defRPr/>
            </a:lvl1pPr>
          </a:lstStyle>
          <a:p>
            <a:fld id="{76C920E5-3B0C-3343-BA3D-A98C053EC410}" type="slidenum">
              <a:rPr lang="en-US"/>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107251F6-4E5A-1F44-ADED-8BB7DA8937FA}"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984DE2BA-364D-B74A-A939-90BA5AB7EACF}" type="slidenum">
              <a:rPr lang="en-US"/>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6B8BC37E-4ADF-AF46-98A3-0D5FB97F609C}" type="slidenum">
              <a:rPr lang="en-US"/>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E6BCC22B-BD40-EE4D-8BCA-11ADF8C63D87}" type="slidenum">
              <a:rPr lang="en-US"/>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B42123D3-5594-294D-847F-EF0836CFC416}" type="slidenum">
              <a:rPr lang="en-US"/>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76400"/>
            <a:ext cx="8229600" cy="4454525"/>
          </a:xfrm>
        </p:spPr>
        <p:txBody>
          <a:bodyPr/>
          <a:lstStyle/>
          <a:p>
            <a:pPr lvl="0"/>
            <a:endParaRPr lang="en-US" noProof="0" dirty="0" smtClean="0"/>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55FDFAF5-A363-414A-8AFA-3B6F3B8F6A3D}"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913E72DD-77B1-6144-917A-69A70E8B511D}"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fld id="{BC80E977-0F0D-F34A-87E8-FA930AE45957}"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9"/>
          <p:cNvSpPr>
            <a:spLocks noGrp="1" noChangeArrowheads="1"/>
          </p:cNvSpPr>
          <p:nvPr>
            <p:ph type="sldNum" sz="quarter" idx="12"/>
          </p:nvPr>
        </p:nvSpPr>
        <p:spPr>
          <a:ln/>
        </p:spPr>
        <p:txBody>
          <a:bodyPr/>
          <a:lstStyle>
            <a:lvl1pPr>
              <a:defRPr/>
            </a:lvl1pPr>
          </a:lstStyle>
          <a:p>
            <a:fld id="{E59A18BE-2B3C-3B40-BD64-A1FA3B6A224B}"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9"/>
          <p:cNvSpPr>
            <a:spLocks noGrp="1" noChangeArrowheads="1"/>
          </p:cNvSpPr>
          <p:nvPr>
            <p:ph type="sldNum" sz="quarter" idx="12"/>
          </p:nvPr>
        </p:nvSpPr>
        <p:spPr>
          <a:ln/>
        </p:spPr>
        <p:txBody>
          <a:bodyPr/>
          <a:lstStyle>
            <a:lvl1pPr>
              <a:defRPr/>
            </a:lvl1pPr>
          </a:lstStyle>
          <a:p>
            <a:fld id="{2E54A5AE-9031-024E-93E4-39809EE111CA}"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9"/>
          <p:cNvSpPr>
            <a:spLocks noGrp="1" noChangeArrowheads="1"/>
          </p:cNvSpPr>
          <p:nvPr>
            <p:ph type="sldNum" sz="quarter" idx="12"/>
          </p:nvPr>
        </p:nvSpPr>
        <p:spPr>
          <a:ln/>
        </p:spPr>
        <p:txBody>
          <a:bodyPr/>
          <a:lstStyle>
            <a:lvl1pPr>
              <a:defRPr/>
            </a:lvl1pPr>
          </a:lstStyle>
          <a:p>
            <a:fld id="{EE12C8F6-F225-8E40-B572-6CC05D9B0F5F}"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fld id="{968783D5-1635-CE45-9EFF-392AD1F379F7}"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fld id="{1A64ECE8-1949-BA4B-A41B-407D601353C6}"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1032" name="Freeform 3"/>
            <p:cNvSpPr>
              <a:spLocks/>
            </p:cNvSpPr>
            <p:nvPr/>
          </p:nvSpPr>
          <p:spPr bwMode="hidden">
            <a:xfrm>
              <a:off x="2" y="2688"/>
              <a:ext cx="5758" cy="1632"/>
            </a:xfrm>
            <a:custGeom>
              <a:avLst/>
              <a:gdLst>
                <a:gd name="T0" fmla="*/ 5740 w 5740"/>
                <a:gd name="T1" fmla="*/ 4316 h 4316"/>
                <a:gd name="T2" fmla="*/ 0 w 5740"/>
                <a:gd name="T3" fmla="*/ 4316 h 4316"/>
                <a:gd name="T4" fmla="*/ 0 w 5740"/>
                <a:gd name="T5" fmla="*/ 0 h 4316"/>
                <a:gd name="T6" fmla="*/ 5740 w 5740"/>
                <a:gd name="T7" fmla="*/ 0 h 4316"/>
                <a:gd name="T8" fmla="*/ 5740 w 5740"/>
                <a:gd name="T9" fmla="*/ 4316 h 4316"/>
                <a:gd name="T10" fmla="*/ 5740 w 5740"/>
                <a:gd name="T11" fmla="*/ 4316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102406"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2407"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2408"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2409"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2410"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2411"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2412"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2413"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grpSp>
          <p:sp>
            <p:nvSpPr>
              <p:cNvPr id="102414"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2415"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2416"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2417"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2418"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2419"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2420"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2421"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2422"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2423"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2424"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2425"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2426"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2427"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2428"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50" name="Freeform 29"/>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1051" name="Freeform 30"/>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102431"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2432"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2433"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55" name="Freeform 34"/>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102435"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2436"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2437"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2438"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2439"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2440"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2441"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2442"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2443"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2444"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2445"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67" name="Freeform 46"/>
              <p:cNvSpPr>
                <a:spLocks/>
              </p:cNvSpPr>
              <p:nvPr/>
            </p:nvSpPr>
            <p:spPr bwMode="hidden">
              <a:xfrm>
                <a:off x="5280" y="3186"/>
                <a:ext cx="383" cy="96"/>
              </a:xfrm>
              <a:custGeom>
                <a:avLst/>
                <a:gdLst>
                  <a:gd name="T0" fmla="*/ 20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09 w 382"/>
                  <a:gd name="T19" fmla="*/ 96 h 96"/>
                  <a:gd name="T20" fmla="*/ 263 w 382"/>
                  <a:gd name="T21" fmla="*/ 90 h 96"/>
                  <a:gd name="T22" fmla="*/ 311 w 382"/>
                  <a:gd name="T23" fmla="*/ 84 h 96"/>
                  <a:gd name="T24" fmla="*/ 352 w 382"/>
                  <a:gd name="T25" fmla="*/ 66 h 96"/>
                  <a:gd name="T26" fmla="*/ 382 w 382"/>
                  <a:gd name="T27" fmla="*/ 42 h 96"/>
                  <a:gd name="T28" fmla="*/ 376 w 382"/>
                  <a:gd name="T29" fmla="*/ 42 h 96"/>
                  <a:gd name="T30" fmla="*/ 346 w 382"/>
                  <a:gd name="T31" fmla="*/ 66 h 96"/>
                  <a:gd name="T32" fmla="*/ 305 w 382"/>
                  <a:gd name="T33" fmla="*/ 78 h 96"/>
                  <a:gd name="T34" fmla="*/ 263 w 382"/>
                  <a:gd name="T35" fmla="*/ 90 h 96"/>
                  <a:gd name="T36" fmla="*/ 209 w 382"/>
                  <a:gd name="T37" fmla="*/ 96 h 96"/>
                  <a:gd name="T38" fmla="*/ 209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68" name="Freeform 47"/>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69" name="Freeform 48"/>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70" name="Freeform 49"/>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71" name="Freeform 50"/>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1072" name="Freeform 51"/>
              <p:cNvSpPr>
                <a:spLocks/>
              </p:cNvSpPr>
              <p:nvPr/>
            </p:nvSpPr>
            <p:spPr bwMode="hidden">
              <a:xfrm>
                <a:off x="5489" y="3042"/>
                <a:ext cx="186" cy="210"/>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4 h 210"/>
                  <a:gd name="T12" fmla="*/ 161 w 185"/>
                  <a:gd name="T13" fmla="*/ 138 h 210"/>
                  <a:gd name="T14" fmla="*/ 149 w 185"/>
                  <a:gd name="T15" fmla="*/ 162 h 210"/>
                  <a:gd name="T16" fmla="*/ 119 w 185"/>
                  <a:gd name="T17" fmla="*/ 180 h 210"/>
                  <a:gd name="T18" fmla="*/ 90 w 185"/>
                  <a:gd name="T19" fmla="*/ 198 h 210"/>
                  <a:gd name="T20" fmla="*/ 96 w 185"/>
                  <a:gd name="T21" fmla="*/ 210 h 210"/>
                  <a:gd name="T22" fmla="*/ 131 w 185"/>
                  <a:gd name="T23" fmla="*/ 192 h 210"/>
                  <a:gd name="T24" fmla="*/ 161 w 185"/>
                  <a:gd name="T25" fmla="*/ 168 h 210"/>
                  <a:gd name="T26" fmla="*/ 179 w 185"/>
                  <a:gd name="T27" fmla="*/ 144 h 210"/>
                  <a:gd name="T28" fmla="*/ 185 w 185"/>
                  <a:gd name="T29" fmla="*/ 114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1073" name="Freeform 52"/>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2453"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grpSp>
            <p:nvGrpSpPr>
              <p:cNvPr id="1075" name="Group 54"/>
              <p:cNvGrpSpPr>
                <a:grpSpLocks/>
              </p:cNvGrpSpPr>
              <p:nvPr userDrawn="1"/>
            </p:nvGrpSpPr>
            <p:grpSpPr bwMode="auto">
              <a:xfrm>
                <a:off x="4546" y="3608"/>
                <a:ext cx="518" cy="319"/>
                <a:chOff x="4546" y="3608"/>
                <a:chExt cx="518" cy="319"/>
              </a:xfrm>
            </p:grpSpPr>
            <p:sp>
              <p:nvSpPr>
                <p:cNvPr id="102455"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2456"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2457"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2458"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2459"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2460"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grpSp>
          <p:grpSp>
            <p:nvGrpSpPr>
              <p:cNvPr id="1076" name="Group 61"/>
              <p:cNvGrpSpPr>
                <a:grpSpLocks/>
              </p:cNvGrpSpPr>
              <p:nvPr userDrawn="1"/>
            </p:nvGrpSpPr>
            <p:grpSpPr bwMode="auto">
              <a:xfrm>
                <a:off x="5381" y="3085"/>
                <a:ext cx="227" cy="132"/>
                <a:chOff x="5381" y="3085"/>
                <a:chExt cx="227" cy="132"/>
              </a:xfrm>
            </p:grpSpPr>
            <p:sp>
              <p:nvSpPr>
                <p:cNvPr id="1077"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eaLnBrk="0" hangingPunct="0"/>
                  <a:endParaRPr lang="en-US" dirty="0"/>
                </a:p>
              </p:txBody>
            </p:sp>
            <p:sp>
              <p:nvSpPr>
                <p:cNvPr id="1078"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eaLnBrk="0" hangingPunct="0"/>
                  <a:endParaRPr lang="en-US" dirty="0"/>
                </a:p>
              </p:txBody>
            </p:sp>
            <p:sp>
              <p:nvSpPr>
                <p:cNvPr id="1079"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eaLnBrk="0" hangingPunct="0"/>
                  <a:endParaRPr lang="en-US" dirty="0"/>
                </a:p>
              </p:txBody>
            </p:sp>
            <p:sp>
              <p:nvSpPr>
                <p:cNvPr id="1080"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eaLnBrk="0" hangingPunct="0"/>
                  <a:endParaRPr lang="en-US" dirty="0"/>
                </a:p>
              </p:txBody>
            </p:sp>
          </p:grpSp>
        </p:grpSp>
      </p:grpSp>
      <p:sp>
        <p:nvSpPr>
          <p:cNvPr id="102466"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102467"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102468"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102469"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32" charset="0"/>
              </a:defRPr>
            </a:lvl1pPr>
          </a:lstStyle>
          <a:p>
            <a:fld id="{938A826D-FB08-934D-8CE4-3B7CFF83FB66}" type="slidenum">
              <a:rPr lang="en-US"/>
              <a:pPr/>
              <a:t>‹#›</a:t>
            </a:fld>
            <a:endParaRPr lang="en-US" dirty="0"/>
          </a:p>
        </p:txBody>
      </p:sp>
      <p:sp>
        <p:nvSpPr>
          <p:cNvPr id="102470"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76"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3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pitchFamily="32" charset="2"/>
        <a:buChar char="l"/>
        <a:defRPr sz="2800">
          <a:solidFill>
            <a:schemeClr val="tx1"/>
          </a:solidFill>
          <a:effectLst>
            <a:outerShdw blurRad="38100" dist="38100" dir="2700000" algn="tl">
              <a:srgbClr val="000000"/>
            </a:outerShdw>
          </a:effectLst>
          <a:latin typeface="+mn-lt"/>
          <a:ea typeface="ＭＳ Ｐゴシック" pitchFamily="-110" charset="-128"/>
          <a:cs typeface="ＭＳ Ｐゴシック" pitchFamily="32"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10" charset="-128"/>
        </a:defRPr>
      </a:lvl3pPr>
      <a:lvl4pPr marL="1600200" indent="-228600" algn="l" rtl="0" eaLnBrk="0" fontAlgn="base" hangingPunct="0">
        <a:spcBef>
          <a:spcPct val="20000"/>
        </a:spcBef>
        <a:spcAft>
          <a:spcPct val="0"/>
        </a:spcAft>
        <a:buClr>
          <a:schemeClr val="folHlink"/>
        </a:buClr>
        <a:buSzPct val="50000"/>
        <a:buFont typeface="Wingdings" pitchFamily="32" charset="2"/>
        <a:buChar char="l"/>
        <a:defRPr sz="2000">
          <a:solidFill>
            <a:schemeClr val="tx1"/>
          </a:solidFill>
          <a:effectLst>
            <a:outerShdw blurRad="38100" dist="38100" dir="2700000" algn="tl">
              <a:srgbClr val="000000"/>
            </a:outerShdw>
          </a:effectLst>
          <a:latin typeface="+mn-lt"/>
          <a:ea typeface="ＭＳ Ｐゴシック" pitchFamily="-110"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3175" y="4267200"/>
            <a:ext cx="9140825" cy="2590800"/>
            <a:chOff x="2" y="2688"/>
            <a:chExt cx="5758" cy="1632"/>
          </a:xfrm>
        </p:grpSpPr>
        <p:sp>
          <p:nvSpPr>
            <p:cNvPr id="56323"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grpSp>
          <p:nvGrpSpPr>
            <p:cNvPr id="3" name="Group 4"/>
            <p:cNvGrpSpPr>
              <a:grpSpLocks/>
            </p:cNvGrpSpPr>
            <p:nvPr/>
          </p:nvGrpSpPr>
          <p:grpSpPr bwMode="auto">
            <a:xfrm>
              <a:off x="1776" y="3024"/>
              <a:ext cx="3929" cy="1290"/>
              <a:chOff x="1776" y="3024"/>
              <a:chExt cx="3929" cy="1290"/>
            </a:xfrm>
          </p:grpSpPr>
          <p:grpSp>
            <p:nvGrpSpPr>
              <p:cNvPr id="4" name="Group 5"/>
              <p:cNvGrpSpPr>
                <a:grpSpLocks/>
              </p:cNvGrpSpPr>
              <p:nvPr userDrawn="1"/>
            </p:nvGrpSpPr>
            <p:grpSpPr bwMode="auto">
              <a:xfrm>
                <a:off x="2268" y="3934"/>
                <a:ext cx="638" cy="377"/>
                <a:chOff x="2268" y="3934"/>
                <a:chExt cx="638" cy="377"/>
              </a:xfrm>
            </p:grpSpPr>
            <p:sp>
              <p:nvSpPr>
                <p:cNvPr id="56326"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7"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8"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9"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0"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1"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2"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33"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0" hangingPunct="0">
                    <a:defRPr/>
                  </a:pPr>
                  <a:endParaRPr lang="en-US" dirty="0">
                    <a:ea typeface="+mn-ea"/>
                    <a:cs typeface="+mn-cs"/>
                  </a:endParaRPr>
                </a:p>
              </p:txBody>
            </p:sp>
          </p:grpSp>
          <p:sp>
            <p:nvSpPr>
              <p:cNvPr id="56334"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0" hangingPunct="0">
                  <a:defRPr/>
                </a:pPr>
                <a:endParaRPr lang="en-US" dirty="0">
                  <a:ea typeface="+mn-ea"/>
                  <a:cs typeface="+mn-cs"/>
                </a:endParaRPr>
              </a:p>
            </p:txBody>
          </p:sp>
          <p:sp>
            <p:nvSpPr>
              <p:cNvPr id="56335"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6"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7"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8"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9"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0"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56341"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2"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0" hangingPunct="0">
                  <a:defRPr/>
                </a:pPr>
                <a:endParaRPr lang="en-US" dirty="0">
                  <a:ea typeface="+mn-ea"/>
                  <a:cs typeface="+mn-cs"/>
                </a:endParaRPr>
              </a:p>
            </p:txBody>
          </p:sp>
          <p:sp>
            <p:nvSpPr>
              <p:cNvPr id="56343"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56344"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56345"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6"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0" hangingPunct="0">
                  <a:defRPr/>
                </a:pPr>
                <a:endParaRPr lang="en-US" dirty="0">
                  <a:ea typeface="+mn-ea"/>
                  <a:cs typeface="+mn-cs"/>
                </a:endParaRPr>
              </a:p>
            </p:txBody>
          </p:sp>
          <p:sp>
            <p:nvSpPr>
              <p:cNvPr id="56347"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56348"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9"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0"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1"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2"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3"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4"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5"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6"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7"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8"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9"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0"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1"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2"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3"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0" hangingPunct="0">
                  <a:defRPr/>
                </a:pPr>
                <a:endParaRPr lang="en-US" dirty="0">
                  <a:ea typeface="+mn-ea"/>
                  <a:cs typeface="+mn-cs"/>
                </a:endParaRPr>
              </a:p>
            </p:txBody>
          </p:sp>
          <p:sp>
            <p:nvSpPr>
              <p:cNvPr id="56364"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5"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6"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7"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8"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9"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0"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1"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2"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3"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nvGrpSpPr>
              <p:cNvPr id="5" name="Group 54"/>
              <p:cNvGrpSpPr>
                <a:grpSpLocks/>
              </p:cNvGrpSpPr>
              <p:nvPr userDrawn="1"/>
            </p:nvGrpSpPr>
            <p:grpSpPr bwMode="auto">
              <a:xfrm>
                <a:off x="4546" y="3608"/>
                <a:ext cx="518" cy="319"/>
                <a:chOff x="4546" y="3608"/>
                <a:chExt cx="518" cy="319"/>
              </a:xfrm>
            </p:grpSpPr>
            <p:sp>
              <p:nvSpPr>
                <p:cNvPr id="56375"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0" hangingPunct="0">
                    <a:defRPr/>
                  </a:pPr>
                  <a:endParaRPr lang="en-US" dirty="0">
                    <a:ea typeface="+mn-ea"/>
                    <a:cs typeface="+mn-cs"/>
                  </a:endParaRPr>
                </a:p>
              </p:txBody>
            </p:sp>
            <p:sp>
              <p:nvSpPr>
                <p:cNvPr id="56376"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7"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8"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9"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0"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nvGrpSpPr>
              <p:cNvPr id="6" name="Group 61"/>
              <p:cNvGrpSpPr>
                <a:grpSpLocks/>
              </p:cNvGrpSpPr>
              <p:nvPr userDrawn="1"/>
            </p:nvGrpSpPr>
            <p:grpSpPr bwMode="auto">
              <a:xfrm>
                <a:off x="5381" y="3085"/>
                <a:ext cx="227" cy="132"/>
                <a:chOff x="5381" y="3085"/>
                <a:chExt cx="227" cy="132"/>
              </a:xfrm>
            </p:grpSpPr>
            <p:sp>
              <p:nvSpPr>
                <p:cNvPr id="56382"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3"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4"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5"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grpSp>
      <p:sp>
        <p:nvSpPr>
          <p:cNvPr id="56386"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56387"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56388"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ea typeface="+mn-ea"/>
                <a:cs typeface="+mn-cs"/>
              </a:defRPr>
            </a:lvl1pPr>
          </a:lstStyle>
          <a:p>
            <a:pPr>
              <a:defRPr/>
            </a:pPr>
            <a:r>
              <a:rPr lang="en-US" dirty="0" smtClean="0"/>
              <a:t>Data and Computer Communications, Ninth Edition by William Stallings, (c) Pearson Education - Prentice Hall, 2011</a:t>
            </a:r>
            <a:endParaRPr lang="en-US" dirty="0"/>
          </a:p>
        </p:txBody>
      </p:sp>
      <p:sp>
        <p:nvSpPr>
          <p:cNvPr id="56389"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10" charset="0"/>
              </a:defRPr>
            </a:lvl1pPr>
          </a:lstStyle>
          <a:p>
            <a:fld id="{171B12AA-2077-3D43-A06B-56620C082BFD}" type="slidenum">
              <a:rPr lang="en-US"/>
              <a:pPr/>
              <a:t>‹#›</a:t>
            </a:fld>
            <a:endParaRPr lang="en-US" dirty="0"/>
          </a:p>
        </p:txBody>
      </p:sp>
      <p:sp>
        <p:nvSpPr>
          <p:cNvPr id="56390"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110" charset="2"/>
        <a:buChar char="Ø"/>
        <a:defRPr sz="3200">
          <a:solidFill>
            <a:schemeClr val="tx1"/>
          </a:solidFill>
          <a:effectLst>
            <a:outerShdw blurRad="38100" dist="38100" dir="2700000" algn="tl">
              <a:srgbClr val="000000"/>
            </a:outerShdw>
          </a:effectLst>
          <a:latin typeface="+mn-lt"/>
          <a:ea typeface="ＭＳ Ｐゴシック" pitchFamily="-110" charset="-128"/>
          <a:cs typeface="ＭＳ Ｐゴシック" pitchFamily="-110" charset="-128"/>
        </a:defRPr>
      </a:lvl1pPr>
      <a:lvl2pPr marL="742950" indent="-285750" algn="l" rtl="0" eaLnBrk="0" fontAlgn="base" hangingPunct="0">
        <a:spcBef>
          <a:spcPct val="20000"/>
        </a:spcBef>
        <a:spcAft>
          <a:spcPct val="0"/>
        </a:spcAft>
        <a:buClr>
          <a:schemeClr val="tx2"/>
        </a:buClr>
        <a:buSzPct val="50000"/>
        <a:buFont typeface="Wingdings" pitchFamily="-110" charset="2"/>
        <a:buChar char="l"/>
        <a:defRPr sz="2800">
          <a:solidFill>
            <a:schemeClr val="tx1"/>
          </a:solidFill>
          <a:effectLst>
            <a:outerShdw blurRad="38100" dist="38100" dir="2700000" algn="tl">
              <a:srgbClr val="000000"/>
            </a:outerShdw>
          </a:effectLst>
          <a:latin typeface="+mn-lt"/>
          <a:ea typeface="ＭＳ Ｐゴシック" pitchFamily="-110"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10" charset="-128"/>
        </a:defRPr>
      </a:lvl3pPr>
      <a:lvl4pPr marL="1600200" indent="-228600" algn="l" rtl="0" eaLnBrk="0" fontAlgn="base" hangingPunct="0">
        <a:spcBef>
          <a:spcPct val="20000"/>
        </a:spcBef>
        <a:spcAft>
          <a:spcPct val="0"/>
        </a:spcAft>
        <a:buClr>
          <a:schemeClr val="folHlink"/>
        </a:buClr>
        <a:buSzPct val="50000"/>
        <a:buFont typeface="Wingdings" pitchFamily="-110" charset="2"/>
        <a:buChar char="l"/>
        <a:defRPr sz="2000">
          <a:solidFill>
            <a:schemeClr val="tx1"/>
          </a:solidFill>
          <a:effectLst>
            <a:outerShdw blurRad="38100" dist="38100" dir="2700000" algn="tl">
              <a:srgbClr val="000000"/>
            </a:outerShdw>
          </a:effectLst>
          <a:latin typeface="+mn-lt"/>
          <a:ea typeface="ＭＳ Ｐゴシック" pitchFamily="-110"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838200" y="685800"/>
            <a:ext cx="7848600" cy="1752600"/>
          </a:xfrm>
        </p:spPr>
        <p:txBody>
          <a:bodyPr/>
          <a:lstStyle/>
          <a:p>
            <a:pPr eaLnBrk="1" hangingPunct="1"/>
            <a:r>
              <a:rPr kumimoji="1" lang="en-US" dirty="0"/>
              <a:t>Data and Computer Communications</a:t>
            </a:r>
            <a:endParaRPr lang="en-AU" dirty="0"/>
          </a:p>
        </p:txBody>
      </p:sp>
      <p:sp>
        <p:nvSpPr>
          <p:cNvPr id="58371" name="Rectangle 3"/>
          <p:cNvSpPr>
            <a:spLocks noGrp="1" noChangeArrowheads="1"/>
          </p:cNvSpPr>
          <p:nvPr>
            <p:ph type="subTitle" idx="1"/>
          </p:nvPr>
        </p:nvSpPr>
        <p:spPr>
          <a:xfrm>
            <a:off x="1447800" y="3810000"/>
            <a:ext cx="6400800" cy="2057400"/>
          </a:xfrm>
        </p:spPr>
        <p:txBody>
          <a:bodyPr/>
          <a:lstStyle/>
          <a:p>
            <a:pPr eaLnBrk="1" hangingPunct="1"/>
            <a:r>
              <a:rPr lang="en-US" sz="2800" dirty="0" smtClean="0"/>
              <a:t>Tenth </a:t>
            </a:r>
            <a:r>
              <a:rPr lang="en-US" sz="2800" dirty="0"/>
              <a:t>Edition</a:t>
            </a:r>
          </a:p>
          <a:p>
            <a:pPr eaLnBrk="1" hangingPunct="1"/>
            <a:r>
              <a:rPr lang="en-US" sz="2800" dirty="0"/>
              <a:t>by William Stallings</a:t>
            </a:r>
          </a:p>
          <a:p>
            <a:pPr eaLnBrk="1" hangingPunct="1"/>
            <a:endParaRPr lang="en-US" sz="1800" dirty="0"/>
          </a:p>
        </p:txBody>
      </p:sp>
      <p:sp>
        <p:nvSpPr>
          <p:cNvPr id="6" name="Footer Placeholder 5"/>
          <p:cNvSpPr>
            <a:spLocks noGrp="1"/>
          </p:cNvSpPr>
          <p:nvPr>
            <p:ph type="ftr" sz="quarter" idx="11"/>
          </p:nvPr>
        </p:nvSpPr>
        <p:spPr/>
        <p:txBody>
          <a:bodyPr/>
          <a:lstStyle/>
          <a:p>
            <a:pPr>
              <a:defRPr/>
            </a:pPr>
            <a:r>
              <a:rPr lang="en-US" dirty="0" smtClean="0"/>
              <a:t>Data and Computer Communications, Tenth Edition by William Stallings, (c) Pearson Education,-  2013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pPr eaLnBrk="1" hangingPunct="1"/>
            <a:r>
              <a:rPr kumimoji="1" lang="en-GB" dirty="0"/>
              <a:t>P</a:t>
            </a:r>
            <a:r>
              <a:rPr kumimoji="1" lang="en-GB" dirty="0" smtClean="0"/>
              <a:t>-Persistent </a:t>
            </a:r>
            <a:r>
              <a:rPr kumimoji="1" lang="en-GB" dirty="0"/>
              <a:t>CSMA</a:t>
            </a:r>
            <a:endParaRPr kumimoji="1" lang="en-US" dirty="0"/>
          </a:p>
        </p:txBody>
      </p:sp>
      <p:sp>
        <p:nvSpPr>
          <p:cNvPr id="66565" name="Rectangle 5"/>
          <p:cNvSpPr>
            <a:spLocks noGrp="1" noChangeArrowheads="1"/>
          </p:cNvSpPr>
          <p:nvPr>
            <p:ph type="body" idx="1"/>
          </p:nvPr>
        </p:nvSpPr>
        <p:spPr>
          <a:xfrm>
            <a:off x="381000" y="1676400"/>
            <a:ext cx="8458200" cy="4724400"/>
          </a:xfrm>
        </p:spPr>
        <p:txBody>
          <a:bodyPr/>
          <a:lstStyle/>
          <a:p>
            <a:pPr marL="457200" indent="-457200" eaLnBrk="1" hangingPunct="1"/>
            <a:r>
              <a:rPr kumimoji="1" lang="en-GB" sz="2800" dirty="0" smtClean="0"/>
              <a:t>A compromise</a:t>
            </a:r>
            <a:r>
              <a:rPr kumimoji="1" lang="en-US" sz="2800" dirty="0" smtClean="0"/>
              <a:t> </a:t>
            </a:r>
            <a:r>
              <a:rPr kumimoji="1" lang="en-US" sz="2800" dirty="0"/>
              <a:t>to try and reduce collisions</a:t>
            </a:r>
            <a:r>
              <a:rPr kumimoji="1" lang="en-GB" sz="2800" dirty="0"/>
              <a:t> and </a:t>
            </a:r>
            <a:r>
              <a:rPr kumimoji="1" lang="en-US" sz="2800" dirty="0"/>
              <a:t>idle time</a:t>
            </a:r>
            <a:endParaRPr kumimoji="1" lang="en-GB" sz="2800" dirty="0" smtClean="0"/>
          </a:p>
          <a:p>
            <a:pPr marL="457200" indent="-457200" eaLnBrk="1" hangingPunct="1"/>
            <a:r>
              <a:rPr kumimoji="1" lang="en-US" sz="2800" dirty="0"/>
              <a:t>P</a:t>
            </a:r>
            <a:r>
              <a:rPr kumimoji="1" lang="en-US" sz="2800" dirty="0" smtClean="0"/>
              <a:t>-</a:t>
            </a:r>
            <a:r>
              <a:rPr kumimoji="1" lang="en-US" sz="2800" dirty="0"/>
              <a:t>persistent CSMA </a:t>
            </a:r>
            <a:r>
              <a:rPr kumimoji="1" lang="en-GB" sz="2800" dirty="0"/>
              <a:t>rules:</a:t>
            </a:r>
            <a:r>
              <a:rPr kumimoji="1" lang="en-US" sz="2800" dirty="0"/>
              <a:t> </a:t>
            </a:r>
            <a:endParaRPr kumimoji="1" lang="en-US" sz="2800" dirty="0" smtClean="0"/>
          </a:p>
          <a:p>
            <a:pPr marL="1238250" lvl="2" indent="-381000" eaLnBrk="1" hangingPunct="1">
              <a:buClr>
                <a:schemeClr val="tx2"/>
              </a:buClr>
              <a:buSzPct val="90000"/>
              <a:buFontTx/>
              <a:buAutoNum type="arabicPeriod"/>
            </a:pPr>
            <a:r>
              <a:rPr kumimoji="1" lang="en-GB" dirty="0" smtClean="0">
                <a:ea typeface="ＭＳ Ｐゴシック" pitchFamily="32" charset="-128"/>
              </a:rPr>
              <a:t>If </a:t>
            </a:r>
            <a:r>
              <a:rPr kumimoji="1" lang="en-US" dirty="0" smtClean="0">
                <a:ea typeface="ＭＳ Ｐゴシック" pitchFamily="32" charset="-128"/>
              </a:rPr>
              <a:t>medium </a:t>
            </a:r>
            <a:r>
              <a:rPr kumimoji="1" lang="en-US" dirty="0" smtClean="0">
                <a:ea typeface="ＭＳ Ｐゴシック" pitchFamily="32" charset="-128"/>
              </a:rPr>
              <a:t>is </a:t>
            </a:r>
            <a:r>
              <a:rPr kumimoji="1" lang="en-US" dirty="0">
                <a:ea typeface="ＭＳ Ｐゴシック" pitchFamily="32" charset="-128"/>
              </a:rPr>
              <a:t>idle, transmit with probability </a:t>
            </a:r>
            <a:r>
              <a:rPr kumimoji="1" lang="en-US" i="1" dirty="0">
                <a:ea typeface="ＭＳ Ｐゴシック" pitchFamily="32" charset="-128"/>
              </a:rPr>
              <a:t>p</a:t>
            </a:r>
            <a:r>
              <a:rPr kumimoji="1" lang="en-US" dirty="0">
                <a:ea typeface="ＭＳ Ｐゴシック" pitchFamily="32" charset="-128"/>
              </a:rPr>
              <a:t>, and delay one time unit with probability (1–</a:t>
            </a:r>
            <a:r>
              <a:rPr kumimoji="1" lang="en-US" i="1" dirty="0">
                <a:ea typeface="ＭＳ Ｐゴシック" pitchFamily="32" charset="-128"/>
              </a:rPr>
              <a:t>p</a:t>
            </a:r>
            <a:r>
              <a:rPr kumimoji="1" lang="en-US" dirty="0">
                <a:ea typeface="ＭＳ Ｐゴシック" pitchFamily="32" charset="-128"/>
              </a:rPr>
              <a:t>)</a:t>
            </a:r>
            <a:endParaRPr kumimoji="1" lang="en-GB" dirty="0" smtClean="0">
              <a:ea typeface="ＭＳ Ｐゴシック" pitchFamily="32" charset="-128"/>
            </a:endParaRPr>
          </a:p>
          <a:p>
            <a:pPr marL="1238250" lvl="2" indent="-381000" eaLnBrk="1" hangingPunct="1">
              <a:buClr>
                <a:schemeClr val="tx2"/>
              </a:buClr>
              <a:buSzPct val="90000"/>
              <a:buFontTx/>
              <a:buAutoNum type="arabicPeriod"/>
            </a:pPr>
            <a:r>
              <a:rPr kumimoji="1" lang="en-US" dirty="0">
                <a:ea typeface="ＭＳ Ｐゴシック" pitchFamily="32" charset="-128"/>
              </a:rPr>
              <a:t>I</a:t>
            </a:r>
            <a:r>
              <a:rPr kumimoji="1" lang="en-US" dirty="0" smtClean="0">
                <a:ea typeface="ＭＳ Ｐゴシック" pitchFamily="32" charset="-128"/>
              </a:rPr>
              <a:t>f </a:t>
            </a:r>
            <a:r>
              <a:rPr kumimoji="1" lang="en-US" dirty="0">
                <a:ea typeface="ＭＳ Ｐゴシック" pitchFamily="32" charset="-128"/>
              </a:rPr>
              <a:t>medium</a:t>
            </a:r>
            <a:r>
              <a:rPr kumimoji="1" lang="en-US" dirty="0" smtClean="0">
                <a:ea typeface="ＭＳ Ｐゴシック" pitchFamily="32" charset="-128"/>
              </a:rPr>
              <a:t> is busy</a:t>
            </a:r>
            <a:r>
              <a:rPr kumimoji="1" lang="en-US" dirty="0">
                <a:ea typeface="ＭＳ Ｐゴシック" pitchFamily="32" charset="-128"/>
              </a:rPr>
              <a:t>, listen until idle and repeat step 1</a:t>
            </a:r>
            <a:endParaRPr kumimoji="1" lang="en-US" dirty="0" smtClean="0">
              <a:ea typeface="ＭＳ Ｐゴシック" pitchFamily="32" charset="-128"/>
            </a:endParaRPr>
          </a:p>
          <a:p>
            <a:pPr marL="1238250" lvl="2" indent="-381000" eaLnBrk="1" hangingPunct="1">
              <a:buClr>
                <a:schemeClr val="tx2"/>
              </a:buClr>
              <a:buSzPct val="90000"/>
              <a:buFontTx/>
              <a:buAutoNum type="arabicPeriod"/>
            </a:pPr>
            <a:r>
              <a:rPr kumimoji="1" lang="en-US" dirty="0">
                <a:ea typeface="ＭＳ Ｐゴシック" pitchFamily="32" charset="-128"/>
              </a:rPr>
              <a:t>I</a:t>
            </a:r>
            <a:r>
              <a:rPr kumimoji="1" lang="en-US" dirty="0" smtClean="0">
                <a:ea typeface="ＭＳ Ｐゴシック" pitchFamily="32" charset="-128"/>
              </a:rPr>
              <a:t>f </a:t>
            </a:r>
            <a:r>
              <a:rPr kumimoji="1" lang="en-US" dirty="0">
                <a:ea typeface="ＭＳ Ｐゴシック" pitchFamily="32" charset="-128"/>
              </a:rPr>
              <a:t>transmission is delayed one time unit,</a:t>
            </a:r>
            <a:r>
              <a:rPr kumimoji="1" lang="en-US" dirty="0" smtClean="0">
                <a:ea typeface="ＭＳ Ｐゴシック" pitchFamily="32" charset="-128"/>
              </a:rPr>
              <a:t>            repeat </a:t>
            </a:r>
            <a:r>
              <a:rPr kumimoji="1" lang="en-US" dirty="0">
                <a:ea typeface="ＭＳ Ｐゴシック" pitchFamily="32" charset="-128"/>
              </a:rPr>
              <a:t>step 1</a:t>
            </a:r>
            <a:endParaRPr kumimoji="1" lang="en-US" dirty="0" smtClean="0">
              <a:ea typeface="ＭＳ Ｐゴシック" pitchFamily="32" charset="-128"/>
            </a:endParaRPr>
          </a:p>
          <a:p>
            <a:pPr marL="457200" indent="-457200" eaLnBrk="1" hangingPunct="1"/>
            <a:r>
              <a:rPr kumimoji="1" lang="en-GB" sz="2800" dirty="0"/>
              <a:t>I</a:t>
            </a:r>
            <a:r>
              <a:rPr kumimoji="1" lang="en-GB" sz="2800" dirty="0" smtClean="0"/>
              <a:t>ssue </a:t>
            </a:r>
            <a:r>
              <a:rPr kumimoji="1" lang="en-GB" sz="2800" dirty="0"/>
              <a:t>of choosing</a:t>
            </a:r>
            <a:r>
              <a:rPr kumimoji="1" lang="en-US" sz="2800" dirty="0"/>
              <a:t> effective value of </a:t>
            </a:r>
            <a:r>
              <a:rPr kumimoji="1" lang="en-US" sz="2800" i="1" dirty="0"/>
              <a:t>p</a:t>
            </a:r>
            <a:r>
              <a:rPr kumimoji="1" lang="en-GB" sz="2800" dirty="0"/>
              <a:t> to avoid instability under heavy load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kumimoji="1" lang="en-GB" dirty="0"/>
              <a:t>Value of </a:t>
            </a:r>
            <a:r>
              <a:rPr kumimoji="1" lang="en-GB" i="1" dirty="0" smtClean="0"/>
              <a:t>p</a:t>
            </a:r>
            <a:r>
              <a:rPr kumimoji="1" lang="en-GB" dirty="0" smtClean="0"/>
              <a:t>?</a:t>
            </a:r>
            <a:endParaRPr kumimoji="1" lang="en-US" dirty="0"/>
          </a:p>
        </p:txBody>
      </p:sp>
      <p:sp>
        <p:nvSpPr>
          <p:cNvPr id="67587" name="Rectangle 3"/>
          <p:cNvSpPr>
            <a:spLocks noGrp="1" noChangeArrowheads="1"/>
          </p:cNvSpPr>
          <p:nvPr>
            <p:ph type="body" idx="1"/>
          </p:nvPr>
        </p:nvSpPr>
        <p:spPr>
          <a:xfrm>
            <a:off x="457200" y="1524000"/>
            <a:ext cx="8229600" cy="4953000"/>
          </a:xfrm>
        </p:spPr>
        <p:txBody>
          <a:bodyPr>
            <a:normAutofit fontScale="92500" lnSpcReduction="10000"/>
          </a:bodyPr>
          <a:lstStyle/>
          <a:p>
            <a:pPr marL="457200" indent="-457200" eaLnBrk="1" hangingPunct="1"/>
            <a:r>
              <a:rPr kumimoji="1" lang="en-US" sz="2800" dirty="0"/>
              <a:t>H</a:t>
            </a:r>
            <a:r>
              <a:rPr kumimoji="1" lang="en-US" sz="2800" dirty="0" smtClean="0"/>
              <a:t>ave </a:t>
            </a:r>
            <a:r>
              <a:rPr kumimoji="1" lang="en-US" sz="2800" i="1" dirty="0"/>
              <a:t>n</a:t>
            </a:r>
            <a:r>
              <a:rPr kumimoji="1" lang="en-US" sz="2800" dirty="0"/>
              <a:t> stations </a:t>
            </a:r>
            <a:r>
              <a:rPr kumimoji="1" lang="en-GB" sz="2800" dirty="0"/>
              <a:t>waiting</a:t>
            </a:r>
            <a:r>
              <a:rPr kumimoji="1" lang="en-US" sz="2800" dirty="0"/>
              <a:t> to send</a:t>
            </a:r>
            <a:endParaRPr kumimoji="1" lang="en-GB" sz="2800" dirty="0" smtClean="0"/>
          </a:p>
          <a:p>
            <a:pPr marL="457200" indent="-457200" eaLnBrk="1" hangingPunct="1"/>
            <a:r>
              <a:rPr kumimoji="1" lang="en-GB" sz="2800" dirty="0" smtClean="0"/>
              <a:t>At end</a:t>
            </a:r>
            <a:r>
              <a:rPr kumimoji="1" lang="en-US" sz="2800" dirty="0" smtClean="0"/>
              <a:t> of transmission, expected number of stations </a:t>
            </a:r>
            <a:r>
              <a:rPr kumimoji="1" lang="en-GB" sz="2800" dirty="0" smtClean="0"/>
              <a:t>is </a:t>
            </a:r>
            <a:r>
              <a:rPr kumimoji="1" lang="en-GB" sz="2800" i="1" dirty="0" err="1" smtClean="0"/>
              <a:t>np</a:t>
            </a:r>
            <a:endParaRPr kumimoji="1" lang="en-GB" sz="2800" i="1" dirty="0" smtClean="0"/>
          </a:p>
          <a:p>
            <a:pPr marL="838200" lvl="1" indent="-381000" eaLnBrk="1" hangingPunct="1"/>
            <a:r>
              <a:rPr kumimoji="1" lang="en-US" sz="2400" dirty="0" smtClean="0">
                <a:ea typeface="ＭＳ Ｐゴシック" pitchFamily="32" charset="-128"/>
              </a:rPr>
              <a:t>If </a:t>
            </a:r>
            <a:r>
              <a:rPr kumimoji="1" lang="en-US" sz="2400" i="1" dirty="0">
                <a:ea typeface="ＭＳ Ｐゴシック" pitchFamily="32" charset="-128"/>
              </a:rPr>
              <a:t>np</a:t>
            </a:r>
            <a:r>
              <a:rPr kumimoji="1" lang="en-GB" sz="2400" dirty="0">
                <a:ea typeface="ＭＳ Ｐゴシック" pitchFamily="32" charset="-128"/>
              </a:rPr>
              <a:t>&gt;1 </a:t>
            </a:r>
            <a:r>
              <a:rPr kumimoji="1" lang="en-US" sz="2400" dirty="0">
                <a:ea typeface="ＭＳ Ｐゴシック" pitchFamily="32" charset="-128"/>
              </a:rPr>
              <a:t>on average there will be a collision</a:t>
            </a:r>
            <a:endParaRPr kumimoji="1" lang="en-GB" sz="2400" dirty="0" smtClean="0">
              <a:ea typeface="ＭＳ Ｐゴシック" pitchFamily="32" charset="-128"/>
            </a:endParaRPr>
          </a:p>
          <a:p>
            <a:pPr marL="457200" indent="-457200" eaLnBrk="1" hangingPunct="1"/>
            <a:r>
              <a:rPr kumimoji="1" lang="en-GB" sz="2800" dirty="0"/>
              <a:t>R</a:t>
            </a:r>
            <a:r>
              <a:rPr kumimoji="1" lang="en-GB" sz="2800" dirty="0" smtClean="0"/>
              <a:t>epeated </a:t>
            </a:r>
            <a:r>
              <a:rPr kumimoji="1" lang="en-US" sz="2800" dirty="0" smtClean="0"/>
              <a:t>transmission </a:t>
            </a:r>
            <a:r>
              <a:rPr kumimoji="1" lang="en-GB" sz="2800" dirty="0" smtClean="0"/>
              <a:t>attempts mean </a:t>
            </a:r>
            <a:r>
              <a:rPr kumimoji="1" lang="en-US" sz="2800" dirty="0" smtClean="0"/>
              <a:t>collisions </a:t>
            </a:r>
            <a:r>
              <a:rPr kumimoji="1" lang="en-US" sz="2800" dirty="0" smtClean="0"/>
              <a:t>are </a:t>
            </a:r>
            <a:r>
              <a:rPr kumimoji="1" lang="en-US" sz="2800" dirty="0"/>
              <a:t>likely</a:t>
            </a:r>
            <a:endParaRPr kumimoji="1" lang="en-GB" sz="2800" dirty="0" smtClean="0"/>
          </a:p>
          <a:p>
            <a:pPr marL="457200" indent="-457200" eaLnBrk="1" hangingPunct="1"/>
            <a:r>
              <a:rPr kumimoji="1" lang="en-US" sz="2800" dirty="0"/>
              <a:t>E</a:t>
            </a:r>
            <a:r>
              <a:rPr kumimoji="1" lang="en-US" sz="2800" dirty="0" smtClean="0"/>
              <a:t>ventually all </a:t>
            </a:r>
            <a:r>
              <a:rPr kumimoji="1" lang="en-US" sz="2800" dirty="0"/>
              <a:t>stations</a:t>
            </a:r>
            <a:r>
              <a:rPr kumimoji="1" lang="en-US" sz="2800" dirty="0" smtClean="0"/>
              <a:t> will be trying </a:t>
            </a:r>
            <a:r>
              <a:rPr kumimoji="1" lang="en-US" sz="2800" dirty="0"/>
              <a:t>to </a:t>
            </a:r>
            <a:r>
              <a:rPr kumimoji="1" lang="en-US" sz="2800" dirty="0" smtClean="0"/>
              <a:t>send, causing </a:t>
            </a:r>
            <a:r>
              <a:rPr kumimoji="1" lang="en-GB" sz="2800" dirty="0" smtClean="0"/>
              <a:t>continuous </a:t>
            </a:r>
            <a:r>
              <a:rPr kumimoji="1" lang="en-US" sz="2800" dirty="0" smtClean="0"/>
              <a:t>collisions</a:t>
            </a:r>
            <a:r>
              <a:rPr kumimoji="1" lang="en-GB" sz="2800" dirty="0" smtClean="0"/>
              <a:t>, with </a:t>
            </a:r>
            <a:r>
              <a:rPr kumimoji="1" lang="en-US" sz="2800" dirty="0" smtClean="0"/>
              <a:t>throughput dropping to zero</a:t>
            </a:r>
            <a:endParaRPr kumimoji="1" lang="en-GB" sz="2800" dirty="0" smtClean="0"/>
          </a:p>
          <a:p>
            <a:pPr marL="457200" indent="-457200" eaLnBrk="1" hangingPunct="1"/>
            <a:r>
              <a:rPr kumimoji="1" lang="en-GB" sz="2800" dirty="0" smtClean="0"/>
              <a:t>To avoid catastrophe </a:t>
            </a:r>
            <a:r>
              <a:rPr kumimoji="1" lang="en-US" sz="2800" i="1" dirty="0"/>
              <a:t>np</a:t>
            </a:r>
            <a:r>
              <a:rPr kumimoji="1" lang="en-GB" sz="2800" dirty="0"/>
              <a:t>&lt;1</a:t>
            </a:r>
            <a:r>
              <a:rPr kumimoji="1" lang="en-US" sz="2800" dirty="0"/>
              <a:t> for expected peaks of </a:t>
            </a:r>
            <a:r>
              <a:rPr kumimoji="1" lang="en-US" sz="2800" i="1" dirty="0" err="1"/>
              <a:t>n</a:t>
            </a:r>
            <a:endParaRPr kumimoji="1" lang="en-GB" sz="2800" i="1" dirty="0" smtClean="0"/>
          </a:p>
          <a:p>
            <a:pPr marL="838200" lvl="1" indent="-381000" eaLnBrk="1" hangingPunct="1"/>
            <a:r>
              <a:rPr kumimoji="1" lang="en-GB" sz="2400" dirty="0" smtClean="0">
                <a:ea typeface="ＭＳ Ｐゴシック" pitchFamily="32" charset="-128"/>
              </a:rPr>
              <a:t>If </a:t>
            </a:r>
            <a:r>
              <a:rPr kumimoji="1" lang="en-US" sz="2400" dirty="0" smtClean="0">
                <a:ea typeface="ＭＳ Ｐゴシック" pitchFamily="32" charset="-128"/>
              </a:rPr>
              <a:t>heavy </a:t>
            </a:r>
            <a:r>
              <a:rPr kumimoji="1" lang="en-US" sz="2400" dirty="0">
                <a:ea typeface="ＭＳ Ｐゴシック" pitchFamily="32" charset="-128"/>
              </a:rPr>
              <a:t>load expected</a:t>
            </a:r>
            <a:r>
              <a:rPr kumimoji="1" lang="en-GB" sz="2400" dirty="0" smtClean="0">
                <a:ea typeface="ＭＳ Ｐゴシック" pitchFamily="32" charset="-128"/>
              </a:rPr>
              <a:t>, </a:t>
            </a:r>
            <a:r>
              <a:rPr kumimoji="1" lang="en-US" sz="2400" i="1" dirty="0" smtClean="0">
                <a:ea typeface="ＭＳ Ｐゴシック" pitchFamily="32" charset="-128"/>
              </a:rPr>
              <a:t>p</a:t>
            </a:r>
            <a:r>
              <a:rPr kumimoji="1" lang="en-US" sz="2400" dirty="0" smtClean="0">
                <a:ea typeface="ＭＳ Ｐゴシック" pitchFamily="32" charset="-128"/>
              </a:rPr>
              <a:t> </a:t>
            </a:r>
            <a:r>
              <a:rPr kumimoji="1" lang="en-US" sz="2400" dirty="0" smtClean="0">
                <a:ea typeface="ＭＳ Ｐゴシック" pitchFamily="32" charset="-128"/>
              </a:rPr>
              <a:t>must be small</a:t>
            </a:r>
            <a:endParaRPr kumimoji="1" lang="en-GB" sz="2400" dirty="0" smtClean="0">
              <a:ea typeface="ＭＳ Ｐゴシック" pitchFamily="32" charset="-128"/>
            </a:endParaRPr>
          </a:p>
          <a:p>
            <a:pPr marL="838200" lvl="1" indent="-381000" eaLnBrk="1" hangingPunct="1"/>
            <a:r>
              <a:rPr kumimoji="1" lang="en-US" sz="2400" dirty="0" smtClean="0">
                <a:ea typeface="ＭＳ Ｐゴシック" pitchFamily="32" charset="-128"/>
              </a:rPr>
              <a:t>Smaller </a:t>
            </a:r>
            <a:r>
              <a:rPr kumimoji="1" lang="en-US" sz="2400" i="1" dirty="0">
                <a:ea typeface="ＭＳ Ｐゴシック" pitchFamily="32" charset="-128"/>
              </a:rPr>
              <a:t>p</a:t>
            </a:r>
            <a:r>
              <a:rPr kumimoji="1" lang="en-US" sz="2400" dirty="0">
                <a:ea typeface="ＭＳ Ｐゴシック" pitchFamily="32" charset="-128"/>
              </a:rPr>
              <a:t> means stations wait longer</a:t>
            </a:r>
            <a:endParaRPr kumimoji="1" lang="en-GB" sz="2400" dirty="0">
              <a:ea typeface="ＭＳ Ｐゴシック" pitchFamily="32" charset="-128"/>
            </a:endParaRPr>
          </a:p>
        </p:txBody>
      </p:sp>
      <p:pic>
        <p:nvPicPr>
          <p:cNvPr id="4" name="Picture 3"/>
          <p:cNvPicPr>
            <a:picLocks noChangeAspect="1"/>
          </p:cNvPicPr>
          <p:nvPr/>
        </p:nvPicPr>
        <p:blipFill>
          <a:blip r:embed="rId3"/>
          <a:stretch>
            <a:fillRect/>
          </a:stretch>
        </p:blipFill>
        <p:spPr>
          <a:xfrm>
            <a:off x="7315200" y="304800"/>
            <a:ext cx="1231900" cy="1213513"/>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eaLnBrk="1" hangingPunct="1">
              <a:defRPr/>
            </a:pPr>
            <a:r>
              <a:rPr lang="en-US" dirty="0" smtClean="0"/>
              <a:t>Description of CSMA/CD</a:t>
            </a:r>
            <a:endParaRPr lang="en-US" dirty="0"/>
          </a:p>
        </p:txBody>
      </p:sp>
      <p:sp>
        <p:nvSpPr>
          <p:cNvPr id="3" name="Content Placeholder 2"/>
          <p:cNvSpPr>
            <a:spLocks noGrp="1"/>
          </p:cNvSpPr>
          <p:nvPr>
            <p:ph idx="1"/>
          </p:nvPr>
        </p:nvSpPr>
        <p:spPr>
          <a:xfrm>
            <a:off x="457200" y="1219200"/>
            <a:ext cx="8153400" cy="6096000"/>
          </a:xfrm>
        </p:spPr>
        <p:txBody>
          <a:bodyPr/>
          <a:lstStyle/>
          <a:p>
            <a:pPr eaLnBrk="1" hangingPunct="1">
              <a:buFont typeface="Wingdings" pitchFamily="32" charset="2"/>
              <a:buNone/>
            </a:pPr>
            <a:endParaRPr lang="en-US" dirty="0"/>
          </a:p>
        </p:txBody>
      </p:sp>
      <p:graphicFrame>
        <p:nvGraphicFramePr>
          <p:cNvPr id="4" name="Diagram 3"/>
          <p:cNvGraphicFramePr/>
          <p:nvPr/>
        </p:nvGraphicFramePr>
        <p:xfrm>
          <a:off x="381000" y="1066800"/>
          <a:ext cx="83820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914400" y="2209800"/>
            <a:ext cx="762000" cy="461665"/>
          </a:xfrm>
          <a:prstGeom prst="rect">
            <a:avLst/>
          </a:prstGeom>
          <a:noFill/>
        </p:spPr>
        <p:txBody>
          <a:bodyPr wrap="square" rtlCol="0">
            <a:spAutoFit/>
          </a:bodyPr>
          <a:lstStyle/>
          <a:p>
            <a:pPr algn="ctr"/>
            <a:r>
              <a:rPr lang="en-US" dirty="0" smtClean="0"/>
              <a:t>1.</a:t>
            </a:r>
            <a:endParaRPr lang="en-US" dirty="0"/>
          </a:p>
        </p:txBody>
      </p:sp>
      <p:sp>
        <p:nvSpPr>
          <p:cNvPr id="6" name="TextBox 5"/>
          <p:cNvSpPr txBox="1"/>
          <p:nvPr/>
        </p:nvSpPr>
        <p:spPr>
          <a:xfrm>
            <a:off x="3200400" y="1981200"/>
            <a:ext cx="609600" cy="461665"/>
          </a:xfrm>
          <a:prstGeom prst="rect">
            <a:avLst/>
          </a:prstGeom>
          <a:noFill/>
        </p:spPr>
        <p:txBody>
          <a:bodyPr wrap="square" rtlCol="0">
            <a:spAutoFit/>
          </a:bodyPr>
          <a:lstStyle/>
          <a:p>
            <a:pPr algn="ctr"/>
            <a:r>
              <a:rPr lang="en-US" dirty="0" smtClean="0"/>
              <a:t>2.</a:t>
            </a:r>
            <a:endParaRPr lang="en-US" dirty="0"/>
          </a:p>
        </p:txBody>
      </p:sp>
      <p:sp>
        <p:nvSpPr>
          <p:cNvPr id="7" name="TextBox 6"/>
          <p:cNvSpPr txBox="1"/>
          <p:nvPr/>
        </p:nvSpPr>
        <p:spPr>
          <a:xfrm>
            <a:off x="5410200" y="1524000"/>
            <a:ext cx="609600" cy="461665"/>
          </a:xfrm>
          <a:prstGeom prst="rect">
            <a:avLst/>
          </a:prstGeom>
          <a:noFill/>
        </p:spPr>
        <p:txBody>
          <a:bodyPr wrap="square" rtlCol="0">
            <a:spAutoFit/>
          </a:bodyPr>
          <a:lstStyle/>
          <a:p>
            <a:pPr algn="ctr"/>
            <a:r>
              <a:rPr lang="en-US" dirty="0" smtClean="0"/>
              <a:t>3.</a:t>
            </a:r>
            <a:endParaRPr lang="en-US" dirty="0"/>
          </a:p>
        </p:txBody>
      </p:sp>
      <p:sp>
        <p:nvSpPr>
          <p:cNvPr id="8" name="TextBox 7"/>
          <p:cNvSpPr txBox="1"/>
          <p:nvPr/>
        </p:nvSpPr>
        <p:spPr>
          <a:xfrm>
            <a:off x="7696200" y="1676400"/>
            <a:ext cx="609600" cy="461665"/>
          </a:xfrm>
          <a:prstGeom prst="rect">
            <a:avLst/>
          </a:prstGeom>
          <a:noFill/>
        </p:spPr>
        <p:txBody>
          <a:bodyPr wrap="square" rtlCol="0">
            <a:spAutoFit/>
          </a:bodyPr>
          <a:lstStyle/>
          <a:p>
            <a:pPr algn="ctr"/>
            <a:r>
              <a:rPr lang="en-US" dirty="0" smtClean="0"/>
              <a:t>4.</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5" name="Picture 4" descr="f3.pdf"/>
          <p:cNvPicPr>
            <a:picLocks noChangeAspect="1"/>
          </p:cNvPicPr>
          <p:nvPr/>
        </p:nvPicPr>
        <p:blipFill>
          <a:blip r:embed="rId3"/>
          <a:srcRect t="3636" b="3636"/>
          <a:stretch>
            <a:fillRect/>
          </a:stretch>
        </p:blipFill>
        <p:spPr>
          <a:xfrm>
            <a:off x="1752600" y="32657"/>
            <a:ext cx="5638800" cy="6766490"/>
          </a:xfrm>
          <a:prstGeom prst="rect">
            <a:avLst/>
          </a:prstGeom>
          <a:solidFill>
            <a:schemeClr val="accent3">
              <a:lumMod val="20000"/>
              <a:lumOff val="80000"/>
            </a:schemeClr>
          </a:solidFill>
        </p:spPr>
      </p:pic>
      <p:sp>
        <p:nvSpPr>
          <p:cNvPr id="2" name="文字方塊 1"/>
          <p:cNvSpPr txBox="1"/>
          <p:nvPr/>
        </p:nvSpPr>
        <p:spPr>
          <a:xfrm>
            <a:off x="2564880" y="6076890"/>
            <a:ext cx="4014240" cy="400110"/>
          </a:xfrm>
          <a:prstGeom prst="rect">
            <a:avLst/>
          </a:prstGeom>
          <a:noFill/>
        </p:spPr>
        <p:txBody>
          <a:bodyPr wrap="none" rtlCol="0">
            <a:spAutoFit/>
          </a:bodyPr>
          <a:lstStyle/>
          <a:p>
            <a:r>
              <a:rPr lang="en-US" altLang="zh-TW" sz="2000" dirty="0" smtClean="0">
                <a:solidFill>
                  <a:srgbClr val="0070C0"/>
                </a:solidFill>
              </a:rPr>
              <a:t>Frame should be long enough for CD</a:t>
            </a:r>
            <a:endParaRPr lang="zh-TW" altLang="en-US" sz="2000" dirty="0">
              <a:solidFill>
                <a:srgbClr val="0070C0"/>
              </a:solidFill>
            </a:endParaRPr>
          </a:p>
        </p:txBody>
      </p:sp>
    </p:spTree>
  </p:cSld>
  <p:clrMapOvr>
    <a:masterClrMapping/>
  </p:clrMapOvr>
  <p:transition spd="slow">
    <p:wheel spokes="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69636" name="Rectangle 4"/>
          <p:cNvSpPr>
            <a:spLocks noGrp="1" noChangeArrowheads="1"/>
          </p:cNvSpPr>
          <p:nvPr>
            <p:ph type="title"/>
          </p:nvPr>
        </p:nvSpPr>
        <p:spPr>
          <a:xfrm>
            <a:off x="0" y="277813"/>
            <a:ext cx="9144000" cy="1139825"/>
          </a:xfrm>
        </p:spPr>
        <p:txBody>
          <a:bodyPr/>
          <a:lstStyle/>
          <a:p>
            <a:pPr eaLnBrk="1" hangingPunct="1"/>
            <a:r>
              <a:rPr kumimoji="1" lang="en-GB" dirty="0"/>
              <a:t>Which Persistence Algorithm?</a:t>
            </a:r>
            <a:endParaRPr kumimoji="1" lang="en-US" dirty="0"/>
          </a:p>
        </p:txBody>
      </p:sp>
      <p:sp>
        <p:nvSpPr>
          <p:cNvPr id="69637" name="Rectangle 5"/>
          <p:cNvSpPr>
            <a:spLocks noGrp="1" noChangeArrowheads="1"/>
          </p:cNvSpPr>
          <p:nvPr>
            <p:ph type="body" idx="1"/>
          </p:nvPr>
        </p:nvSpPr>
        <p:spPr>
          <a:xfrm>
            <a:off x="457200" y="1524000"/>
            <a:ext cx="8229600" cy="4800600"/>
          </a:xfrm>
        </p:spPr>
        <p:txBody>
          <a:bodyPr/>
          <a:lstStyle/>
          <a:p>
            <a:pPr eaLnBrk="1" hangingPunct="1"/>
            <a:r>
              <a:rPr kumimoji="1" lang="en-US" dirty="0"/>
              <a:t>IEEE 802.3 </a:t>
            </a:r>
            <a:r>
              <a:rPr kumimoji="1" lang="en-GB" dirty="0"/>
              <a:t>uses</a:t>
            </a:r>
            <a:r>
              <a:rPr kumimoji="1" lang="en-US" dirty="0"/>
              <a:t> 1-persistent</a:t>
            </a:r>
            <a:endParaRPr kumimoji="1" lang="en-GB" dirty="0" smtClean="0"/>
          </a:p>
          <a:p>
            <a:pPr eaLnBrk="1" hangingPunct="1"/>
            <a:r>
              <a:rPr kumimoji="1" lang="en-GB" dirty="0"/>
              <a:t>B</a:t>
            </a:r>
            <a:r>
              <a:rPr kumimoji="1" lang="en-GB" dirty="0" smtClean="0"/>
              <a:t>oth </a:t>
            </a:r>
            <a:r>
              <a:rPr kumimoji="1" lang="en-US" dirty="0"/>
              <a:t>nonpersistent and p-persistent have performance problems</a:t>
            </a:r>
            <a:endParaRPr kumimoji="1" lang="en-GB" dirty="0"/>
          </a:p>
        </p:txBody>
      </p:sp>
      <p:graphicFrame>
        <p:nvGraphicFramePr>
          <p:cNvPr id="2" name="Diagram 1"/>
          <p:cNvGraphicFramePr/>
          <p:nvPr>
            <p:extLst>
              <p:ext uri="{D42A27DB-BD31-4B8C-83A1-F6EECF244321}">
                <p14:modId xmlns:p14="http://schemas.microsoft.com/office/powerpoint/2010/main" val="1317342299"/>
              </p:ext>
            </p:extLst>
          </p:nvPr>
        </p:nvGraphicFramePr>
        <p:xfrm>
          <a:off x="685800" y="3124200"/>
          <a:ext cx="8458200" cy="373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kumimoji="1" lang="en-GB" dirty="0"/>
              <a:t>Binary Exponential Backoff</a:t>
            </a:r>
            <a:endParaRPr kumimoji="1" lang="en-US" dirty="0"/>
          </a:p>
        </p:txBody>
      </p:sp>
      <p:sp>
        <p:nvSpPr>
          <p:cNvPr id="70659" name="Rectangle 3"/>
          <p:cNvSpPr>
            <a:spLocks noGrp="1" noChangeArrowheads="1"/>
          </p:cNvSpPr>
          <p:nvPr>
            <p:ph type="body" idx="1"/>
          </p:nvPr>
        </p:nvSpPr>
        <p:spPr>
          <a:xfrm>
            <a:off x="457200" y="1676400"/>
            <a:ext cx="8305800" cy="4876800"/>
          </a:xfrm>
        </p:spPr>
        <p:txBody>
          <a:bodyPr>
            <a:normAutofit lnSpcReduction="10000"/>
          </a:bodyPr>
          <a:lstStyle/>
          <a:p>
            <a:pPr eaLnBrk="1" hangingPunct="1"/>
            <a:r>
              <a:rPr kumimoji="1" lang="en-US" sz="2800" dirty="0" smtClean="0"/>
              <a:t>IEEE </a:t>
            </a:r>
            <a:r>
              <a:rPr kumimoji="1" lang="en-US" sz="2800" dirty="0"/>
              <a:t>802.3 and Ethernet both use binary exponential </a:t>
            </a:r>
            <a:r>
              <a:rPr kumimoji="1" lang="en-US" sz="2800" dirty="0" err="1" smtClean="0"/>
              <a:t>backoff</a:t>
            </a:r>
            <a:endParaRPr kumimoji="1" lang="en-GB" sz="2800" dirty="0" smtClean="0"/>
          </a:p>
          <a:p>
            <a:pPr eaLnBrk="1" hangingPunct="1"/>
            <a:r>
              <a:rPr kumimoji="1" lang="en-GB" sz="2800" dirty="0" smtClean="0"/>
              <a:t>A station will attempt to transmit repeatedly in the face of repeated collisions</a:t>
            </a:r>
          </a:p>
          <a:p>
            <a:pPr lvl="1" eaLnBrk="1" hangingPunct="1"/>
            <a:r>
              <a:rPr kumimoji="1" lang="en-GB" sz="2400" dirty="0">
                <a:ea typeface="ＭＳ Ｐゴシック" pitchFamily="32" charset="-128"/>
              </a:rPr>
              <a:t>O</a:t>
            </a:r>
            <a:r>
              <a:rPr kumimoji="1" lang="en-GB" sz="2400" dirty="0" smtClean="0">
                <a:ea typeface="ＭＳ Ｐゴシック" pitchFamily="32" charset="-128"/>
              </a:rPr>
              <a:t>n </a:t>
            </a:r>
            <a:r>
              <a:rPr kumimoji="1" lang="en-GB" sz="2400" dirty="0">
                <a:ea typeface="ＭＳ Ｐゴシック" pitchFamily="32" charset="-128"/>
              </a:rPr>
              <a:t>first</a:t>
            </a:r>
            <a:r>
              <a:rPr kumimoji="1" lang="en-US" sz="2400" dirty="0">
                <a:ea typeface="ＭＳ Ｐゴシック" pitchFamily="32" charset="-128"/>
              </a:rPr>
              <a:t> 10 attempts, mean random delay doubled</a:t>
            </a:r>
            <a:endParaRPr kumimoji="1" lang="en-GB" sz="2400" dirty="0" smtClean="0">
              <a:ea typeface="ＭＳ Ｐゴシック" pitchFamily="32" charset="-128"/>
            </a:endParaRPr>
          </a:p>
          <a:p>
            <a:pPr lvl="1" eaLnBrk="1" hangingPunct="1"/>
            <a:r>
              <a:rPr kumimoji="1" lang="en-GB" sz="2400" dirty="0" smtClean="0">
                <a:ea typeface="ＭＳ Ｐゴシック" pitchFamily="32" charset="-128"/>
              </a:rPr>
              <a:t>Value </a:t>
            </a:r>
            <a:r>
              <a:rPr kumimoji="1" lang="en-US" sz="2400" dirty="0" smtClean="0">
                <a:ea typeface="ＭＳ Ｐゴシック" pitchFamily="32" charset="-128"/>
              </a:rPr>
              <a:t>then </a:t>
            </a:r>
            <a:r>
              <a:rPr kumimoji="1" lang="en-US" sz="2400" dirty="0">
                <a:ea typeface="ＭＳ Ｐゴシック" pitchFamily="32" charset="-128"/>
              </a:rPr>
              <a:t>remains</a:t>
            </a:r>
            <a:r>
              <a:rPr kumimoji="1" lang="en-US" sz="2400" dirty="0" smtClean="0">
                <a:ea typeface="ＭＳ Ｐゴシック" pitchFamily="32" charset="-128"/>
              </a:rPr>
              <a:t> the same </a:t>
            </a:r>
            <a:r>
              <a:rPr kumimoji="1" lang="en-US" sz="2400" dirty="0">
                <a:ea typeface="ＭＳ Ｐゴシック" pitchFamily="32" charset="-128"/>
              </a:rPr>
              <a:t>for 6 </a:t>
            </a:r>
            <a:r>
              <a:rPr kumimoji="1" lang="en-GB" sz="2400" dirty="0">
                <a:ea typeface="ＭＳ Ｐゴシック" pitchFamily="32" charset="-128"/>
              </a:rPr>
              <a:t>further </a:t>
            </a:r>
            <a:r>
              <a:rPr kumimoji="1" lang="en-US" sz="2400" dirty="0">
                <a:ea typeface="ＭＳ Ｐゴシック" pitchFamily="32" charset="-128"/>
              </a:rPr>
              <a:t>attempts</a:t>
            </a:r>
            <a:endParaRPr kumimoji="1" lang="en-GB" sz="2400" dirty="0" smtClean="0">
              <a:ea typeface="ＭＳ Ｐゴシック" pitchFamily="32" charset="-128"/>
            </a:endParaRPr>
          </a:p>
          <a:p>
            <a:pPr lvl="1" eaLnBrk="1" hangingPunct="1"/>
            <a:r>
              <a:rPr kumimoji="1" lang="en-US" sz="2400" dirty="0">
                <a:ea typeface="ＭＳ Ｐゴシック" pitchFamily="32" charset="-128"/>
              </a:rPr>
              <a:t>A</a:t>
            </a:r>
            <a:r>
              <a:rPr kumimoji="1" lang="en-US" sz="2400" dirty="0" smtClean="0">
                <a:ea typeface="ＭＳ Ｐゴシック" pitchFamily="32" charset="-128"/>
              </a:rPr>
              <a:t>fter </a:t>
            </a:r>
            <a:r>
              <a:rPr kumimoji="1" lang="en-US" sz="2400" dirty="0">
                <a:ea typeface="ＭＳ Ｐゴシック" pitchFamily="32" charset="-128"/>
              </a:rPr>
              <a:t>16 unsuccessful attempts, station gives up and reports error</a:t>
            </a:r>
          </a:p>
          <a:p>
            <a:pPr eaLnBrk="1" hangingPunct="1"/>
            <a:r>
              <a:rPr kumimoji="1" lang="en-US" sz="2800" dirty="0"/>
              <a:t>1-persistent algorithm with binary exponential </a:t>
            </a:r>
            <a:r>
              <a:rPr kumimoji="1" lang="en-US" sz="2800" dirty="0" err="1"/>
              <a:t>backoff</a:t>
            </a:r>
            <a:r>
              <a:rPr kumimoji="1" lang="en-US" sz="2800" dirty="0" smtClean="0"/>
              <a:t> is efficient </a:t>
            </a:r>
            <a:r>
              <a:rPr kumimoji="1" lang="en-US" sz="2800" dirty="0"/>
              <a:t>over wide range of loads</a:t>
            </a:r>
            <a:endParaRPr kumimoji="1" lang="en-GB" sz="2800" dirty="0" smtClean="0"/>
          </a:p>
          <a:p>
            <a:pPr eaLnBrk="1" hangingPunct="1"/>
            <a:r>
              <a:rPr kumimoji="1" lang="en-GB" sz="2800" dirty="0" err="1" smtClean="0"/>
              <a:t>Backoff</a:t>
            </a:r>
            <a:r>
              <a:rPr kumimoji="1" lang="en-GB" sz="2800" dirty="0" smtClean="0"/>
              <a:t> </a:t>
            </a:r>
            <a:r>
              <a:rPr kumimoji="1" lang="en-US" sz="2800" dirty="0" smtClean="0"/>
              <a:t>algorithm </a:t>
            </a:r>
            <a:r>
              <a:rPr kumimoji="1" lang="en-GB" sz="2800" dirty="0"/>
              <a:t>has</a:t>
            </a:r>
            <a:r>
              <a:rPr kumimoji="1" lang="en-US" sz="2800" dirty="0"/>
              <a:t> last-in, first-out effect</a:t>
            </a:r>
            <a:endParaRPr kumimoji="1" lang="en-GB"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37432"/>
            <a:ext cx="8229600" cy="1139825"/>
          </a:xfrm>
        </p:spPr>
        <p:txBody>
          <a:bodyPr/>
          <a:lstStyle/>
          <a:p>
            <a:pPr eaLnBrk="1" hangingPunct="1">
              <a:defRPr/>
            </a:pPr>
            <a:r>
              <a:rPr kumimoji="1" lang="en-US" dirty="0"/>
              <a:t>Collision Detection</a:t>
            </a:r>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2640586553"/>
              </p:ext>
            </p:extLst>
          </p:nvPr>
        </p:nvGraphicFramePr>
        <p:xfrm>
          <a:off x="4724400" y="1219200"/>
          <a:ext cx="41148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1729249483"/>
              </p:ext>
            </p:extLst>
          </p:nvPr>
        </p:nvGraphicFramePr>
        <p:xfrm>
          <a:off x="304800" y="1219200"/>
          <a:ext cx="3962400" cy="5410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6" name="Picture 5" descr="f4.pdf"/>
          <p:cNvPicPr>
            <a:picLocks noChangeAspect="1"/>
          </p:cNvPicPr>
          <p:nvPr/>
        </p:nvPicPr>
        <p:blipFill>
          <a:blip r:embed="rId3"/>
          <a:srcRect l="5882" t="10909" r="9412" b="10000"/>
          <a:stretch>
            <a:fillRect/>
          </a:stretch>
        </p:blipFill>
        <p:spPr>
          <a:xfrm>
            <a:off x="1855722" y="308619"/>
            <a:ext cx="5230878" cy="6320781"/>
          </a:xfrm>
          <a:prstGeom prst="rect">
            <a:avLst/>
          </a:prstGeom>
          <a:solidFill>
            <a:schemeClr val="accent3">
              <a:lumMod val="20000"/>
              <a:lumOff val="80000"/>
            </a:schemeClr>
          </a:solidFill>
        </p:spPr>
      </p:pic>
    </p:spTree>
  </p:cSld>
  <p:clrMapOvr>
    <a:masterClrMapping/>
  </p:clrMapOvr>
  <p:transition spd="slow">
    <p:wheel spokes="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838200"/>
            <a:ext cx="9144000" cy="228600"/>
          </a:xfrm>
        </p:spPr>
        <p:txBody>
          <a:bodyPr/>
          <a:lstStyle/>
          <a:p>
            <a:pPr eaLnBrk="1" hangingPunct="1">
              <a:defRPr/>
            </a:pPr>
            <a:r>
              <a:rPr kumimoji="1" lang="en-US" dirty="0" smtClean="0"/>
              <a:t/>
            </a:r>
            <a:br>
              <a:rPr kumimoji="1" lang="en-US" dirty="0" smtClean="0"/>
            </a:br>
            <a:r>
              <a:rPr kumimoji="1" lang="en-US" dirty="0" smtClean="0"/>
              <a:t>Table 12.1 </a:t>
            </a:r>
            <a:br>
              <a:rPr kumimoji="1" lang="en-US" dirty="0" smtClean="0"/>
            </a:br>
            <a:r>
              <a:rPr kumimoji="1" lang="en-US" sz="3600" dirty="0" smtClean="0"/>
              <a:t>IEEE 802.3 10-Mbps Physical Layer Medium Alternatives </a:t>
            </a:r>
            <a:endParaRPr kumimoji="1" lang="en-US" sz="3600" dirty="0"/>
          </a:p>
        </p:txBody>
      </p:sp>
      <p:pic>
        <p:nvPicPr>
          <p:cNvPr id="4" name="Picture 3"/>
          <p:cNvPicPr>
            <a:picLocks noChangeAspect="1"/>
          </p:cNvPicPr>
          <p:nvPr/>
        </p:nvPicPr>
        <p:blipFill>
          <a:blip r:embed="rId3"/>
          <a:stretch>
            <a:fillRect/>
          </a:stretch>
        </p:blipFill>
        <p:spPr>
          <a:xfrm>
            <a:off x="304800" y="2590800"/>
            <a:ext cx="8534400" cy="4267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71684" name="Rectangle 4"/>
          <p:cNvSpPr>
            <a:spLocks noGrp="1" noChangeArrowheads="1"/>
          </p:cNvSpPr>
          <p:nvPr>
            <p:ph type="title"/>
          </p:nvPr>
        </p:nvSpPr>
        <p:spPr>
          <a:xfrm>
            <a:off x="0" y="838200"/>
            <a:ext cx="9144000" cy="1139825"/>
          </a:xfrm>
        </p:spPr>
        <p:txBody>
          <a:bodyPr/>
          <a:lstStyle/>
          <a:p>
            <a:pPr eaLnBrk="1" hangingPunct="1"/>
            <a:r>
              <a:rPr lang="en-US" dirty="0" smtClean="0"/>
              <a:t>Table 12.2  </a:t>
            </a:r>
            <a:br>
              <a:rPr lang="en-US" dirty="0" smtClean="0"/>
            </a:br>
            <a:r>
              <a:rPr lang="en-US" dirty="0" smtClean="0"/>
              <a:t/>
            </a:r>
            <a:br>
              <a:rPr lang="en-US" dirty="0" smtClean="0"/>
            </a:br>
            <a:r>
              <a:rPr lang="en-US" sz="3600" dirty="0" smtClean="0"/>
              <a:t>IEEE 802.3 100BASE-T Physical Layer Medium Alternatives </a:t>
            </a:r>
            <a:endParaRPr kumimoji="1" lang="en-US" sz="3600" dirty="0"/>
          </a:p>
        </p:txBody>
      </p:sp>
      <p:pic>
        <p:nvPicPr>
          <p:cNvPr id="4" name="Picture 3"/>
          <p:cNvPicPr>
            <a:picLocks noChangeAspect="1"/>
          </p:cNvPicPr>
          <p:nvPr/>
        </p:nvPicPr>
        <p:blipFill>
          <a:blip r:embed="rId3"/>
          <a:stretch>
            <a:fillRect/>
          </a:stretch>
        </p:blipFill>
        <p:spPr>
          <a:xfrm>
            <a:off x="152400" y="3124200"/>
            <a:ext cx="8820569" cy="3365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kumimoji="1" lang="en-US" sz="3200" cap="none" dirty="0" smtClean="0">
                <a:latin typeface="Arial" pitchFamily="-110" charset="0"/>
              </a:rPr>
              <a:t>Ethernet</a:t>
            </a:r>
            <a:endParaRPr kumimoji="1" lang="en-US" sz="3200" cap="none" dirty="0">
              <a:latin typeface="Arial" pitchFamily="-110" charset="0"/>
            </a:endParaRPr>
          </a:p>
        </p:txBody>
      </p:sp>
      <p:sp>
        <p:nvSpPr>
          <p:cNvPr id="5" name="Text Placeholder 4"/>
          <p:cNvSpPr>
            <a:spLocks noGrp="1"/>
          </p:cNvSpPr>
          <p:nvPr>
            <p:ph type="body" idx="1"/>
          </p:nvPr>
        </p:nvSpPr>
        <p:spPr>
          <a:xfrm>
            <a:off x="685800" y="1905000"/>
            <a:ext cx="7772400" cy="1500187"/>
          </a:xfrm>
        </p:spPr>
        <p:txBody>
          <a:bodyPr/>
          <a:lstStyle/>
          <a:p>
            <a:pPr algn="ctr"/>
            <a:r>
              <a:rPr kumimoji="1" lang="en-US" sz="4000" b="1" cap="all" dirty="0" smtClean="0">
                <a:solidFill>
                  <a:schemeClr val="tx2"/>
                </a:solidFill>
                <a:latin typeface="Arial" pitchFamily="-110" charset="0"/>
              </a:rPr>
              <a:t>Chapter 12</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0"/>
            <a:ext cx="8229600" cy="1139825"/>
          </a:xfrm>
        </p:spPr>
        <p:txBody>
          <a:bodyPr/>
          <a:lstStyle/>
          <a:p>
            <a:pPr eaLnBrk="1" hangingPunct="1"/>
            <a:r>
              <a:rPr kumimoji="1" lang="en-GB" dirty="0"/>
              <a:t>100BASE-X</a:t>
            </a:r>
            <a:endParaRPr kumimoji="1" lang="en-US" dirty="0"/>
          </a:p>
        </p:txBody>
      </p:sp>
      <p:sp>
        <p:nvSpPr>
          <p:cNvPr id="72707" name="Rectangle 3"/>
          <p:cNvSpPr>
            <a:spLocks noGrp="1" noChangeArrowheads="1"/>
          </p:cNvSpPr>
          <p:nvPr>
            <p:ph type="body" idx="1"/>
          </p:nvPr>
        </p:nvSpPr>
        <p:spPr>
          <a:xfrm>
            <a:off x="457200" y="990600"/>
            <a:ext cx="8229600" cy="5368925"/>
          </a:xfrm>
        </p:spPr>
        <p:txBody>
          <a:bodyPr/>
          <a:lstStyle/>
          <a:p>
            <a:pPr eaLnBrk="1" hangingPunct="1"/>
            <a:r>
              <a:rPr kumimoji="1" lang="en-GB" sz="2200" dirty="0"/>
              <a:t>U</a:t>
            </a:r>
            <a:r>
              <a:rPr kumimoji="1" lang="en-GB" sz="2200" dirty="0" smtClean="0"/>
              <a:t>ses </a:t>
            </a:r>
            <a:r>
              <a:rPr kumimoji="1" lang="en-GB" sz="2200" dirty="0"/>
              <a:t>a unidirectional</a:t>
            </a:r>
            <a:r>
              <a:rPr kumimoji="1" lang="en-US" sz="2200" dirty="0"/>
              <a:t> data rate 100 Mbps over single twisted pair or optical fiber link</a:t>
            </a:r>
            <a:endParaRPr kumimoji="1" lang="en-GB" sz="2200" dirty="0" smtClean="0"/>
          </a:p>
          <a:p>
            <a:pPr eaLnBrk="1" hangingPunct="1"/>
            <a:r>
              <a:rPr kumimoji="1" lang="en-GB" sz="2200" dirty="0"/>
              <a:t>E</a:t>
            </a:r>
            <a:r>
              <a:rPr kumimoji="1" lang="en-GB" sz="2200" dirty="0" smtClean="0"/>
              <a:t>ncoding</a:t>
            </a:r>
            <a:r>
              <a:rPr kumimoji="1" lang="en-US" sz="2200" dirty="0"/>
              <a:t>scheme </a:t>
            </a:r>
            <a:r>
              <a:rPr kumimoji="1" lang="en-GB" sz="2200" dirty="0"/>
              <a:t>same as</a:t>
            </a:r>
            <a:r>
              <a:rPr kumimoji="1" lang="en-US" sz="2200" dirty="0"/>
              <a:t> FDDI </a:t>
            </a:r>
            <a:endParaRPr kumimoji="1" lang="en-GB" sz="2200" dirty="0"/>
          </a:p>
          <a:p>
            <a:pPr lvl="1" eaLnBrk="1" hangingPunct="1"/>
            <a:r>
              <a:rPr kumimoji="1" lang="en-US" sz="2200" dirty="0">
                <a:ea typeface="ＭＳ Ｐゴシック" pitchFamily="32" charset="-128"/>
              </a:rPr>
              <a:t>4B/5B-NRZI</a:t>
            </a:r>
          </a:p>
          <a:p>
            <a:pPr lvl="2" eaLnBrk="1" hangingPunct="1"/>
            <a:endParaRPr kumimoji="1" lang="en-GB" sz="2000" dirty="0">
              <a:ea typeface="ＭＳ Ｐゴシック" pitchFamily="32" charset="-128"/>
            </a:endParaRPr>
          </a:p>
        </p:txBody>
      </p:sp>
      <p:graphicFrame>
        <p:nvGraphicFramePr>
          <p:cNvPr id="2" name="Diagram 1"/>
          <p:cNvGraphicFramePr/>
          <p:nvPr>
            <p:extLst>
              <p:ext uri="{D42A27DB-BD31-4B8C-83A1-F6EECF244321}">
                <p14:modId xmlns:p14="http://schemas.microsoft.com/office/powerpoint/2010/main" val="1020565583"/>
              </p:ext>
            </p:extLst>
          </p:nvPr>
        </p:nvGraphicFramePr>
        <p:xfrm>
          <a:off x="76200" y="2514600"/>
          <a:ext cx="8915400" cy="421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kumimoji="1" lang="en-GB" dirty="0"/>
              <a:t>100BASE-T4</a:t>
            </a:r>
            <a:endParaRPr kumimoji="1" lang="en-US" dirty="0"/>
          </a:p>
        </p:txBody>
      </p:sp>
      <p:sp>
        <p:nvSpPr>
          <p:cNvPr id="74755" name="Rectangle 3"/>
          <p:cNvSpPr>
            <a:spLocks noGrp="1" noChangeArrowheads="1"/>
          </p:cNvSpPr>
          <p:nvPr>
            <p:ph type="body" idx="1"/>
          </p:nvPr>
        </p:nvSpPr>
        <p:spPr>
          <a:xfrm>
            <a:off x="457200" y="1447800"/>
            <a:ext cx="8229600" cy="4876800"/>
          </a:xfrm>
        </p:spPr>
        <p:txBody>
          <a:bodyPr/>
          <a:lstStyle/>
          <a:p>
            <a:pPr eaLnBrk="1" hangingPunct="1"/>
            <a:r>
              <a:rPr kumimoji="1" lang="en-US" sz="2800" dirty="0"/>
              <a:t>100-Mbps over lower-quality Cat 3 </a:t>
            </a:r>
            <a:r>
              <a:rPr kumimoji="1" lang="en-GB" sz="2800" dirty="0"/>
              <a:t>UTP</a:t>
            </a:r>
            <a:endParaRPr kumimoji="1" lang="en-GB" sz="2800" dirty="0" smtClean="0"/>
          </a:p>
          <a:p>
            <a:pPr lvl="1" eaLnBrk="1" hangingPunct="1"/>
            <a:r>
              <a:rPr kumimoji="1" lang="en-GB" sz="2400" dirty="0">
                <a:ea typeface="ＭＳ Ｐゴシック" pitchFamily="32" charset="-128"/>
              </a:rPr>
              <a:t>T</a:t>
            </a:r>
            <a:r>
              <a:rPr kumimoji="1" lang="en-GB" sz="2400" dirty="0" smtClean="0">
                <a:ea typeface="ＭＳ Ｐゴシック" pitchFamily="32" charset="-128"/>
              </a:rPr>
              <a:t>akes </a:t>
            </a:r>
            <a:r>
              <a:rPr kumimoji="1" lang="en-US" sz="2400" dirty="0">
                <a:ea typeface="ＭＳ Ｐゴシック" pitchFamily="32" charset="-128"/>
              </a:rPr>
              <a:t>advantage of large installed base </a:t>
            </a:r>
            <a:endParaRPr kumimoji="1" lang="en-GB" sz="2400" dirty="0" smtClean="0">
              <a:ea typeface="ＭＳ Ｐゴシック" pitchFamily="32" charset="-128"/>
            </a:endParaRPr>
          </a:p>
          <a:p>
            <a:pPr lvl="1" eaLnBrk="1" hangingPunct="1"/>
            <a:r>
              <a:rPr kumimoji="1" lang="en-GB" sz="2400" dirty="0">
                <a:ea typeface="ＭＳ Ｐゴシック" pitchFamily="32" charset="-128"/>
              </a:rPr>
              <a:t>D</a:t>
            </a:r>
            <a:r>
              <a:rPr kumimoji="1" lang="en-GB" sz="2400" dirty="0" smtClean="0">
                <a:ea typeface="ＭＳ Ｐゴシック" pitchFamily="32" charset="-128"/>
              </a:rPr>
              <a:t>oes</a:t>
            </a:r>
            <a:r>
              <a:rPr kumimoji="1" lang="en-US" sz="2400" dirty="0">
                <a:ea typeface="ＭＳ Ｐゴシック" pitchFamily="32" charset="-128"/>
              </a:rPr>
              <a:t>not transmit continuous signal between packets</a:t>
            </a:r>
            <a:endParaRPr kumimoji="1" lang="en-GB" sz="2400" dirty="0" smtClean="0">
              <a:ea typeface="ＭＳ Ｐゴシック" pitchFamily="32" charset="-128"/>
            </a:endParaRPr>
          </a:p>
          <a:p>
            <a:pPr lvl="1" eaLnBrk="1" hangingPunct="1"/>
            <a:r>
              <a:rPr kumimoji="1" lang="en-GB" sz="2400" dirty="0">
                <a:ea typeface="ＭＳ Ｐゴシック" pitchFamily="32" charset="-128"/>
              </a:rPr>
              <a:t>U</a:t>
            </a:r>
            <a:r>
              <a:rPr kumimoji="1" lang="en-GB" sz="2400" dirty="0" smtClean="0">
                <a:ea typeface="ＭＳ Ｐゴシック" pitchFamily="32" charset="-128"/>
              </a:rPr>
              <a:t>seful</a:t>
            </a:r>
            <a:r>
              <a:rPr kumimoji="1" lang="en-US" sz="2400" dirty="0">
                <a:ea typeface="ＭＳ Ｐゴシック" pitchFamily="32" charset="-128"/>
              </a:rPr>
              <a:t>in battery-powered applications</a:t>
            </a:r>
            <a:endParaRPr kumimoji="1" lang="en-US" sz="2400" dirty="0" smtClean="0">
              <a:ea typeface="ＭＳ Ｐゴシック" pitchFamily="32" charset="-128"/>
            </a:endParaRPr>
          </a:p>
          <a:p>
            <a:pPr eaLnBrk="1" hangingPunct="1"/>
            <a:r>
              <a:rPr kumimoji="1" lang="en-GB" sz="2800" dirty="0"/>
              <a:t>C</a:t>
            </a:r>
            <a:r>
              <a:rPr kumimoji="1" lang="en-GB" sz="2800" dirty="0" smtClean="0"/>
              <a:t>an </a:t>
            </a:r>
            <a:r>
              <a:rPr kumimoji="1" lang="en-GB" sz="2800" dirty="0"/>
              <a:t>not get </a:t>
            </a:r>
            <a:r>
              <a:rPr kumimoji="1" lang="en-US" sz="2800" dirty="0"/>
              <a:t>100 Mbps on single twisted pair</a:t>
            </a:r>
            <a:endParaRPr kumimoji="1" lang="en-GB" sz="2800" dirty="0" smtClean="0"/>
          </a:p>
          <a:p>
            <a:pPr lvl="1" eaLnBrk="1" hangingPunct="1"/>
            <a:r>
              <a:rPr kumimoji="1" lang="en-GB" sz="2400" dirty="0">
                <a:ea typeface="ＭＳ Ｐゴシック" pitchFamily="32" charset="-128"/>
              </a:rPr>
              <a:t>S</a:t>
            </a:r>
            <a:r>
              <a:rPr kumimoji="1" lang="en-GB" sz="2400" dirty="0" smtClean="0">
                <a:ea typeface="ＭＳ Ｐゴシック" pitchFamily="32" charset="-128"/>
              </a:rPr>
              <a:t>o </a:t>
            </a:r>
            <a:r>
              <a:rPr kumimoji="1" lang="en-GB" sz="2400" dirty="0">
                <a:ea typeface="ＭＳ Ｐゴシック" pitchFamily="32" charset="-128"/>
              </a:rPr>
              <a:t>data</a:t>
            </a:r>
            <a:r>
              <a:rPr kumimoji="1" lang="en-US" sz="2400" dirty="0">
                <a:ea typeface="ＭＳ Ｐゴシック" pitchFamily="32" charset="-128"/>
              </a:rPr>
              <a:t> stream split into three separate streams</a:t>
            </a:r>
            <a:endParaRPr kumimoji="1" lang="en-GB" sz="2400" dirty="0" smtClean="0">
              <a:ea typeface="ＭＳ Ｐゴシック" pitchFamily="32" charset="-128"/>
            </a:endParaRPr>
          </a:p>
          <a:p>
            <a:pPr lvl="1" eaLnBrk="1" hangingPunct="1"/>
            <a:r>
              <a:rPr kumimoji="1" lang="en-US" sz="2400" dirty="0">
                <a:ea typeface="ＭＳ Ｐゴシック" pitchFamily="32" charset="-128"/>
              </a:rPr>
              <a:t>F</a:t>
            </a:r>
            <a:r>
              <a:rPr kumimoji="1" lang="en-US" sz="2400" dirty="0" smtClean="0">
                <a:ea typeface="ＭＳ Ｐゴシック" pitchFamily="32" charset="-128"/>
              </a:rPr>
              <a:t>our </a:t>
            </a:r>
            <a:r>
              <a:rPr kumimoji="1" lang="en-US" sz="2400" dirty="0">
                <a:ea typeface="ＭＳ Ｐゴシック" pitchFamily="32" charset="-128"/>
              </a:rPr>
              <a:t>twisted pairs used</a:t>
            </a:r>
            <a:endParaRPr kumimoji="1" lang="en-GB" sz="2400" dirty="0" smtClean="0">
              <a:ea typeface="ＭＳ Ｐゴシック" pitchFamily="32" charset="-128"/>
            </a:endParaRPr>
          </a:p>
          <a:p>
            <a:pPr lvl="1" eaLnBrk="1" hangingPunct="1"/>
            <a:r>
              <a:rPr kumimoji="1" lang="en-US" sz="2400" dirty="0">
                <a:ea typeface="ＭＳ Ｐゴシック" pitchFamily="32" charset="-128"/>
              </a:rPr>
              <a:t>D</a:t>
            </a:r>
            <a:r>
              <a:rPr kumimoji="1" lang="en-US" sz="2400" dirty="0" smtClean="0">
                <a:ea typeface="ＭＳ Ｐゴシック" pitchFamily="32" charset="-128"/>
              </a:rPr>
              <a:t>ata </a:t>
            </a:r>
            <a:r>
              <a:rPr kumimoji="1" lang="en-US" sz="2400" dirty="0">
                <a:ea typeface="ＭＳ Ｐゴシック" pitchFamily="32" charset="-128"/>
              </a:rPr>
              <a:t>transmitted and received using three pairs</a:t>
            </a:r>
            <a:endParaRPr kumimoji="1" lang="en-GB" sz="2400" dirty="0" smtClean="0">
              <a:ea typeface="ＭＳ Ｐゴシック" pitchFamily="32" charset="-128"/>
            </a:endParaRPr>
          </a:p>
          <a:p>
            <a:pPr lvl="1" eaLnBrk="1" hangingPunct="1"/>
            <a:r>
              <a:rPr kumimoji="1" lang="en-GB" sz="2400" dirty="0">
                <a:ea typeface="ＭＳ Ｐゴシック" pitchFamily="32" charset="-128"/>
              </a:rPr>
              <a:t>T</a:t>
            </a:r>
            <a:r>
              <a:rPr kumimoji="1" lang="en-GB" sz="2400" dirty="0" smtClean="0">
                <a:ea typeface="ＭＳ Ｐゴシック" pitchFamily="32" charset="-128"/>
              </a:rPr>
              <a:t>wo </a:t>
            </a:r>
            <a:r>
              <a:rPr kumimoji="1" lang="en-US" sz="2400" dirty="0">
                <a:ea typeface="ＭＳ Ｐゴシック" pitchFamily="32" charset="-128"/>
              </a:rPr>
              <a:t>pairs configured for bidirectional transmission</a:t>
            </a:r>
            <a:endParaRPr kumimoji="1" lang="en-US" sz="2400" dirty="0" smtClean="0">
              <a:ea typeface="ＭＳ Ｐゴシック" pitchFamily="32" charset="-128"/>
            </a:endParaRPr>
          </a:p>
          <a:p>
            <a:pPr eaLnBrk="1" hangingPunct="1"/>
            <a:r>
              <a:rPr kumimoji="1" lang="en-GB" sz="2800" dirty="0"/>
              <a:t>U</a:t>
            </a:r>
            <a:r>
              <a:rPr kumimoji="1" lang="en-GB" sz="2800" dirty="0" smtClean="0"/>
              <a:t>se </a:t>
            </a:r>
            <a:r>
              <a:rPr kumimoji="1" lang="en-GB" sz="2800" dirty="0"/>
              <a:t>ternary</a:t>
            </a:r>
            <a:r>
              <a:rPr kumimoji="1" lang="en-US" sz="2800" dirty="0"/>
              <a:t> signaling scheme </a:t>
            </a:r>
            <a:r>
              <a:rPr kumimoji="1" lang="en-GB" sz="2800" dirty="0"/>
              <a:t>(</a:t>
            </a:r>
            <a:r>
              <a:rPr kumimoji="1" lang="en-US" sz="2800" dirty="0"/>
              <a:t>8B6T</a:t>
            </a:r>
            <a:r>
              <a:rPr kumimoji="1" lang="en-GB" sz="2800" dirty="0"/>
              <a:t>)</a:t>
            </a:r>
            <a:endParaRPr kumimoji="1" lang="en-US"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76804" name="Rectangle 4"/>
          <p:cNvSpPr>
            <a:spLocks noGrp="1" noChangeArrowheads="1"/>
          </p:cNvSpPr>
          <p:nvPr>
            <p:ph type="title"/>
          </p:nvPr>
        </p:nvSpPr>
        <p:spPr/>
        <p:txBody>
          <a:bodyPr/>
          <a:lstStyle/>
          <a:p>
            <a:pPr eaLnBrk="1" hangingPunct="1"/>
            <a:r>
              <a:rPr kumimoji="1" lang="en-GB" dirty="0"/>
              <a:t>Full Duplex Operation</a:t>
            </a:r>
            <a:endParaRPr kumimoji="1" lang="en-US" dirty="0"/>
          </a:p>
        </p:txBody>
      </p:sp>
      <p:sp>
        <p:nvSpPr>
          <p:cNvPr id="76805" name="Rectangle 5"/>
          <p:cNvSpPr>
            <a:spLocks noGrp="1" noChangeArrowheads="1"/>
          </p:cNvSpPr>
          <p:nvPr>
            <p:ph type="body" idx="1"/>
          </p:nvPr>
        </p:nvSpPr>
        <p:spPr>
          <a:xfrm>
            <a:off x="457200" y="1676400"/>
            <a:ext cx="8229600" cy="4648200"/>
          </a:xfrm>
        </p:spPr>
        <p:txBody>
          <a:bodyPr/>
          <a:lstStyle/>
          <a:p>
            <a:pPr eaLnBrk="1" hangingPunct="1">
              <a:lnSpc>
                <a:spcPct val="90000"/>
              </a:lnSpc>
            </a:pPr>
            <a:r>
              <a:rPr kumimoji="1" lang="en-GB" sz="2800" dirty="0" smtClean="0"/>
              <a:t>Traditional </a:t>
            </a:r>
            <a:r>
              <a:rPr kumimoji="1" lang="en-US" sz="2800" dirty="0" smtClean="0"/>
              <a:t>Ethernet </a:t>
            </a:r>
            <a:r>
              <a:rPr kumimoji="1" lang="en-US" sz="2800" dirty="0"/>
              <a:t>half duplex</a:t>
            </a:r>
            <a:endParaRPr kumimoji="1" lang="en-GB" sz="2800" dirty="0" smtClean="0"/>
          </a:p>
          <a:p>
            <a:pPr eaLnBrk="1" hangingPunct="1">
              <a:lnSpc>
                <a:spcPct val="90000"/>
              </a:lnSpc>
            </a:pPr>
            <a:r>
              <a:rPr kumimoji="1" lang="en-US" sz="2800" dirty="0"/>
              <a:t>U</a:t>
            </a:r>
            <a:r>
              <a:rPr kumimoji="1" lang="en-US" sz="2800" dirty="0" smtClean="0"/>
              <a:t>sing </a:t>
            </a:r>
            <a:r>
              <a:rPr kumimoji="1" lang="en-US" sz="2800" dirty="0"/>
              <a:t>full-duplex</a:t>
            </a:r>
            <a:r>
              <a:rPr kumimoji="1" lang="en-GB" sz="2800" dirty="0"/>
              <a:t>, </a:t>
            </a:r>
            <a:r>
              <a:rPr kumimoji="1" lang="en-US" sz="2800" dirty="0"/>
              <a:t>station can transmit and receive simultaneously</a:t>
            </a:r>
            <a:endParaRPr kumimoji="1" lang="en-GB" sz="2800" dirty="0"/>
          </a:p>
          <a:p>
            <a:pPr eaLnBrk="1" hangingPunct="1">
              <a:lnSpc>
                <a:spcPct val="90000"/>
              </a:lnSpc>
            </a:pPr>
            <a:r>
              <a:rPr kumimoji="1" lang="en-US" sz="2800" dirty="0"/>
              <a:t>100-Mbps Ethernet in full-duplex mode, giving a theoretical transfer rate of 200 Mbps</a:t>
            </a:r>
            <a:endParaRPr kumimoji="1" lang="en-US" sz="2800" dirty="0" smtClean="0"/>
          </a:p>
          <a:p>
            <a:pPr eaLnBrk="1" hangingPunct="1">
              <a:lnSpc>
                <a:spcPct val="90000"/>
              </a:lnSpc>
            </a:pPr>
            <a:r>
              <a:rPr kumimoji="1" lang="en-US" sz="2800" dirty="0"/>
              <a:t>S</a:t>
            </a:r>
            <a:r>
              <a:rPr kumimoji="1" lang="en-US" sz="2800" dirty="0" smtClean="0"/>
              <a:t>tations </a:t>
            </a:r>
            <a:r>
              <a:rPr kumimoji="1" lang="en-US" sz="2800" dirty="0"/>
              <a:t>must have full-duplex adapter cards</a:t>
            </a:r>
            <a:endParaRPr kumimoji="1" lang="en-GB" sz="2800" dirty="0" smtClean="0"/>
          </a:p>
          <a:p>
            <a:pPr eaLnBrk="1" hangingPunct="1">
              <a:lnSpc>
                <a:spcPct val="90000"/>
              </a:lnSpc>
            </a:pPr>
            <a:r>
              <a:rPr kumimoji="1" lang="en-GB" sz="2800" dirty="0"/>
              <a:t>A</a:t>
            </a:r>
            <a:r>
              <a:rPr kumimoji="1" lang="en-GB" sz="2800" dirty="0" smtClean="0"/>
              <a:t>nd </a:t>
            </a:r>
            <a:r>
              <a:rPr kumimoji="1" lang="en-GB" sz="2800" dirty="0"/>
              <a:t>must use</a:t>
            </a:r>
            <a:r>
              <a:rPr kumimoji="1" lang="en-US" sz="2800" dirty="0"/>
              <a:t> switching hub</a:t>
            </a:r>
            <a:endParaRPr kumimoji="1" lang="en-GB" sz="2800" dirty="0" smtClean="0"/>
          </a:p>
          <a:p>
            <a:pPr lvl="1" eaLnBrk="1" hangingPunct="1">
              <a:lnSpc>
                <a:spcPct val="90000"/>
              </a:lnSpc>
            </a:pPr>
            <a:r>
              <a:rPr kumimoji="1" lang="en-GB" sz="2400" dirty="0" smtClean="0">
                <a:ea typeface="ＭＳ Ｐゴシック" pitchFamily="32" charset="-128"/>
              </a:rPr>
              <a:t>Each </a:t>
            </a:r>
            <a:r>
              <a:rPr kumimoji="1" lang="en-US" sz="2400" dirty="0" smtClean="0">
                <a:ea typeface="ＭＳ Ｐゴシック" pitchFamily="32" charset="-128"/>
              </a:rPr>
              <a:t>station </a:t>
            </a:r>
            <a:r>
              <a:rPr kumimoji="1" lang="en-US" sz="2400" dirty="0">
                <a:ea typeface="ＭＳ Ｐゴシック" pitchFamily="32" charset="-128"/>
              </a:rPr>
              <a:t>constitutes separate collision domain</a:t>
            </a:r>
            <a:endParaRPr kumimoji="1" lang="en-GB" sz="2400" dirty="0">
              <a:ea typeface="ＭＳ Ｐゴシック" pitchFamily="32" charset="-128"/>
            </a:endParaRPr>
          </a:p>
          <a:p>
            <a:pPr lvl="1" eaLnBrk="1" hangingPunct="1">
              <a:lnSpc>
                <a:spcPct val="90000"/>
              </a:lnSpc>
            </a:pPr>
            <a:r>
              <a:rPr kumimoji="1" lang="en-US" sz="2400" dirty="0">
                <a:ea typeface="ＭＳ Ｐゴシック" pitchFamily="32" charset="-128"/>
              </a:rPr>
              <a:t>CSMA/CD algorithm no longer needed</a:t>
            </a:r>
            <a:endParaRPr kumimoji="1" lang="en-GB" sz="2400" dirty="0">
              <a:ea typeface="ＭＳ Ｐゴシック" pitchFamily="32" charset="-128"/>
            </a:endParaRPr>
          </a:p>
          <a:p>
            <a:pPr lvl="1" eaLnBrk="1" hangingPunct="1">
              <a:lnSpc>
                <a:spcPct val="90000"/>
              </a:lnSpc>
            </a:pPr>
            <a:r>
              <a:rPr kumimoji="1" lang="en-US" sz="2400" dirty="0">
                <a:ea typeface="ＭＳ Ｐゴシック" pitchFamily="32" charset="-128"/>
              </a:rPr>
              <a:t>802.3 MAC frame format used</a:t>
            </a:r>
            <a:endParaRPr kumimoji="1" lang="en-GB" sz="2400" dirty="0">
              <a:ea typeface="ＭＳ Ｐゴシック" pitchFamily="32" charset="-128"/>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77828" name="Rectangle 4"/>
          <p:cNvSpPr>
            <a:spLocks noGrp="1" noChangeArrowheads="1"/>
          </p:cNvSpPr>
          <p:nvPr>
            <p:ph type="title"/>
          </p:nvPr>
        </p:nvSpPr>
        <p:spPr>
          <a:xfrm>
            <a:off x="533400" y="-152400"/>
            <a:ext cx="8229600" cy="1139825"/>
          </a:xfrm>
        </p:spPr>
        <p:txBody>
          <a:bodyPr/>
          <a:lstStyle/>
          <a:p>
            <a:pPr eaLnBrk="1" hangingPunct="1"/>
            <a:r>
              <a:rPr kumimoji="1" lang="en-GB" dirty="0"/>
              <a:t>Mixed Configurations</a:t>
            </a:r>
            <a:endParaRPr kumimoji="1" lang="en-US" dirty="0"/>
          </a:p>
        </p:txBody>
      </p:sp>
      <p:sp>
        <p:nvSpPr>
          <p:cNvPr id="77829" name="Rectangle 5"/>
          <p:cNvSpPr>
            <a:spLocks noGrp="1" noChangeArrowheads="1"/>
          </p:cNvSpPr>
          <p:nvPr>
            <p:ph type="body" idx="1"/>
          </p:nvPr>
        </p:nvSpPr>
        <p:spPr>
          <a:xfrm>
            <a:off x="457200" y="838200"/>
            <a:ext cx="8458200" cy="1600200"/>
          </a:xfrm>
        </p:spPr>
        <p:txBody>
          <a:bodyPr/>
          <a:lstStyle/>
          <a:p>
            <a:pPr eaLnBrk="1" hangingPunct="1">
              <a:buFont typeface="Wingdings" pitchFamily="-110" charset="2"/>
              <a:buChar char="Ø"/>
              <a:defRPr/>
            </a:pPr>
            <a:r>
              <a:rPr kumimoji="1" lang="en-US" sz="2800" dirty="0"/>
              <a:t>Fast Ethernet supports mixture of existing 10-Mbps LANs and newer 100-Mbps </a:t>
            </a:r>
            <a:r>
              <a:rPr kumimoji="1" lang="en-US" sz="2800" dirty="0" smtClean="0"/>
              <a:t>LANs</a:t>
            </a:r>
          </a:p>
          <a:p>
            <a:pPr eaLnBrk="1" hangingPunct="1">
              <a:buFont typeface="Wingdings" pitchFamily="-110" charset="2"/>
              <a:buChar char="Ø"/>
              <a:defRPr/>
            </a:pPr>
            <a:r>
              <a:rPr kumimoji="1" lang="en-GB" sz="2800" dirty="0" smtClean="0"/>
              <a:t>Supporting older and newer technologies</a:t>
            </a:r>
          </a:p>
        </p:txBody>
      </p:sp>
      <p:graphicFrame>
        <p:nvGraphicFramePr>
          <p:cNvPr id="2" name="Diagram 1"/>
          <p:cNvGraphicFramePr/>
          <p:nvPr>
            <p:extLst>
              <p:ext uri="{D42A27DB-BD31-4B8C-83A1-F6EECF244321}">
                <p14:modId xmlns:p14="http://schemas.microsoft.com/office/powerpoint/2010/main" val="850583621"/>
              </p:ext>
            </p:extLst>
          </p:nvPr>
        </p:nvGraphicFramePr>
        <p:xfrm>
          <a:off x="381000" y="2133600"/>
          <a:ext cx="8458200" cy="459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kumimoji="1" lang="en-US" dirty="0"/>
              <a:t>Gigabit Ethernet - Differences</a:t>
            </a:r>
          </a:p>
        </p:txBody>
      </p:sp>
      <p:sp>
        <p:nvSpPr>
          <p:cNvPr id="19459" name="Rectangle 3"/>
          <p:cNvSpPr>
            <a:spLocks noGrp="1" noChangeArrowheads="1"/>
          </p:cNvSpPr>
          <p:nvPr>
            <p:ph type="body" idx="1"/>
          </p:nvPr>
        </p:nvSpPr>
        <p:spPr/>
        <p:txBody>
          <a:bodyPr/>
          <a:lstStyle/>
          <a:p>
            <a:pPr eaLnBrk="1" hangingPunct="1"/>
            <a:r>
              <a:rPr kumimoji="1" lang="en-US" dirty="0"/>
              <a:t>C</a:t>
            </a:r>
            <a:r>
              <a:rPr kumimoji="1" lang="en-US" dirty="0" smtClean="0"/>
              <a:t>arrier </a:t>
            </a:r>
            <a:r>
              <a:rPr kumimoji="1" lang="en-US" dirty="0"/>
              <a:t>extension</a:t>
            </a:r>
            <a:endParaRPr kumimoji="1" lang="en-US" dirty="0" smtClean="0"/>
          </a:p>
          <a:p>
            <a:pPr lvl="1" eaLnBrk="1" hangingPunct="1"/>
            <a:r>
              <a:rPr kumimoji="1" lang="en-US" dirty="0">
                <a:ea typeface="ＭＳ Ｐゴシック" pitchFamily="32" charset="-128"/>
              </a:rPr>
              <a:t>A</a:t>
            </a:r>
            <a:r>
              <a:rPr kumimoji="1" lang="en-US" dirty="0" smtClean="0">
                <a:ea typeface="ＭＳ Ｐゴシック" pitchFamily="32" charset="-128"/>
              </a:rPr>
              <a:t>t </a:t>
            </a:r>
            <a:r>
              <a:rPr kumimoji="1" lang="en-US" dirty="0">
                <a:ea typeface="ＭＳ Ｐゴシック" pitchFamily="32" charset="-128"/>
              </a:rPr>
              <a:t>least 4096 bit-times long (512 for 10/100)</a:t>
            </a:r>
            <a:endParaRPr kumimoji="1" lang="en-US" dirty="0" smtClean="0">
              <a:ea typeface="ＭＳ Ｐゴシック" pitchFamily="32" charset="-128"/>
            </a:endParaRPr>
          </a:p>
          <a:p>
            <a:pPr eaLnBrk="1" hangingPunct="1"/>
            <a:r>
              <a:rPr kumimoji="1" lang="en-US" dirty="0"/>
              <a:t>F</a:t>
            </a:r>
            <a:r>
              <a:rPr kumimoji="1" lang="en-US" dirty="0" smtClean="0"/>
              <a:t>rame </a:t>
            </a:r>
            <a:r>
              <a:rPr kumimoji="1" lang="en-US" dirty="0"/>
              <a:t>bursting</a:t>
            </a:r>
            <a:endParaRPr kumimoji="1" lang="en-US" dirty="0" smtClean="0"/>
          </a:p>
          <a:p>
            <a:pPr eaLnBrk="1" hangingPunct="1"/>
            <a:r>
              <a:rPr kumimoji="1" lang="en-US" dirty="0"/>
              <a:t>N</a:t>
            </a:r>
            <a:r>
              <a:rPr kumimoji="1" lang="en-US" dirty="0" smtClean="0"/>
              <a:t>ot </a:t>
            </a:r>
            <a:r>
              <a:rPr kumimoji="1" lang="en-US" dirty="0"/>
              <a:t>needed if using a switched hub to provide dedicated media access</a:t>
            </a:r>
          </a:p>
          <a:p>
            <a:pPr eaLnBrk="1" hangingPunct="1"/>
            <a:endParaRPr kumimoji="1" lang="en-US" dirty="0"/>
          </a:p>
        </p:txBody>
      </p:sp>
      <p:pic>
        <p:nvPicPr>
          <p:cNvPr id="4" name="Picture 3"/>
          <p:cNvPicPr>
            <a:picLocks noChangeAspect="1"/>
          </p:cNvPicPr>
          <p:nvPr/>
        </p:nvPicPr>
        <p:blipFill>
          <a:blip r:embed="rId3"/>
          <a:stretch>
            <a:fillRect/>
          </a:stretch>
        </p:blipFill>
        <p:spPr>
          <a:xfrm>
            <a:off x="3581400" y="4648200"/>
            <a:ext cx="2286000" cy="1879288"/>
          </a:xfrm>
          <a:prstGeom prst="rect">
            <a:avLst/>
          </a:prstGeom>
        </p:spPr>
      </p:pic>
      <p:sp>
        <p:nvSpPr>
          <p:cNvPr id="2" name="文字方塊 1"/>
          <p:cNvSpPr txBox="1"/>
          <p:nvPr/>
        </p:nvSpPr>
        <p:spPr>
          <a:xfrm>
            <a:off x="3810000" y="1181160"/>
            <a:ext cx="5048177" cy="523220"/>
          </a:xfrm>
          <a:prstGeom prst="rect">
            <a:avLst/>
          </a:prstGeom>
          <a:noFill/>
        </p:spPr>
        <p:txBody>
          <a:bodyPr wrap="none" rtlCol="0">
            <a:spAutoFit/>
          </a:bodyPr>
          <a:lstStyle/>
          <a:p>
            <a:r>
              <a:rPr lang="en-US" altLang="zh-TW" sz="2800" dirty="0" smtClean="0">
                <a:solidFill>
                  <a:srgbClr val="00FF00"/>
                </a:solidFill>
              </a:rPr>
              <a:t>For shared medium hub operation</a:t>
            </a:r>
            <a:endParaRPr lang="zh-TW" altLang="en-US" sz="2800" dirty="0">
              <a:solidFill>
                <a:srgbClr val="00FF00"/>
              </a:solidFill>
            </a:endParaRPr>
          </a:p>
        </p:txBody>
      </p:sp>
      <p:cxnSp>
        <p:nvCxnSpPr>
          <p:cNvPr id="5" name="直線單箭頭接點 4"/>
          <p:cNvCxnSpPr/>
          <p:nvPr/>
        </p:nvCxnSpPr>
        <p:spPr bwMode="auto">
          <a:xfrm flipH="1">
            <a:off x="4114800" y="1676400"/>
            <a:ext cx="1066800" cy="304800"/>
          </a:xfrm>
          <a:prstGeom prst="straightConnector1">
            <a:avLst/>
          </a:prstGeom>
          <a:noFill/>
          <a:ln w="28575" cap="flat" cmpd="sng" algn="ctr">
            <a:solidFill>
              <a:srgbClr val="00FF00"/>
            </a:solidFill>
            <a:prstDash val="solid"/>
            <a:round/>
            <a:headEnd type="none" w="med" len="med"/>
            <a:tailEnd type="triangle"/>
          </a:ln>
          <a:effectLst/>
        </p:spPr>
      </p:cxnSp>
      <p:cxnSp>
        <p:nvCxnSpPr>
          <p:cNvPr id="8" name="直線單箭頭接點 7"/>
          <p:cNvCxnSpPr/>
          <p:nvPr/>
        </p:nvCxnSpPr>
        <p:spPr bwMode="auto">
          <a:xfrm flipH="1">
            <a:off x="3810000" y="1676400"/>
            <a:ext cx="1371600" cy="1440018"/>
          </a:xfrm>
          <a:prstGeom prst="straightConnector1">
            <a:avLst/>
          </a:prstGeom>
          <a:noFill/>
          <a:ln w="28575" cap="flat" cmpd="sng" algn="ctr">
            <a:solidFill>
              <a:srgbClr val="00FF00"/>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5" name="Picture 4" descr="f5.pdf"/>
          <p:cNvPicPr>
            <a:picLocks noChangeAspect="1"/>
          </p:cNvPicPr>
          <p:nvPr/>
        </p:nvPicPr>
        <p:blipFill>
          <a:blip r:embed="rId3"/>
          <a:srcRect l="7273" t="18824" r="12727" b="11765"/>
          <a:stretch>
            <a:fillRect/>
          </a:stretch>
        </p:blipFill>
        <p:spPr>
          <a:xfrm>
            <a:off x="200386" y="533400"/>
            <a:ext cx="8751464" cy="5867400"/>
          </a:xfrm>
          <a:prstGeom prst="rect">
            <a:avLst/>
          </a:prstGeom>
          <a:solidFill>
            <a:schemeClr val="accent3">
              <a:lumMod val="20000"/>
              <a:lumOff val="80000"/>
            </a:schemeClr>
          </a:solidFill>
        </p:spPr>
      </p:pic>
    </p:spTree>
  </p:cSld>
  <p:clrMapOvr>
    <a:masterClrMapping/>
  </p:clrMapOvr>
  <p:transition spd="slow">
    <p:wheel spokes="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0" y="304800"/>
            <a:ext cx="8229600" cy="1139825"/>
          </a:xfrm>
        </p:spPr>
        <p:txBody>
          <a:bodyPr/>
          <a:lstStyle/>
          <a:p>
            <a:pPr eaLnBrk="1" hangingPunct="1"/>
            <a:r>
              <a:rPr kumimoji="1" lang="en-GB" dirty="0"/>
              <a:t>10Gbps Ethernet</a:t>
            </a:r>
            <a:endParaRPr kumimoji="1" lang="en-US" dirty="0"/>
          </a:p>
        </p:txBody>
      </p:sp>
      <p:sp>
        <p:nvSpPr>
          <p:cNvPr id="79875" name="Rectangle 3"/>
          <p:cNvSpPr>
            <a:spLocks noGrp="1" noChangeArrowheads="1"/>
          </p:cNvSpPr>
          <p:nvPr>
            <p:ph type="body" idx="1"/>
          </p:nvPr>
        </p:nvSpPr>
        <p:spPr>
          <a:xfrm>
            <a:off x="457200" y="1676400"/>
            <a:ext cx="8229600" cy="4800600"/>
          </a:xfrm>
        </p:spPr>
        <p:txBody>
          <a:bodyPr/>
          <a:lstStyle/>
          <a:p>
            <a:pPr eaLnBrk="1" hangingPunct="1">
              <a:lnSpc>
                <a:spcPct val="90000"/>
              </a:lnSpc>
              <a:buFont typeface="Wingdings" pitchFamily="-110" charset="2"/>
              <a:buChar char="Ø"/>
              <a:defRPr/>
            </a:pPr>
            <a:r>
              <a:rPr kumimoji="1" lang="en-US" sz="2800" dirty="0"/>
              <a:t>G</a:t>
            </a:r>
            <a:r>
              <a:rPr kumimoji="1" lang="en-US" sz="2800" dirty="0" smtClean="0"/>
              <a:t>rowing </a:t>
            </a:r>
            <a:r>
              <a:rPr kumimoji="1" lang="en-US" sz="2800" dirty="0"/>
              <a:t>interest in 10Gbps Ethernet</a:t>
            </a:r>
            <a:endParaRPr kumimoji="1" lang="en-US" sz="2800" dirty="0" smtClean="0"/>
          </a:p>
          <a:p>
            <a:pPr lvl="1" eaLnBrk="1" hangingPunct="1">
              <a:lnSpc>
                <a:spcPct val="90000"/>
              </a:lnSpc>
              <a:buFont typeface="Wingdings" pitchFamily="-110" charset="2"/>
              <a:buChar char="l"/>
              <a:defRPr/>
            </a:pPr>
            <a:r>
              <a:rPr kumimoji="1" lang="en-US" sz="2400" dirty="0" smtClean="0"/>
              <a:t>High</a:t>
            </a:r>
            <a:r>
              <a:rPr kumimoji="1" lang="en-US" sz="2400" dirty="0"/>
              <a:t>-speed backbone use</a:t>
            </a:r>
            <a:endParaRPr kumimoji="1" lang="en-US" sz="2400" dirty="0" smtClean="0"/>
          </a:p>
          <a:p>
            <a:pPr lvl="1" eaLnBrk="1" hangingPunct="1">
              <a:lnSpc>
                <a:spcPct val="90000"/>
              </a:lnSpc>
              <a:buFont typeface="Wingdings" pitchFamily="-110" charset="2"/>
              <a:buChar char="l"/>
              <a:defRPr/>
            </a:pPr>
            <a:r>
              <a:rPr kumimoji="1" lang="en-US" sz="2400" dirty="0" smtClean="0"/>
              <a:t>Future </a:t>
            </a:r>
            <a:r>
              <a:rPr kumimoji="1" lang="en-US" sz="2400" dirty="0"/>
              <a:t>wider deployment</a:t>
            </a:r>
            <a:endParaRPr kumimoji="1" lang="en-US" sz="2400" dirty="0" smtClean="0"/>
          </a:p>
          <a:p>
            <a:pPr eaLnBrk="1" hangingPunct="1">
              <a:lnSpc>
                <a:spcPct val="90000"/>
              </a:lnSpc>
              <a:buFont typeface="Wingdings" pitchFamily="-110" charset="2"/>
              <a:buChar char="Ø"/>
              <a:defRPr/>
            </a:pPr>
            <a:r>
              <a:rPr kumimoji="1" lang="en-US" sz="2800" dirty="0"/>
              <a:t>A</a:t>
            </a:r>
            <a:r>
              <a:rPr kumimoji="1" lang="en-US" sz="2800" dirty="0" smtClean="0"/>
              <a:t>lternative </a:t>
            </a:r>
            <a:r>
              <a:rPr kumimoji="1" lang="en-US" sz="2800" dirty="0"/>
              <a:t>to ATM and other </a:t>
            </a:r>
            <a:r>
              <a:rPr kumimoji="1" lang="en-GB" sz="2800" dirty="0"/>
              <a:t>WAN</a:t>
            </a:r>
            <a:r>
              <a:rPr kumimoji="1" lang="en-US" sz="2800" dirty="0"/>
              <a:t> technologies</a:t>
            </a:r>
            <a:endParaRPr kumimoji="1" lang="en-US" sz="2800" dirty="0" smtClean="0"/>
          </a:p>
          <a:p>
            <a:pPr eaLnBrk="1" hangingPunct="1">
              <a:lnSpc>
                <a:spcPct val="90000"/>
              </a:lnSpc>
              <a:buFont typeface="Wingdings" pitchFamily="-110" charset="2"/>
              <a:buChar char="Ø"/>
              <a:defRPr/>
            </a:pPr>
            <a:r>
              <a:rPr kumimoji="1" lang="en-US" sz="2800" dirty="0"/>
              <a:t>U</a:t>
            </a:r>
            <a:r>
              <a:rPr kumimoji="1" lang="en-US" sz="2800" dirty="0" smtClean="0"/>
              <a:t>niform </a:t>
            </a:r>
            <a:r>
              <a:rPr kumimoji="1" lang="en-US" sz="2800" dirty="0"/>
              <a:t>technology for LAN, MAN, or WAN</a:t>
            </a:r>
            <a:endParaRPr kumimoji="1" lang="en-US" sz="2800" dirty="0" smtClean="0"/>
          </a:p>
          <a:p>
            <a:pPr eaLnBrk="1" hangingPunct="1">
              <a:lnSpc>
                <a:spcPct val="90000"/>
              </a:lnSpc>
              <a:buFont typeface="Wingdings" pitchFamily="-110" charset="2"/>
              <a:buChar char="Ø"/>
              <a:defRPr/>
            </a:pPr>
            <a:r>
              <a:rPr kumimoji="1" lang="en-US" sz="2800" dirty="0"/>
              <a:t>A</a:t>
            </a:r>
            <a:r>
              <a:rPr kumimoji="1" lang="en-US" sz="2800" dirty="0" smtClean="0"/>
              <a:t>dvantages </a:t>
            </a:r>
            <a:r>
              <a:rPr kumimoji="1" lang="en-US" sz="2800" dirty="0"/>
              <a:t>of 10Gbps Ethernet</a:t>
            </a:r>
            <a:endParaRPr kumimoji="1" lang="en-US" sz="2800" dirty="0" smtClean="0"/>
          </a:p>
          <a:p>
            <a:pPr lvl="1" eaLnBrk="1" hangingPunct="1">
              <a:lnSpc>
                <a:spcPct val="90000"/>
              </a:lnSpc>
              <a:buFont typeface="Wingdings" pitchFamily="-110" charset="2"/>
              <a:buChar char="l"/>
              <a:defRPr/>
            </a:pPr>
            <a:r>
              <a:rPr kumimoji="1" lang="en-US" sz="2400" dirty="0"/>
              <a:t>N</a:t>
            </a:r>
            <a:r>
              <a:rPr kumimoji="1" lang="en-US" sz="2400" dirty="0" smtClean="0"/>
              <a:t>o </a:t>
            </a:r>
            <a:r>
              <a:rPr kumimoji="1" lang="en-US" sz="2400" dirty="0"/>
              <a:t>expensive, bandwidth-consuming conversion between Ethernet packets and ATM cells </a:t>
            </a:r>
          </a:p>
          <a:p>
            <a:pPr lvl="1" eaLnBrk="1" hangingPunct="1">
              <a:lnSpc>
                <a:spcPct val="90000"/>
              </a:lnSpc>
              <a:buFont typeface="Wingdings" pitchFamily="-110" charset="2"/>
              <a:buChar char="l"/>
              <a:defRPr/>
            </a:pPr>
            <a:r>
              <a:rPr kumimoji="1" lang="en-US" sz="2400" dirty="0"/>
              <a:t>IP and Ethernet </a:t>
            </a:r>
            <a:r>
              <a:rPr kumimoji="1" lang="en-GB" sz="2400" dirty="0"/>
              <a:t>together </a:t>
            </a:r>
            <a:r>
              <a:rPr kumimoji="1" lang="en-US" sz="2400" dirty="0"/>
              <a:t>offers </a:t>
            </a:r>
            <a:r>
              <a:rPr kumimoji="1" lang="en-GB" sz="2400" dirty="0"/>
              <a:t>QoS</a:t>
            </a:r>
            <a:r>
              <a:rPr kumimoji="1" lang="en-US" sz="2400" dirty="0"/>
              <a:t> and traffic policing approach ATM</a:t>
            </a:r>
            <a:endParaRPr kumimoji="1" lang="en-GB" sz="2400" dirty="0" smtClean="0"/>
          </a:p>
          <a:p>
            <a:pPr lvl="1" eaLnBrk="1" hangingPunct="1">
              <a:lnSpc>
                <a:spcPct val="90000"/>
              </a:lnSpc>
              <a:buFont typeface="Wingdings" pitchFamily="-110" charset="2"/>
              <a:buChar char="l"/>
              <a:defRPr/>
            </a:pPr>
            <a:r>
              <a:rPr kumimoji="1" lang="en-GB" sz="2400" dirty="0"/>
              <a:t>H</a:t>
            </a:r>
            <a:r>
              <a:rPr kumimoji="1" lang="en-GB" sz="2400" dirty="0" smtClean="0"/>
              <a:t>ave </a:t>
            </a:r>
            <a:r>
              <a:rPr kumimoji="1" lang="en-GB" sz="2400" dirty="0"/>
              <a:t>a variety</a:t>
            </a:r>
            <a:r>
              <a:rPr kumimoji="1" lang="en-US" sz="2400" dirty="0"/>
              <a:t> of standard optical interfaces </a:t>
            </a:r>
          </a:p>
        </p:txBody>
      </p:sp>
      <p:pic>
        <p:nvPicPr>
          <p:cNvPr id="4" name="Picture 3"/>
          <p:cNvPicPr>
            <a:picLocks noChangeAspect="1"/>
          </p:cNvPicPr>
          <p:nvPr/>
        </p:nvPicPr>
        <p:blipFill>
          <a:blip r:embed="rId3"/>
          <a:stretch>
            <a:fillRect/>
          </a:stretch>
        </p:blipFill>
        <p:spPr>
          <a:xfrm>
            <a:off x="6858000" y="304800"/>
            <a:ext cx="2011363" cy="224939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5" name="Picture 4" descr="f6.pdf"/>
          <p:cNvPicPr>
            <a:picLocks noChangeAspect="1"/>
          </p:cNvPicPr>
          <p:nvPr/>
        </p:nvPicPr>
        <p:blipFill>
          <a:blip r:embed="rId3"/>
          <a:srcRect l="1818" t="5882" r="1818" b="10588"/>
          <a:stretch>
            <a:fillRect/>
          </a:stretch>
        </p:blipFill>
        <p:spPr>
          <a:xfrm>
            <a:off x="295883" y="403455"/>
            <a:ext cx="8552236" cy="5728358"/>
          </a:xfrm>
          <a:prstGeom prst="rect">
            <a:avLst/>
          </a:prstGeom>
          <a:solidFill>
            <a:schemeClr val="accent3">
              <a:lumMod val="20000"/>
              <a:lumOff val="80000"/>
            </a:schemeClr>
          </a:solidFill>
        </p:spPr>
      </p:pic>
    </p:spTree>
  </p:cSld>
  <p:clrMapOvr>
    <a:masterClrMapping/>
  </p:clrMapOvr>
  <p:transition spd="slow">
    <p:wheel spokes="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5" name="Picture 4" descr="f7.pdf"/>
          <p:cNvPicPr>
            <a:picLocks noChangeAspect="1"/>
          </p:cNvPicPr>
          <p:nvPr/>
        </p:nvPicPr>
        <p:blipFill>
          <a:blip r:embed="rId3"/>
          <a:srcRect l="2727" t="12941" r="1818" b="7059"/>
          <a:stretch>
            <a:fillRect/>
          </a:stretch>
        </p:blipFill>
        <p:spPr>
          <a:xfrm>
            <a:off x="376540" y="887553"/>
            <a:ext cx="8471619" cy="5486292"/>
          </a:xfrm>
          <a:prstGeom prst="rect">
            <a:avLst/>
          </a:prstGeom>
          <a:solidFill>
            <a:schemeClr val="accent3">
              <a:lumMod val="20000"/>
              <a:lumOff val="80000"/>
            </a:schemeClr>
          </a:solidFill>
        </p:spPr>
      </p:pic>
      <p:sp>
        <p:nvSpPr>
          <p:cNvPr id="2" name="矩形 1"/>
          <p:cNvSpPr/>
          <p:nvPr/>
        </p:nvSpPr>
        <p:spPr bwMode="auto">
          <a:xfrm>
            <a:off x="7543800" y="4953000"/>
            <a:ext cx="533400" cy="381000"/>
          </a:xfrm>
          <a:prstGeom prst="rect">
            <a:avLst/>
          </a:prstGeom>
          <a:noFill/>
          <a:ln w="28575" cap="flat" cmpd="sng" algn="ctr">
            <a:solidFill>
              <a:srgbClr val="FF66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Times New Roman" pitchFamily="-110" charset="0"/>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100-Gbps Ethernet</a:t>
            </a:r>
            <a:endParaRPr lang="en-US" dirty="0"/>
          </a:p>
        </p:txBody>
      </p:sp>
      <p:sp>
        <p:nvSpPr>
          <p:cNvPr id="3" name="Content Placeholder 2"/>
          <p:cNvSpPr>
            <a:spLocks noGrp="1"/>
          </p:cNvSpPr>
          <p:nvPr>
            <p:ph idx="1"/>
          </p:nvPr>
        </p:nvSpPr>
        <p:spPr>
          <a:xfrm>
            <a:off x="457200" y="1676400"/>
            <a:ext cx="8229600" cy="4800600"/>
          </a:xfrm>
        </p:spPr>
        <p:txBody>
          <a:bodyPr/>
          <a:lstStyle/>
          <a:p>
            <a:pPr eaLnBrk="1" hangingPunct="1">
              <a:buFont typeface="Wingdings" pitchFamily="-110" charset="2"/>
              <a:buChar char="Ø"/>
              <a:defRPr/>
            </a:pPr>
            <a:r>
              <a:rPr lang="en-US" dirty="0"/>
              <a:t>P</a:t>
            </a:r>
            <a:r>
              <a:rPr lang="en-US" dirty="0" smtClean="0"/>
              <a:t>referred technology for wired LAN</a:t>
            </a:r>
          </a:p>
          <a:p>
            <a:pPr eaLnBrk="1" hangingPunct="1">
              <a:buFont typeface="Wingdings" pitchFamily="-110" charset="2"/>
              <a:buChar char="Ø"/>
              <a:defRPr/>
            </a:pPr>
            <a:r>
              <a:rPr lang="en-US" dirty="0"/>
              <a:t>P</a:t>
            </a:r>
            <a:r>
              <a:rPr lang="en-US" dirty="0" smtClean="0"/>
              <a:t>referred carrier for bridging wireless technologies into local </a:t>
            </a:r>
            <a:r>
              <a:rPr lang="en-US" dirty="0"/>
              <a:t>E</a:t>
            </a:r>
            <a:r>
              <a:rPr lang="en-US" dirty="0" smtClean="0"/>
              <a:t>thernet networks</a:t>
            </a:r>
          </a:p>
          <a:p>
            <a:pPr eaLnBrk="1" hangingPunct="1">
              <a:buFont typeface="Wingdings" pitchFamily="-110" charset="2"/>
              <a:buChar char="Ø"/>
              <a:defRPr/>
            </a:pPr>
            <a:r>
              <a:rPr lang="en-US" dirty="0"/>
              <a:t>C</a:t>
            </a:r>
            <a:r>
              <a:rPr lang="en-US" dirty="0" smtClean="0"/>
              <a:t>ost-effective, reliable and interoperable</a:t>
            </a:r>
          </a:p>
          <a:p>
            <a:pPr eaLnBrk="1" hangingPunct="1">
              <a:buFont typeface="Wingdings" pitchFamily="-110" charset="2"/>
              <a:buChar char="Ø"/>
              <a:defRPr/>
            </a:pPr>
            <a:r>
              <a:rPr lang="en-US" dirty="0"/>
              <a:t>P</a:t>
            </a:r>
            <a:r>
              <a:rPr lang="en-US" dirty="0" smtClean="0"/>
              <a:t>opularity of Ethernet technology:</a:t>
            </a:r>
          </a:p>
          <a:p>
            <a:pPr lvl="1" eaLnBrk="1" hangingPunct="1">
              <a:buFont typeface="Wingdings" pitchFamily="-110" charset="2"/>
              <a:buChar char="l"/>
              <a:defRPr/>
            </a:pPr>
            <a:r>
              <a:rPr lang="en-US" dirty="0"/>
              <a:t>A</a:t>
            </a:r>
            <a:r>
              <a:rPr lang="en-US" dirty="0" smtClean="0"/>
              <a:t>vailability of cost-effective products</a:t>
            </a:r>
          </a:p>
          <a:p>
            <a:pPr lvl="1" eaLnBrk="1" hangingPunct="1">
              <a:buFont typeface="Wingdings" pitchFamily="-110" charset="2"/>
              <a:buChar char="l"/>
              <a:defRPr/>
            </a:pPr>
            <a:r>
              <a:rPr lang="en-US" dirty="0"/>
              <a:t>R</a:t>
            </a:r>
            <a:r>
              <a:rPr lang="en-US" dirty="0" smtClean="0"/>
              <a:t>eliable and interoperable network products</a:t>
            </a:r>
          </a:p>
          <a:p>
            <a:pPr lvl="1" eaLnBrk="1" hangingPunct="1">
              <a:buFont typeface="Wingdings" pitchFamily="-110" charset="2"/>
              <a:buChar char="l"/>
              <a:defRPr/>
            </a:pPr>
            <a:r>
              <a:rPr lang="en-US" dirty="0"/>
              <a:t>V</a:t>
            </a:r>
            <a:r>
              <a:rPr lang="en-US" dirty="0" smtClean="0"/>
              <a:t>ariety of vendors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107523" name="Rectangle 3"/>
          <p:cNvSpPr>
            <a:spLocks noGrp="1" noChangeArrowheads="1"/>
          </p:cNvSpPr>
          <p:nvPr>
            <p:ph type="body" idx="1"/>
          </p:nvPr>
        </p:nvSpPr>
        <p:spPr>
          <a:xfrm>
            <a:off x="381000" y="762000"/>
            <a:ext cx="8458200" cy="4724400"/>
          </a:xfrm>
        </p:spPr>
        <p:txBody>
          <a:bodyPr/>
          <a:lstStyle/>
          <a:p>
            <a:pPr eaLnBrk="1" hangingPunct="1">
              <a:buFont typeface="Wingdings" pitchFamily="-110" charset="2"/>
              <a:buNone/>
              <a:defRPr/>
            </a:pPr>
            <a:endParaRPr lang="en-US" i="1" dirty="0" smtClean="0">
              <a:latin typeface="Times" pitchFamily="-110" charset="0"/>
            </a:endParaRPr>
          </a:p>
          <a:p>
            <a:pPr algn="ctr" eaLnBrk="1" hangingPunct="1">
              <a:buFont typeface="Wingdings" pitchFamily="-110" charset="2"/>
              <a:buNone/>
              <a:defRPr/>
            </a:pPr>
            <a:r>
              <a:rPr lang="en-US" i="1" dirty="0" smtClean="0">
                <a:effectLst/>
                <a:latin typeface="Times" pitchFamily="-110" charset="0"/>
              </a:rPr>
              <a:t>“Congratulations</a:t>
            </a:r>
            <a:r>
              <a:rPr lang="en-US" i="1" dirty="0">
                <a:effectLst/>
                <a:latin typeface="Times" pitchFamily="-110" charset="0"/>
              </a:rPr>
              <a:t>. I knew the</a:t>
            </a:r>
          </a:p>
          <a:p>
            <a:pPr algn="ctr" eaLnBrk="1" hangingPunct="1">
              <a:buFont typeface="Wingdings" pitchFamily="-110" charset="2"/>
              <a:buNone/>
              <a:defRPr/>
            </a:pPr>
            <a:r>
              <a:rPr lang="en-US" i="1" dirty="0" smtClean="0">
                <a:effectLst/>
                <a:latin typeface="Times" pitchFamily="-110" charset="0"/>
              </a:rPr>
              <a:t>record </a:t>
            </a:r>
            <a:r>
              <a:rPr lang="en-US" i="1" dirty="0">
                <a:effectLst/>
                <a:latin typeface="Times" pitchFamily="-110" charset="0"/>
              </a:rPr>
              <a:t>would stand until it was broken</a:t>
            </a:r>
            <a:r>
              <a:rPr lang="en-US" dirty="0" smtClean="0">
                <a:effectLst/>
                <a:latin typeface="Times" pitchFamily="-110" charset="0"/>
              </a:rPr>
              <a:t>.”</a:t>
            </a:r>
          </a:p>
          <a:p>
            <a:pPr eaLnBrk="1" hangingPunct="1">
              <a:buFont typeface="Wingdings" pitchFamily="-110" charset="2"/>
              <a:buNone/>
              <a:defRPr/>
            </a:pPr>
            <a:endParaRPr lang="en-US" dirty="0" smtClean="0">
              <a:effectLst/>
              <a:latin typeface="Times" pitchFamily="-110" charset="0"/>
            </a:endParaRPr>
          </a:p>
          <a:p>
            <a:pPr eaLnBrk="1" hangingPunct="1">
              <a:buFont typeface="Wingdings" pitchFamily="-110" charset="2"/>
              <a:buNone/>
              <a:defRPr/>
            </a:pPr>
            <a:r>
              <a:rPr lang="en-US" dirty="0" smtClean="0">
                <a:effectLst/>
                <a:latin typeface="Times" pitchFamily="-110" charset="0"/>
              </a:rPr>
              <a:t>							- </a:t>
            </a:r>
            <a:r>
              <a:rPr lang="en-US" dirty="0" smtClean="0">
                <a:latin typeface="Times" pitchFamily="-110" charset="0"/>
              </a:rPr>
              <a:t>Yogi </a:t>
            </a:r>
            <a:r>
              <a:rPr lang="en-US" dirty="0">
                <a:latin typeface="Times" pitchFamily="-110" charset="0"/>
              </a:rPr>
              <a:t>Berra</a:t>
            </a:r>
          </a:p>
        </p:txBody>
      </p:sp>
      <p:pic>
        <p:nvPicPr>
          <p:cNvPr id="5" name="Picture 4"/>
          <p:cNvPicPr>
            <a:picLocks noChangeAspect="1"/>
          </p:cNvPicPr>
          <p:nvPr/>
        </p:nvPicPr>
        <p:blipFill>
          <a:blip r:embed="rId3"/>
          <a:stretch>
            <a:fillRect/>
          </a:stretch>
        </p:blipFill>
        <p:spPr>
          <a:xfrm>
            <a:off x="1828800" y="3413394"/>
            <a:ext cx="2590800" cy="2930842"/>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7" name="Picture 6" descr="f8.pdf"/>
          <p:cNvPicPr>
            <a:picLocks noChangeAspect="1"/>
          </p:cNvPicPr>
          <p:nvPr/>
        </p:nvPicPr>
        <p:blipFill>
          <a:blip r:embed="rId3"/>
          <a:srcRect t="15455" r="1176" b="9091"/>
          <a:stretch>
            <a:fillRect/>
          </a:stretch>
        </p:blipFill>
        <p:spPr>
          <a:xfrm>
            <a:off x="1158058" y="304800"/>
            <a:ext cx="6461942" cy="6384925"/>
          </a:xfrm>
          <a:prstGeom prst="rect">
            <a:avLst/>
          </a:prstGeom>
          <a:solidFill>
            <a:schemeClr val="accent3">
              <a:lumMod val="20000"/>
              <a:lumOff val="80000"/>
            </a:schemeClr>
          </a:solidFill>
        </p:spPr>
      </p:pic>
    </p:spTree>
  </p:cSld>
  <p:clrMapOvr>
    <a:masterClrMapping/>
  </p:clrMapOvr>
  <p:transition spd="slow">
    <p:wheel spokes="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Multilane Distribution</a:t>
            </a:r>
            <a:endParaRPr lang="en-US" dirty="0"/>
          </a:p>
        </p:txBody>
      </p:sp>
      <p:sp>
        <p:nvSpPr>
          <p:cNvPr id="3" name="Content Placeholder 2"/>
          <p:cNvSpPr>
            <a:spLocks noGrp="1"/>
          </p:cNvSpPr>
          <p:nvPr>
            <p:ph sz="half" idx="1"/>
          </p:nvPr>
        </p:nvSpPr>
        <p:spPr/>
        <p:txBody>
          <a:bodyPr/>
          <a:lstStyle/>
          <a:p>
            <a:pPr eaLnBrk="1" hangingPunct="1">
              <a:buFont typeface="Wingdings" pitchFamily="-110" charset="2"/>
              <a:buChar char="Ø"/>
              <a:defRPr/>
            </a:pPr>
            <a:r>
              <a:rPr lang="en-US" dirty="0" smtClean="0"/>
              <a:t>Multilane distribution:</a:t>
            </a:r>
          </a:p>
          <a:p>
            <a:pPr lvl="1" eaLnBrk="1" hangingPunct="1">
              <a:buFont typeface="Wingdings" pitchFamily="-110" charset="2"/>
              <a:buChar char="l"/>
              <a:defRPr/>
            </a:pPr>
            <a:r>
              <a:rPr lang="en-US" dirty="0"/>
              <a:t>S</a:t>
            </a:r>
            <a:r>
              <a:rPr lang="en-US" dirty="0" smtClean="0"/>
              <a:t>witches implemented as multiple parallel channels</a:t>
            </a:r>
          </a:p>
          <a:p>
            <a:pPr lvl="2" eaLnBrk="1" hangingPunct="1">
              <a:defRPr/>
            </a:pPr>
            <a:r>
              <a:rPr lang="en-US" dirty="0"/>
              <a:t>S</a:t>
            </a:r>
            <a:r>
              <a:rPr lang="en-US" dirty="0" smtClean="0"/>
              <a:t>eparate physical wires</a:t>
            </a:r>
          </a:p>
        </p:txBody>
      </p:sp>
      <p:sp>
        <p:nvSpPr>
          <p:cNvPr id="4" name="Content Placeholder 3"/>
          <p:cNvSpPr>
            <a:spLocks noGrp="1"/>
          </p:cNvSpPr>
          <p:nvPr>
            <p:ph sz="half" idx="2"/>
          </p:nvPr>
        </p:nvSpPr>
        <p:spPr/>
        <p:txBody>
          <a:bodyPr/>
          <a:lstStyle/>
          <a:p>
            <a:pPr eaLnBrk="1" hangingPunct="1"/>
            <a:r>
              <a:rPr lang="en-US" dirty="0"/>
              <a:t>V</a:t>
            </a:r>
            <a:r>
              <a:rPr lang="en-US" dirty="0" smtClean="0"/>
              <a:t>irtual </a:t>
            </a:r>
            <a:r>
              <a:rPr lang="en-US" dirty="0"/>
              <a:t>lanes:</a:t>
            </a:r>
            <a:endParaRPr lang="en-US" dirty="0" smtClean="0"/>
          </a:p>
          <a:p>
            <a:pPr lvl="1" eaLnBrk="1" hangingPunct="1"/>
            <a:r>
              <a:rPr lang="en-US" dirty="0">
                <a:ea typeface="ＭＳ Ｐゴシック" pitchFamily="32" charset="-128"/>
              </a:rPr>
              <a:t>I</a:t>
            </a:r>
            <a:r>
              <a:rPr lang="en-US" dirty="0" smtClean="0">
                <a:ea typeface="ＭＳ Ｐゴシック" pitchFamily="32" charset="-128"/>
              </a:rPr>
              <a:t>f </a:t>
            </a:r>
            <a:r>
              <a:rPr lang="en-US" dirty="0">
                <a:ea typeface="ＭＳ Ｐゴシック" pitchFamily="32" charset="-128"/>
              </a:rPr>
              <a:t>a different number of lanes are actually in use, virtual lanes are distributed into physical lanes in the PMD </a:t>
            </a:r>
            <a:r>
              <a:rPr lang="en-US" dirty="0" err="1" smtClean="0">
                <a:ea typeface="ＭＳ Ｐゴシック" pitchFamily="32" charset="-128"/>
              </a:rPr>
              <a:t>sublayer</a:t>
            </a:r>
            <a:endParaRPr lang="en-US" dirty="0" smtClean="0">
              <a:ea typeface="ＭＳ Ｐゴシック" pitchFamily="32" charset="-128"/>
            </a:endParaRPr>
          </a:p>
          <a:p>
            <a:pPr lvl="1" eaLnBrk="1" hangingPunct="1"/>
            <a:r>
              <a:rPr lang="en-US" dirty="0">
                <a:ea typeface="ＭＳ Ｐゴシック" pitchFamily="32" charset="-128"/>
              </a:rPr>
              <a:t>F</a:t>
            </a:r>
            <a:r>
              <a:rPr lang="en-US" dirty="0" smtClean="0">
                <a:ea typeface="ＭＳ Ｐゴシック" pitchFamily="32" charset="-128"/>
              </a:rPr>
              <a:t>orm </a:t>
            </a:r>
            <a:r>
              <a:rPr lang="en-US" dirty="0">
                <a:ea typeface="ＭＳ Ｐゴシック" pitchFamily="32" charset="-128"/>
              </a:rPr>
              <a:t>of inverse multiplexing</a:t>
            </a:r>
          </a:p>
          <a:p>
            <a:pPr eaLnBrk="1" hangingPunct="1"/>
            <a:endParaRPr lang="en-US" dirty="0"/>
          </a:p>
        </p:txBody>
      </p:sp>
      <p:sp>
        <p:nvSpPr>
          <p:cNvPr id="33797" name="TextBox 4"/>
          <p:cNvSpPr txBox="1">
            <a:spLocks noChangeArrowheads="1"/>
          </p:cNvSpPr>
          <p:nvPr/>
        </p:nvSpPr>
        <p:spPr bwMode="auto">
          <a:xfrm>
            <a:off x="0" y="1104900"/>
            <a:ext cx="9144000" cy="461665"/>
          </a:xfrm>
          <a:prstGeom prst="rect">
            <a:avLst/>
          </a:prstGeom>
          <a:noFill/>
          <a:ln w="9525">
            <a:noFill/>
            <a:miter lim="800000"/>
            <a:headEnd/>
            <a:tailEnd/>
          </a:ln>
        </p:spPr>
        <p:txBody>
          <a:bodyPr wrap="square">
            <a:prstTxWarp prst="textNoShape">
              <a:avLst/>
            </a:prstTxWarp>
            <a:spAutoFit/>
          </a:bodyPr>
          <a:lstStyle/>
          <a:p>
            <a:pPr algn="ctr" eaLnBrk="0" hangingPunct="0"/>
            <a:r>
              <a:rPr lang="en-US" dirty="0">
                <a:latin typeface="+mn-lt"/>
              </a:rPr>
              <a:t>used to achieve the required data rates</a:t>
            </a:r>
          </a:p>
        </p:txBody>
      </p:sp>
      <p:pic>
        <p:nvPicPr>
          <p:cNvPr id="6" name="Picture 5"/>
          <p:cNvPicPr>
            <a:picLocks noChangeAspect="1"/>
          </p:cNvPicPr>
          <p:nvPr/>
        </p:nvPicPr>
        <p:blipFill>
          <a:blip r:embed="rId3"/>
          <a:stretch>
            <a:fillRect/>
          </a:stretch>
        </p:blipFill>
        <p:spPr>
          <a:xfrm>
            <a:off x="1600200" y="4191000"/>
            <a:ext cx="2235200" cy="2417417"/>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7" name="Picture 6" descr="f9.pdf"/>
          <p:cNvPicPr>
            <a:picLocks noChangeAspect="1"/>
          </p:cNvPicPr>
          <p:nvPr/>
        </p:nvPicPr>
        <p:blipFill>
          <a:blip r:embed="rId3"/>
          <a:srcRect t="3636" b="30000"/>
          <a:stretch>
            <a:fillRect/>
          </a:stretch>
        </p:blipFill>
        <p:spPr>
          <a:xfrm>
            <a:off x="838200" y="228600"/>
            <a:ext cx="7561921" cy="6494367"/>
          </a:xfrm>
          <a:prstGeom prst="rect">
            <a:avLst/>
          </a:prstGeom>
          <a:solidFill>
            <a:schemeClr val="accent3">
              <a:lumMod val="20000"/>
              <a:lumOff val="80000"/>
            </a:schemeClr>
          </a:solidFill>
        </p:spPr>
      </p:pic>
    </p:spTree>
  </p:cSld>
  <p:clrMapOvr>
    <a:masterClrMapping/>
  </p:clrMapOvr>
  <p:transition spd="slow">
    <p:wheel spokes="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CS multilane for 40 Gb/s Ethernet&#10; "/>
          <p:cNvPicPr>
            <a:picLocks noChangeAspect="1" noChangeArrowheads="1"/>
          </p:cNvPicPr>
          <p:nvPr/>
        </p:nvPicPr>
        <p:blipFill rotWithShape="1">
          <a:blip r:embed="rId3">
            <a:extLst>
              <a:ext uri="{28A0092B-C50C-407E-A947-70E740481C1C}">
                <a14:useLocalDpi xmlns:a14="http://schemas.microsoft.com/office/drawing/2010/main" val="0"/>
              </a:ext>
            </a:extLst>
          </a:blip>
          <a:srcRect l="10031" t="8717" r="2194" b="33171"/>
          <a:stretch/>
        </p:blipFill>
        <p:spPr bwMode="auto">
          <a:xfrm>
            <a:off x="990600" y="304800"/>
            <a:ext cx="7315200" cy="6270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249878"/>
      </p:ext>
    </p:extLst>
  </p:cSld>
  <p:clrMapOvr>
    <a:masterClrMapping/>
  </p:clrMapOvr>
  <p:transition spd="slow">
    <p:wheel spokes="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144000" cy="1825625"/>
          </a:xfrm>
        </p:spPr>
        <p:txBody>
          <a:bodyPr/>
          <a:lstStyle/>
          <a:p>
            <a:pPr eaLnBrk="1" hangingPunct="1">
              <a:defRPr/>
            </a:pPr>
            <a:r>
              <a:rPr lang="en-US" dirty="0" smtClean="0"/>
              <a:t>Table 12.3  </a:t>
            </a:r>
            <a:br>
              <a:rPr lang="en-US" dirty="0" smtClean="0"/>
            </a:br>
            <a:r>
              <a:rPr lang="en-US" sz="3600" dirty="0" smtClean="0"/>
              <a:t>Media Options for 40-Gbps and </a:t>
            </a:r>
            <a:br>
              <a:rPr lang="en-US" sz="3600" dirty="0" smtClean="0"/>
            </a:br>
            <a:r>
              <a:rPr lang="en-US" sz="3600" dirty="0" smtClean="0"/>
              <a:t>100-Gbps Ethernet </a:t>
            </a:r>
            <a:endParaRPr lang="en-US" sz="3600" dirty="0"/>
          </a:p>
        </p:txBody>
      </p:sp>
      <p:pic>
        <p:nvPicPr>
          <p:cNvPr id="4" name="Picture 3"/>
          <p:cNvPicPr>
            <a:picLocks noChangeAspect="1"/>
          </p:cNvPicPr>
          <p:nvPr/>
        </p:nvPicPr>
        <p:blipFill>
          <a:blip r:embed="rId3"/>
          <a:stretch>
            <a:fillRect/>
          </a:stretch>
        </p:blipFill>
        <p:spPr>
          <a:xfrm>
            <a:off x="304800" y="2590800"/>
            <a:ext cx="8387562" cy="2393950"/>
          </a:xfrm>
          <a:prstGeom prst="rect">
            <a:avLst/>
          </a:prstGeom>
        </p:spPr>
      </p:pic>
      <p:sp>
        <p:nvSpPr>
          <p:cNvPr id="6" name="TextBox 5"/>
          <p:cNvSpPr txBox="1"/>
          <p:nvPr/>
        </p:nvSpPr>
        <p:spPr>
          <a:xfrm>
            <a:off x="304800" y="5105400"/>
            <a:ext cx="8305800" cy="1538883"/>
          </a:xfrm>
          <a:prstGeom prst="rect">
            <a:avLst/>
          </a:prstGeom>
          <a:noFill/>
        </p:spPr>
        <p:txBody>
          <a:bodyPr wrap="square" rtlCol="0">
            <a:spAutoFit/>
          </a:bodyPr>
          <a:lstStyle/>
          <a:p>
            <a:r>
              <a:rPr lang="en-US" sz="1400" dirty="0" smtClean="0">
                <a:latin typeface="+mn-lt"/>
              </a:rPr>
              <a:t>Naming nomenclature:</a:t>
            </a:r>
          </a:p>
          <a:p>
            <a:r>
              <a:rPr lang="en-US" sz="1400" dirty="0" smtClean="0">
                <a:latin typeface="+mn-lt"/>
              </a:rPr>
              <a:t>	Copper: K = backplane; C = cable assembly</a:t>
            </a:r>
          </a:p>
          <a:p>
            <a:r>
              <a:rPr lang="en-US" sz="1400" dirty="0" smtClean="0">
                <a:latin typeface="+mn-lt"/>
              </a:rPr>
              <a:t>	Optical: S = short reach (100m); L - long reach (10 km); E = extended long reach (40 km)</a:t>
            </a:r>
          </a:p>
          <a:p>
            <a:r>
              <a:rPr lang="en-US" sz="1400" dirty="0" smtClean="0">
                <a:latin typeface="+mn-lt"/>
              </a:rPr>
              <a:t>	Coding scheme: R = 64B/66B block coding</a:t>
            </a:r>
          </a:p>
          <a:p>
            <a:r>
              <a:rPr lang="en-US" sz="1400" dirty="0" smtClean="0">
                <a:latin typeface="+mn-lt"/>
              </a:rPr>
              <a:t>	Final number: number of lanes (copper wires or fiber wavelengths)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7" name="Picture 6" descr="f10.pdf"/>
          <p:cNvPicPr>
            <a:picLocks noChangeAspect="1"/>
          </p:cNvPicPr>
          <p:nvPr/>
        </p:nvPicPr>
        <p:blipFill>
          <a:blip r:embed="rId3"/>
          <a:srcRect l="3529" t="19091" b="22727"/>
          <a:stretch>
            <a:fillRect/>
          </a:stretch>
        </p:blipFill>
        <p:spPr>
          <a:xfrm>
            <a:off x="502902" y="381000"/>
            <a:ext cx="7908086" cy="6172200"/>
          </a:xfrm>
          <a:prstGeom prst="rect">
            <a:avLst/>
          </a:prstGeom>
          <a:solidFill>
            <a:schemeClr val="accent3">
              <a:lumMod val="20000"/>
              <a:lumOff val="80000"/>
            </a:schemeClr>
          </a:solidFill>
        </p:spPr>
      </p:pic>
    </p:spTree>
  </p:cSld>
  <p:clrMapOvr>
    <a:masterClrMapping/>
  </p:clrMapOvr>
  <p:transition spd="slow">
    <p:wheel spokes="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8" name="Picture 7" descr="f11.pdf"/>
          <p:cNvPicPr>
            <a:picLocks noChangeAspect="1"/>
          </p:cNvPicPr>
          <p:nvPr/>
        </p:nvPicPr>
        <p:blipFill>
          <a:blip r:embed="rId3"/>
          <a:srcRect b="5455"/>
          <a:stretch>
            <a:fillRect/>
          </a:stretch>
        </p:blipFill>
        <p:spPr>
          <a:xfrm>
            <a:off x="1905000" y="152400"/>
            <a:ext cx="5299364" cy="6483945"/>
          </a:xfrm>
          <a:prstGeom prst="rect">
            <a:avLst/>
          </a:prstGeom>
          <a:solidFill>
            <a:schemeClr val="accent3">
              <a:lumMod val="20000"/>
              <a:lumOff val="80000"/>
            </a:schemeClr>
          </a:solidFill>
        </p:spPr>
      </p:pic>
      <p:sp>
        <p:nvSpPr>
          <p:cNvPr id="2" name="文字方塊 1"/>
          <p:cNvSpPr txBox="1"/>
          <p:nvPr/>
        </p:nvSpPr>
        <p:spPr>
          <a:xfrm rot="16200000">
            <a:off x="4020054" y="2484747"/>
            <a:ext cx="826893" cy="276999"/>
          </a:xfrm>
          <a:prstGeom prst="rect">
            <a:avLst/>
          </a:prstGeom>
          <a:noFill/>
        </p:spPr>
        <p:txBody>
          <a:bodyPr wrap="none" rtlCol="0">
            <a:spAutoFit/>
          </a:bodyPr>
          <a:lstStyle/>
          <a:p>
            <a:r>
              <a:rPr lang="en-US" altLang="zh-TW" sz="1200" dirty="0" smtClean="0">
                <a:solidFill>
                  <a:schemeClr val="tx2">
                    <a:lumMod val="10000"/>
                  </a:schemeClr>
                </a:solidFill>
              </a:rPr>
              <a:t>Trunk line</a:t>
            </a:r>
            <a:endParaRPr lang="zh-TW" altLang="en-US" sz="1200" dirty="0">
              <a:solidFill>
                <a:schemeClr val="tx2">
                  <a:lumMod val="10000"/>
                </a:schemeClr>
              </a:solidFill>
            </a:endParaRPr>
          </a:p>
        </p:txBody>
      </p:sp>
      <p:cxnSp>
        <p:nvCxnSpPr>
          <p:cNvPr id="5" name="直線單箭頭接點 4"/>
          <p:cNvCxnSpPr/>
          <p:nvPr/>
        </p:nvCxnSpPr>
        <p:spPr bwMode="auto">
          <a:xfrm flipV="1">
            <a:off x="3740552" y="4120587"/>
            <a:ext cx="542081" cy="184231"/>
          </a:xfrm>
          <a:prstGeom prst="straightConnector1">
            <a:avLst/>
          </a:prstGeom>
          <a:noFill/>
          <a:ln w="9525" cap="flat" cmpd="sng" algn="ctr">
            <a:solidFill>
              <a:srgbClr val="7030A0"/>
            </a:solidFill>
            <a:prstDash val="solid"/>
            <a:round/>
            <a:headEnd type="none" w="med" len="med"/>
            <a:tailEnd type="triangle"/>
          </a:ln>
          <a:effectLst/>
        </p:spPr>
      </p:cxnSp>
      <p:cxnSp>
        <p:nvCxnSpPr>
          <p:cNvPr id="10" name="直線單箭頭接點 9"/>
          <p:cNvCxnSpPr/>
          <p:nvPr/>
        </p:nvCxnSpPr>
        <p:spPr bwMode="auto">
          <a:xfrm flipV="1">
            <a:off x="4495800" y="3200400"/>
            <a:ext cx="0" cy="525644"/>
          </a:xfrm>
          <a:prstGeom prst="straightConnector1">
            <a:avLst/>
          </a:prstGeom>
          <a:noFill/>
          <a:ln w="9525" cap="flat" cmpd="sng" algn="ctr">
            <a:solidFill>
              <a:srgbClr val="7030A0"/>
            </a:solidFill>
            <a:prstDash val="solid"/>
            <a:round/>
            <a:headEnd type="none" w="med" len="med"/>
            <a:tailEnd type="triangle"/>
          </a:ln>
          <a:effectLst/>
        </p:spPr>
      </p:cxnSp>
      <p:sp>
        <p:nvSpPr>
          <p:cNvPr id="12" name="文字方塊 11"/>
          <p:cNvSpPr txBox="1"/>
          <p:nvPr/>
        </p:nvSpPr>
        <p:spPr>
          <a:xfrm rot="20463884">
            <a:off x="3447063" y="3989783"/>
            <a:ext cx="901209" cy="261610"/>
          </a:xfrm>
          <a:prstGeom prst="rect">
            <a:avLst/>
          </a:prstGeom>
          <a:noFill/>
        </p:spPr>
        <p:txBody>
          <a:bodyPr wrap="none" rtlCol="0">
            <a:spAutoFit/>
          </a:bodyPr>
          <a:lstStyle/>
          <a:p>
            <a:r>
              <a:rPr lang="en-US" altLang="zh-TW" sz="1100" dirty="0" smtClean="0">
                <a:solidFill>
                  <a:srgbClr val="7030A0"/>
                </a:solidFill>
              </a:rPr>
              <a:t>MAC Frame</a:t>
            </a:r>
            <a:endParaRPr lang="zh-TW" altLang="en-US" sz="1100" dirty="0">
              <a:solidFill>
                <a:srgbClr val="7030A0"/>
              </a:solidFill>
            </a:endParaRPr>
          </a:p>
        </p:txBody>
      </p:sp>
      <p:sp>
        <p:nvSpPr>
          <p:cNvPr id="13" name="文字方塊 12"/>
          <p:cNvSpPr txBox="1"/>
          <p:nvPr/>
        </p:nvSpPr>
        <p:spPr>
          <a:xfrm>
            <a:off x="3707839" y="3364322"/>
            <a:ext cx="846843" cy="430887"/>
          </a:xfrm>
          <a:prstGeom prst="rect">
            <a:avLst/>
          </a:prstGeom>
          <a:noFill/>
        </p:spPr>
        <p:txBody>
          <a:bodyPr wrap="square" rtlCol="0">
            <a:spAutoFit/>
          </a:bodyPr>
          <a:lstStyle/>
          <a:p>
            <a:pPr algn="ctr"/>
            <a:r>
              <a:rPr lang="en-US" altLang="zh-TW" sz="1100" dirty="0" smtClean="0">
                <a:solidFill>
                  <a:srgbClr val="7030A0"/>
                </a:solidFill>
              </a:rPr>
              <a:t>VLAN Tag insertion</a:t>
            </a:r>
            <a:endParaRPr lang="zh-TW" altLang="en-US" sz="1100" dirty="0">
              <a:solidFill>
                <a:srgbClr val="7030A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7813"/>
            <a:ext cx="8229600" cy="1322387"/>
          </a:xfrm>
        </p:spPr>
        <p:txBody>
          <a:bodyPr/>
          <a:lstStyle/>
          <a:p>
            <a:r>
              <a:rPr lang="en-US" altLang="zh-TW" dirty="0"/>
              <a:t>Trunking traffic between switches</a:t>
            </a:r>
            <a:endParaRPr lang="zh-TW" altLang="en-US" dirty="0"/>
          </a:p>
        </p:txBody>
      </p:sp>
      <p:pic>
        <p:nvPicPr>
          <p:cNvPr id="4" name="圖片 3"/>
          <p:cNvPicPr>
            <a:picLocks noChangeAspect="1"/>
          </p:cNvPicPr>
          <p:nvPr/>
        </p:nvPicPr>
        <p:blipFill>
          <a:blip r:embed="rId3"/>
          <a:stretch>
            <a:fillRect/>
          </a:stretch>
        </p:blipFill>
        <p:spPr>
          <a:xfrm>
            <a:off x="42863" y="2057400"/>
            <a:ext cx="9036926" cy="3504496"/>
          </a:xfrm>
          <a:prstGeom prst="rect">
            <a:avLst/>
          </a:prstGeom>
        </p:spPr>
      </p:pic>
      <p:sp>
        <p:nvSpPr>
          <p:cNvPr id="5" name="手繪多邊形 4"/>
          <p:cNvSpPr/>
          <p:nvPr/>
        </p:nvSpPr>
        <p:spPr bwMode="auto">
          <a:xfrm>
            <a:off x="2558143" y="5453743"/>
            <a:ext cx="4659086" cy="424543"/>
          </a:xfrm>
          <a:custGeom>
            <a:avLst/>
            <a:gdLst>
              <a:gd name="connsiteX0" fmla="*/ 0 w 4659086"/>
              <a:gd name="connsiteY0" fmla="*/ 21771 h 424543"/>
              <a:gd name="connsiteX1" fmla="*/ 0 w 4659086"/>
              <a:gd name="connsiteY1" fmla="*/ 424543 h 424543"/>
              <a:gd name="connsiteX2" fmla="*/ 4659086 w 4659086"/>
              <a:gd name="connsiteY2" fmla="*/ 424543 h 424543"/>
              <a:gd name="connsiteX3" fmla="*/ 4659086 w 4659086"/>
              <a:gd name="connsiteY3" fmla="*/ 0 h 424543"/>
            </a:gdLst>
            <a:ahLst/>
            <a:cxnLst>
              <a:cxn ang="0">
                <a:pos x="connsiteX0" y="connsiteY0"/>
              </a:cxn>
              <a:cxn ang="0">
                <a:pos x="connsiteX1" y="connsiteY1"/>
              </a:cxn>
              <a:cxn ang="0">
                <a:pos x="connsiteX2" y="connsiteY2"/>
              </a:cxn>
              <a:cxn ang="0">
                <a:pos x="connsiteX3" y="connsiteY3"/>
              </a:cxn>
            </a:cxnLst>
            <a:rect l="l" t="t" r="r" b="b"/>
            <a:pathLst>
              <a:path w="4659086" h="424543">
                <a:moveTo>
                  <a:pt x="0" y="21771"/>
                </a:moveTo>
                <a:lnTo>
                  <a:pt x="0" y="424543"/>
                </a:lnTo>
                <a:lnTo>
                  <a:pt x="4659086" y="424543"/>
                </a:lnTo>
                <a:lnTo>
                  <a:pt x="4659086" y="0"/>
                </a:lnTo>
              </a:path>
            </a:pathLst>
          </a:custGeom>
          <a:noFill/>
          <a:ln w="57150"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Times New Roman" pitchFamily="-110" charset="0"/>
            </a:endParaRPr>
          </a:p>
        </p:txBody>
      </p:sp>
      <p:sp>
        <p:nvSpPr>
          <p:cNvPr id="6" name="文字方塊 5"/>
          <p:cNvSpPr txBox="1"/>
          <p:nvPr/>
        </p:nvSpPr>
        <p:spPr>
          <a:xfrm>
            <a:off x="3990228" y="5889172"/>
            <a:ext cx="1794915" cy="461665"/>
          </a:xfrm>
          <a:prstGeom prst="rect">
            <a:avLst/>
          </a:prstGeom>
          <a:noFill/>
        </p:spPr>
        <p:txBody>
          <a:bodyPr wrap="none" rtlCol="0">
            <a:spAutoFit/>
          </a:bodyPr>
          <a:lstStyle/>
          <a:p>
            <a:r>
              <a:rPr lang="en-US" altLang="zh-TW" dirty="0" smtClean="0">
                <a:solidFill>
                  <a:srgbClr val="FFFF00"/>
                </a:solidFill>
              </a:rPr>
              <a:t>Same VLAN</a:t>
            </a:r>
            <a:endParaRPr lang="zh-TW" altLang="en-US" dirty="0">
              <a:solidFill>
                <a:srgbClr val="FFFF00"/>
              </a:solidFill>
            </a:endParaRPr>
          </a:p>
        </p:txBody>
      </p:sp>
    </p:spTree>
    <p:extLst>
      <p:ext uri="{BB962C8B-B14F-4D97-AF65-F5344CB8AC3E}">
        <p14:creationId xmlns:p14="http://schemas.microsoft.com/office/powerpoint/2010/main" val="32075660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DCC10e-cover.jpg"/>
          <p:cNvPicPr>
            <a:picLocks noChangeAspect="1"/>
          </p:cNvPicPr>
          <p:nvPr/>
        </p:nvPicPr>
        <p:blipFill>
          <a:blip r:embed="rId3">
            <a:lum bright="30000" contrast="24000"/>
            <a:alphaModFix amt="74000"/>
          </a:blip>
          <a:srcRect t="31111" b="14444"/>
          <a:stretch>
            <a:fillRect/>
          </a:stretch>
        </p:blipFill>
        <p:spPr>
          <a:xfrm>
            <a:off x="1828800" y="0"/>
            <a:ext cx="5259917" cy="1524000"/>
          </a:xfrm>
          <a:prstGeom prst="rect">
            <a:avLst/>
          </a:prstGeom>
        </p:spPr>
      </p:pic>
      <p:sp>
        <p:nvSpPr>
          <p:cNvPr id="148482" name="Rectangle 2"/>
          <p:cNvSpPr>
            <a:spLocks noGrp="1" noChangeArrowheads="1"/>
          </p:cNvSpPr>
          <p:nvPr>
            <p:ph type="title"/>
          </p:nvPr>
        </p:nvSpPr>
        <p:spPr/>
        <p:txBody>
          <a:bodyPr/>
          <a:lstStyle/>
          <a:p>
            <a:pPr eaLnBrk="1" hangingPunct="1">
              <a:defRPr/>
            </a:pPr>
            <a:r>
              <a:rPr lang="en-US" dirty="0">
                <a:ea typeface="+mj-ea"/>
                <a:cs typeface="+mj-cs"/>
              </a:rPr>
              <a:t>Summary</a:t>
            </a:r>
            <a:endParaRPr lang="en-AU" dirty="0">
              <a:ea typeface="+mj-ea"/>
              <a:cs typeface="+mj-cs"/>
            </a:endParaRPr>
          </a:p>
        </p:txBody>
      </p:sp>
      <p:sp>
        <p:nvSpPr>
          <p:cNvPr id="148483" name="Rectangle 3"/>
          <p:cNvSpPr>
            <a:spLocks noGrp="1" noChangeArrowheads="1"/>
          </p:cNvSpPr>
          <p:nvPr>
            <p:ph sz="half" idx="1"/>
          </p:nvPr>
        </p:nvSpPr>
        <p:spPr>
          <a:xfrm>
            <a:off x="304800" y="2057400"/>
            <a:ext cx="4191000" cy="4648200"/>
          </a:xfrm>
        </p:spPr>
        <p:txBody>
          <a:bodyPr>
            <a:normAutofit/>
          </a:bodyPr>
          <a:lstStyle/>
          <a:p>
            <a:pPr eaLnBrk="1" hangingPunct="1"/>
            <a:r>
              <a:rPr lang="en-US" dirty="0" smtClean="0"/>
              <a:t>Traditional Ethernet</a:t>
            </a:r>
          </a:p>
          <a:p>
            <a:pPr lvl="1" eaLnBrk="1" hangingPunct="1"/>
            <a:r>
              <a:rPr lang="en-US" dirty="0" smtClean="0"/>
              <a:t>IEEE 802.3 medium access control</a:t>
            </a:r>
          </a:p>
          <a:p>
            <a:pPr lvl="1" eaLnBrk="1" hangingPunct="1"/>
            <a:r>
              <a:rPr lang="en-US" dirty="0" smtClean="0"/>
              <a:t>IEEE 802.3 10-Mbps specifications (Ethernet)</a:t>
            </a:r>
          </a:p>
          <a:p>
            <a:pPr eaLnBrk="1" hangingPunct="1"/>
            <a:r>
              <a:rPr lang="en-US" dirty="0" smtClean="0"/>
              <a:t>IEEE 802.1Q VLAN standard</a:t>
            </a:r>
            <a:endParaRPr lang="en-AU" dirty="0" smtClean="0"/>
          </a:p>
        </p:txBody>
      </p:sp>
      <p:sp>
        <p:nvSpPr>
          <p:cNvPr id="5" name="Content Placeholder 4"/>
          <p:cNvSpPr>
            <a:spLocks noGrp="1"/>
          </p:cNvSpPr>
          <p:nvPr>
            <p:ph sz="half" idx="2"/>
          </p:nvPr>
        </p:nvSpPr>
        <p:spPr>
          <a:xfrm>
            <a:off x="4648200" y="2057400"/>
            <a:ext cx="4038600" cy="4495800"/>
          </a:xfrm>
        </p:spPr>
        <p:txBody>
          <a:bodyPr>
            <a:normAutofit/>
          </a:bodyPr>
          <a:lstStyle/>
          <a:p>
            <a:pPr eaLnBrk="1" hangingPunct="1"/>
            <a:r>
              <a:rPr lang="en-US" dirty="0" smtClean="0"/>
              <a:t>High-speed Ethernet</a:t>
            </a:r>
          </a:p>
          <a:p>
            <a:pPr lvl="1" eaLnBrk="1" hangingPunct="1"/>
            <a:r>
              <a:rPr lang="en-US" dirty="0" smtClean="0"/>
              <a:t>IEEE 802.3 100-Mbps specifications (Fast Ethernet)</a:t>
            </a:r>
          </a:p>
          <a:p>
            <a:pPr lvl="1" eaLnBrk="1" hangingPunct="1"/>
            <a:r>
              <a:rPr lang="en-US" dirty="0" smtClean="0"/>
              <a:t>Gigabit Ethernet</a:t>
            </a:r>
          </a:p>
          <a:p>
            <a:pPr lvl="1" eaLnBrk="1" hangingPunct="1"/>
            <a:r>
              <a:rPr lang="en-US" dirty="0" smtClean="0"/>
              <a:t>10-Gbps Ethernet</a:t>
            </a:r>
          </a:p>
          <a:p>
            <a:pPr lvl="1" eaLnBrk="1" hangingPunct="1"/>
            <a:r>
              <a:rPr lang="en-US" dirty="0" smtClean="0"/>
              <a:t>100-Gbps Ethernet</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4" name="Picture 3" descr="f1.pdf"/>
          <p:cNvPicPr>
            <a:picLocks noChangeAspect="1"/>
          </p:cNvPicPr>
          <p:nvPr/>
        </p:nvPicPr>
        <p:blipFill>
          <a:blip r:embed="rId3"/>
          <a:srcRect l="-1176" t="26364" r="-3529" b="19091"/>
          <a:stretch>
            <a:fillRect/>
          </a:stretch>
        </p:blipFill>
        <p:spPr>
          <a:xfrm>
            <a:off x="228600" y="609600"/>
            <a:ext cx="8680722" cy="5852139"/>
          </a:xfrm>
          <a:prstGeom prst="rect">
            <a:avLst/>
          </a:prstGeom>
          <a:solidFill>
            <a:schemeClr val="accent3">
              <a:lumMod val="20000"/>
              <a:lumOff val="80000"/>
            </a:schemeClr>
          </a:solidFill>
        </p:spPr>
      </p:pic>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39825"/>
          </a:xfrm>
        </p:spPr>
        <p:txBody>
          <a:bodyPr/>
          <a:lstStyle/>
          <a:p>
            <a:pPr eaLnBrk="1" hangingPunct="1">
              <a:defRPr/>
            </a:pPr>
            <a:r>
              <a:rPr lang="en-US" dirty="0" smtClean="0"/>
              <a:t>Traditional Ethernet</a:t>
            </a:r>
            <a:endParaRPr lang="en-US" dirty="0"/>
          </a:p>
        </p:txBody>
      </p:sp>
      <p:graphicFrame>
        <p:nvGraphicFramePr>
          <p:cNvPr id="4" name="Diagram 3"/>
          <p:cNvGraphicFramePr/>
          <p:nvPr>
            <p:extLst>
              <p:ext uri="{D42A27DB-BD31-4B8C-83A1-F6EECF244321}">
                <p14:modId xmlns:p14="http://schemas.microsoft.com/office/powerpoint/2010/main" val="2159861043"/>
              </p:ext>
            </p:extLst>
          </p:nvPr>
        </p:nvGraphicFramePr>
        <p:xfrm>
          <a:off x="457200" y="1066800"/>
          <a:ext cx="82296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7162800" y="1219200"/>
            <a:ext cx="1481666" cy="1524000"/>
          </a:xfrm>
          <a:prstGeom prst="rect">
            <a:avLst/>
          </a:prstGeom>
        </p:spPr>
      </p:pic>
      <p:pic>
        <p:nvPicPr>
          <p:cNvPr id="6" name="Picture 5"/>
          <p:cNvPicPr>
            <a:picLocks noChangeAspect="1"/>
          </p:cNvPicPr>
          <p:nvPr/>
        </p:nvPicPr>
        <p:blipFill>
          <a:blip r:embed="rId9"/>
          <a:stretch>
            <a:fillRect/>
          </a:stretch>
        </p:blipFill>
        <p:spPr>
          <a:xfrm>
            <a:off x="6781800" y="3962400"/>
            <a:ext cx="2209800" cy="185779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CSMA/CD Precursors</a:t>
            </a:r>
            <a:endParaRPr lang="en-US" dirty="0"/>
          </a:p>
        </p:txBody>
      </p:sp>
      <p:sp>
        <p:nvSpPr>
          <p:cNvPr id="3" name="Content Placeholder 2"/>
          <p:cNvSpPr>
            <a:spLocks noGrp="1"/>
          </p:cNvSpPr>
          <p:nvPr>
            <p:ph idx="1"/>
          </p:nvPr>
        </p:nvSpPr>
        <p:spPr/>
        <p:txBody>
          <a:bodyPr/>
          <a:lstStyle/>
          <a:p>
            <a:pPr eaLnBrk="1" hangingPunct="1"/>
            <a:r>
              <a:rPr lang="en-US" dirty="0"/>
              <a:t>Carrier Sense Multiple Access (CSMA)</a:t>
            </a:r>
            <a:endParaRPr lang="en-US" dirty="0" smtClean="0"/>
          </a:p>
          <a:p>
            <a:pPr lvl="1" eaLnBrk="1" hangingPunct="1"/>
            <a:r>
              <a:rPr lang="en-US" dirty="0">
                <a:ea typeface="ＭＳ Ｐゴシック" pitchFamily="32" charset="-128"/>
              </a:rPr>
              <a:t>S</a:t>
            </a:r>
            <a:r>
              <a:rPr lang="en-US" dirty="0" smtClean="0">
                <a:ea typeface="ＭＳ Ｐゴシック" pitchFamily="32" charset="-128"/>
              </a:rPr>
              <a:t>tation </a:t>
            </a:r>
            <a:r>
              <a:rPr lang="en-US" dirty="0">
                <a:ea typeface="ＭＳ Ｐゴシック" pitchFamily="32" charset="-128"/>
              </a:rPr>
              <a:t>listens to determine </a:t>
            </a:r>
            <a:r>
              <a:rPr lang="en-US" dirty="0" smtClean="0">
                <a:ea typeface="ＭＳ Ｐゴシック" pitchFamily="32" charset="-128"/>
              </a:rPr>
              <a:t>if </a:t>
            </a:r>
            <a:r>
              <a:rPr lang="en-US" dirty="0">
                <a:ea typeface="ＭＳ Ｐゴシック" pitchFamily="32" charset="-128"/>
              </a:rPr>
              <a:t>there is another transmission in progress</a:t>
            </a:r>
            <a:endParaRPr lang="en-US" dirty="0" smtClean="0">
              <a:ea typeface="ＭＳ Ｐゴシック" pitchFamily="32" charset="-128"/>
            </a:endParaRPr>
          </a:p>
          <a:p>
            <a:pPr lvl="1" eaLnBrk="1" hangingPunct="1"/>
            <a:r>
              <a:rPr lang="en-US" dirty="0">
                <a:ea typeface="ＭＳ Ｐゴシック" pitchFamily="32" charset="-128"/>
              </a:rPr>
              <a:t>I</a:t>
            </a:r>
            <a:r>
              <a:rPr lang="en-US" dirty="0" smtClean="0">
                <a:ea typeface="ＭＳ Ｐゴシック" pitchFamily="32" charset="-128"/>
              </a:rPr>
              <a:t>f </a:t>
            </a:r>
            <a:r>
              <a:rPr lang="en-US" dirty="0">
                <a:ea typeface="ＭＳ Ｐゴシック" pitchFamily="32" charset="-128"/>
              </a:rPr>
              <a:t>idle, station transmits</a:t>
            </a:r>
            <a:endParaRPr lang="en-US" dirty="0" smtClean="0">
              <a:ea typeface="ＭＳ Ｐゴシック" pitchFamily="32" charset="-128"/>
            </a:endParaRPr>
          </a:p>
          <a:p>
            <a:pPr lvl="1" eaLnBrk="1" hangingPunct="1"/>
            <a:r>
              <a:rPr lang="en-US" dirty="0">
                <a:ea typeface="ＭＳ Ｐゴシック" pitchFamily="32" charset="-128"/>
              </a:rPr>
              <a:t>W</a:t>
            </a:r>
            <a:r>
              <a:rPr lang="en-US" dirty="0" smtClean="0">
                <a:ea typeface="ＭＳ Ｐゴシック" pitchFamily="32" charset="-128"/>
              </a:rPr>
              <a:t>aits </a:t>
            </a:r>
            <a:r>
              <a:rPr lang="en-US" dirty="0">
                <a:ea typeface="ＭＳ Ｐゴシック" pitchFamily="32" charset="-128"/>
              </a:rPr>
              <a:t>for acknowledgment</a:t>
            </a:r>
            <a:endParaRPr lang="en-US" dirty="0" smtClean="0">
              <a:ea typeface="ＭＳ Ｐゴシック" pitchFamily="32" charset="-128"/>
            </a:endParaRPr>
          </a:p>
          <a:p>
            <a:pPr lvl="1" eaLnBrk="1" hangingPunct="1"/>
            <a:r>
              <a:rPr lang="en-US" dirty="0">
                <a:ea typeface="ＭＳ Ｐゴシック" pitchFamily="32" charset="-128"/>
              </a:rPr>
              <a:t>I</a:t>
            </a:r>
            <a:r>
              <a:rPr lang="en-US" dirty="0" smtClean="0">
                <a:ea typeface="ＭＳ Ｐゴシック" pitchFamily="32" charset="-128"/>
              </a:rPr>
              <a:t>f </a:t>
            </a:r>
            <a:r>
              <a:rPr lang="en-US" dirty="0">
                <a:ea typeface="ＭＳ Ｐゴシック" pitchFamily="32" charset="-128"/>
              </a:rPr>
              <a:t>no acknowledgment, collision is assumed and station retransmits</a:t>
            </a:r>
            <a:endParaRPr lang="en-US" dirty="0" smtClean="0">
              <a:ea typeface="ＭＳ Ｐゴシック" pitchFamily="32" charset="-128"/>
            </a:endParaRPr>
          </a:p>
          <a:p>
            <a:pPr lvl="1" eaLnBrk="1" hangingPunct="1"/>
            <a:r>
              <a:rPr lang="en-US" dirty="0">
                <a:ea typeface="ＭＳ Ｐゴシック" pitchFamily="32" charset="-128"/>
              </a:rPr>
              <a:t>U</a:t>
            </a:r>
            <a:r>
              <a:rPr lang="en-US" dirty="0" smtClean="0">
                <a:ea typeface="ＭＳ Ｐゴシック" pitchFamily="32" charset="-128"/>
              </a:rPr>
              <a:t>tilization </a:t>
            </a:r>
            <a:r>
              <a:rPr lang="en-US" dirty="0">
                <a:ea typeface="ＭＳ Ｐゴシック" pitchFamily="32" charset="-128"/>
              </a:rPr>
              <a:t>far exceeds ALOHA</a:t>
            </a:r>
          </a:p>
          <a:p>
            <a:pPr lvl="1" eaLnBrk="1" hangingPunct="1"/>
            <a:endParaRPr lang="en-US" dirty="0">
              <a:ea typeface="ＭＳ Ｐゴシック" pitchFamily="32"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4" name="Picture 3" descr="f2.pdf"/>
          <p:cNvPicPr>
            <a:picLocks noChangeAspect="1"/>
          </p:cNvPicPr>
          <p:nvPr/>
        </p:nvPicPr>
        <p:blipFill>
          <a:blip r:embed="rId3"/>
          <a:srcRect l="3636" t="8235" r="12727" b="10588"/>
          <a:stretch>
            <a:fillRect/>
          </a:stretch>
        </p:blipFill>
        <p:spPr>
          <a:xfrm>
            <a:off x="381000" y="304800"/>
            <a:ext cx="8398461" cy="6298791"/>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703387"/>
          </a:xfrm>
        </p:spPr>
        <p:txBody>
          <a:bodyPr/>
          <a:lstStyle/>
          <a:p>
            <a:r>
              <a:rPr lang="en-US" dirty="0" smtClean="0"/>
              <a:t>Nonpersistent CSMA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61738637"/>
              </p:ext>
            </p:extLst>
          </p:nvPr>
        </p:nvGraphicFramePr>
        <p:xfrm>
          <a:off x="-914400" y="1219200"/>
          <a:ext cx="59436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4191000" y="1828800"/>
            <a:ext cx="4800600" cy="3046988"/>
          </a:xfrm>
          <a:prstGeom prst="rect">
            <a:avLst/>
          </a:prstGeom>
          <a:noFill/>
        </p:spPr>
        <p:txBody>
          <a:bodyPr wrap="square" rtlCol="0">
            <a:spAutoFit/>
          </a:bodyPr>
          <a:lstStyle/>
          <a:p>
            <a:pPr lvl="0"/>
            <a:r>
              <a:rPr lang="en-US" b="1" dirty="0">
                <a:effectLst>
                  <a:outerShdw blurRad="38100" dist="38100" dir="2700000" algn="tl">
                    <a:srgbClr val="000000">
                      <a:alpha val="43137"/>
                    </a:srgbClr>
                  </a:outerShdw>
                </a:effectLst>
                <a:latin typeface="+mn-lt"/>
              </a:rPr>
              <a:t>Disadvantage:</a:t>
            </a:r>
          </a:p>
          <a:p>
            <a:pPr lvl="1"/>
            <a:r>
              <a:rPr lang="en-US" b="1" dirty="0">
                <a:effectLst>
                  <a:outerShdw blurRad="38100" dist="38100" dir="2700000" algn="tl">
                    <a:srgbClr val="000000">
                      <a:alpha val="43137"/>
                    </a:srgbClr>
                  </a:outerShdw>
                </a:effectLst>
                <a:latin typeface="+mn-lt"/>
              </a:rPr>
              <a:t>Capacity is wasted because the medium will generally remain idle following the end of a transmission even if there are one or more stations waiting to transmit</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65540" name="Rectangle 4"/>
          <p:cNvSpPr>
            <a:spLocks noGrp="1" noChangeArrowheads="1"/>
          </p:cNvSpPr>
          <p:nvPr>
            <p:ph type="title"/>
          </p:nvPr>
        </p:nvSpPr>
        <p:spPr/>
        <p:txBody>
          <a:bodyPr/>
          <a:lstStyle/>
          <a:p>
            <a:pPr eaLnBrk="1" hangingPunct="1"/>
            <a:r>
              <a:rPr kumimoji="1" lang="en-GB" dirty="0"/>
              <a:t>1</a:t>
            </a:r>
            <a:r>
              <a:rPr kumimoji="1" lang="en-GB" dirty="0" smtClean="0"/>
              <a:t>-Persistent </a:t>
            </a:r>
            <a:r>
              <a:rPr kumimoji="1" lang="en-GB" dirty="0"/>
              <a:t>CSMA</a:t>
            </a:r>
            <a:endParaRPr kumimoji="1" lang="en-US" dirty="0"/>
          </a:p>
        </p:txBody>
      </p:sp>
      <p:sp>
        <p:nvSpPr>
          <p:cNvPr id="65541" name="Rectangle 5"/>
          <p:cNvSpPr>
            <a:spLocks noGrp="1" noChangeArrowheads="1"/>
          </p:cNvSpPr>
          <p:nvPr>
            <p:ph type="body" idx="1"/>
          </p:nvPr>
        </p:nvSpPr>
        <p:spPr>
          <a:xfrm>
            <a:off x="457200" y="1676400"/>
            <a:ext cx="8534400" cy="4454525"/>
          </a:xfrm>
        </p:spPr>
        <p:txBody>
          <a:bodyPr/>
          <a:lstStyle/>
          <a:p>
            <a:pPr marL="457200" indent="-457200" eaLnBrk="1" hangingPunct="1"/>
            <a:r>
              <a:rPr kumimoji="1" lang="en-US" dirty="0" smtClean="0"/>
              <a:t>Avoids </a:t>
            </a:r>
            <a:r>
              <a:rPr kumimoji="1" lang="en-US" dirty="0"/>
              <a:t>idle channel time</a:t>
            </a:r>
            <a:endParaRPr kumimoji="1" lang="en-GB" dirty="0" smtClean="0"/>
          </a:p>
          <a:p>
            <a:pPr marL="457200" indent="-457200" eaLnBrk="1" hangingPunct="1"/>
            <a:r>
              <a:rPr kumimoji="1" lang="en-US" dirty="0" smtClean="0"/>
              <a:t>R</a:t>
            </a:r>
            <a:r>
              <a:rPr kumimoji="1" lang="en-GB" dirty="0" err="1" smtClean="0"/>
              <a:t>ules</a:t>
            </a:r>
            <a:r>
              <a:rPr kumimoji="1" lang="en-GB" dirty="0"/>
              <a:t>:</a:t>
            </a:r>
            <a:r>
              <a:rPr kumimoji="1" lang="en-US" dirty="0"/>
              <a:t> </a:t>
            </a:r>
            <a:endParaRPr kumimoji="1" lang="en-US" dirty="0" smtClean="0"/>
          </a:p>
          <a:p>
            <a:pPr marL="1238250" lvl="2" indent="-381000" eaLnBrk="1" hangingPunct="1">
              <a:buClr>
                <a:schemeClr val="tx2"/>
              </a:buClr>
              <a:buFontTx/>
              <a:buAutoNum type="arabicPeriod"/>
            </a:pPr>
            <a:r>
              <a:rPr kumimoji="1" lang="en-US" dirty="0">
                <a:ea typeface="ＭＳ Ｐゴシック" pitchFamily="32" charset="-128"/>
              </a:rPr>
              <a:t>I</a:t>
            </a:r>
            <a:r>
              <a:rPr kumimoji="1" lang="en-US" dirty="0" smtClean="0">
                <a:ea typeface="ＭＳ Ｐゴシック" pitchFamily="32" charset="-128"/>
              </a:rPr>
              <a:t>f medium is </a:t>
            </a:r>
            <a:r>
              <a:rPr kumimoji="1" lang="en-US" dirty="0">
                <a:ea typeface="ＭＳ Ｐゴシック" pitchFamily="32" charset="-128"/>
              </a:rPr>
              <a:t>idle, </a:t>
            </a:r>
            <a:r>
              <a:rPr kumimoji="1" lang="en-US" dirty="0" smtClean="0">
                <a:ea typeface="ＭＳ Ｐゴシック" pitchFamily="32" charset="-128"/>
              </a:rPr>
              <a:t>transmit </a:t>
            </a:r>
          </a:p>
          <a:p>
            <a:pPr marL="1238250" lvl="2" indent="-381000" eaLnBrk="1" hangingPunct="1">
              <a:buClr>
                <a:schemeClr val="tx2"/>
              </a:buClr>
              <a:buFontTx/>
              <a:buAutoNum type="arabicPeriod"/>
            </a:pPr>
            <a:r>
              <a:rPr kumimoji="1" lang="en-US" dirty="0">
                <a:ea typeface="ＭＳ Ｐゴシック" pitchFamily="32" charset="-128"/>
              </a:rPr>
              <a:t>I</a:t>
            </a:r>
            <a:r>
              <a:rPr kumimoji="1" lang="en-US" dirty="0" smtClean="0">
                <a:ea typeface="ＭＳ Ｐゴシック" pitchFamily="32" charset="-128"/>
              </a:rPr>
              <a:t>f </a:t>
            </a:r>
            <a:r>
              <a:rPr kumimoji="1" lang="en-US" dirty="0">
                <a:ea typeface="ＭＳ Ｐゴシック" pitchFamily="32" charset="-128"/>
              </a:rPr>
              <a:t>medium</a:t>
            </a:r>
            <a:r>
              <a:rPr kumimoji="1" lang="en-US" dirty="0" smtClean="0">
                <a:ea typeface="ＭＳ Ｐゴシック" pitchFamily="32" charset="-128"/>
              </a:rPr>
              <a:t> is busy</a:t>
            </a:r>
            <a:r>
              <a:rPr kumimoji="1" lang="en-US" dirty="0">
                <a:ea typeface="ＭＳ Ｐゴシック" pitchFamily="32" charset="-128"/>
              </a:rPr>
              <a:t>, listen until idle; then transmit immediately</a:t>
            </a:r>
            <a:endParaRPr kumimoji="1" lang="en-US" dirty="0" smtClean="0">
              <a:ea typeface="ＭＳ Ｐゴシック" pitchFamily="32" charset="-128"/>
            </a:endParaRPr>
          </a:p>
          <a:p>
            <a:pPr marL="457200" indent="-457200" eaLnBrk="1" hangingPunct="1"/>
            <a:r>
              <a:rPr kumimoji="1" lang="en-US" dirty="0" smtClean="0"/>
              <a:t>Stations </a:t>
            </a:r>
            <a:r>
              <a:rPr kumimoji="1" lang="en-US" dirty="0"/>
              <a:t>are selfish</a:t>
            </a:r>
            <a:endParaRPr kumimoji="1" lang="en-GB" dirty="0" smtClean="0"/>
          </a:p>
          <a:p>
            <a:pPr marL="457200" indent="-457200" eaLnBrk="1" hangingPunct="1"/>
            <a:r>
              <a:rPr kumimoji="1" lang="en-US" dirty="0"/>
              <a:t>I</a:t>
            </a:r>
            <a:r>
              <a:rPr kumimoji="1" lang="en-US" dirty="0" smtClean="0"/>
              <a:t>f </a:t>
            </a:r>
            <a:r>
              <a:rPr kumimoji="1" lang="en-US" dirty="0"/>
              <a:t>two or more stations</a:t>
            </a:r>
            <a:r>
              <a:rPr kumimoji="1" lang="en-US" dirty="0" smtClean="0"/>
              <a:t> are waiting</a:t>
            </a:r>
            <a:r>
              <a:rPr kumimoji="1" lang="en-GB" dirty="0"/>
              <a:t>, a </a:t>
            </a:r>
            <a:r>
              <a:rPr kumimoji="1" lang="en-US" dirty="0"/>
              <a:t>collision is guaranteed</a:t>
            </a:r>
            <a:endParaRPr kumimoji="1" lang="en-GB" dirty="0"/>
          </a:p>
        </p:txBody>
      </p:sp>
      <p:sp>
        <p:nvSpPr>
          <p:cNvPr id="2" name="Right Arrow 1"/>
          <p:cNvSpPr/>
          <p:nvPr/>
        </p:nvSpPr>
        <p:spPr bwMode="auto">
          <a:xfrm>
            <a:off x="3886200" y="5810250"/>
            <a:ext cx="762000" cy="685800"/>
          </a:xfrm>
          <a:prstGeom prst="rightArrow">
            <a:avLst/>
          </a:prstGeom>
          <a:solidFill>
            <a:schemeClr val="accent4">
              <a:lumMod val="10000"/>
            </a:schemeClr>
          </a:solidFill>
          <a:ln w="9525" cap="flat" cmpd="sng" algn="ctr">
            <a:solidFill>
              <a:schemeClr val="tx1"/>
            </a:solidFill>
            <a:prstDash val="solid"/>
            <a:round/>
            <a:headEnd type="none" w="med" len="med"/>
            <a:tailEnd type="none" w="med" len="med"/>
          </a:ln>
          <a:effectLst/>
        </p:spPr>
        <p:txBody>
          <a:bodyPr lIns="90000" tIns="46800" rIns="90000" bIns="46800">
            <a:prstTxWarp prst="textNoShape">
              <a:avLst/>
            </a:prstTxWarp>
          </a:bodyPr>
          <a:lstStyle/>
          <a:p>
            <a:pPr eaLnBrk="0" hangingPunct="0">
              <a:defRPr/>
            </a:pPr>
            <a:endParaRPr lang="en-US" dirty="0">
              <a:latin typeface="Times New Roman" pitchFamily="-110" charset="0"/>
              <a:ea typeface="+mn-ea"/>
              <a:cs typeface="+mn-cs"/>
            </a:endParaRPr>
          </a:p>
        </p:txBody>
      </p:sp>
      <p:sp>
        <p:nvSpPr>
          <p:cNvPr id="9221" name="Explosion 2 2"/>
          <p:cNvSpPr>
            <a:spLocks noChangeArrowheads="1"/>
          </p:cNvSpPr>
          <p:nvPr/>
        </p:nvSpPr>
        <p:spPr bwMode="auto">
          <a:xfrm>
            <a:off x="4511675" y="5600700"/>
            <a:ext cx="1066800" cy="1066800"/>
          </a:xfrm>
          <a:prstGeom prst="irregularSeal2">
            <a:avLst/>
          </a:prstGeom>
          <a:solidFill>
            <a:srgbClr val="FF6600"/>
          </a:solidFill>
          <a:ln w="9525">
            <a:solidFill>
              <a:schemeClr val="tx1"/>
            </a:solidFill>
            <a:round/>
            <a:headEnd/>
            <a:tailEnd/>
          </a:ln>
        </p:spPr>
        <p:txBody>
          <a:bodyPr lIns="90000" tIns="46800" rIns="90000" bIns="46800">
            <a:prstTxWarp prst="textNoShape">
              <a:avLst/>
            </a:prstTxWarp>
          </a:bodyPr>
          <a:lstStyle/>
          <a:p>
            <a:pPr eaLnBrk="0" hangingPunct="0"/>
            <a:endParaRPr lang="en-US" dirty="0"/>
          </a:p>
        </p:txBody>
      </p:sp>
      <p:sp>
        <p:nvSpPr>
          <p:cNvPr id="4" name="Left Arrow 3"/>
          <p:cNvSpPr/>
          <p:nvPr/>
        </p:nvSpPr>
        <p:spPr bwMode="auto">
          <a:xfrm>
            <a:off x="5334000" y="5810250"/>
            <a:ext cx="762000" cy="647700"/>
          </a:xfrm>
          <a:prstGeom prst="leftArrow">
            <a:avLst/>
          </a:prstGeom>
          <a:solidFill>
            <a:schemeClr val="accent4">
              <a:lumMod val="10000"/>
            </a:schemeClr>
          </a:solidFill>
          <a:ln w="9525" cap="flat" cmpd="sng" algn="ctr">
            <a:solidFill>
              <a:schemeClr val="tx1"/>
            </a:solidFill>
            <a:prstDash val="solid"/>
            <a:round/>
            <a:headEnd type="none" w="med" len="med"/>
            <a:tailEnd type="none" w="med" len="med"/>
          </a:ln>
          <a:effectLst/>
        </p:spPr>
        <p:txBody>
          <a:bodyPr lIns="90000" tIns="46800" rIns="90000" bIns="46800">
            <a:prstTxWarp prst="textNoShape">
              <a:avLst/>
            </a:prstTxWarp>
          </a:bodyPr>
          <a:lstStyle/>
          <a:p>
            <a:pPr eaLnBrk="0" hangingPunct="0">
              <a:defRPr/>
            </a:pPr>
            <a:endParaRPr lang="en-US" dirty="0">
              <a:latin typeface="Times New Roman" pitchFamily="-110" charset="0"/>
              <a:ea typeface="+mn-ea"/>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01-Overview">
  <a:themeElements>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fontScheme name="01-Overvi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01-Overview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01-Overview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01-Overview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01-Overview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01-Overview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01-Overview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01-Overview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01-Overview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h01">
  <a:themeElements>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Mnementh:Users:lpb:work:consult:Stallings-DCC8:Slides:01-Overview.ppt</Template>
  <TotalTime>5953</TotalTime>
  <Words>7504</Words>
  <Application>Microsoft Office PowerPoint</Application>
  <PresentationFormat>如螢幕大小 (4:3)</PresentationFormat>
  <Paragraphs>545</Paragraphs>
  <Slides>38</Slides>
  <Notes>38</Notes>
  <HiddenSlides>0</HiddenSlides>
  <MMClips>0</MMClips>
  <ScaleCrop>false</ScaleCrop>
  <HeadingPairs>
    <vt:vector size="6" baseType="variant">
      <vt:variant>
        <vt:lpstr>使用字型</vt:lpstr>
      </vt:variant>
      <vt:variant>
        <vt:i4>6</vt:i4>
      </vt:variant>
      <vt:variant>
        <vt:lpstr>佈景主題</vt:lpstr>
      </vt:variant>
      <vt:variant>
        <vt:i4>2</vt:i4>
      </vt:variant>
      <vt:variant>
        <vt:lpstr>投影片標題</vt:lpstr>
      </vt:variant>
      <vt:variant>
        <vt:i4>38</vt:i4>
      </vt:variant>
    </vt:vector>
  </HeadingPairs>
  <TitlesOfParts>
    <vt:vector size="46" baseType="lpstr">
      <vt:lpstr>ＭＳ Ｐゴシック</vt:lpstr>
      <vt:lpstr>新細明體</vt:lpstr>
      <vt:lpstr>Arial</vt:lpstr>
      <vt:lpstr>Times</vt:lpstr>
      <vt:lpstr>Times New Roman</vt:lpstr>
      <vt:lpstr>Wingdings</vt:lpstr>
      <vt:lpstr>01-Overview</vt:lpstr>
      <vt:lpstr>ch01</vt:lpstr>
      <vt:lpstr>Data and Computer Communications</vt:lpstr>
      <vt:lpstr>Ethernet</vt:lpstr>
      <vt:lpstr>PowerPoint 簡報</vt:lpstr>
      <vt:lpstr>PowerPoint 簡報</vt:lpstr>
      <vt:lpstr>Traditional Ethernet</vt:lpstr>
      <vt:lpstr>CSMA/CD Precursors</vt:lpstr>
      <vt:lpstr>PowerPoint 簡報</vt:lpstr>
      <vt:lpstr>Nonpersistent CSMA</vt:lpstr>
      <vt:lpstr>1-Persistent CSMA</vt:lpstr>
      <vt:lpstr>P-Persistent CSMA</vt:lpstr>
      <vt:lpstr>Value of p?</vt:lpstr>
      <vt:lpstr>Description of CSMA/CD</vt:lpstr>
      <vt:lpstr>PowerPoint 簡報</vt:lpstr>
      <vt:lpstr>Which Persistence Algorithm?</vt:lpstr>
      <vt:lpstr>Binary Exponential Backoff</vt:lpstr>
      <vt:lpstr>Collision Detection</vt:lpstr>
      <vt:lpstr>PowerPoint 簡報</vt:lpstr>
      <vt:lpstr> Table 12.1  IEEE 802.3 10-Mbps Physical Layer Medium Alternatives </vt:lpstr>
      <vt:lpstr>Table 12.2    IEEE 802.3 100BASE-T Physical Layer Medium Alternatives </vt:lpstr>
      <vt:lpstr>100BASE-X</vt:lpstr>
      <vt:lpstr>100BASE-T4</vt:lpstr>
      <vt:lpstr>Full Duplex Operation</vt:lpstr>
      <vt:lpstr>Mixed Configurations</vt:lpstr>
      <vt:lpstr>Gigabit Ethernet - Differences</vt:lpstr>
      <vt:lpstr>PowerPoint 簡報</vt:lpstr>
      <vt:lpstr>10Gbps Ethernet</vt:lpstr>
      <vt:lpstr>PowerPoint 簡報</vt:lpstr>
      <vt:lpstr>PowerPoint 簡報</vt:lpstr>
      <vt:lpstr>100-Gbps Ethernet</vt:lpstr>
      <vt:lpstr>PowerPoint 簡報</vt:lpstr>
      <vt:lpstr>Multilane Distribution</vt:lpstr>
      <vt:lpstr>PowerPoint 簡報</vt:lpstr>
      <vt:lpstr>PowerPoint 簡報</vt:lpstr>
      <vt:lpstr>Table 12.3   Media Options for 40-Gbps and  100-Gbps Ethernet </vt:lpstr>
      <vt:lpstr>PowerPoint 簡報</vt:lpstr>
      <vt:lpstr>PowerPoint 簡報</vt:lpstr>
      <vt:lpstr>Trunking traffic between switches</vt:lpstr>
      <vt:lpstr>Summary</vt:lpstr>
    </vt:vector>
  </TitlesOfParts>
  <Company>School of IT&amp;EE, UNSW@ADFA, Australia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16 - William Stallings, Data and Computer Communications, 8/e</dc:title>
  <dc:subject>Lecture Slides</dc:subject>
  <dc:creator>Dr Lawrie Brown</dc:creator>
  <cp:lastModifiedBy>YCC</cp:lastModifiedBy>
  <cp:revision>121</cp:revision>
  <cp:lastPrinted>2006-08-18T05:02:44Z</cp:lastPrinted>
  <dcterms:created xsi:type="dcterms:W3CDTF">2013-10-08T02:41:28Z</dcterms:created>
  <dcterms:modified xsi:type="dcterms:W3CDTF">2017-04-19T13:17:37Z</dcterms:modified>
</cp:coreProperties>
</file>