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89" r:id="rId2"/>
    <p:sldId id="303" r:id="rId3"/>
    <p:sldId id="290" r:id="rId4"/>
    <p:sldId id="292" r:id="rId5"/>
    <p:sldId id="298" r:id="rId6"/>
    <p:sldId id="291" r:id="rId7"/>
    <p:sldId id="293" r:id="rId8"/>
    <p:sldId id="299" r:id="rId9"/>
    <p:sldId id="301" r:id="rId10"/>
    <p:sldId id="309" r:id="rId11"/>
    <p:sldId id="276" r:id="rId12"/>
    <p:sldId id="294" r:id="rId13"/>
    <p:sldId id="277" r:id="rId14"/>
    <p:sldId id="304" r:id="rId15"/>
    <p:sldId id="307" r:id="rId16"/>
    <p:sldId id="295" r:id="rId17"/>
    <p:sldId id="302" r:id="rId18"/>
    <p:sldId id="300" r:id="rId19"/>
    <p:sldId id="308" r:id="rId20"/>
  </p:sldIdLst>
  <p:sldSz cx="9144000" cy="6858000" type="screen4x3"/>
  <p:notesSz cx="6661150" cy="9871075"/>
  <p:defaultTextStyle>
    <a:defPPr>
      <a:defRPr lang="zh-TW"/>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35">
          <p15:clr>
            <a:srgbClr val="A4A3A4"/>
          </p15:clr>
        </p15:guide>
      </p15:sldGuideLst>
    </p:ext>
    <p:ext uri="{2D200454-40CA-4A62-9FC3-DE9A4176ACB9}">
      <p15:notesGuideLst xmlns:p15="http://schemas.microsoft.com/office/powerpoint/2012/main">
        <p15:guide id="1" orient="horz" pos="3109">
          <p15:clr>
            <a:srgbClr val="A4A3A4"/>
          </p15:clr>
        </p15:guide>
        <p15:guide id="2" pos="20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969696"/>
    <a:srgbClr val="CC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54" d="100"/>
          <a:sy n="54" d="100"/>
        </p:scale>
        <p:origin x="1107" y="34"/>
      </p:cViewPr>
      <p:guideLst>
        <p:guide orient="horz" pos="2160"/>
        <p:guide pos="2835"/>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1" d="100"/>
          <a:sy n="41" d="100"/>
        </p:scale>
        <p:origin x="-1546" y="-77"/>
      </p:cViewPr>
      <p:guideLst>
        <p:guide orient="horz" pos="3109"/>
        <p:guide pos="20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886075"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TW"/>
          </a:p>
        </p:txBody>
      </p:sp>
      <p:sp>
        <p:nvSpPr>
          <p:cNvPr id="36867" name="Rectangle 3"/>
          <p:cNvSpPr>
            <a:spLocks noGrp="1" noChangeArrowheads="1"/>
          </p:cNvSpPr>
          <p:nvPr>
            <p:ph type="dt" sz="quarter" idx="1"/>
          </p:nvPr>
        </p:nvSpPr>
        <p:spPr bwMode="auto">
          <a:xfrm>
            <a:off x="3775075" y="0"/>
            <a:ext cx="2886075"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TW"/>
          </a:p>
        </p:txBody>
      </p:sp>
      <p:sp>
        <p:nvSpPr>
          <p:cNvPr id="36868" name="Rectangle 4"/>
          <p:cNvSpPr>
            <a:spLocks noGrp="1" noChangeArrowheads="1"/>
          </p:cNvSpPr>
          <p:nvPr>
            <p:ph type="ftr" sz="quarter" idx="2"/>
          </p:nvPr>
        </p:nvSpPr>
        <p:spPr bwMode="auto">
          <a:xfrm>
            <a:off x="0" y="9377363"/>
            <a:ext cx="2886075"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TW"/>
          </a:p>
        </p:txBody>
      </p:sp>
      <p:sp>
        <p:nvSpPr>
          <p:cNvPr id="36869" name="Rectangle 5"/>
          <p:cNvSpPr>
            <a:spLocks noGrp="1" noChangeArrowheads="1"/>
          </p:cNvSpPr>
          <p:nvPr>
            <p:ph type="sldNum" sz="quarter" idx="3"/>
          </p:nvPr>
        </p:nvSpPr>
        <p:spPr bwMode="auto">
          <a:xfrm>
            <a:off x="3775075" y="9377363"/>
            <a:ext cx="2886075"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6711CEE-A560-49BF-804E-66608C10BE8F}" type="slidenum">
              <a:rPr lang="en-US" altLang="zh-TW"/>
              <a:pPr>
                <a:defRPr/>
              </a:pPr>
              <a:t>‹#›</a:t>
            </a:fld>
            <a:endParaRPr lang="en-US" altLang="zh-TW"/>
          </a:p>
        </p:txBody>
      </p:sp>
    </p:spTree>
    <p:extLst>
      <p:ext uri="{BB962C8B-B14F-4D97-AF65-F5344CB8AC3E}">
        <p14:creationId xmlns:p14="http://schemas.microsoft.com/office/powerpoint/2010/main" val="1282446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6075"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TW"/>
          </a:p>
        </p:txBody>
      </p:sp>
      <p:sp>
        <p:nvSpPr>
          <p:cNvPr id="3075" name="Rectangle 3"/>
          <p:cNvSpPr>
            <a:spLocks noGrp="1" noChangeArrowheads="1"/>
          </p:cNvSpPr>
          <p:nvPr>
            <p:ph type="dt" idx="1"/>
          </p:nvPr>
        </p:nvSpPr>
        <p:spPr bwMode="auto">
          <a:xfrm>
            <a:off x="3775075" y="0"/>
            <a:ext cx="2886075"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TW"/>
          </a:p>
        </p:txBody>
      </p:sp>
      <p:sp>
        <p:nvSpPr>
          <p:cNvPr id="2052" name="Rectangle 4"/>
          <p:cNvSpPr>
            <a:spLocks noChangeArrowheads="1" noTextEdit="1"/>
          </p:cNvSpPr>
          <p:nvPr>
            <p:ph type="sldImg" idx="2"/>
          </p:nvPr>
        </p:nvSpPr>
        <p:spPr bwMode="auto">
          <a:xfrm>
            <a:off x="862013" y="739775"/>
            <a:ext cx="4937125"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887413" y="4689475"/>
            <a:ext cx="4886325" cy="4441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3078" name="Rectangle 6"/>
          <p:cNvSpPr>
            <a:spLocks noGrp="1" noChangeArrowheads="1"/>
          </p:cNvSpPr>
          <p:nvPr>
            <p:ph type="ftr" sz="quarter" idx="4"/>
          </p:nvPr>
        </p:nvSpPr>
        <p:spPr bwMode="auto">
          <a:xfrm>
            <a:off x="0" y="9377363"/>
            <a:ext cx="2886075"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TW"/>
          </a:p>
        </p:txBody>
      </p:sp>
      <p:sp>
        <p:nvSpPr>
          <p:cNvPr id="3079" name="Rectangle 7"/>
          <p:cNvSpPr>
            <a:spLocks noGrp="1" noChangeArrowheads="1"/>
          </p:cNvSpPr>
          <p:nvPr>
            <p:ph type="sldNum" sz="quarter" idx="5"/>
          </p:nvPr>
        </p:nvSpPr>
        <p:spPr bwMode="auto">
          <a:xfrm>
            <a:off x="3775075" y="9377363"/>
            <a:ext cx="2886075"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28BD409-6B6E-4995-A0FF-36D5379B348F}" type="slidenum">
              <a:rPr lang="en-US" altLang="zh-TW"/>
              <a:pPr>
                <a:defRPr/>
              </a:pPr>
              <a:t>‹#›</a:t>
            </a:fld>
            <a:endParaRPr lang="en-US" altLang="zh-TW"/>
          </a:p>
        </p:txBody>
      </p:sp>
    </p:spTree>
    <p:extLst>
      <p:ext uri="{BB962C8B-B14F-4D97-AF65-F5344CB8AC3E}">
        <p14:creationId xmlns:p14="http://schemas.microsoft.com/office/powerpoint/2010/main" val="38019252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BA3488E0-EA45-4059-AB10-F9018EE403CD}" type="slidenum">
              <a:rPr lang="en-US" altLang="zh-TW"/>
              <a:pPr>
                <a:spcBef>
                  <a:spcPct val="0"/>
                </a:spcBef>
              </a:pPr>
              <a:t>6</a:t>
            </a:fld>
            <a:endParaRPr lang="en-US" altLang="zh-TW"/>
          </a:p>
        </p:txBody>
      </p:sp>
      <p:sp>
        <p:nvSpPr>
          <p:cNvPr id="10243" name="Rectangle 2"/>
          <p:cNvSpPr>
            <a:spLocks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327895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5DEFAEEC-C09E-49B8-BEF2-72E0CBCA15E6}" type="slidenum">
              <a:rPr lang="zh-TW" altLang="en-US" sz="1200"/>
              <a:pPr/>
              <a:t>10</a:t>
            </a:fld>
            <a:endParaRPr lang="en-US" altLang="zh-TW" sz="1200"/>
          </a:p>
        </p:txBody>
      </p:sp>
      <p:sp>
        <p:nvSpPr>
          <p:cNvPr id="15363" name="Rectangle 2"/>
          <p:cNvSpPr>
            <a:spLocks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latin typeface="Times" panose="02020603050405020304" pitchFamily="18" charset="0"/>
              </a:rPr>
              <a:t>One interesting comparison can be made between these two algorithms, having to do with what information needs to be gathered. Consider first the Bellman-Ford algorithm. In step 2, the calculation for node </a:t>
            </a:r>
            <a:r>
              <a:rPr lang="en-US" altLang="zh-TW" i="1" smtClean="0">
                <a:latin typeface="Times" panose="02020603050405020304" pitchFamily="18" charset="0"/>
              </a:rPr>
              <a:t>n</a:t>
            </a:r>
            <a:r>
              <a:rPr lang="en-US" altLang="zh-TW" smtClean="0">
                <a:latin typeface="Times" panose="02020603050405020304" pitchFamily="18" charset="0"/>
              </a:rPr>
              <a:t> involves knowledge of the link cost to all neighboring nodes to node </a:t>
            </a:r>
            <a:r>
              <a:rPr lang="en-US" altLang="zh-TW" i="1" smtClean="0">
                <a:latin typeface="Times" panose="02020603050405020304" pitchFamily="18" charset="0"/>
              </a:rPr>
              <a:t>n</a:t>
            </a:r>
            <a:r>
              <a:rPr lang="en-US" altLang="zh-TW" smtClean="0">
                <a:latin typeface="Times" panose="02020603050405020304" pitchFamily="18" charset="0"/>
              </a:rPr>
              <a:t> ]i.e., </a:t>
            </a:r>
            <a:r>
              <a:rPr lang="en-US" altLang="zh-TW" i="1" smtClean="0">
                <a:latin typeface="Times" panose="02020603050405020304" pitchFamily="18" charset="0"/>
              </a:rPr>
              <a:t>w</a:t>
            </a:r>
            <a:r>
              <a:rPr lang="en-US" altLang="zh-TW" smtClean="0">
                <a:latin typeface="Times" panose="02020603050405020304" pitchFamily="18" charset="0"/>
              </a:rPr>
              <a:t>(</a:t>
            </a:r>
            <a:r>
              <a:rPr lang="en-US" altLang="zh-TW" i="1" smtClean="0">
                <a:latin typeface="Times" panose="02020603050405020304" pitchFamily="18" charset="0"/>
              </a:rPr>
              <a:t>j</a:t>
            </a:r>
            <a:r>
              <a:rPr lang="en-US" altLang="zh-TW" smtClean="0">
                <a:latin typeface="Times" panose="02020603050405020304" pitchFamily="18" charset="0"/>
              </a:rPr>
              <a:t>, </a:t>
            </a:r>
            <a:r>
              <a:rPr lang="en-US" altLang="zh-TW" i="1" smtClean="0">
                <a:latin typeface="Times" panose="02020603050405020304" pitchFamily="18" charset="0"/>
              </a:rPr>
              <a:t>n</a:t>
            </a:r>
            <a:r>
              <a:rPr lang="en-US" altLang="zh-TW" smtClean="0">
                <a:latin typeface="Times" panose="02020603050405020304" pitchFamily="18" charset="0"/>
              </a:rPr>
              <a:t>)] plus the total path cost to each of those neighboring nodes from a particular source node </a:t>
            </a:r>
            <a:r>
              <a:rPr lang="en-US" altLang="zh-TW" i="1" smtClean="0">
                <a:latin typeface="Times" panose="02020603050405020304" pitchFamily="18" charset="0"/>
              </a:rPr>
              <a:t>s</a:t>
            </a:r>
            <a:r>
              <a:rPr lang="en-US" altLang="zh-TW" smtClean="0">
                <a:latin typeface="Times" panose="02020603050405020304" pitchFamily="18" charset="0"/>
              </a:rPr>
              <a:t> [i.e., </a:t>
            </a:r>
            <a:r>
              <a:rPr lang="en-US" altLang="zh-TW" i="1" smtClean="0">
                <a:latin typeface="Times" panose="02020603050405020304" pitchFamily="18" charset="0"/>
              </a:rPr>
              <a:t>L</a:t>
            </a:r>
            <a:r>
              <a:rPr lang="en-US" altLang="zh-TW" i="1" baseline="-25000" smtClean="0">
                <a:latin typeface="Times" panose="02020603050405020304" pitchFamily="18" charset="0"/>
              </a:rPr>
              <a:t>h</a:t>
            </a:r>
            <a:r>
              <a:rPr lang="en-US" altLang="zh-TW" smtClean="0">
                <a:latin typeface="Times" panose="02020603050405020304" pitchFamily="18" charset="0"/>
              </a:rPr>
              <a:t>(</a:t>
            </a:r>
            <a:r>
              <a:rPr lang="en-US" altLang="zh-TW" i="1" smtClean="0">
                <a:latin typeface="Times" panose="02020603050405020304" pitchFamily="18" charset="0"/>
              </a:rPr>
              <a:t>j</a:t>
            </a:r>
            <a:r>
              <a:rPr lang="en-US" altLang="zh-TW" smtClean="0">
                <a:latin typeface="Times" panose="02020603050405020304" pitchFamily="18" charset="0"/>
              </a:rPr>
              <a:t>)]. Each node can maintain a set of costs and associated paths for every other node in the network and exchange this information with its direct neighbors from time to time. Each node can therefore use the expression in step 2 of the Bellman-Ford algorithm, based only on information from its neighbors and knowledge of its link costs, to update its costs and paths.</a:t>
            </a:r>
          </a:p>
          <a:p>
            <a:r>
              <a:rPr lang="en-US" altLang="zh-TW" smtClean="0">
                <a:latin typeface="Times" panose="02020603050405020304" pitchFamily="18" charset="0"/>
              </a:rPr>
              <a:t>	On the other hand, consider Dijkstra's algorithm. Step 3 appears to require that each node must have complete topological information about the network. That is, each node must know the link costs of all links in the network. Thus, for this algorithm, information must be exchanged with all other nodes.</a:t>
            </a:r>
          </a:p>
          <a:p>
            <a:endParaRPr lang="en-US" altLang="zh-TW" smtClean="0"/>
          </a:p>
        </p:txBody>
      </p:sp>
    </p:spTree>
    <p:extLst>
      <p:ext uri="{BB962C8B-B14F-4D97-AF65-F5344CB8AC3E}">
        <p14:creationId xmlns:p14="http://schemas.microsoft.com/office/powerpoint/2010/main" val="323780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en-US" altLang="zh-TW"/>
          </a:p>
        </p:txBody>
      </p:sp>
      <p:sp>
        <p:nvSpPr>
          <p:cNvPr id="5" name="頁尾版面配置區 4"/>
          <p:cNvSpPr>
            <a:spLocks noGrp="1"/>
          </p:cNvSpPr>
          <p:nvPr>
            <p:ph type="ftr" sz="quarter" idx="11"/>
          </p:nvPr>
        </p:nvSpPr>
        <p:spPr/>
        <p:txBody>
          <a:bodyPr/>
          <a:lstStyle>
            <a:lvl1pPr>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lvl1pPr>
          </a:lstStyle>
          <a:p>
            <a:pPr>
              <a:defRPr/>
            </a:pPr>
            <a:r>
              <a:rPr lang="en-US" altLang="zh-TW"/>
              <a:t>Packet Switching   </a:t>
            </a:r>
            <a:fld id="{70F5A74A-A6CA-4DB6-9207-06DBD1DF352C}" type="slidenum">
              <a:rPr lang="en-US" altLang="zh-TW"/>
              <a:pPr>
                <a:defRPr/>
              </a:pPr>
              <a:t>‹#›</a:t>
            </a:fld>
            <a:endParaRPr lang="en-US" altLang="zh-TW"/>
          </a:p>
        </p:txBody>
      </p:sp>
    </p:spTree>
    <p:extLst>
      <p:ext uri="{BB962C8B-B14F-4D97-AF65-F5344CB8AC3E}">
        <p14:creationId xmlns:p14="http://schemas.microsoft.com/office/powerpoint/2010/main" val="38334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en-US" altLang="zh-TW"/>
          </a:p>
        </p:txBody>
      </p:sp>
      <p:sp>
        <p:nvSpPr>
          <p:cNvPr id="5" name="頁尾版面配置區 4"/>
          <p:cNvSpPr>
            <a:spLocks noGrp="1"/>
          </p:cNvSpPr>
          <p:nvPr>
            <p:ph type="ftr" sz="quarter" idx="11"/>
          </p:nvPr>
        </p:nvSpPr>
        <p:spPr/>
        <p:txBody>
          <a:bodyPr/>
          <a:lstStyle>
            <a:lvl1pPr>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lvl1pPr>
          </a:lstStyle>
          <a:p>
            <a:pPr>
              <a:defRPr/>
            </a:pPr>
            <a:r>
              <a:rPr lang="en-US" altLang="zh-TW"/>
              <a:t>Packet Switching   </a:t>
            </a:r>
            <a:fld id="{6580DC47-9674-4479-AB77-3381330F0E0E}" type="slidenum">
              <a:rPr lang="en-US" altLang="zh-TW"/>
              <a:pPr>
                <a:defRPr/>
              </a:pPr>
              <a:t>‹#›</a:t>
            </a:fld>
            <a:endParaRPr lang="en-US" altLang="zh-TW"/>
          </a:p>
        </p:txBody>
      </p:sp>
    </p:spTree>
    <p:extLst>
      <p:ext uri="{BB962C8B-B14F-4D97-AF65-F5344CB8AC3E}">
        <p14:creationId xmlns:p14="http://schemas.microsoft.com/office/powerpoint/2010/main" val="122633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en-US" altLang="zh-TW"/>
          </a:p>
        </p:txBody>
      </p:sp>
      <p:sp>
        <p:nvSpPr>
          <p:cNvPr id="5" name="頁尾版面配置區 4"/>
          <p:cNvSpPr>
            <a:spLocks noGrp="1"/>
          </p:cNvSpPr>
          <p:nvPr>
            <p:ph type="ftr" sz="quarter" idx="11"/>
          </p:nvPr>
        </p:nvSpPr>
        <p:spPr/>
        <p:txBody>
          <a:bodyPr/>
          <a:lstStyle>
            <a:lvl1pPr>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lvl1pPr>
          </a:lstStyle>
          <a:p>
            <a:pPr>
              <a:defRPr/>
            </a:pPr>
            <a:r>
              <a:rPr lang="en-US" altLang="zh-TW"/>
              <a:t>Packet Switching   </a:t>
            </a:r>
            <a:fld id="{EC8A0C3A-A7D1-4E2D-A59A-DDB442C7AAC1}" type="slidenum">
              <a:rPr lang="en-US" altLang="zh-TW"/>
              <a:pPr>
                <a:defRPr/>
              </a:pPr>
              <a:t>‹#›</a:t>
            </a:fld>
            <a:endParaRPr lang="en-US" altLang="zh-TW"/>
          </a:p>
        </p:txBody>
      </p:sp>
    </p:spTree>
    <p:extLst>
      <p:ext uri="{BB962C8B-B14F-4D97-AF65-F5344CB8AC3E}">
        <p14:creationId xmlns:p14="http://schemas.microsoft.com/office/powerpoint/2010/main" val="115795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en-US" altLang="zh-TW"/>
          </a:p>
        </p:txBody>
      </p:sp>
      <p:sp>
        <p:nvSpPr>
          <p:cNvPr id="5" name="頁尾版面配置區 4"/>
          <p:cNvSpPr>
            <a:spLocks noGrp="1"/>
          </p:cNvSpPr>
          <p:nvPr>
            <p:ph type="ftr" sz="quarter" idx="11"/>
          </p:nvPr>
        </p:nvSpPr>
        <p:spPr/>
        <p:txBody>
          <a:bodyPr/>
          <a:lstStyle>
            <a:lvl1pPr>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lvl1pPr>
          </a:lstStyle>
          <a:p>
            <a:pPr>
              <a:defRPr/>
            </a:pPr>
            <a:r>
              <a:rPr lang="en-US" altLang="zh-TW"/>
              <a:t>Packet Switching   </a:t>
            </a:r>
            <a:fld id="{B31CA6F6-09E4-4C6F-A749-76082B2EC676}" type="slidenum">
              <a:rPr lang="en-US" altLang="zh-TW"/>
              <a:pPr>
                <a:defRPr/>
              </a:pPr>
              <a:t>‹#›</a:t>
            </a:fld>
            <a:endParaRPr lang="en-US" altLang="zh-TW"/>
          </a:p>
        </p:txBody>
      </p:sp>
    </p:spTree>
    <p:extLst>
      <p:ext uri="{BB962C8B-B14F-4D97-AF65-F5344CB8AC3E}">
        <p14:creationId xmlns:p14="http://schemas.microsoft.com/office/powerpoint/2010/main" val="2059159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endParaRPr lang="en-US" altLang="zh-TW"/>
          </a:p>
        </p:txBody>
      </p:sp>
      <p:sp>
        <p:nvSpPr>
          <p:cNvPr id="5" name="頁尾版面配置區 4"/>
          <p:cNvSpPr>
            <a:spLocks noGrp="1"/>
          </p:cNvSpPr>
          <p:nvPr>
            <p:ph type="ftr" sz="quarter" idx="11"/>
          </p:nvPr>
        </p:nvSpPr>
        <p:spPr/>
        <p:txBody>
          <a:bodyPr/>
          <a:lstStyle>
            <a:lvl1pPr>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lvl1pPr>
          </a:lstStyle>
          <a:p>
            <a:pPr>
              <a:defRPr/>
            </a:pPr>
            <a:r>
              <a:rPr lang="en-US" altLang="zh-TW"/>
              <a:t>Packet Switching   </a:t>
            </a:r>
            <a:fld id="{756B1BDE-05C5-429D-B274-934BC555C33C}" type="slidenum">
              <a:rPr lang="en-US" altLang="zh-TW"/>
              <a:pPr>
                <a:defRPr/>
              </a:pPr>
              <a:t>‹#›</a:t>
            </a:fld>
            <a:endParaRPr lang="en-US" altLang="zh-TW"/>
          </a:p>
        </p:txBody>
      </p:sp>
    </p:spTree>
    <p:extLst>
      <p:ext uri="{BB962C8B-B14F-4D97-AF65-F5344CB8AC3E}">
        <p14:creationId xmlns:p14="http://schemas.microsoft.com/office/powerpoint/2010/main" val="224557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endParaRPr lang="en-US" altLang="zh-TW"/>
          </a:p>
        </p:txBody>
      </p:sp>
      <p:sp>
        <p:nvSpPr>
          <p:cNvPr id="6" name="頁尾版面配置區 4"/>
          <p:cNvSpPr>
            <a:spLocks noGrp="1"/>
          </p:cNvSpPr>
          <p:nvPr>
            <p:ph type="ftr" sz="quarter" idx="11"/>
          </p:nvPr>
        </p:nvSpPr>
        <p:spPr/>
        <p:txBody>
          <a:bodyPr/>
          <a:lstStyle>
            <a:lvl1pPr>
              <a:defRPr/>
            </a:lvl1pPr>
          </a:lstStyle>
          <a:p>
            <a:pPr>
              <a:defRPr/>
            </a:pPr>
            <a:endParaRPr lang="en-US" altLang="zh-TW"/>
          </a:p>
        </p:txBody>
      </p:sp>
      <p:sp>
        <p:nvSpPr>
          <p:cNvPr id="7" name="投影片編號版面配置區 5"/>
          <p:cNvSpPr>
            <a:spLocks noGrp="1"/>
          </p:cNvSpPr>
          <p:nvPr>
            <p:ph type="sldNum" sz="quarter" idx="12"/>
          </p:nvPr>
        </p:nvSpPr>
        <p:spPr/>
        <p:txBody>
          <a:bodyPr/>
          <a:lstStyle>
            <a:lvl1pPr>
              <a:defRPr/>
            </a:lvl1pPr>
          </a:lstStyle>
          <a:p>
            <a:pPr>
              <a:defRPr/>
            </a:pPr>
            <a:r>
              <a:rPr lang="en-US" altLang="zh-TW"/>
              <a:t>Packet Switching   </a:t>
            </a:r>
            <a:fld id="{1332B3E8-FB1A-4182-BDF1-53B6187E83D2}" type="slidenum">
              <a:rPr lang="en-US" altLang="zh-TW"/>
              <a:pPr>
                <a:defRPr/>
              </a:pPr>
              <a:t>‹#›</a:t>
            </a:fld>
            <a:endParaRPr lang="en-US" altLang="zh-TW"/>
          </a:p>
        </p:txBody>
      </p:sp>
    </p:spTree>
    <p:extLst>
      <p:ext uri="{BB962C8B-B14F-4D97-AF65-F5344CB8AC3E}">
        <p14:creationId xmlns:p14="http://schemas.microsoft.com/office/powerpoint/2010/main" val="3540244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endParaRPr lang="en-US" altLang="zh-TW"/>
          </a:p>
        </p:txBody>
      </p:sp>
      <p:sp>
        <p:nvSpPr>
          <p:cNvPr id="8" name="頁尾版面配置區 4"/>
          <p:cNvSpPr>
            <a:spLocks noGrp="1"/>
          </p:cNvSpPr>
          <p:nvPr>
            <p:ph type="ftr" sz="quarter" idx="11"/>
          </p:nvPr>
        </p:nvSpPr>
        <p:spPr/>
        <p:txBody>
          <a:bodyPr/>
          <a:lstStyle>
            <a:lvl1pPr>
              <a:defRPr/>
            </a:lvl1pPr>
          </a:lstStyle>
          <a:p>
            <a:pPr>
              <a:defRPr/>
            </a:pPr>
            <a:endParaRPr lang="en-US" altLang="zh-TW"/>
          </a:p>
        </p:txBody>
      </p:sp>
      <p:sp>
        <p:nvSpPr>
          <p:cNvPr id="9" name="投影片編號版面配置區 5"/>
          <p:cNvSpPr>
            <a:spLocks noGrp="1"/>
          </p:cNvSpPr>
          <p:nvPr>
            <p:ph type="sldNum" sz="quarter" idx="12"/>
          </p:nvPr>
        </p:nvSpPr>
        <p:spPr/>
        <p:txBody>
          <a:bodyPr/>
          <a:lstStyle>
            <a:lvl1pPr>
              <a:defRPr/>
            </a:lvl1pPr>
          </a:lstStyle>
          <a:p>
            <a:pPr>
              <a:defRPr/>
            </a:pPr>
            <a:r>
              <a:rPr lang="en-US" altLang="zh-TW"/>
              <a:t>Packet Switching   </a:t>
            </a:r>
            <a:fld id="{5F1F5642-068F-4B6B-9066-0F393DCBBBBB}" type="slidenum">
              <a:rPr lang="en-US" altLang="zh-TW"/>
              <a:pPr>
                <a:defRPr/>
              </a:pPr>
              <a:t>‹#›</a:t>
            </a:fld>
            <a:endParaRPr lang="en-US" altLang="zh-TW"/>
          </a:p>
        </p:txBody>
      </p:sp>
    </p:spTree>
    <p:extLst>
      <p:ext uri="{BB962C8B-B14F-4D97-AF65-F5344CB8AC3E}">
        <p14:creationId xmlns:p14="http://schemas.microsoft.com/office/powerpoint/2010/main" val="353741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endParaRPr lang="en-US" altLang="zh-TW"/>
          </a:p>
        </p:txBody>
      </p:sp>
      <p:sp>
        <p:nvSpPr>
          <p:cNvPr id="4" name="頁尾版面配置區 4"/>
          <p:cNvSpPr>
            <a:spLocks noGrp="1"/>
          </p:cNvSpPr>
          <p:nvPr>
            <p:ph type="ftr" sz="quarter" idx="11"/>
          </p:nvPr>
        </p:nvSpPr>
        <p:spPr/>
        <p:txBody>
          <a:bodyPr/>
          <a:lstStyle>
            <a:lvl1pPr>
              <a:defRPr/>
            </a:lvl1pPr>
          </a:lstStyle>
          <a:p>
            <a:pPr>
              <a:defRPr/>
            </a:pPr>
            <a:endParaRPr lang="en-US" altLang="zh-TW"/>
          </a:p>
        </p:txBody>
      </p:sp>
      <p:sp>
        <p:nvSpPr>
          <p:cNvPr id="5" name="投影片編號版面配置區 5"/>
          <p:cNvSpPr>
            <a:spLocks noGrp="1"/>
          </p:cNvSpPr>
          <p:nvPr>
            <p:ph type="sldNum" sz="quarter" idx="12"/>
          </p:nvPr>
        </p:nvSpPr>
        <p:spPr/>
        <p:txBody>
          <a:bodyPr/>
          <a:lstStyle>
            <a:lvl1pPr>
              <a:defRPr/>
            </a:lvl1pPr>
          </a:lstStyle>
          <a:p>
            <a:pPr>
              <a:defRPr/>
            </a:pPr>
            <a:r>
              <a:rPr lang="en-US" altLang="zh-TW"/>
              <a:t>Packet Switching   </a:t>
            </a:r>
            <a:fld id="{16968597-6C7A-42C0-B015-B7C47914C128}" type="slidenum">
              <a:rPr lang="en-US" altLang="zh-TW"/>
              <a:pPr>
                <a:defRPr/>
              </a:pPr>
              <a:t>‹#›</a:t>
            </a:fld>
            <a:endParaRPr lang="en-US" altLang="zh-TW"/>
          </a:p>
        </p:txBody>
      </p:sp>
    </p:spTree>
    <p:extLst>
      <p:ext uri="{BB962C8B-B14F-4D97-AF65-F5344CB8AC3E}">
        <p14:creationId xmlns:p14="http://schemas.microsoft.com/office/powerpoint/2010/main" val="342599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endParaRPr lang="en-US" altLang="zh-TW"/>
          </a:p>
        </p:txBody>
      </p:sp>
      <p:sp>
        <p:nvSpPr>
          <p:cNvPr id="3" name="頁尾版面配置區 4"/>
          <p:cNvSpPr>
            <a:spLocks noGrp="1"/>
          </p:cNvSpPr>
          <p:nvPr>
            <p:ph type="ftr" sz="quarter" idx="11"/>
          </p:nvPr>
        </p:nvSpPr>
        <p:spPr/>
        <p:txBody>
          <a:bodyPr/>
          <a:lstStyle>
            <a:lvl1pPr>
              <a:defRPr/>
            </a:lvl1pPr>
          </a:lstStyle>
          <a:p>
            <a:pPr>
              <a:defRPr/>
            </a:pPr>
            <a:endParaRPr lang="en-US" altLang="zh-TW"/>
          </a:p>
        </p:txBody>
      </p:sp>
      <p:sp>
        <p:nvSpPr>
          <p:cNvPr id="4" name="投影片編號版面配置區 5"/>
          <p:cNvSpPr>
            <a:spLocks noGrp="1"/>
          </p:cNvSpPr>
          <p:nvPr>
            <p:ph type="sldNum" sz="quarter" idx="12"/>
          </p:nvPr>
        </p:nvSpPr>
        <p:spPr/>
        <p:txBody>
          <a:bodyPr/>
          <a:lstStyle>
            <a:lvl1pPr>
              <a:defRPr/>
            </a:lvl1pPr>
          </a:lstStyle>
          <a:p>
            <a:pPr>
              <a:defRPr/>
            </a:pPr>
            <a:r>
              <a:rPr lang="en-US" altLang="zh-TW"/>
              <a:t>Packet Switching   </a:t>
            </a:r>
            <a:fld id="{FE036A0F-A9D4-4F54-AEF3-702D36DE76C8}" type="slidenum">
              <a:rPr lang="en-US" altLang="zh-TW"/>
              <a:pPr>
                <a:defRPr/>
              </a:pPr>
              <a:t>‹#›</a:t>
            </a:fld>
            <a:endParaRPr lang="en-US" altLang="zh-TW"/>
          </a:p>
        </p:txBody>
      </p:sp>
    </p:spTree>
    <p:extLst>
      <p:ext uri="{BB962C8B-B14F-4D97-AF65-F5344CB8AC3E}">
        <p14:creationId xmlns:p14="http://schemas.microsoft.com/office/powerpoint/2010/main" val="1510140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endParaRPr lang="en-US" altLang="zh-TW"/>
          </a:p>
        </p:txBody>
      </p:sp>
      <p:sp>
        <p:nvSpPr>
          <p:cNvPr id="6" name="頁尾版面配置區 4"/>
          <p:cNvSpPr>
            <a:spLocks noGrp="1"/>
          </p:cNvSpPr>
          <p:nvPr>
            <p:ph type="ftr" sz="quarter" idx="11"/>
          </p:nvPr>
        </p:nvSpPr>
        <p:spPr/>
        <p:txBody>
          <a:bodyPr/>
          <a:lstStyle>
            <a:lvl1pPr>
              <a:defRPr/>
            </a:lvl1pPr>
          </a:lstStyle>
          <a:p>
            <a:pPr>
              <a:defRPr/>
            </a:pPr>
            <a:endParaRPr lang="en-US" altLang="zh-TW"/>
          </a:p>
        </p:txBody>
      </p:sp>
      <p:sp>
        <p:nvSpPr>
          <p:cNvPr id="7" name="投影片編號版面配置區 5"/>
          <p:cNvSpPr>
            <a:spLocks noGrp="1"/>
          </p:cNvSpPr>
          <p:nvPr>
            <p:ph type="sldNum" sz="quarter" idx="12"/>
          </p:nvPr>
        </p:nvSpPr>
        <p:spPr/>
        <p:txBody>
          <a:bodyPr/>
          <a:lstStyle>
            <a:lvl1pPr>
              <a:defRPr/>
            </a:lvl1pPr>
          </a:lstStyle>
          <a:p>
            <a:pPr>
              <a:defRPr/>
            </a:pPr>
            <a:r>
              <a:rPr lang="en-US" altLang="zh-TW"/>
              <a:t>Packet Switching   </a:t>
            </a:r>
            <a:fld id="{360317EA-73C0-4D37-A642-82E9A28D52D9}" type="slidenum">
              <a:rPr lang="en-US" altLang="zh-TW"/>
              <a:pPr>
                <a:defRPr/>
              </a:pPr>
              <a:t>‹#›</a:t>
            </a:fld>
            <a:endParaRPr lang="en-US" altLang="zh-TW"/>
          </a:p>
        </p:txBody>
      </p:sp>
    </p:spTree>
    <p:extLst>
      <p:ext uri="{BB962C8B-B14F-4D97-AF65-F5344CB8AC3E}">
        <p14:creationId xmlns:p14="http://schemas.microsoft.com/office/powerpoint/2010/main" val="374934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endParaRPr lang="en-US" altLang="zh-TW"/>
          </a:p>
        </p:txBody>
      </p:sp>
      <p:sp>
        <p:nvSpPr>
          <p:cNvPr id="6" name="頁尾版面配置區 4"/>
          <p:cNvSpPr>
            <a:spLocks noGrp="1"/>
          </p:cNvSpPr>
          <p:nvPr>
            <p:ph type="ftr" sz="quarter" idx="11"/>
          </p:nvPr>
        </p:nvSpPr>
        <p:spPr/>
        <p:txBody>
          <a:bodyPr/>
          <a:lstStyle>
            <a:lvl1pPr>
              <a:defRPr/>
            </a:lvl1pPr>
          </a:lstStyle>
          <a:p>
            <a:pPr>
              <a:defRPr/>
            </a:pPr>
            <a:endParaRPr lang="en-US" altLang="zh-TW"/>
          </a:p>
        </p:txBody>
      </p:sp>
      <p:sp>
        <p:nvSpPr>
          <p:cNvPr id="7" name="投影片編號版面配置區 5"/>
          <p:cNvSpPr>
            <a:spLocks noGrp="1"/>
          </p:cNvSpPr>
          <p:nvPr>
            <p:ph type="sldNum" sz="quarter" idx="12"/>
          </p:nvPr>
        </p:nvSpPr>
        <p:spPr/>
        <p:txBody>
          <a:bodyPr/>
          <a:lstStyle>
            <a:lvl1pPr>
              <a:defRPr/>
            </a:lvl1pPr>
          </a:lstStyle>
          <a:p>
            <a:pPr>
              <a:defRPr/>
            </a:pPr>
            <a:r>
              <a:rPr lang="en-US" altLang="zh-TW"/>
              <a:t>Packet Switching   </a:t>
            </a:r>
            <a:fld id="{4C4B7E74-CCDB-4640-B044-1E80B583D09D}" type="slidenum">
              <a:rPr lang="en-US" altLang="zh-TW"/>
              <a:pPr>
                <a:defRPr/>
              </a:pPr>
              <a:t>‹#›</a:t>
            </a:fld>
            <a:endParaRPr lang="en-US" altLang="zh-TW"/>
          </a:p>
        </p:txBody>
      </p:sp>
    </p:spTree>
    <p:extLst>
      <p:ext uri="{BB962C8B-B14F-4D97-AF65-F5344CB8AC3E}">
        <p14:creationId xmlns:p14="http://schemas.microsoft.com/office/powerpoint/2010/main" val="626712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ltLang="zh-TW"/>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ltLang="zh-TW"/>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r>
              <a:rPr lang="en-US" altLang="zh-TW"/>
              <a:t>Packet Switching   </a:t>
            </a:r>
            <a:fld id="{A1816D1D-9B2B-4987-9749-BC2E25515563}"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新細明體" panose="02020500000000000000" pitchFamily="18" charset="-120"/>
        </a:defRPr>
      </a:lvl2pPr>
      <a:lvl3pPr algn="ctr" rtl="0" eaLnBrk="0" fontAlgn="base" hangingPunct="0">
        <a:spcBef>
          <a:spcPct val="0"/>
        </a:spcBef>
        <a:spcAft>
          <a:spcPct val="0"/>
        </a:spcAft>
        <a:defRPr sz="4400">
          <a:solidFill>
            <a:schemeClr val="tx1"/>
          </a:solidFill>
          <a:latin typeface="Calibri" panose="020F0502020204030204" pitchFamily="34" charset="0"/>
          <a:ea typeface="新細明體" panose="02020500000000000000" pitchFamily="18" charset="-120"/>
        </a:defRPr>
      </a:lvl3pPr>
      <a:lvl4pPr algn="ctr" rtl="0" eaLnBrk="0" fontAlgn="base" hangingPunct="0">
        <a:spcBef>
          <a:spcPct val="0"/>
        </a:spcBef>
        <a:spcAft>
          <a:spcPct val="0"/>
        </a:spcAft>
        <a:defRPr sz="4400">
          <a:solidFill>
            <a:schemeClr val="tx1"/>
          </a:solidFill>
          <a:latin typeface="Calibri" panose="020F0502020204030204" pitchFamily="34" charset="0"/>
          <a:ea typeface="新細明體" panose="02020500000000000000" pitchFamily="18" charset="-120"/>
        </a:defRPr>
      </a:lvl4pPr>
      <a:lvl5pPr algn="ctr" rtl="0" eaLnBrk="0" fontAlgn="base" hangingPunct="0">
        <a:spcBef>
          <a:spcPct val="0"/>
        </a:spcBef>
        <a:spcAft>
          <a:spcPct val="0"/>
        </a:spcAft>
        <a:defRPr sz="4400">
          <a:solidFill>
            <a:schemeClr val="tx1"/>
          </a:solidFill>
          <a:latin typeface="Calibri" panose="020F0502020204030204" pitchFamily="34" charset="0"/>
          <a:ea typeface="新細明體" panose="02020500000000000000" pitchFamily="18" charset="-120"/>
        </a:defRPr>
      </a:lvl5pPr>
      <a:lvl6pPr marL="457200"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6pPr>
      <a:lvl7pPr marL="914400"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7pPr>
      <a:lvl8pPr marL="1371600"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8pPr>
      <a:lvl9pPr marL="1828800"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76200"/>
            <a:ext cx="7772400" cy="1143000"/>
          </a:xfrm>
        </p:spPr>
        <p:txBody>
          <a:bodyPr/>
          <a:lstStyle/>
          <a:p>
            <a:pPr eaLnBrk="1" hangingPunct="1"/>
            <a:r>
              <a:rPr lang="en-US" altLang="zh-TW" sz="4000" b="1" smtClean="0">
                <a:latin typeface="Arial" panose="020B0604020202020204" pitchFamily="34" charset="0"/>
              </a:rPr>
              <a:t>Shortest Path Algorithm</a:t>
            </a:r>
          </a:p>
        </p:txBody>
      </p:sp>
      <p:sp>
        <p:nvSpPr>
          <p:cNvPr id="4099"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EABAA203-1566-4DF9-82E8-FC293E1C0FD7}" type="slidenum">
              <a:rPr lang="en-US" altLang="zh-TW" sz="1200">
                <a:latin typeface="Times New Roman" panose="02020603050405020304" pitchFamily="18" charset="0"/>
              </a:rPr>
              <a:pPr>
                <a:spcBef>
                  <a:spcPct val="0"/>
                </a:spcBef>
                <a:buFontTx/>
                <a:buNone/>
              </a:pPr>
              <a:t>1</a:t>
            </a:fld>
            <a:endParaRPr lang="en-US" altLang="zh-TW" sz="1200">
              <a:latin typeface="Times New Roman" panose="02020603050405020304" pitchFamily="18" charset="0"/>
            </a:endParaRPr>
          </a:p>
        </p:txBody>
      </p:sp>
      <p:sp>
        <p:nvSpPr>
          <p:cNvPr id="39940" name="Oval 4"/>
          <p:cNvSpPr>
            <a:spLocks noChangeArrowheads="1"/>
          </p:cNvSpPr>
          <p:nvPr/>
        </p:nvSpPr>
        <p:spPr bwMode="auto">
          <a:xfrm>
            <a:off x="2971800" y="3352800"/>
            <a:ext cx="533400" cy="5334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b="1" smtClean="0">
                <a:solidFill>
                  <a:srgbClr val="000000"/>
                </a:solidFill>
                <a:latin typeface="Calibri" panose="020F0502020204030204" pitchFamily="34" charset="0"/>
              </a:rPr>
              <a:t>2</a:t>
            </a:r>
          </a:p>
        </p:txBody>
      </p:sp>
      <p:sp>
        <p:nvSpPr>
          <p:cNvPr id="39941" name="Oval 5"/>
          <p:cNvSpPr>
            <a:spLocks noChangeArrowheads="1"/>
          </p:cNvSpPr>
          <p:nvPr/>
        </p:nvSpPr>
        <p:spPr bwMode="auto">
          <a:xfrm>
            <a:off x="4953000" y="3276600"/>
            <a:ext cx="533400" cy="5334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b="1" smtClean="0">
                <a:solidFill>
                  <a:srgbClr val="000000"/>
                </a:solidFill>
                <a:latin typeface="Calibri" panose="020F0502020204030204" pitchFamily="34" charset="0"/>
              </a:rPr>
              <a:t>3</a:t>
            </a:r>
          </a:p>
        </p:txBody>
      </p:sp>
      <p:sp>
        <p:nvSpPr>
          <p:cNvPr id="39942" name="Oval 6"/>
          <p:cNvSpPr>
            <a:spLocks noChangeArrowheads="1"/>
          </p:cNvSpPr>
          <p:nvPr/>
        </p:nvSpPr>
        <p:spPr bwMode="auto">
          <a:xfrm>
            <a:off x="1600200" y="4495800"/>
            <a:ext cx="533400" cy="5334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b="1" smtClean="0">
                <a:solidFill>
                  <a:srgbClr val="000000"/>
                </a:solidFill>
                <a:latin typeface="Calibri" panose="020F0502020204030204" pitchFamily="34" charset="0"/>
              </a:rPr>
              <a:t>1</a:t>
            </a:r>
          </a:p>
        </p:txBody>
      </p:sp>
      <p:sp>
        <p:nvSpPr>
          <p:cNvPr id="39943" name="Oval 7"/>
          <p:cNvSpPr>
            <a:spLocks noChangeArrowheads="1"/>
          </p:cNvSpPr>
          <p:nvPr/>
        </p:nvSpPr>
        <p:spPr bwMode="auto">
          <a:xfrm>
            <a:off x="3581400" y="5486400"/>
            <a:ext cx="533400" cy="5334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b="1" smtClean="0">
                <a:solidFill>
                  <a:srgbClr val="000000"/>
                </a:solidFill>
                <a:latin typeface="Calibri" panose="020F0502020204030204" pitchFamily="34" charset="0"/>
              </a:rPr>
              <a:t>4</a:t>
            </a:r>
          </a:p>
        </p:txBody>
      </p:sp>
      <p:sp>
        <p:nvSpPr>
          <p:cNvPr id="39944" name="Oval 8"/>
          <p:cNvSpPr>
            <a:spLocks noChangeArrowheads="1"/>
          </p:cNvSpPr>
          <p:nvPr/>
        </p:nvSpPr>
        <p:spPr bwMode="auto">
          <a:xfrm>
            <a:off x="7086600" y="3733800"/>
            <a:ext cx="533400" cy="5334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b="1" smtClean="0">
                <a:solidFill>
                  <a:srgbClr val="000000"/>
                </a:solidFill>
                <a:latin typeface="Calibri" panose="020F0502020204030204" pitchFamily="34" charset="0"/>
              </a:rPr>
              <a:t>6</a:t>
            </a:r>
          </a:p>
        </p:txBody>
      </p:sp>
      <p:sp>
        <p:nvSpPr>
          <p:cNvPr id="39945" name="Oval 9"/>
          <p:cNvSpPr>
            <a:spLocks noChangeArrowheads="1"/>
          </p:cNvSpPr>
          <p:nvPr/>
        </p:nvSpPr>
        <p:spPr bwMode="auto">
          <a:xfrm>
            <a:off x="5486400" y="5486400"/>
            <a:ext cx="533400" cy="5334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b="1" smtClean="0">
                <a:solidFill>
                  <a:srgbClr val="000000"/>
                </a:solidFill>
                <a:latin typeface="Calibri" panose="020F0502020204030204" pitchFamily="34" charset="0"/>
              </a:rPr>
              <a:t>5</a:t>
            </a:r>
          </a:p>
        </p:txBody>
      </p:sp>
      <p:sp>
        <p:nvSpPr>
          <p:cNvPr id="4106" name="Line 10"/>
          <p:cNvSpPr>
            <a:spLocks noChangeShapeType="1"/>
          </p:cNvSpPr>
          <p:nvPr/>
        </p:nvSpPr>
        <p:spPr bwMode="auto">
          <a:xfrm flipV="1">
            <a:off x="1981200" y="3657600"/>
            <a:ext cx="990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07" name="Line 11"/>
          <p:cNvSpPr>
            <a:spLocks noChangeShapeType="1"/>
          </p:cNvSpPr>
          <p:nvPr/>
        </p:nvSpPr>
        <p:spPr bwMode="auto">
          <a:xfrm flipH="1">
            <a:off x="2057400" y="3810000"/>
            <a:ext cx="990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08" name="Line 12"/>
          <p:cNvSpPr>
            <a:spLocks noChangeShapeType="1"/>
          </p:cNvSpPr>
          <p:nvPr/>
        </p:nvSpPr>
        <p:spPr bwMode="auto">
          <a:xfrm>
            <a:off x="3429000" y="3505200"/>
            <a:ext cx="1524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09" name="Line 13"/>
          <p:cNvSpPr>
            <a:spLocks noChangeShapeType="1"/>
          </p:cNvSpPr>
          <p:nvPr/>
        </p:nvSpPr>
        <p:spPr bwMode="auto">
          <a:xfrm flipH="1">
            <a:off x="3505200" y="3657600"/>
            <a:ext cx="1447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10" name="Line 14"/>
          <p:cNvSpPr>
            <a:spLocks noChangeShapeType="1"/>
          </p:cNvSpPr>
          <p:nvPr/>
        </p:nvSpPr>
        <p:spPr bwMode="auto">
          <a:xfrm>
            <a:off x="5486400" y="3505200"/>
            <a:ext cx="167640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11" name="Line 15"/>
          <p:cNvSpPr>
            <a:spLocks noChangeShapeType="1"/>
          </p:cNvSpPr>
          <p:nvPr/>
        </p:nvSpPr>
        <p:spPr bwMode="auto">
          <a:xfrm flipH="1" flipV="1">
            <a:off x="5486400" y="3657600"/>
            <a:ext cx="160020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12" name="Line 16"/>
          <p:cNvSpPr>
            <a:spLocks noChangeShapeType="1"/>
          </p:cNvSpPr>
          <p:nvPr/>
        </p:nvSpPr>
        <p:spPr bwMode="auto">
          <a:xfrm>
            <a:off x="4114800" y="5715000"/>
            <a:ext cx="1371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13" name="Line 17"/>
          <p:cNvSpPr>
            <a:spLocks noChangeShapeType="1"/>
          </p:cNvSpPr>
          <p:nvPr/>
        </p:nvSpPr>
        <p:spPr bwMode="auto">
          <a:xfrm flipH="1">
            <a:off x="4038600" y="5867400"/>
            <a:ext cx="1447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14" name="Line 18"/>
          <p:cNvSpPr>
            <a:spLocks noChangeShapeType="1"/>
          </p:cNvSpPr>
          <p:nvPr/>
        </p:nvSpPr>
        <p:spPr bwMode="auto">
          <a:xfrm>
            <a:off x="2133600" y="4800600"/>
            <a:ext cx="1524000" cy="762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15" name="Line 19"/>
          <p:cNvSpPr>
            <a:spLocks noChangeShapeType="1"/>
          </p:cNvSpPr>
          <p:nvPr/>
        </p:nvSpPr>
        <p:spPr bwMode="auto">
          <a:xfrm flipH="1" flipV="1">
            <a:off x="2057400" y="4953000"/>
            <a:ext cx="1524000" cy="762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16" name="Line 20"/>
          <p:cNvSpPr>
            <a:spLocks noChangeShapeType="1"/>
          </p:cNvSpPr>
          <p:nvPr/>
        </p:nvSpPr>
        <p:spPr bwMode="auto">
          <a:xfrm flipH="1">
            <a:off x="5867400" y="4114800"/>
            <a:ext cx="1219200" cy="1447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17" name="Line 21"/>
          <p:cNvSpPr>
            <a:spLocks noChangeShapeType="1"/>
          </p:cNvSpPr>
          <p:nvPr/>
        </p:nvSpPr>
        <p:spPr bwMode="auto">
          <a:xfrm flipV="1">
            <a:off x="6019800" y="4191000"/>
            <a:ext cx="1219200" cy="1447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18" name="Line 22"/>
          <p:cNvSpPr>
            <a:spLocks noChangeShapeType="1"/>
          </p:cNvSpPr>
          <p:nvPr/>
        </p:nvSpPr>
        <p:spPr bwMode="auto">
          <a:xfrm>
            <a:off x="3429000" y="3810000"/>
            <a:ext cx="457200" cy="1676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19" name="Line 23"/>
          <p:cNvSpPr>
            <a:spLocks noChangeShapeType="1"/>
          </p:cNvSpPr>
          <p:nvPr/>
        </p:nvSpPr>
        <p:spPr bwMode="auto">
          <a:xfrm flipH="1" flipV="1">
            <a:off x="3276600" y="3886200"/>
            <a:ext cx="457200" cy="1676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20" name="Line 24"/>
          <p:cNvSpPr>
            <a:spLocks noChangeShapeType="1"/>
          </p:cNvSpPr>
          <p:nvPr/>
        </p:nvSpPr>
        <p:spPr bwMode="auto">
          <a:xfrm flipV="1">
            <a:off x="3962400" y="3733800"/>
            <a:ext cx="1066800" cy="1752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21" name="Line 25"/>
          <p:cNvSpPr>
            <a:spLocks noChangeShapeType="1"/>
          </p:cNvSpPr>
          <p:nvPr/>
        </p:nvSpPr>
        <p:spPr bwMode="auto">
          <a:xfrm flipH="1">
            <a:off x="4038600" y="3810000"/>
            <a:ext cx="1143000" cy="1828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22" name="Line 26"/>
          <p:cNvSpPr>
            <a:spLocks noChangeShapeType="1"/>
          </p:cNvSpPr>
          <p:nvPr/>
        </p:nvSpPr>
        <p:spPr bwMode="auto">
          <a:xfrm>
            <a:off x="5410200" y="3733800"/>
            <a:ext cx="381000" cy="1752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23" name="Line 27"/>
          <p:cNvSpPr>
            <a:spLocks noChangeShapeType="1"/>
          </p:cNvSpPr>
          <p:nvPr/>
        </p:nvSpPr>
        <p:spPr bwMode="auto">
          <a:xfrm flipH="1" flipV="1">
            <a:off x="5257800" y="3810000"/>
            <a:ext cx="381000" cy="1752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124" name="Freeform 28"/>
          <p:cNvSpPr>
            <a:spLocks/>
          </p:cNvSpPr>
          <p:nvPr/>
        </p:nvSpPr>
        <p:spPr bwMode="auto">
          <a:xfrm>
            <a:off x="1860550" y="2741613"/>
            <a:ext cx="3168650" cy="1752600"/>
          </a:xfrm>
          <a:custGeom>
            <a:avLst/>
            <a:gdLst>
              <a:gd name="T0" fmla="*/ 0 w 1996"/>
              <a:gd name="T1" fmla="*/ 1752600 h 1104"/>
              <a:gd name="T2" fmla="*/ 271463 w 1996"/>
              <a:gd name="T3" fmla="*/ 474663 h 1104"/>
              <a:gd name="T4" fmla="*/ 1265238 w 1996"/>
              <a:gd name="T5" fmla="*/ 22225 h 1104"/>
              <a:gd name="T6" fmla="*/ 3168650 w 1996"/>
              <a:gd name="T7" fmla="*/ 611188 h 1104"/>
              <a:gd name="T8" fmla="*/ 0 60000 65536"/>
              <a:gd name="T9" fmla="*/ 0 60000 65536"/>
              <a:gd name="T10" fmla="*/ 0 60000 65536"/>
              <a:gd name="T11" fmla="*/ 0 60000 65536"/>
              <a:gd name="T12" fmla="*/ 0 w 1996"/>
              <a:gd name="T13" fmla="*/ 0 h 1104"/>
              <a:gd name="T14" fmla="*/ 1996 w 1996"/>
              <a:gd name="T15" fmla="*/ 1104 h 1104"/>
            </a:gdLst>
            <a:ahLst/>
            <a:cxnLst>
              <a:cxn ang="T8">
                <a:pos x="T0" y="T1"/>
              </a:cxn>
              <a:cxn ang="T9">
                <a:pos x="T2" y="T3"/>
              </a:cxn>
              <a:cxn ang="T10">
                <a:pos x="T4" y="T5"/>
              </a:cxn>
              <a:cxn ang="T11">
                <a:pos x="T6" y="T7"/>
              </a:cxn>
            </a:cxnLst>
            <a:rect l="T12" t="T13" r="T14" b="T15"/>
            <a:pathLst>
              <a:path w="1996" h="1104">
                <a:moveTo>
                  <a:pt x="0" y="1104"/>
                </a:moveTo>
                <a:cubicBezTo>
                  <a:pt x="32" y="970"/>
                  <a:pt x="38" y="481"/>
                  <a:pt x="171" y="299"/>
                </a:cubicBezTo>
                <a:cubicBezTo>
                  <a:pt x="304" y="117"/>
                  <a:pt x="493" y="0"/>
                  <a:pt x="797" y="14"/>
                </a:cubicBezTo>
                <a:cubicBezTo>
                  <a:pt x="1101" y="28"/>
                  <a:pt x="1746" y="308"/>
                  <a:pt x="1996" y="385"/>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25" name="Freeform 29"/>
          <p:cNvSpPr>
            <a:spLocks/>
          </p:cNvSpPr>
          <p:nvPr/>
        </p:nvSpPr>
        <p:spPr bwMode="auto">
          <a:xfrm>
            <a:off x="1679575" y="2532063"/>
            <a:ext cx="3513138" cy="2027237"/>
          </a:xfrm>
          <a:custGeom>
            <a:avLst/>
            <a:gdLst>
              <a:gd name="T0" fmla="*/ 0 w 2213"/>
              <a:gd name="T1" fmla="*/ 2027237 h 1277"/>
              <a:gd name="T2" fmla="*/ 361950 w 2213"/>
              <a:gd name="T3" fmla="*/ 476250 h 1277"/>
              <a:gd name="T4" fmla="*/ 1368425 w 2213"/>
              <a:gd name="T5" fmla="*/ 38100 h 1277"/>
              <a:gd name="T6" fmla="*/ 3513138 w 2213"/>
              <a:gd name="T7" fmla="*/ 709612 h 1277"/>
              <a:gd name="T8" fmla="*/ 0 60000 65536"/>
              <a:gd name="T9" fmla="*/ 0 60000 65536"/>
              <a:gd name="T10" fmla="*/ 0 60000 65536"/>
              <a:gd name="T11" fmla="*/ 0 60000 65536"/>
              <a:gd name="T12" fmla="*/ 0 w 2213"/>
              <a:gd name="T13" fmla="*/ 0 h 1277"/>
              <a:gd name="T14" fmla="*/ 2213 w 2213"/>
              <a:gd name="T15" fmla="*/ 1277 h 1277"/>
            </a:gdLst>
            <a:ahLst/>
            <a:cxnLst>
              <a:cxn ang="T8">
                <a:pos x="T0" y="T1"/>
              </a:cxn>
              <a:cxn ang="T9">
                <a:pos x="T2" y="T3"/>
              </a:cxn>
              <a:cxn ang="T10">
                <a:pos x="T4" y="T5"/>
              </a:cxn>
              <a:cxn ang="T11">
                <a:pos x="T6" y="T7"/>
              </a:cxn>
            </a:cxnLst>
            <a:rect l="T12" t="T13" r="T14" b="T15"/>
            <a:pathLst>
              <a:path w="2213" h="1277">
                <a:moveTo>
                  <a:pt x="0" y="1277"/>
                </a:moveTo>
                <a:cubicBezTo>
                  <a:pt x="39" y="1114"/>
                  <a:pt x="84" y="509"/>
                  <a:pt x="228" y="300"/>
                </a:cubicBezTo>
                <a:cubicBezTo>
                  <a:pt x="372" y="91"/>
                  <a:pt x="531" y="0"/>
                  <a:pt x="862" y="24"/>
                </a:cubicBezTo>
                <a:cubicBezTo>
                  <a:pt x="1193" y="48"/>
                  <a:pt x="1932" y="359"/>
                  <a:pt x="2213" y="447"/>
                </a:cubicBezTo>
              </a:path>
            </a:pathLst>
          </a:custGeom>
          <a:noFill/>
          <a:ln w="1905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26" name="Text Box 30"/>
          <p:cNvSpPr txBox="1">
            <a:spLocks noChangeArrowheads="1"/>
          </p:cNvSpPr>
          <p:nvPr/>
        </p:nvSpPr>
        <p:spPr bwMode="auto">
          <a:xfrm>
            <a:off x="1828800" y="2514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8</a:t>
            </a:r>
          </a:p>
        </p:txBody>
      </p:sp>
      <p:sp>
        <p:nvSpPr>
          <p:cNvPr id="4127" name="Text Box 31"/>
          <p:cNvSpPr txBox="1">
            <a:spLocks noChangeArrowheads="1"/>
          </p:cNvSpPr>
          <p:nvPr/>
        </p:nvSpPr>
        <p:spPr bwMode="auto">
          <a:xfrm>
            <a:off x="2498725" y="28336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5</a:t>
            </a:r>
          </a:p>
        </p:txBody>
      </p:sp>
      <p:sp>
        <p:nvSpPr>
          <p:cNvPr id="4128" name="Text Box 32"/>
          <p:cNvSpPr txBox="1">
            <a:spLocks noChangeArrowheads="1"/>
          </p:cNvSpPr>
          <p:nvPr/>
        </p:nvSpPr>
        <p:spPr bwMode="auto">
          <a:xfrm>
            <a:off x="2270125" y="37480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2</a:t>
            </a:r>
          </a:p>
        </p:txBody>
      </p:sp>
      <p:sp>
        <p:nvSpPr>
          <p:cNvPr id="4129" name="Text Box 33"/>
          <p:cNvSpPr txBox="1">
            <a:spLocks noChangeArrowheads="1"/>
          </p:cNvSpPr>
          <p:nvPr/>
        </p:nvSpPr>
        <p:spPr bwMode="auto">
          <a:xfrm>
            <a:off x="2590800" y="4114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3</a:t>
            </a:r>
          </a:p>
        </p:txBody>
      </p:sp>
      <p:sp>
        <p:nvSpPr>
          <p:cNvPr id="4130" name="Text Box 34"/>
          <p:cNvSpPr txBox="1">
            <a:spLocks noChangeArrowheads="1"/>
          </p:cNvSpPr>
          <p:nvPr/>
        </p:nvSpPr>
        <p:spPr bwMode="auto">
          <a:xfrm>
            <a:off x="3946525" y="31384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3</a:t>
            </a:r>
          </a:p>
        </p:txBody>
      </p:sp>
      <p:sp>
        <p:nvSpPr>
          <p:cNvPr id="4131" name="Text Box 35"/>
          <p:cNvSpPr txBox="1">
            <a:spLocks noChangeArrowheads="1"/>
          </p:cNvSpPr>
          <p:nvPr/>
        </p:nvSpPr>
        <p:spPr bwMode="auto">
          <a:xfrm>
            <a:off x="4022725" y="35956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6</a:t>
            </a:r>
          </a:p>
        </p:txBody>
      </p:sp>
      <p:sp>
        <p:nvSpPr>
          <p:cNvPr id="4132" name="Text Box 36"/>
          <p:cNvSpPr txBox="1">
            <a:spLocks noChangeArrowheads="1"/>
          </p:cNvSpPr>
          <p:nvPr/>
        </p:nvSpPr>
        <p:spPr bwMode="auto">
          <a:xfrm>
            <a:off x="6232525" y="32908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5</a:t>
            </a:r>
          </a:p>
        </p:txBody>
      </p:sp>
      <p:sp>
        <p:nvSpPr>
          <p:cNvPr id="4133" name="Text Box 37"/>
          <p:cNvSpPr txBox="1">
            <a:spLocks noChangeArrowheads="1"/>
          </p:cNvSpPr>
          <p:nvPr/>
        </p:nvSpPr>
        <p:spPr bwMode="auto">
          <a:xfrm>
            <a:off x="6172200" y="38100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8</a:t>
            </a:r>
          </a:p>
        </p:txBody>
      </p:sp>
      <p:sp>
        <p:nvSpPr>
          <p:cNvPr id="4134" name="Text Box 38"/>
          <p:cNvSpPr txBox="1">
            <a:spLocks noChangeArrowheads="1"/>
          </p:cNvSpPr>
          <p:nvPr/>
        </p:nvSpPr>
        <p:spPr bwMode="auto">
          <a:xfrm>
            <a:off x="3200400" y="4495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2</a:t>
            </a:r>
          </a:p>
        </p:txBody>
      </p:sp>
      <p:sp>
        <p:nvSpPr>
          <p:cNvPr id="4135" name="Text Box 39"/>
          <p:cNvSpPr txBox="1">
            <a:spLocks noChangeArrowheads="1"/>
          </p:cNvSpPr>
          <p:nvPr/>
        </p:nvSpPr>
        <p:spPr bwMode="auto">
          <a:xfrm>
            <a:off x="3657600"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2</a:t>
            </a:r>
          </a:p>
        </p:txBody>
      </p:sp>
      <p:sp>
        <p:nvSpPr>
          <p:cNvPr id="4136" name="Text Box 40"/>
          <p:cNvSpPr txBox="1">
            <a:spLocks noChangeArrowheads="1"/>
          </p:cNvSpPr>
          <p:nvPr/>
        </p:nvSpPr>
        <p:spPr bwMode="auto">
          <a:xfrm>
            <a:off x="4191000" y="42672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3</a:t>
            </a:r>
          </a:p>
        </p:txBody>
      </p:sp>
      <p:sp>
        <p:nvSpPr>
          <p:cNvPr id="4137" name="Text Box 41"/>
          <p:cNvSpPr txBox="1">
            <a:spLocks noChangeArrowheads="1"/>
          </p:cNvSpPr>
          <p:nvPr/>
        </p:nvSpPr>
        <p:spPr bwMode="auto">
          <a:xfrm>
            <a:off x="4632325" y="45100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3</a:t>
            </a:r>
          </a:p>
        </p:txBody>
      </p:sp>
      <p:sp>
        <p:nvSpPr>
          <p:cNvPr id="4138" name="Text Box 42"/>
          <p:cNvSpPr txBox="1">
            <a:spLocks noChangeArrowheads="1"/>
          </p:cNvSpPr>
          <p:nvPr/>
        </p:nvSpPr>
        <p:spPr bwMode="auto">
          <a:xfrm>
            <a:off x="5165725" y="45862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1</a:t>
            </a:r>
          </a:p>
        </p:txBody>
      </p:sp>
      <p:sp>
        <p:nvSpPr>
          <p:cNvPr id="4139" name="Text Box 43"/>
          <p:cNvSpPr txBox="1">
            <a:spLocks noChangeArrowheads="1"/>
          </p:cNvSpPr>
          <p:nvPr/>
        </p:nvSpPr>
        <p:spPr bwMode="auto">
          <a:xfrm>
            <a:off x="5638800"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1</a:t>
            </a:r>
          </a:p>
        </p:txBody>
      </p:sp>
      <p:sp>
        <p:nvSpPr>
          <p:cNvPr id="4140" name="Text Box 44"/>
          <p:cNvSpPr txBox="1">
            <a:spLocks noChangeArrowheads="1"/>
          </p:cNvSpPr>
          <p:nvPr/>
        </p:nvSpPr>
        <p:spPr bwMode="auto">
          <a:xfrm>
            <a:off x="6248400"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4</a:t>
            </a:r>
          </a:p>
        </p:txBody>
      </p:sp>
      <p:sp>
        <p:nvSpPr>
          <p:cNvPr id="4141" name="Text Box 45"/>
          <p:cNvSpPr txBox="1">
            <a:spLocks noChangeArrowheads="1"/>
          </p:cNvSpPr>
          <p:nvPr/>
        </p:nvSpPr>
        <p:spPr bwMode="auto">
          <a:xfrm>
            <a:off x="6705600" y="4800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2</a:t>
            </a:r>
          </a:p>
        </p:txBody>
      </p:sp>
      <p:sp>
        <p:nvSpPr>
          <p:cNvPr id="4142" name="Text Box 46"/>
          <p:cNvSpPr txBox="1">
            <a:spLocks noChangeArrowheads="1"/>
          </p:cNvSpPr>
          <p:nvPr/>
        </p:nvSpPr>
        <p:spPr bwMode="auto">
          <a:xfrm>
            <a:off x="4800600" y="53340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1</a:t>
            </a:r>
          </a:p>
        </p:txBody>
      </p:sp>
      <p:sp>
        <p:nvSpPr>
          <p:cNvPr id="4143" name="Text Box 47"/>
          <p:cNvSpPr txBox="1">
            <a:spLocks noChangeArrowheads="1"/>
          </p:cNvSpPr>
          <p:nvPr/>
        </p:nvSpPr>
        <p:spPr bwMode="auto">
          <a:xfrm>
            <a:off x="4800600" y="5851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1</a:t>
            </a:r>
          </a:p>
        </p:txBody>
      </p:sp>
      <p:sp>
        <p:nvSpPr>
          <p:cNvPr id="4144" name="Text Box 48"/>
          <p:cNvSpPr txBox="1">
            <a:spLocks noChangeArrowheads="1"/>
          </p:cNvSpPr>
          <p:nvPr/>
        </p:nvSpPr>
        <p:spPr bwMode="auto">
          <a:xfrm>
            <a:off x="2803525" y="48148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1</a:t>
            </a:r>
          </a:p>
        </p:txBody>
      </p:sp>
      <p:sp>
        <p:nvSpPr>
          <p:cNvPr id="4145" name="Text Box 49"/>
          <p:cNvSpPr txBox="1">
            <a:spLocks noChangeArrowheads="1"/>
          </p:cNvSpPr>
          <p:nvPr/>
        </p:nvSpPr>
        <p:spPr bwMode="auto">
          <a:xfrm>
            <a:off x="2590800" y="54102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7</a:t>
            </a:r>
          </a:p>
        </p:txBody>
      </p:sp>
      <p:sp>
        <p:nvSpPr>
          <p:cNvPr id="4146" name="Rectangle 52"/>
          <p:cNvSpPr>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110000"/>
              </a:lnSpc>
            </a:pPr>
            <a:r>
              <a:rPr kumimoji="0" lang="en-US" altLang="zh-TW" sz="2800" b="1">
                <a:solidFill>
                  <a:schemeClr val="hlink"/>
                </a:solidFill>
                <a:latin typeface="Arial" panose="020B0604020202020204" pitchFamily="34" charset="0"/>
              </a:rPr>
              <a:t>Dijkstra’s </a:t>
            </a:r>
            <a:r>
              <a:rPr kumimoji="0" lang="en-US" altLang="zh-TW" sz="2800" b="1">
                <a:latin typeface="Arial" panose="020B0604020202020204" pitchFamily="34" charset="0"/>
              </a:rPr>
              <a:t>Algorithm</a:t>
            </a:r>
            <a:endParaRPr kumimoji="0" lang="en-US" altLang="zh-TW" sz="2800" b="1">
              <a:solidFill>
                <a:srgbClr val="FF0000"/>
              </a:solidFill>
              <a:latin typeface="Arial" panose="020B0604020202020204" pitchFamily="34" charset="0"/>
            </a:endParaRPr>
          </a:p>
          <a:p>
            <a:pPr eaLnBrk="1" hangingPunct="1">
              <a:lnSpc>
                <a:spcPct val="110000"/>
              </a:lnSpc>
            </a:pPr>
            <a:r>
              <a:rPr kumimoji="0" lang="en-US" altLang="zh-TW" sz="2800" b="1">
                <a:solidFill>
                  <a:schemeClr val="hlink"/>
                </a:solidFill>
                <a:latin typeface="Arial" panose="020B0604020202020204" pitchFamily="34" charset="0"/>
              </a:rPr>
              <a:t>Bellman-Ford </a:t>
            </a:r>
            <a:r>
              <a:rPr kumimoji="0" lang="en-US" altLang="zh-TW" sz="2800" b="1">
                <a:latin typeface="Arial" panose="020B0604020202020204" pitchFamily="34" charset="0"/>
              </a:rPr>
              <a:t>Algorithm</a:t>
            </a:r>
            <a:endParaRPr kumimoji="0" lang="en-US" altLang="zh-TW" sz="2800" b="1">
              <a:solidFill>
                <a:srgbClr val="FF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kumimoji="1" lang="en-GB" altLang="zh-TW" sz="3600" b="1" smtClean="0">
                <a:latin typeface="Arial" panose="020B0604020202020204" pitchFamily="34" charset="0"/>
                <a:cs typeface="Arial" panose="020B0604020202020204" pitchFamily="34" charset="0"/>
              </a:rPr>
              <a:t>Bellman-Ford vs. Dijkstra</a:t>
            </a:r>
            <a:endParaRPr kumimoji="1" lang="en-US" altLang="zh-TW" sz="3600" b="1" smtClean="0">
              <a:latin typeface="Arial" panose="020B0604020202020204" pitchFamily="34" charset="0"/>
              <a:cs typeface="Arial" panose="020B0604020202020204" pitchFamily="34" charset="0"/>
            </a:endParaRPr>
          </a:p>
        </p:txBody>
      </p:sp>
      <p:sp>
        <p:nvSpPr>
          <p:cNvPr id="14339" name="Rectangle 4"/>
          <p:cNvSpPr>
            <a:spLocks noGrp="1" noChangeArrowheads="1"/>
          </p:cNvSpPr>
          <p:nvPr>
            <p:ph type="body" idx="1"/>
          </p:nvPr>
        </p:nvSpPr>
        <p:spPr>
          <a:xfrm>
            <a:off x="457200" y="1371600"/>
            <a:ext cx="8229600" cy="4937125"/>
          </a:xfrm>
        </p:spPr>
        <p:txBody>
          <a:bodyPr/>
          <a:lstStyle/>
          <a:p>
            <a:pPr eaLnBrk="1" hangingPunct="1">
              <a:lnSpc>
                <a:spcPct val="90000"/>
              </a:lnSpc>
            </a:pPr>
            <a:r>
              <a:rPr kumimoji="1" lang="en-GB" altLang="zh-TW" sz="2600" b="1" smtClean="0">
                <a:solidFill>
                  <a:srgbClr val="0000FF"/>
                </a:solidFill>
                <a:latin typeface="Arial" panose="020B0604020202020204" pitchFamily="34" charset="0"/>
                <a:cs typeface="Arial" panose="020B0604020202020204" pitchFamily="34" charset="0"/>
              </a:rPr>
              <a:t>Results from two algorithms agree</a:t>
            </a:r>
          </a:p>
          <a:p>
            <a:pPr eaLnBrk="1" hangingPunct="1">
              <a:lnSpc>
                <a:spcPct val="90000"/>
              </a:lnSpc>
            </a:pPr>
            <a:r>
              <a:rPr kumimoji="1" lang="en-GB" altLang="zh-TW" sz="2600" b="1" smtClean="0">
                <a:latin typeface="Arial" panose="020B0604020202020204" pitchFamily="34" charset="0"/>
                <a:cs typeface="Arial" panose="020B0604020202020204" pitchFamily="34" charset="0"/>
              </a:rPr>
              <a:t>Bellman-Ford</a:t>
            </a:r>
          </a:p>
          <a:p>
            <a:pPr lvl="1" eaLnBrk="1" hangingPunct="1">
              <a:lnSpc>
                <a:spcPct val="90000"/>
              </a:lnSpc>
            </a:pPr>
            <a:r>
              <a:rPr kumimoji="1" lang="en-GB" altLang="zh-TW" sz="2200" smtClean="0">
                <a:latin typeface="Arial" panose="020B0604020202020204" pitchFamily="34" charset="0"/>
                <a:cs typeface="Arial" panose="020B0604020202020204" pitchFamily="34" charset="0"/>
              </a:rPr>
              <a:t>Calculation for </a:t>
            </a:r>
            <a:r>
              <a:rPr kumimoji="1" lang="en-GB" altLang="zh-TW" sz="2200" i="1" smtClean="0">
                <a:latin typeface="Arial" panose="020B0604020202020204" pitchFamily="34" charset="0"/>
                <a:cs typeface="Arial" panose="020B0604020202020204" pitchFamily="34" charset="0"/>
              </a:rPr>
              <a:t>node n</a:t>
            </a:r>
            <a:r>
              <a:rPr kumimoji="1" lang="en-GB" altLang="zh-TW" sz="2200" smtClean="0">
                <a:latin typeface="Arial" panose="020B0604020202020204" pitchFamily="34" charset="0"/>
                <a:cs typeface="Arial" panose="020B0604020202020204" pitchFamily="34" charset="0"/>
              </a:rPr>
              <a:t> needs link cost to neighbouring nodes plus total cost to each neighbour from </a:t>
            </a:r>
            <a:r>
              <a:rPr kumimoji="1" lang="en-GB" altLang="zh-TW" sz="2200" i="1" smtClean="0">
                <a:latin typeface="Arial" panose="020B0604020202020204" pitchFamily="34" charset="0"/>
                <a:cs typeface="Arial" panose="020B0604020202020204" pitchFamily="34" charset="0"/>
              </a:rPr>
              <a:t>s</a:t>
            </a:r>
          </a:p>
          <a:p>
            <a:pPr lvl="1" eaLnBrk="1" hangingPunct="1">
              <a:lnSpc>
                <a:spcPct val="90000"/>
              </a:lnSpc>
            </a:pPr>
            <a:r>
              <a:rPr kumimoji="1" lang="en-GB" altLang="zh-TW" sz="2200" smtClean="0">
                <a:latin typeface="Arial" panose="020B0604020202020204" pitchFamily="34" charset="0"/>
                <a:cs typeface="Arial" panose="020B0604020202020204" pitchFamily="34" charset="0"/>
              </a:rPr>
              <a:t>Each node can maintain set of costs and paths for every other node. </a:t>
            </a:r>
          </a:p>
          <a:p>
            <a:pPr lvl="1" eaLnBrk="1" hangingPunct="1">
              <a:lnSpc>
                <a:spcPct val="90000"/>
              </a:lnSpc>
            </a:pPr>
            <a:r>
              <a:rPr kumimoji="1" lang="en-GB" altLang="zh-TW" sz="2200" smtClean="0">
                <a:solidFill>
                  <a:srgbClr val="FF0000"/>
                </a:solidFill>
                <a:latin typeface="Arial" panose="020B0604020202020204" pitchFamily="34" charset="0"/>
                <a:cs typeface="Arial" panose="020B0604020202020204" pitchFamily="34" charset="0"/>
              </a:rPr>
              <a:t>Can exchange information with direct neighbours</a:t>
            </a:r>
          </a:p>
          <a:p>
            <a:pPr lvl="1" eaLnBrk="1" hangingPunct="1">
              <a:lnSpc>
                <a:spcPct val="90000"/>
              </a:lnSpc>
            </a:pPr>
            <a:r>
              <a:rPr kumimoji="1" lang="en-GB" altLang="zh-TW" sz="2200" smtClean="0">
                <a:solidFill>
                  <a:srgbClr val="FF0000"/>
                </a:solidFill>
                <a:latin typeface="Arial" panose="020B0604020202020204" pitchFamily="34" charset="0"/>
                <a:cs typeface="Arial" panose="020B0604020202020204" pitchFamily="34" charset="0"/>
              </a:rPr>
              <a:t>Can update costs and paths based on information from neighbours and knowledge of link costs</a:t>
            </a:r>
          </a:p>
          <a:p>
            <a:pPr eaLnBrk="1" hangingPunct="1">
              <a:lnSpc>
                <a:spcPct val="90000"/>
              </a:lnSpc>
            </a:pPr>
            <a:r>
              <a:rPr kumimoji="1" lang="en-GB" altLang="zh-TW" sz="2600" b="1" smtClean="0">
                <a:latin typeface="Arial" panose="020B0604020202020204" pitchFamily="34" charset="0"/>
                <a:cs typeface="Arial" panose="020B0604020202020204" pitchFamily="34" charset="0"/>
              </a:rPr>
              <a:t>Dijkstra</a:t>
            </a:r>
          </a:p>
          <a:p>
            <a:pPr lvl="1" eaLnBrk="1" hangingPunct="1">
              <a:lnSpc>
                <a:spcPct val="90000"/>
              </a:lnSpc>
            </a:pPr>
            <a:r>
              <a:rPr kumimoji="1" lang="en-GB" altLang="zh-TW" sz="2200" smtClean="0">
                <a:latin typeface="Arial" panose="020B0604020202020204" pitchFamily="34" charset="0"/>
                <a:cs typeface="Arial" panose="020B0604020202020204" pitchFamily="34" charset="0"/>
              </a:rPr>
              <a:t>Each node needs complete topology</a:t>
            </a:r>
          </a:p>
          <a:p>
            <a:pPr lvl="1" eaLnBrk="1" hangingPunct="1">
              <a:lnSpc>
                <a:spcPct val="90000"/>
              </a:lnSpc>
            </a:pPr>
            <a:r>
              <a:rPr kumimoji="1" lang="en-GB" altLang="zh-TW" sz="2200" smtClean="0">
                <a:solidFill>
                  <a:srgbClr val="FF0000"/>
                </a:solidFill>
                <a:latin typeface="Arial" panose="020B0604020202020204" pitchFamily="34" charset="0"/>
                <a:cs typeface="Arial" panose="020B0604020202020204" pitchFamily="34" charset="0"/>
              </a:rPr>
              <a:t>Must know link costs of all links in network</a:t>
            </a:r>
          </a:p>
          <a:p>
            <a:pPr lvl="1" eaLnBrk="1" hangingPunct="1">
              <a:lnSpc>
                <a:spcPct val="90000"/>
              </a:lnSpc>
            </a:pPr>
            <a:r>
              <a:rPr kumimoji="1" lang="en-GB" altLang="zh-TW" sz="2200" smtClean="0">
                <a:solidFill>
                  <a:srgbClr val="FF0000"/>
                </a:solidFill>
                <a:latin typeface="Arial" panose="020B0604020202020204" pitchFamily="34" charset="0"/>
                <a:cs typeface="Arial" panose="020B0604020202020204" pitchFamily="34" charset="0"/>
              </a:rPr>
              <a:t>Must exchange information with all other nodes</a:t>
            </a:r>
            <a:endParaRPr kumimoji="1" lang="en-US" altLang="zh-TW" sz="2200" smtClean="0">
              <a:solidFill>
                <a:srgbClr val="FF0000"/>
              </a:solidFill>
              <a:latin typeface="Arial" panose="020B0604020202020204" pitchFamily="34" charset="0"/>
              <a:cs typeface="Arial" panose="020B0604020202020204" pitchFamily="34" charset="0"/>
            </a:endParaRPr>
          </a:p>
        </p:txBody>
      </p:sp>
      <p:sp>
        <p:nvSpPr>
          <p:cNvPr id="1434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F04B7AB1-06D6-46CE-95FF-6518EAD4E6B5}" type="slidenum">
              <a:rPr lang="en-US" altLang="zh-TW" sz="1200">
                <a:latin typeface="Times New Roman" panose="02020603050405020304" pitchFamily="18" charset="0"/>
              </a:rPr>
              <a:pPr>
                <a:spcBef>
                  <a:spcPct val="0"/>
                </a:spcBef>
                <a:buFontTx/>
                <a:buNone/>
              </a:pPr>
              <a:t>10</a:t>
            </a:fld>
            <a:endParaRPr lang="en-US" altLang="zh-TW" sz="12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28600"/>
            <a:ext cx="7772400" cy="1143000"/>
          </a:xfrm>
        </p:spPr>
        <p:txBody>
          <a:bodyPr/>
          <a:lstStyle/>
          <a:p>
            <a:pPr eaLnBrk="1" hangingPunct="1"/>
            <a:r>
              <a:rPr lang="en-US" altLang="zh-TW" sz="4000" b="1" smtClean="0">
                <a:latin typeface="Arial" panose="020B0604020202020204" pitchFamily="34" charset="0"/>
              </a:rPr>
              <a:t>Routing in ARPANET</a:t>
            </a:r>
          </a:p>
        </p:txBody>
      </p:sp>
      <p:sp>
        <p:nvSpPr>
          <p:cNvPr id="16387" name="Rectangle 3"/>
          <p:cNvSpPr>
            <a:spLocks noGrp="1" noChangeArrowheads="1"/>
          </p:cNvSpPr>
          <p:nvPr>
            <p:ph idx="1"/>
          </p:nvPr>
        </p:nvSpPr>
        <p:spPr>
          <a:xfrm>
            <a:off x="762000" y="1371600"/>
            <a:ext cx="8001000" cy="4876800"/>
          </a:xfrm>
        </p:spPr>
        <p:txBody>
          <a:bodyPr/>
          <a:lstStyle/>
          <a:p>
            <a:pPr eaLnBrk="1" hangingPunct="1">
              <a:lnSpc>
                <a:spcPct val="110000"/>
              </a:lnSpc>
              <a:spcBef>
                <a:spcPct val="40000"/>
              </a:spcBef>
            </a:pPr>
            <a:r>
              <a:rPr lang="en-US" altLang="zh-TW" sz="2800" b="1" smtClean="0">
                <a:latin typeface="Arial" panose="020B0604020202020204" pitchFamily="34" charset="0"/>
              </a:rPr>
              <a:t>First generation(RIP), 1969</a:t>
            </a:r>
          </a:p>
          <a:p>
            <a:pPr lvl="1" eaLnBrk="1" hangingPunct="1">
              <a:lnSpc>
                <a:spcPct val="110000"/>
              </a:lnSpc>
              <a:spcBef>
                <a:spcPct val="50000"/>
              </a:spcBef>
            </a:pPr>
            <a:r>
              <a:rPr lang="en-US" altLang="zh-TW" sz="2400" b="1" smtClean="0">
                <a:solidFill>
                  <a:schemeClr val="hlink"/>
                </a:solidFill>
                <a:latin typeface="Arial" panose="020B0604020202020204" pitchFamily="34" charset="0"/>
              </a:rPr>
              <a:t>Adaptive Routing</a:t>
            </a:r>
            <a:r>
              <a:rPr lang="en-US" altLang="zh-TW" sz="2400" b="1" smtClean="0">
                <a:latin typeface="Arial" panose="020B0604020202020204" pitchFamily="34" charset="0"/>
              </a:rPr>
              <a:t> is adopted</a:t>
            </a:r>
          </a:p>
          <a:p>
            <a:pPr lvl="1" eaLnBrk="1" hangingPunct="1">
              <a:lnSpc>
                <a:spcPct val="110000"/>
              </a:lnSpc>
              <a:spcBef>
                <a:spcPct val="50000"/>
              </a:spcBef>
            </a:pPr>
            <a:r>
              <a:rPr lang="en-US" altLang="zh-TW" sz="2400" b="1" smtClean="0">
                <a:latin typeface="Arial" panose="020B0604020202020204" pitchFamily="34" charset="0"/>
              </a:rPr>
              <a:t>Use </a:t>
            </a:r>
            <a:r>
              <a:rPr lang="en-US" altLang="zh-TW" sz="2400" b="1" smtClean="0">
                <a:solidFill>
                  <a:schemeClr val="hlink"/>
                </a:solidFill>
                <a:latin typeface="Arial" panose="020B0604020202020204" pitchFamily="34" charset="0"/>
              </a:rPr>
              <a:t>Bellman-Ford</a:t>
            </a:r>
            <a:r>
              <a:rPr lang="en-US" altLang="zh-TW" sz="2400" b="1" smtClean="0">
                <a:latin typeface="Arial" panose="020B0604020202020204" pitchFamily="34" charset="0"/>
              </a:rPr>
              <a:t> algorithm </a:t>
            </a:r>
            <a:r>
              <a:rPr lang="en-US" altLang="zh-TW" sz="2400" b="1" smtClean="0">
                <a:latin typeface="Arial" panose="020B0604020202020204" pitchFamily="34" charset="0"/>
                <a:sym typeface="Wingdings" panose="05000000000000000000" pitchFamily="2" charset="2"/>
              </a:rPr>
              <a:t></a:t>
            </a:r>
            <a:r>
              <a:rPr lang="en-US" altLang="zh-TW" sz="2400" b="1" smtClean="0">
                <a:latin typeface="Arial" panose="020B0604020202020204" pitchFamily="34" charset="0"/>
              </a:rPr>
              <a:t> </a:t>
            </a:r>
            <a:r>
              <a:rPr lang="en-US" altLang="zh-TW" sz="2400" b="1" smtClean="0">
                <a:solidFill>
                  <a:schemeClr val="hlink"/>
                </a:solidFill>
                <a:latin typeface="Arial" panose="020B0604020202020204" pitchFamily="34" charset="0"/>
              </a:rPr>
              <a:t>Distance Vector</a:t>
            </a:r>
          </a:p>
          <a:p>
            <a:pPr lvl="1" eaLnBrk="1" hangingPunct="1">
              <a:lnSpc>
                <a:spcPct val="110000"/>
              </a:lnSpc>
              <a:spcBef>
                <a:spcPct val="50000"/>
              </a:spcBef>
            </a:pPr>
            <a:r>
              <a:rPr lang="en-US" altLang="zh-TW" sz="2400" b="1" smtClean="0">
                <a:latin typeface="Arial" panose="020B0604020202020204" pitchFamily="34" charset="0"/>
              </a:rPr>
              <a:t>Estimated link delay is simply the </a:t>
            </a:r>
            <a:r>
              <a:rPr lang="en-US" altLang="zh-TW" sz="2400" b="1" i="1" u="sng" smtClean="0">
                <a:solidFill>
                  <a:schemeClr val="hlink"/>
                </a:solidFill>
                <a:latin typeface="Arial" panose="020B0604020202020204" pitchFamily="34" charset="0"/>
              </a:rPr>
              <a:t>queue length</a:t>
            </a:r>
            <a:r>
              <a:rPr lang="en-US" altLang="zh-TW" sz="2400" b="1" smtClean="0">
                <a:latin typeface="Arial" panose="020B0604020202020204" pitchFamily="34" charset="0"/>
              </a:rPr>
              <a:t> for that link</a:t>
            </a:r>
          </a:p>
          <a:p>
            <a:pPr lvl="1" eaLnBrk="1" hangingPunct="1">
              <a:lnSpc>
                <a:spcPct val="110000"/>
              </a:lnSpc>
              <a:spcBef>
                <a:spcPct val="50000"/>
              </a:spcBef>
            </a:pPr>
            <a:r>
              <a:rPr lang="en-US" altLang="zh-TW" sz="2400" b="1" smtClean="0">
                <a:solidFill>
                  <a:schemeClr val="accent1"/>
                </a:solidFill>
                <a:latin typeface="Arial" panose="020B0604020202020204" pitchFamily="34" charset="0"/>
              </a:rPr>
              <a:t>Every 128ms, each node exchanges its delay vector (routing table) with all its neighbors</a:t>
            </a:r>
          </a:p>
          <a:p>
            <a:pPr lvl="1" eaLnBrk="1" hangingPunct="1">
              <a:lnSpc>
                <a:spcPct val="110000"/>
              </a:lnSpc>
              <a:spcBef>
                <a:spcPct val="50000"/>
              </a:spcBef>
            </a:pPr>
            <a:r>
              <a:rPr lang="en-US" altLang="zh-TW" sz="2400" b="1" smtClean="0">
                <a:latin typeface="Arial" panose="020B0604020202020204" pitchFamily="34" charset="0"/>
              </a:rPr>
              <a:t>Information about a change in network condition would </a:t>
            </a:r>
            <a:r>
              <a:rPr lang="en-US" altLang="zh-TW" sz="2400" b="1" smtClean="0">
                <a:solidFill>
                  <a:schemeClr val="accent1"/>
                </a:solidFill>
                <a:latin typeface="Arial" panose="020B0604020202020204" pitchFamily="34" charset="0"/>
              </a:rPr>
              <a:t>gradually </a:t>
            </a:r>
            <a:r>
              <a:rPr lang="en-US" altLang="zh-TW" sz="2400" b="1" i="1" smtClean="0">
                <a:solidFill>
                  <a:schemeClr val="accent1"/>
                </a:solidFill>
                <a:latin typeface="Arial" panose="020B0604020202020204" pitchFamily="34" charset="0"/>
              </a:rPr>
              <a:t>ripple</a:t>
            </a:r>
            <a:r>
              <a:rPr lang="en-US" altLang="zh-TW" sz="2400" b="1" smtClean="0">
                <a:latin typeface="Arial" panose="020B0604020202020204" pitchFamily="34" charset="0"/>
              </a:rPr>
              <a:t> through the network</a:t>
            </a:r>
          </a:p>
        </p:txBody>
      </p:sp>
      <p:sp>
        <p:nvSpPr>
          <p:cNvPr id="16388"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556EC7D2-2CFB-40B4-9FF8-80FC05ACACBE}" type="slidenum">
              <a:rPr lang="en-US" altLang="zh-TW" sz="1200">
                <a:latin typeface="Times New Roman" panose="02020603050405020304" pitchFamily="18" charset="0"/>
              </a:rPr>
              <a:pPr>
                <a:spcBef>
                  <a:spcPct val="0"/>
                </a:spcBef>
                <a:buFontTx/>
                <a:buNone/>
              </a:pPr>
              <a:t>11</a:t>
            </a:fld>
            <a:endParaRPr lang="en-US" altLang="zh-TW" sz="12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28600"/>
            <a:ext cx="7772400" cy="1143000"/>
          </a:xfrm>
        </p:spPr>
        <p:txBody>
          <a:bodyPr/>
          <a:lstStyle/>
          <a:p>
            <a:pPr eaLnBrk="1" hangingPunct="1"/>
            <a:r>
              <a:rPr lang="en-US" altLang="zh-TW" sz="4000" b="1" smtClean="0">
                <a:latin typeface="Arial" panose="020B0604020202020204" pitchFamily="34" charset="0"/>
              </a:rPr>
              <a:t>Routing in ARPANET (cont)</a:t>
            </a:r>
          </a:p>
        </p:txBody>
      </p:sp>
      <p:sp>
        <p:nvSpPr>
          <p:cNvPr id="17411" name="Rectangle 3"/>
          <p:cNvSpPr>
            <a:spLocks noGrp="1" noChangeArrowheads="1"/>
          </p:cNvSpPr>
          <p:nvPr>
            <p:ph idx="1"/>
          </p:nvPr>
        </p:nvSpPr>
        <p:spPr>
          <a:xfrm>
            <a:off x="685800" y="1371600"/>
            <a:ext cx="8077200" cy="5029200"/>
          </a:xfrm>
        </p:spPr>
        <p:txBody>
          <a:bodyPr/>
          <a:lstStyle/>
          <a:p>
            <a:pPr lvl="1" eaLnBrk="1" hangingPunct="1">
              <a:lnSpc>
                <a:spcPct val="110000"/>
              </a:lnSpc>
              <a:spcBef>
                <a:spcPct val="30000"/>
              </a:spcBef>
            </a:pPr>
            <a:r>
              <a:rPr lang="en-US" altLang="zh-TW" sz="2400" b="1" smtClean="0">
                <a:latin typeface="Arial" panose="020B0604020202020204" pitchFamily="34" charset="0"/>
              </a:rPr>
              <a:t>Each node </a:t>
            </a:r>
            <a:r>
              <a:rPr lang="en-US" altLang="zh-TW" sz="2400" b="1" i="1" smtClean="0"/>
              <a:t>i</a:t>
            </a:r>
            <a:r>
              <a:rPr lang="en-US" altLang="zh-TW" sz="2400" b="1" smtClean="0">
                <a:latin typeface="Arial" panose="020B0604020202020204" pitchFamily="34" charset="0"/>
              </a:rPr>
              <a:t> maintains</a:t>
            </a:r>
          </a:p>
          <a:p>
            <a:pPr lvl="2" eaLnBrk="1" hangingPunct="1">
              <a:lnSpc>
                <a:spcPct val="110000"/>
              </a:lnSpc>
              <a:spcBef>
                <a:spcPct val="40000"/>
              </a:spcBef>
            </a:pPr>
            <a:r>
              <a:rPr lang="en-US" altLang="zh-TW" sz="2000" b="1" i="1" smtClean="0"/>
              <a:t>d</a:t>
            </a:r>
            <a:r>
              <a:rPr lang="en-US" altLang="zh-TW" sz="2000" b="1" i="1" baseline="-25000" smtClean="0"/>
              <a:t>i j</a:t>
            </a:r>
            <a:r>
              <a:rPr lang="en-US" altLang="zh-TW" sz="2000" b="1" smtClean="0">
                <a:latin typeface="Arial" panose="020B0604020202020204" pitchFamily="34" charset="0"/>
              </a:rPr>
              <a:t> = current estimate of min delay from </a:t>
            </a:r>
            <a:r>
              <a:rPr lang="en-US" altLang="zh-TW" sz="2000" b="1" i="1" smtClean="0"/>
              <a:t>i</a:t>
            </a:r>
            <a:r>
              <a:rPr lang="en-US" altLang="zh-TW" sz="2000" b="1" smtClean="0">
                <a:latin typeface="Arial" panose="020B0604020202020204" pitchFamily="34" charset="0"/>
              </a:rPr>
              <a:t> to </a:t>
            </a:r>
            <a:r>
              <a:rPr lang="en-US" altLang="zh-TW" sz="2000" b="1" i="1" smtClean="0"/>
              <a:t>j</a:t>
            </a:r>
          </a:p>
          <a:p>
            <a:pPr lvl="2" eaLnBrk="1" hangingPunct="1">
              <a:lnSpc>
                <a:spcPct val="110000"/>
              </a:lnSpc>
              <a:spcBef>
                <a:spcPct val="40000"/>
              </a:spcBef>
            </a:pPr>
            <a:r>
              <a:rPr lang="en-US" altLang="zh-TW" sz="2000" b="1" i="1" smtClean="0"/>
              <a:t>s</a:t>
            </a:r>
            <a:r>
              <a:rPr lang="en-US" altLang="zh-TW" sz="2000" b="1" i="1" baseline="-25000" smtClean="0"/>
              <a:t>i j </a:t>
            </a:r>
            <a:r>
              <a:rPr lang="en-US" altLang="zh-TW" sz="2000" b="1" smtClean="0">
                <a:latin typeface="Arial" panose="020B0604020202020204" pitchFamily="34" charset="0"/>
              </a:rPr>
              <a:t> = next node in the current min-delay route from </a:t>
            </a:r>
            <a:r>
              <a:rPr lang="en-US" altLang="zh-TW" sz="2000" b="1" i="1" smtClean="0"/>
              <a:t>i</a:t>
            </a:r>
            <a:r>
              <a:rPr lang="en-US" altLang="zh-TW" sz="2000" b="1" smtClean="0">
                <a:latin typeface="Arial" panose="020B0604020202020204" pitchFamily="34" charset="0"/>
              </a:rPr>
              <a:t> to </a:t>
            </a:r>
            <a:r>
              <a:rPr lang="en-US" altLang="zh-TW" sz="2000" b="1" i="1" smtClean="0"/>
              <a:t>j</a:t>
            </a:r>
          </a:p>
          <a:p>
            <a:pPr lvl="1" eaLnBrk="1" hangingPunct="1">
              <a:spcBef>
                <a:spcPct val="80000"/>
              </a:spcBef>
            </a:pPr>
            <a:r>
              <a:rPr lang="en-US" altLang="zh-TW" sz="2400" b="1" smtClean="0">
                <a:latin typeface="Arial" panose="020B0604020202020204" pitchFamily="34" charset="0"/>
              </a:rPr>
              <a:t>Node </a:t>
            </a:r>
            <a:r>
              <a:rPr lang="en-US" altLang="zh-TW" sz="2400" b="1" i="1" smtClean="0">
                <a:solidFill>
                  <a:schemeClr val="hlink"/>
                </a:solidFill>
              </a:rPr>
              <a:t>k</a:t>
            </a:r>
            <a:r>
              <a:rPr lang="en-US" altLang="zh-TW" sz="2400" b="1" smtClean="0">
                <a:latin typeface="Arial" panose="020B0604020202020204" pitchFamily="34" charset="0"/>
              </a:rPr>
              <a:t> updates its vectors as follows</a:t>
            </a:r>
          </a:p>
          <a:p>
            <a:pPr lvl="2" eaLnBrk="1" hangingPunct="1">
              <a:spcBef>
                <a:spcPct val="40000"/>
              </a:spcBef>
            </a:pPr>
            <a:r>
              <a:rPr lang="en-US" altLang="zh-TW" sz="2000" b="1" i="1" smtClean="0"/>
              <a:t>d</a:t>
            </a:r>
            <a:r>
              <a:rPr lang="en-US" altLang="zh-TW" sz="2000" b="1" i="1" baseline="-25000" smtClean="0"/>
              <a:t>k j</a:t>
            </a:r>
            <a:r>
              <a:rPr lang="en-US" altLang="zh-TW" sz="2000" b="1" i="1" smtClean="0"/>
              <a:t> </a:t>
            </a:r>
            <a:r>
              <a:rPr lang="en-US" altLang="zh-TW" sz="2000" b="1" i="1" smtClean="0">
                <a:latin typeface="Arial" panose="020B0604020202020204" pitchFamily="34" charset="0"/>
              </a:rPr>
              <a:t>= </a:t>
            </a:r>
            <a:r>
              <a:rPr lang="en-US" altLang="zh-TW" sz="2000" b="1" i="1" smtClean="0"/>
              <a:t>Min [ l</a:t>
            </a:r>
            <a:r>
              <a:rPr lang="en-US" altLang="zh-TW" sz="2000" b="1" i="1" baseline="-25000" smtClean="0">
                <a:solidFill>
                  <a:schemeClr val="hlink"/>
                </a:solidFill>
              </a:rPr>
              <a:t>k</a:t>
            </a:r>
            <a:r>
              <a:rPr lang="en-US" altLang="zh-TW" sz="2000" b="1" i="1" baseline="-25000" smtClean="0"/>
              <a:t> i</a:t>
            </a:r>
            <a:r>
              <a:rPr lang="en-US" altLang="zh-TW" sz="2000" b="1" i="1" smtClean="0"/>
              <a:t> + d</a:t>
            </a:r>
            <a:r>
              <a:rPr lang="en-US" altLang="zh-TW" sz="2000" b="1" i="1" baseline="-25000" smtClean="0"/>
              <a:t>i j</a:t>
            </a:r>
            <a:r>
              <a:rPr lang="en-US" altLang="zh-TW" sz="2000" b="1" i="1" smtClean="0"/>
              <a:t> ]</a:t>
            </a:r>
            <a:r>
              <a:rPr lang="en-US" altLang="zh-TW" sz="2000" b="1" i="1" smtClean="0">
                <a:latin typeface="Arial" panose="020B0604020202020204" pitchFamily="34" charset="0"/>
              </a:rPr>
              <a:t/>
            </a:r>
            <a:br>
              <a:rPr lang="en-US" altLang="zh-TW" sz="2000" b="1" i="1" smtClean="0">
                <a:latin typeface="Arial" panose="020B0604020202020204" pitchFamily="34" charset="0"/>
              </a:rPr>
            </a:br>
            <a:r>
              <a:rPr lang="en-US" altLang="zh-TW" sz="2000" b="1" i="1" smtClean="0">
                <a:latin typeface="Arial" panose="020B0604020202020204" pitchFamily="34" charset="0"/>
              </a:rPr>
              <a:t>        </a:t>
            </a:r>
            <a:r>
              <a:rPr lang="en-US" altLang="zh-TW" sz="2000" b="1" i="1" smtClean="0"/>
              <a:t>i</a:t>
            </a:r>
            <a:r>
              <a:rPr lang="en-US" altLang="zh-TW" sz="2000" b="1" i="1" smtClean="0">
                <a:latin typeface="Arial" panose="020B0604020202020204" pitchFamily="34" charset="0"/>
              </a:rPr>
              <a:t> </a:t>
            </a:r>
            <a:r>
              <a:rPr lang="en-US" altLang="zh-TW" i="1" smtClean="0">
                <a:latin typeface="Symbol" panose="05050102010706020507" pitchFamily="18" charset="2"/>
              </a:rPr>
              <a:t>Î</a:t>
            </a:r>
            <a:r>
              <a:rPr lang="en-US" altLang="zh-TW" sz="2000" b="1" i="1" smtClean="0">
                <a:latin typeface="Arial" panose="020B0604020202020204" pitchFamily="34" charset="0"/>
              </a:rPr>
              <a:t> </a:t>
            </a:r>
            <a:r>
              <a:rPr lang="en-US" altLang="zh-TW" sz="2000" b="1" i="1" smtClean="0"/>
              <a:t>A</a:t>
            </a:r>
            <a:r>
              <a:rPr lang="en-US" altLang="zh-TW" sz="2000" b="1" i="1" smtClean="0">
                <a:latin typeface="Arial" panose="020B0604020202020204" pitchFamily="34" charset="0"/>
              </a:rPr>
              <a:t>       </a:t>
            </a:r>
          </a:p>
          <a:p>
            <a:pPr lvl="2" eaLnBrk="1" hangingPunct="1">
              <a:lnSpc>
                <a:spcPct val="140000"/>
              </a:lnSpc>
              <a:spcBef>
                <a:spcPct val="40000"/>
              </a:spcBef>
            </a:pPr>
            <a:r>
              <a:rPr lang="en-US" altLang="zh-TW" sz="2000" b="1" i="1" smtClean="0"/>
              <a:t>s</a:t>
            </a:r>
            <a:r>
              <a:rPr lang="en-US" altLang="zh-TW" sz="2000" b="1" i="1" baseline="-25000" smtClean="0">
                <a:solidFill>
                  <a:schemeClr val="hlink"/>
                </a:solidFill>
              </a:rPr>
              <a:t>k</a:t>
            </a:r>
            <a:r>
              <a:rPr lang="en-US" altLang="zh-TW" sz="2000" b="1" i="1" baseline="-25000" smtClean="0"/>
              <a:t> j</a:t>
            </a:r>
            <a:r>
              <a:rPr lang="en-US" altLang="zh-TW" sz="2000" b="1" i="1" smtClean="0"/>
              <a:t> </a:t>
            </a:r>
            <a:r>
              <a:rPr lang="en-US" altLang="zh-TW" sz="2000" b="1" i="1" smtClean="0">
                <a:latin typeface="Arial" panose="020B0604020202020204" pitchFamily="34" charset="0"/>
              </a:rPr>
              <a:t>= </a:t>
            </a:r>
            <a:r>
              <a:rPr lang="en-US" altLang="zh-TW" sz="2000" b="1" i="1" smtClean="0"/>
              <a:t>i</a:t>
            </a:r>
            <a:r>
              <a:rPr lang="en-US" altLang="zh-TW" sz="2000" b="1" smtClean="0">
                <a:latin typeface="Arial" panose="020B0604020202020204" pitchFamily="34" charset="0"/>
              </a:rPr>
              <a:t>     using </a:t>
            </a:r>
            <a:r>
              <a:rPr lang="en-US" altLang="zh-TW" sz="2000" b="1" i="1" smtClean="0"/>
              <a:t>i</a:t>
            </a:r>
            <a:r>
              <a:rPr lang="en-US" altLang="zh-TW" sz="2000" b="1" smtClean="0">
                <a:latin typeface="Arial" panose="020B0604020202020204" pitchFamily="34" charset="0"/>
              </a:rPr>
              <a:t> that minimizes the expression above</a:t>
            </a:r>
            <a:br>
              <a:rPr lang="en-US" altLang="zh-TW" sz="2000" b="1" smtClean="0">
                <a:latin typeface="Arial" panose="020B0604020202020204" pitchFamily="34" charset="0"/>
              </a:rPr>
            </a:br>
            <a:r>
              <a:rPr lang="en-US" altLang="zh-TW" sz="2000" b="1" smtClean="0">
                <a:latin typeface="Arial" panose="020B0604020202020204" pitchFamily="34" charset="0"/>
              </a:rPr>
              <a:t>where</a:t>
            </a:r>
            <a:br>
              <a:rPr lang="en-US" altLang="zh-TW" sz="2000" b="1" smtClean="0">
                <a:latin typeface="Arial" panose="020B0604020202020204" pitchFamily="34" charset="0"/>
              </a:rPr>
            </a:br>
            <a:r>
              <a:rPr lang="en-US" altLang="zh-TW" sz="2000" b="1" i="1" smtClean="0"/>
              <a:t>A</a:t>
            </a:r>
            <a:r>
              <a:rPr lang="en-US" altLang="zh-TW" sz="2000" b="1" smtClean="0">
                <a:latin typeface="Arial" panose="020B0604020202020204" pitchFamily="34" charset="0"/>
              </a:rPr>
              <a:t> = set of neighbor nodes for </a:t>
            </a:r>
            <a:r>
              <a:rPr lang="en-US" altLang="zh-TW" sz="2000" b="1" i="1" smtClean="0"/>
              <a:t>k</a:t>
            </a:r>
            <a:r>
              <a:rPr lang="en-US" altLang="zh-TW" sz="2000" b="1" smtClean="0">
                <a:latin typeface="Arial" panose="020B0604020202020204" pitchFamily="34" charset="0"/>
              </a:rPr>
              <a:t/>
            </a:r>
            <a:br>
              <a:rPr lang="en-US" altLang="zh-TW" sz="2000" b="1" smtClean="0">
                <a:latin typeface="Arial" panose="020B0604020202020204" pitchFamily="34" charset="0"/>
              </a:rPr>
            </a:br>
            <a:r>
              <a:rPr lang="en-US" altLang="zh-TW" sz="2000" b="1" i="1" smtClean="0"/>
              <a:t>l</a:t>
            </a:r>
            <a:r>
              <a:rPr lang="en-US" altLang="zh-TW" sz="2000" b="1" i="1" baseline="-25000" smtClean="0">
                <a:solidFill>
                  <a:schemeClr val="hlink"/>
                </a:solidFill>
              </a:rPr>
              <a:t>k</a:t>
            </a:r>
            <a:r>
              <a:rPr lang="en-US" altLang="zh-TW" sz="2000" b="1" i="1" baseline="-25000" smtClean="0"/>
              <a:t> i</a:t>
            </a:r>
            <a:r>
              <a:rPr lang="en-US" altLang="zh-TW" sz="2000" b="1" smtClean="0">
                <a:latin typeface="Arial" panose="020B0604020202020204" pitchFamily="34" charset="0"/>
              </a:rPr>
              <a:t> = current estimate of delay from </a:t>
            </a:r>
            <a:r>
              <a:rPr lang="en-US" altLang="zh-TW" sz="2000" b="1" i="1" smtClean="0">
                <a:solidFill>
                  <a:schemeClr val="hlink"/>
                </a:solidFill>
              </a:rPr>
              <a:t>k</a:t>
            </a:r>
            <a:r>
              <a:rPr lang="en-US" altLang="zh-TW" sz="2000" b="1" smtClean="0">
                <a:latin typeface="Arial" panose="020B0604020202020204" pitchFamily="34" charset="0"/>
              </a:rPr>
              <a:t> to </a:t>
            </a:r>
            <a:r>
              <a:rPr lang="en-US" altLang="zh-TW" sz="2000" b="1" i="1" smtClean="0"/>
              <a:t>i</a:t>
            </a:r>
          </a:p>
        </p:txBody>
      </p:sp>
      <p:sp>
        <p:nvSpPr>
          <p:cNvPr id="17412"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9549BC3E-7872-4432-ABE1-33D721FDEF6E}" type="slidenum">
              <a:rPr lang="en-US" altLang="zh-TW" sz="1200">
                <a:latin typeface="Times New Roman" panose="02020603050405020304" pitchFamily="18" charset="0"/>
              </a:rPr>
              <a:pPr>
                <a:spcBef>
                  <a:spcPct val="0"/>
                </a:spcBef>
                <a:buFontTx/>
                <a:buNone/>
              </a:pPr>
              <a:t>12</a:t>
            </a:fld>
            <a:endParaRPr lang="en-US" altLang="zh-TW" sz="1200">
              <a:latin typeface="Times New Roman" panose="02020603050405020304" pitchFamily="18" charset="0"/>
            </a:endParaRPr>
          </a:p>
        </p:txBody>
      </p:sp>
      <p:grpSp>
        <p:nvGrpSpPr>
          <p:cNvPr id="17413" name="Group 15"/>
          <p:cNvGrpSpPr>
            <a:grpSpLocks/>
          </p:cNvGrpSpPr>
          <p:nvPr/>
        </p:nvGrpSpPr>
        <p:grpSpPr bwMode="auto">
          <a:xfrm>
            <a:off x="5791200" y="3506788"/>
            <a:ext cx="2378075" cy="533400"/>
            <a:chOff x="3648" y="2209"/>
            <a:chExt cx="1498" cy="336"/>
          </a:xfrm>
        </p:grpSpPr>
        <p:sp>
          <p:nvSpPr>
            <p:cNvPr id="17414" name="Line 5"/>
            <p:cNvSpPr>
              <a:spLocks noChangeShapeType="1"/>
            </p:cNvSpPr>
            <p:nvPr/>
          </p:nvSpPr>
          <p:spPr bwMode="auto">
            <a:xfrm>
              <a:off x="4224" y="2544"/>
              <a:ext cx="816" cy="0"/>
            </a:xfrm>
            <a:prstGeom prst="line">
              <a:avLst/>
            </a:prstGeom>
            <a:noFill/>
            <a:ln w="28575">
              <a:solidFill>
                <a:schemeClr val="accent1"/>
              </a:solidFill>
              <a:prstDash val="dash"/>
              <a:round/>
              <a:headEnd type="oval" w="med" len="med"/>
              <a:tailEnd type="oval" w="med" len="med"/>
            </a:ln>
            <a:extLst>
              <a:ext uri="{909E8E84-426E-40DD-AFC4-6F175D3DCCD1}">
                <a14:hiddenFill xmlns:a14="http://schemas.microsoft.com/office/drawing/2010/main">
                  <a:noFill/>
                </a14:hiddenFill>
              </a:ext>
            </a:extLst>
          </p:spPr>
          <p:txBody>
            <a:bodyPr/>
            <a:lstStyle/>
            <a:p>
              <a:endParaRPr lang="zh-TW" altLang="en-US"/>
            </a:p>
          </p:txBody>
        </p:sp>
        <p:sp>
          <p:nvSpPr>
            <p:cNvPr id="17415" name="Line 6"/>
            <p:cNvSpPr>
              <a:spLocks noChangeShapeType="1"/>
            </p:cNvSpPr>
            <p:nvPr/>
          </p:nvSpPr>
          <p:spPr bwMode="auto">
            <a:xfrm>
              <a:off x="3762" y="2544"/>
              <a:ext cx="463"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TW" altLang="en-US"/>
            </a:p>
          </p:txBody>
        </p:sp>
        <p:sp>
          <p:nvSpPr>
            <p:cNvPr id="17416" name="Text Box 7"/>
            <p:cNvSpPr txBox="1">
              <a:spLocks noChangeArrowheads="1"/>
            </p:cNvSpPr>
            <p:nvPr/>
          </p:nvSpPr>
          <p:spPr bwMode="auto">
            <a:xfrm>
              <a:off x="3648" y="225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chemeClr val="hlink"/>
                  </a:solidFill>
                  <a:latin typeface="Times New Roman" panose="02020603050405020304" pitchFamily="18" charset="0"/>
                </a:rPr>
                <a:t>k</a:t>
              </a:r>
            </a:p>
          </p:txBody>
        </p:sp>
        <p:sp>
          <p:nvSpPr>
            <p:cNvPr id="17417" name="Text Box 8"/>
            <p:cNvSpPr txBox="1">
              <a:spLocks noChangeArrowheads="1"/>
            </p:cNvSpPr>
            <p:nvPr/>
          </p:nvSpPr>
          <p:spPr bwMode="auto">
            <a:xfrm>
              <a:off x="4161" y="2257"/>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chemeClr val="hlink"/>
                  </a:solidFill>
                  <a:latin typeface="Times New Roman" panose="02020603050405020304" pitchFamily="18" charset="0"/>
                </a:rPr>
                <a:t>i</a:t>
              </a:r>
            </a:p>
          </p:txBody>
        </p:sp>
        <p:sp>
          <p:nvSpPr>
            <p:cNvPr id="17418" name="Text Box 9"/>
            <p:cNvSpPr txBox="1">
              <a:spLocks noChangeArrowheads="1"/>
            </p:cNvSpPr>
            <p:nvPr/>
          </p:nvSpPr>
          <p:spPr bwMode="auto">
            <a:xfrm>
              <a:off x="4977" y="2209"/>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chemeClr val="hlink"/>
                  </a:solidFill>
                  <a:latin typeface="Times New Roman" panose="02020603050405020304" pitchFamily="18" charset="0"/>
                </a:rPr>
                <a:t>j</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609600"/>
            <a:ext cx="7772400" cy="838200"/>
          </a:xfrm>
        </p:spPr>
        <p:txBody>
          <a:bodyPr/>
          <a:lstStyle/>
          <a:p>
            <a:pPr eaLnBrk="1" hangingPunct="1"/>
            <a:r>
              <a:rPr lang="en-US" altLang="zh-TW" sz="4000" b="1" smtClean="0">
                <a:latin typeface="Arial" panose="020B0604020202020204" pitchFamily="34" charset="0"/>
              </a:rPr>
              <a:t>Routing in ARPANET (cont)</a:t>
            </a:r>
          </a:p>
        </p:txBody>
      </p:sp>
      <p:sp>
        <p:nvSpPr>
          <p:cNvPr id="18435" name="Rectangle 3"/>
          <p:cNvSpPr>
            <a:spLocks noGrp="1" noChangeArrowheads="1"/>
          </p:cNvSpPr>
          <p:nvPr>
            <p:ph idx="1"/>
          </p:nvPr>
        </p:nvSpPr>
        <p:spPr>
          <a:xfrm>
            <a:off x="914400" y="1524000"/>
            <a:ext cx="7772400" cy="4419600"/>
          </a:xfrm>
        </p:spPr>
        <p:txBody>
          <a:bodyPr/>
          <a:lstStyle/>
          <a:p>
            <a:pPr eaLnBrk="1" hangingPunct="1">
              <a:lnSpc>
                <a:spcPct val="120000"/>
              </a:lnSpc>
              <a:spcBef>
                <a:spcPct val="50000"/>
              </a:spcBef>
            </a:pPr>
            <a:r>
              <a:rPr lang="en-US" altLang="zh-TW" sz="2800" b="1" smtClean="0">
                <a:latin typeface="Arial" panose="020B0604020202020204" pitchFamily="34" charset="0"/>
              </a:rPr>
              <a:t>Major shortcomings of RIP</a:t>
            </a:r>
          </a:p>
          <a:p>
            <a:pPr lvl="1" eaLnBrk="1" hangingPunct="1">
              <a:lnSpc>
                <a:spcPct val="120000"/>
              </a:lnSpc>
              <a:spcBef>
                <a:spcPct val="50000"/>
              </a:spcBef>
            </a:pPr>
            <a:r>
              <a:rPr lang="en-US" altLang="zh-TW" sz="2400" b="1" smtClean="0">
                <a:latin typeface="Arial" panose="020B0604020202020204" pitchFamily="34" charset="0"/>
              </a:rPr>
              <a:t>It did not consider line speed, merely queue length. Higher capacity links were not given the favored status</a:t>
            </a:r>
          </a:p>
          <a:p>
            <a:pPr lvl="1" eaLnBrk="1" hangingPunct="1">
              <a:lnSpc>
                <a:spcPct val="120000"/>
              </a:lnSpc>
              <a:spcBef>
                <a:spcPct val="50000"/>
              </a:spcBef>
            </a:pPr>
            <a:r>
              <a:rPr lang="en-US" altLang="zh-TW" sz="2400" b="1" smtClean="0">
                <a:latin typeface="Arial" panose="020B0604020202020204" pitchFamily="34" charset="0"/>
              </a:rPr>
              <a:t>Queue length is an artificial measure of delay</a:t>
            </a:r>
          </a:p>
          <a:p>
            <a:pPr lvl="1" eaLnBrk="1" hangingPunct="1">
              <a:lnSpc>
                <a:spcPct val="120000"/>
              </a:lnSpc>
              <a:spcBef>
                <a:spcPct val="50000"/>
              </a:spcBef>
            </a:pPr>
            <a:r>
              <a:rPr lang="en-US" altLang="zh-TW" sz="2400" b="1" smtClean="0">
                <a:latin typeface="Arial" panose="020B0604020202020204" pitchFamily="34" charset="0"/>
              </a:rPr>
              <a:t>The algorithm was not very accurate. It responded slowly to congestion and delay increases.</a:t>
            </a:r>
          </a:p>
        </p:txBody>
      </p:sp>
      <p:sp>
        <p:nvSpPr>
          <p:cNvPr id="18436"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94A7F925-36C9-427D-8D1E-6342EF2FFAD3}" type="slidenum">
              <a:rPr lang="en-US" altLang="zh-TW" sz="1200">
                <a:latin typeface="Times New Roman" panose="02020603050405020304" pitchFamily="18" charset="0"/>
              </a:rPr>
              <a:pPr>
                <a:spcBef>
                  <a:spcPct val="0"/>
                </a:spcBef>
                <a:buFontTx/>
                <a:buNone/>
              </a:pPr>
              <a:t>13</a:t>
            </a:fld>
            <a:endParaRPr lang="en-US" altLang="zh-TW" sz="12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28600"/>
            <a:ext cx="7772400" cy="838200"/>
          </a:xfrm>
        </p:spPr>
        <p:txBody>
          <a:bodyPr/>
          <a:lstStyle/>
          <a:p>
            <a:pPr eaLnBrk="1" hangingPunct="1"/>
            <a:r>
              <a:rPr lang="en-US" altLang="zh-TW" sz="4000" b="1" smtClean="0">
                <a:latin typeface="Arial" panose="020B0604020202020204" pitchFamily="34" charset="0"/>
              </a:rPr>
              <a:t>Routing in ARPANET (cont)</a:t>
            </a:r>
          </a:p>
        </p:txBody>
      </p:sp>
      <p:sp>
        <p:nvSpPr>
          <p:cNvPr id="19459" name="Rectangle 3"/>
          <p:cNvSpPr>
            <a:spLocks noGrp="1" noChangeArrowheads="1"/>
          </p:cNvSpPr>
          <p:nvPr>
            <p:ph idx="1"/>
          </p:nvPr>
        </p:nvSpPr>
        <p:spPr>
          <a:xfrm>
            <a:off x="685800" y="1143000"/>
            <a:ext cx="7772400" cy="5029200"/>
          </a:xfrm>
        </p:spPr>
        <p:txBody>
          <a:bodyPr/>
          <a:lstStyle/>
          <a:p>
            <a:pPr eaLnBrk="1" hangingPunct="1">
              <a:lnSpc>
                <a:spcPct val="120000"/>
              </a:lnSpc>
              <a:spcBef>
                <a:spcPct val="50000"/>
              </a:spcBef>
            </a:pPr>
            <a:r>
              <a:rPr lang="en-US" altLang="zh-TW" sz="2800" b="1" smtClean="0">
                <a:latin typeface="Arial" panose="020B0604020202020204" pitchFamily="34" charset="0"/>
              </a:rPr>
              <a:t>Second generation, 1979</a:t>
            </a:r>
          </a:p>
          <a:p>
            <a:pPr lvl="1" eaLnBrk="1" hangingPunct="1">
              <a:lnSpc>
                <a:spcPct val="120000"/>
              </a:lnSpc>
              <a:spcBef>
                <a:spcPct val="30000"/>
              </a:spcBef>
            </a:pPr>
            <a:r>
              <a:rPr lang="en-US" altLang="zh-TW" sz="2400" b="1" smtClean="0">
                <a:latin typeface="Arial" panose="020B0604020202020204" pitchFamily="34" charset="0"/>
              </a:rPr>
              <a:t>Using </a:t>
            </a:r>
            <a:r>
              <a:rPr lang="en-US" altLang="zh-TW" sz="2400" b="1" smtClean="0">
                <a:solidFill>
                  <a:schemeClr val="hlink"/>
                </a:solidFill>
                <a:latin typeface="Arial" panose="020B0604020202020204" pitchFamily="34" charset="0"/>
              </a:rPr>
              <a:t>Dijkstra’s</a:t>
            </a:r>
            <a:r>
              <a:rPr lang="en-US" altLang="zh-TW" sz="2400" b="1" smtClean="0">
                <a:latin typeface="Arial" panose="020B0604020202020204" pitchFamily="34" charset="0"/>
              </a:rPr>
              <a:t> algorithm </a:t>
            </a:r>
            <a:endParaRPr lang="en-US" altLang="zh-TW" sz="2400" b="1" smtClean="0">
              <a:latin typeface="Arial" panose="020B0604020202020204" pitchFamily="34" charset="0"/>
              <a:sym typeface="Wingdings" panose="05000000000000000000" pitchFamily="2" charset="2"/>
            </a:endParaRPr>
          </a:p>
          <a:p>
            <a:pPr lvl="1" eaLnBrk="1" hangingPunct="1">
              <a:lnSpc>
                <a:spcPct val="120000"/>
              </a:lnSpc>
              <a:spcBef>
                <a:spcPct val="30000"/>
              </a:spcBef>
            </a:pPr>
            <a:r>
              <a:rPr lang="en-US" altLang="zh-TW" sz="2400" b="1" smtClean="0">
                <a:solidFill>
                  <a:schemeClr val="hlink"/>
                </a:solidFill>
                <a:latin typeface="Arial" panose="020B0604020202020204" pitchFamily="34" charset="0"/>
              </a:rPr>
              <a:t>Link State Routing Protocol</a:t>
            </a:r>
            <a:endParaRPr lang="en-US" altLang="zh-TW" sz="2400" b="1" smtClean="0">
              <a:latin typeface="Arial" panose="020B0604020202020204" pitchFamily="34" charset="0"/>
            </a:endParaRPr>
          </a:p>
          <a:p>
            <a:pPr lvl="1" eaLnBrk="1" hangingPunct="1">
              <a:lnSpc>
                <a:spcPct val="120000"/>
              </a:lnSpc>
              <a:spcBef>
                <a:spcPct val="50000"/>
              </a:spcBef>
            </a:pPr>
            <a:r>
              <a:rPr lang="en-US" altLang="zh-TW" sz="2400" b="1" smtClean="0">
                <a:solidFill>
                  <a:schemeClr val="hlink"/>
                </a:solidFill>
                <a:latin typeface="Arial" panose="020B0604020202020204" pitchFamily="34" charset="0"/>
              </a:rPr>
              <a:t>OSPF</a:t>
            </a:r>
            <a:r>
              <a:rPr lang="en-US" altLang="zh-TW" sz="2400" b="1" smtClean="0">
                <a:latin typeface="Arial" panose="020B0604020202020204" pitchFamily="34" charset="0"/>
              </a:rPr>
              <a:t>: Open Shortest Path First protocol</a:t>
            </a:r>
          </a:p>
          <a:p>
            <a:pPr lvl="1" eaLnBrk="1" hangingPunct="1">
              <a:lnSpc>
                <a:spcPct val="120000"/>
              </a:lnSpc>
              <a:spcBef>
                <a:spcPct val="30000"/>
              </a:spcBef>
            </a:pPr>
            <a:r>
              <a:rPr lang="en-US" altLang="zh-TW" sz="2400" b="1" smtClean="0">
                <a:latin typeface="Arial" panose="020B0604020202020204" pitchFamily="34" charset="0"/>
              </a:rPr>
              <a:t>The </a:t>
            </a:r>
            <a:r>
              <a:rPr lang="en-US" altLang="zh-TW" sz="2400" b="1" smtClean="0">
                <a:solidFill>
                  <a:schemeClr val="accent1"/>
                </a:solidFill>
                <a:latin typeface="Arial" panose="020B0604020202020204" pitchFamily="34" charset="0"/>
              </a:rPr>
              <a:t>delay is measured directly</a:t>
            </a:r>
          </a:p>
          <a:p>
            <a:pPr lvl="1" eaLnBrk="1" hangingPunct="1">
              <a:lnSpc>
                <a:spcPct val="120000"/>
              </a:lnSpc>
              <a:spcBef>
                <a:spcPct val="30000"/>
              </a:spcBef>
            </a:pPr>
            <a:r>
              <a:rPr lang="en-US" altLang="zh-TW" sz="2400" b="1" smtClean="0">
                <a:latin typeface="Arial" panose="020B0604020202020204" pitchFamily="34" charset="0"/>
              </a:rPr>
              <a:t>Every 10 seconds, the node computes the </a:t>
            </a:r>
            <a:r>
              <a:rPr lang="en-US" altLang="zh-TW" sz="2400" b="1" smtClean="0">
                <a:solidFill>
                  <a:schemeClr val="accent1"/>
                </a:solidFill>
                <a:latin typeface="Arial" panose="020B0604020202020204" pitchFamily="34" charset="0"/>
              </a:rPr>
              <a:t>average delay</a:t>
            </a:r>
            <a:r>
              <a:rPr lang="en-US" altLang="zh-TW" sz="2400" b="1" smtClean="0">
                <a:latin typeface="Arial" panose="020B0604020202020204" pitchFamily="34" charset="0"/>
              </a:rPr>
              <a:t> on each outgoing link</a:t>
            </a:r>
          </a:p>
          <a:p>
            <a:pPr lvl="1" eaLnBrk="1" hangingPunct="1">
              <a:lnSpc>
                <a:spcPct val="120000"/>
              </a:lnSpc>
              <a:spcBef>
                <a:spcPct val="30000"/>
              </a:spcBef>
            </a:pPr>
            <a:r>
              <a:rPr lang="en-US" altLang="zh-TW" sz="2400" b="1" smtClean="0">
                <a:latin typeface="Arial" panose="020B0604020202020204" pitchFamily="34" charset="0"/>
              </a:rPr>
              <a:t>Information of changes in delay is sent to all others nodes using </a:t>
            </a:r>
            <a:r>
              <a:rPr lang="en-US" altLang="zh-TW" sz="2400" b="1" smtClean="0">
                <a:solidFill>
                  <a:schemeClr val="accent1"/>
                </a:solidFill>
                <a:latin typeface="Arial" panose="020B0604020202020204" pitchFamily="34" charset="0"/>
              </a:rPr>
              <a:t>flooding</a:t>
            </a:r>
          </a:p>
        </p:txBody>
      </p:sp>
      <p:sp>
        <p:nvSpPr>
          <p:cNvPr id="1946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7B18B93C-E1E8-4BFF-988C-64C2D328837F}" type="slidenum">
              <a:rPr lang="en-US" altLang="zh-TW" sz="1200">
                <a:latin typeface="Times New Roman" panose="02020603050405020304" pitchFamily="18" charset="0"/>
              </a:rPr>
              <a:pPr>
                <a:spcBef>
                  <a:spcPct val="0"/>
                </a:spcBef>
                <a:buFontTx/>
                <a:buNone/>
              </a:pPr>
              <a:t>14</a:t>
            </a:fld>
            <a:endParaRPr lang="en-US" altLang="zh-TW" sz="12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304800"/>
            <a:ext cx="7772400" cy="685800"/>
          </a:xfrm>
        </p:spPr>
        <p:txBody>
          <a:bodyPr rtlCol="0">
            <a:normAutofit fontScale="90000"/>
          </a:bodyPr>
          <a:lstStyle/>
          <a:p>
            <a:pPr eaLnBrk="1" fontAlgn="auto" hangingPunct="1">
              <a:spcAft>
                <a:spcPts val="0"/>
              </a:spcAft>
              <a:defRPr/>
            </a:pPr>
            <a:r>
              <a:rPr lang="en-US" altLang="zh-TW" sz="4000" b="1" smtClean="0">
                <a:latin typeface="Arial" charset="0"/>
              </a:rPr>
              <a:t>Routing in ARPANET (cont)</a:t>
            </a:r>
          </a:p>
        </p:txBody>
      </p:sp>
      <p:sp>
        <p:nvSpPr>
          <p:cNvPr id="20483"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86A31431-3CDD-4E33-8999-E4F5D2DB9E83}" type="slidenum">
              <a:rPr lang="en-US" altLang="zh-TW" sz="1200">
                <a:latin typeface="Times New Roman" panose="02020603050405020304" pitchFamily="18" charset="0"/>
              </a:rPr>
              <a:pPr>
                <a:spcBef>
                  <a:spcPct val="0"/>
                </a:spcBef>
                <a:buFontTx/>
                <a:buNone/>
              </a:pPr>
              <a:t>15</a:t>
            </a:fld>
            <a:endParaRPr lang="en-US" altLang="zh-TW" sz="1200">
              <a:latin typeface="Times New Roman" panose="02020603050405020304" pitchFamily="18" charset="0"/>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066800"/>
            <a:ext cx="78867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1143000"/>
          </a:xfrm>
        </p:spPr>
        <p:txBody>
          <a:bodyPr/>
          <a:lstStyle/>
          <a:p>
            <a:pPr eaLnBrk="1" hangingPunct="1"/>
            <a:r>
              <a:rPr lang="en-US" altLang="zh-TW" sz="4000" b="1" smtClean="0">
                <a:latin typeface="Arial" panose="020B0604020202020204" pitchFamily="34" charset="0"/>
              </a:rPr>
              <a:t>Routing in ARPANET (cont)</a:t>
            </a:r>
          </a:p>
        </p:txBody>
      </p:sp>
      <p:sp>
        <p:nvSpPr>
          <p:cNvPr id="21507" name="Rectangle 3"/>
          <p:cNvSpPr>
            <a:spLocks noGrp="1" noChangeArrowheads="1"/>
          </p:cNvSpPr>
          <p:nvPr>
            <p:ph idx="1"/>
          </p:nvPr>
        </p:nvSpPr>
        <p:spPr>
          <a:xfrm>
            <a:off x="685800" y="990600"/>
            <a:ext cx="7772400" cy="5410200"/>
          </a:xfrm>
        </p:spPr>
        <p:txBody>
          <a:bodyPr/>
          <a:lstStyle/>
          <a:p>
            <a:pPr eaLnBrk="1" hangingPunct="1">
              <a:lnSpc>
                <a:spcPct val="120000"/>
              </a:lnSpc>
              <a:spcBef>
                <a:spcPct val="50000"/>
              </a:spcBef>
            </a:pPr>
            <a:r>
              <a:rPr lang="en-US" altLang="zh-TW" sz="2800" b="1" smtClean="0">
                <a:latin typeface="Arial" panose="020B0604020202020204" pitchFamily="34" charset="0"/>
              </a:rPr>
              <a:t>Third generation, 1987</a:t>
            </a:r>
          </a:p>
          <a:p>
            <a:pPr lvl="1" eaLnBrk="1" hangingPunct="1">
              <a:lnSpc>
                <a:spcPct val="120000"/>
              </a:lnSpc>
            </a:pPr>
            <a:r>
              <a:rPr lang="en-US" altLang="zh-TW" sz="2400" b="1" smtClean="0">
                <a:latin typeface="Arial" panose="020B0604020202020204" pitchFamily="34" charset="0"/>
              </a:rPr>
              <a:t>Problem</a:t>
            </a:r>
          </a:p>
          <a:p>
            <a:pPr lvl="2" eaLnBrk="1" hangingPunct="1"/>
            <a:r>
              <a:rPr lang="en-US" altLang="zh-TW" sz="2000" b="1" smtClean="0">
                <a:latin typeface="Arial" panose="020B0604020202020204" pitchFamily="34" charset="0"/>
              </a:rPr>
              <a:t>The correlation between the reported values (delay) and those actually experienced after rerouting</a:t>
            </a:r>
          </a:p>
          <a:p>
            <a:pPr lvl="1" eaLnBrk="1" hangingPunct="1">
              <a:lnSpc>
                <a:spcPct val="120000"/>
              </a:lnSpc>
            </a:pPr>
            <a:r>
              <a:rPr lang="en-US" altLang="zh-TW" sz="2400" b="1" smtClean="0">
                <a:latin typeface="Arial" panose="020B0604020202020204" pitchFamily="34" charset="0"/>
              </a:rPr>
              <a:t>Conclusion</a:t>
            </a:r>
          </a:p>
          <a:p>
            <a:pPr lvl="2" eaLnBrk="1" hangingPunct="1"/>
            <a:r>
              <a:rPr lang="en-US" altLang="zh-TW" sz="2000" b="1" smtClean="0">
                <a:latin typeface="Arial" panose="020B0604020202020204" pitchFamily="34" charset="0"/>
              </a:rPr>
              <a:t>Under heavy load, the goal of routing should be to give the average route a good path instead of attempting to give all routes the best path</a:t>
            </a:r>
          </a:p>
          <a:p>
            <a:pPr lvl="1" eaLnBrk="1" hangingPunct="1">
              <a:lnSpc>
                <a:spcPct val="120000"/>
              </a:lnSpc>
            </a:pPr>
            <a:r>
              <a:rPr lang="en-US" altLang="zh-TW" sz="2400" b="1" smtClean="0">
                <a:latin typeface="Arial" panose="020B0604020202020204" pitchFamily="34" charset="0"/>
              </a:rPr>
              <a:t>Solution</a:t>
            </a:r>
          </a:p>
          <a:p>
            <a:pPr lvl="2" eaLnBrk="1" hangingPunct="1"/>
            <a:r>
              <a:rPr lang="en-US" altLang="zh-TW" sz="2000" b="1" smtClean="0">
                <a:latin typeface="Arial" panose="020B0604020202020204" pitchFamily="34" charset="0"/>
              </a:rPr>
              <a:t>Also consider the </a:t>
            </a:r>
            <a:r>
              <a:rPr lang="en-US" altLang="zh-TW" sz="2000" b="1" smtClean="0">
                <a:solidFill>
                  <a:schemeClr val="hlink"/>
                </a:solidFill>
                <a:latin typeface="Arial" panose="020B0604020202020204" pitchFamily="34" charset="0"/>
              </a:rPr>
              <a:t>average utilization</a:t>
            </a:r>
            <a:r>
              <a:rPr lang="en-US" altLang="zh-TW" sz="2000" b="1" smtClean="0">
                <a:latin typeface="Arial" panose="020B0604020202020204" pitchFamily="34" charset="0"/>
              </a:rPr>
              <a:t> of links</a:t>
            </a:r>
          </a:p>
          <a:p>
            <a:pPr lvl="2" eaLnBrk="1" hangingPunct="1"/>
            <a:r>
              <a:rPr lang="en-US" altLang="zh-TW" sz="2000" b="1" i="1" smtClean="0">
                <a:solidFill>
                  <a:schemeClr val="accent1"/>
                </a:solidFill>
                <a:latin typeface="Arial" panose="020B0604020202020204" pitchFamily="34" charset="0"/>
              </a:rPr>
              <a:t>Revised</a:t>
            </a:r>
            <a:r>
              <a:rPr lang="en-US" altLang="zh-TW" sz="2000" b="1" smtClean="0">
                <a:solidFill>
                  <a:schemeClr val="accent1"/>
                </a:solidFill>
                <a:latin typeface="Arial" panose="020B0604020202020204" pitchFamily="34" charset="0"/>
              </a:rPr>
              <a:t> </a:t>
            </a:r>
            <a:r>
              <a:rPr lang="en-US" altLang="zh-TW" sz="2000" b="1" i="1" smtClean="0">
                <a:solidFill>
                  <a:schemeClr val="accent1"/>
                </a:solidFill>
                <a:latin typeface="Arial" panose="020B0604020202020204" pitchFamily="34" charset="0"/>
              </a:rPr>
              <a:t>cost function</a:t>
            </a:r>
            <a:r>
              <a:rPr lang="en-US" altLang="zh-TW" sz="2000" b="1" smtClean="0">
                <a:latin typeface="Arial" panose="020B0604020202020204" pitchFamily="34" charset="0"/>
              </a:rPr>
              <a:t>: </a:t>
            </a:r>
          </a:p>
          <a:p>
            <a:pPr lvl="3" eaLnBrk="1" hangingPunct="1">
              <a:lnSpc>
                <a:spcPct val="110000"/>
              </a:lnSpc>
            </a:pPr>
            <a:r>
              <a:rPr lang="en-US" altLang="zh-TW" sz="1800" b="1" smtClean="0">
                <a:solidFill>
                  <a:schemeClr val="hlink"/>
                </a:solidFill>
                <a:latin typeface="Arial" panose="020B0604020202020204" pitchFamily="34" charset="0"/>
              </a:rPr>
              <a:t>delay-based</a:t>
            </a:r>
            <a:r>
              <a:rPr lang="en-US" altLang="zh-TW" sz="1800" b="1" smtClean="0">
                <a:latin typeface="Arial" panose="020B0604020202020204" pitchFamily="34" charset="0"/>
              </a:rPr>
              <a:t> metric </a:t>
            </a:r>
            <a:r>
              <a:rPr lang="en-US" altLang="zh-TW" sz="1800" b="1" smtClean="0">
                <a:solidFill>
                  <a:schemeClr val="hlink"/>
                </a:solidFill>
                <a:latin typeface="Arial" panose="020B0604020202020204" pitchFamily="34" charset="0"/>
              </a:rPr>
              <a:t>under light loads</a:t>
            </a:r>
          </a:p>
          <a:p>
            <a:pPr lvl="3" eaLnBrk="1" hangingPunct="1">
              <a:lnSpc>
                <a:spcPct val="110000"/>
              </a:lnSpc>
            </a:pPr>
            <a:r>
              <a:rPr lang="en-US" altLang="zh-TW" sz="1800" b="1" smtClean="0">
                <a:solidFill>
                  <a:schemeClr val="hlink"/>
                </a:solidFill>
                <a:latin typeface="Arial" panose="020B0604020202020204" pitchFamily="34" charset="0"/>
              </a:rPr>
              <a:t>capacity-based</a:t>
            </a:r>
            <a:r>
              <a:rPr lang="en-US" altLang="zh-TW" sz="1800" b="1" smtClean="0">
                <a:latin typeface="Arial" panose="020B0604020202020204" pitchFamily="34" charset="0"/>
              </a:rPr>
              <a:t> metric </a:t>
            </a:r>
            <a:r>
              <a:rPr lang="en-US" altLang="zh-TW" sz="1800" b="1" smtClean="0">
                <a:solidFill>
                  <a:schemeClr val="hlink"/>
                </a:solidFill>
                <a:latin typeface="Arial" panose="020B0604020202020204" pitchFamily="34" charset="0"/>
              </a:rPr>
              <a:t>under heavy loads</a:t>
            </a:r>
            <a:endParaRPr lang="en-US" altLang="zh-TW" sz="1800" b="1" smtClean="0">
              <a:solidFill>
                <a:schemeClr val="hlink"/>
              </a:solidFill>
            </a:endParaRPr>
          </a:p>
        </p:txBody>
      </p:sp>
      <p:sp>
        <p:nvSpPr>
          <p:cNvPr id="21508"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990128F1-69BA-4B5F-81B9-6A8FC630461B}" type="slidenum">
              <a:rPr lang="en-US" altLang="zh-TW" sz="1200">
                <a:latin typeface="Times New Roman" panose="02020603050405020304" pitchFamily="18" charset="0"/>
              </a:rPr>
              <a:pPr>
                <a:spcBef>
                  <a:spcPct val="0"/>
                </a:spcBef>
                <a:buFontTx/>
                <a:buNone/>
              </a:pPr>
              <a:t>16</a:t>
            </a:fld>
            <a:endParaRPr lang="en-US" altLang="zh-TW" sz="12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42900"/>
            <a:ext cx="7772400" cy="854075"/>
          </a:xfrm>
        </p:spPr>
        <p:txBody>
          <a:bodyPr/>
          <a:lstStyle/>
          <a:p>
            <a:pPr eaLnBrk="1" hangingPunct="1"/>
            <a:r>
              <a:rPr lang="en-US" altLang="zh-TW" sz="4000" b="1" smtClean="0">
                <a:latin typeface="Arial" panose="020B0604020202020204" pitchFamily="34" charset="0"/>
              </a:rPr>
              <a:t>Calculate Link Costs</a:t>
            </a:r>
          </a:p>
        </p:txBody>
      </p:sp>
      <p:sp>
        <p:nvSpPr>
          <p:cNvPr id="22531" name="Rectangle 3"/>
          <p:cNvSpPr>
            <a:spLocks noGrp="1" noChangeArrowheads="1"/>
          </p:cNvSpPr>
          <p:nvPr>
            <p:ph idx="1"/>
          </p:nvPr>
        </p:nvSpPr>
        <p:spPr>
          <a:xfrm>
            <a:off x="685800" y="1341438"/>
            <a:ext cx="7696200" cy="4824412"/>
          </a:xfrm>
        </p:spPr>
        <p:txBody>
          <a:bodyPr/>
          <a:lstStyle/>
          <a:p>
            <a:pPr marL="609600" indent="-609600" eaLnBrk="1" hangingPunct="1">
              <a:lnSpc>
                <a:spcPct val="110000"/>
              </a:lnSpc>
              <a:spcBef>
                <a:spcPct val="50000"/>
              </a:spcBef>
              <a:buFontTx/>
              <a:buAutoNum type="arabicPeriod"/>
            </a:pPr>
            <a:r>
              <a:rPr lang="en-US" altLang="zh-TW" sz="2600" b="1" smtClean="0">
                <a:latin typeface="Arial" panose="020B0604020202020204" pitchFamily="34" charset="0"/>
              </a:rPr>
              <a:t>Measure the </a:t>
            </a:r>
            <a:r>
              <a:rPr lang="en-US" altLang="zh-TW" sz="2600" b="1" smtClean="0">
                <a:solidFill>
                  <a:srgbClr val="969696"/>
                </a:solidFill>
                <a:latin typeface="Arial" panose="020B0604020202020204" pitchFamily="34" charset="0"/>
              </a:rPr>
              <a:t>avg. delay</a:t>
            </a:r>
            <a:r>
              <a:rPr lang="en-US" altLang="zh-TW" sz="2600" b="1" smtClean="0">
                <a:latin typeface="Arial" panose="020B0604020202020204" pitchFamily="34" charset="0"/>
              </a:rPr>
              <a:t> over the last 10 sec</a:t>
            </a:r>
          </a:p>
          <a:p>
            <a:pPr marL="609600" indent="-609600" eaLnBrk="1" hangingPunct="1">
              <a:lnSpc>
                <a:spcPct val="110000"/>
              </a:lnSpc>
              <a:spcBef>
                <a:spcPct val="50000"/>
              </a:spcBef>
              <a:buFontTx/>
              <a:buAutoNum type="arabicPeriod"/>
            </a:pPr>
            <a:r>
              <a:rPr lang="en-US" altLang="zh-TW" sz="2600" b="1" smtClean="0">
                <a:latin typeface="Arial" panose="020B0604020202020204" pitchFamily="34" charset="0"/>
              </a:rPr>
              <a:t>Using the single-server queuing model (M/G/1), the measured delay is transformed into an estimate of </a:t>
            </a:r>
            <a:r>
              <a:rPr lang="en-US" altLang="zh-TW" sz="2600" b="1" smtClean="0">
                <a:solidFill>
                  <a:srgbClr val="969696"/>
                </a:solidFill>
                <a:latin typeface="Arial" panose="020B0604020202020204" pitchFamily="34" charset="0"/>
              </a:rPr>
              <a:t>link utilization</a:t>
            </a:r>
          </a:p>
          <a:p>
            <a:pPr marL="609600" indent="-609600" eaLnBrk="1" hangingPunct="1">
              <a:lnSpc>
                <a:spcPct val="110000"/>
              </a:lnSpc>
              <a:spcBef>
                <a:spcPct val="50000"/>
              </a:spcBef>
              <a:buFontTx/>
              <a:buAutoNum type="arabicPeriod"/>
            </a:pPr>
            <a:r>
              <a:rPr lang="en-US" altLang="zh-TW" sz="2600" b="1" smtClean="0">
                <a:solidFill>
                  <a:srgbClr val="969696"/>
                </a:solidFill>
                <a:latin typeface="Arial" panose="020B0604020202020204" pitchFamily="34" charset="0"/>
              </a:rPr>
              <a:t>Average the link utilization</a:t>
            </a:r>
            <a:r>
              <a:rPr lang="en-US" altLang="zh-TW" sz="2600" b="1" smtClean="0">
                <a:latin typeface="Arial" panose="020B0604020202020204" pitchFamily="34" charset="0"/>
              </a:rPr>
              <a:t> </a:t>
            </a:r>
            <a:r>
              <a:rPr lang="en-US" altLang="zh-TW" sz="2600" b="1" i="1" smtClean="0">
                <a:solidFill>
                  <a:schemeClr val="hlink"/>
                </a:solidFill>
                <a:latin typeface="Symbol" panose="05050102010706020507" pitchFamily="18" charset="2"/>
              </a:rPr>
              <a:t>r </a:t>
            </a:r>
            <a:r>
              <a:rPr lang="en-US" altLang="zh-TW" sz="2600" b="1" i="1" smtClean="0">
                <a:solidFill>
                  <a:schemeClr val="hlink"/>
                </a:solidFill>
                <a:latin typeface="Arial" panose="020B0604020202020204" pitchFamily="34" charset="0"/>
              </a:rPr>
              <a:t>(n+1)</a:t>
            </a:r>
            <a:r>
              <a:rPr lang="en-US" altLang="zh-TW" sz="2600" b="1" smtClean="0">
                <a:latin typeface="Arial" panose="020B0604020202020204" pitchFamily="34" charset="0"/>
              </a:rPr>
              <a:t> with the previous estimate of utilization </a:t>
            </a:r>
            <a:r>
              <a:rPr lang="en-US" altLang="zh-TW" sz="2600" b="1" i="1" smtClean="0">
                <a:solidFill>
                  <a:schemeClr val="hlink"/>
                </a:solidFill>
                <a:latin typeface="Arial" panose="020B0604020202020204" pitchFamily="34" charset="0"/>
              </a:rPr>
              <a:t>U(n)</a:t>
            </a:r>
            <a:endParaRPr lang="en-US" altLang="zh-TW" sz="2600" b="1" smtClean="0">
              <a:solidFill>
                <a:schemeClr val="hlink"/>
              </a:solidFill>
              <a:latin typeface="Arial" panose="020B0604020202020204" pitchFamily="34" charset="0"/>
            </a:endParaRPr>
          </a:p>
          <a:p>
            <a:pPr marL="990600" lvl="1" indent="-533400" eaLnBrk="1" hangingPunct="1">
              <a:lnSpc>
                <a:spcPct val="110000"/>
              </a:lnSpc>
              <a:spcBef>
                <a:spcPct val="50000"/>
              </a:spcBef>
              <a:buFont typeface="Wingdings" panose="05000000000000000000" pitchFamily="2" charset="2"/>
              <a:buChar char="n"/>
            </a:pPr>
            <a:r>
              <a:rPr lang="en-US" altLang="zh-TW" sz="2200" b="1" i="1" smtClean="0">
                <a:solidFill>
                  <a:schemeClr val="hlink"/>
                </a:solidFill>
                <a:latin typeface="Arial" panose="020B0604020202020204" pitchFamily="34" charset="0"/>
              </a:rPr>
              <a:t>U(n+1) = 0.5 * </a:t>
            </a:r>
            <a:r>
              <a:rPr lang="en-US" altLang="zh-TW" sz="2200" b="1" i="1" smtClean="0">
                <a:solidFill>
                  <a:schemeClr val="hlink"/>
                </a:solidFill>
                <a:latin typeface="Symbol" panose="05050102010706020507" pitchFamily="18" charset="2"/>
              </a:rPr>
              <a:t>r</a:t>
            </a:r>
            <a:r>
              <a:rPr lang="en-US" altLang="zh-TW" sz="2200" b="1" i="1" smtClean="0">
                <a:solidFill>
                  <a:schemeClr val="hlink"/>
                </a:solidFill>
                <a:latin typeface="Arial" panose="020B0604020202020204" pitchFamily="34" charset="0"/>
              </a:rPr>
              <a:t> (n+1) + 0.5 * U(n)</a:t>
            </a:r>
          </a:p>
          <a:p>
            <a:pPr marL="609600" indent="-609600" eaLnBrk="1" hangingPunct="1">
              <a:lnSpc>
                <a:spcPct val="110000"/>
              </a:lnSpc>
              <a:spcBef>
                <a:spcPct val="50000"/>
              </a:spcBef>
              <a:buFontTx/>
              <a:buAutoNum type="arabicPeriod"/>
            </a:pPr>
            <a:r>
              <a:rPr lang="en-US" altLang="zh-TW" sz="2600" b="1" smtClean="0">
                <a:latin typeface="Arial" panose="020B0604020202020204" pitchFamily="34" charset="0"/>
              </a:rPr>
              <a:t>The </a:t>
            </a:r>
            <a:r>
              <a:rPr lang="en-US" altLang="zh-TW" sz="2600" b="1" smtClean="0">
                <a:solidFill>
                  <a:srgbClr val="969696"/>
                </a:solidFill>
                <a:latin typeface="Arial" panose="020B0604020202020204" pitchFamily="34" charset="0"/>
              </a:rPr>
              <a:t>link cost</a:t>
            </a:r>
            <a:r>
              <a:rPr lang="en-US" altLang="zh-TW" sz="2600" b="1" smtClean="0">
                <a:latin typeface="Arial" panose="020B0604020202020204" pitchFamily="34" charset="0"/>
              </a:rPr>
              <a:t> is set as a </a:t>
            </a:r>
            <a:r>
              <a:rPr lang="en-US" altLang="zh-TW" sz="2600" b="1" smtClean="0">
                <a:solidFill>
                  <a:schemeClr val="hlink"/>
                </a:solidFill>
                <a:latin typeface="Arial" panose="020B0604020202020204" pitchFamily="34" charset="0"/>
              </a:rPr>
              <a:t>function of average utilization</a:t>
            </a:r>
          </a:p>
        </p:txBody>
      </p:sp>
      <p:sp>
        <p:nvSpPr>
          <p:cNvPr id="22532"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E311EBF4-46EA-42CD-8316-F3ED3699302A}" type="slidenum">
              <a:rPr lang="en-US" altLang="zh-TW" sz="1200">
                <a:latin typeface="Times New Roman" panose="02020603050405020304" pitchFamily="18" charset="0"/>
              </a:rPr>
              <a:pPr>
                <a:spcBef>
                  <a:spcPct val="0"/>
                </a:spcBef>
                <a:buFontTx/>
                <a:buNone/>
              </a:pPr>
              <a:t>17</a:t>
            </a:fld>
            <a:endParaRPr lang="en-US" altLang="zh-TW" sz="12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228600"/>
            <a:ext cx="7772400" cy="1143000"/>
          </a:xfrm>
        </p:spPr>
        <p:txBody>
          <a:bodyPr/>
          <a:lstStyle/>
          <a:p>
            <a:pPr eaLnBrk="1" hangingPunct="1"/>
            <a:r>
              <a:rPr lang="en-US" altLang="zh-TW" sz="3600" b="1" smtClean="0">
                <a:latin typeface="Arial" panose="020B0604020202020204" pitchFamily="34" charset="0"/>
              </a:rPr>
              <a:t>ARPANET Delay Metrics (3</a:t>
            </a:r>
            <a:r>
              <a:rPr lang="en-US" altLang="zh-TW" sz="3600" b="1" baseline="30000" smtClean="0">
                <a:latin typeface="Arial" panose="020B0604020202020204" pitchFamily="34" charset="0"/>
              </a:rPr>
              <a:t>rd</a:t>
            </a:r>
            <a:r>
              <a:rPr lang="en-US" altLang="zh-TW" sz="3600" b="1" smtClean="0">
                <a:latin typeface="Arial" panose="020B0604020202020204" pitchFamily="34" charset="0"/>
              </a:rPr>
              <a:t>)</a:t>
            </a:r>
          </a:p>
        </p:txBody>
      </p:sp>
      <p:sp>
        <p:nvSpPr>
          <p:cNvPr id="23555"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5957BE2A-DE11-4213-96E6-E402C4EECC96}" type="slidenum">
              <a:rPr lang="en-US" altLang="zh-TW" sz="1200">
                <a:latin typeface="Times New Roman" panose="02020603050405020304" pitchFamily="18" charset="0"/>
              </a:rPr>
              <a:pPr>
                <a:spcBef>
                  <a:spcPct val="0"/>
                </a:spcBef>
                <a:buFontTx/>
                <a:buNone/>
              </a:pPr>
              <a:t>18</a:t>
            </a:fld>
            <a:endParaRPr lang="en-US" altLang="zh-TW" sz="1200">
              <a:latin typeface="Times New Roman" panose="02020603050405020304" pitchFamily="18" charset="0"/>
            </a:endParaRPr>
          </a:p>
        </p:txBody>
      </p:sp>
      <p:sp>
        <p:nvSpPr>
          <p:cNvPr id="23556" name="Text Box 5"/>
          <p:cNvSpPr txBox="1">
            <a:spLocks noChangeArrowheads="1"/>
          </p:cNvSpPr>
          <p:nvPr/>
        </p:nvSpPr>
        <p:spPr bwMode="auto">
          <a:xfrm flipH="1" flipV="1">
            <a:off x="1035050" y="2590800"/>
            <a:ext cx="4889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b="1">
                <a:latin typeface="Arial" panose="020B0604020202020204" pitchFamily="34" charset="0"/>
              </a:rPr>
              <a:t>Delay (hops)</a:t>
            </a:r>
          </a:p>
        </p:txBody>
      </p:sp>
      <p:sp>
        <p:nvSpPr>
          <p:cNvPr id="23557" name="Text Box 6"/>
          <p:cNvSpPr txBox="1">
            <a:spLocks noChangeArrowheads="1"/>
          </p:cNvSpPr>
          <p:nvPr/>
        </p:nvSpPr>
        <p:spPr bwMode="auto">
          <a:xfrm>
            <a:off x="3403600" y="5622925"/>
            <a:ext cx="2649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b="1">
                <a:latin typeface="Arial" panose="020B0604020202020204" pitchFamily="34" charset="0"/>
              </a:rPr>
              <a:t>Estimated utilization</a:t>
            </a:r>
          </a:p>
        </p:txBody>
      </p:sp>
      <p:sp>
        <p:nvSpPr>
          <p:cNvPr id="23558" name="Text Box 9"/>
          <p:cNvSpPr txBox="1">
            <a:spLocks noChangeArrowheads="1"/>
          </p:cNvSpPr>
          <p:nvPr/>
        </p:nvSpPr>
        <p:spPr bwMode="auto">
          <a:xfrm>
            <a:off x="4648200" y="1676400"/>
            <a:ext cx="1847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i="1">
                <a:latin typeface="Arial" panose="020B0604020202020204" pitchFamily="34" charset="0"/>
              </a:rPr>
              <a:t>Theoretical</a:t>
            </a:r>
            <a:br>
              <a:rPr lang="en-US" altLang="zh-TW" sz="1800" b="1" i="1">
                <a:latin typeface="Arial" panose="020B0604020202020204" pitchFamily="34" charset="0"/>
              </a:rPr>
            </a:br>
            <a:r>
              <a:rPr lang="en-US" altLang="zh-TW" sz="1800" b="1" i="1">
                <a:latin typeface="Arial" panose="020B0604020202020204" pitchFamily="34" charset="0"/>
              </a:rPr>
              <a:t>queueing delay</a:t>
            </a:r>
          </a:p>
        </p:txBody>
      </p:sp>
      <p:grpSp>
        <p:nvGrpSpPr>
          <p:cNvPr id="23559" name="Group 52"/>
          <p:cNvGrpSpPr>
            <a:grpSpLocks/>
          </p:cNvGrpSpPr>
          <p:nvPr/>
        </p:nvGrpSpPr>
        <p:grpSpPr bwMode="auto">
          <a:xfrm>
            <a:off x="6356350" y="5029200"/>
            <a:ext cx="501650" cy="601663"/>
            <a:chOff x="4032" y="3264"/>
            <a:chExt cx="316" cy="379"/>
          </a:xfrm>
        </p:grpSpPr>
        <p:sp>
          <p:nvSpPr>
            <p:cNvPr id="23610" name="Line 10"/>
            <p:cNvSpPr>
              <a:spLocks noChangeShapeType="1"/>
            </p:cNvSpPr>
            <p:nvPr/>
          </p:nvSpPr>
          <p:spPr bwMode="auto">
            <a:xfrm>
              <a:off x="4204" y="32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11" name="Text Box 11"/>
            <p:cNvSpPr txBox="1">
              <a:spLocks noChangeArrowheads="1"/>
            </p:cNvSpPr>
            <p:nvPr/>
          </p:nvSpPr>
          <p:spPr bwMode="auto">
            <a:xfrm>
              <a:off x="4032" y="3412"/>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0.9</a:t>
              </a:r>
            </a:p>
          </p:txBody>
        </p:sp>
      </p:grpSp>
      <p:grpSp>
        <p:nvGrpSpPr>
          <p:cNvPr id="23560" name="Group 50"/>
          <p:cNvGrpSpPr>
            <a:grpSpLocks/>
          </p:cNvGrpSpPr>
          <p:nvPr/>
        </p:nvGrpSpPr>
        <p:grpSpPr bwMode="auto">
          <a:xfrm>
            <a:off x="5289550" y="5029200"/>
            <a:ext cx="501650" cy="601663"/>
            <a:chOff x="3408" y="3264"/>
            <a:chExt cx="316" cy="379"/>
          </a:xfrm>
        </p:grpSpPr>
        <p:sp>
          <p:nvSpPr>
            <p:cNvPr id="23608" name="Line 12"/>
            <p:cNvSpPr>
              <a:spLocks noChangeShapeType="1"/>
            </p:cNvSpPr>
            <p:nvPr/>
          </p:nvSpPr>
          <p:spPr bwMode="auto">
            <a:xfrm>
              <a:off x="3580" y="32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09" name="Text Box 13"/>
            <p:cNvSpPr txBox="1">
              <a:spLocks noChangeArrowheads="1"/>
            </p:cNvSpPr>
            <p:nvPr/>
          </p:nvSpPr>
          <p:spPr bwMode="auto">
            <a:xfrm>
              <a:off x="3408" y="3412"/>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0.7</a:t>
              </a:r>
            </a:p>
          </p:txBody>
        </p:sp>
      </p:grpSp>
      <p:sp>
        <p:nvSpPr>
          <p:cNvPr id="23561" name="Freeform 14"/>
          <p:cNvSpPr>
            <a:spLocks/>
          </p:cNvSpPr>
          <p:nvPr/>
        </p:nvSpPr>
        <p:spPr bwMode="auto">
          <a:xfrm>
            <a:off x="1828800" y="1435100"/>
            <a:ext cx="4852988" cy="3203575"/>
          </a:xfrm>
          <a:custGeom>
            <a:avLst/>
            <a:gdLst>
              <a:gd name="T0" fmla="*/ 0 w 3057"/>
              <a:gd name="T1" fmla="*/ 3203575 h 2018"/>
              <a:gd name="T2" fmla="*/ 1392238 w 3057"/>
              <a:gd name="T3" fmla="*/ 3038475 h 2018"/>
              <a:gd name="T4" fmla="*/ 2616200 w 3057"/>
              <a:gd name="T5" fmla="*/ 2714625 h 2018"/>
              <a:gd name="T6" fmla="*/ 3333750 w 3057"/>
              <a:gd name="T7" fmla="*/ 2363788 h 2018"/>
              <a:gd name="T8" fmla="*/ 3911600 w 3057"/>
              <a:gd name="T9" fmla="*/ 1857375 h 2018"/>
              <a:gd name="T10" fmla="*/ 4430713 w 3057"/>
              <a:gd name="T11" fmla="*/ 1238250 h 2018"/>
              <a:gd name="T12" fmla="*/ 4725988 w 3057"/>
              <a:gd name="T13" fmla="*/ 647700 h 2018"/>
              <a:gd name="T14" fmla="*/ 4852988 w 3057"/>
              <a:gd name="T15" fmla="*/ 0 h 2018"/>
              <a:gd name="T16" fmla="*/ 0 60000 65536"/>
              <a:gd name="T17" fmla="*/ 0 60000 65536"/>
              <a:gd name="T18" fmla="*/ 0 60000 65536"/>
              <a:gd name="T19" fmla="*/ 0 60000 65536"/>
              <a:gd name="T20" fmla="*/ 0 60000 65536"/>
              <a:gd name="T21" fmla="*/ 0 60000 65536"/>
              <a:gd name="T22" fmla="*/ 0 60000 65536"/>
              <a:gd name="T23" fmla="*/ 0 60000 65536"/>
              <a:gd name="T24" fmla="*/ 0 w 3057"/>
              <a:gd name="T25" fmla="*/ 0 h 2018"/>
              <a:gd name="T26" fmla="*/ 3057 w 3057"/>
              <a:gd name="T27" fmla="*/ 2018 h 20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7" h="2018">
                <a:moveTo>
                  <a:pt x="0" y="2018"/>
                </a:moveTo>
                <a:cubicBezTo>
                  <a:pt x="146" y="2001"/>
                  <a:pt x="602" y="1965"/>
                  <a:pt x="877" y="1914"/>
                </a:cubicBezTo>
                <a:cubicBezTo>
                  <a:pt x="1152" y="1863"/>
                  <a:pt x="1444" y="1781"/>
                  <a:pt x="1648" y="1710"/>
                </a:cubicBezTo>
                <a:cubicBezTo>
                  <a:pt x="1852" y="1639"/>
                  <a:pt x="1964" y="1579"/>
                  <a:pt x="2100" y="1489"/>
                </a:cubicBezTo>
                <a:cubicBezTo>
                  <a:pt x="2236" y="1399"/>
                  <a:pt x="2349" y="1288"/>
                  <a:pt x="2464" y="1170"/>
                </a:cubicBezTo>
                <a:cubicBezTo>
                  <a:pt x="2579" y="1052"/>
                  <a:pt x="2705" y="907"/>
                  <a:pt x="2791" y="780"/>
                </a:cubicBezTo>
                <a:cubicBezTo>
                  <a:pt x="2877" y="653"/>
                  <a:pt x="2933" y="538"/>
                  <a:pt x="2977" y="408"/>
                </a:cubicBezTo>
                <a:cubicBezTo>
                  <a:pt x="3021" y="278"/>
                  <a:pt x="3040" y="85"/>
                  <a:pt x="3057"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3562" name="Line 22"/>
          <p:cNvSpPr>
            <a:spLocks noChangeShapeType="1"/>
          </p:cNvSpPr>
          <p:nvPr/>
        </p:nvSpPr>
        <p:spPr bwMode="auto">
          <a:xfrm>
            <a:off x="1828800" y="46482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63" name="Text Box 23"/>
          <p:cNvSpPr txBox="1">
            <a:spLocks noChangeArrowheads="1"/>
          </p:cNvSpPr>
          <p:nvPr/>
        </p:nvSpPr>
        <p:spPr bwMode="auto">
          <a:xfrm>
            <a:off x="2051050" y="3638550"/>
            <a:ext cx="2735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i="1">
                <a:solidFill>
                  <a:srgbClr val="969696"/>
                </a:solidFill>
                <a:latin typeface="Arial" panose="020B0604020202020204" pitchFamily="34" charset="0"/>
              </a:rPr>
              <a:t>Metric for satellite link</a:t>
            </a:r>
          </a:p>
        </p:txBody>
      </p:sp>
      <p:sp>
        <p:nvSpPr>
          <p:cNvPr id="23564" name="Text Box 24"/>
          <p:cNvSpPr txBox="1">
            <a:spLocks noChangeArrowheads="1"/>
          </p:cNvSpPr>
          <p:nvPr/>
        </p:nvSpPr>
        <p:spPr bwMode="auto">
          <a:xfrm>
            <a:off x="4643438" y="4371975"/>
            <a:ext cx="1695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1800" b="1" i="1">
                <a:solidFill>
                  <a:schemeClr val="hlink"/>
                </a:solidFill>
                <a:latin typeface="Arial" panose="020B0604020202020204" pitchFamily="34" charset="0"/>
              </a:rPr>
              <a:t>Metric for</a:t>
            </a:r>
            <a:br>
              <a:rPr lang="en-US" altLang="zh-TW" sz="1800" b="1" i="1">
                <a:solidFill>
                  <a:schemeClr val="hlink"/>
                </a:solidFill>
                <a:latin typeface="Arial" panose="020B0604020202020204" pitchFamily="34" charset="0"/>
              </a:rPr>
            </a:br>
            <a:r>
              <a:rPr lang="en-US" altLang="zh-TW" sz="1800" b="1" i="1">
                <a:solidFill>
                  <a:schemeClr val="hlink"/>
                </a:solidFill>
                <a:latin typeface="Arial" panose="020B0604020202020204" pitchFamily="34" charset="0"/>
              </a:rPr>
              <a:t>terrestrial link</a:t>
            </a:r>
          </a:p>
        </p:txBody>
      </p:sp>
      <p:grpSp>
        <p:nvGrpSpPr>
          <p:cNvPr id="23565" name="Group 51"/>
          <p:cNvGrpSpPr>
            <a:grpSpLocks/>
          </p:cNvGrpSpPr>
          <p:nvPr/>
        </p:nvGrpSpPr>
        <p:grpSpPr bwMode="auto">
          <a:xfrm>
            <a:off x="5822950" y="5029200"/>
            <a:ext cx="501650" cy="601663"/>
            <a:chOff x="3716" y="3264"/>
            <a:chExt cx="316" cy="379"/>
          </a:xfrm>
        </p:grpSpPr>
        <p:sp>
          <p:nvSpPr>
            <p:cNvPr id="23606" name="Line 25"/>
            <p:cNvSpPr>
              <a:spLocks noChangeShapeType="1"/>
            </p:cNvSpPr>
            <p:nvPr/>
          </p:nvSpPr>
          <p:spPr bwMode="auto">
            <a:xfrm>
              <a:off x="3888" y="32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07" name="Text Box 26"/>
            <p:cNvSpPr txBox="1">
              <a:spLocks noChangeArrowheads="1"/>
            </p:cNvSpPr>
            <p:nvPr/>
          </p:nvSpPr>
          <p:spPr bwMode="auto">
            <a:xfrm>
              <a:off x="3716" y="3412"/>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0.8</a:t>
              </a:r>
            </a:p>
          </p:txBody>
        </p:sp>
      </p:grpSp>
      <p:grpSp>
        <p:nvGrpSpPr>
          <p:cNvPr id="23566" name="Group 49"/>
          <p:cNvGrpSpPr>
            <a:grpSpLocks/>
          </p:cNvGrpSpPr>
          <p:nvPr/>
        </p:nvGrpSpPr>
        <p:grpSpPr bwMode="auto">
          <a:xfrm>
            <a:off x="4756150" y="5029200"/>
            <a:ext cx="501650" cy="601663"/>
            <a:chOff x="3092" y="3264"/>
            <a:chExt cx="316" cy="379"/>
          </a:xfrm>
        </p:grpSpPr>
        <p:sp>
          <p:nvSpPr>
            <p:cNvPr id="23604" name="Line 27"/>
            <p:cNvSpPr>
              <a:spLocks noChangeShapeType="1"/>
            </p:cNvSpPr>
            <p:nvPr/>
          </p:nvSpPr>
          <p:spPr bwMode="auto">
            <a:xfrm>
              <a:off x="3264" y="32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05" name="Text Box 28"/>
            <p:cNvSpPr txBox="1">
              <a:spLocks noChangeArrowheads="1"/>
            </p:cNvSpPr>
            <p:nvPr/>
          </p:nvSpPr>
          <p:spPr bwMode="auto">
            <a:xfrm>
              <a:off x="3092" y="3412"/>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0.6</a:t>
              </a:r>
            </a:p>
          </p:txBody>
        </p:sp>
      </p:grpSp>
      <p:grpSp>
        <p:nvGrpSpPr>
          <p:cNvPr id="23567" name="Group 47"/>
          <p:cNvGrpSpPr>
            <a:grpSpLocks/>
          </p:cNvGrpSpPr>
          <p:nvPr/>
        </p:nvGrpSpPr>
        <p:grpSpPr bwMode="auto">
          <a:xfrm>
            <a:off x="3689350" y="5029200"/>
            <a:ext cx="501650" cy="601663"/>
            <a:chOff x="2468" y="3264"/>
            <a:chExt cx="316" cy="379"/>
          </a:xfrm>
        </p:grpSpPr>
        <p:sp>
          <p:nvSpPr>
            <p:cNvPr id="23602" name="Line 29"/>
            <p:cNvSpPr>
              <a:spLocks noChangeShapeType="1"/>
            </p:cNvSpPr>
            <p:nvPr/>
          </p:nvSpPr>
          <p:spPr bwMode="auto">
            <a:xfrm>
              <a:off x="2640" y="32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03" name="Text Box 30"/>
            <p:cNvSpPr txBox="1">
              <a:spLocks noChangeArrowheads="1"/>
            </p:cNvSpPr>
            <p:nvPr/>
          </p:nvSpPr>
          <p:spPr bwMode="auto">
            <a:xfrm>
              <a:off x="2468" y="3412"/>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0.4</a:t>
              </a:r>
            </a:p>
          </p:txBody>
        </p:sp>
      </p:grpSp>
      <p:grpSp>
        <p:nvGrpSpPr>
          <p:cNvPr id="23568" name="Group 48"/>
          <p:cNvGrpSpPr>
            <a:grpSpLocks/>
          </p:cNvGrpSpPr>
          <p:nvPr/>
        </p:nvGrpSpPr>
        <p:grpSpPr bwMode="auto">
          <a:xfrm>
            <a:off x="4222750" y="5029200"/>
            <a:ext cx="501650" cy="601663"/>
            <a:chOff x="2776" y="3264"/>
            <a:chExt cx="316" cy="379"/>
          </a:xfrm>
        </p:grpSpPr>
        <p:sp>
          <p:nvSpPr>
            <p:cNvPr id="23600" name="Line 31"/>
            <p:cNvSpPr>
              <a:spLocks noChangeShapeType="1"/>
            </p:cNvSpPr>
            <p:nvPr/>
          </p:nvSpPr>
          <p:spPr bwMode="auto">
            <a:xfrm>
              <a:off x="2948" y="32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01" name="Text Box 32"/>
            <p:cNvSpPr txBox="1">
              <a:spLocks noChangeArrowheads="1"/>
            </p:cNvSpPr>
            <p:nvPr/>
          </p:nvSpPr>
          <p:spPr bwMode="auto">
            <a:xfrm>
              <a:off x="2776" y="3412"/>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0.5</a:t>
              </a:r>
            </a:p>
          </p:txBody>
        </p:sp>
      </p:grpSp>
      <p:grpSp>
        <p:nvGrpSpPr>
          <p:cNvPr id="23569" name="Group 46"/>
          <p:cNvGrpSpPr>
            <a:grpSpLocks/>
          </p:cNvGrpSpPr>
          <p:nvPr/>
        </p:nvGrpSpPr>
        <p:grpSpPr bwMode="auto">
          <a:xfrm>
            <a:off x="3155950" y="5029200"/>
            <a:ext cx="501650" cy="601663"/>
            <a:chOff x="2180" y="3264"/>
            <a:chExt cx="316" cy="379"/>
          </a:xfrm>
        </p:grpSpPr>
        <p:sp>
          <p:nvSpPr>
            <p:cNvPr id="23598" name="Line 33"/>
            <p:cNvSpPr>
              <a:spLocks noChangeShapeType="1"/>
            </p:cNvSpPr>
            <p:nvPr/>
          </p:nvSpPr>
          <p:spPr bwMode="auto">
            <a:xfrm>
              <a:off x="2352" y="32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599" name="Text Box 34"/>
            <p:cNvSpPr txBox="1">
              <a:spLocks noChangeArrowheads="1"/>
            </p:cNvSpPr>
            <p:nvPr/>
          </p:nvSpPr>
          <p:spPr bwMode="auto">
            <a:xfrm>
              <a:off x="2180" y="3412"/>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0.3</a:t>
              </a:r>
            </a:p>
          </p:txBody>
        </p:sp>
      </p:grpSp>
      <p:grpSp>
        <p:nvGrpSpPr>
          <p:cNvPr id="23570" name="Group 44"/>
          <p:cNvGrpSpPr>
            <a:grpSpLocks/>
          </p:cNvGrpSpPr>
          <p:nvPr/>
        </p:nvGrpSpPr>
        <p:grpSpPr bwMode="auto">
          <a:xfrm>
            <a:off x="2089150" y="5029200"/>
            <a:ext cx="501650" cy="601663"/>
            <a:chOff x="1412" y="3264"/>
            <a:chExt cx="316" cy="379"/>
          </a:xfrm>
        </p:grpSpPr>
        <p:sp>
          <p:nvSpPr>
            <p:cNvPr id="23596" name="Line 35"/>
            <p:cNvSpPr>
              <a:spLocks noChangeShapeType="1"/>
            </p:cNvSpPr>
            <p:nvPr/>
          </p:nvSpPr>
          <p:spPr bwMode="auto">
            <a:xfrm>
              <a:off x="1584" y="32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597" name="Text Box 36"/>
            <p:cNvSpPr txBox="1">
              <a:spLocks noChangeArrowheads="1"/>
            </p:cNvSpPr>
            <p:nvPr/>
          </p:nvSpPr>
          <p:spPr bwMode="auto">
            <a:xfrm>
              <a:off x="1412" y="3412"/>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0.1</a:t>
              </a:r>
            </a:p>
          </p:txBody>
        </p:sp>
      </p:grpSp>
      <p:grpSp>
        <p:nvGrpSpPr>
          <p:cNvPr id="23571" name="Group 45"/>
          <p:cNvGrpSpPr>
            <a:grpSpLocks/>
          </p:cNvGrpSpPr>
          <p:nvPr/>
        </p:nvGrpSpPr>
        <p:grpSpPr bwMode="auto">
          <a:xfrm>
            <a:off x="2622550" y="5029200"/>
            <a:ext cx="501650" cy="601663"/>
            <a:chOff x="1864" y="3264"/>
            <a:chExt cx="316" cy="379"/>
          </a:xfrm>
        </p:grpSpPr>
        <p:sp>
          <p:nvSpPr>
            <p:cNvPr id="23594" name="Line 37"/>
            <p:cNvSpPr>
              <a:spLocks noChangeShapeType="1"/>
            </p:cNvSpPr>
            <p:nvPr/>
          </p:nvSpPr>
          <p:spPr bwMode="auto">
            <a:xfrm>
              <a:off x="2036" y="32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595" name="Text Box 38"/>
            <p:cNvSpPr txBox="1">
              <a:spLocks noChangeArrowheads="1"/>
            </p:cNvSpPr>
            <p:nvPr/>
          </p:nvSpPr>
          <p:spPr bwMode="auto">
            <a:xfrm>
              <a:off x="1864" y="3412"/>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0.2</a:t>
              </a:r>
            </a:p>
          </p:txBody>
        </p:sp>
      </p:grpSp>
      <p:grpSp>
        <p:nvGrpSpPr>
          <p:cNvPr id="23572" name="Group 53"/>
          <p:cNvGrpSpPr>
            <a:grpSpLocks/>
          </p:cNvGrpSpPr>
          <p:nvPr/>
        </p:nvGrpSpPr>
        <p:grpSpPr bwMode="auto">
          <a:xfrm>
            <a:off x="6889750" y="5029200"/>
            <a:ext cx="501650" cy="601663"/>
            <a:chOff x="4340" y="3264"/>
            <a:chExt cx="316" cy="379"/>
          </a:xfrm>
        </p:grpSpPr>
        <p:sp>
          <p:nvSpPr>
            <p:cNvPr id="23592" name="Line 39"/>
            <p:cNvSpPr>
              <a:spLocks noChangeShapeType="1"/>
            </p:cNvSpPr>
            <p:nvPr/>
          </p:nvSpPr>
          <p:spPr bwMode="auto">
            <a:xfrm>
              <a:off x="4512" y="32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593" name="Text Box 40"/>
            <p:cNvSpPr txBox="1">
              <a:spLocks noChangeArrowheads="1"/>
            </p:cNvSpPr>
            <p:nvPr/>
          </p:nvSpPr>
          <p:spPr bwMode="auto">
            <a:xfrm>
              <a:off x="4340" y="3412"/>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1.0</a:t>
              </a:r>
            </a:p>
          </p:txBody>
        </p:sp>
      </p:grpSp>
      <p:grpSp>
        <p:nvGrpSpPr>
          <p:cNvPr id="23573" name="Group 43"/>
          <p:cNvGrpSpPr>
            <a:grpSpLocks/>
          </p:cNvGrpSpPr>
          <p:nvPr/>
        </p:nvGrpSpPr>
        <p:grpSpPr bwMode="auto">
          <a:xfrm>
            <a:off x="1555750" y="5029200"/>
            <a:ext cx="501650" cy="601663"/>
            <a:chOff x="980" y="3264"/>
            <a:chExt cx="316" cy="379"/>
          </a:xfrm>
        </p:grpSpPr>
        <p:sp>
          <p:nvSpPr>
            <p:cNvPr id="23590" name="Line 41"/>
            <p:cNvSpPr>
              <a:spLocks noChangeShapeType="1"/>
            </p:cNvSpPr>
            <p:nvPr/>
          </p:nvSpPr>
          <p:spPr bwMode="auto">
            <a:xfrm>
              <a:off x="1152" y="32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591" name="Text Box 42"/>
            <p:cNvSpPr txBox="1">
              <a:spLocks noChangeArrowheads="1"/>
            </p:cNvSpPr>
            <p:nvPr/>
          </p:nvSpPr>
          <p:spPr bwMode="auto">
            <a:xfrm>
              <a:off x="980" y="3412"/>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0.0</a:t>
              </a:r>
            </a:p>
          </p:txBody>
        </p:sp>
      </p:grpSp>
      <p:sp>
        <p:nvSpPr>
          <p:cNvPr id="23574" name="Text Box 54"/>
          <p:cNvSpPr txBox="1">
            <a:spLocks noChangeArrowheads="1"/>
          </p:cNvSpPr>
          <p:nvPr/>
        </p:nvSpPr>
        <p:spPr bwMode="auto">
          <a:xfrm>
            <a:off x="1517650" y="4433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1</a:t>
            </a:r>
          </a:p>
        </p:txBody>
      </p:sp>
      <p:sp>
        <p:nvSpPr>
          <p:cNvPr id="23575" name="Line 55"/>
          <p:cNvSpPr>
            <a:spLocks noChangeShapeType="1"/>
          </p:cNvSpPr>
          <p:nvPr/>
        </p:nvSpPr>
        <p:spPr bwMode="auto">
          <a:xfrm>
            <a:off x="1828800" y="3948113"/>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76" name="Text Box 56"/>
          <p:cNvSpPr txBox="1">
            <a:spLocks noChangeArrowheads="1"/>
          </p:cNvSpPr>
          <p:nvPr/>
        </p:nvSpPr>
        <p:spPr bwMode="auto">
          <a:xfrm>
            <a:off x="151765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2</a:t>
            </a:r>
          </a:p>
        </p:txBody>
      </p:sp>
      <p:sp>
        <p:nvSpPr>
          <p:cNvPr id="23577" name="Line 57"/>
          <p:cNvSpPr>
            <a:spLocks noChangeShapeType="1"/>
          </p:cNvSpPr>
          <p:nvPr/>
        </p:nvSpPr>
        <p:spPr bwMode="auto">
          <a:xfrm>
            <a:off x="1828800" y="3262313"/>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78" name="Text Box 58"/>
          <p:cNvSpPr txBox="1">
            <a:spLocks noChangeArrowheads="1"/>
          </p:cNvSpPr>
          <p:nvPr/>
        </p:nvSpPr>
        <p:spPr bwMode="auto">
          <a:xfrm>
            <a:off x="1517650" y="3048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3</a:t>
            </a:r>
          </a:p>
        </p:txBody>
      </p:sp>
      <p:sp>
        <p:nvSpPr>
          <p:cNvPr id="23579" name="Line 59"/>
          <p:cNvSpPr>
            <a:spLocks noChangeShapeType="1"/>
          </p:cNvSpPr>
          <p:nvPr/>
        </p:nvSpPr>
        <p:spPr bwMode="auto">
          <a:xfrm>
            <a:off x="1828800" y="2652713"/>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80" name="Text Box 60"/>
          <p:cNvSpPr txBox="1">
            <a:spLocks noChangeArrowheads="1"/>
          </p:cNvSpPr>
          <p:nvPr/>
        </p:nvSpPr>
        <p:spPr bwMode="auto">
          <a:xfrm>
            <a:off x="1517650" y="2438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4</a:t>
            </a:r>
          </a:p>
        </p:txBody>
      </p:sp>
      <p:sp>
        <p:nvSpPr>
          <p:cNvPr id="23581" name="Line 61"/>
          <p:cNvSpPr>
            <a:spLocks noChangeShapeType="1"/>
          </p:cNvSpPr>
          <p:nvPr/>
        </p:nvSpPr>
        <p:spPr bwMode="auto">
          <a:xfrm>
            <a:off x="1828800" y="19812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82" name="Text Box 62"/>
          <p:cNvSpPr txBox="1">
            <a:spLocks noChangeArrowheads="1"/>
          </p:cNvSpPr>
          <p:nvPr/>
        </p:nvSpPr>
        <p:spPr bwMode="auto">
          <a:xfrm>
            <a:off x="1517650" y="1766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5</a:t>
            </a:r>
          </a:p>
        </p:txBody>
      </p:sp>
      <p:sp>
        <p:nvSpPr>
          <p:cNvPr id="23583" name="Text Box 63"/>
          <p:cNvSpPr txBox="1">
            <a:spLocks noChangeArrowheads="1"/>
          </p:cNvSpPr>
          <p:nvPr/>
        </p:nvSpPr>
        <p:spPr bwMode="auto">
          <a:xfrm>
            <a:off x="1517650" y="5043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b="1">
                <a:latin typeface="Arial" panose="020B0604020202020204" pitchFamily="34" charset="0"/>
              </a:rPr>
              <a:t>0</a:t>
            </a:r>
          </a:p>
        </p:txBody>
      </p:sp>
      <p:sp>
        <p:nvSpPr>
          <p:cNvPr id="23584" name="Freeform 64"/>
          <p:cNvSpPr>
            <a:spLocks/>
          </p:cNvSpPr>
          <p:nvPr/>
        </p:nvSpPr>
        <p:spPr bwMode="auto">
          <a:xfrm>
            <a:off x="1828800" y="3314700"/>
            <a:ext cx="5343525" cy="1333500"/>
          </a:xfrm>
          <a:custGeom>
            <a:avLst/>
            <a:gdLst>
              <a:gd name="T0" fmla="*/ 0 w 3366"/>
              <a:gd name="T1" fmla="*/ 1333500 h 840"/>
              <a:gd name="T2" fmla="*/ 2667000 w 3366"/>
              <a:gd name="T3" fmla="*/ 1333500 h 840"/>
              <a:gd name="T4" fmla="*/ 5343525 w 3366"/>
              <a:gd name="T5" fmla="*/ 0 h 840"/>
              <a:gd name="T6" fmla="*/ 0 60000 65536"/>
              <a:gd name="T7" fmla="*/ 0 60000 65536"/>
              <a:gd name="T8" fmla="*/ 0 60000 65536"/>
              <a:gd name="T9" fmla="*/ 0 w 3366"/>
              <a:gd name="T10" fmla="*/ 0 h 840"/>
              <a:gd name="T11" fmla="*/ 3366 w 3366"/>
              <a:gd name="T12" fmla="*/ 840 h 840"/>
            </a:gdLst>
            <a:ahLst/>
            <a:cxnLst>
              <a:cxn ang="T6">
                <a:pos x="T0" y="T1"/>
              </a:cxn>
              <a:cxn ang="T7">
                <a:pos x="T2" y="T3"/>
              </a:cxn>
              <a:cxn ang="T8">
                <a:pos x="T4" y="T5"/>
              </a:cxn>
            </a:cxnLst>
            <a:rect l="T9" t="T10" r="T11" b="T12"/>
            <a:pathLst>
              <a:path w="3366" h="840">
                <a:moveTo>
                  <a:pt x="0" y="840"/>
                </a:moveTo>
                <a:lnTo>
                  <a:pt x="1680" y="840"/>
                </a:lnTo>
                <a:lnTo>
                  <a:pt x="3366" y="0"/>
                </a:ln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85" name="Line 65"/>
          <p:cNvSpPr>
            <a:spLocks noChangeShapeType="1"/>
          </p:cNvSpPr>
          <p:nvPr/>
        </p:nvSpPr>
        <p:spPr bwMode="auto">
          <a:xfrm>
            <a:off x="2133600" y="3262313"/>
            <a:ext cx="5029200" cy="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86" name="Line 67"/>
          <p:cNvSpPr>
            <a:spLocks noChangeShapeType="1"/>
          </p:cNvSpPr>
          <p:nvPr/>
        </p:nvSpPr>
        <p:spPr bwMode="auto">
          <a:xfrm>
            <a:off x="1828800" y="3962400"/>
            <a:ext cx="3981450" cy="0"/>
          </a:xfrm>
          <a:prstGeom prst="line">
            <a:avLst/>
          </a:prstGeom>
          <a:noFill/>
          <a:ln w="38100">
            <a:solidFill>
              <a:srgbClr val="96969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87" name="Line 68"/>
          <p:cNvSpPr>
            <a:spLocks noChangeShapeType="1"/>
          </p:cNvSpPr>
          <p:nvPr/>
        </p:nvSpPr>
        <p:spPr bwMode="auto">
          <a:xfrm flipV="1">
            <a:off x="5791200" y="3276600"/>
            <a:ext cx="1371600" cy="685800"/>
          </a:xfrm>
          <a:prstGeom prst="line">
            <a:avLst/>
          </a:prstGeom>
          <a:noFill/>
          <a:ln w="38100">
            <a:solidFill>
              <a:srgbClr val="96969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88" name="Freeform 4"/>
          <p:cNvSpPr>
            <a:spLocks/>
          </p:cNvSpPr>
          <p:nvPr/>
        </p:nvSpPr>
        <p:spPr bwMode="auto">
          <a:xfrm>
            <a:off x="1828800" y="1447800"/>
            <a:ext cx="6096000" cy="3810000"/>
          </a:xfrm>
          <a:custGeom>
            <a:avLst/>
            <a:gdLst>
              <a:gd name="T0" fmla="*/ 0 w 4224"/>
              <a:gd name="T1" fmla="*/ 0 h 1584"/>
              <a:gd name="T2" fmla="*/ 0 w 4224"/>
              <a:gd name="T3" fmla="*/ 3810000 h 1584"/>
              <a:gd name="T4" fmla="*/ 6096000 w 4224"/>
              <a:gd name="T5" fmla="*/ 3810000 h 1584"/>
              <a:gd name="T6" fmla="*/ 0 60000 65536"/>
              <a:gd name="T7" fmla="*/ 0 60000 65536"/>
              <a:gd name="T8" fmla="*/ 0 60000 65536"/>
              <a:gd name="T9" fmla="*/ 0 w 4224"/>
              <a:gd name="T10" fmla="*/ 0 h 1584"/>
              <a:gd name="T11" fmla="*/ 4224 w 4224"/>
              <a:gd name="T12" fmla="*/ 1584 h 1584"/>
            </a:gdLst>
            <a:ahLst/>
            <a:cxnLst>
              <a:cxn ang="T6">
                <a:pos x="T0" y="T1"/>
              </a:cxn>
              <a:cxn ang="T7">
                <a:pos x="T2" y="T3"/>
              </a:cxn>
              <a:cxn ang="T8">
                <a:pos x="T4" y="T5"/>
              </a:cxn>
            </a:cxnLst>
            <a:rect l="T9" t="T10" r="T11" b="T12"/>
            <a:pathLst>
              <a:path w="4224" h="1584">
                <a:moveTo>
                  <a:pt x="0" y="0"/>
                </a:moveTo>
                <a:lnTo>
                  <a:pt x="0" y="1584"/>
                </a:lnTo>
                <a:lnTo>
                  <a:pt x="4224" y="1584"/>
                </a:lnTo>
              </a:path>
            </a:pathLst>
          </a:custGeom>
          <a:noFill/>
          <a:ln w="381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3589" name="Line 69"/>
          <p:cNvSpPr>
            <a:spLocks noChangeShapeType="1"/>
          </p:cNvSpPr>
          <p:nvPr/>
        </p:nvSpPr>
        <p:spPr bwMode="auto">
          <a:xfrm>
            <a:off x="7162800" y="3276600"/>
            <a:ext cx="0" cy="198120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322263"/>
            <a:ext cx="7772400" cy="730250"/>
          </a:xfrm>
        </p:spPr>
        <p:txBody>
          <a:bodyPr/>
          <a:lstStyle/>
          <a:p>
            <a:pPr eaLnBrk="1" hangingPunct="1"/>
            <a:r>
              <a:rPr lang="en-US" altLang="zh-TW" sz="3600" b="1" smtClean="0">
                <a:latin typeface="Arial" panose="020B0604020202020204" pitchFamily="34" charset="0"/>
              </a:rPr>
              <a:t>ARPANET Delay Metrics (3</a:t>
            </a:r>
            <a:r>
              <a:rPr lang="en-US" altLang="zh-TW" sz="3600" b="1" baseline="30000" smtClean="0">
                <a:latin typeface="Arial" panose="020B0604020202020204" pitchFamily="34" charset="0"/>
              </a:rPr>
              <a:t>rd</a:t>
            </a:r>
            <a:r>
              <a:rPr lang="en-US" altLang="zh-TW" sz="3600" b="1" smtClean="0">
                <a:latin typeface="Arial" panose="020B0604020202020204" pitchFamily="34" charset="0"/>
              </a:rPr>
              <a:t>)</a:t>
            </a:r>
          </a:p>
        </p:txBody>
      </p:sp>
      <p:sp>
        <p:nvSpPr>
          <p:cNvPr id="24579" name="Rectangle 3"/>
          <p:cNvSpPr>
            <a:spLocks noGrp="1" noChangeArrowheads="1"/>
          </p:cNvSpPr>
          <p:nvPr>
            <p:ph idx="1"/>
          </p:nvPr>
        </p:nvSpPr>
        <p:spPr>
          <a:xfrm>
            <a:off x="468313" y="1196975"/>
            <a:ext cx="8280400" cy="5184775"/>
          </a:xfrm>
        </p:spPr>
        <p:txBody>
          <a:bodyPr/>
          <a:lstStyle/>
          <a:p>
            <a:pPr marL="609600" indent="-609600" eaLnBrk="1" hangingPunct="1">
              <a:spcBef>
                <a:spcPct val="50000"/>
              </a:spcBef>
              <a:buFontTx/>
              <a:buAutoNum type="arabicPeriod"/>
            </a:pPr>
            <a:r>
              <a:rPr lang="en-US" altLang="zh-TW" sz="2600" b="1" smtClean="0">
                <a:solidFill>
                  <a:schemeClr val="hlink"/>
                </a:solidFill>
                <a:latin typeface="Arial" panose="020B0604020202020204" pitchFamily="34" charset="0"/>
              </a:rPr>
              <a:t>Delay is normalized</a:t>
            </a:r>
            <a:r>
              <a:rPr lang="en-US" altLang="zh-TW" sz="2600" b="1" smtClean="0">
                <a:latin typeface="Arial" panose="020B0604020202020204" pitchFamily="34" charset="0"/>
              </a:rPr>
              <a:t> to the value achieved on an idle line</a:t>
            </a:r>
          </a:p>
          <a:p>
            <a:pPr marL="609600" indent="-609600" eaLnBrk="1" hangingPunct="1">
              <a:spcBef>
                <a:spcPct val="50000"/>
              </a:spcBef>
              <a:buFontTx/>
              <a:buAutoNum type="arabicPeriod"/>
            </a:pPr>
            <a:r>
              <a:rPr lang="en-US" altLang="zh-TW" sz="2600" b="1" smtClean="0">
                <a:latin typeface="Arial" panose="020B0604020202020204" pitchFamily="34" charset="0"/>
              </a:rPr>
              <a:t>The cost value is </a:t>
            </a:r>
            <a:r>
              <a:rPr lang="en-US" altLang="zh-TW" sz="2600" b="1" smtClean="0">
                <a:solidFill>
                  <a:schemeClr val="hlink"/>
                </a:solidFill>
                <a:latin typeface="Arial" panose="020B0604020202020204" pitchFamily="34" charset="0"/>
              </a:rPr>
              <a:t>kept at the minimum value</a:t>
            </a:r>
            <a:r>
              <a:rPr lang="en-US" altLang="zh-TW" sz="2600" b="1" smtClean="0">
                <a:latin typeface="Arial" panose="020B0604020202020204" pitchFamily="34" charset="0"/>
              </a:rPr>
              <a:t> until a given level of utilization is reached</a:t>
            </a:r>
          </a:p>
          <a:p>
            <a:pPr marL="990600" lvl="1" indent="-533400" eaLnBrk="1" hangingPunct="1">
              <a:spcBef>
                <a:spcPct val="50000"/>
              </a:spcBef>
              <a:buFont typeface="Wingdings" panose="05000000000000000000" pitchFamily="2" charset="2"/>
              <a:buChar char="Ø"/>
            </a:pPr>
            <a:r>
              <a:rPr lang="en-US" altLang="zh-TW" sz="2400" b="1" smtClean="0">
                <a:solidFill>
                  <a:srgbClr val="969696"/>
                </a:solidFill>
                <a:latin typeface="Arial" panose="020B0604020202020204" pitchFamily="34" charset="0"/>
              </a:rPr>
              <a:t>Reducing routing overhead at low traffic levels</a:t>
            </a:r>
          </a:p>
          <a:p>
            <a:pPr marL="609600" indent="-609600" eaLnBrk="1" hangingPunct="1">
              <a:spcBef>
                <a:spcPct val="50000"/>
              </a:spcBef>
              <a:buFontTx/>
              <a:buAutoNum type="arabicPeriod"/>
            </a:pPr>
            <a:r>
              <a:rPr lang="en-US" altLang="zh-TW" sz="2600" b="1" smtClean="0">
                <a:latin typeface="Arial" panose="020B0604020202020204" pitchFamily="34" charset="0"/>
              </a:rPr>
              <a:t>Above a certain level of utilization, the cost level is allowed to rise to </a:t>
            </a:r>
            <a:r>
              <a:rPr lang="en-US" altLang="zh-TW" sz="2600" b="1" smtClean="0">
                <a:solidFill>
                  <a:schemeClr val="hlink"/>
                </a:solidFill>
                <a:latin typeface="Arial" panose="020B0604020202020204" pitchFamily="34" charset="0"/>
              </a:rPr>
              <a:t>a maximum value that is equal to </a:t>
            </a:r>
            <a:r>
              <a:rPr lang="en-US" altLang="zh-TW" sz="2600" b="1" u="sng" smtClean="0">
                <a:solidFill>
                  <a:schemeClr val="hlink"/>
                </a:solidFill>
                <a:latin typeface="Arial" panose="020B0604020202020204" pitchFamily="34" charset="0"/>
              </a:rPr>
              <a:t>three times</a:t>
            </a:r>
            <a:r>
              <a:rPr lang="en-US" altLang="zh-TW" sz="2600" b="1" smtClean="0">
                <a:solidFill>
                  <a:schemeClr val="hlink"/>
                </a:solidFill>
                <a:latin typeface="Arial" panose="020B0604020202020204" pitchFamily="34" charset="0"/>
              </a:rPr>
              <a:t> the minimum value</a:t>
            </a:r>
          </a:p>
          <a:p>
            <a:pPr marL="990600" lvl="1" indent="-533400" eaLnBrk="1" hangingPunct="1">
              <a:spcBef>
                <a:spcPct val="50000"/>
              </a:spcBef>
              <a:buFont typeface="Wingdings" panose="05000000000000000000" pitchFamily="2" charset="2"/>
              <a:buChar char="Ø"/>
            </a:pPr>
            <a:r>
              <a:rPr lang="en-US" altLang="zh-TW" sz="2400" b="1" smtClean="0">
                <a:solidFill>
                  <a:srgbClr val="969696"/>
                </a:solidFill>
                <a:latin typeface="Arial" panose="020B0604020202020204" pitchFamily="34" charset="0"/>
              </a:rPr>
              <a:t>To dictate that traffic should not be routed around a heavily utilized line by more than two additional hops</a:t>
            </a:r>
          </a:p>
        </p:txBody>
      </p:sp>
      <p:sp>
        <p:nvSpPr>
          <p:cNvPr id="24580"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EB734854-54AD-4A6A-8590-2A64DA0FF4EA}" type="slidenum">
              <a:rPr lang="en-US" altLang="zh-TW" sz="1200">
                <a:latin typeface="Times New Roman" panose="02020603050405020304" pitchFamily="18" charset="0"/>
              </a:rPr>
              <a:pPr>
                <a:spcBef>
                  <a:spcPct val="0"/>
                </a:spcBef>
                <a:buFontTx/>
                <a:buNone/>
              </a:pPr>
              <a:t>19</a:t>
            </a:fld>
            <a:endParaRPr lang="en-US" altLang="zh-TW" sz="12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BB923B1B-3527-4189-963D-A64B6868D639}" type="slidenum">
              <a:rPr lang="en-US" altLang="zh-TW" sz="1200">
                <a:latin typeface="Times New Roman" panose="02020603050405020304" pitchFamily="18" charset="0"/>
              </a:rPr>
              <a:pPr>
                <a:spcBef>
                  <a:spcPct val="0"/>
                </a:spcBef>
                <a:buFontTx/>
                <a:buNone/>
              </a:pPr>
              <a:t>2</a:t>
            </a:fld>
            <a:endParaRPr lang="en-US" altLang="zh-TW" sz="1200">
              <a:latin typeface="Times New Roman" panose="02020603050405020304" pitchFamily="18" charset="0"/>
            </a:endParaRPr>
          </a:p>
        </p:txBody>
      </p:sp>
      <p:sp>
        <p:nvSpPr>
          <p:cNvPr id="55298" name="Oval 2"/>
          <p:cNvSpPr>
            <a:spLocks noChangeArrowheads="1"/>
          </p:cNvSpPr>
          <p:nvPr/>
        </p:nvSpPr>
        <p:spPr bwMode="auto">
          <a:xfrm>
            <a:off x="3048000" y="2667000"/>
            <a:ext cx="533400" cy="5334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b="1" smtClean="0">
                <a:solidFill>
                  <a:srgbClr val="000000"/>
                </a:solidFill>
                <a:latin typeface="Calibri" panose="020F0502020204030204" pitchFamily="34" charset="0"/>
              </a:rPr>
              <a:t>2</a:t>
            </a:r>
          </a:p>
        </p:txBody>
      </p:sp>
      <p:sp>
        <p:nvSpPr>
          <p:cNvPr id="55299" name="Oval 3"/>
          <p:cNvSpPr>
            <a:spLocks noChangeArrowheads="1"/>
          </p:cNvSpPr>
          <p:nvPr/>
        </p:nvSpPr>
        <p:spPr bwMode="auto">
          <a:xfrm>
            <a:off x="5029200" y="2590800"/>
            <a:ext cx="533400" cy="5334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b="1" smtClean="0">
                <a:solidFill>
                  <a:srgbClr val="000000"/>
                </a:solidFill>
                <a:latin typeface="Calibri" panose="020F0502020204030204" pitchFamily="34" charset="0"/>
              </a:rPr>
              <a:t>3</a:t>
            </a:r>
          </a:p>
        </p:txBody>
      </p:sp>
      <p:sp>
        <p:nvSpPr>
          <p:cNvPr id="55300" name="Oval 4"/>
          <p:cNvSpPr>
            <a:spLocks noChangeArrowheads="1"/>
          </p:cNvSpPr>
          <p:nvPr/>
        </p:nvSpPr>
        <p:spPr bwMode="auto">
          <a:xfrm>
            <a:off x="1676400" y="3810000"/>
            <a:ext cx="533400" cy="5334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b="1" smtClean="0">
                <a:solidFill>
                  <a:srgbClr val="000000"/>
                </a:solidFill>
                <a:latin typeface="Calibri" panose="020F0502020204030204" pitchFamily="34" charset="0"/>
              </a:rPr>
              <a:t>1</a:t>
            </a:r>
          </a:p>
        </p:txBody>
      </p:sp>
      <p:sp>
        <p:nvSpPr>
          <p:cNvPr id="55301" name="Oval 5"/>
          <p:cNvSpPr>
            <a:spLocks noChangeArrowheads="1"/>
          </p:cNvSpPr>
          <p:nvPr/>
        </p:nvSpPr>
        <p:spPr bwMode="auto">
          <a:xfrm>
            <a:off x="3657600" y="4800600"/>
            <a:ext cx="533400" cy="5334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b="1" smtClean="0">
                <a:solidFill>
                  <a:srgbClr val="000000"/>
                </a:solidFill>
                <a:latin typeface="Calibri" panose="020F0502020204030204" pitchFamily="34" charset="0"/>
              </a:rPr>
              <a:t>4</a:t>
            </a:r>
          </a:p>
        </p:txBody>
      </p:sp>
      <p:sp>
        <p:nvSpPr>
          <p:cNvPr id="55302" name="Oval 6"/>
          <p:cNvSpPr>
            <a:spLocks noChangeArrowheads="1"/>
          </p:cNvSpPr>
          <p:nvPr/>
        </p:nvSpPr>
        <p:spPr bwMode="auto">
          <a:xfrm>
            <a:off x="7162800" y="3048000"/>
            <a:ext cx="533400" cy="5334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b="1" smtClean="0">
                <a:solidFill>
                  <a:srgbClr val="000000"/>
                </a:solidFill>
                <a:latin typeface="Calibri" panose="020F0502020204030204" pitchFamily="34" charset="0"/>
              </a:rPr>
              <a:t>6</a:t>
            </a:r>
          </a:p>
        </p:txBody>
      </p:sp>
      <p:sp>
        <p:nvSpPr>
          <p:cNvPr id="55303" name="Oval 7"/>
          <p:cNvSpPr>
            <a:spLocks noChangeArrowheads="1"/>
          </p:cNvSpPr>
          <p:nvPr/>
        </p:nvSpPr>
        <p:spPr bwMode="auto">
          <a:xfrm>
            <a:off x="5562600" y="4800600"/>
            <a:ext cx="533400" cy="5334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b="1" smtClean="0">
                <a:solidFill>
                  <a:srgbClr val="000000"/>
                </a:solidFill>
                <a:latin typeface="Calibri" panose="020F0502020204030204" pitchFamily="34" charset="0"/>
              </a:rPr>
              <a:t>5</a:t>
            </a:r>
          </a:p>
        </p:txBody>
      </p:sp>
      <p:sp>
        <p:nvSpPr>
          <p:cNvPr id="5129" name="Line 8"/>
          <p:cNvSpPr>
            <a:spLocks noChangeShapeType="1"/>
          </p:cNvSpPr>
          <p:nvPr/>
        </p:nvSpPr>
        <p:spPr bwMode="auto">
          <a:xfrm flipV="1">
            <a:off x="2057400" y="2971800"/>
            <a:ext cx="990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30" name="Line 10"/>
          <p:cNvSpPr>
            <a:spLocks noChangeShapeType="1"/>
          </p:cNvSpPr>
          <p:nvPr/>
        </p:nvSpPr>
        <p:spPr bwMode="auto">
          <a:xfrm flipV="1">
            <a:off x="3581400" y="2819400"/>
            <a:ext cx="1447800" cy="76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31" name="Line 12"/>
          <p:cNvSpPr>
            <a:spLocks noChangeShapeType="1"/>
          </p:cNvSpPr>
          <p:nvPr/>
        </p:nvSpPr>
        <p:spPr bwMode="auto">
          <a:xfrm>
            <a:off x="5562600" y="2819400"/>
            <a:ext cx="167640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32" name="Line 14"/>
          <p:cNvSpPr>
            <a:spLocks noChangeShapeType="1"/>
          </p:cNvSpPr>
          <p:nvPr/>
        </p:nvSpPr>
        <p:spPr bwMode="auto">
          <a:xfrm>
            <a:off x="4191000" y="5029200"/>
            <a:ext cx="13716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33" name="Line 16"/>
          <p:cNvSpPr>
            <a:spLocks noChangeShapeType="1"/>
          </p:cNvSpPr>
          <p:nvPr/>
        </p:nvSpPr>
        <p:spPr bwMode="auto">
          <a:xfrm>
            <a:off x="2209800" y="4114800"/>
            <a:ext cx="1524000" cy="762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34" name="Line 19"/>
          <p:cNvSpPr>
            <a:spLocks noChangeShapeType="1"/>
          </p:cNvSpPr>
          <p:nvPr/>
        </p:nvSpPr>
        <p:spPr bwMode="auto">
          <a:xfrm flipV="1">
            <a:off x="6096000" y="3505200"/>
            <a:ext cx="1219200" cy="1447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35" name="Line 21"/>
          <p:cNvSpPr>
            <a:spLocks noChangeShapeType="1"/>
          </p:cNvSpPr>
          <p:nvPr/>
        </p:nvSpPr>
        <p:spPr bwMode="auto">
          <a:xfrm flipH="1" flipV="1">
            <a:off x="3352800" y="3200400"/>
            <a:ext cx="533400" cy="16002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36" name="Line 23"/>
          <p:cNvSpPr>
            <a:spLocks noChangeShapeType="1"/>
          </p:cNvSpPr>
          <p:nvPr/>
        </p:nvSpPr>
        <p:spPr bwMode="auto">
          <a:xfrm flipH="1">
            <a:off x="4057650" y="3124200"/>
            <a:ext cx="1200150" cy="1719263"/>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37" name="Line 24"/>
          <p:cNvSpPr>
            <a:spLocks noChangeShapeType="1"/>
          </p:cNvSpPr>
          <p:nvPr/>
        </p:nvSpPr>
        <p:spPr bwMode="auto">
          <a:xfrm>
            <a:off x="5486400" y="3048000"/>
            <a:ext cx="381000" cy="17526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38" name="Freeform 26"/>
          <p:cNvSpPr>
            <a:spLocks/>
          </p:cNvSpPr>
          <p:nvPr/>
        </p:nvSpPr>
        <p:spPr bwMode="auto">
          <a:xfrm>
            <a:off x="1936750" y="2055813"/>
            <a:ext cx="3168650" cy="1752600"/>
          </a:xfrm>
          <a:custGeom>
            <a:avLst/>
            <a:gdLst>
              <a:gd name="T0" fmla="*/ 0 w 1996"/>
              <a:gd name="T1" fmla="*/ 1752600 h 1104"/>
              <a:gd name="T2" fmla="*/ 271463 w 1996"/>
              <a:gd name="T3" fmla="*/ 474663 h 1104"/>
              <a:gd name="T4" fmla="*/ 1265238 w 1996"/>
              <a:gd name="T5" fmla="*/ 22225 h 1104"/>
              <a:gd name="T6" fmla="*/ 3168650 w 1996"/>
              <a:gd name="T7" fmla="*/ 611188 h 1104"/>
              <a:gd name="T8" fmla="*/ 0 60000 65536"/>
              <a:gd name="T9" fmla="*/ 0 60000 65536"/>
              <a:gd name="T10" fmla="*/ 0 60000 65536"/>
              <a:gd name="T11" fmla="*/ 0 60000 65536"/>
              <a:gd name="T12" fmla="*/ 0 w 1996"/>
              <a:gd name="T13" fmla="*/ 0 h 1104"/>
              <a:gd name="T14" fmla="*/ 1996 w 1996"/>
              <a:gd name="T15" fmla="*/ 1104 h 1104"/>
            </a:gdLst>
            <a:ahLst/>
            <a:cxnLst>
              <a:cxn ang="T8">
                <a:pos x="T0" y="T1"/>
              </a:cxn>
              <a:cxn ang="T9">
                <a:pos x="T2" y="T3"/>
              </a:cxn>
              <a:cxn ang="T10">
                <a:pos x="T4" y="T5"/>
              </a:cxn>
              <a:cxn ang="T11">
                <a:pos x="T6" y="T7"/>
              </a:cxn>
            </a:cxnLst>
            <a:rect l="T12" t="T13" r="T14" b="T15"/>
            <a:pathLst>
              <a:path w="1996" h="1104">
                <a:moveTo>
                  <a:pt x="0" y="1104"/>
                </a:moveTo>
                <a:cubicBezTo>
                  <a:pt x="32" y="970"/>
                  <a:pt x="38" y="481"/>
                  <a:pt x="171" y="299"/>
                </a:cubicBezTo>
                <a:cubicBezTo>
                  <a:pt x="304" y="117"/>
                  <a:pt x="493" y="0"/>
                  <a:pt x="797" y="14"/>
                </a:cubicBezTo>
                <a:cubicBezTo>
                  <a:pt x="1101" y="28"/>
                  <a:pt x="1746" y="308"/>
                  <a:pt x="1996" y="385"/>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139" name="Text Box 29"/>
          <p:cNvSpPr txBox="1">
            <a:spLocks noChangeArrowheads="1"/>
          </p:cNvSpPr>
          <p:nvPr/>
        </p:nvSpPr>
        <p:spPr bwMode="auto">
          <a:xfrm>
            <a:off x="2508250" y="1752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5</a:t>
            </a:r>
          </a:p>
        </p:txBody>
      </p:sp>
      <p:sp>
        <p:nvSpPr>
          <p:cNvPr id="5140" name="Text Box 30"/>
          <p:cNvSpPr txBox="1">
            <a:spLocks noChangeArrowheads="1"/>
          </p:cNvSpPr>
          <p:nvPr/>
        </p:nvSpPr>
        <p:spPr bwMode="auto">
          <a:xfrm>
            <a:off x="2346325" y="30622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2</a:t>
            </a:r>
          </a:p>
        </p:txBody>
      </p:sp>
      <p:sp>
        <p:nvSpPr>
          <p:cNvPr id="5141" name="Text Box 32"/>
          <p:cNvSpPr txBox="1">
            <a:spLocks noChangeArrowheads="1"/>
          </p:cNvSpPr>
          <p:nvPr/>
        </p:nvSpPr>
        <p:spPr bwMode="auto">
          <a:xfrm>
            <a:off x="4022725" y="24526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3</a:t>
            </a:r>
          </a:p>
        </p:txBody>
      </p:sp>
      <p:sp>
        <p:nvSpPr>
          <p:cNvPr id="5142" name="Text Box 34"/>
          <p:cNvSpPr txBox="1">
            <a:spLocks noChangeArrowheads="1"/>
          </p:cNvSpPr>
          <p:nvPr/>
        </p:nvSpPr>
        <p:spPr bwMode="auto">
          <a:xfrm>
            <a:off x="6308725" y="26050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5</a:t>
            </a:r>
          </a:p>
        </p:txBody>
      </p:sp>
      <p:sp>
        <p:nvSpPr>
          <p:cNvPr id="5143" name="Text Box 36"/>
          <p:cNvSpPr txBox="1">
            <a:spLocks noChangeArrowheads="1"/>
          </p:cNvSpPr>
          <p:nvPr/>
        </p:nvSpPr>
        <p:spPr bwMode="auto">
          <a:xfrm>
            <a:off x="3276600" y="38100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2</a:t>
            </a:r>
          </a:p>
        </p:txBody>
      </p:sp>
      <p:sp>
        <p:nvSpPr>
          <p:cNvPr id="5144" name="Text Box 39"/>
          <p:cNvSpPr txBox="1">
            <a:spLocks noChangeArrowheads="1"/>
          </p:cNvSpPr>
          <p:nvPr/>
        </p:nvSpPr>
        <p:spPr bwMode="auto">
          <a:xfrm>
            <a:off x="4708525" y="38242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3</a:t>
            </a:r>
          </a:p>
        </p:txBody>
      </p:sp>
      <p:sp>
        <p:nvSpPr>
          <p:cNvPr id="5145" name="Text Box 41"/>
          <p:cNvSpPr txBox="1">
            <a:spLocks noChangeArrowheads="1"/>
          </p:cNvSpPr>
          <p:nvPr/>
        </p:nvSpPr>
        <p:spPr bwMode="auto">
          <a:xfrm>
            <a:off x="5715000" y="3733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1</a:t>
            </a:r>
          </a:p>
        </p:txBody>
      </p:sp>
      <p:sp>
        <p:nvSpPr>
          <p:cNvPr id="5146" name="Text Box 43"/>
          <p:cNvSpPr txBox="1">
            <a:spLocks noChangeArrowheads="1"/>
          </p:cNvSpPr>
          <p:nvPr/>
        </p:nvSpPr>
        <p:spPr bwMode="auto">
          <a:xfrm>
            <a:off x="6781800" y="4114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2</a:t>
            </a:r>
          </a:p>
        </p:txBody>
      </p:sp>
      <p:sp>
        <p:nvSpPr>
          <p:cNvPr id="5147" name="Text Box 44"/>
          <p:cNvSpPr txBox="1">
            <a:spLocks noChangeArrowheads="1"/>
          </p:cNvSpPr>
          <p:nvPr/>
        </p:nvSpPr>
        <p:spPr bwMode="auto">
          <a:xfrm>
            <a:off x="4794250" y="50133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1</a:t>
            </a:r>
          </a:p>
        </p:txBody>
      </p:sp>
      <p:sp>
        <p:nvSpPr>
          <p:cNvPr id="5148" name="Text Box 46"/>
          <p:cNvSpPr txBox="1">
            <a:spLocks noChangeArrowheads="1"/>
          </p:cNvSpPr>
          <p:nvPr/>
        </p:nvSpPr>
        <p:spPr bwMode="auto">
          <a:xfrm>
            <a:off x="2590800"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Times New Roman" panose="02020603050405020304" pitchFamily="18" charset="0"/>
              </a:rPr>
              <a:t>1</a:t>
            </a:r>
          </a:p>
        </p:txBody>
      </p:sp>
      <p:sp>
        <p:nvSpPr>
          <p:cNvPr id="5149" name="Rectangle 48"/>
          <p:cNvSpPr>
            <a:spLocks noChangeArrowheads="1"/>
          </p:cNvSpPr>
          <p:nvPr/>
        </p:nvSpPr>
        <p:spPr bwMode="auto">
          <a:xfrm>
            <a:off x="1066800" y="914400"/>
            <a:ext cx="335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110000"/>
              </a:lnSpc>
              <a:buFontTx/>
              <a:buChar char="•"/>
            </a:pPr>
            <a:r>
              <a:rPr lang="en-US" altLang="zh-TW" sz="2800" b="1">
                <a:latin typeface="Arial" panose="020B0604020202020204" pitchFamily="34" charset="0"/>
              </a:rPr>
              <a:t> Reduced graph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0"/>
            <a:ext cx="7772400" cy="1143000"/>
          </a:xfrm>
        </p:spPr>
        <p:txBody>
          <a:bodyPr/>
          <a:lstStyle/>
          <a:p>
            <a:pPr eaLnBrk="1" hangingPunct="1"/>
            <a:r>
              <a:rPr lang="en-US" altLang="zh-TW" sz="3600" b="1" smtClean="0">
                <a:latin typeface="Arial" panose="020B0604020202020204" pitchFamily="34" charset="0"/>
              </a:rPr>
              <a:t>Dijkstra’s Algorithm</a:t>
            </a:r>
          </a:p>
        </p:txBody>
      </p:sp>
      <p:sp>
        <p:nvSpPr>
          <p:cNvPr id="6147"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4F61129E-ADA0-472F-83CD-9C03D016FE1D}" type="slidenum">
              <a:rPr lang="en-US" altLang="zh-TW" sz="1200">
                <a:latin typeface="Times New Roman" panose="02020603050405020304" pitchFamily="18" charset="0"/>
              </a:rPr>
              <a:pPr>
                <a:spcBef>
                  <a:spcPct val="0"/>
                </a:spcBef>
                <a:buFontTx/>
                <a:buNone/>
              </a:pPr>
              <a:t>3</a:t>
            </a:fld>
            <a:endParaRPr lang="en-US" altLang="zh-TW" sz="1200">
              <a:latin typeface="Times New Roman" panose="02020603050405020304" pitchFamily="18" charset="0"/>
            </a:endParaRPr>
          </a:p>
        </p:txBody>
      </p:sp>
      <p:sp>
        <p:nvSpPr>
          <p:cNvPr id="40964" name="Oval 4"/>
          <p:cNvSpPr>
            <a:spLocks noChangeArrowheads="1"/>
          </p:cNvSpPr>
          <p:nvPr/>
        </p:nvSpPr>
        <p:spPr bwMode="auto">
          <a:xfrm>
            <a:off x="1752600" y="1320800"/>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2</a:t>
            </a:r>
          </a:p>
        </p:txBody>
      </p:sp>
      <p:sp>
        <p:nvSpPr>
          <p:cNvPr id="40965" name="Oval 5"/>
          <p:cNvSpPr>
            <a:spLocks noChangeArrowheads="1"/>
          </p:cNvSpPr>
          <p:nvPr/>
        </p:nvSpPr>
        <p:spPr bwMode="auto">
          <a:xfrm>
            <a:off x="2819400" y="1320800"/>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3</a:t>
            </a:r>
          </a:p>
        </p:txBody>
      </p:sp>
      <p:sp>
        <p:nvSpPr>
          <p:cNvPr id="40966" name="Oval 6"/>
          <p:cNvSpPr>
            <a:spLocks noChangeArrowheads="1"/>
          </p:cNvSpPr>
          <p:nvPr/>
        </p:nvSpPr>
        <p:spPr bwMode="auto">
          <a:xfrm>
            <a:off x="838200" y="17526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1</a:t>
            </a:r>
          </a:p>
        </p:txBody>
      </p:sp>
      <p:sp>
        <p:nvSpPr>
          <p:cNvPr id="40967" name="Oval 7"/>
          <p:cNvSpPr>
            <a:spLocks noChangeArrowheads="1"/>
          </p:cNvSpPr>
          <p:nvPr/>
        </p:nvSpPr>
        <p:spPr bwMode="auto">
          <a:xfrm>
            <a:off x="1676400" y="2311400"/>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4</a:t>
            </a:r>
          </a:p>
        </p:txBody>
      </p:sp>
      <p:sp>
        <p:nvSpPr>
          <p:cNvPr id="40968" name="Oval 8"/>
          <p:cNvSpPr>
            <a:spLocks noChangeArrowheads="1"/>
          </p:cNvSpPr>
          <p:nvPr/>
        </p:nvSpPr>
        <p:spPr bwMode="auto">
          <a:xfrm>
            <a:off x="3733800" y="1854200"/>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6</a:t>
            </a:r>
          </a:p>
        </p:txBody>
      </p:sp>
      <p:sp>
        <p:nvSpPr>
          <p:cNvPr id="40969" name="Oval 9"/>
          <p:cNvSpPr>
            <a:spLocks noChangeArrowheads="1"/>
          </p:cNvSpPr>
          <p:nvPr/>
        </p:nvSpPr>
        <p:spPr bwMode="auto">
          <a:xfrm>
            <a:off x="2819400" y="2311400"/>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5</a:t>
            </a:r>
          </a:p>
        </p:txBody>
      </p:sp>
      <p:sp>
        <p:nvSpPr>
          <p:cNvPr id="6154" name="Line 56"/>
          <p:cNvSpPr>
            <a:spLocks noChangeShapeType="1"/>
          </p:cNvSpPr>
          <p:nvPr/>
        </p:nvSpPr>
        <p:spPr bwMode="auto">
          <a:xfrm flipV="1">
            <a:off x="1146175" y="1549400"/>
            <a:ext cx="609600" cy="30480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55" name="Line 57"/>
          <p:cNvSpPr>
            <a:spLocks noChangeShapeType="1"/>
          </p:cNvSpPr>
          <p:nvPr/>
        </p:nvSpPr>
        <p:spPr bwMode="auto">
          <a:xfrm>
            <a:off x="1146175" y="2082800"/>
            <a:ext cx="533400" cy="38100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56" name="Freeform 58"/>
          <p:cNvSpPr>
            <a:spLocks/>
          </p:cNvSpPr>
          <p:nvPr/>
        </p:nvSpPr>
        <p:spPr bwMode="auto">
          <a:xfrm>
            <a:off x="1069975" y="1143000"/>
            <a:ext cx="1752600" cy="635000"/>
          </a:xfrm>
          <a:custGeom>
            <a:avLst/>
            <a:gdLst>
              <a:gd name="T0" fmla="*/ 0 w 1104"/>
              <a:gd name="T1" fmla="*/ 635000 h 400"/>
              <a:gd name="T2" fmla="*/ 381000 w 1104"/>
              <a:gd name="T3" fmla="*/ 101600 h 400"/>
              <a:gd name="T4" fmla="*/ 1066800 w 1104"/>
              <a:gd name="T5" fmla="*/ 25400 h 400"/>
              <a:gd name="T6" fmla="*/ 1752600 w 1104"/>
              <a:gd name="T7" fmla="*/ 254000 h 400"/>
              <a:gd name="T8" fmla="*/ 0 60000 65536"/>
              <a:gd name="T9" fmla="*/ 0 60000 65536"/>
              <a:gd name="T10" fmla="*/ 0 60000 65536"/>
              <a:gd name="T11" fmla="*/ 0 60000 65536"/>
              <a:gd name="T12" fmla="*/ 0 w 1104"/>
              <a:gd name="T13" fmla="*/ 0 h 400"/>
              <a:gd name="T14" fmla="*/ 1104 w 1104"/>
              <a:gd name="T15" fmla="*/ 400 h 400"/>
            </a:gdLst>
            <a:ahLst/>
            <a:cxnLst>
              <a:cxn ang="T8">
                <a:pos x="T0" y="T1"/>
              </a:cxn>
              <a:cxn ang="T9">
                <a:pos x="T2" y="T3"/>
              </a:cxn>
              <a:cxn ang="T10">
                <a:pos x="T4" y="T5"/>
              </a:cxn>
              <a:cxn ang="T11">
                <a:pos x="T6" y="T7"/>
              </a:cxn>
            </a:cxnLst>
            <a:rect l="T12" t="T13" r="T14" b="T15"/>
            <a:pathLst>
              <a:path w="1104" h="400">
                <a:moveTo>
                  <a:pt x="0" y="400"/>
                </a:moveTo>
                <a:cubicBezTo>
                  <a:pt x="64" y="264"/>
                  <a:pt x="128" y="128"/>
                  <a:pt x="240" y="64"/>
                </a:cubicBezTo>
                <a:cubicBezTo>
                  <a:pt x="352" y="0"/>
                  <a:pt x="528" y="0"/>
                  <a:pt x="672" y="16"/>
                </a:cubicBezTo>
                <a:cubicBezTo>
                  <a:pt x="816" y="32"/>
                  <a:pt x="960" y="96"/>
                  <a:pt x="1104" y="160"/>
                </a:cubicBezTo>
              </a:path>
            </a:pathLst>
          </a:custGeom>
          <a:noFill/>
          <a:ln w="1905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57" name="Text Box 59"/>
          <p:cNvSpPr txBox="1">
            <a:spLocks noChangeArrowheads="1"/>
          </p:cNvSpPr>
          <p:nvPr/>
        </p:nvSpPr>
        <p:spPr bwMode="auto">
          <a:xfrm>
            <a:off x="1714500" y="2643188"/>
            <a:ext cx="782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solidFill>
                  <a:schemeClr val="hlink"/>
                </a:solidFill>
                <a:latin typeface="Times New Roman" panose="02020603050405020304" pitchFamily="18" charset="0"/>
              </a:rPr>
              <a:t>D</a:t>
            </a:r>
            <a:r>
              <a:rPr lang="en-US" altLang="zh-TW" sz="1800" baseline="-25000">
                <a:solidFill>
                  <a:schemeClr val="hlink"/>
                </a:solidFill>
                <a:latin typeface="Times New Roman" panose="02020603050405020304" pitchFamily="18" charset="0"/>
              </a:rPr>
              <a:t>4</a:t>
            </a:r>
            <a:r>
              <a:rPr lang="en-US" altLang="zh-TW" sz="1800">
                <a:solidFill>
                  <a:schemeClr val="hlink"/>
                </a:solidFill>
                <a:latin typeface="Times New Roman" panose="02020603050405020304" pitchFamily="18" charset="0"/>
              </a:rPr>
              <a:t> = 1</a:t>
            </a:r>
          </a:p>
        </p:txBody>
      </p:sp>
      <p:sp>
        <p:nvSpPr>
          <p:cNvPr id="6158" name="Text Box 60"/>
          <p:cNvSpPr txBox="1">
            <a:spLocks noChangeArrowheads="1"/>
          </p:cNvSpPr>
          <p:nvPr/>
        </p:nvSpPr>
        <p:spPr bwMode="auto">
          <a:xfrm>
            <a:off x="1735138" y="1639888"/>
            <a:ext cx="782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2</a:t>
            </a:r>
            <a:r>
              <a:rPr lang="en-US" altLang="zh-TW" sz="1800">
                <a:latin typeface="Times New Roman" panose="02020603050405020304" pitchFamily="18" charset="0"/>
              </a:rPr>
              <a:t> = 2</a:t>
            </a:r>
          </a:p>
        </p:txBody>
      </p:sp>
      <p:sp>
        <p:nvSpPr>
          <p:cNvPr id="6159" name="Text Box 61"/>
          <p:cNvSpPr txBox="1">
            <a:spLocks noChangeArrowheads="1"/>
          </p:cNvSpPr>
          <p:nvPr/>
        </p:nvSpPr>
        <p:spPr bwMode="auto">
          <a:xfrm>
            <a:off x="2746375" y="1639888"/>
            <a:ext cx="782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a:t>
            </a:r>
            <a:r>
              <a:rPr lang="en-US" altLang="zh-TW" sz="1800">
                <a:latin typeface="Times New Roman" panose="02020603050405020304" pitchFamily="18" charset="0"/>
              </a:rPr>
              <a:t> = 5</a:t>
            </a:r>
          </a:p>
        </p:txBody>
      </p:sp>
      <p:sp>
        <p:nvSpPr>
          <p:cNvPr id="6160" name="Text Box 62"/>
          <p:cNvSpPr txBox="1">
            <a:spLocks noChangeArrowheads="1"/>
          </p:cNvSpPr>
          <p:nvPr/>
        </p:nvSpPr>
        <p:spPr bwMode="auto">
          <a:xfrm>
            <a:off x="1679575" y="3140075"/>
            <a:ext cx="1081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i="1">
                <a:latin typeface="Times New Roman" panose="02020603050405020304" pitchFamily="18" charset="0"/>
              </a:rPr>
              <a:t>T = { 1 }</a:t>
            </a:r>
          </a:p>
        </p:txBody>
      </p:sp>
      <p:sp>
        <p:nvSpPr>
          <p:cNvPr id="41023" name="Oval 63"/>
          <p:cNvSpPr>
            <a:spLocks noChangeArrowheads="1"/>
          </p:cNvSpPr>
          <p:nvPr/>
        </p:nvSpPr>
        <p:spPr bwMode="auto">
          <a:xfrm>
            <a:off x="5864225" y="1304925"/>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2</a:t>
            </a:r>
          </a:p>
        </p:txBody>
      </p:sp>
      <p:sp>
        <p:nvSpPr>
          <p:cNvPr id="41024" name="Oval 64"/>
          <p:cNvSpPr>
            <a:spLocks noChangeArrowheads="1"/>
          </p:cNvSpPr>
          <p:nvPr/>
        </p:nvSpPr>
        <p:spPr bwMode="auto">
          <a:xfrm>
            <a:off x="6931025" y="1304925"/>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3</a:t>
            </a:r>
          </a:p>
        </p:txBody>
      </p:sp>
      <p:sp>
        <p:nvSpPr>
          <p:cNvPr id="41025" name="Oval 65"/>
          <p:cNvSpPr>
            <a:spLocks noChangeArrowheads="1"/>
          </p:cNvSpPr>
          <p:nvPr/>
        </p:nvSpPr>
        <p:spPr bwMode="auto">
          <a:xfrm>
            <a:off x="4949825" y="1762125"/>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1</a:t>
            </a:r>
          </a:p>
        </p:txBody>
      </p:sp>
      <p:sp>
        <p:nvSpPr>
          <p:cNvPr id="41026" name="Oval 66"/>
          <p:cNvSpPr>
            <a:spLocks noChangeArrowheads="1"/>
          </p:cNvSpPr>
          <p:nvPr/>
        </p:nvSpPr>
        <p:spPr bwMode="auto">
          <a:xfrm>
            <a:off x="5788025" y="2295525"/>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4</a:t>
            </a:r>
          </a:p>
        </p:txBody>
      </p:sp>
      <p:sp>
        <p:nvSpPr>
          <p:cNvPr id="41027" name="Oval 67"/>
          <p:cNvSpPr>
            <a:spLocks noChangeArrowheads="1"/>
          </p:cNvSpPr>
          <p:nvPr/>
        </p:nvSpPr>
        <p:spPr bwMode="auto">
          <a:xfrm>
            <a:off x="7845425" y="1838325"/>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6</a:t>
            </a:r>
          </a:p>
        </p:txBody>
      </p:sp>
      <p:sp>
        <p:nvSpPr>
          <p:cNvPr id="41028" name="Oval 68"/>
          <p:cNvSpPr>
            <a:spLocks noChangeArrowheads="1"/>
          </p:cNvSpPr>
          <p:nvPr/>
        </p:nvSpPr>
        <p:spPr bwMode="auto">
          <a:xfrm>
            <a:off x="6931025" y="2295525"/>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5</a:t>
            </a:r>
          </a:p>
        </p:txBody>
      </p:sp>
      <p:sp>
        <p:nvSpPr>
          <p:cNvPr id="6167" name="Line 69"/>
          <p:cNvSpPr>
            <a:spLocks noChangeShapeType="1"/>
          </p:cNvSpPr>
          <p:nvPr/>
        </p:nvSpPr>
        <p:spPr bwMode="auto">
          <a:xfrm flipV="1">
            <a:off x="5257800" y="1533525"/>
            <a:ext cx="609600" cy="30480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68" name="Line 70"/>
          <p:cNvSpPr>
            <a:spLocks noChangeShapeType="1"/>
          </p:cNvSpPr>
          <p:nvPr/>
        </p:nvSpPr>
        <p:spPr bwMode="auto">
          <a:xfrm>
            <a:off x="5257800" y="2066925"/>
            <a:ext cx="5334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69" name="Text Box 72"/>
          <p:cNvSpPr txBox="1">
            <a:spLocks noChangeArrowheads="1"/>
          </p:cNvSpPr>
          <p:nvPr/>
        </p:nvSpPr>
        <p:spPr bwMode="auto">
          <a:xfrm>
            <a:off x="5622925" y="2667000"/>
            <a:ext cx="782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4</a:t>
            </a:r>
            <a:r>
              <a:rPr lang="en-US" altLang="zh-TW" sz="1800">
                <a:latin typeface="Times New Roman" panose="02020603050405020304" pitchFamily="18" charset="0"/>
              </a:rPr>
              <a:t> = 1</a:t>
            </a:r>
          </a:p>
        </p:txBody>
      </p:sp>
      <p:sp>
        <p:nvSpPr>
          <p:cNvPr id="6170" name="Text Box 73"/>
          <p:cNvSpPr txBox="1">
            <a:spLocks noChangeArrowheads="1"/>
          </p:cNvSpPr>
          <p:nvPr/>
        </p:nvSpPr>
        <p:spPr bwMode="auto">
          <a:xfrm>
            <a:off x="5846763" y="1624013"/>
            <a:ext cx="782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solidFill>
                  <a:schemeClr val="hlink"/>
                </a:solidFill>
                <a:latin typeface="Times New Roman" panose="02020603050405020304" pitchFamily="18" charset="0"/>
              </a:rPr>
              <a:t>D</a:t>
            </a:r>
            <a:r>
              <a:rPr lang="en-US" altLang="zh-TW" sz="1800" baseline="-25000">
                <a:solidFill>
                  <a:schemeClr val="hlink"/>
                </a:solidFill>
                <a:latin typeface="Times New Roman" panose="02020603050405020304" pitchFamily="18" charset="0"/>
              </a:rPr>
              <a:t>2</a:t>
            </a:r>
            <a:r>
              <a:rPr lang="en-US" altLang="zh-TW" sz="1800">
                <a:solidFill>
                  <a:schemeClr val="hlink"/>
                </a:solidFill>
                <a:latin typeface="Times New Roman" panose="02020603050405020304" pitchFamily="18" charset="0"/>
              </a:rPr>
              <a:t> = 2</a:t>
            </a:r>
          </a:p>
        </p:txBody>
      </p:sp>
      <p:sp>
        <p:nvSpPr>
          <p:cNvPr id="6171" name="Text Box 74"/>
          <p:cNvSpPr txBox="1">
            <a:spLocks noChangeArrowheads="1"/>
          </p:cNvSpPr>
          <p:nvPr/>
        </p:nvSpPr>
        <p:spPr bwMode="auto">
          <a:xfrm>
            <a:off x="6858000" y="1624013"/>
            <a:ext cx="782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a:t>
            </a:r>
            <a:r>
              <a:rPr lang="en-US" altLang="zh-TW" sz="1800">
                <a:latin typeface="Times New Roman" panose="02020603050405020304" pitchFamily="18" charset="0"/>
              </a:rPr>
              <a:t> = 4</a:t>
            </a:r>
          </a:p>
        </p:txBody>
      </p:sp>
      <p:sp>
        <p:nvSpPr>
          <p:cNvPr id="6172" name="Text Box 75"/>
          <p:cNvSpPr txBox="1">
            <a:spLocks noChangeArrowheads="1"/>
          </p:cNvSpPr>
          <p:nvPr/>
        </p:nvSpPr>
        <p:spPr bwMode="auto">
          <a:xfrm>
            <a:off x="5791200" y="3124200"/>
            <a:ext cx="1335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i="1">
                <a:latin typeface="Times New Roman" panose="02020603050405020304" pitchFamily="18" charset="0"/>
              </a:rPr>
              <a:t>T = { 1, 4 }</a:t>
            </a:r>
          </a:p>
        </p:txBody>
      </p:sp>
      <p:sp>
        <p:nvSpPr>
          <p:cNvPr id="6173" name="AutoShape 102"/>
          <p:cNvSpPr>
            <a:spLocks noChangeArrowheads="1"/>
          </p:cNvSpPr>
          <p:nvPr/>
        </p:nvSpPr>
        <p:spPr bwMode="auto">
          <a:xfrm>
            <a:off x="3886200" y="3216275"/>
            <a:ext cx="990600" cy="228600"/>
          </a:xfrm>
          <a:prstGeom prst="rightArrow">
            <a:avLst>
              <a:gd name="adj1" fmla="val 50000"/>
              <a:gd name="adj2" fmla="val 108333"/>
            </a:avLst>
          </a:prstGeom>
          <a:solidFill>
            <a:srgbClr val="0000FF"/>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6174" name="Line 103"/>
          <p:cNvSpPr>
            <a:spLocks noChangeShapeType="1"/>
          </p:cNvSpPr>
          <p:nvPr/>
        </p:nvSpPr>
        <p:spPr bwMode="auto">
          <a:xfrm flipV="1">
            <a:off x="6172200" y="1600200"/>
            <a:ext cx="762000" cy="76200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75" name="Line 104"/>
          <p:cNvSpPr>
            <a:spLocks noChangeShapeType="1"/>
          </p:cNvSpPr>
          <p:nvPr/>
        </p:nvSpPr>
        <p:spPr bwMode="auto">
          <a:xfrm>
            <a:off x="6172200" y="2514600"/>
            <a:ext cx="762000"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76" name="Text Box 105"/>
          <p:cNvSpPr txBox="1">
            <a:spLocks noChangeArrowheads="1"/>
          </p:cNvSpPr>
          <p:nvPr/>
        </p:nvSpPr>
        <p:spPr bwMode="auto">
          <a:xfrm>
            <a:off x="6858000" y="2667000"/>
            <a:ext cx="782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solidFill>
                  <a:schemeClr val="hlink"/>
                </a:solidFill>
                <a:latin typeface="Times New Roman" panose="02020603050405020304" pitchFamily="18" charset="0"/>
              </a:rPr>
              <a:t>D</a:t>
            </a:r>
            <a:r>
              <a:rPr lang="en-US" altLang="zh-TW" sz="1800" baseline="-25000">
                <a:solidFill>
                  <a:schemeClr val="hlink"/>
                </a:solidFill>
                <a:latin typeface="Times New Roman" panose="02020603050405020304" pitchFamily="18" charset="0"/>
              </a:rPr>
              <a:t>5</a:t>
            </a:r>
            <a:r>
              <a:rPr lang="en-US" altLang="zh-TW" sz="1800">
                <a:solidFill>
                  <a:schemeClr val="hlink"/>
                </a:solidFill>
                <a:latin typeface="Times New Roman" panose="02020603050405020304" pitchFamily="18" charset="0"/>
              </a:rPr>
              <a:t> = 2</a:t>
            </a:r>
          </a:p>
        </p:txBody>
      </p:sp>
      <p:sp>
        <p:nvSpPr>
          <p:cNvPr id="6177" name="AutoShape 106"/>
          <p:cNvSpPr>
            <a:spLocks noChangeArrowheads="1"/>
          </p:cNvSpPr>
          <p:nvPr/>
        </p:nvSpPr>
        <p:spPr bwMode="auto">
          <a:xfrm rot="10807454" flipH="1">
            <a:off x="7696200" y="3352800"/>
            <a:ext cx="685800" cy="685800"/>
          </a:xfrm>
          <a:custGeom>
            <a:avLst/>
            <a:gdLst>
              <a:gd name="T0" fmla="*/ 16381000 w 21600"/>
              <a:gd name="T1" fmla="*/ 0 h 21600"/>
              <a:gd name="T2" fmla="*/ 10987881 w 21600"/>
              <a:gd name="T3" fmla="*/ 9677400 h 21600"/>
              <a:gd name="T4" fmla="*/ 0 w 21600"/>
              <a:gd name="T5" fmla="*/ 19990880 h 21600"/>
              <a:gd name="T6" fmla="*/ 8921369 w 21600"/>
              <a:gd name="T7" fmla="*/ 21774150 h 21600"/>
              <a:gd name="T8" fmla="*/ 17842706 w 21600"/>
              <a:gd name="T9" fmla="*/ 16792321 h 21600"/>
              <a:gd name="T10" fmla="*/ 21774150 w 21600"/>
              <a:gd name="T11" fmla="*/ 9677400 h 21600"/>
              <a:gd name="T12" fmla="*/ 17694720 60000 65536"/>
              <a:gd name="T13" fmla="*/ 11796480 60000 65536"/>
              <a:gd name="T14" fmla="*/ 11796480 60000 65536"/>
              <a:gd name="T15" fmla="*/ 5898240 60000 65536"/>
              <a:gd name="T16" fmla="*/ 0 60000 65536"/>
              <a:gd name="T17" fmla="*/ 0 60000 65536"/>
              <a:gd name="T18" fmla="*/ 0 w 21600"/>
              <a:gd name="T19" fmla="*/ 18061 h 21600"/>
              <a:gd name="T20" fmla="*/ 177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50" y="0"/>
                </a:moveTo>
                <a:lnTo>
                  <a:pt x="10900" y="9600"/>
                </a:lnTo>
                <a:lnTo>
                  <a:pt x="14800" y="9600"/>
                </a:lnTo>
                <a:lnTo>
                  <a:pt x="14800" y="18061"/>
                </a:lnTo>
                <a:lnTo>
                  <a:pt x="0" y="18061"/>
                </a:lnTo>
                <a:lnTo>
                  <a:pt x="0" y="21600"/>
                </a:lnTo>
                <a:lnTo>
                  <a:pt x="17700" y="21600"/>
                </a:lnTo>
                <a:lnTo>
                  <a:pt x="17700" y="9600"/>
                </a:lnTo>
                <a:lnTo>
                  <a:pt x="21600" y="9600"/>
                </a:lnTo>
                <a:lnTo>
                  <a:pt x="16250" y="0"/>
                </a:lnTo>
                <a:close/>
              </a:path>
            </a:pathLst>
          </a:custGeom>
          <a:solidFill>
            <a:srgbClr val="0000FF"/>
          </a:solidFill>
          <a:ln w="12700">
            <a:solidFill>
              <a:schemeClr val="tx1"/>
            </a:solidFill>
            <a:miter lim="800000"/>
            <a:headEnd/>
            <a:tailEnd/>
          </a:ln>
        </p:spPr>
        <p:txBody>
          <a:bodyPr wrap="none" anchor="ctr"/>
          <a:lstStyle/>
          <a:p>
            <a:endParaRPr lang="zh-TW" altLang="en-US"/>
          </a:p>
        </p:txBody>
      </p:sp>
      <p:sp>
        <p:nvSpPr>
          <p:cNvPr id="41067" name="Oval 107"/>
          <p:cNvSpPr>
            <a:spLocks noChangeArrowheads="1"/>
          </p:cNvSpPr>
          <p:nvPr/>
        </p:nvSpPr>
        <p:spPr bwMode="auto">
          <a:xfrm>
            <a:off x="5867400" y="3946525"/>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2</a:t>
            </a:r>
          </a:p>
        </p:txBody>
      </p:sp>
      <p:sp>
        <p:nvSpPr>
          <p:cNvPr id="41068" name="Oval 108"/>
          <p:cNvSpPr>
            <a:spLocks noChangeArrowheads="1"/>
          </p:cNvSpPr>
          <p:nvPr/>
        </p:nvSpPr>
        <p:spPr bwMode="auto">
          <a:xfrm>
            <a:off x="6934200" y="3946525"/>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3</a:t>
            </a:r>
          </a:p>
        </p:txBody>
      </p:sp>
      <p:sp>
        <p:nvSpPr>
          <p:cNvPr id="41069" name="Oval 109"/>
          <p:cNvSpPr>
            <a:spLocks noChangeArrowheads="1"/>
          </p:cNvSpPr>
          <p:nvPr/>
        </p:nvSpPr>
        <p:spPr bwMode="auto">
          <a:xfrm>
            <a:off x="4953000" y="4403725"/>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1</a:t>
            </a:r>
          </a:p>
        </p:txBody>
      </p:sp>
      <p:sp>
        <p:nvSpPr>
          <p:cNvPr id="41070" name="Oval 110"/>
          <p:cNvSpPr>
            <a:spLocks noChangeArrowheads="1"/>
          </p:cNvSpPr>
          <p:nvPr/>
        </p:nvSpPr>
        <p:spPr bwMode="auto">
          <a:xfrm>
            <a:off x="5791200" y="4937125"/>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4</a:t>
            </a:r>
          </a:p>
        </p:txBody>
      </p:sp>
      <p:sp>
        <p:nvSpPr>
          <p:cNvPr id="41071" name="Oval 111"/>
          <p:cNvSpPr>
            <a:spLocks noChangeArrowheads="1"/>
          </p:cNvSpPr>
          <p:nvPr/>
        </p:nvSpPr>
        <p:spPr bwMode="auto">
          <a:xfrm>
            <a:off x="7848600" y="4479925"/>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6</a:t>
            </a:r>
          </a:p>
        </p:txBody>
      </p:sp>
      <p:sp>
        <p:nvSpPr>
          <p:cNvPr id="41072" name="Oval 112"/>
          <p:cNvSpPr>
            <a:spLocks noChangeArrowheads="1"/>
          </p:cNvSpPr>
          <p:nvPr/>
        </p:nvSpPr>
        <p:spPr bwMode="auto">
          <a:xfrm>
            <a:off x="6934200" y="4937125"/>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5</a:t>
            </a:r>
          </a:p>
        </p:txBody>
      </p:sp>
      <p:sp>
        <p:nvSpPr>
          <p:cNvPr id="6184" name="Line 113"/>
          <p:cNvSpPr>
            <a:spLocks noChangeShapeType="1"/>
          </p:cNvSpPr>
          <p:nvPr/>
        </p:nvSpPr>
        <p:spPr bwMode="auto">
          <a:xfrm flipV="1">
            <a:off x="5260975" y="4175125"/>
            <a:ext cx="60960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85" name="Line 114"/>
          <p:cNvSpPr>
            <a:spLocks noChangeShapeType="1"/>
          </p:cNvSpPr>
          <p:nvPr/>
        </p:nvSpPr>
        <p:spPr bwMode="auto">
          <a:xfrm>
            <a:off x="5260975" y="4708525"/>
            <a:ext cx="5334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86" name="Text Box 115"/>
          <p:cNvSpPr txBox="1">
            <a:spLocks noChangeArrowheads="1"/>
          </p:cNvSpPr>
          <p:nvPr/>
        </p:nvSpPr>
        <p:spPr bwMode="auto">
          <a:xfrm>
            <a:off x="5626100" y="5308600"/>
            <a:ext cx="782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4</a:t>
            </a:r>
            <a:r>
              <a:rPr lang="en-US" altLang="zh-TW" sz="1800">
                <a:latin typeface="Times New Roman" panose="02020603050405020304" pitchFamily="18" charset="0"/>
              </a:rPr>
              <a:t> = 1</a:t>
            </a:r>
          </a:p>
        </p:txBody>
      </p:sp>
      <p:sp>
        <p:nvSpPr>
          <p:cNvPr id="6187" name="Text Box 116"/>
          <p:cNvSpPr txBox="1">
            <a:spLocks noChangeArrowheads="1"/>
          </p:cNvSpPr>
          <p:nvPr/>
        </p:nvSpPr>
        <p:spPr bwMode="auto">
          <a:xfrm>
            <a:off x="5849938" y="4265613"/>
            <a:ext cx="782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2</a:t>
            </a:r>
            <a:r>
              <a:rPr lang="en-US" altLang="zh-TW" sz="1800">
                <a:latin typeface="Times New Roman" panose="02020603050405020304" pitchFamily="18" charset="0"/>
              </a:rPr>
              <a:t> = 2</a:t>
            </a:r>
          </a:p>
        </p:txBody>
      </p:sp>
      <p:sp>
        <p:nvSpPr>
          <p:cNvPr id="6188" name="Text Box 117"/>
          <p:cNvSpPr txBox="1">
            <a:spLocks noChangeArrowheads="1"/>
          </p:cNvSpPr>
          <p:nvPr/>
        </p:nvSpPr>
        <p:spPr bwMode="auto">
          <a:xfrm>
            <a:off x="6861175" y="4265613"/>
            <a:ext cx="782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3</a:t>
            </a:r>
            <a:r>
              <a:rPr lang="en-US" altLang="zh-TW" sz="1800">
                <a:latin typeface="Times New Roman" panose="02020603050405020304" pitchFamily="18" charset="0"/>
              </a:rPr>
              <a:t> = 4</a:t>
            </a:r>
          </a:p>
        </p:txBody>
      </p:sp>
      <p:sp>
        <p:nvSpPr>
          <p:cNvPr id="6189" name="Text Box 118"/>
          <p:cNvSpPr txBox="1">
            <a:spLocks noChangeArrowheads="1"/>
          </p:cNvSpPr>
          <p:nvPr/>
        </p:nvSpPr>
        <p:spPr bwMode="auto">
          <a:xfrm>
            <a:off x="5656263" y="5775325"/>
            <a:ext cx="1589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i="1">
                <a:latin typeface="Times New Roman" panose="02020603050405020304" pitchFamily="18" charset="0"/>
              </a:rPr>
              <a:t>T = { 1, 2, 4 }</a:t>
            </a:r>
          </a:p>
        </p:txBody>
      </p:sp>
      <p:sp>
        <p:nvSpPr>
          <p:cNvPr id="6190" name="Line 119"/>
          <p:cNvSpPr>
            <a:spLocks noChangeShapeType="1"/>
          </p:cNvSpPr>
          <p:nvPr/>
        </p:nvSpPr>
        <p:spPr bwMode="auto">
          <a:xfrm flipV="1">
            <a:off x="6175375" y="4267200"/>
            <a:ext cx="758825" cy="73660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91" name="Line 120"/>
          <p:cNvSpPr>
            <a:spLocks noChangeShapeType="1"/>
          </p:cNvSpPr>
          <p:nvPr/>
        </p:nvSpPr>
        <p:spPr bwMode="auto">
          <a:xfrm>
            <a:off x="6175375" y="5156200"/>
            <a:ext cx="762000"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92" name="Text Box 121"/>
          <p:cNvSpPr txBox="1">
            <a:spLocks noChangeArrowheads="1"/>
          </p:cNvSpPr>
          <p:nvPr/>
        </p:nvSpPr>
        <p:spPr bwMode="auto">
          <a:xfrm>
            <a:off x="6861175" y="5308600"/>
            <a:ext cx="782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solidFill>
                  <a:schemeClr val="hlink"/>
                </a:solidFill>
                <a:latin typeface="Times New Roman" panose="02020603050405020304" pitchFamily="18" charset="0"/>
              </a:rPr>
              <a:t>D</a:t>
            </a:r>
            <a:r>
              <a:rPr lang="en-US" altLang="zh-TW" sz="1800" baseline="-25000">
                <a:solidFill>
                  <a:schemeClr val="hlink"/>
                </a:solidFill>
                <a:latin typeface="Times New Roman" panose="02020603050405020304" pitchFamily="18" charset="0"/>
              </a:rPr>
              <a:t>5</a:t>
            </a:r>
            <a:r>
              <a:rPr lang="en-US" altLang="zh-TW" sz="1800">
                <a:solidFill>
                  <a:schemeClr val="hlink"/>
                </a:solidFill>
                <a:latin typeface="Times New Roman" panose="02020603050405020304" pitchFamily="18" charset="0"/>
              </a:rPr>
              <a:t> = 2</a:t>
            </a:r>
          </a:p>
        </p:txBody>
      </p:sp>
      <p:sp>
        <p:nvSpPr>
          <p:cNvPr id="6193" name="AutoShape 122"/>
          <p:cNvSpPr>
            <a:spLocks noChangeArrowheads="1"/>
          </p:cNvSpPr>
          <p:nvPr/>
        </p:nvSpPr>
        <p:spPr bwMode="auto">
          <a:xfrm flipH="1">
            <a:off x="3962400" y="5867400"/>
            <a:ext cx="990600" cy="228600"/>
          </a:xfrm>
          <a:prstGeom prst="rightArrow">
            <a:avLst>
              <a:gd name="adj1" fmla="val 50000"/>
              <a:gd name="adj2" fmla="val 108333"/>
            </a:avLst>
          </a:prstGeom>
          <a:solidFill>
            <a:srgbClr val="0000FF"/>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41083" name="Oval 123"/>
          <p:cNvSpPr>
            <a:spLocks noChangeArrowheads="1"/>
          </p:cNvSpPr>
          <p:nvPr/>
        </p:nvSpPr>
        <p:spPr bwMode="auto">
          <a:xfrm>
            <a:off x="1676400" y="39624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2</a:t>
            </a:r>
          </a:p>
        </p:txBody>
      </p:sp>
      <p:sp>
        <p:nvSpPr>
          <p:cNvPr id="41084" name="Oval 124"/>
          <p:cNvSpPr>
            <a:spLocks noChangeArrowheads="1"/>
          </p:cNvSpPr>
          <p:nvPr/>
        </p:nvSpPr>
        <p:spPr bwMode="auto">
          <a:xfrm>
            <a:off x="2743200" y="3962400"/>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3</a:t>
            </a:r>
          </a:p>
        </p:txBody>
      </p:sp>
      <p:sp>
        <p:nvSpPr>
          <p:cNvPr id="41085" name="Oval 125"/>
          <p:cNvSpPr>
            <a:spLocks noChangeArrowheads="1"/>
          </p:cNvSpPr>
          <p:nvPr/>
        </p:nvSpPr>
        <p:spPr bwMode="auto">
          <a:xfrm>
            <a:off x="762000" y="44196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1</a:t>
            </a:r>
          </a:p>
        </p:txBody>
      </p:sp>
      <p:sp>
        <p:nvSpPr>
          <p:cNvPr id="41086" name="Oval 126"/>
          <p:cNvSpPr>
            <a:spLocks noChangeArrowheads="1"/>
          </p:cNvSpPr>
          <p:nvPr/>
        </p:nvSpPr>
        <p:spPr bwMode="auto">
          <a:xfrm>
            <a:off x="1600200" y="49530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4</a:t>
            </a:r>
          </a:p>
        </p:txBody>
      </p:sp>
      <p:sp>
        <p:nvSpPr>
          <p:cNvPr id="41087" name="Oval 127"/>
          <p:cNvSpPr>
            <a:spLocks noChangeArrowheads="1"/>
          </p:cNvSpPr>
          <p:nvPr/>
        </p:nvSpPr>
        <p:spPr bwMode="auto">
          <a:xfrm>
            <a:off x="3657600" y="4495800"/>
            <a:ext cx="384175" cy="384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6</a:t>
            </a:r>
          </a:p>
        </p:txBody>
      </p:sp>
      <p:sp>
        <p:nvSpPr>
          <p:cNvPr id="41088" name="Oval 128"/>
          <p:cNvSpPr>
            <a:spLocks noChangeArrowheads="1"/>
          </p:cNvSpPr>
          <p:nvPr/>
        </p:nvSpPr>
        <p:spPr bwMode="auto">
          <a:xfrm>
            <a:off x="2743200" y="49530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5</a:t>
            </a:r>
          </a:p>
        </p:txBody>
      </p:sp>
      <p:sp>
        <p:nvSpPr>
          <p:cNvPr id="6200" name="Line 129"/>
          <p:cNvSpPr>
            <a:spLocks noChangeShapeType="1"/>
          </p:cNvSpPr>
          <p:nvPr/>
        </p:nvSpPr>
        <p:spPr bwMode="auto">
          <a:xfrm flipV="1">
            <a:off x="1069975" y="4191000"/>
            <a:ext cx="60960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01" name="Line 130"/>
          <p:cNvSpPr>
            <a:spLocks noChangeShapeType="1"/>
          </p:cNvSpPr>
          <p:nvPr/>
        </p:nvSpPr>
        <p:spPr bwMode="auto">
          <a:xfrm>
            <a:off x="1069975" y="4724400"/>
            <a:ext cx="5334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02" name="Text Box 131"/>
          <p:cNvSpPr txBox="1">
            <a:spLocks noChangeArrowheads="1"/>
          </p:cNvSpPr>
          <p:nvPr/>
        </p:nvSpPr>
        <p:spPr bwMode="auto">
          <a:xfrm>
            <a:off x="1435100" y="5324475"/>
            <a:ext cx="782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4</a:t>
            </a:r>
            <a:r>
              <a:rPr lang="en-US" altLang="zh-TW" sz="1800">
                <a:latin typeface="Times New Roman" panose="02020603050405020304" pitchFamily="18" charset="0"/>
              </a:rPr>
              <a:t> = 1</a:t>
            </a:r>
          </a:p>
        </p:txBody>
      </p:sp>
      <p:sp>
        <p:nvSpPr>
          <p:cNvPr id="6203" name="Text Box 132"/>
          <p:cNvSpPr txBox="1">
            <a:spLocks noChangeArrowheads="1"/>
          </p:cNvSpPr>
          <p:nvPr/>
        </p:nvSpPr>
        <p:spPr bwMode="auto">
          <a:xfrm>
            <a:off x="1658938" y="4281488"/>
            <a:ext cx="782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2</a:t>
            </a:r>
            <a:r>
              <a:rPr lang="en-US" altLang="zh-TW" sz="1800">
                <a:latin typeface="Times New Roman" panose="02020603050405020304" pitchFamily="18" charset="0"/>
              </a:rPr>
              <a:t> = 2</a:t>
            </a:r>
          </a:p>
        </p:txBody>
      </p:sp>
      <p:sp>
        <p:nvSpPr>
          <p:cNvPr id="6204" name="Text Box 133"/>
          <p:cNvSpPr txBox="1">
            <a:spLocks noChangeArrowheads="1"/>
          </p:cNvSpPr>
          <p:nvPr/>
        </p:nvSpPr>
        <p:spPr bwMode="auto">
          <a:xfrm>
            <a:off x="3124200" y="3886200"/>
            <a:ext cx="782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solidFill>
                  <a:schemeClr val="hlink"/>
                </a:solidFill>
                <a:latin typeface="Times New Roman" panose="02020603050405020304" pitchFamily="18" charset="0"/>
              </a:rPr>
              <a:t>D</a:t>
            </a:r>
            <a:r>
              <a:rPr lang="en-US" altLang="zh-TW" sz="1800" baseline="-25000">
                <a:solidFill>
                  <a:schemeClr val="hlink"/>
                </a:solidFill>
                <a:latin typeface="Times New Roman" panose="02020603050405020304" pitchFamily="18" charset="0"/>
              </a:rPr>
              <a:t>3</a:t>
            </a:r>
            <a:r>
              <a:rPr lang="en-US" altLang="zh-TW" sz="1800">
                <a:solidFill>
                  <a:schemeClr val="hlink"/>
                </a:solidFill>
                <a:latin typeface="Times New Roman" panose="02020603050405020304" pitchFamily="18" charset="0"/>
              </a:rPr>
              <a:t> = 3</a:t>
            </a:r>
          </a:p>
        </p:txBody>
      </p:sp>
      <p:sp>
        <p:nvSpPr>
          <p:cNvPr id="6205" name="Text Box 134"/>
          <p:cNvSpPr txBox="1">
            <a:spLocks noChangeArrowheads="1"/>
          </p:cNvSpPr>
          <p:nvPr/>
        </p:nvSpPr>
        <p:spPr bwMode="auto">
          <a:xfrm>
            <a:off x="1447800" y="5791200"/>
            <a:ext cx="1843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i="1">
                <a:latin typeface="Times New Roman" panose="02020603050405020304" pitchFamily="18" charset="0"/>
              </a:rPr>
              <a:t>T = { 1, 2, 4, 5 }</a:t>
            </a:r>
          </a:p>
        </p:txBody>
      </p:sp>
      <p:sp>
        <p:nvSpPr>
          <p:cNvPr id="6206" name="Line 135"/>
          <p:cNvSpPr>
            <a:spLocks noChangeShapeType="1"/>
          </p:cNvSpPr>
          <p:nvPr/>
        </p:nvSpPr>
        <p:spPr bwMode="auto">
          <a:xfrm flipH="1" flipV="1">
            <a:off x="2895600" y="4343400"/>
            <a:ext cx="0" cy="60960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07" name="Line 136"/>
          <p:cNvSpPr>
            <a:spLocks noChangeShapeType="1"/>
          </p:cNvSpPr>
          <p:nvPr/>
        </p:nvSpPr>
        <p:spPr bwMode="auto">
          <a:xfrm>
            <a:off x="1984375" y="5172075"/>
            <a:ext cx="762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08" name="Text Box 137"/>
          <p:cNvSpPr txBox="1">
            <a:spLocks noChangeArrowheads="1"/>
          </p:cNvSpPr>
          <p:nvPr/>
        </p:nvSpPr>
        <p:spPr bwMode="auto">
          <a:xfrm>
            <a:off x="2670175" y="5324475"/>
            <a:ext cx="782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25000">
                <a:latin typeface="Times New Roman" panose="02020603050405020304" pitchFamily="18" charset="0"/>
              </a:rPr>
              <a:t>5</a:t>
            </a:r>
            <a:r>
              <a:rPr lang="en-US" altLang="zh-TW" sz="1800">
                <a:latin typeface="Times New Roman" panose="02020603050405020304" pitchFamily="18" charset="0"/>
              </a:rPr>
              <a:t> = 2</a:t>
            </a:r>
          </a:p>
        </p:txBody>
      </p:sp>
      <p:sp>
        <p:nvSpPr>
          <p:cNvPr id="6209" name="Line 138"/>
          <p:cNvSpPr>
            <a:spLocks noChangeShapeType="1"/>
          </p:cNvSpPr>
          <p:nvPr/>
        </p:nvSpPr>
        <p:spPr bwMode="auto">
          <a:xfrm flipV="1">
            <a:off x="3124200" y="4724400"/>
            <a:ext cx="533400" cy="38100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10" name="Text Box 139"/>
          <p:cNvSpPr txBox="1">
            <a:spLocks noChangeArrowheads="1"/>
          </p:cNvSpPr>
          <p:nvPr/>
        </p:nvSpPr>
        <p:spPr bwMode="auto">
          <a:xfrm>
            <a:off x="3581400" y="4876800"/>
            <a:ext cx="782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solidFill>
                  <a:schemeClr val="hlink"/>
                </a:solidFill>
                <a:latin typeface="Times New Roman" panose="02020603050405020304" pitchFamily="18" charset="0"/>
              </a:rPr>
              <a:t>D</a:t>
            </a:r>
            <a:r>
              <a:rPr lang="en-US" altLang="zh-TW" sz="1800" baseline="-25000">
                <a:solidFill>
                  <a:schemeClr val="hlink"/>
                </a:solidFill>
                <a:latin typeface="Times New Roman" panose="02020603050405020304" pitchFamily="18" charset="0"/>
              </a:rPr>
              <a:t>6</a:t>
            </a:r>
            <a:r>
              <a:rPr lang="en-US" altLang="zh-TW" sz="1800">
                <a:solidFill>
                  <a:schemeClr val="hlink"/>
                </a:solidFill>
                <a:latin typeface="Times New Roman" panose="02020603050405020304" pitchFamily="18" charset="0"/>
              </a:rPr>
              <a:t> = 4</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834B67A7-B11E-4733-A0B9-0140305FFA6B}" type="slidenum">
              <a:rPr lang="en-US" altLang="zh-TW" sz="1200">
                <a:latin typeface="Times New Roman" panose="02020603050405020304" pitchFamily="18" charset="0"/>
              </a:rPr>
              <a:pPr>
                <a:spcBef>
                  <a:spcPct val="0"/>
                </a:spcBef>
                <a:buFontTx/>
                <a:buNone/>
              </a:pPr>
              <a:t>4</a:t>
            </a:fld>
            <a:endParaRPr lang="en-US" altLang="zh-TW" sz="1200">
              <a:latin typeface="Times New Roman" panose="02020603050405020304" pitchFamily="18" charset="0"/>
            </a:endParaRPr>
          </a:p>
        </p:txBody>
      </p:sp>
      <p:sp>
        <p:nvSpPr>
          <p:cNvPr id="7171" name="Rectangle 2"/>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3600" b="1">
                <a:latin typeface="Arial" panose="020B0604020202020204" pitchFamily="34" charset="0"/>
              </a:rPr>
              <a:t>Dijkstra’s Algorithm (cont)</a:t>
            </a:r>
          </a:p>
        </p:txBody>
      </p:sp>
      <p:sp>
        <p:nvSpPr>
          <p:cNvPr id="7172" name="Text Box 3"/>
          <p:cNvSpPr txBox="1">
            <a:spLocks noChangeArrowheads="1"/>
          </p:cNvSpPr>
          <p:nvPr/>
        </p:nvSpPr>
        <p:spPr bwMode="auto">
          <a:xfrm>
            <a:off x="2209800" y="21336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T</a:t>
            </a:r>
          </a:p>
        </p:txBody>
      </p:sp>
      <p:sp>
        <p:nvSpPr>
          <p:cNvPr id="7173" name="Text Box 4"/>
          <p:cNvSpPr txBox="1">
            <a:spLocks noChangeArrowheads="1"/>
          </p:cNvSpPr>
          <p:nvPr/>
        </p:nvSpPr>
        <p:spPr bwMode="auto">
          <a:xfrm>
            <a:off x="2643188" y="17526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D</a:t>
            </a:r>
          </a:p>
        </p:txBody>
      </p:sp>
      <p:sp>
        <p:nvSpPr>
          <p:cNvPr id="7174" name="Text Box 5"/>
          <p:cNvSpPr txBox="1">
            <a:spLocks noChangeArrowheads="1"/>
          </p:cNvSpPr>
          <p:nvPr/>
        </p:nvSpPr>
        <p:spPr bwMode="auto">
          <a:xfrm>
            <a:off x="2971800" y="1524000"/>
            <a:ext cx="820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b="1">
                <a:latin typeface="Arial" panose="020B0604020202020204" pitchFamily="34" charset="0"/>
              </a:rPr>
              <a:t>Node</a:t>
            </a:r>
          </a:p>
        </p:txBody>
      </p:sp>
      <p:sp>
        <p:nvSpPr>
          <p:cNvPr id="7175" name="Line 7"/>
          <p:cNvSpPr>
            <a:spLocks noChangeShapeType="1"/>
          </p:cNvSpPr>
          <p:nvPr/>
        </p:nvSpPr>
        <p:spPr bwMode="auto">
          <a:xfrm>
            <a:off x="1447800" y="2590800"/>
            <a:ext cx="6400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176" name="Text Box 8"/>
          <p:cNvSpPr txBox="1">
            <a:spLocks noChangeArrowheads="1"/>
          </p:cNvSpPr>
          <p:nvPr/>
        </p:nvSpPr>
        <p:spPr bwMode="auto">
          <a:xfrm>
            <a:off x="4217988" y="2133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2</a:t>
            </a:r>
          </a:p>
        </p:txBody>
      </p:sp>
      <p:sp>
        <p:nvSpPr>
          <p:cNvPr id="7177" name="Text Box 9"/>
          <p:cNvSpPr txBox="1">
            <a:spLocks noChangeArrowheads="1"/>
          </p:cNvSpPr>
          <p:nvPr/>
        </p:nvSpPr>
        <p:spPr bwMode="auto">
          <a:xfrm>
            <a:off x="4930775" y="21336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3</a:t>
            </a:r>
          </a:p>
        </p:txBody>
      </p:sp>
      <p:sp>
        <p:nvSpPr>
          <p:cNvPr id="7178" name="Text Box 10"/>
          <p:cNvSpPr txBox="1">
            <a:spLocks noChangeArrowheads="1"/>
          </p:cNvSpPr>
          <p:nvPr/>
        </p:nvSpPr>
        <p:spPr bwMode="auto">
          <a:xfrm>
            <a:off x="5643563" y="2133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4</a:t>
            </a:r>
          </a:p>
        </p:txBody>
      </p:sp>
      <p:sp>
        <p:nvSpPr>
          <p:cNvPr id="7179" name="Text Box 11"/>
          <p:cNvSpPr txBox="1">
            <a:spLocks noChangeArrowheads="1"/>
          </p:cNvSpPr>
          <p:nvPr/>
        </p:nvSpPr>
        <p:spPr bwMode="auto">
          <a:xfrm>
            <a:off x="6351588" y="2133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5</a:t>
            </a:r>
          </a:p>
        </p:txBody>
      </p:sp>
      <p:sp>
        <p:nvSpPr>
          <p:cNvPr id="7180" name="Text Box 12"/>
          <p:cNvSpPr txBox="1">
            <a:spLocks noChangeArrowheads="1"/>
          </p:cNvSpPr>
          <p:nvPr/>
        </p:nvSpPr>
        <p:spPr bwMode="auto">
          <a:xfrm>
            <a:off x="7037388" y="2133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6</a:t>
            </a:r>
          </a:p>
        </p:txBody>
      </p:sp>
      <p:sp>
        <p:nvSpPr>
          <p:cNvPr id="7181" name="Line 14"/>
          <p:cNvSpPr>
            <a:spLocks noChangeShapeType="1"/>
          </p:cNvSpPr>
          <p:nvPr/>
        </p:nvSpPr>
        <p:spPr bwMode="auto">
          <a:xfrm>
            <a:off x="3810000" y="1600200"/>
            <a:ext cx="0" cy="396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182" name="Line 15"/>
          <p:cNvSpPr>
            <a:spLocks noChangeShapeType="1"/>
          </p:cNvSpPr>
          <p:nvPr/>
        </p:nvSpPr>
        <p:spPr bwMode="auto">
          <a:xfrm flipH="1" flipV="1">
            <a:off x="2667000" y="1524000"/>
            <a:ext cx="1143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183" name="Line 16"/>
          <p:cNvSpPr>
            <a:spLocks noChangeShapeType="1"/>
          </p:cNvSpPr>
          <p:nvPr/>
        </p:nvSpPr>
        <p:spPr bwMode="auto">
          <a:xfrm flipH="1" flipV="1">
            <a:off x="1905000" y="1905000"/>
            <a:ext cx="1905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184" name="Text Box 17"/>
          <p:cNvSpPr txBox="1">
            <a:spLocks noChangeArrowheads="1"/>
          </p:cNvSpPr>
          <p:nvPr/>
        </p:nvSpPr>
        <p:spPr bwMode="auto">
          <a:xfrm>
            <a:off x="3105150" y="2667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1</a:t>
            </a:r>
          </a:p>
        </p:txBody>
      </p:sp>
      <p:sp>
        <p:nvSpPr>
          <p:cNvPr id="7185" name="Text Box 18"/>
          <p:cNvSpPr txBox="1">
            <a:spLocks noChangeArrowheads="1"/>
          </p:cNvSpPr>
          <p:nvPr/>
        </p:nvSpPr>
        <p:spPr bwMode="auto">
          <a:xfrm>
            <a:off x="4235450" y="2667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2</a:t>
            </a:r>
          </a:p>
        </p:txBody>
      </p:sp>
      <p:sp>
        <p:nvSpPr>
          <p:cNvPr id="7186" name="Text Box 20"/>
          <p:cNvSpPr txBox="1">
            <a:spLocks noChangeArrowheads="1"/>
          </p:cNvSpPr>
          <p:nvPr/>
        </p:nvSpPr>
        <p:spPr bwMode="auto">
          <a:xfrm>
            <a:off x="4921250" y="2667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5</a:t>
            </a:r>
          </a:p>
        </p:txBody>
      </p:sp>
      <p:sp>
        <p:nvSpPr>
          <p:cNvPr id="7187" name="Text Box 21"/>
          <p:cNvSpPr txBox="1">
            <a:spLocks noChangeArrowheads="1"/>
          </p:cNvSpPr>
          <p:nvPr/>
        </p:nvSpPr>
        <p:spPr bwMode="auto">
          <a:xfrm>
            <a:off x="5607050" y="2667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u="sng">
                <a:solidFill>
                  <a:schemeClr val="hlink"/>
                </a:solidFill>
                <a:latin typeface="Times New Roman" panose="02020603050405020304" pitchFamily="18" charset="0"/>
              </a:rPr>
              <a:t>1</a:t>
            </a:r>
          </a:p>
        </p:txBody>
      </p:sp>
      <p:sp>
        <p:nvSpPr>
          <p:cNvPr id="7188" name="Text Box 22"/>
          <p:cNvSpPr txBox="1">
            <a:spLocks noChangeArrowheads="1"/>
          </p:cNvSpPr>
          <p:nvPr/>
        </p:nvSpPr>
        <p:spPr bwMode="auto">
          <a:xfrm>
            <a:off x="6324600" y="2660650"/>
            <a:ext cx="40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Symbol" panose="05050102010706020507" pitchFamily="18" charset="2"/>
              </a:rPr>
              <a:t>¥</a:t>
            </a:r>
          </a:p>
        </p:txBody>
      </p:sp>
      <p:sp>
        <p:nvSpPr>
          <p:cNvPr id="7189" name="Text Box 23"/>
          <p:cNvSpPr txBox="1">
            <a:spLocks noChangeArrowheads="1"/>
          </p:cNvSpPr>
          <p:nvPr/>
        </p:nvSpPr>
        <p:spPr bwMode="auto">
          <a:xfrm>
            <a:off x="7054850" y="2660650"/>
            <a:ext cx="40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Symbol" panose="05050102010706020507" pitchFamily="18" charset="2"/>
              </a:rPr>
              <a:t>¥</a:t>
            </a:r>
          </a:p>
        </p:txBody>
      </p:sp>
      <p:sp>
        <p:nvSpPr>
          <p:cNvPr id="7190" name="Text Box 26"/>
          <p:cNvSpPr txBox="1">
            <a:spLocks noChangeArrowheads="1"/>
          </p:cNvSpPr>
          <p:nvPr/>
        </p:nvSpPr>
        <p:spPr bwMode="auto">
          <a:xfrm>
            <a:off x="2767013" y="3124200"/>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1, 4</a:t>
            </a:r>
          </a:p>
        </p:txBody>
      </p:sp>
      <p:sp>
        <p:nvSpPr>
          <p:cNvPr id="7191" name="Text Box 27"/>
          <p:cNvSpPr txBox="1">
            <a:spLocks noChangeArrowheads="1"/>
          </p:cNvSpPr>
          <p:nvPr/>
        </p:nvSpPr>
        <p:spPr bwMode="auto">
          <a:xfrm>
            <a:off x="4246563" y="3130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u="sng">
                <a:solidFill>
                  <a:schemeClr val="hlink"/>
                </a:solidFill>
                <a:latin typeface="Times New Roman" panose="02020603050405020304" pitchFamily="18" charset="0"/>
              </a:rPr>
              <a:t>2</a:t>
            </a:r>
            <a:endParaRPr lang="en-US" altLang="zh-TW" sz="2400" b="1" i="1">
              <a:solidFill>
                <a:schemeClr val="hlink"/>
              </a:solidFill>
              <a:latin typeface="Times New Roman" panose="02020603050405020304" pitchFamily="18" charset="0"/>
            </a:endParaRPr>
          </a:p>
        </p:txBody>
      </p:sp>
      <p:sp>
        <p:nvSpPr>
          <p:cNvPr id="7192" name="Text Box 28"/>
          <p:cNvSpPr txBox="1">
            <a:spLocks noChangeArrowheads="1"/>
          </p:cNvSpPr>
          <p:nvPr/>
        </p:nvSpPr>
        <p:spPr bwMode="auto">
          <a:xfrm>
            <a:off x="4932363" y="3130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4</a:t>
            </a:r>
          </a:p>
        </p:txBody>
      </p:sp>
      <p:sp>
        <p:nvSpPr>
          <p:cNvPr id="7193" name="Text Box 29"/>
          <p:cNvSpPr txBox="1">
            <a:spLocks noChangeArrowheads="1"/>
          </p:cNvSpPr>
          <p:nvPr/>
        </p:nvSpPr>
        <p:spPr bwMode="auto">
          <a:xfrm>
            <a:off x="5618163" y="3130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1</a:t>
            </a:r>
          </a:p>
        </p:txBody>
      </p:sp>
      <p:sp>
        <p:nvSpPr>
          <p:cNvPr id="7194" name="Text Box 30"/>
          <p:cNvSpPr txBox="1">
            <a:spLocks noChangeArrowheads="1"/>
          </p:cNvSpPr>
          <p:nvPr/>
        </p:nvSpPr>
        <p:spPr bwMode="auto">
          <a:xfrm>
            <a:off x="6335713" y="3130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2</a:t>
            </a:r>
          </a:p>
        </p:txBody>
      </p:sp>
      <p:sp>
        <p:nvSpPr>
          <p:cNvPr id="7195" name="Text Box 31"/>
          <p:cNvSpPr txBox="1">
            <a:spLocks noChangeArrowheads="1"/>
          </p:cNvSpPr>
          <p:nvPr/>
        </p:nvSpPr>
        <p:spPr bwMode="auto">
          <a:xfrm>
            <a:off x="7065963" y="3124200"/>
            <a:ext cx="40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Symbol" panose="05050102010706020507" pitchFamily="18" charset="2"/>
              </a:rPr>
              <a:t>¥</a:t>
            </a:r>
          </a:p>
        </p:txBody>
      </p:sp>
      <p:sp>
        <p:nvSpPr>
          <p:cNvPr id="7196" name="Text Box 32"/>
          <p:cNvSpPr txBox="1">
            <a:spLocks noChangeArrowheads="1"/>
          </p:cNvSpPr>
          <p:nvPr/>
        </p:nvSpPr>
        <p:spPr bwMode="auto">
          <a:xfrm>
            <a:off x="2428875" y="3581400"/>
            <a:ext cx="103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1, 4, 2</a:t>
            </a:r>
          </a:p>
        </p:txBody>
      </p:sp>
      <p:sp>
        <p:nvSpPr>
          <p:cNvPr id="7197" name="Text Box 33"/>
          <p:cNvSpPr txBox="1">
            <a:spLocks noChangeArrowheads="1"/>
          </p:cNvSpPr>
          <p:nvPr/>
        </p:nvSpPr>
        <p:spPr bwMode="auto">
          <a:xfrm>
            <a:off x="4246563"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2</a:t>
            </a:r>
          </a:p>
        </p:txBody>
      </p:sp>
      <p:sp>
        <p:nvSpPr>
          <p:cNvPr id="7198" name="Text Box 34"/>
          <p:cNvSpPr txBox="1">
            <a:spLocks noChangeArrowheads="1"/>
          </p:cNvSpPr>
          <p:nvPr/>
        </p:nvSpPr>
        <p:spPr bwMode="auto">
          <a:xfrm>
            <a:off x="4932363"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4</a:t>
            </a:r>
          </a:p>
        </p:txBody>
      </p:sp>
      <p:sp>
        <p:nvSpPr>
          <p:cNvPr id="7199" name="Text Box 35"/>
          <p:cNvSpPr txBox="1">
            <a:spLocks noChangeArrowheads="1"/>
          </p:cNvSpPr>
          <p:nvPr/>
        </p:nvSpPr>
        <p:spPr bwMode="auto">
          <a:xfrm>
            <a:off x="5618163"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1</a:t>
            </a:r>
          </a:p>
        </p:txBody>
      </p:sp>
      <p:sp>
        <p:nvSpPr>
          <p:cNvPr id="7200" name="Text Box 36"/>
          <p:cNvSpPr txBox="1">
            <a:spLocks noChangeArrowheads="1"/>
          </p:cNvSpPr>
          <p:nvPr/>
        </p:nvSpPr>
        <p:spPr bwMode="auto">
          <a:xfrm>
            <a:off x="6335713"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u="sng">
                <a:solidFill>
                  <a:schemeClr val="hlink"/>
                </a:solidFill>
                <a:latin typeface="Times New Roman" panose="02020603050405020304" pitchFamily="18" charset="0"/>
              </a:rPr>
              <a:t>2</a:t>
            </a:r>
          </a:p>
        </p:txBody>
      </p:sp>
      <p:sp>
        <p:nvSpPr>
          <p:cNvPr id="7201" name="Text Box 37"/>
          <p:cNvSpPr txBox="1">
            <a:spLocks noChangeArrowheads="1"/>
          </p:cNvSpPr>
          <p:nvPr/>
        </p:nvSpPr>
        <p:spPr bwMode="auto">
          <a:xfrm>
            <a:off x="7065963" y="3575050"/>
            <a:ext cx="40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Symbol" panose="05050102010706020507" pitchFamily="18" charset="2"/>
              </a:rPr>
              <a:t>¥</a:t>
            </a:r>
          </a:p>
        </p:txBody>
      </p:sp>
      <p:sp>
        <p:nvSpPr>
          <p:cNvPr id="7202" name="Text Box 38"/>
          <p:cNvSpPr txBox="1">
            <a:spLocks noChangeArrowheads="1"/>
          </p:cNvSpPr>
          <p:nvPr/>
        </p:nvSpPr>
        <p:spPr bwMode="auto">
          <a:xfrm>
            <a:off x="2090738" y="4038600"/>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1, 4, 2, 5</a:t>
            </a:r>
          </a:p>
        </p:txBody>
      </p:sp>
      <p:sp>
        <p:nvSpPr>
          <p:cNvPr id="7203" name="Text Box 39"/>
          <p:cNvSpPr txBox="1">
            <a:spLocks noChangeArrowheads="1"/>
          </p:cNvSpPr>
          <p:nvPr/>
        </p:nvSpPr>
        <p:spPr bwMode="auto">
          <a:xfrm>
            <a:off x="4246563"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2</a:t>
            </a:r>
          </a:p>
        </p:txBody>
      </p:sp>
      <p:sp>
        <p:nvSpPr>
          <p:cNvPr id="7204" name="Text Box 40"/>
          <p:cNvSpPr txBox="1">
            <a:spLocks noChangeArrowheads="1"/>
          </p:cNvSpPr>
          <p:nvPr/>
        </p:nvSpPr>
        <p:spPr bwMode="auto">
          <a:xfrm>
            <a:off x="4932363"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u="sng">
                <a:solidFill>
                  <a:schemeClr val="hlink"/>
                </a:solidFill>
                <a:latin typeface="Times New Roman" panose="02020603050405020304" pitchFamily="18" charset="0"/>
              </a:rPr>
              <a:t>3</a:t>
            </a:r>
          </a:p>
        </p:txBody>
      </p:sp>
      <p:sp>
        <p:nvSpPr>
          <p:cNvPr id="7205" name="Text Box 41"/>
          <p:cNvSpPr txBox="1">
            <a:spLocks noChangeArrowheads="1"/>
          </p:cNvSpPr>
          <p:nvPr/>
        </p:nvSpPr>
        <p:spPr bwMode="auto">
          <a:xfrm>
            <a:off x="5618163"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1</a:t>
            </a:r>
          </a:p>
        </p:txBody>
      </p:sp>
      <p:sp>
        <p:nvSpPr>
          <p:cNvPr id="7206" name="Text Box 42"/>
          <p:cNvSpPr txBox="1">
            <a:spLocks noChangeArrowheads="1"/>
          </p:cNvSpPr>
          <p:nvPr/>
        </p:nvSpPr>
        <p:spPr bwMode="auto">
          <a:xfrm>
            <a:off x="6335713"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2</a:t>
            </a:r>
          </a:p>
        </p:txBody>
      </p:sp>
      <p:sp>
        <p:nvSpPr>
          <p:cNvPr id="7207" name="Text Box 43"/>
          <p:cNvSpPr txBox="1">
            <a:spLocks noChangeArrowheads="1"/>
          </p:cNvSpPr>
          <p:nvPr/>
        </p:nvSpPr>
        <p:spPr bwMode="auto">
          <a:xfrm>
            <a:off x="7065963"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4</a:t>
            </a:r>
          </a:p>
        </p:txBody>
      </p:sp>
      <p:sp>
        <p:nvSpPr>
          <p:cNvPr id="7208" name="Text Box 44"/>
          <p:cNvSpPr txBox="1">
            <a:spLocks noChangeArrowheads="1"/>
          </p:cNvSpPr>
          <p:nvPr/>
        </p:nvSpPr>
        <p:spPr bwMode="auto">
          <a:xfrm>
            <a:off x="4235450" y="4495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2</a:t>
            </a:r>
          </a:p>
        </p:txBody>
      </p:sp>
      <p:sp>
        <p:nvSpPr>
          <p:cNvPr id="7209" name="Text Box 45"/>
          <p:cNvSpPr txBox="1">
            <a:spLocks noChangeArrowheads="1"/>
          </p:cNvSpPr>
          <p:nvPr/>
        </p:nvSpPr>
        <p:spPr bwMode="auto">
          <a:xfrm>
            <a:off x="4921250" y="4495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3</a:t>
            </a:r>
          </a:p>
        </p:txBody>
      </p:sp>
      <p:sp>
        <p:nvSpPr>
          <p:cNvPr id="7210" name="Text Box 46"/>
          <p:cNvSpPr txBox="1">
            <a:spLocks noChangeArrowheads="1"/>
          </p:cNvSpPr>
          <p:nvPr/>
        </p:nvSpPr>
        <p:spPr bwMode="auto">
          <a:xfrm>
            <a:off x="5607050" y="4495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1</a:t>
            </a:r>
          </a:p>
        </p:txBody>
      </p:sp>
      <p:sp>
        <p:nvSpPr>
          <p:cNvPr id="7211" name="Text Box 47"/>
          <p:cNvSpPr txBox="1">
            <a:spLocks noChangeArrowheads="1"/>
          </p:cNvSpPr>
          <p:nvPr/>
        </p:nvSpPr>
        <p:spPr bwMode="auto">
          <a:xfrm>
            <a:off x="6324600" y="4495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2</a:t>
            </a:r>
          </a:p>
        </p:txBody>
      </p:sp>
      <p:sp>
        <p:nvSpPr>
          <p:cNvPr id="7212" name="Text Box 48"/>
          <p:cNvSpPr txBox="1">
            <a:spLocks noChangeArrowheads="1"/>
          </p:cNvSpPr>
          <p:nvPr/>
        </p:nvSpPr>
        <p:spPr bwMode="auto">
          <a:xfrm>
            <a:off x="7054850" y="4495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u="sng">
                <a:solidFill>
                  <a:schemeClr val="hlink"/>
                </a:solidFill>
                <a:latin typeface="Times New Roman" panose="02020603050405020304" pitchFamily="18" charset="0"/>
              </a:rPr>
              <a:t>4</a:t>
            </a:r>
          </a:p>
        </p:txBody>
      </p:sp>
      <p:sp>
        <p:nvSpPr>
          <p:cNvPr id="7213" name="Text Box 49"/>
          <p:cNvSpPr txBox="1">
            <a:spLocks noChangeArrowheads="1"/>
          </p:cNvSpPr>
          <p:nvPr/>
        </p:nvSpPr>
        <p:spPr bwMode="auto">
          <a:xfrm>
            <a:off x="1752600" y="4495800"/>
            <a:ext cx="170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1, 4, 2, 5, 3</a:t>
            </a:r>
          </a:p>
        </p:txBody>
      </p:sp>
      <p:sp>
        <p:nvSpPr>
          <p:cNvPr id="7214" name="Text Box 50"/>
          <p:cNvSpPr txBox="1">
            <a:spLocks noChangeArrowheads="1"/>
          </p:cNvSpPr>
          <p:nvPr/>
        </p:nvSpPr>
        <p:spPr bwMode="auto">
          <a:xfrm>
            <a:off x="1414463" y="4953000"/>
            <a:ext cx="204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1, 4, 2, 5, 3, 6</a:t>
            </a:r>
          </a:p>
        </p:txBody>
      </p:sp>
      <p:sp>
        <p:nvSpPr>
          <p:cNvPr id="7215" name="Text Box 51"/>
          <p:cNvSpPr txBox="1">
            <a:spLocks noChangeArrowheads="1"/>
          </p:cNvSpPr>
          <p:nvPr/>
        </p:nvSpPr>
        <p:spPr bwMode="auto">
          <a:xfrm>
            <a:off x="4235450" y="495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2</a:t>
            </a:r>
          </a:p>
        </p:txBody>
      </p:sp>
      <p:sp>
        <p:nvSpPr>
          <p:cNvPr id="7216" name="Text Box 52"/>
          <p:cNvSpPr txBox="1">
            <a:spLocks noChangeArrowheads="1"/>
          </p:cNvSpPr>
          <p:nvPr/>
        </p:nvSpPr>
        <p:spPr bwMode="auto">
          <a:xfrm>
            <a:off x="4921250" y="495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3</a:t>
            </a:r>
          </a:p>
        </p:txBody>
      </p:sp>
      <p:sp>
        <p:nvSpPr>
          <p:cNvPr id="7217" name="Text Box 53"/>
          <p:cNvSpPr txBox="1">
            <a:spLocks noChangeArrowheads="1"/>
          </p:cNvSpPr>
          <p:nvPr/>
        </p:nvSpPr>
        <p:spPr bwMode="auto">
          <a:xfrm>
            <a:off x="5607050" y="495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1</a:t>
            </a:r>
          </a:p>
        </p:txBody>
      </p:sp>
      <p:sp>
        <p:nvSpPr>
          <p:cNvPr id="7218" name="Text Box 54"/>
          <p:cNvSpPr txBox="1">
            <a:spLocks noChangeArrowheads="1"/>
          </p:cNvSpPr>
          <p:nvPr/>
        </p:nvSpPr>
        <p:spPr bwMode="auto">
          <a:xfrm>
            <a:off x="6324600" y="495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2</a:t>
            </a:r>
          </a:p>
        </p:txBody>
      </p:sp>
      <p:sp>
        <p:nvSpPr>
          <p:cNvPr id="7219" name="Text Box 55"/>
          <p:cNvSpPr txBox="1">
            <a:spLocks noChangeArrowheads="1"/>
          </p:cNvSpPr>
          <p:nvPr/>
        </p:nvSpPr>
        <p:spPr bwMode="auto">
          <a:xfrm>
            <a:off x="7054850" y="495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solidFill>
                  <a:srgbClr val="969696"/>
                </a:solidFill>
                <a:latin typeface="Times New Roman" panose="02020603050405020304" pitchFamily="18" charset="0"/>
              </a:rPr>
              <a:t>4</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76200"/>
            <a:ext cx="7772400" cy="1143000"/>
          </a:xfrm>
        </p:spPr>
        <p:txBody>
          <a:bodyPr/>
          <a:lstStyle/>
          <a:p>
            <a:pPr eaLnBrk="1" hangingPunct="1"/>
            <a:r>
              <a:rPr lang="en-US" altLang="zh-TW" sz="3600" b="1" smtClean="0">
                <a:latin typeface="Arial" panose="020B0604020202020204" pitchFamily="34" charset="0"/>
              </a:rPr>
              <a:t>Dijkstra’s Algorithm (cont)</a:t>
            </a:r>
          </a:p>
        </p:txBody>
      </p:sp>
      <p:sp>
        <p:nvSpPr>
          <p:cNvPr id="8195" name="Rectangle 3"/>
          <p:cNvSpPr>
            <a:spLocks noGrp="1" noChangeArrowheads="1"/>
          </p:cNvSpPr>
          <p:nvPr>
            <p:ph idx="1"/>
          </p:nvPr>
        </p:nvSpPr>
        <p:spPr>
          <a:xfrm>
            <a:off x="685800" y="1143000"/>
            <a:ext cx="8001000" cy="5334000"/>
          </a:xfrm>
        </p:spPr>
        <p:txBody>
          <a:bodyPr/>
          <a:lstStyle/>
          <a:p>
            <a:pPr eaLnBrk="1" hangingPunct="1">
              <a:lnSpc>
                <a:spcPct val="105000"/>
              </a:lnSpc>
              <a:spcBef>
                <a:spcPct val="30000"/>
              </a:spcBef>
            </a:pPr>
            <a:r>
              <a:rPr lang="en-US" altLang="zh-TW" sz="2400" b="1" smtClean="0">
                <a:latin typeface="Arial" panose="020B0604020202020204" pitchFamily="34" charset="0"/>
              </a:rPr>
              <a:t>w(i, j) = link cost, L(n) = path cost from node s to n</a:t>
            </a:r>
          </a:p>
          <a:p>
            <a:pPr eaLnBrk="1" hangingPunct="1">
              <a:lnSpc>
                <a:spcPct val="105000"/>
              </a:lnSpc>
              <a:spcBef>
                <a:spcPct val="30000"/>
              </a:spcBef>
            </a:pPr>
            <a:r>
              <a:rPr lang="en-US" altLang="zh-TW" sz="2800" b="1" smtClean="0">
                <a:latin typeface="Arial" panose="020B0604020202020204" pitchFamily="34" charset="0"/>
              </a:rPr>
              <a:t>1. </a:t>
            </a:r>
            <a:r>
              <a:rPr lang="en-US" altLang="zh-TW" sz="2800" b="1" i="1" smtClean="0">
                <a:solidFill>
                  <a:srgbClr val="969696"/>
                </a:solidFill>
                <a:latin typeface="Arial" panose="020B0604020202020204" pitchFamily="34" charset="0"/>
              </a:rPr>
              <a:t>[Initialization]</a:t>
            </a:r>
          </a:p>
          <a:p>
            <a:pPr lvl="1" eaLnBrk="1" hangingPunct="1">
              <a:lnSpc>
                <a:spcPct val="105000"/>
              </a:lnSpc>
              <a:spcBef>
                <a:spcPct val="30000"/>
              </a:spcBef>
            </a:pPr>
            <a:r>
              <a:rPr lang="en-US" altLang="zh-TW" sz="2400" b="1" smtClean="0">
                <a:latin typeface="Arial" panose="020B0604020202020204" pitchFamily="34" charset="0"/>
              </a:rPr>
              <a:t>T = {s}</a:t>
            </a:r>
          </a:p>
          <a:p>
            <a:pPr lvl="1" eaLnBrk="1" hangingPunct="1">
              <a:lnSpc>
                <a:spcPct val="105000"/>
              </a:lnSpc>
              <a:spcBef>
                <a:spcPct val="30000"/>
              </a:spcBef>
            </a:pPr>
            <a:r>
              <a:rPr lang="en-US" altLang="zh-TW" sz="2400" b="1" smtClean="0">
                <a:latin typeface="Arial" panose="020B0604020202020204" pitchFamily="34" charset="0"/>
              </a:rPr>
              <a:t>L(n) = w(s, n) for n ≠ s</a:t>
            </a:r>
          </a:p>
          <a:p>
            <a:pPr eaLnBrk="1" hangingPunct="1">
              <a:lnSpc>
                <a:spcPct val="105000"/>
              </a:lnSpc>
              <a:spcBef>
                <a:spcPct val="30000"/>
              </a:spcBef>
            </a:pPr>
            <a:r>
              <a:rPr lang="en-US" altLang="zh-TW" sz="2800" b="1" smtClean="0">
                <a:latin typeface="Arial" panose="020B0604020202020204" pitchFamily="34" charset="0"/>
              </a:rPr>
              <a:t>2. </a:t>
            </a:r>
            <a:r>
              <a:rPr lang="en-US" altLang="zh-TW" sz="2800" b="1" i="1" smtClean="0">
                <a:solidFill>
                  <a:srgbClr val="969696"/>
                </a:solidFill>
                <a:latin typeface="Arial" panose="020B0604020202020204" pitchFamily="34" charset="0"/>
              </a:rPr>
              <a:t>[Get next node]</a:t>
            </a:r>
          </a:p>
          <a:p>
            <a:pPr lvl="1" eaLnBrk="1" hangingPunct="1">
              <a:lnSpc>
                <a:spcPct val="105000"/>
              </a:lnSpc>
              <a:spcBef>
                <a:spcPct val="30000"/>
              </a:spcBef>
            </a:pPr>
            <a:r>
              <a:rPr lang="en-US" altLang="zh-TW" sz="2400" b="1" smtClean="0">
                <a:latin typeface="Arial" panose="020B0604020202020204" pitchFamily="34" charset="0"/>
              </a:rPr>
              <a:t>Find x </a:t>
            </a:r>
            <a:r>
              <a:rPr lang="en-US" altLang="zh-TW" sz="2400" b="1" smtClean="0">
                <a:latin typeface="Symbol" panose="05050102010706020507" pitchFamily="18" charset="2"/>
              </a:rPr>
              <a:t>Ï</a:t>
            </a:r>
            <a:r>
              <a:rPr lang="en-US" altLang="zh-TW" sz="2400" b="1" smtClean="0">
                <a:latin typeface="Arial" panose="020B0604020202020204" pitchFamily="34" charset="0"/>
              </a:rPr>
              <a:t> T such that L(x) = </a:t>
            </a:r>
            <a:r>
              <a:rPr lang="en-US" altLang="zh-TW" sz="2400" b="1" smtClean="0">
                <a:solidFill>
                  <a:schemeClr val="hlink"/>
                </a:solidFill>
                <a:latin typeface="Arial" panose="020B0604020202020204" pitchFamily="34" charset="0"/>
              </a:rPr>
              <a:t>min L(j)</a:t>
            </a:r>
          </a:p>
          <a:p>
            <a:pPr lvl="1" eaLnBrk="1" hangingPunct="1">
              <a:lnSpc>
                <a:spcPct val="105000"/>
              </a:lnSpc>
              <a:spcBef>
                <a:spcPct val="30000"/>
              </a:spcBef>
            </a:pPr>
            <a:r>
              <a:rPr lang="en-US" altLang="zh-TW" sz="2400" b="1" smtClean="0">
                <a:latin typeface="Arial" panose="020B0604020202020204" pitchFamily="34" charset="0"/>
              </a:rPr>
              <a:t>Add x to T</a:t>
            </a:r>
          </a:p>
          <a:p>
            <a:pPr eaLnBrk="1" hangingPunct="1">
              <a:lnSpc>
                <a:spcPct val="105000"/>
              </a:lnSpc>
              <a:spcBef>
                <a:spcPct val="30000"/>
              </a:spcBef>
            </a:pPr>
            <a:r>
              <a:rPr lang="en-US" altLang="zh-TW" sz="2800" b="1" smtClean="0">
                <a:latin typeface="Arial" panose="020B0604020202020204" pitchFamily="34" charset="0"/>
              </a:rPr>
              <a:t>3. </a:t>
            </a:r>
            <a:r>
              <a:rPr lang="en-US" altLang="zh-TW" sz="2800" b="1" i="1" smtClean="0">
                <a:solidFill>
                  <a:srgbClr val="969696"/>
                </a:solidFill>
                <a:latin typeface="Arial" panose="020B0604020202020204" pitchFamily="34" charset="0"/>
              </a:rPr>
              <a:t>[Update Least-Cost Paths]</a:t>
            </a:r>
          </a:p>
          <a:p>
            <a:pPr lvl="1" eaLnBrk="1" hangingPunct="1">
              <a:lnSpc>
                <a:spcPct val="105000"/>
              </a:lnSpc>
              <a:spcBef>
                <a:spcPct val="30000"/>
              </a:spcBef>
            </a:pPr>
            <a:r>
              <a:rPr lang="en-US" altLang="zh-TW" sz="2400" b="1" smtClean="0">
                <a:latin typeface="Arial" panose="020B0604020202020204" pitchFamily="34" charset="0"/>
              </a:rPr>
              <a:t>L(n) = min [ L(n), L(x) + </a:t>
            </a:r>
            <a:r>
              <a:rPr lang="en-US" altLang="zh-TW" sz="2400" b="1" smtClean="0">
                <a:solidFill>
                  <a:schemeClr val="hlink"/>
                </a:solidFill>
                <a:latin typeface="Arial" panose="020B0604020202020204" pitchFamily="34" charset="0"/>
              </a:rPr>
              <a:t>w(x, n)</a:t>
            </a:r>
            <a:r>
              <a:rPr lang="en-US" altLang="zh-TW" sz="2400" b="1" smtClean="0">
                <a:latin typeface="Arial" panose="020B0604020202020204" pitchFamily="34" charset="0"/>
              </a:rPr>
              <a:t> ] for all n </a:t>
            </a:r>
            <a:r>
              <a:rPr lang="en-US" altLang="zh-TW" sz="2400" b="1" smtClean="0">
                <a:latin typeface="Symbol" panose="05050102010706020507" pitchFamily="18" charset="2"/>
              </a:rPr>
              <a:t>Ï</a:t>
            </a:r>
            <a:r>
              <a:rPr lang="en-US" altLang="zh-TW" sz="2400" b="1" smtClean="0">
                <a:latin typeface="Arial" panose="020B0604020202020204" pitchFamily="34" charset="0"/>
              </a:rPr>
              <a:t> T</a:t>
            </a:r>
          </a:p>
          <a:p>
            <a:pPr lvl="1" eaLnBrk="1" hangingPunct="1">
              <a:lnSpc>
                <a:spcPct val="105000"/>
              </a:lnSpc>
              <a:spcBef>
                <a:spcPct val="30000"/>
              </a:spcBef>
            </a:pPr>
            <a:r>
              <a:rPr lang="en-US" altLang="zh-TW" sz="2400" b="1" smtClean="0">
                <a:latin typeface="Arial" panose="020B0604020202020204" pitchFamily="34" charset="0"/>
              </a:rPr>
              <a:t>Go to step 2</a:t>
            </a:r>
          </a:p>
        </p:txBody>
      </p:sp>
      <p:sp>
        <p:nvSpPr>
          <p:cNvPr id="8196"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772B1149-E2C3-4226-9DB4-E3764B275B1C}" type="slidenum">
              <a:rPr lang="en-US" altLang="zh-TW" sz="1200">
                <a:latin typeface="Times New Roman" panose="02020603050405020304" pitchFamily="18" charset="0"/>
              </a:rPr>
              <a:pPr>
                <a:spcBef>
                  <a:spcPct val="0"/>
                </a:spcBef>
                <a:buFontTx/>
                <a:buNone/>
              </a:pPr>
              <a:t>5</a:t>
            </a:fld>
            <a:endParaRPr lang="en-US" altLang="zh-TW" sz="1200">
              <a:latin typeface="Times New Roman" panose="02020603050405020304" pitchFamily="18" charset="0"/>
            </a:endParaRPr>
          </a:p>
        </p:txBody>
      </p:sp>
      <p:sp>
        <p:nvSpPr>
          <p:cNvPr id="8197" name="Text Box 4"/>
          <p:cNvSpPr txBox="1">
            <a:spLocks noChangeArrowheads="1"/>
          </p:cNvSpPr>
          <p:nvPr/>
        </p:nvSpPr>
        <p:spPr bwMode="auto">
          <a:xfrm>
            <a:off x="5348288" y="4073525"/>
            <a:ext cx="671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solidFill>
                  <a:schemeClr val="hlink"/>
                </a:solidFill>
                <a:latin typeface="Arial" panose="020B0604020202020204" pitchFamily="34" charset="0"/>
              </a:rPr>
              <a:t>j</a:t>
            </a:r>
            <a:r>
              <a:rPr lang="en-US" altLang="zh-TW" sz="2400" b="1">
                <a:solidFill>
                  <a:schemeClr val="hlink"/>
                </a:solidFill>
                <a:latin typeface="Symbol" panose="05050102010706020507" pitchFamily="18" charset="2"/>
              </a:rPr>
              <a:t>Ï</a:t>
            </a:r>
            <a:r>
              <a:rPr lang="en-US" altLang="zh-TW" sz="2400" b="1">
                <a:solidFill>
                  <a:schemeClr val="hlink"/>
                </a:solidFill>
                <a:latin typeface="Arial" panose="020B0604020202020204" pitchFamily="34" charset="0"/>
              </a:rPr>
              <a:t>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7772400" cy="1143000"/>
          </a:xfrm>
        </p:spPr>
        <p:txBody>
          <a:bodyPr/>
          <a:lstStyle/>
          <a:p>
            <a:pPr eaLnBrk="1" hangingPunct="1"/>
            <a:r>
              <a:rPr lang="en-US" altLang="zh-TW" sz="3600" b="1" smtClean="0">
                <a:latin typeface="Arial" panose="020B0604020202020204" pitchFamily="34" charset="0"/>
              </a:rPr>
              <a:t>Bellman-Ford Algorithm</a:t>
            </a:r>
          </a:p>
        </p:txBody>
      </p:sp>
      <p:sp>
        <p:nvSpPr>
          <p:cNvPr id="9219"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4788F74C-AA96-4ECF-88BD-E835021DE82F}" type="slidenum">
              <a:rPr lang="en-US" altLang="zh-TW" sz="1200">
                <a:latin typeface="Times New Roman" panose="02020603050405020304" pitchFamily="18" charset="0"/>
              </a:rPr>
              <a:pPr>
                <a:spcBef>
                  <a:spcPct val="0"/>
                </a:spcBef>
                <a:buFontTx/>
                <a:buNone/>
              </a:pPr>
              <a:t>6</a:t>
            </a:fld>
            <a:endParaRPr lang="en-US" altLang="zh-TW" sz="1200">
              <a:latin typeface="Times New Roman" panose="02020603050405020304" pitchFamily="18" charset="0"/>
            </a:endParaRPr>
          </a:p>
        </p:txBody>
      </p:sp>
      <p:sp>
        <p:nvSpPr>
          <p:cNvPr id="41988" name="Oval 4"/>
          <p:cNvSpPr>
            <a:spLocks noChangeArrowheads="1"/>
          </p:cNvSpPr>
          <p:nvPr/>
        </p:nvSpPr>
        <p:spPr bwMode="auto">
          <a:xfrm>
            <a:off x="1752600" y="13970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2</a:t>
            </a:r>
          </a:p>
        </p:txBody>
      </p:sp>
      <p:sp>
        <p:nvSpPr>
          <p:cNvPr id="41989" name="Oval 5"/>
          <p:cNvSpPr>
            <a:spLocks noChangeArrowheads="1"/>
          </p:cNvSpPr>
          <p:nvPr/>
        </p:nvSpPr>
        <p:spPr bwMode="auto">
          <a:xfrm>
            <a:off x="2819400" y="13970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3</a:t>
            </a:r>
          </a:p>
        </p:txBody>
      </p:sp>
      <p:sp>
        <p:nvSpPr>
          <p:cNvPr id="41990" name="Oval 6"/>
          <p:cNvSpPr>
            <a:spLocks noChangeArrowheads="1"/>
          </p:cNvSpPr>
          <p:nvPr/>
        </p:nvSpPr>
        <p:spPr bwMode="auto">
          <a:xfrm>
            <a:off x="838200" y="18288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1</a:t>
            </a:r>
          </a:p>
        </p:txBody>
      </p:sp>
      <p:sp>
        <p:nvSpPr>
          <p:cNvPr id="41991" name="Oval 7"/>
          <p:cNvSpPr>
            <a:spLocks noChangeArrowheads="1"/>
          </p:cNvSpPr>
          <p:nvPr/>
        </p:nvSpPr>
        <p:spPr bwMode="auto">
          <a:xfrm>
            <a:off x="1676400" y="23876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4</a:t>
            </a:r>
          </a:p>
        </p:txBody>
      </p:sp>
      <p:sp>
        <p:nvSpPr>
          <p:cNvPr id="41992" name="Oval 8"/>
          <p:cNvSpPr>
            <a:spLocks noChangeArrowheads="1"/>
          </p:cNvSpPr>
          <p:nvPr/>
        </p:nvSpPr>
        <p:spPr bwMode="auto">
          <a:xfrm>
            <a:off x="3733800" y="19304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6</a:t>
            </a:r>
          </a:p>
        </p:txBody>
      </p:sp>
      <p:sp>
        <p:nvSpPr>
          <p:cNvPr id="41993" name="Oval 9"/>
          <p:cNvSpPr>
            <a:spLocks noChangeArrowheads="1"/>
          </p:cNvSpPr>
          <p:nvPr/>
        </p:nvSpPr>
        <p:spPr bwMode="auto">
          <a:xfrm>
            <a:off x="2819400" y="23876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5</a:t>
            </a:r>
          </a:p>
        </p:txBody>
      </p:sp>
      <p:sp>
        <p:nvSpPr>
          <p:cNvPr id="9226" name="Line 10"/>
          <p:cNvSpPr>
            <a:spLocks noChangeShapeType="1"/>
          </p:cNvSpPr>
          <p:nvPr/>
        </p:nvSpPr>
        <p:spPr bwMode="auto">
          <a:xfrm flipV="1">
            <a:off x="1146175" y="1625600"/>
            <a:ext cx="60960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7" name="Line 11"/>
          <p:cNvSpPr>
            <a:spLocks noChangeShapeType="1"/>
          </p:cNvSpPr>
          <p:nvPr/>
        </p:nvSpPr>
        <p:spPr bwMode="auto">
          <a:xfrm>
            <a:off x="1146175" y="2159000"/>
            <a:ext cx="5334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8" name="Freeform 12"/>
          <p:cNvSpPr>
            <a:spLocks/>
          </p:cNvSpPr>
          <p:nvPr/>
        </p:nvSpPr>
        <p:spPr bwMode="auto">
          <a:xfrm>
            <a:off x="1069975" y="1219200"/>
            <a:ext cx="1752600" cy="635000"/>
          </a:xfrm>
          <a:custGeom>
            <a:avLst/>
            <a:gdLst>
              <a:gd name="T0" fmla="*/ 0 w 1104"/>
              <a:gd name="T1" fmla="*/ 635000 h 400"/>
              <a:gd name="T2" fmla="*/ 381000 w 1104"/>
              <a:gd name="T3" fmla="*/ 101600 h 400"/>
              <a:gd name="T4" fmla="*/ 1066800 w 1104"/>
              <a:gd name="T5" fmla="*/ 25400 h 400"/>
              <a:gd name="T6" fmla="*/ 1752600 w 1104"/>
              <a:gd name="T7" fmla="*/ 254000 h 400"/>
              <a:gd name="T8" fmla="*/ 0 60000 65536"/>
              <a:gd name="T9" fmla="*/ 0 60000 65536"/>
              <a:gd name="T10" fmla="*/ 0 60000 65536"/>
              <a:gd name="T11" fmla="*/ 0 60000 65536"/>
              <a:gd name="T12" fmla="*/ 0 w 1104"/>
              <a:gd name="T13" fmla="*/ 0 h 400"/>
              <a:gd name="T14" fmla="*/ 1104 w 1104"/>
              <a:gd name="T15" fmla="*/ 400 h 400"/>
            </a:gdLst>
            <a:ahLst/>
            <a:cxnLst>
              <a:cxn ang="T8">
                <a:pos x="T0" y="T1"/>
              </a:cxn>
              <a:cxn ang="T9">
                <a:pos x="T2" y="T3"/>
              </a:cxn>
              <a:cxn ang="T10">
                <a:pos x="T4" y="T5"/>
              </a:cxn>
              <a:cxn ang="T11">
                <a:pos x="T6" y="T7"/>
              </a:cxn>
            </a:cxnLst>
            <a:rect l="T12" t="T13" r="T14" b="T15"/>
            <a:pathLst>
              <a:path w="1104" h="400">
                <a:moveTo>
                  <a:pt x="0" y="400"/>
                </a:moveTo>
                <a:cubicBezTo>
                  <a:pt x="64" y="264"/>
                  <a:pt x="128" y="128"/>
                  <a:pt x="240" y="64"/>
                </a:cubicBezTo>
                <a:cubicBezTo>
                  <a:pt x="352" y="0"/>
                  <a:pt x="528" y="0"/>
                  <a:pt x="672" y="16"/>
                </a:cubicBezTo>
                <a:cubicBezTo>
                  <a:pt x="816" y="32"/>
                  <a:pt x="960" y="96"/>
                  <a:pt x="1104" y="16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229" name="Text Box 14"/>
          <p:cNvSpPr txBox="1">
            <a:spLocks noChangeArrowheads="1"/>
          </p:cNvSpPr>
          <p:nvPr/>
        </p:nvSpPr>
        <p:spPr bwMode="auto">
          <a:xfrm>
            <a:off x="1600200" y="1766888"/>
            <a:ext cx="960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30000">
                <a:latin typeface="Times New Roman" panose="02020603050405020304" pitchFamily="18" charset="0"/>
              </a:rPr>
              <a:t>(1)</a:t>
            </a:r>
            <a:r>
              <a:rPr lang="en-US" altLang="zh-TW" sz="1800" baseline="-25000">
                <a:latin typeface="Times New Roman" panose="02020603050405020304" pitchFamily="18" charset="0"/>
              </a:rPr>
              <a:t>2</a:t>
            </a:r>
            <a:r>
              <a:rPr lang="en-US" altLang="zh-TW" sz="1800">
                <a:latin typeface="Times New Roman" panose="02020603050405020304" pitchFamily="18" charset="0"/>
              </a:rPr>
              <a:t> = 2</a:t>
            </a:r>
          </a:p>
        </p:txBody>
      </p:sp>
      <p:sp>
        <p:nvSpPr>
          <p:cNvPr id="9230" name="Text Box 16"/>
          <p:cNvSpPr txBox="1">
            <a:spLocks noChangeArrowheads="1"/>
          </p:cNvSpPr>
          <p:nvPr/>
        </p:nvSpPr>
        <p:spPr bwMode="auto">
          <a:xfrm>
            <a:off x="2697163" y="1766888"/>
            <a:ext cx="960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30000">
                <a:latin typeface="Times New Roman" panose="02020603050405020304" pitchFamily="18" charset="0"/>
              </a:rPr>
              <a:t>(1)</a:t>
            </a:r>
            <a:r>
              <a:rPr lang="en-US" altLang="zh-TW" sz="1800" baseline="-25000">
                <a:latin typeface="Times New Roman" panose="02020603050405020304" pitchFamily="18" charset="0"/>
              </a:rPr>
              <a:t>3</a:t>
            </a:r>
            <a:r>
              <a:rPr lang="en-US" altLang="zh-TW" sz="1800">
                <a:latin typeface="Times New Roman" panose="02020603050405020304" pitchFamily="18" charset="0"/>
              </a:rPr>
              <a:t> = 5</a:t>
            </a:r>
          </a:p>
        </p:txBody>
      </p:sp>
      <p:sp>
        <p:nvSpPr>
          <p:cNvPr id="9231" name="Text Box 17"/>
          <p:cNvSpPr txBox="1">
            <a:spLocks noChangeArrowheads="1"/>
          </p:cNvSpPr>
          <p:nvPr/>
        </p:nvSpPr>
        <p:spPr bwMode="auto">
          <a:xfrm>
            <a:off x="1524000" y="2819400"/>
            <a:ext cx="960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30000">
                <a:latin typeface="Times New Roman" panose="02020603050405020304" pitchFamily="18" charset="0"/>
              </a:rPr>
              <a:t>(1)</a:t>
            </a:r>
            <a:r>
              <a:rPr lang="en-US" altLang="zh-TW" sz="1800" baseline="-25000">
                <a:latin typeface="Times New Roman" panose="02020603050405020304" pitchFamily="18" charset="0"/>
              </a:rPr>
              <a:t>4</a:t>
            </a:r>
            <a:r>
              <a:rPr lang="en-US" altLang="zh-TW" sz="1800">
                <a:latin typeface="Times New Roman" panose="02020603050405020304" pitchFamily="18" charset="0"/>
              </a:rPr>
              <a:t> = 1</a:t>
            </a:r>
          </a:p>
        </p:txBody>
      </p:sp>
      <p:sp>
        <p:nvSpPr>
          <p:cNvPr id="9232" name="Text Box 18"/>
          <p:cNvSpPr txBox="1">
            <a:spLocks noChangeArrowheads="1"/>
          </p:cNvSpPr>
          <p:nvPr/>
        </p:nvSpPr>
        <p:spPr bwMode="auto">
          <a:xfrm>
            <a:off x="2006600" y="3336925"/>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i="1">
                <a:latin typeface="Times New Roman" panose="02020603050405020304" pitchFamily="18" charset="0"/>
              </a:rPr>
              <a:t>h = 1</a:t>
            </a:r>
          </a:p>
        </p:txBody>
      </p:sp>
      <p:sp>
        <p:nvSpPr>
          <p:cNvPr id="42003" name="Oval 19"/>
          <p:cNvSpPr>
            <a:spLocks noChangeArrowheads="1"/>
          </p:cNvSpPr>
          <p:nvPr/>
        </p:nvSpPr>
        <p:spPr bwMode="auto">
          <a:xfrm>
            <a:off x="6016625" y="13970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2</a:t>
            </a:r>
          </a:p>
        </p:txBody>
      </p:sp>
      <p:sp>
        <p:nvSpPr>
          <p:cNvPr id="42004" name="Oval 20"/>
          <p:cNvSpPr>
            <a:spLocks noChangeArrowheads="1"/>
          </p:cNvSpPr>
          <p:nvPr/>
        </p:nvSpPr>
        <p:spPr bwMode="auto">
          <a:xfrm>
            <a:off x="7083425" y="13970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3</a:t>
            </a:r>
          </a:p>
        </p:txBody>
      </p:sp>
      <p:sp>
        <p:nvSpPr>
          <p:cNvPr id="42005" name="Oval 21"/>
          <p:cNvSpPr>
            <a:spLocks noChangeArrowheads="1"/>
          </p:cNvSpPr>
          <p:nvPr/>
        </p:nvSpPr>
        <p:spPr bwMode="auto">
          <a:xfrm>
            <a:off x="5102225" y="18288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1</a:t>
            </a:r>
          </a:p>
        </p:txBody>
      </p:sp>
      <p:sp>
        <p:nvSpPr>
          <p:cNvPr id="42006" name="Oval 22"/>
          <p:cNvSpPr>
            <a:spLocks noChangeArrowheads="1"/>
          </p:cNvSpPr>
          <p:nvPr/>
        </p:nvSpPr>
        <p:spPr bwMode="auto">
          <a:xfrm>
            <a:off x="5940425" y="23876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4</a:t>
            </a:r>
          </a:p>
        </p:txBody>
      </p:sp>
      <p:sp>
        <p:nvSpPr>
          <p:cNvPr id="42007" name="Oval 23"/>
          <p:cNvSpPr>
            <a:spLocks noChangeArrowheads="1"/>
          </p:cNvSpPr>
          <p:nvPr/>
        </p:nvSpPr>
        <p:spPr bwMode="auto">
          <a:xfrm>
            <a:off x="7997825" y="19304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6</a:t>
            </a:r>
          </a:p>
        </p:txBody>
      </p:sp>
      <p:sp>
        <p:nvSpPr>
          <p:cNvPr id="42008" name="Oval 24"/>
          <p:cNvSpPr>
            <a:spLocks noChangeArrowheads="1"/>
          </p:cNvSpPr>
          <p:nvPr/>
        </p:nvSpPr>
        <p:spPr bwMode="auto">
          <a:xfrm>
            <a:off x="7083425" y="23876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5</a:t>
            </a:r>
          </a:p>
        </p:txBody>
      </p:sp>
      <p:sp>
        <p:nvSpPr>
          <p:cNvPr id="9239" name="Line 25"/>
          <p:cNvSpPr>
            <a:spLocks noChangeShapeType="1"/>
          </p:cNvSpPr>
          <p:nvPr/>
        </p:nvSpPr>
        <p:spPr bwMode="auto">
          <a:xfrm flipV="1">
            <a:off x="5410200" y="1625600"/>
            <a:ext cx="60960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0" name="Line 26"/>
          <p:cNvSpPr>
            <a:spLocks noChangeShapeType="1"/>
          </p:cNvSpPr>
          <p:nvPr/>
        </p:nvSpPr>
        <p:spPr bwMode="auto">
          <a:xfrm>
            <a:off x="5410200" y="2159000"/>
            <a:ext cx="5334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1" name="Freeform 27"/>
          <p:cNvSpPr>
            <a:spLocks/>
          </p:cNvSpPr>
          <p:nvPr/>
        </p:nvSpPr>
        <p:spPr bwMode="auto">
          <a:xfrm>
            <a:off x="5334000" y="1219200"/>
            <a:ext cx="1752600" cy="635000"/>
          </a:xfrm>
          <a:custGeom>
            <a:avLst/>
            <a:gdLst>
              <a:gd name="T0" fmla="*/ 0 w 1104"/>
              <a:gd name="T1" fmla="*/ 635000 h 400"/>
              <a:gd name="T2" fmla="*/ 381000 w 1104"/>
              <a:gd name="T3" fmla="*/ 101600 h 400"/>
              <a:gd name="T4" fmla="*/ 1066800 w 1104"/>
              <a:gd name="T5" fmla="*/ 25400 h 400"/>
              <a:gd name="T6" fmla="*/ 1752600 w 1104"/>
              <a:gd name="T7" fmla="*/ 254000 h 400"/>
              <a:gd name="T8" fmla="*/ 0 60000 65536"/>
              <a:gd name="T9" fmla="*/ 0 60000 65536"/>
              <a:gd name="T10" fmla="*/ 0 60000 65536"/>
              <a:gd name="T11" fmla="*/ 0 60000 65536"/>
              <a:gd name="T12" fmla="*/ 0 w 1104"/>
              <a:gd name="T13" fmla="*/ 0 h 400"/>
              <a:gd name="T14" fmla="*/ 1104 w 1104"/>
              <a:gd name="T15" fmla="*/ 400 h 400"/>
            </a:gdLst>
            <a:ahLst/>
            <a:cxnLst>
              <a:cxn ang="T8">
                <a:pos x="T0" y="T1"/>
              </a:cxn>
              <a:cxn ang="T9">
                <a:pos x="T2" y="T3"/>
              </a:cxn>
              <a:cxn ang="T10">
                <a:pos x="T4" y="T5"/>
              </a:cxn>
              <a:cxn ang="T11">
                <a:pos x="T6" y="T7"/>
              </a:cxn>
            </a:cxnLst>
            <a:rect l="T12" t="T13" r="T14" b="T15"/>
            <a:pathLst>
              <a:path w="1104" h="400">
                <a:moveTo>
                  <a:pt x="0" y="400"/>
                </a:moveTo>
                <a:cubicBezTo>
                  <a:pt x="64" y="264"/>
                  <a:pt x="128" y="128"/>
                  <a:pt x="240" y="64"/>
                </a:cubicBezTo>
                <a:cubicBezTo>
                  <a:pt x="352" y="0"/>
                  <a:pt x="528" y="0"/>
                  <a:pt x="672" y="16"/>
                </a:cubicBezTo>
                <a:cubicBezTo>
                  <a:pt x="816" y="32"/>
                  <a:pt x="960" y="96"/>
                  <a:pt x="1104" y="16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242" name="Text Box 28"/>
          <p:cNvSpPr txBox="1">
            <a:spLocks noChangeArrowheads="1"/>
          </p:cNvSpPr>
          <p:nvPr/>
        </p:nvSpPr>
        <p:spPr bwMode="auto">
          <a:xfrm>
            <a:off x="5864225" y="1766888"/>
            <a:ext cx="960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30000">
                <a:latin typeface="Times New Roman" panose="02020603050405020304" pitchFamily="18" charset="0"/>
              </a:rPr>
              <a:t>(2)</a:t>
            </a:r>
            <a:r>
              <a:rPr lang="en-US" altLang="zh-TW" sz="1800" baseline="-25000">
                <a:latin typeface="Times New Roman" panose="02020603050405020304" pitchFamily="18" charset="0"/>
              </a:rPr>
              <a:t>2</a:t>
            </a:r>
            <a:r>
              <a:rPr lang="en-US" altLang="zh-TW" sz="1800">
                <a:latin typeface="Times New Roman" panose="02020603050405020304" pitchFamily="18" charset="0"/>
              </a:rPr>
              <a:t> = 2</a:t>
            </a:r>
          </a:p>
        </p:txBody>
      </p:sp>
      <p:sp>
        <p:nvSpPr>
          <p:cNvPr id="9243" name="Text Box 29"/>
          <p:cNvSpPr txBox="1">
            <a:spLocks noChangeArrowheads="1"/>
          </p:cNvSpPr>
          <p:nvPr/>
        </p:nvSpPr>
        <p:spPr bwMode="auto">
          <a:xfrm>
            <a:off x="7391400" y="1066800"/>
            <a:ext cx="960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30000">
                <a:latin typeface="Times New Roman" panose="02020603050405020304" pitchFamily="18" charset="0"/>
              </a:rPr>
              <a:t>(2)</a:t>
            </a:r>
            <a:r>
              <a:rPr lang="en-US" altLang="zh-TW" sz="1800" baseline="-25000">
                <a:latin typeface="Times New Roman" panose="02020603050405020304" pitchFamily="18" charset="0"/>
              </a:rPr>
              <a:t>3</a:t>
            </a:r>
            <a:r>
              <a:rPr lang="en-US" altLang="zh-TW" sz="1800">
                <a:latin typeface="Times New Roman" panose="02020603050405020304" pitchFamily="18" charset="0"/>
              </a:rPr>
              <a:t> = 4</a:t>
            </a:r>
          </a:p>
        </p:txBody>
      </p:sp>
      <p:sp>
        <p:nvSpPr>
          <p:cNvPr id="9244" name="Text Box 30"/>
          <p:cNvSpPr txBox="1">
            <a:spLocks noChangeArrowheads="1"/>
          </p:cNvSpPr>
          <p:nvPr/>
        </p:nvSpPr>
        <p:spPr bwMode="auto">
          <a:xfrm>
            <a:off x="5788025" y="2819400"/>
            <a:ext cx="960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30000">
                <a:latin typeface="Times New Roman" panose="02020603050405020304" pitchFamily="18" charset="0"/>
              </a:rPr>
              <a:t>(2)</a:t>
            </a:r>
            <a:r>
              <a:rPr lang="en-US" altLang="zh-TW" sz="1800" baseline="-25000">
                <a:latin typeface="Times New Roman" panose="02020603050405020304" pitchFamily="18" charset="0"/>
              </a:rPr>
              <a:t>4</a:t>
            </a:r>
            <a:r>
              <a:rPr lang="en-US" altLang="zh-TW" sz="1800">
                <a:latin typeface="Times New Roman" panose="02020603050405020304" pitchFamily="18" charset="0"/>
              </a:rPr>
              <a:t> = 1</a:t>
            </a:r>
          </a:p>
        </p:txBody>
      </p:sp>
      <p:sp>
        <p:nvSpPr>
          <p:cNvPr id="9245" name="Text Box 31"/>
          <p:cNvSpPr txBox="1">
            <a:spLocks noChangeArrowheads="1"/>
          </p:cNvSpPr>
          <p:nvPr/>
        </p:nvSpPr>
        <p:spPr bwMode="auto">
          <a:xfrm>
            <a:off x="6270625" y="3336925"/>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i="1">
                <a:latin typeface="Times New Roman" panose="02020603050405020304" pitchFamily="18" charset="0"/>
              </a:rPr>
              <a:t>h = 2</a:t>
            </a:r>
          </a:p>
        </p:txBody>
      </p:sp>
      <p:sp>
        <p:nvSpPr>
          <p:cNvPr id="9246" name="Line 32"/>
          <p:cNvSpPr>
            <a:spLocks noChangeShapeType="1"/>
          </p:cNvSpPr>
          <p:nvPr/>
        </p:nvSpPr>
        <p:spPr bwMode="auto">
          <a:xfrm flipV="1">
            <a:off x="6324600" y="1752600"/>
            <a:ext cx="838200" cy="762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7" name="Line 33"/>
          <p:cNvSpPr>
            <a:spLocks noChangeShapeType="1"/>
          </p:cNvSpPr>
          <p:nvPr/>
        </p:nvSpPr>
        <p:spPr bwMode="auto">
          <a:xfrm>
            <a:off x="6324600" y="2590800"/>
            <a:ext cx="762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8" name="Line 34"/>
          <p:cNvSpPr>
            <a:spLocks noChangeShapeType="1"/>
          </p:cNvSpPr>
          <p:nvPr/>
        </p:nvSpPr>
        <p:spPr bwMode="auto">
          <a:xfrm>
            <a:off x="7467600" y="1600200"/>
            <a:ext cx="6096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9" name="Text Box 35"/>
          <p:cNvSpPr txBox="1">
            <a:spLocks noChangeArrowheads="1"/>
          </p:cNvSpPr>
          <p:nvPr/>
        </p:nvSpPr>
        <p:spPr bwMode="auto">
          <a:xfrm>
            <a:off x="7772400" y="2376488"/>
            <a:ext cx="10747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30000">
                <a:latin typeface="Times New Roman" panose="02020603050405020304" pitchFamily="18" charset="0"/>
              </a:rPr>
              <a:t>(2)</a:t>
            </a:r>
            <a:r>
              <a:rPr lang="en-US" altLang="zh-TW" sz="1800" baseline="-25000">
                <a:latin typeface="Times New Roman" panose="02020603050405020304" pitchFamily="18" charset="0"/>
              </a:rPr>
              <a:t>6</a:t>
            </a:r>
            <a:r>
              <a:rPr lang="en-US" altLang="zh-TW" sz="1800">
                <a:latin typeface="Times New Roman" panose="02020603050405020304" pitchFamily="18" charset="0"/>
              </a:rPr>
              <a:t> = 10</a:t>
            </a:r>
          </a:p>
        </p:txBody>
      </p:sp>
      <p:sp>
        <p:nvSpPr>
          <p:cNvPr id="9250" name="Text Box 36"/>
          <p:cNvSpPr txBox="1">
            <a:spLocks noChangeArrowheads="1"/>
          </p:cNvSpPr>
          <p:nvPr/>
        </p:nvSpPr>
        <p:spPr bwMode="auto">
          <a:xfrm>
            <a:off x="6934200" y="2833688"/>
            <a:ext cx="960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30000">
                <a:latin typeface="Times New Roman" panose="02020603050405020304" pitchFamily="18" charset="0"/>
              </a:rPr>
              <a:t>(2)</a:t>
            </a:r>
            <a:r>
              <a:rPr lang="en-US" altLang="zh-TW" sz="1800" baseline="-25000">
                <a:latin typeface="Times New Roman" panose="02020603050405020304" pitchFamily="18" charset="0"/>
              </a:rPr>
              <a:t>5</a:t>
            </a:r>
            <a:r>
              <a:rPr lang="en-US" altLang="zh-TW" sz="1800">
                <a:latin typeface="Times New Roman" panose="02020603050405020304" pitchFamily="18" charset="0"/>
              </a:rPr>
              <a:t> = 2</a:t>
            </a:r>
          </a:p>
        </p:txBody>
      </p:sp>
      <p:sp>
        <p:nvSpPr>
          <p:cNvPr id="42021" name="Oval 37"/>
          <p:cNvSpPr>
            <a:spLocks noChangeArrowheads="1"/>
          </p:cNvSpPr>
          <p:nvPr/>
        </p:nvSpPr>
        <p:spPr bwMode="auto">
          <a:xfrm>
            <a:off x="3810000" y="40640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2</a:t>
            </a:r>
          </a:p>
        </p:txBody>
      </p:sp>
      <p:sp>
        <p:nvSpPr>
          <p:cNvPr id="42022" name="Oval 38"/>
          <p:cNvSpPr>
            <a:spLocks noChangeArrowheads="1"/>
          </p:cNvSpPr>
          <p:nvPr/>
        </p:nvSpPr>
        <p:spPr bwMode="auto">
          <a:xfrm>
            <a:off x="4876800" y="40640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3</a:t>
            </a:r>
          </a:p>
        </p:txBody>
      </p:sp>
      <p:sp>
        <p:nvSpPr>
          <p:cNvPr id="42023" name="Oval 39"/>
          <p:cNvSpPr>
            <a:spLocks noChangeArrowheads="1"/>
          </p:cNvSpPr>
          <p:nvPr/>
        </p:nvSpPr>
        <p:spPr bwMode="auto">
          <a:xfrm>
            <a:off x="2895600" y="44958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1</a:t>
            </a:r>
          </a:p>
        </p:txBody>
      </p:sp>
      <p:sp>
        <p:nvSpPr>
          <p:cNvPr id="42024" name="Oval 40"/>
          <p:cNvSpPr>
            <a:spLocks noChangeArrowheads="1"/>
          </p:cNvSpPr>
          <p:nvPr/>
        </p:nvSpPr>
        <p:spPr bwMode="auto">
          <a:xfrm>
            <a:off x="3733800" y="50546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4</a:t>
            </a:r>
          </a:p>
        </p:txBody>
      </p:sp>
      <p:sp>
        <p:nvSpPr>
          <p:cNvPr id="42025" name="Oval 41"/>
          <p:cNvSpPr>
            <a:spLocks noChangeArrowheads="1"/>
          </p:cNvSpPr>
          <p:nvPr/>
        </p:nvSpPr>
        <p:spPr bwMode="auto">
          <a:xfrm>
            <a:off x="5791200" y="45974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6</a:t>
            </a:r>
          </a:p>
        </p:txBody>
      </p:sp>
      <p:sp>
        <p:nvSpPr>
          <p:cNvPr id="42026" name="Oval 42"/>
          <p:cNvSpPr>
            <a:spLocks noChangeArrowheads="1"/>
          </p:cNvSpPr>
          <p:nvPr/>
        </p:nvSpPr>
        <p:spPr bwMode="auto">
          <a:xfrm>
            <a:off x="4876800" y="5054600"/>
            <a:ext cx="384175" cy="3841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en-US" altLang="zh-TW" sz="2000" b="1" smtClean="0">
                <a:latin typeface="Calibri" panose="020F0502020204030204" pitchFamily="34" charset="0"/>
              </a:rPr>
              <a:t>5</a:t>
            </a:r>
          </a:p>
        </p:txBody>
      </p:sp>
      <p:sp>
        <p:nvSpPr>
          <p:cNvPr id="9257" name="Line 43"/>
          <p:cNvSpPr>
            <a:spLocks noChangeShapeType="1"/>
          </p:cNvSpPr>
          <p:nvPr/>
        </p:nvSpPr>
        <p:spPr bwMode="auto">
          <a:xfrm flipV="1">
            <a:off x="3203575" y="4292600"/>
            <a:ext cx="60960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58" name="Line 44"/>
          <p:cNvSpPr>
            <a:spLocks noChangeShapeType="1"/>
          </p:cNvSpPr>
          <p:nvPr/>
        </p:nvSpPr>
        <p:spPr bwMode="auto">
          <a:xfrm>
            <a:off x="3203575" y="4826000"/>
            <a:ext cx="5334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59" name="Text Box 46"/>
          <p:cNvSpPr txBox="1">
            <a:spLocks noChangeArrowheads="1"/>
          </p:cNvSpPr>
          <p:nvPr/>
        </p:nvSpPr>
        <p:spPr bwMode="auto">
          <a:xfrm>
            <a:off x="3657600" y="4433888"/>
            <a:ext cx="960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30000">
                <a:latin typeface="Times New Roman" panose="02020603050405020304" pitchFamily="18" charset="0"/>
              </a:rPr>
              <a:t>(3)</a:t>
            </a:r>
            <a:r>
              <a:rPr lang="en-US" altLang="zh-TW" sz="1800" baseline="-25000">
                <a:latin typeface="Times New Roman" panose="02020603050405020304" pitchFamily="18" charset="0"/>
              </a:rPr>
              <a:t>2</a:t>
            </a:r>
            <a:r>
              <a:rPr lang="en-US" altLang="zh-TW" sz="1800">
                <a:latin typeface="Times New Roman" panose="02020603050405020304" pitchFamily="18" charset="0"/>
              </a:rPr>
              <a:t> = 2</a:t>
            </a:r>
          </a:p>
        </p:txBody>
      </p:sp>
      <p:sp>
        <p:nvSpPr>
          <p:cNvPr id="9260" name="Text Box 47"/>
          <p:cNvSpPr txBox="1">
            <a:spLocks noChangeArrowheads="1"/>
          </p:cNvSpPr>
          <p:nvPr/>
        </p:nvSpPr>
        <p:spPr bwMode="auto">
          <a:xfrm>
            <a:off x="5184775" y="3733800"/>
            <a:ext cx="960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30000">
                <a:latin typeface="Times New Roman" panose="02020603050405020304" pitchFamily="18" charset="0"/>
              </a:rPr>
              <a:t>(3)</a:t>
            </a:r>
            <a:r>
              <a:rPr lang="en-US" altLang="zh-TW" sz="1800" baseline="-25000">
                <a:latin typeface="Times New Roman" panose="02020603050405020304" pitchFamily="18" charset="0"/>
              </a:rPr>
              <a:t>3</a:t>
            </a:r>
            <a:r>
              <a:rPr lang="en-US" altLang="zh-TW" sz="1800">
                <a:latin typeface="Times New Roman" panose="02020603050405020304" pitchFamily="18" charset="0"/>
              </a:rPr>
              <a:t> = 3</a:t>
            </a:r>
          </a:p>
        </p:txBody>
      </p:sp>
      <p:sp>
        <p:nvSpPr>
          <p:cNvPr id="9261" name="Text Box 48"/>
          <p:cNvSpPr txBox="1">
            <a:spLocks noChangeArrowheads="1"/>
          </p:cNvSpPr>
          <p:nvPr/>
        </p:nvSpPr>
        <p:spPr bwMode="auto">
          <a:xfrm>
            <a:off x="3581400" y="5486400"/>
            <a:ext cx="960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30000">
                <a:latin typeface="Times New Roman" panose="02020603050405020304" pitchFamily="18" charset="0"/>
              </a:rPr>
              <a:t>(3)</a:t>
            </a:r>
            <a:r>
              <a:rPr lang="en-US" altLang="zh-TW" sz="1800" baseline="-25000">
                <a:latin typeface="Times New Roman" panose="02020603050405020304" pitchFamily="18" charset="0"/>
              </a:rPr>
              <a:t>4</a:t>
            </a:r>
            <a:r>
              <a:rPr lang="en-US" altLang="zh-TW" sz="1800">
                <a:latin typeface="Times New Roman" panose="02020603050405020304" pitchFamily="18" charset="0"/>
              </a:rPr>
              <a:t> = 1</a:t>
            </a:r>
          </a:p>
        </p:txBody>
      </p:sp>
      <p:sp>
        <p:nvSpPr>
          <p:cNvPr id="9262" name="Text Box 49"/>
          <p:cNvSpPr txBox="1">
            <a:spLocks noChangeArrowheads="1"/>
          </p:cNvSpPr>
          <p:nvPr/>
        </p:nvSpPr>
        <p:spPr bwMode="auto">
          <a:xfrm>
            <a:off x="4064000" y="6003925"/>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i="1">
                <a:latin typeface="Times New Roman" panose="02020603050405020304" pitchFamily="18" charset="0"/>
              </a:rPr>
              <a:t>h = 3</a:t>
            </a:r>
          </a:p>
        </p:txBody>
      </p:sp>
      <p:sp>
        <p:nvSpPr>
          <p:cNvPr id="9263" name="Line 50"/>
          <p:cNvSpPr>
            <a:spLocks noChangeShapeType="1"/>
          </p:cNvSpPr>
          <p:nvPr/>
        </p:nvSpPr>
        <p:spPr bwMode="auto">
          <a:xfrm flipH="1" flipV="1">
            <a:off x="5029200" y="4419600"/>
            <a:ext cx="0" cy="609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64" name="Line 51"/>
          <p:cNvSpPr>
            <a:spLocks noChangeShapeType="1"/>
          </p:cNvSpPr>
          <p:nvPr/>
        </p:nvSpPr>
        <p:spPr bwMode="auto">
          <a:xfrm>
            <a:off x="4117975" y="5257800"/>
            <a:ext cx="762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65" name="Line 52"/>
          <p:cNvSpPr>
            <a:spLocks noChangeShapeType="1"/>
          </p:cNvSpPr>
          <p:nvPr/>
        </p:nvSpPr>
        <p:spPr bwMode="auto">
          <a:xfrm flipV="1">
            <a:off x="5257800" y="4876800"/>
            <a:ext cx="53340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66" name="Text Box 53"/>
          <p:cNvSpPr txBox="1">
            <a:spLocks noChangeArrowheads="1"/>
          </p:cNvSpPr>
          <p:nvPr/>
        </p:nvSpPr>
        <p:spPr bwMode="auto">
          <a:xfrm>
            <a:off x="5565775" y="5043488"/>
            <a:ext cx="960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30000">
                <a:latin typeface="Times New Roman" panose="02020603050405020304" pitchFamily="18" charset="0"/>
              </a:rPr>
              <a:t>(3)</a:t>
            </a:r>
            <a:r>
              <a:rPr lang="en-US" altLang="zh-TW" sz="1800" baseline="-25000">
                <a:latin typeface="Times New Roman" panose="02020603050405020304" pitchFamily="18" charset="0"/>
              </a:rPr>
              <a:t>6</a:t>
            </a:r>
            <a:r>
              <a:rPr lang="en-US" altLang="zh-TW" sz="1800">
                <a:latin typeface="Times New Roman" panose="02020603050405020304" pitchFamily="18" charset="0"/>
              </a:rPr>
              <a:t> = 4</a:t>
            </a:r>
          </a:p>
        </p:txBody>
      </p:sp>
      <p:sp>
        <p:nvSpPr>
          <p:cNvPr id="9267" name="Text Box 54"/>
          <p:cNvSpPr txBox="1">
            <a:spLocks noChangeArrowheads="1"/>
          </p:cNvSpPr>
          <p:nvPr/>
        </p:nvSpPr>
        <p:spPr bwMode="auto">
          <a:xfrm>
            <a:off x="4727575" y="5500688"/>
            <a:ext cx="960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D</a:t>
            </a:r>
            <a:r>
              <a:rPr lang="en-US" altLang="zh-TW" sz="1800" baseline="30000">
                <a:latin typeface="Times New Roman" panose="02020603050405020304" pitchFamily="18" charset="0"/>
              </a:rPr>
              <a:t>(3)</a:t>
            </a:r>
            <a:r>
              <a:rPr lang="en-US" altLang="zh-TW" sz="1800" baseline="-25000">
                <a:latin typeface="Times New Roman" panose="02020603050405020304" pitchFamily="18" charset="0"/>
              </a:rPr>
              <a:t>5</a:t>
            </a:r>
            <a:r>
              <a:rPr lang="en-US" altLang="zh-TW" sz="1800">
                <a:latin typeface="Times New Roman" panose="02020603050405020304" pitchFamily="18" charset="0"/>
              </a:rPr>
              <a:t> = 2</a:t>
            </a:r>
          </a:p>
        </p:txBody>
      </p:sp>
      <p:sp>
        <p:nvSpPr>
          <p:cNvPr id="9268" name="AutoShape 55"/>
          <p:cNvSpPr>
            <a:spLocks noChangeArrowheads="1"/>
          </p:cNvSpPr>
          <p:nvPr/>
        </p:nvSpPr>
        <p:spPr bwMode="auto">
          <a:xfrm>
            <a:off x="4267200" y="2667000"/>
            <a:ext cx="685800" cy="304800"/>
          </a:xfrm>
          <a:prstGeom prst="rightArrow">
            <a:avLst>
              <a:gd name="adj1" fmla="val 50000"/>
              <a:gd name="adj2" fmla="val 56250"/>
            </a:avLst>
          </a:prstGeom>
          <a:solidFill>
            <a:srgbClr val="0000FF"/>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9269" name="AutoShape 57"/>
          <p:cNvSpPr>
            <a:spLocks noChangeArrowheads="1"/>
          </p:cNvSpPr>
          <p:nvPr/>
        </p:nvSpPr>
        <p:spPr bwMode="auto">
          <a:xfrm rot="2427274">
            <a:off x="6781800" y="3657600"/>
            <a:ext cx="838200" cy="914400"/>
          </a:xfrm>
          <a:custGeom>
            <a:avLst/>
            <a:gdLst>
              <a:gd name="T0" fmla="*/ 27543873 w 21600"/>
              <a:gd name="T1" fmla="*/ 5412190 h 21600"/>
              <a:gd name="T2" fmla="*/ 8720501 w 21600"/>
              <a:gd name="T3" fmla="*/ 5802842 h 21600"/>
              <a:gd name="T4" fmla="*/ 23929795 w 21600"/>
              <a:gd name="T5" fmla="*/ 9878102 h 21600"/>
              <a:gd name="T6" fmla="*/ 33621599 w 21600"/>
              <a:gd name="T7" fmla="*/ 31944395 h 21600"/>
              <a:gd name="T8" fmla="*/ 24453825 w 21600"/>
              <a:gd name="T9" fmla="*/ 34593107 h 21600"/>
              <a:gd name="T10" fmla="*/ 22229685 w 21600"/>
              <a:gd name="T11" fmla="*/ 2368097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067" y="14619"/>
                </a:moveTo>
                <a:cubicBezTo>
                  <a:pt x="17769" y="13469"/>
                  <a:pt x="18140" y="12147"/>
                  <a:pt x="18140" y="10800"/>
                </a:cubicBezTo>
                <a:cubicBezTo>
                  <a:pt x="18140" y="6746"/>
                  <a:pt x="14853" y="3460"/>
                  <a:pt x="10800" y="3460"/>
                </a:cubicBezTo>
                <a:cubicBezTo>
                  <a:pt x="9358" y="3459"/>
                  <a:pt x="7948" y="3884"/>
                  <a:pt x="6746" y="4680"/>
                </a:cubicBezTo>
                <a:lnTo>
                  <a:pt x="4835" y="1796"/>
                </a:lnTo>
                <a:cubicBezTo>
                  <a:pt x="6604" y="624"/>
                  <a:pt x="8678" y="-1"/>
                  <a:pt x="10800" y="0"/>
                </a:cubicBezTo>
                <a:cubicBezTo>
                  <a:pt x="16764" y="0"/>
                  <a:pt x="21600" y="4835"/>
                  <a:pt x="21600" y="10800"/>
                </a:cubicBezTo>
                <a:cubicBezTo>
                  <a:pt x="21600" y="12782"/>
                  <a:pt x="21054" y="14727"/>
                  <a:pt x="20022" y="16420"/>
                </a:cubicBezTo>
                <a:lnTo>
                  <a:pt x="22327" y="17825"/>
                </a:lnTo>
                <a:lnTo>
                  <a:pt x="16239" y="19303"/>
                </a:lnTo>
                <a:lnTo>
                  <a:pt x="14762" y="13214"/>
                </a:lnTo>
                <a:lnTo>
                  <a:pt x="17067" y="14619"/>
                </a:lnTo>
                <a:close/>
              </a:path>
            </a:pathLst>
          </a:custGeom>
          <a:solidFill>
            <a:srgbClr val="0000FF"/>
          </a:solidFill>
          <a:ln w="12700">
            <a:solidFill>
              <a:schemeClr val="tx1"/>
            </a:solidFill>
            <a:miter lim="800000"/>
            <a:headEnd/>
            <a:tailEnd/>
          </a:ln>
        </p:spPr>
        <p:txBody>
          <a:bodyPr wrap="none" anchor="ctr"/>
          <a:lstStyle/>
          <a:p>
            <a:endParaRPr lang="zh-TW"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E845B425-E5C7-43F9-A756-CEA5D4F6F68F}" type="slidenum">
              <a:rPr lang="en-US" altLang="zh-TW" sz="1200">
                <a:latin typeface="Times New Roman" panose="02020603050405020304" pitchFamily="18" charset="0"/>
              </a:rPr>
              <a:pPr>
                <a:spcBef>
                  <a:spcPct val="0"/>
                </a:spcBef>
                <a:buFontTx/>
                <a:buNone/>
              </a:pPr>
              <a:t>7</a:t>
            </a:fld>
            <a:endParaRPr lang="en-US" altLang="zh-TW" sz="1200">
              <a:latin typeface="Times New Roman" panose="02020603050405020304" pitchFamily="18" charset="0"/>
            </a:endParaRPr>
          </a:p>
        </p:txBody>
      </p:sp>
      <p:sp>
        <p:nvSpPr>
          <p:cNvPr id="11267" name="Rectangle 2"/>
          <p:cNvSpPr>
            <a:spLocks noChangeArrowheads="1"/>
          </p:cNvSpPr>
          <p:nvPr/>
        </p:nvSpPr>
        <p:spPr bwMode="auto">
          <a:xfrm>
            <a:off x="685800"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3600" b="1">
                <a:latin typeface="Arial" panose="020B0604020202020204" pitchFamily="34" charset="0"/>
              </a:rPr>
              <a:t>Bellman-Ford Algorithm (cont)</a:t>
            </a:r>
          </a:p>
        </p:txBody>
      </p:sp>
      <p:sp>
        <p:nvSpPr>
          <p:cNvPr id="11268" name="Text Box 3"/>
          <p:cNvSpPr txBox="1">
            <a:spLocks noChangeArrowheads="1"/>
          </p:cNvSpPr>
          <p:nvPr/>
        </p:nvSpPr>
        <p:spPr bwMode="auto">
          <a:xfrm>
            <a:off x="2160588" y="25146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h</a:t>
            </a:r>
          </a:p>
        </p:txBody>
      </p:sp>
      <p:sp>
        <p:nvSpPr>
          <p:cNvPr id="11269" name="Text Box 4"/>
          <p:cNvSpPr txBox="1">
            <a:spLocks noChangeArrowheads="1"/>
          </p:cNvSpPr>
          <p:nvPr/>
        </p:nvSpPr>
        <p:spPr bwMode="auto">
          <a:xfrm>
            <a:off x="2593975" y="21336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D</a:t>
            </a:r>
          </a:p>
        </p:txBody>
      </p:sp>
      <p:sp>
        <p:nvSpPr>
          <p:cNvPr id="11270" name="Text Box 5"/>
          <p:cNvSpPr txBox="1">
            <a:spLocks noChangeArrowheads="1"/>
          </p:cNvSpPr>
          <p:nvPr/>
        </p:nvSpPr>
        <p:spPr bwMode="auto">
          <a:xfrm>
            <a:off x="2922588" y="1905000"/>
            <a:ext cx="82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b="1">
                <a:latin typeface="Arial" panose="020B0604020202020204" pitchFamily="34" charset="0"/>
              </a:rPr>
              <a:t>Node</a:t>
            </a:r>
          </a:p>
        </p:txBody>
      </p:sp>
      <p:sp>
        <p:nvSpPr>
          <p:cNvPr id="11271" name="Line 6"/>
          <p:cNvSpPr>
            <a:spLocks noChangeShapeType="1"/>
          </p:cNvSpPr>
          <p:nvPr/>
        </p:nvSpPr>
        <p:spPr bwMode="auto">
          <a:xfrm>
            <a:off x="1398588" y="2971800"/>
            <a:ext cx="6400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72" name="Text Box 7"/>
          <p:cNvSpPr txBox="1">
            <a:spLocks noChangeArrowheads="1"/>
          </p:cNvSpPr>
          <p:nvPr/>
        </p:nvSpPr>
        <p:spPr bwMode="auto">
          <a:xfrm>
            <a:off x="4168775" y="25146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2</a:t>
            </a:r>
          </a:p>
        </p:txBody>
      </p:sp>
      <p:sp>
        <p:nvSpPr>
          <p:cNvPr id="11273" name="Text Box 8"/>
          <p:cNvSpPr txBox="1">
            <a:spLocks noChangeArrowheads="1"/>
          </p:cNvSpPr>
          <p:nvPr/>
        </p:nvSpPr>
        <p:spPr bwMode="auto">
          <a:xfrm>
            <a:off x="4881563" y="2514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3</a:t>
            </a:r>
          </a:p>
        </p:txBody>
      </p:sp>
      <p:sp>
        <p:nvSpPr>
          <p:cNvPr id="11274" name="Text Box 9"/>
          <p:cNvSpPr txBox="1">
            <a:spLocks noChangeArrowheads="1"/>
          </p:cNvSpPr>
          <p:nvPr/>
        </p:nvSpPr>
        <p:spPr bwMode="auto">
          <a:xfrm>
            <a:off x="5594350" y="25146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4</a:t>
            </a:r>
          </a:p>
        </p:txBody>
      </p:sp>
      <p:sp>
        <p:nvSpPr>
          <p:cNvPr id="11275" name="Text Box 10"/>
          <p:cNvSpPr txBox="1">
            <a:spLocks noChangeArrowheads="1"/>
          </p:cNvSpPr>
          <p:nvPr/>
        </p:nvSpPr>
        <p:spPr bwMode="auto">
          <a:xfrm>
            <a:off x="6302375" y="25146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5</a:t>
            </a:r>
          </a:p>
        </p:txBody>
      </p:sp>
      <p:sp>
        <p:nvSpPr>
          <p:cNvPr id="11276" name="Text Box 11"/>
          <p:cNvSpPr txBox="1">
            <a:spLocks noChangeArrowheads="1"/>
          </p:cNvSpPr>
          <p:nvPr/>
        </p:nvSpPr>
        <p:spPr bwMode="auto">
          <a:xfrm>
            <a:off x="6988175" y="25146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6</a:t>
            </a:r>
          </a:p>
        </p:txBody>
      </p:sp>
      <p:sp>
        <p:nvSpPr>
          <p:cNvPr id="11277" name="Line 12"/>
          <p:cNvSpPr>
            <a:spLocks noChangeShapeType="1"/>
          </p:cNvSpPr>
          <p:nvPr/>
        </p:nvSpPr>
        <p:spPr bwMode="auto">
          <a:xfrm>
            <a:off x="3760788" y="1981200"/>
            <a:ext cx="0" cy="3352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78" name="Line 13"/>
          <p:cNvSpPr>
            <a:spLocks noChangeShapeType="1"/>
          </p:cNvSpPr>
          <p:nvPr/>
        </p:nvSpPr>
        <p:spPr bwMode="auto">
          <a:xfrm flipH="1" flipV="1">
            <a:off x="2617788" y="1905000"/>
            <a:ext cx="1143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79" name="Line 14"/>
          <p:cNvSpPr>
            <a:spLocks noChangeShapeType="1"/>
          </p:cNvSpPr>
          <p:nvPr/>
        </p:nvSpPr>
        <p:spPr bwMode="auto">
          <a:xfrm flipH="1" flipV="1">
            <a:off x="1855788" y="2286000"/>
            <a:ext cx="1905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0" name="Text Box 15"/>
          <p:cNvSpPr txBox="1">
            <a:spLocks noChangeArrowheads="1"/>
          </p:cNvSpPr>
          <p:nvPr/>
        </p:nvSpPr>
        <p:spPr bwMode="auto">
          <a:xfrm>
            <a:off x="3055938" y="3505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1</a:t>
            </a:r>
          </a:p>
        </p:txBody>
      </p:sp>
      <p:sp>
        <p:nvSpPr>
          <p:cNvPr id="11281" name="Text Box 16"/>
          <p:cNvSpPr txBox="1">
            <a:spLocks noChangeArrowheads="1"/>
          </p:cNvSpPr>
          <p:nvPr/>
        </p:nvSpPr>
        <p:spPr bwMode="auto">
          <a:xfrm>
            <a:off x="4186238" y="3505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2</a:t>
            </a:r>
          </a:p>
        </p:txBody>
      </p:sp>
      <p:sp>
        <p:nvSpPr>
          <p:cNvPr id="11282" name="Text Box 17"/>
          <p:cNvSpPr txBox="1">
            <a:spLocks noChangeArrowheads="1"/>
          </p:cNvSpPr>
          <p:nvPr/>
        </p:nvSpPr>
        <p:spPr bwMode="auto">
          <a:xfrm>
            <a:off x="4872038" y="3505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5</a:t>
            </a:r>
          </a:p>
        </p:txBody>
      </p:sp>
      <p:sp>
        <p:nvSpPr>
          <p:cNvPr id="11283" name="Text Box 18"/>
          <p:cNvSpPr txBox="1">
            <a:spLocks noChangeArrowheads="1"/>
          </p:cNvSpPr>
          <p:nvPr/>
        </p:nvSpPr>
        <p:spPr bwMode="auto">
          <a:xfrm>
            <a:off x="5557838" y="3505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1</a:t>
            </a:r>
          </a:p>
        </p:txBody>
      </p:sp>
      <p:sp>
        <p:nvSpPr>
          <p:cNvPr id="11284" name="Text Box 19"/>
          <p:cNvSpPr txBox="1">
            <a:spLocks noChangeArrowheads="1"/>
          </p:cNvSpPr>
          <p:nvPr/>
        </p:nvSpPr>
        <p:spPr bwMode="auto">
          <a:xfrm>
            <a:off x="6275388" y="3498850"/>
            <a:ext cx="40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Symbol" panose="05050102010706020507" pitchFamily="18" charset="2"/>
              </a:rPr>
              <a:t>¥</a:t>
            </a:r>
          </a:p>
        </p:txBody>
      </p:sp>
      <p:sp>
        <p:nvSpPr>
          <p:cNvPr id="11285" name="Text Box 20"/>
          <p:cNvSpPr txBox="1">
            <a:spLocks noChangeArrowheads="1"/>
          </p:cNvSpPr>
          <p:nvPr/>
        </p:nvSpPr>
        <p:spPr bwMode="auto">
          <a:xfrm>
            <a:off x="7005638" y="3498850"/>
            <a:ext cx="40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Symbol" panose="05050102010706020507" pitchFamily="18" charset="2"/>
              </a:rPr>
              <a:t>¥</a:t>
            </a:r>
          </a:p>
        </p:txBody>
      </p:sp>
      <p:sp>
        <p:nvSpPr>
          <p:cNvPr id="11286" name="Text Box 21"/>
          <p:cNvSpPr txBox="1">
            <a:spLocks noChangeArrowheads="1"/>
          </p:cNvSpPr>
          <p:nvPr/>
        </p:nvSpPr>
        <p:spPr bwMode="auto">
          <a:xfrm>
            <a:off x="3055938" y="39624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2</a:t>
            </a:r>
          </a:p>
        </p:txBody>
      </p:sp>
      <p:sp>
        <p:nvSpPr>
          <p:cNvPr id="11287" name="Text Box 22"/>
          <p:cNvSpPr txBox="1">
            <a:spLocks noChangeArrowheads="1"/>
          </p:cNvSpPr>
          <p:nvPr/>
        </p:nvSpPr>
        <p:spPr bwMode="auto">
          <a:xfrm>
            <a:off x="4197350" y="39687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2</a:t>
            </a:r>
          </a:p>
        </p:txBody>
      </p:sp>
      <p:sp>
        <p:nvSpPr>
          <p:cNvPr id="11288" name="Text Box 23"/>
          <p:cNvSpPr txBox="1">
            <a:spLocks noChangeArrowheads="1"/>
          </p:cNvSpPr>
          <p:nvPr/>
        </p:nvSpPr>
        <p:spPr bwMode="auto">
          <a:xfrm>
            <a:off x="4883150" y="39687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4</a:t>
            </a:r>
          </a:p>
        </p:txBody>
      </p:sp>
      <p:sp>
        <p:nvSpPr>
          <p:cNvPr id="11289" name="Text Box 24"/>
          <p:cNvSpPr txBox="1">
            <a:spLocks noChangeArrowheads="1"/>
          </p:cNvSpPr>
          <p:nvPr/>
        </p:nvSpPr>
        <p:spPr bwMode="auto">
          <a:xfrm>
            <a:off x="5568950" y="39687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1</a:t>
            </a:r>
          </a:p>
        </p:txBody>
      </p:sp>
      <p:sp>
        <p:nvSpPr>
          <p:cNvPr id="11290" name="Text Box 25"/>
          <p:cNvSpPr txBox="1">
            <a:spLocks noChangeArrowheads="1"/>
          </p:cNvSpPr>
          <p:nvPr/>
        </p:nvSpPr>
        <p:spPr bwMode="auto">
          <a:xfrm>
            <a:off x="6286500" y="39687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2</a:t>
            </a:r>
          </a:p>
        </p:txBody>
      </p:sp>
      <p:sp>
        <p:nvSpPr>
          <p:cNvPr id="11291" name="Text Box 26"/>
          <p:cNvSpPr txBox="1">
            <a:spLocks noChangeArrowheads="1"/>
          </p:cNvSpPr>
          <p:nvPr/>
        </p:nvSpPr>
        <p:spPr bwMode="auto">
          <a:xfrm>
            <a:off x="7016750" y="39687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10</a:t>
            </a:r>
          </a:p>
        </p:txBody>
      </p:sp>
      <p:sp>
        <p:nvSpPr>
          <p:cNvPr id="11292" name="Text Box 27"/>
          <p:cNvSpPr txBox="1">
            <a:spLocks noChangeArrowheads="1"/>
          </p:cNvSpPr>
          <p:nvPr/>
        </p:nvSpPr>
        <p:spPr bwMode="auto">
          <a:xfrm>
            <a:off x="3055938" y="4419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3</a:t>
            </a:r>
          </a:p>
        </p:txBody>
      </p:sp>
      <p:sp>
        <p:nvSpPr>
          <p:cNvPr id="11293" name="Text Box 28"/>
          <p:cNvSpPr txBox="1">
            <a:spLocks noChangeArrowheads="1"/>
          </p:cNvSpPr>
          <p:nvPr/>
        </p:nvSpPr>
        <p:spPr bwMode="auto">
          <a:xfrm>
            <a:off x="4197350" y="4419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2</a:t>
            </a:r>
          </a:p>
        </p:txBody>
      </p:sp>
      <p:sp>
        <p:nvSpPr>
          <p:cNvPr id="11294" name="Text Box 29"/>
          <p:cNvSpPr txBox="1">
            <a:spLocks noChangeArrowheads="1"/>
          </p:cNvSpPr>
          <p:nvPr/>
        </p:nvSpPr>
        <p:spPr bwMode="auto">
          <a:xfrm>
            <a:off x="4883150" y="4419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3</a:t>
            </a:r>
          </a:p>
        </p:txBody>
      </p:sp>
      <p:sp>
        <p:nvSpPr>
          <p:cNvPr id="11295" name="Text Box 30"/>
          <p:cNvSpPr txBox="1">
            <a:spLocks noChangeArrowheads="1"/>
          </p:cNvSpPr>
          <p:nvPr/>
        </p:nvSpPr>
        <p:spPr bwMode="auto">
          <a:xfrm>
            <a:off x="5568950" y="4419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1</a:t>
            </a:r>
          </a:p>
        </p:txBody>
      </p:sp>
      <p:sp>
        <p:nvSpPr>
          <p:cNvPr id="11296" name="Text Box 31"/>
          <p:cNvSpPr txBox="1">
            <a:spLocks noChangeArrowheads="1"/>
          </p:cNvSpPr>
          <p:nvPr/>
        </p:nvSpPr>
        <p:spPr bwMode="auto">
          <a:xfrm>
            <a:off x="6286500" y="4419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2</a:t>
            </a:r>
          </a:p>
        </p:txBody>
      </p:sp>
      <p:sp>
        <p:nvSpPr>
          <p:cNvPr id="11297" name="Text Box 32"/>
          <p:cNvSpPr txBox="1">
            <a:spLocks noChangeArrowheads="1"/>
          </p:cNvSpPr>
          <p:nvPr/>
        </p:nvSpPr>
        <p:spPr bwMode="auto">
          <a:xfrm>
            <a:off x="7016750" y="4419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4</a:t>
            </a:r>
          </a:p>
        </p:txBody>
      </p:sp>
      <p:sp>
        <p:nvSpPr>
          <p:cNvPr id="11298" name="Text Box 33"/>
          <p:cNvSpPr txBox="1">
            <a:spLocks noChangeArrowheads="1"/>
          </p:cNvSpPr>
          <p:nvPr/>
        </p:nvSpPr>
        <p:spPr bwMode="auto">
          <a:xfrm>
            <a:off x="3055938" y="4876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4</a:t>
            </a:r>
          </a:p>
        </p:txBody>
      </p:sp>
      <p:sp>
        <p:nvSpPr>
          <p:cNvPr id="11299" name="Text Box 34"/>
          <p:cNvSpPr txBox="1">
            <a:spLocks noChangeArrowheads="1"/>
          </p:cNvSpPr>
          <p:nvPr/>
        </p:nvSpPr>
        <p:spPr bwMode="auto">
          <a:xfrm>
            <a:off x="4197350" y="487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2</a:t>
            </a:r>
          </a:p>
        </p:txBody>
      </p:sp>
      <p:sp>
        <p:nvSpPr>
          <p:cNvPr id="11300" name="Text Box 35"/>
          <p:cNvSpPr txBox="1">
            <a:spLocks noChangeArrowheads="1"/>
          </p:cNvSpPr>
          <p:nvPr/>
        </p:nvSpPr>
        <p:spPr bwMode="auto">
          <a:xfrm>
            <a:off x="4883150" y="487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3</a:t>
            </a:r>
          </a:p>
        </p:txBody>
      </p:sp>
      <p:sp>
        <p:nvSpPr>
          <p:cNvPr id="11301" name="Text Box 36"/>
          <p:cNvSpPr txBox="1">
            <a:spLocks noChangeArrowheads="1"/>
          </p:cNvSpPr>
          <p:nvPr/>
        </p:nvSpPr>
        <p:spPr bwMode="auto">
          <a:xfrm>
            <a:off x="5568950" y="487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1</a:t>
            </a:r>
          </a:p>
        </p:txBody>
      </p:sp>
      <p:sp>
        <p:nvSpPr>
          <p:cNvPr id="11302" name="Text Box 37"/>
          <p:cNvSpPr txBox="1">
            <a:spLocks noChangeArrowheads="1"/>
          </p:cNvSpPr>
          <p:nvPr/>
        </p:nvSpPr>
        <p:spPr bwMode="auto">
          <a:xfrm>
            <a:off x="6286500" y="487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2</a:t>
            </a:r>
          </a:p>
        </p:txBody>
      </p:sp>
      <p:sp>
        <p:nvSpPr>
          <p:cNvPr id="11303" name="Text Box 38"/>
          <p:cNvSpPr txBox="1">
            <a:spLocks noChangeArrowheads="1"/>
          </p:cNvSpPr>
          <p:nvPr/>
        </p:nvSpPr>
        <p:spPr bwMode="auto">
          <a:xfrm>
            <a:off x="7016750" y="487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Times New Roman" panose="02020603050405020304" pitchFamily="18" charset="0"/>
              </a:rPr>
              <a:t>4</a:t>
            </a:r>
          </a:p>
        </p:txBody>
      </p:sp>
      <p:sp>
        <p:nvSpPr>
          <p:cNvPr id="11304" name="Text Box 52"/>
          <p:cNvSpPr txBox="1">
            <a:spLocks noChangeArrowheads="1"/>
          </p:cNvSpPr>
          <p:nvPr/>
        </p:nvSpPr>
        <p:spPr bwMode="auto">
          <a:xfrm>
            <a:off x="3067050" y="30543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0</a:t>
            </a:r>
          </a:p>
        </p:txBody>
      </p:sp>
      <p:sp>
        <p:nvSpPr>
          <p:cNvPr id="11305" name="Text Box 56"/>
          <p:cNvSpPr txBox="1">
            <a:spLocks noChangeArrowheads="1"/>
          </p:cNvSpPr>
          <p:nvPr/>
        </p:nvSpPr>
        <p:spPr bwMode="auto">
          <a:xfrm>
            <a:off x="6286500" y="3048000"/>
            <a:ext cx="40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Symbol" panose="05050102010706020507" pitchFamily="18" charset="2"/>
              </a:rPr>
              <a:t>¥</a:t>
            </a:r>
          </a:p>
        </p:txBody>
      </p:sp>
      <p:sp>
        <p:nvSpPr>
          <p:cNvPr id="11306" name="Text Box 57"/>
          <p:cNvSpPr txBox="1">
            <a:spLocks noChangeArrowheads="1"/>
          </p:cNvSpPr>
          <p:nvPr/>
        </p:nvSpPr>
        <p:spPr bwMode="auto">
          <a:xfrm>
            <a:off x="7016750" y="3048000"/>
            <a:ext cx="40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Symbol" panose="05050102010706020507" pitchFamily="18" charset="2"/>
              </a:rPr>
              <a:t>¥</a:t>
            </a:r>
          </a:p>
        </p:txBody>
      </p:sp>
      <p:sp>
        <p:nvSpPr>
          <p:cNvPr id="11307" name="Text Box 58"/>
          <p:cNvSpPr txBox="1">
            <a:spLocks noChangeArrowheads="1"/>
          </p:cNvSpPr>
          <p:nvPr/>
        </p:nvSpPr>
        <p:spPr bwMode="auto">
          <a:xfrm>
            <a:off x="4827588" y="3048000"/>
            <a:ext cx="40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Symbol" panose="05050102010706020507" pitchFamily="18" charset="2"/>
              </a:rPr>
              <a:t>¥</a:t>
            </a:r>
          </a:p>
        </p:txBody>
      </p:sp>
      <p:sp>
        <p:nvSpPr>
          <p:cNvPr id="11308" name="Text Box 59"/>
          <p:cNvSpPr txBox="1">
            <a:spLocks noChangeArrowheads="1"/>
          </p:cNvSpPr>
          <p:nvPr/>
        </p:nvSpPr>
        <p:spPr bwMode="auto">
          <a:xfrm>
            <a:off x="5557838" y="3048000"/>
            <a:ext cx="40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Symbol" panose="05050102010706020507" pitchFamily="18" charset="2"/>
              </a:rPr>
              <a:t>¥</a:t>
            </a:r>
          </a:p>
        </p:txBody>
      </p:sp>
      <p:sp>
        <p:nvSpPr>
          <p:cNvPr id="11309" name="Text Box 60"/>
          <p:cNvSpPr txBox="1">
            <a:spLocks noChangeArrowheads="1"/>
          </p:cNvSpPr>
          <p:nvPr/>
        </p:nvSpPr>
        <p:spPr bwMode="auto">
          <a:xfrm>
            <a:off x="4141788" y="3048000"/>
            <a:ext cx="40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i="1">
                <a:latin typeface="Symbol" panose="05050102010706020507" pitchFamily="18" charset="2"/>
              </a:rPr>
              <a:t>¥</a:t>
            </a:r>
          </a:p>
        </p:txBody>
      </p:sp>
      <p:sp>
        <p:nvSpPr>
          <p:cNvPr id="11310" name="Text Box 61"/>
          <p:cNvSpPr txBox="1">
            <a:spLocks noChangeArrowheads="1"/>
          </p:cNvSpPr>
          <p:nvPr/>
        </p:nvSpPr>
        <p:spPr bwMode="auto">
          <a:xfrm>
            <a:off x="1219200" y="3108325"/>
            <a:ext cx="1474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b="1">
                <a:latin typeface="Arial" panose="020B0604020202020204" pitchFamily="34" charset="0"/>
              </a:rPr>
              <a:t>Source =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152400"/>
            <a:ext cx="7772400" cy="1143000"/>
          </a:xfrm>
        </p:spPr>
        <p:txBody>
          <a:bodyPr/>
          <a:lstStyle/>
          <a:p>
            <a:pPr eaLnBrk="1" hangingPunct="1"/>
            <a:r>
              <a:rPr lang="en-US" altLang="zh-TW" sz="3600" b="1" smtClean="0">
                <a:latin typeface="Arial" panose="020B0604020202020204" pitchFamily="34" charset="0"/>
              </a:rPr>
              <a:t>Bellman-Ford Algorithm (cont)</a:t>
            </a:r>
          </a:p>
        </p:txBody>
      </p:sp>
      <p:sp>
        <p:nvSpPr>
          <p:cNvPr id="12291" name="Rectangle 3"/>
          <p:cNvSpPr>
            <a:spLocks noGrp="1" noChangeArrowheads="1"/>
          </p:cNvSpPr>
          <p:nvPr>
            <p:ph idx="1"/>
          </p:nvPr>
        </p:nvSpPr>
        <p:spPr>
          <a:xfrm>
            <a:off x="685800" y="1371600"/>
            <a:ext cx="8153400" cy="4648200"/>
          </a:xfrm>
        </p:spPr>
        <p:txBody>
          <a:bodyPr/>
          <a:lstStyle/>
          <a:p>
            <a:pPr eaLnBrk="1" hangingPunct="1">
              <a:lnSpc>
                <a:spcPct val="110000"/>
              </a:lnSpc>
              <a:spcBef>
                <a:spcPct val="40000"/>
              </a:spcBef>
            </a:pPr>
            <a:r>
              <a:rPr lang="en-US" altLang="zh-TW" sz="2400" b="1" smtClean="0">
                <a:latin typeface="Arial" panose="020B0604020202020204" pitchFamily="34" charset="0"/>
              </a:rPr>
              <a:t>L</a:t>
            </a:r>
            <a:r>
              <a:rPr lang="en-US" altLang="zh-TW" sz="2400" b="1" baseline="-25000" smtClean="0">
                <a:latin typeface="Arial" panose="020B0604020202020204" pitchFamily="34" charset="0"/>
              </a:rPr>
              <a:t>h</a:t>
            </a:r>
            <a:r>
              <a:rPr lang="en-US" altLang="zh-TW" sz="2400" b="1" smtClean="0">
                <a:latin typeface="Arial" panose="020B0604020202020204" pitchFamily="34" charset="0"/>
              </a:rPr>
              <a:t>(n) = path cost from s to n w/ no more than h links</a:t>
            </a:r>
          </a:p>
          <a:p>
            <a:pPr eaLnBrk="1" hangingPunct="1">
              <a:lnSpc>
                <a:spcPct val="110000"/>
              </a:lnSpc>
              <a:spcBef>
                <a:spcPct val="40000"/>
              </a:spcBef>
            </a:pPr>
            <a:r>
              <a:rPr lang="en-US" altLang="zh-TW" sz="2800" b="1" smtClean="0">
                <a:latin typeface="Arial" panose="020B0604020202020204" pitchFamily="34" charset="0"/>
              </a:rPr>
              <a:t>1. </a:t>
            </a:r>
            <a:r>
              <a:rPr lang="en-US" altLang="zh-TW" sz="2800" b="1" i="1" smtClean="0">
                <a:solidFill>
                  <a:srgbClr val="969696"/>
                </a:solidFill>
                <a:latin typeface="Arial" panose="020B0604020202020204" pitchFamily="34" charset="0"/>
              </a:rPr>
              <a:t>[Initialization]</a:t>
            </a:r>
          </a:p>
          <a:p>
            <a:pPr lvl="1" eaLnBrk="1" hangingPunct="1">
              <a:lnSpc>
                <a:spcPct val="110000"/>
              </a:lnSpc>
              <a:spcBef>
                <a:spcPct val="40000"/>
              </a:spcBef>
            </a:pPr>
            <a:r>
              <a:rPr lang="en-US" altLang="zh-TW" sz="2400" b="1" smtClean="0">
                <a:latin typeface="Arial" panose="020B0604020202020204" pitchFamily="34" charset="0"/>
              </a:rPr>
              <a:t>L</a:t>
            </a:r>
            <a:r>
              <a:rPr lang="en-US" altLang="zh-TW" sz="2400" b="1" baseline="-25000" smtClean="0">
                <a:latin typeface="Arial" panose="020B0604020202020204" pitchFamily="34" charset="0"/>
              </a:rPr>
              <a:t>0</a:t>
            </a:r>
            <a:r>
              <a:rPr lang="en-US" altLang="zh-TW" sz="2400" b="1" smtClean="0">
                <a:latin typeface="Arial" panose="020B0604020202020204" pitchFamily="34" charset="0"/>
              </a:rPr>
              <a:t>(n) = ∞, for all n ≠ s</a:t>
            </a:r>
          </a:p>
          <a:p>
            <a:pPr lvl="1" eaLnBrk="1" hangingPunct="1">
              <a:lnSpc>
                <a:spcPct val="110000"/>
              </a:lnSpc>
              <a:spcBef>
                <a:spcPct val="40000"/>
              </a:spcBef>
            </a:pPr>
            <a:r>
              <a:rPr lang="en-US" altLang="zh-TW" sz="2400" b="1" smtClean="0">
                <a:latin typeface="Arial" panose="020B0604020202020204" pitchFamily="34" charset="0"/>
              </a:rPr>
              <a:t>L</a:t>
            </a:r>
            <a:r>
              <a:rPr lang="en-US" altLang="zh-TW" sz="2400" b="1" baseline="-25000" smtClean="0">
                <a:latin typeface="Arial" panose="020B0604020202020204" pitchFamily="34" charset="0"/>
              </a:rPr>
              <a:t>h</a:t>
            </a:r>
            <a:r>
              <a:rPr lang="en-US" altLang="zh-TW" sz="2400" b="1" smtClean="0">
                <a:latin typeface="Arial" panose="020B0604020202020204" pitchFamily="34" charset="0"/>
              </a:rPr>
              <a:t>(s) = 0, for all h</a:t>
            </a:r>
          </a:p>
          <a:p>
            <a:pPr eaLnBrk="1" hangingPunct="1">
              <a:lnSpc>
                <a:spcPct val="110000"/>
              </a:lnSpc>
              <a:spcBef>
                <a:spcPct val="40000"/>
              </a:spcBef>
            </a:pPr>
            <a:r>
              <a:rPr lang="en-US" altLang="zh-TW" sz="2800" b="1" smtClean="0">
                <a:latin typeface="Arial" panose="020B0604020202020204" pitchFamily="34" charset="0"/>
              </a:rPr>
              <a:t>2. </a:t>
            </a:r>
            <a:r>
              <a:rPr lang="en-US" altLang="zh-TW" sz="2800" b="1" i="1" smtClean="0">
                <a:solidFill>
                  <a:srgbClr val="969696"/>
                </a:solidFill>
                <a:latin typeface="Arial" panose="020B0604020202020204" pitchFamily="34" charset="0"/>
              </a:rPr>
              <a:t>[Update]</a:t>
            </a:r>
          </a:p>
          <a:p>
            <a:pPr lvl="1" eaLnBrk="1" hangingPunct="1">
              <a:lnSpc>
                <a:spcPct val="110000"/>
              </a:lnSpc>
              <a:spcBef>
                <a:spcPct val="40000"/>
              </a:spcBef>
            </a:pPr>
            <a:r>
              <a:rPr lang="en-US" altLang="zh-TW" sz="2400" b="1" smtClean="0">
                <a:latin typeface="Arial" panose="020B0604020202020204" pitchFamily="34" charset="0"/>
              </a:rPr>
              <a:t>For each successive h ≥ 0</a:t>
            </a:r>
          </a:p>
          <a:p>
            <a:pPr lvl="1" eaLnBrk="1" hangingPunct="1">
              <a:lnSpc>
                <a:spcPct val="110000"/>
              </a:lnSpc>
              <a:spcBef>
                <a:spcPct val="40000"/>
              </a:spcBef>
            </a:pPr>
            <a:r>
              <a:rPr lang="en-US" altLang="zh-TW" sz="2400" b="1" smtClean="0">
                <a:latin typeface="Arial" panose="020B0604020202020204" pitchFamily="34" charset="0"/>
              </a:rPr>
              <a:t>For each n ≠ s, compute</a:t>
            </a:r>
          </a:p>
          <a:p>
            <a:pPr lvl="1" eaLnBrk="1" hangingPunct="1">
              <a:lnSpc>
                <a:spcPct val="110000"/>
              </a:lnSpc>
              <a:spcBef>
                <a:spcPct val="40000"/>
              </a:spcBef>
            </a:pPr>
            <a:r>
              <a:rPr lang="en-US" altLang="zh-TW" sz="2400" b="1" smtClean="0">
                <a:latin typeface="Arial" panose="020B0604020202020204" pitchFamily="34" charset="0"/>
              </a:rPr>
              <a:t>L</a:t>
            </a:r>
            <a:r>
              <a:rPr lang="en-US" altLang="zh-TW" sz="2400" b="1" baseline="-25000" smtClean="0">
                <a:latin typeface="Arial" panose="020B0604020202020204" pitchFamily="34" charset="0"/>
              </a:rPr>
              <a:t>h+1</a:t>
            </a:r>
            <a:r>
              <a:rPr lang="en-US" altLang="zh-TW" sz="2400" b="1" smtClean="0">
                <a:latin typeface="Arial" panose="020B0604020202020204" pitchFamily="34" charset="0"/>
              </a:rPr>
              <a:t>(n) = min [ L</a:t>
            </a:r>
            <a:r>
              <a:rPr lang="en-US" altLang="zh-TW" sz="2400" b="1" baseline="-25000" smtClean="0">
                <a:latin typeface="Arial" panose="020B0604020202020204" pitchFamily="34" charset="0"/>
              </a:rPr>
              <a:t>h</a:t>
            </a:r>
            <a:r>
              <a:rPr lang="en-US" altLang="zh-TW" sz="2400" b="1" smtClean="0">
                <a:latin typeface="Arial" panose="020B0604020202020204" pitchFamily="34" charset="0"/>
              </a:rPr>
              <a:t>(j) + </a:t>
            </a:r>
            <a:r>
              <a:rPr lang="en-US" altLang="zh-TW" sz="2400" b="1" smtClean="0">
                <a:solidFill>
                  <a:schemeClr val="hlink"/>
                </a:solidFill>
                <a:latin typeface="Arial" panose="020B0604020202020204" pitchFamily="34" charset="0"/>
              </a:rPr>
              <a:t>w(j, n)</a:t>
            </a:r>
            <a:r>
              <a:rPr lang="en-US" altLang="zh-TW" sz="2400" b="1" smtClean="0">
                <a:latin typeface="Arial" panose="020B0604020202020204" pitchFamily="34" charset="0"/>
              </a:rPr>
              <a:t> ]</a:t>
            </a:r>
          </a:p>
        </p:txBody>
      </p:sp>
      <p:sp>
        <p:nvSpPr>
          <p:cNvPr id="12292"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5DAA09D5-91AD-4D88-8F7D-329DFE132BE3}" type="slidenum">
              <a:rPr lang="en-US" altLang="zh-TW" sz="1200">
                <a:latin typeface="Times New Roman" panose="02020603050405020304" pitchFamily="18" charset="0"/>
              </a:rPr>
              <a:pPr>
                <a:spcBef>
                  <a:spcPct val="0"/>
                </a:spcBef>
                <a:buFontTx/>
                <a:buNone/>
              </a:pPr>
              <a:t>8</a:t>
            </a:fld>
            <a:endParaRPr lang="en-US" altLang="zh-TW" sz="1200">
              <a:latin typeface="Times New Roman" panose="02020603050405020304" pitchFamily="18" charset="0"/>
            </a:endParaRPr>
          </a:p>
        </p:txBody>
      </p:sp>
      <p:sp>
        <p:nvSpPr>
          <p:cNvPr id="12293" name="Text Box 4"/>
          <p:cNvSpPr txBox="1">
            <a:spLocks noChangeArrowheads="1"/>
          </p:cNvSpPr>
          <p:nvPr/>
        </p:nvSpPr>
        <p:spPr bwMode="auto">
          <a:xfrm>
            <a:off x="2895600" y="57150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b="1" i="1">
                <a:latin typeface="Arial" panose="020B0604020202020204" pitchFamily="34" charset="0"/>
              </a:rPr>
              <a:t>j</a:t>
            </a:r>
          </a:p>
        </p:txBody>
      </p:sp>
      <p:grpSp>
        <p:nvGrpSpPr>
          <p:cNvPr id="12294" name="Group 14"/>
          <p:cNvGrpSpPr>
            <a:grpSpLocks/>
          </p:cNvGrpSpPr>
          <p:nvPr/>
        </p:nvGrpSpPr>
        <p:grpSpPr bwMode="auto">
          <a:xfrm>
            <a:off x="6019800" y="3171825"/>
            <a:ext cx="2411413" cy="1781175"/>
            <a:chOff x="3792" y="1998"/>
            <a:chExt cx="1519" cy="1122"/>
          </a:xfrm>
        </p:grpSpPr>
        <p:sp>
          <p:nvSpPr>
            <p:cNvPr id="12295" name="Line 5"/>
            <p:cNvSpPr>
              <a:spLocks noChangeShapeType="1"/>
            </p:cNvSpPr>
            <p:nvPr/>
          </p:nvSpPr>
          <p:spPr bwMode="auto">
            <a:xfrm>
              <a:off x="3888" y="2592"/>
              <a:ext cx="816" cy="0"/>
            </a:xfrm>
            <a:prstGeom prst="line">
              <a:avLst/>
            </a:prstGeom>
            <a:noFill/>
            <a:ln w="28575">
              <a:solidFill>
                <a:schemeClr val="accent1"/>
              </a:solidFill>
              <a:prstDash val="dash"/>
              <a:round/>
              <a:headEnd type="oval" w="med" len="med"/>
              <a:tailEnd type="oval" w="med" len="med"/>
            </a:ln>
            <a:extLst>
              <a:ext uri="{909E8E84-426E-40DD-AFC4-6F175D3DCCD1}">
                <a14:hiddenFill xmlns:a14="http://schemas.microsoft.com/office/drawing/2010/main">
                  <a:noFill/>
                </a14:hiddenFill>
              </a:ext>
            </a:extLst>
          </p:spPr>
          <p:txBody>
            <a:bodyPr/>
            <a:lstStyle/>
            <a:p>
              <a:endParaRPr lang="zh-TW" altLang="en-US"/>
            </a:p>
          </p:txBody>
        </p:sp>
        <p:sp>
          <p:nvSpPr>
            <p:cNvPr id="12296" name="Line 6"/>
            <p:cNvSpPr>
              <a:spLocks noChangeShapeType="1"/>
            </p:cNvSpPr>
            <p:nvPr/>
          </p:nvSpPr>
          <p:spPr bwMode="auto">
            <a:xfrm>
              <a:off x="4704" y="2592"/>
              <a:ext cx="463"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TW" altLang="en-US"/>
            </a:p>
          </p:txBody>
        </p:sp>
        <p:sp>
          <p:nvSpPr>
            <p:cNvPr id="12297" name="Text Box 7"/>
            <p:cNvSpPr txBox="1">
              <a:spLocks noChangeArrowheads="1"/>
            </p:cNvSpPr>
            <p:nvPr/>
          </p:nvSpPr>
          <p:spPr bwMode="auto">
            <a:xfrm>
              <a:off x="3792" y="23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solidFill>
                    <a:schemeClr val="hlink"/>
                  </a:solidFill>
                  <a:latin typeface="Arial" panose="020B0604020202020204" pitchFamily="34" charset="0"/>
                </a:rPr>
                <a:t>s</a:t>
              </a:r>
            </a:p>
          </p:txBody>
        </p:sp>
        <p:sp>
          <p:nvSpPr>
            <p:cNvPr id="12298" name="Text Box 8"/>
            <p:cNvSpPr txBox="1">
              <a:spLocks noChangeArrowheads="1"/>
            </p:cNvSpPr>
            <p:nvPr/>
          </p:nvSpPr>
          <p:spPr bwMode="auto">
            <a:xfrm>
              <a:off x="4656" y="2256"/>
              <a:ext cx="1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solidFill>
                    <a:schemeClr val="hlink"/>
                  </a:solidFill>
                  <a:latin typeface="Arial" panose="020B0604020202020204" pitchFamily="34" charset="0"/>
                </a:rPr>
                <a:t>j</a:t>
              </a:r>
            </a:p>
          </p:txBody>
        </p:sp>
        <p:sp>
          <p:nvSpPr>
            <p:cNvPr id="12299" name="Text Box 9"/>
            <p:cNvSpPr txBox="1">
              <a:spLocks noChangeArrowheads="1"/>
            </p:cNvSpPr>
            <p:nvPr/>
          </p:nvSpPr>
          <p:spPr bwMode="auto">
            <a:xfrm>
              <a:off x="5088" y="230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solidFill>
                    <a:schemeClr val="hlink"/>
                  </a:solidFill>
                  <a:latin typeface="Arial" panose="020B0604020202020204" pitchFamily="34" charset="0"/>
                </a:rPr>
                <a:t>n</a:t>
              </a:r>
            </a:p>
          </p:txBody>
        </p:sp>
        <p:sp>
          <p:nvSpPr>
            <p:cNvPr id="12300" name="AutoShape 10"/>
            <p:cNvSpPr>
              <a:spLocks/>
            </p:cNvSpPr>
            <p:nvPr/>
          </p:nvSpPr>
          <p:spPr bwMode="auto">
            <a:xfrm rot="-5391825">
              <a:off x="4237" y="2352"/>
              <a:ext cx="144" cy="816"/>
            </a:xfrm>
            <a:prstGeom prst="leftBrace">
              <a:avLst>
                <a:gd name="adj1" fmla="val 47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12301" name="Text Box 11"/>
            <p:cNvSpPr txBox="1">
              <a:spLocks noChangeArrowheads="1"/>
            </p:cNvSpPr>
            <p:nvPr/>
          </p:nvSpPr>
          <p:spPr bwMode="auto">
            <a:xfrm>
              <a:off x="3888" y="2832"/>
              <a:ext cx="9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i="1">
                  <a:solidFill>
                    <a:schemeClr val="accent1"/>
                  </a:solidFill>
                  <a:latin typeface="Arial" panose="020B0604020202020204" pitchFamily="34" charset="0"/>
                </a:rPr>
                <a:t>&lt;= h links</a:t>
              </a:r>
            </a:p>
          </p:txBody>
        </p:sp>
        <p:sp>
          <p:nvSpPr>
            <p:cNvPr id="12302" name="Line 12"/>
            <p:cNvSpPr>
              <a:spLocks noChangeShapeType="1"/>
            </p:cNvSpPr>
            <p:nvPr/>
          </p:nvSpPr>
          <p:spPr bwMode="auto">
            <a:xfrm>
              <a:off x="4944" y="220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2303" name="Text Box 13"/>
            <p:cNvSpPr txBox="1">
              <a:spLocks noChangeArrowheads="1"/>
            </p:cNvSpPr>
            <p:nvPr/>
          </p:nvSpPr>
          <p:spPr bwMode="auto">
            <a:xfrm>
              <a:off x="4752" y="1998"/>
              <a:ext cx="3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i="1">
                  <a:solidFill>
                    <a:schemeClr val="hlink"/>
                  </a:solidFill>
                  <a:latin typeface="Arial" panose="020B0604020202020204" pitchFamily="34" charset="0"/>
                </a:rPr>
                <a:t>link</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457200"/>
            <a:ext cx="7772400" cy="990600"/>
          </a:xfrm>
        </p:spPr>
        <p:txBody>
          <a:bodyPr/>
          <a:lstStyle/>
          <a:p>
            <a:pPr eaLnBrk="1" hangingPunct="1"/>
            <a:r>
              <a:rPr lang="en-US" altLang="zh-TW" sz="4000" b="1" smtClean="0">
                <a:latin typeface="Arial" panose="020B0604020202020204" pitchFamily="34" charset="0"/>
              </a:rPr>
              <a:t>Comparisons</a:t>
            </a:r>
          </a:p>
        </p:txBody>
      </p:sp>
      <p:sp>
        <p:nvSpPr>
          <p:cNvPr id="13315" name="投影片編號版面配置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1200">
                <a:latin typeface="Times New Roman" panose="02020603050405020304" pitchFamily="18" charset="0"/>
              </a:rPr>
              <a:t>Packet Switching   </a:t>
            </a:r>
            <a:fld id="{44ED22A2-0680-407C-B2AB-3DEB109214B8}" type="slidenum">
              <a:rPr lang="en-US" altLang="zh-TW" sz="1200">
                <a:latin typeface="Times New Roman" panose="02020603050405020304" pitchFamily="18" charset="0"/>
              </a:rPr>
              <a:pPr>
                <a:spcBef>
                  <a:spcPct val="0"/>
                </a:spcBef>
                <a:buFontTx/>
                <a:buNone/>
              </a:pPr>
              <a:t>9</a:t>
            </a:fld>
            <a:endParaRPr lang="en-US" altLang="zh-TW" sz="1200">
              <a:latin typeface="Times New Roman" panose="02020603050405020304" pitchFamily="18" charset="0"/>
            </a:endParaRPr>
          </a:p>
        </p:txBody>
      </p:sp>
      <p:sp>
        <p:nvSpPr>
          <p:cNvPr id="13316" name="Oval 4"/>
          <p:cNvSpPr>
            <a:spLocks noChangeArrowheads="1"/>
          </p:cNvSpPr>
          <p:nvPr/>
        </p:nvSpPr>
        <p:spPr bwMode="auto">
          <a:xfrm>
            <a:off x="838200" y="3679825"/>
            <a:ext cx="304800" cy="304800"/>
          </a:xfrm>
          <a:prstGeom prst="ellipse">
            <a:avLst/>
          </a:prstGeom>
          <a:solidFill>
            <a:srgbClr val="FF0000"/>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13317" name="Oval 5"/>
          <p:cNvSpPr>
            <a:spLocks noChangeArrowheads="1"/>
          </p:cNvSpPr>
          <p:nvPr/>
        </p:nvSpPr>
        <p:spPr bwMode="auto">
          <a:xfrm>
            <a:off x="3657600" y="3679825"/>
            <a:ext cx="304800" cy="304800"/>
          </a:xfrm>
          <a:prstGeom prst="ellipse">
            <a:avLst/>
          </a:prstGeom>
          <a:solidFill>
            <a:schemeClr val="accent2"/>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TW" altLang="zh-TW" sz="2400">
              <a:latin typeface="Times New Roman" panose="02020603050405020304" pitchFamily="18" charset="0"/>
            </a:endParaRPr>
          </a:p>
        </p:txBody>
      </p:sp>
      <p:sp>
        <p:nvSpPr>
          <p:cNvPr id="13318" name="Text Box 6"/>
          <p:cNvSpPr txBox="1">
            <a:spLocks noChangeArrowheads="1"/>
          </p:cNvSpPr>
          <p:nvPr/>
        </p:nvSpPr>
        <p:spPr bwMode="auto">
          <a:xfrm>
            <a:off x="457200" y="35909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S</a:t>
            </a:r>
          </a:p>
        </p:txBody>
      </p:sp>
      <p:sp>
        <p:nvSpPr>
          <p:cNvPr id="13319" name="Text Box 7"/>
          <p:cNvSpPr txBox="1">
            <a:spLocks noChangeArrowheads="1"/>
          </p:cNvSpPr>
          <p:nvPr/>
        </p:nvSpPr>
        <p:spPr bwMode="auto">
          <a:xfrm>
            <a:off x="3938588" y="35909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D</a:t>
            </a:r>
          </a:p>
        </p:txBody>
      </p:sp>
      <p:sp>
        <p:nvSpPr>
          <p:cNvPr id="13320" name="Line 8"/>
          <p:cNvSpPr>
            <a:spLocks noChangeShapeType="1"/>
          </p:cNvSpPr>
          <p:nvPr/>
        </p:nvSpPr>
        <p:spPr bwMode="auto">
          <a:xfrm>
            <a:off x="1143000" y="3832225"/>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321" name="Line 9"/>
          <p:cNvSpPr>
            <a:spLocks noChangeShapeType="1"/>
          </p:cNvSpPr>
          <p:nvPr/>
        </p:nvSpPr>
        <p:spPr bwMode="auto">
          <a:xfrm flipV="1">
            <a:off x="1066800" y="3298825"/>
            <a:ext cx="6096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322" name="Line 10"/>
          <p:cNvSpPr>
            <a:spLocks noChangeShapeType="1"/>
          </p:cNvSpPr>
          <p:nvPr/>
        </p:nvSpPr>
        <p:spPr bwMode="auto">
          <a:xfrm>
            <a:off x="1066800" y="3984625"/>
            <a:ext cx="6096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323" name="Oval 11"/>
          <p:cNvSpPr>
            <a:spLocks noChangeArrowheads="1"/>
          </p:cNvSpPr>
          <p:nvPr/>
        </p:nvSpPr>
        <p:spPr bwMode="auto">
          <a:xfrm>
            <a:off x="1676400" y="3146425"/>
            <a:ext cx="304800" cy="304800"/>
          </a:xfrm>
          <a:prstGeom prst="ellipse">
            <a:avLst/>
          </a:prstGeom>
          <a:solidFill>
            <a:schemeClr val="bg2"/>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13324" name="Oval 12"/>
          <p:cNvSpPr>
            <a:spLocks noChangeArrowheads="1"/>
          </p:cNvSpPr>
          <p:nvPr/>
        </p:nvSpPr>
        <p:spPr bwMode="auto">
          <a:xfrm>
            <a:off x="1676400" y="3679825"/>
            <a:ext cx="304800" cy="304800"/>
          </a:xfrm>
          <a:prstGeom prst="ellipse">
            <a:avLst/>
          </a:prstGeom>
          <a:solidFill>
            <a:schemeClr val="bg2"/>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13325" name="Oval 13"/>
          <p:cNvSpPr>
            <a:spLocks noChangeArrowheads="1"/>
          </p:cNvSpPr>
          <p:nvPr/>
        </p:nvSpPr>
        <p:spPr bwMode="auto">
          <a:xfrm>
            <a:off x="1676400" y="4213225"/>
            <a:ext cx="304800" cy="304800"/>
          </a:xfrm>
          <a:prstGeom prst="ellipse">
            <a:avLst/>
          </a:prstGeom>
          <a:solidFill>
            <a:schemeClr val="bg2"/>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13326" name="Line 14"/>
          <p:cNvSpPr>
            <a:spLocks noChangeShapeType="1"/>
          </p:cNvSpPr>
          <p:nvPr/>
        </p:nvSpPr>
        <p:spPr bwMode="auto">
          <a:xfrm>
            <a:off x="1981200" y="3298825"/>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327" name="Line 15"/>
          <p:cNvSpPr>
            <a:spLocks noChangeShapeType="1"/>
          </p:cNvSpPr>
          <p:nvPr/>
        </p:nvSpPr>
        <p:spPr bwMode="auto">
          <a:xfrm>
            <a:off x="1981200" y="3832225"/>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328" name="Line 16"/>
          <p:cNvSpPr>
            <a:spLocks noChangeShapeType="1"/>
          </p:cNvSpPr>
          <p:nvPr/>
        </p:nvSpPr>
        <p:spPr bwMode="auto">
          <a:xfrm>
            <a:off x="1981200" y="4365625"/>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329" name="Oval 17"/>
          <p:cNvSpPr>
            <a:spLocks noChangeArrowheads="1"/>
          </p:cNvSpPr>
          <p:nvPr/>
        </p:nvSpPr>
        <p:spPr bwMode="auto">
          <a:xfrm>
            <a:off x="1981200" y="2917825"/>
            <a:ext cx="609600" cy="1752600"/>
          </a:xfrm>
          <a:prstGeom prst="ellipse">
            <a:avLst/>
          </a:prstGeom>
          <a:noFill/>
          <a:ln w="2857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13330" name="Text Box 18"/>
          <p:cNvSpPr txBox="1">
            <a:spLocks noChangeArrowheads="1"/>
          </p:cNvSpPr>
          <p:nvPr/>
        </p:nvSpPr>
        <p:spPr bwMode="auto">
          <a:xfrm>
            <a:off x="2590800" y="3451225"/>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b="1">
                <a:solidFill>
                  <a:schemeClr val="accent1"/>
                </a:solidFill>
                <a:latin typeface="Times New Roman" panose="02020603050405020304" pitchFamily="18" charset="0"/>
              </a:rPr>
              <a:t>…</a:t>
            </a:r>
          </a:p>
        </p:txBody>
      </p:sp>
      <p:sp>
        <p:nvSpPr>
          <p:cNvPr id="13331" name="Oval 19"/>
          <p:cNvSpPr>
            <a:spLocks noChangeArrowheads="1"/>
          </p:cNvSpPr>
          <p:nvPr/>
        </p:nvSpPr>
        <p:spPr bwMode="auto">
          <a:xfrm>
            <a:off x="5187950" y="3689350"/>
            <a:ext cx="304800" cy="304800"/>
          </a:xfrm>
          <a:prstGeom prst="ellipse">
            <a:avLst/>
          </a:prstGeom>
          <a:solidFill>
            <a:srgbClr val="FF0000"/>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13332" name="Oval 20"/>
          <p:cNvSpPr>
            <a:spLocks noChangeArrowheads="1"/>
          </p:cNvSpPr>
          <p:nvPr/>
        </p:nvSpPr>
        <p:spPr bwMode="auto">
          <a:xfrm>
            <a:off x="7772400" y="3689350"/>
            <a:ext cx="304800" cy="304800"/>
          </a:xfrm>
          <a:prstGeom prst="ellipse">
            <a:avLst/>
          </a:prstGeom>
          <a:solidFill>
            <a:schemeClr val="accent2"/>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TW" altLang="zh-TW" sz="2400">
              <a:latin typeface="Times New Roman" panose="02020603050405020304" pitchFamily="18" charset="0"/>
            </a:endParaRPr>
          </a:p>
        </p:txBody>
      </p:sp>
      <p:sp>
        <p:nvSpPr>
          <p:cNvPr id="13333" name="Text Box 21"/>
          <p:cNvSpPr txBox="1">
            <a:spLocks noChangeArrowheads="1"/>
          </p:cNvSpPr>
          <p:nvPr/>
        </p:nvSpPr>
        <p:spPr bwMode="auto">
          <a:xfrm>
            <a:off x="4800600" y="361315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S</a:t>
            </a:r>
          </a:p>
        </p:txBody>
      </p:sp>
      <p:sp>
        <p:nvSpPr>
          <p:cNvPr id="13334" name="Text Box 22"/>
          <p:cNvSpPr txBox="1">
            <a:spLocks noChangeArrowheads="1"/>
          </p:cNvSpPr>
          <p:nvPr/>
        </p:nvSpPr>
        <p:spPr bwMode="auto">
          <a:xfrm>
            <a:off x="8053388" y="361315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D</a:t>
            </a:r>
          </a:p>
        </p:txBody>
      </p:sp>
      <p:sp>
        <p:nvSpPr>
          <p:cNvPr id="13335" name="Line 23"/>
          <p:cNvSpPr>
            <a:spLocks noChangeShapeType="1"/>
          </p:cNvSpPr>
          <p:nvPr/>
        </p:nvSpPr>
        <p:spPr bwMode="auto">
          <a:xfrm>
            <a:off x="5492750" y="384175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336" name="Line 24"/>
          <p:cNvSpPr>
            <a:spLocks noChangeShapeType="1"/>
          </p:cNvSpPr>
          <p:nvPr/>
        </p:nvSpPr>
        <p:spPr bwMode="auto">
          <a:xfrm flipV="1">
            <a:off x="5416550" y="3308350"/>
            <a:ext cx="6096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337" name="Line 25"/>
          <p:cNvSpPr>
            <a:spLocks noChangeShapeType="1"/>
          </p:cNvSpPr>
          <p:nvPr/>
        </p:nvSpPr>
        <p:spPr bwMode="auto">
          <a:xfrm>
            <a:off x="5416550" y="3994150"/>
            <a:ext cx="6096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338" name="Oval 26"/>
          <p:cNvSpPr>
            <a:spLocks noChangeArrowheads="1"/>
          </p:cNvSpPr>
          <p:nvPr/>
        </p:nvSpPr>
        <p:spPr bwMode="auto">
          <a:xfrm>
            <a:off x="6026150" y="3155950"/>
            <a:ext cx="304800" cy="304800"/>
          </a:xfrm>
          <a:prstGeom prst="ellipse">
            <a:avLst/>
          </a:prstGeom>
          <a:solidFill>
            <a:schemeClr val="bg2"/>
          </a:solidFill>
          <a:ln w="19050">
            <a:solidFill>
              <a:schemeClr val="tx1"/>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ct val="80000"/>
              </a:lnSpc>
              <a:spcBef>
                <a:spcPct val="0"/>
              </a:spcBef>
              <a:buFontTx/>
              <a:buNone/>
            </a:pPr>
            <a:r>
              <a:rPr lang="en-US" altLang="zh-TW" sz="2000">
                <a:latin typeface="Arial" panose="020B0604020202020204" pitchFamily="34" charset="0"/>
              </a:rPr>
              <a:t>x</a:t>
            </a:r>
          </a:p>
        </p:txBody>
      </p:sp>
      <p:sp>
        <p:nvSpPr>
          <p:cNvPr id="13339" name="Oval 27"/>
          <p:cNvSpPr>
            <a:spLocks noChangeArrowheads="1"/>
          </p:cNvSpPr>
          <p:nvPr/>
        </p:nvSpPr>
        <p:spPr bwMode="auto">
          <a:xfrm>
            <a:off x="6026150" y="3689350"/>
            <a:ext cx="304800" cy="304800"/>
          </a:xfrm>
          <a:prstGeom prst="ellipse">
            <a:avLst/>
          </a:prstGeom>
          <a:solidFill>
            <a:schemeClr val="bg2"/>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ct val="80000"/>
              </a:lnSpc>
              <a:spcBef>
                <a:spcPct val="0"/>
              </a:spcBef>
              <a:buFontTx/>
              <a:buNone/>
            </a:pPr>
            <a:r>
              <a:rPr lang="en-US" altLang="zh-TW" sz="2000">
                <a:latin typeface="Arial" panose="020B0604020202020204" pitchFamily="34" charset="0"/>
              </a:rPr>
              <a:t>x</a:t>
            </a:r>
          </a:p>
        </p:txBody>
      </p:sp>
      <p:sp>
        <p:nvSpPr>
          <p:cNvPr id="13340" name="Oval 28"/>
          <p:cNvSpPr>
            <a:spLocks noChangeArrowheads="1"/>
          </p:cNvSpPr>
          <p:nvPr/>
        </p:nvSpPr>
        <p:spPr bwMode="auto">
          <a:xfrm>
            <a:off x="6026150" y="4222750"/>
            <a:ext cx="304800" cy="304800"/>
          </a:xfrm>
          <a:prstGeom prst="ellipse">
            <a:avLst/>
          </a:prstGeom>
          <a:solidFill>
            <a:schemeClr val="bg2"/>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ct val="80000"/>
              </a:lnSpc>
              <a:spcBef>
                <a:spcPct val="0"/>
              </a:spcBef>
              <a:buFontTx/>
              <a:buNone/>
            </a:pPr>
            <a:r>
              <a:rPr lang="en-US" altLang="zh-TW" sz="2000">
                <a:latin typeface="Arial" panose="020B0604020202020204" pitchFamily="34" charset="0"/>
              </a:rPr>
              <a:t>x</a:t>
            </a:r>
          </a:p>
        </p:txBody>
      </p:sp>
      <p:sp>
        <p:nvSpPr>
          <p:cNvPr id="13341" name="Line 38"/>
          <p:cNvSpPr>
            <a:spLocks noChangeShapeType="1"/>
          </p:cNvSpPr>
          <p:nvPr/>
        </p:nvSpPr>
        <p:spPr bwMode="auto">
          <a:xfrm>
            <a:off x="3352800" y="3298825"/>
            <a:ext cx="457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342" name="Line 39"/>
          <p:cNvSpPr>
            <a:spLocks noChangeShapeType="1"/>
          </p:cNvSpPr>
          <p:nvPr/>
        </p:nvSpPr>
        <p:spPr bwMode="auto">
          <a:xfrm>
            <a:off x="3276600" y="3832225"/>
            <a:ext cx="381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343" name="Line 40"/>
          <p:cNvSpPr>
            <a:spLocks noChangeShapeType="1"/>
          </p:cNvSpPr>
          <p:nvPr/>
        </p:nvSpPr>
        <p:spPr bwMode="auto">
          <a:xfrm flipV="1">
            <a:off x="3352800" y="3984625"/>
            <a:ext cx="457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344" name="Oval 42"/>
          <p:cNvSpPr>
            <a:spLocks noChangeArrowheads="1"/>
          </p:cNvSpPr>
          <p:nvPr/>
        </p:nvSpPr>
        <p:spPr bwMode="auto">
          <a:xfrm>
            <a:off x="3124200" y="2917825"/>
            <a:ext cx="609600" cy="1752600"/>
          </a:xfrm>
          <a:prstGeom prst="ellipse">
            <a:avLst/>
          </a:prstGeom>
          <a:noFill/>
          <a:ln w="2857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13345" name="Freeform 43"/>
          <p:cNvSpPr>
            <a:spLocks/>
          </p:cNvSpPr>
          <p:nvPr/>
        </p:nvSpPr>
        <p:spPr bwMode="auto">
          <a:xfrm>
            <a:off x="979488" y="2844800"/>
            <a:ext cx="1365250" cy="749300"/>
          </a:xfrm>
          <a:custGeom>
            <a:avLst/>
            <a:gdLst>
              <a:gd name="T0" fmla="*/ 1365250 w 860"/>
              <a:gd name="T1" fmla="*/ 212725 h 472"/>
              <a:gd name="T2" fmla="*/ 885825 w 860"/>
              <a:gd name="T3" fmla="*/ 9525 h 472"/>
              <a:gd name="T4" fmla="*/ 392113 w 860"/>
              <a:gd name="T5" fmla="*/ 153988 h 472"/>
              <a:gd name="T6" fmla="*/ 160338 w 860"/>
              <a:gd name="T7" fmla="*/ 357188 h 472"/>
              <a:gd name="T8" fmla="*/ 146050 w 860"/>
              <a:gd name="T9" fmla="*/ 401638 h 472"/>
              <a:gd name="T10" fmla="*/ 0 w 860"/>
              <a:gd name="T11" fmla="*/ 749300 h 472"/>
              <a:gd name="T12" fmla="*/ 0 60000 65536"/>
              <a:gd name="T13" fmla="*/ 0 60000 65536"/>
              <a:gd name="T14" fmla="*/ 0 60000 65536"/>
              <a:gd name="T15" fmla="*/ 0 60000 65536"/>
              <a:gd name="T16" fmla="*/ 0 60000 65536"/>
              <a:gd name="T17" fmla="*/ 0 60000 65536"/>
              <a:gd name="T18" fmla="*/ 0 w 860"/>
              <a:gd name="T19" fmla="*/ 0 h 472"/>
              <a:gd name="T20" fmla="*/ 860 w 860"/>
              <a:gd name="T21" fmla="*/ 472 h 472"/>
            </a:gdLst>
            <a:ahLst/>
            <a:cxnLst>
              <a:cxn ang="T12">
                <a:pos x="T0" y="T1"/>
              </a:cxn>
              <a:cxn ang="T13">
                <a:pos x="T2" y="T3"/>
              </a:cxn>
              <a:cxn ang="T14">
                <a:pos x="T4" y="T5"/>
              </a:cxn>
              <a:cxn ang="T15">
                <a:pos x="T6" y="T7"/>
              </a:cxn>
              <a:cxn ang="T16">
                <a:pos x="T8" y="T9"/>
              </a:cxn>
              <a:cxn ang="T17">
                <a:pos x="T10" y="T11"/>
              </a:cxn>
            </a:cxnLst>
            <a:rect l="T18" t="T19" r="T20" b="T21"/>
            <a:pathLst>
              <a:path w="860" h="472">
                <a:moveTo>
                  <a:pt x="860" y="134"/>
                </a:moveTo>
                <a:cubicBezTo>
                  <a:pt x="810" y="113"/>
                  <a:pt x="660" y="12"/>
                  <a:pt x="558" y="6"/>
                </a:cubicBezTo>
                <a:cubicBezTo>
                  <a:pt x="456" y="0"/>
                  <a:pt x="323" y="61"/>
                  <a:pt x="247" y="97"/>
                </a:cubicBezTo>
                <a:cubicBezTo>
                  <a:pt x="171" y="133"/>
                  <a:pt x="127" y="199"/>
                  <a:pt x="101" y="225"/>
                </a:cubicBezTo>
                <a:cubicBezTo>
                  <a:pt x="75" y="251"/>
                  <a:pt x="109" y="212"/>
                  <a:pt x="92" y="253"/>
                </a:cubicBezTo>
                <a:cubicBezTo>
                  <a:pt x="75" y="294"/>
                  <a:pt x="19" y="426"/>
                  <a:pt x="0" y="472"/>
                </a:cubicBezTo>
              </a:path>
            </a:pathLst>
          </a:custGeom>
          <a:noFill/>
          <a:ln w="38100">
            <a:solidFill>
              <a:srgbClr val="969696"/>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46" name="Freeform 45"/>
          <p:cNvSpPr>
            <a:spLocks/>
          </p:cNvSpPr>
          <p:nvPr/>
        </p:nvSpPr>
        <p:spPr bwMode="auto">
          <a:xfrm>
            <a:off x="1704975" y="2667000"/>
            <a:ext cx="1785938" cy="419100"/>
          </a:xfrm>
          <a:custGeom>
            <a:avLst/>
            <a:gdLst>
              <a:gd name="T0" fmla="*/ 1785938 w 1125"/>
              <a:gd name="T1" fmla="*/ 419100 h 264"/>
              <a:gd name="T2" fmla="*/ 1335088 w 1125"/>
              <a:gd name="T3" fmla="*/ 114300 h 264"/>
              <a:gd name="T4" fmla="*/ 914400 w 1125"/>
              <a:gd name="T5" fmla="*/ 12700 h 264"/>
              <a:gd name="T6" fmla="*/ 450850 w 1125"/>
              <a:gd name="T7" fmla="*/ 42863 h 264"/>
              <a:gd name="T8" fmla="*/ 0 w 1125"/>
              <a:gd name="T9" fmla="*/ 187325 h 264"/>
              <a:gd name="T10" fmla="*/ 0 60000 65536"/>
              <a:gd name="T11" fmla="*/ 0 60000 65536"/>
              <a:gd name="T12" fmla="*/ 0 60000 65536"/>
              <a:gd name="T13" fmla="*/ 0 60000 65536"/>
              <a:gd name="T14" fmla="*/ 0 60000 65536"/>
              <a:gd name="T15" fmla="*/ 0 w 1125"/>
              <a:gd name="T16" fmla="*/ 0 h 264"/>
              <a:gd name="T17" fmla="*/ 1125 w 1125"/>
              <a:gd name="T18" fmla="*/ 264 h 264"/>
            </a:gdLst>
            <a:ahLst/>
            <a:cxnLst>
              <a:cxn ang="T10">
                <a:pos x="T0" y="T1"/>
              </a:cxn>
              <a:cxn ang="T11">
                <a:pos x="T2" y="T3"/>
              </a:cxn>
              <a:cxn ang="T12">
                <a:pos x="T4" y="T5"/>
              </a:cxn>
              <a:cxn ang="T13">
                <a:pos x="T6" y="T7"/>
              </a:cxn>
              <a:cxn ang="T14">
                <a:pos x="T8" y="T9"/>
              </a:cxn>
            </a:cxnLst>
            <a:rect l="T15" t="T16" r="T17" b="T18"/>
            <a:pathLst>
              <a:path w="1125" h="264">
                <a:moveTo>
                  <a:pt x="1125" y="264"/>
                </a:moveTo>
                <a:cubicBezTo>
                  <a:pt x="1078" y="232"/>
                  <a:pt x="932" y="115"/>
                  <a:pt x="841" y="72"/>
                </a:cubicBezTo>
                <a:cubicBezTo>
                  <a:pt x="750" y="29"/>
                  <a:pt x="669" y="16"/>
                  <a:pt x="576" y="8"/>
                </a:cubicBezTo>
                <a:cubicBezTo>
                  <a:pt x="483" y="0"/>
                  <a:pt x="380" y="9"/>
                  <a:pt x="284" y="27"/>
                </a:cubicBezTo>
                <a:cubicBezTo>
                  <a:pt x="188" y="45"/>
                  <a:pt x="59" y="99"/>
                  <a:pt x="0" y="118"/>
                </a:cubicBezTo>
              </a:path>
            </a:pathLst>
          </a:custGeom>
          <a:noFill/>
          <a:ln w="38100">
            <a:solidFill>
              <a:srgbClr val="969696"/>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47" name="Freeform 47"/>
          <p:cNvSpPr>
            <a:spLocks/>
          </p:cNvSpPr>
          <p:nvPr/>
        </p:nvSpPr>
        <p:spPr bwMode="auto">
          <a:xfrm>
            <a:off x="6324600" y="3103563"/>
            <a:ext cx="1582738" cy="546100"/>
          </a:xfrm>
          <a:custGeom>
            <a:avLst/>
            <a:gdLst>
              <a:gd name="T0" fmla="*/ 1582738 w 997"/>
              <a:gd name="T1" fmla="*/ 546100 h 344"/>
              <a:gd name="T2" fmla="*/ 1306513 w 997"/>
              <a:gd name="T3" fmla="*/ 255588 h 344"/>
              <a:gd name="T4" fmla="*/ 739775 w 997"/>
              <a:gd name="T5" fmla="*/ 212725 h 344"/>
              <a:gd name="T6" fmla="*/ 420688 w 997"/>
              <a:gd name="T7" fmla="*/ 23813 h 344"/>
              <a:gd name="T8" fmla="*/ 0 w 997"/>
              <a:gd name="T9" fmla="*/ 66675 h 344"/>
              <a:gd name="T10" fmla="*/ 0 60000 65536"/>
              <a:gd name="T11" fmla="*/ 0 60000 65536"/>
              <a:gd name="T12" fmla="*/ 0 60000 65536"/>
              <a:gd name="T13" fmla="*/ 0 60000 65536"/>
              <a:gd name="T14" fmla="*/ 0 60000 65536"/>
              <a:gd name="T15" fmla="*/ 0 w 997"/>
              <a:gd name="T16" fmla="*/ 0 h 344"/>
              <a:gd name="T17" fmla="*/ 997 w 997"/>
              <a:gd name="T18" fmla="*/ 344 h 344"/>
            </a:gdLst>
            <a:ahLst/>
            <a:cxnLst>
              <a:cxn ang="T10">
                <a:pos x="T0" y="T1"/>
              </a:cxn>
              <a:cxn ang="T11">
                <a:pos x="T2" y="T3"/>
              </a:cxn>
              <a:cxn ang="T12">
                <a:pos x="T4" y="T5"/>
              </a:cxn>
              <a:cxn ang="T13">
                <a:pos x="T6" y="T7"/>
              </a:cxn>
              <a:cxn ang="T14">
                <a:pos x="T8" y="T9"/>
              </a:cxn>
            </a:cxnLst>
            <a:rect l="T15" t="T16" r="T17" b="T18"/>
            <a:pathLst>
              <a:path w="997" h="344">
                <a:moveTo>
                  <a:pt x="997" y="344"/>
                </a:moveTo>
                <a:cubicBezTo>
                  <a:pt x="968" y="315"/>
                  <a:pt x="911" y="196"/>
                  <a:pt x="823" y="161"/>
                </a:cubicBezTo>
                <a:cubicBezTo>
                  <a:pt x="735" y="126"/>
                  <a:pt x="559" y="158"/>
                  <a:pt x="466" y="134"/>
                </a:cubicBezTo>
                <a:cubicBezTo>
                  <a:pt x="373" y="110"/>
                  <a:pt x="343" y="30"/>
                  <a:pt x="265" y="15"/>
                </a:cubicBezTo>
                <a:cubicBezTo>
                  <a:pt x="187" y="0"/>
                  <a:pt x="55" y="37"/>
                  <a:pt x="0" y="42"/>
                </a:cubicBezTo>
              </a:path>
            </a:pathLst>
          </a:custGeom>
          <a:noFill/>
          <a:ln w="38100">
            <a:solidFill>
              <a:srgbClr val="969696"/>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48" name="Oval 50"/>
          <p:cNvSpPr>
            <a:spLocks noChangeArrowheads="1"/>
          </p:cNvSpPr>
          <p:nvPr/>
        </p:nvSpPr>
        <p:spPr bwMode="auto">
          <a:xfrm>
            <a:off x="5867400" y="3003550"/>
            <a:ext cx="609600" cy="1752600"/>
          </a:xfrm>
          <a:prstGeom prst="ellipse">
            <a:avLst/>
          </a:pr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13349" name="Freeform 51"/>
          <p:cNvSpPr>
            <a:spLocks/>
          </p:cNvSpPr>
          <p:nvPr/>
        </p:nvSpPr>
        <p:spPr bwMode="auto">
          <a:xfrm>
            <a:off x="5308600" y="2994025"/>
            <a:ext cx="841375" cy="611188"/>
          </a:xfrm>
          <a:custGeom>
            <a:avLst/>
            <a:gdLst>
              <a:gd name="T0" fmla="*/ 841375 w 530"/>
              <a:gd name="T1" fmla="*/ 60325 h 385"/>
              <a:gd name="T2" fmla="*/ 522288 w 530"/>
              <a:gd name="T3" fmla="*/ 1588 h 385"/>
              <a:gd name="T4" fmla="*/ 261938 w 530"/>
              <a:gd name="T5" fmla="*/ 74613 h 385"/>
              <a:gd name="T6" fmla="*/ 58738 w 530"/>
              <a:gd name="T7" fmla="*/ 263525 h 385"/>
              <a:gd name="T8" fmla="*/ 0 w 530"/>
              <a:gd name="T9" fmla="*/ 611188 h 385"/>
              <a:gd name="T10" fmla="*/ 0 60000 65536"/>
              <a:gd name="T11" fmla="*/ 0 60000 65536"/>
              <a:gd name="T12" fmla="*/ 0 60000 65536"/>
              <a:gd name="T13" fmla="*/ 0 60000 65536"/>
              <a:gd name="T14" fmla="*/ 0 60000 65536"/>
              <a:gd name="T15" fmla="*/ 0 w 530"/>
              <a:gd name="T16" fmla="*/ 0 h 385"/>
              <a:gd name="T17" fmla="*/ 530 w 530"/>
              <a:gd name="T18" fmla="*/ 385 h 385"/>
            </a:gdLst>
            <a:ahLst/>
            <a:cxnLst>
              <a:cxn ang="T10">
                <a:pos x="T0" y="T1"/>
              </a:cxn>
              <a:cxn ang="T11">
                <a:pos x="T2" y="T3"/>
              </a:cxn>
              <a:cxn ang="T12">
                <a:pos x="T4" y="T5"/>
              </a:cxn>
              <a:cxn ang="T13">
                <a:pos x="T6" y="T7"/>
              </a:cxn>
              <a:cxn ang="T14">
                <a:pos x="T8" y="T9"/>
              </a:cxn>
            </a:cxnLst>
            <a:rect l="T15" t="T16" r="T17" b="T18"/>
            <a:pathLst>
              <a:path w="530" h="385">
                <a:moveTo>
                  <a:pt x="530" y="38"/>
                </a:moveTo>
                <a:cubicBezTo>
                  <a:pt x="497" y="32"/>
                  <a:pt x="390" y="0"/>
                  <a:pt x="329" y="1"/>
                </a:cubicBezTo>
                <a:cubicBezTo>
                  <a:pt x="268" y="2"/>
                  <a:pt x="214" y="20"/>
                  <a:pt x="165" y="47"/>
                </a:cubicBezTo>
                <a:cubicBezTo>
                  <a:pt x="116" y="74"/>
                  <a:pt x="64" y="110"/>
                  <a:pt x="37" y="166"/>
                </a:cubicBezTo>
                <a:cubicBezTo>
                  <a:pt x="10" y="222"/>
                  <a:pt x="8" y="340"/>
                  <a:pt x="0" y="385"/>
                </a:cubicBezTo>
              </a:path>
            </a:pathLst>
          </a:custGeom>
          <a:noFill/>
          <a:ln w="38100">
            <a:solidFill>
              <a:srgbClr val="969696"/>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50" name="Rectangle 52"/>
          <p:cNvSpPr>
            <a:spLocks noChangeArrowheads="1"/>
          </p:cNvSpPr>
          <p:nvPr/>
        </p:nvSpPr>
        <p:spPr bwMode="auto">
          <a:xfrm>
            <a:off x="4992688" y="2514600"/>
            <a:ext cx="1255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L</a:t>
            </a:r>
            <a:r>
              <a:rPr lang="en-US" altLang="zh-TW" sz="2400" b="1" baseline="-25000">
                <a:latin typeface="Arial" panose="020B0604020202020204" pitchFamily="34" charset="0"/>
              </a:rPr>
              <a:t>h</a:t>
            </a:r>
            <a:r>
              <a:rPr lang="en-US" altLang="zh-TW" sz="2400" b="1">
                <a:latin typeface="Arial" panose="020B0604020202020204" pitchFamily="34" charset="0"/>
              </a:rPr>
              <a:t>(x, D)</a:t>
            </a:r>
          </a:p>
        </p:txBody>
      </p:sp>
      <p:sp>
        <p:nvSpPr>
          <p:cNvPr id="13351" name="Freeform 53"/>
          <p:cNvSpPr>
            <a:spLocks/>
          </p:cNvSpPr>
          <p:nvPr/>
        </p:nvSpPr>
        <p:spPr bwMode="auto">
          <a:xfrm flipV="1">
            <a:off x="6324600" y="3981450"/>
            <a:ext cx="1582738" cy="546100"/>
          </a:xfrm>
          <a:custGeom>
            <a:avLst/>
            <a:gdLst>
              <a:gd name="T0" fmla="*/ 1582738 w 997"/>
              <a:gd name="T1" fmla="*/ 546100 h 344"/>
              <a:gd name="T2" fmla="*/ 1306513 w 997"/>
              <a:gd name="T3" fmla="*/ 255588 h 344"/>
              <a:gd name="T4" fmla="*/ 739775 w 997"/>
              <a:gd name="T5" fmla="*/ 212725 h 344"/>
              <a:gd name="T6" fmla="*/ 420688 w 997"/>
              <a:gd name="T7" fmla="*/ 23813 h 344"/>
              <a:gd name="T8" fmla="*/ 0 w 997"/>
              <a:gd name="T9" fmla="*/ 66675 h 344"/>
              <a:gd name="T10" fmla="*/ 0 60000 65536"/>
              <a:gd name="T11" fmla="*/ 0 60000 65536"/>
              <a:gd name="T12" fmla="*/ 0 60000 65536"/>
              <a:gd name="T13" fmla="*/ 0 60000 65536"/>
              <a:gd name="T14" fmla="*/ 0 60000 65536"/>
              <a:gd name="T15" fmla="*/ 0 w 997"/>
              <a:gd name="T16" fmla="*/ 0 h 344"/>
              <a:gd name="T17" fmla="*/ 997 w 997"/>
              <a:gd name="T18" fmla="*/ 344 h 344"/>
            </a:gdLst>
            <a:ahLst/>
            <a:cxnLst>
              <a:cxn ang="T10">
                <a:pos x="T0" y="T1"/>
              </a:cxn>
              <a:cxn ang="T11">
                <a:pos x="T2" y="T3"/>
              </a:cxn>
              <a:cxn ang="T12">
                <a:pos x="T4" y="T5"/>
              </a:cxn>
              <a:cxn ang="T13">
                <a:pos x="T6" y="T7"/>
              </a:cxn>
              <a:cxn ang="T14">
                <a:pos x="T8" y="T9"/>
              </a:cxn>
            </a:cxnLst>
            <a:rect l="T15" t="T16" r="T17" b="T18"/>
            <a:pathLst>
              <a:path w="997" h="344">
                <a:moveTo>
                  <a:pt x="997" y="344"/>
                </a:moveTo>
                <a:cubicBezTo>
                  <a:pt x="968" y="315"/>
                  <a:pt x="911" y="196"/>
                  <a:pt x="823" y="161"/>
                </a:cubicBezTo>
                <a:cubicBezTo>
                  <a:pt x="735" y="126"/>
                  <a:pt x="559" y="158"/>
                  <a:pt x="466" y="134"/>
                </a:cubicBezTo>
                <a:cubicBezTo>
                  <a:pt x="373" y="110"/>
                  <a:pt x="343" y="30"/>
                  <a:pt x="265" y="15"/>
                </a:cubicBezTo>
                <a:cubicBezTo>
                  <a:pt x="187" y="0"/>
                  <a:pt x="55" y="37"/>
                  <a:pt x="0" y="42"/>
                </a:cubicBezTo>
              </a:path>
            </a:pathLst>
          </a:custGeom>
          <a:noFill/>
          <a:ln w="38100">
            <a:solidFill>
              <a:srgbClr val="969696"/>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52" name="Rectangle 54"/>
          <p:cNvSpPr>
            <a:spLocks noChangeArrowheads="1"/>
          </p:cNvSpPr>
          <p:nvPr/>
        </p:nvSpPr>
        <p:spPr bwMode="auto">
          <a:xfrm>
            <a:off x="381000" y="1676400"/>
            <a:ext cx="4622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105000"/>
              </a:lnSpc>
              <a:spcBef>
                <a:spcPct val="50000"/>
              </a:spcBef>
              <a:buFontTx/>
              <a:buNone/>
            </a:pPr>
            <a:r>
              <a:rPr lang="en-US" altLang="zh-TW" sz="2400" b="1">
                <a:latin typeface="Arial" panose="020B0604020202020204" pitchFamily="34" charset="0"/>
              </a:rPr>
              <a:t>L(n) = min [ L(n), L(x) + </a:t>
            </a:r>
            <a:r>
              <a:rPr lang="en-US" altLang="zh-TW" sz="2400" b="1">
                <a:solidFill>
                  <a:schemeClr val="hlink"/>
                </a:solidFill>
                <a:latin typeface="Arial" panose="020B0604020202020204" pitchFamily="34" charset="0"/>
              </a:rPr>
              <a:t>w (x, n)</a:t>
            </a:r>
            <a:r>
              <a:rPr lang="en-US" altLang="zh-TW" sz="2400" b="1">
                <a:latin typeface="Arial" panose="020B0604020202020204" pitchFamily="34" charset="0"/>
              </a:rPr>
              <a:t> ] </a:t>
            </a:r>
          </a:p>
        </p:txBody>
      </p:sp>
      <p:sp>
        <p:nvSpPr>
          <p:cNvPr id="13353" name="AutoShape 55"/>
          <p:cNvSpPr>
            <a:spLocks/>
          </p:cNvSpPr>
          <p:nvPr/>
        </p:nvSpPr>
        <p:spPr bwMode="auto">
          <a:xfrm rot="-5400000">
            <a:off x="4174331" y="1662907"/>
            <a:ext cx="219075" cy="1008062"/>
          </a:xfrm>
          <a:prstGeom prst="leftBrace">
            <a:avLst>
              <a:gd name="adj1" fmla="val 3834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13354" name="AutoShape 56"/>
          <p:cNvSpPr>
            <a:spLocks noChangeArrowheads="1"/>
          </p:cNvSpPr>
          <p:nvPr/>
        </p:nvSpPr>
        <p:spPr bwMode="auto">
          <a:xfrm rot="1845209">
            <a:off x="3805238" y="2362200"/>
            <a:ext cx="381000" cy="792163"/>
          </a:xfrm>
          <a:prstGeom prst="downArrow">
            <a:avLst>
              <a:gd name="adj1" fmla="val 50000"/>
              <a:gd name="adj2" fmla="val 51979"/>
            </a:avLst>
          </a:prstGeom>
          <a:solidFill>
            <a:srgbClr val="969696"/>
          </a:solidFill>
          <a:ln w="9525">
            <a:solidFill>
              <a:schemeClr val="fo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13355" name="Text Box 57"/>
          <p:cNvSpPr txBox="1">
            <a:spLocks noChangeArrowheads="1"/>
          </p:cNvSpPr>
          <p:nvPr/>
        </p:nvSpPr>
        <p:spPr bwMode="auto">
          <a:xfrm>
            <a:off x="1509713" y="4953000"/>
            <a:ext cx="1843087"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ct val="110000"/>
              </a:lnSpc>
              <a:buFontTx/>
              <a:buNone/>
            </a:pPr>
            <a:r>
              <a:rPr lang="en-US" altLang="zh-TW" sz="2400" b="1">
                <a:latin typeface="Arial" panose="020B0604020202020204" pitchFamily="34" charset="0"/>
              </a:rPr>
              <a:t>Dijkstra’s</a:t>
            </a:r>
          </a:p>
          <a:p>
            <a:pPr algn="ctr" eaLnBrk="1" hangingPunct="1">
              <a:spcBef>
                <a:spcPct val="0"/>
              </a:spcBef>
              <a:buFontTx/>
              <a:buNone/>
            </a:pPr>
            <a:r>
              <a:rPr lang="en-US" altLang="zh-TW" sz="2400" b="1">
                <a:solidFill>
                  <a:schemeClr val="hlink"/>
                </a:solidFill>
                <a:latin typeface="Arial" panose="020B0604020202020204" pitchFamily="34" charset="0"/>
              </a:rPr>
              <a:t>(Link State)</a:t>
            </a:r>
            <a:endParaRPr lang="en-US" altLang="zh-TW" sz="2400">
              <a:solidFill>
                <a:schemeClr val="hlink"/>
              </a:solidFill>
              <a:latin typeface="Times New Roman" panose="02020603050405020304" pitchFamily="18" charset="0"/>
            </a:endParaRPr>
          </a:p>
        </p:txBody>
      </p:sp>
      <p:sp>
        <p:nvSpPr>
          <p:cNvPr id="13356" name="Text Box 58"/>
          <p:cNvSpPr txBox="1">
            <a:spLocks noChangeArrowheads="1"/>
          </p:cNvSpPr>
          <p:nvPr/>
        </p:nvSpPr>
        <p:spPr bwMode="auto">
          <a:xfrm>
            <a:off x="5308600" y="4989513"/>
            <a:ext cx="269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b="1">
                <a:latin typeface="Arial" panose="020B0604020202020204" pitchFamily="34" charset="0"/>
              </a:rPr>
              <a:t>Bellman-Ford</a:t>
            </a:r>
          </a:p>
          <a:p>
            <a:pPr algn="ctr" eaLnBrk="1" hangingPunct="1">
              <a:spcBef>
                <a:spcPct val="0"/>
              </a:spcBef>
              <a:buFontTx/>
              <a:buNone/>
            </a:pPr>
            <a:r>
              <a:rPr lang="en-US" altLang="zh-TW" sz="2400" b="1">
                <a:solidFill>
                  <a:schemeClr val="hlink"/>
                </a:solidFill>
                <a:latin typeface="Arial" panose="020B0604020202020204" pitchFamily="34" charset="0"/>
              </a:rPr>
              <a:t>(Distance Vector)</a:t>
            </a:r>
          </a:p>
        </p:txBody>
      </p:sp>
      <p:grpSp>
        <p:nvGrpSpPr>
          <p:cNvPr id="13357" name="Group 64"/>
          <p:cNvGrpSpPr>
            <a:grpSpLocks noChangeAspect="1"/>
          </p:cNvGrpSpPr>
          <p:nvPr/>
        </p:nvGrpSpPr>
        <p:grpSpPr bwMode="auto">
          <a:xfrm>
            <a:off x="6629400" y="2971800"/>
            <a:ext cx="1295400" cy="1781175"/>
            <a:chOff x="4320" y="1152"/>
            <a:chExt cx="816" cy="912"/>
          </a:xfrm>
        </p:grpSpPr>
        <p:sp>
          <p:nvSpPr>
            <p:cNvPr id="13359" name="Arc 60"/>
            <p:cNvSpPr>
              <a:spLocks noChangeAspect="1"/>
            </p:cNvSpPr>
            <p:nvPr/>
          </p:nvSpPr>
          <p:spPr bwMode="auto">
            <a:xfrm flipH="1">
              <a:off x="4896" y="1458"/>
              <a:ext cx="240" cy="308"/>
            </a:xfrm>
            <a:custGeom>
              <a:avLst/>
              <a:gdLst>
                <a:gd name="T0" fmla="*/ 1 w 21600"/>
                <a:gd name="T1" fmla="*/ 0 h 39318"/>
                <a:gd name="T2" fmla="*/ 1 w 21600"/>
                <a:gd name="T3" fmla="*/ 2 h 39318"/>
                <a:gd name="T4" fmla="*/ 0 w 21600"/>
                <a:gd name="T5" fmla="*/ 1 h 39318"/>
                <a:gd name="T6" fmla="*/ 0 60000 65536"/>
                <a:gd name="T7" fmla="*/ 0 60000 65536"/>
                <a:gd name="T8" fmla="*/ 0 60000 65536"/>
                <a:gd name="T9" fmla="*/ 0 w 21600"/>
                <a:gd name="T10" fmla="*/ 0 h 39318"/>
                <a:gd name="T11" fmla="*/ 21600 w 21600"/>
                <a:gd name="T12" fmla="*/ 39318 h 39318"/>
              </a:gdLst>
              <a:ahLst/>
              <a:cxnLst>
                <a:cxn ang="T6">
                  <a:pos x="T0" y="T1"/>
                </a:cxn>
                <a:cxn ang="T7">
                  <a:pos x="T2" y="T3"/>
                </a:cxn>
                <a:cxn ang="T8">
                  <a:pos x="T4" y="T5"/>
                </a:cxn>
              </a:cxnLst>
              <a:rect l="T9" t="T10" r="T11" b="T12"/>
              <a:pathLst>
                <a:path w="21600" h="39318" fill="none" extrusionOk="0">
                  <a:moveTo>
                    <a:pt x="9530" y="0"/>
                  </a:moveTo>
                  <a:cubicBezTo>
                    <a:pt x="16919" y="3633"/>
                    <a:pt x="21600" y="11150"/>
                    <a:pt x="21600" y="19384"/>
                  </a:cubicBezTo>
                  <a:cubicBezTo>
                    <a:pt x="21600" y="28099"/>
                    <a:pt x="16361" y="35961"/>
                    <a:pt x="8318" y="39318"/>
                  </a:cubicBezTo>
                </a:path>
                <a:path w="21600" h="39318" stroke="0" extrusionOk="0">
                  <a:moveTo>
                    <a:pt x="9530" y="0"/>
                  </a:moveTo>
                  <a:cubicBezTo>
                    <a:pt x="16919" y="3633"/>
                    <a:pt x="21600" y="11150"/>
                    <a:pt x="21600" y="19384"/>
                  </a:cubicBezTo>
                  <a:cubicBezTo>
                    <a:pt x="21600" y="28099"/>
                    <a:pt x="16361" y="35961"/>
                    <a:pt x="8318" y="39318"/>
                  </a:cubicBezTo>
                  <a:lnTo>
                    <a:pt x="0" y="19384"/>
                  </a:lnTo>
                  <a:lnTo>
                    <a:pt x="9530" y="0"/>
                  </a:lnTo>
                  <a:close/>
                </a:path>
              </a:pathLst>
            </a:custGeom>
            <a:noFill/>
            <a:ln w="2857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3360" name="Arc 61"/>
            <p:cNvSpPr>
              <a:spLocks noChangeAspect="1"/>
            </p:cNvSpPr>
            <p:nvPr/>
          </p:nvSpPr>
          <p:spPr bwMode="auto">
            <a:xfrm flipH="1">
              <a:off x="4704" y="1344"/>
              <a:ext cx="240" cy="528"/>
            </a:xfrm>
            <a:custGeom>
              <a:avLst/>
              <a:gdLst>
                <a:gd name="T0" fmla="*/ 0 w 21600"/>
                <a:gd name="T1" fmla="*/ 0 h 42937"/>
                <a:gd name="T2" fmla="*/ 0 w 21600"/>
                <a:gd name="T3" fmla="*/ 6 h 42937"/>
                <a:gd name="T4" fmla="*/ 0 w 21600"/>
                <a:gd name="T5" fmla="*/ 3 h 42937"/>
                <a:gd name="T6" fmla="*/ 0 60000 65536"/>
                <a:gd name="T7" fmla="*/ 0 60000 65536"/>
                <a:gd name="T8" fmla="*/ 0 60000 65536"/>
                <a:gd name="T9" fmla="*/ 0 w 21600"/>
                <a:gd name="T10" fmla="*/ 0 h 42937"/>
                <a:gd name="T11" fmla="*/ 21600 w 21600"/>
                <a:gd name="T12" fmla="*/ 42937 h 42937"/>
              </a:gdLst>
              <a:ahLst/>
              <a:cxnLst>
                <a:cxn ang="T6">
                  <a:pos x="T0" y="T1"/>
                </a:cxn>
                <a:cxn ang="T7">
                  <a:pos x="T2" y="T3"/>
                </a:cxn>
                <a:cxn ang="T8">
                  <a:pos x="T4" y="T5"/>
                </a:cxn>
              </a:cxnLst>
              <a:rect l="T9" t="T10" r="T11" b="T12"/>
              <a:pathLst>
                <a:path w="21600" h="42937" fill="none" extrusionOk="0">
                  <a:moveTo>
                    <a:pt x="2437" y="-1"/>
                  </a:moveTo>
                  <a:cubicBezTo>
                    <a:pt x="13353" y="1239"/>
                    <a:pt x="21600" y="10475"/>
                    <a:pt x="21600" y="21462"/>
                  </a:cubicBezTo>
                  <a:cubicBezTo>
                    <a:pt x="21600" y="32492"/>
                    <a:pt x="13289" y="41750"/>
                    <a:pt x="2322" y="42936"/>
                  </a:cubicBezTo>
                </a:path>
                <a:path w="21600" h="42937" stroke="0" extrusionOk="0">
                  <a:moveTo>
                    <a:pt x="2437" y="-1"/>
                  </a:moveTo>
                  <a:cubicBezTo>
                    <a:pt x="13353" y="1239"/>
                    <a:pt x="21600" y="10475"/>
                    <a:pt x="21600" y="21462"/>
                  </a:cubicBezTo>
                  <a:cubicBezTo>
                    <a:pt x="21600" y="32492"/>
                    <a:pt x="13289" y="41750"/>
                    <a:pt x="2322" y="42936"/>
                  </a:cubicBezTo>
                  <a:lnTo>
                    <a:pt x="0" y="21462"/>
                  </a:lnTo>
                  <a:lnTo>
                    <a:pt x="2437" y="-1"/>
                  </a:lnTo>
                  <a:close/>
                </a:path>
              </a:pathLst>
            </a:custGeom>
            <a:noFill/>
            <a:ln w="2857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3361" name="Arc 62"/>
            <p:cNvSpPr>
              <a:spLocks noChangeAspect="1"/>
            </p:cNvSpPr>
            <p:nvPr/>
          </p:nvSpPr>
          <p:spPr bwMode="auto">
            <a:xfrm flipH="1">
              <a:off x="4512" y="1248"/>
              <a:ext cx="288" cy="720"/>
            </a:xfrm>
            <a:custGeom>
              <a:avLst/>
              <a:gdLst>
                <a:gd name="T0" fmla="*/ 0 w 21600"/>
                <a:gd name="T1" fmla="*/ 0 h 42937"/>
                <a:gd name="T2" fmla="*/ 0 w 21600"/>
                <a:gd name="T3" fmla="*/ 12 h 42937"/>
                <a:gd name="T4" fmla="*/ 0 w 21600"/>
                <a:gd name="T5" fmla="*/ 6 h 42937"/>
                <a:gd name="T6" fmla="*/ 0 60000 65536"/>
                <a:gd name="T7" fmla="*/ 0 60000 65536"/>
                <a:gd name="T8" fmla="*/ 0 60000 65536"/>
                <a:gd name="T9" fmla="*/ 0 w 21600"/>
                <a:gd name="T10" fmla="*/ 0 h 42937"/>
                <a:gd name="T11" fmla="*/ 21600 w 21600"/>
                <a:gd name="T12" fmla="*/ 42937 h 42937"/>
              </a:gdLst>
              <a:ahLst/>
              <a:cxnLst>
                <a:cxn ang="T6">
                  <a:pos x="T0" y="T1"/>
                </a:cxn>
                <a:cxn ang="T7">
                  <a:pos x="T2" y="T3"/>
                </a:cxn>
                <a:cxn ang="T8">
                  <a:pos x="T4" y="T5"/>
                </a:cxn>
              </a:cxnLst>
              <a:rect l="T9" t="T10" r="T11" b="T12"/>
              <a:pathLst>
                <a:path w="21600" h="42937" fill="none" extrusionOk="0">
                  <a:moveTo>
                    <a:pt x="2437" y="-1"/>
                  </a:moveTo>
                  <a:cubicBezTo>
                    <a:pt x="13353" y="1239"/>
                    <a:pt x="21600" y="10475"/>
                    <a:pt x="21600" y="21462"/>
                  </a:cubicBezTo>
                  <a:cubicBezTo>
                    <a:pt x="21600" y="32492"/>
                    <a:pt x="13289" y="41750"/>
                    <a:pt x="2322" y="42936"/>
                  </a:cubicBezTo>
                </a:path>
                <a:path w="21600" h="42937" stroke="0" extrusionOk="0">
                  <a:moveTo>
                    <a:pt x="2437" y="-1"/>
                  </a:moveTo>
                  <a:cubicBezTo>
                    <a:pt x="13353" y="1239"/>
                    <a:pt x="21600" y="10475"/>
                    <a:pt x="21600" y="21462"/>
                  </a:cubicBezTo>
                  <a:cubicBezTo>
                    <a:pt x="21600" y="32492"/>
                    <a:pt x="13289" y="41750"/>
                    <a:pt x="2322" y="42936"/>
                  </a:cubicBezTo>
                  <a:lnTo>
                    <a:pt x="0" y="21462"/>
                  </a:lnTo>
                  <a:lnTo>
                    <a:pt x="2437" y="-1"/>
                  </a:lnTo>
                  <a:close/>
                </a:path>
              </a:pathLst>
            </a:custGeom>
            <a:noFill/>
            <a:ln w="2857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3362" name="Arc 63"/>
            <p:cNvSpPr>
              <a:spLocks noChangeAspect="1"/>
            </p:cNvSpPr>
            <p:nvPr/>
          </p:nvSpPr>
          <p:spPr bwMode="auto">
            <a:xfrm flipH="1">
              <a:off x="4320" y="1152"/>
              <a:ext cx="336" cy="912"/>
            </a:xfrm>
            <a:custGeom>
              <a:avLst/>
              <a:gdLst>
                <a:gd name="T0" fmla="*/ 1 w 21600"/>
                <a:gd name="T1" fmla="*/ 0 h 42937"/>
                <a:gd name="T2" fmla="*/ 1 w 21600"/>
                <a:gd name="T3" fmla="*/ 19 h 42937"/>
                <a:gd name="T4" fmla="*/ 0 w 21600"/>
                <a:gd name="T5" fmla="*/ 10 h 42937"/>
                <a:gd name="T6" fmla="*/ 0 60000 65536"/>
                <a:gd name="T7" fmla="*/ 0 60000 65536"/>
                <a:gd name="T8" fmla="*/ 0 60000 65536"/>
                <a:gd name="T9" fmla="*/ 0 w 21600"/>
                <a:gd name="T10" fmla="*/ 0 h 42937"/>
                <a:gd name="T11" fmla="*/ 21600 w 21600"/>
                <a:gd name="T12" fmla="*/ 42937 h 42937"/>
              </a:gdLst>
              <a:ahLst/>
              <a:cxnLst>
                <a:cxn ang="T6">
                  <a:pos x="T0" y="T1"/>
                </a:cxn>
                <a:cxn ang="T7">
                  <a:pos x="T2" y="T3"/>
                </a:cxn>
                <a:cxn ang="T8">
                  <a:pos x="T4" y="T5"/>
                </a:cxn>
              </a:cxnLst>
              <a:rect l="T9" t="T10" r="T11" b="T12"/>
              <a:pathLst>
                <a:path w="21600" h="42937" fill="none" extrusionOk="0">
                  <a:moveTo>
                    <a:pt x="2437" y="-1"/>
                  </a:moveTo>
                  <a:cubicBezTo>
                    <a:pt x="13353" y="1239"/>
                    <a:pt x="21600" y="10475"/>
                    <a:pt x="21600" y="21462"/>
                  </a:cubicBezTo>
                  <a:cubicBezTo>
                    <a:pt x="21600" y="32492"/>
                    <a:pt x="13289" y="41750"/>
                    <a:pt x="2322" y="42936"/>
                  </a:cubicBezTo>
                </a:path>
                <a:path w="21600" h="42937" stroke="0" extrusionOk="0">
                  <a:moveTo>
                    <a:pt x="2437" y="-1"/>
                  </a:moveTo>
                  <a:cubicBezTo>
                    <a:pt x="13353" y="1239"/>
                    <a:pt x="21600" y="10475"/>
                    <a:pt x="21600" y="21462"/>
                  </a:cubicBezTo>
                  <a:cubicBezTo>
                    <a:pt x="21600" y="32492"/>
                    <a:pt x="13289" y="41750"/>
                    <a:pt x="2322" y="42936"/>
                  </a:cubicBezTo>
                  <a:lnTo>
                    <a:pt x="0" y="21462"/>
                  </a:lnTo>
                  <a:lnTo>
                    <a:pt x="2437" y="-1"/>
                  </a:lnTo>
                  <a:close/>
                </a:path>
              </a:pathLst>
            </a:custGeom>
            <a:noFill/>
            <a:ln w="2857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sp>
        <p:nvSpPr>
          <p:cNvPr id="13358" name="Text Box 33"/>
          <p:cNvSpPr txBox="1">
            <a:spLocks noChangeArrowheads="1"/>
          </p:cNvSpPr>
          <p:nvPr/>
        </p:nvSpPr>
        <p:spPr bwMode="auto">
          <a:xfrm>
            <a:off x="6623050" y="3460750"/>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b="1">
                <a:latin typeface="Times New Roman" panose="02020603050405020304" pitchFamily="18"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2210</TotalTime>
  <Words>1368</Words>
  <Application>Microsoft Office PowerPoint</Application>
  <PresentationFormat>如螢幕大小 (4:3)</PresentationFormat>
  <Paragraphs>365</Paragraphs>
  <Slides>19</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19</vt:i4>
      </vt:variant>
    </vt:vector>
  </HeadingPairs>
  <TitlesOfParts>
    <vt:vector size="27" baseType="lpstr">
      <vt:lpstr>Times New Roman</vt:lpstr>
      <vt:lpstr>新細明體</vt:lpstr>
      <vt:lpstr>Arial</vt:lpstr>
      <vt:lpstr>Calibri</vt:lpstr>
      <vt:lpstr>Symbol</vt:lpstr>
      <vt:lpstr>Wingdings</vt:lpstr>
      <vt:lpstr>Times</vt:lpstr>
      <vt:lpstr>Office 佈景主題</vt:lpstr>
      <vt:lpstr>Shortest Path Algorithm</vt:lpstr>
      <vt:lpstr>PowerPoint 簡報</vt:lpstr>
      <vt:lpstr>Dijkstra’s Algorithm</vt:lpstr>
      <vt:lpstr>PowerPoint 簡報</vt:lpstr>
      <vt:lpstr>Dijkstra’s Algorithm (cont)</vt:lpstr>
      <vt:lpstr>Bellman-Ford Algorithm</vt:lpstr>
      <vt:lpstr>PowerPoint 簡報</vt:lpstr>
      <vt:lpstr>Bellman-Ford Algorithm (cont)</vt:lpstr>
      <vt:lpstr>Comparisons</vt:lpstr>
      <vt:lpstr>Bellman-Ford vs. Dijkstra</vt:lpstr>
      <vt:lpstr>Routing in ARPANET</vt:lpstr>
      <vt:lpstr>Routing in ARPANET (cont)</vt:lpstr>
      <vt:lpstr>Routing in ARPANET (cont)</vt:lpstr>
      <vt:lpstr>Routing in ARPANET (cont)</vt:lpstr>
      <vt:lpstr>Routing in ARPANET (cont)</vt:lpstr>
      <vt:lpstr>Routing in ARPANET (cont)</vt:lpstr>
      <vt:lpstr>Calculate Link Costs</vt:lpstr>
      <vt:lpstr>ARPANET Delay Metrics (3rd)</vt:lpstr>
      <vt:lpstr>ARPANET Delay Metrics (3rd)</vt:lpstr>
    </vt:vector>
  </TitlesOfParts>
  <Company>國立暨南大學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Packet Switching</dc:title>
  <dc:creator>楊峻權</dc:creator>
  <cp:lastModifiedBy>ccyang</cp:lastModifiedBy>
  <cp:revision>191</cp:revision>
  <cp:lastPrinted>1999-03-09T08:56:42Z</cp:lastPrinted>
  <dcterms:created xsi:type="dcterms:W3CDTF">1999-03-08T17:34:34Z</dcterms:created>
  <dcterms:modified xsi:type="dcterms:W3CDTF">2016-02-22T07:43:39Z</dcterms:modified>
</cp:coreProperties>
</file>