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 id="2147483666" r:id="rId2"/>
  </p:sldMasterIdLst>
  <p:notesMasterIdLst>
    <p:notesMasterId r:id="rId57"/>
  </p:notesMasterIdLst>
  <p:handoutMasterIdLst>
    <p:handoutMasterId r:id="rId58"/>
  </p:handoutMasterIdLst>
  <p:sldIdLst>
    <p:sldId id="332" r:id="rId3"/>
    <p:sldId id="333" r:id="rId4"/>
    <p:sldId id="325" r:id="rId5"/>
    <p:sldId id="273" r:id="rId6"/>
    <p:sldId id="330" r:id="rId7"/>
    <p:sldId id="274" r:id="rId8"/>
    <p:sldId id="275" r:id="rId9"/>
    <p:sldId id="276" r:id="rId10"/>
    <p:sldId id="277" r:id="rId11"/>
    <p:sldId id="279" r:id="rId12"/>
    <p:sldId id="280" r:id="rId13"/>
    <p:sldId id="281" r:id="rId14"/>
    <p:sldId id="282" r:id="rId15"/>
    <p:sldId id="283" r:id="rId16"/>
    <p:sldId id="284" r:id="rId17"/>
    <p:sldId id="285" r:id="rId18"/>
    <p:sldId id="286" r:id="rId19"/>
    <p:sldId id="288" r:id="rId20"/>
    <p:sldId id="287" r:id="rId21"/>
    <p:sldId id="289" r:id="rId22"/>
    <p:sldId id="335" r:id="rId23"/>
    <p:sldId id="336" r:id="rId24"/>
    <p:sldId id="290" r:id="rId25"/>
    <p:sldId id="328" r:id="rId26"/>
    <p:sldId id="291" r:id="rId27"/>
    <p:sldId id="329" r:id="rId28"/>
    <p:sldId id="337" r:id="rId29"/>
    <p:sldId id="338" r:id="rId30"/>
    <p:sldId id="339" r:id="rId31"/>
    <p:sldId id="340" r:id="rId32"/>
    <p:sldId id="341" r:id="rId33"/>
    <p:sldId id="342" r:id="rId34"/>
    <p:sldId id="345" r:id="rId35"/>
    <p:sldId id="343" r:id="rId36"/>
    <p:sldId id="344" r:id="rId37"/>
    <p:sldId id="346" r:id="rId38"/>
    <p:sldId id="347" r:id="rId39"/>
    <p:sldId id="348" r:id="rId40"/>
    <p:sldId id="349" r:id="rId41"/>
    <p:sldId id="351" r:id="rId42"/>
    <p:sldId id="352" r:id="rId43"/>
    <p:sldId id="353" r:id="rId44"/>
    <p:sldId id="354" r:id="rId45"/>
    <p:sldId id="311" r:id="rId46"/>
    <p:sldId id="312" r:id="rId47"/>
    <p:sldId id="355" r:id="rId48"/>
    <p:sldId id="314" r:id="rId49"/>
    <p:sldId id="316" r:id="rId50"/>
    <p:sldId id="323" r:id="rId51"/>
    <p:sldId id="320" r:id="rId52"/>
    <p:sldId id="319" r:id="rId53"/>
    <p:sldId id="321" r:id="rId54"/>
    <p:sldId id="322" r:id="rId55"/>
    <p:sldId id="334" r:id="rId5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2"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2"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2"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2"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2" charset="0"/>
        <a:ea typeface="+mn-ea"/>
        <a:cs typeface="+mn-cs"/>
      </a:defRPr>
    </a:lvl5pPr>
    <a:lvl6pPr marL="2286000" algn="l" defTabSz="457200" rtl="0" eaLnBrk="1" latinLnBrk="0" hangingPunct="1">
      <a:defRPr sz="2400" kern="1200">
        <a:solidFill>
          <a:schemeClr val="tx1"/>
        </a:solidFill>
        <a:latin typeface="Times New Roman" pitchFamily="32" charset="0"/>
        <a:ea typeface="+mn-ea"/>
        <a:cs typeface="+mn-cs"/>
      </a:defRPr>
    </a:lvl6pPr>
    <a:lvl7pPr marL="2743200" algn="l" defTabSz="457200" rtl="0" eaLnBrk="1" latinLnBrk="0" hangingPunct="1">
      <a:defRPr sz="2400" kern="1200">
        <a:solidFill>
          <a:schemeClr val="tx1"/>
        </a:solidFill>
        <a:latin typeface="Times New Roman" pitchFamily="32" charset="0"/>
        <a:ea typeface="+mn-ea"/>
        <a:cs typeface="+mn-cs"/>
      </a:defRPr>
    </a:lvl7pPr>
    <a:lvl8pPr marL="3200400" algn="l" defTabSz="457200" rtl="0" eaLnBrk="1" latinLnBrk="0" hangingPunct="1">
      <a:defRPr sz="2400" kern="1200">
        <a:solidFill>
          <a:schemeClr val="tx1"/>
        </a:solidFill>
        <a:latin typeface="Times New Roman" pitchFamily="32" charset="0"/>
        <a:ea typeface="+mn-ea"/>
        <a:cs typeface="+mn-cs"/>
      </a:defRPr>
    </a:lvl8pPr>
    <a:lvl9pPr marL="3657600" algn="l" defTabSz="457200" rtl="0" eaLnBrk="1" latinLnBrk="0" hangingPunct="1">
      <a:defRPr sz="2400" kern="1200">
        <a:solidFill>
          <a:schemeClr val="tx1"/>
        </a:solidFill>
        <a:latin typeface="Times New Roman" pitchFamily="3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1" autoAdjust="0"/>
    <p:restoredTop sz="93742" autoAdjust="0"/>
  </p:normalViewPr>
  <p:slideViewPr>
    <p:cSldViewPr>
      <p:cViewPr varScale="1">
        <p:scale>
          <a:sx n="63" d="100"/>
          <a:sy n="63" d="100"/>
        </p:scale>
        <p:origin x="137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2216"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C1247E-DBEA-48D6-8117-54FF1851C2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5F4D186-C0DE-4211-9F38-66DCE6619B80}">
      <dgm:prSet phldrT="[Text]"/>
      <dgm:spPr/>
      <dgm:t>
        <a:bodyPr/>
        <a:lstStyle/>
        <a:p>
          <a:r>
            <a:rPr kumimoji="1" lang="en-US" dirty="0" smtClean="0"/>
            <a:t>Decision time</a:t>
          </a:r>
          <a:endParaRPr lang="en-US" dirty="0"/>
        </a:p>
      </dgm:t>
    </dgm:pt>
    <dgm:pt modelId="{889D4B1C-816C-4BE2-A2C5-D9898A618CA1}" type="parTrans" cxnId="{AC2CC92F-19EF-4AB6-878D-203536E4341A}">
      <dgm:prSet/>
      <dgm:spPr/>
      <dgm:t>
        <a:bodyPr/>
        <a:lstStyle/>
        <a:p>
          <a:endParaRPr lang="en-US"/>
        </a:p>
      </dgm:t>
    </dgm:pt>
    <dgm:pt modelId="{63526FD0-A4CD-4A70-8428-208715C3AF36}" type="sibTrans" cxnId="{AC2CC92F-19EF-4AB6-878D-203536E4341A}">
      <dgm:prSet/>
      <dgm:spPr/>
      <dgm:t>
        <a:bodyPr/>
        <a:lstStyle/>
        <a:p>
          <a:endParaRPr lang="en-US"/>
        </a:p>
      </dgm:t>
    </dgm:pt>
    <dgm:pt modelId="{CA119A50-43C8-450B-AD3B-C1871F2D786B}">
      <dgm:prSet phldrT="[Text]"/>
      <dgm:spPr/>
      <dgm:t>
        <a:bodyPr/>
        <a:lstStyle/>
        <a:p>
          <a:r>
            <a:rPr kumimoji="1" lang="en-US" dirty="0" smtClean="0"/>
            <a:t>Packet or virtual circuit basis</a:t>
          </a:r>
          <a:endParaRPr lang="en-US" dirty="0"/>
        </a:p>
      </dgm:t>
    </dgm:pt>
    <dgm:pt modelId="{56F23F8E-E95A-41EC-8A1F-895331B79484}" type="parTrans" cxnId="{77DDF279-5702-4898-980C-F3EAB24C64DF}">
      <dgm:prSet/>
      <dgm:spPr/>
      <dgm:t>
        <a:bodyPr/>
        <a:lstStyle/>
        <a:p>
          <a:endParaRPr lang="en-US"/>
        </a:p>
      </dgm:t>
    </dgm:pt>
    <dgm:pt modelId="{B496017F-4750-41EE-A75B-C3D37B3A1C02}" type="sibTrans" cxnId="{77DDF279-5702-4898-980C-F3EAB24C64DF}">
      <dgm:prSet/>
      <dgm:spPr/>
      <dgm:t>
        <a:bodyPr/>
        <a:lstStyle/>
        <a:p>
          <a:endParaRPr lang="en-US"/>
        </a:p>
      </dgm:t>
    </dgm:pt>
    <dgm:pt modelId="{62C72772-724B-42C2-9A99-DACD7DBD8A31}">
      <dgm:prSet phldrT="[Text]"/>
      <dgm:spPr/>
      <dgm:t>
        <a:bodyPr/>
        <a:lstStyle/>
        <a:p>
          <a:r>
            <a:rPr kumimoji="1" lang="en-US" dirty="0" smtClean="0"/>
            <a:t>Decision place</a:t>
          </a:r>
          <a:endParaRPr lang="en-US" dirty="0"/>
        </a:p>
      </dgm:t>
    </dgm:pt>
    <dgm:pt modelId="{9AF211FE-E41D-409A-B4DE-54A6F2D8B0B5}" type="parTrans" cxnId="{F0E09F9C-20A1-474D-A8FD-2481A0F51CFA}">
      <dgm:prSet/>
      <dgm:spPr/>
      <dgm:t>
        <a:bodyPr/>
        <a:lstStyle/>
        <a:p>
          <a:endParaRPr lang="en-US"/>
        </a:p>
      </dgm:t>
    </dgm:pt>
    <dgm:pt modelId="{0CD1F9F8-B368-4C4D-AFA7-B443B994D28D}" type="sibTrans" cxnId="{F0E09F9C-20A1-474D-A8FD-2481A0F51CFA}">
      <dgm:prSet/>
      <dgm:spPr/>
      <dgm:t>
        <a:bodyPr/>
        <a:lstStyle/>
        <a:p>
          <a:endParaRPr lang="en-US"/>
        </a:p>
      </dgm:t>
    </dgm:pt>
    <dgm:pt modelId="{89274979-49BF-44AF-ACC2-31EF03438A66}">
      <dgm:prSet phldrT="[Text]"/>
      <dgm:spPr/>
      <dgm:t>
        <a:bodyPr/>
        <a:lstStyle/>
        <a:p>
          <a:r>
            <a:rPr kumimoji="1" lang="en-US" sz="3000" dirty="0" smtClean="0"/>
            <a:t>Distributed - made by each node</a:t>
          </a:r>
          <a:endParaRPr lang="en-US" sz="3000" dirty="0"/>
        </a:p>
      </dgm:t>
    </dgm:pt>
    <dgm:pt modelId="{E52B136E-B14E-4692-B7BB-2B2C2C7144AC}" type="parTrans" cxnId="{9B62A672-AA63-492B-863D-2C2523130E1A}">
      <dgm:prSet/>
      <dgm:spPr/>
      <dgm:t>
        <a:bodyPr/>
        <a:lstStyle/>
        <a:p>
          <a:endParaRPr lang="en-US"/>
        </a:p>
      </dgm:t>
    </dgm:pt>
    <dgm:pt modelId="{C01205E2-B60B-40D3-9EF5-67C7BD7A36CC}" type="sibTrans" cxnId="{9B62A672-AA63-492B-863D-2C2523130E1A}">
      <dgm:prSet/>
      <dgm:spPr/>
      <dgm:t>
        <a:bodyPr/>
        <a:lstStyle/>
        <a:p>
          <a:endParaRPr lang="en-US"/>
        </a:p>
      </dgm:t>
    </dgm:pt>
    <dgm:pt modelId="{F857855E-E85B-4FAD-8FC8-DEE56A1CD979}">
      <dgm:prSet/>
      <dgm:spPr/>
      <dgm:t>
        <a:bodyPr/>
        <a:lstStyle/>
        <a:p>
          <a:r>
            <a:rPr kumimoji="1" lang="en-US" dirty="0" smtClean="0"/>
            <a:t>Fixed or dynamically changing</a:t>
          </a:r>
        </a:p>
      </dgm:t>
    </dgm:pt>
    <dgm:pt modelId="{FEA0CE5F-714C-4DA5-A157-9FC8B802893B}" type="parTrans" cxnId="{A61C3F1B-84BB-4DFF-805C-3D54A0A35B2C}">
      <dgm:prSet/>
      <dgm:spPr/>
      <dgm:t>
        <a:bodyPr/>
        <a:lstStyle/>
        <a:p>
          <a:endParaRPr lang="en-US"/>
        </a:p>
      </dgm:t>
    </dgm:pt>
    <dgm:pt modelId="{D126E5E4-E02D-4677-9854-9C58BD4F2CFE}" type="sibTrans" cxnId="{A61C3F1B-84BB-4DFF-805C-3D54A0A35B2C}">
      <dgm:prSet/>
      <dgm:spPr/>
      <dgm:t>
        <a:bodyPr/>
        <a:lstStyle/>
        <a:p>
          <a:endParaRPr lang="en-US"/>
        </a:p>
      </dgm:t>
    </dgm:pt>
    <dgm:pt modelId="{3C4EAD54-CBEB-41A9-8413-FD0C050FC1CB}">
      <dgm:prSet custT="1"/>
      <dgm:spPr/>
      <dgm:t>
        <a:bodyPr/>
        <a:lstStyle/>
        <a:p>
          <a:r>
            <a:rPr kumimoji="1" lang="en-US" sz="2800" dirty="0" smtClean="0"/>
            <a:t>More complex, but more robust</a:t>
          </a:r>
        </a:p>
      </dgm:t>
    </dgm:pt>
    <dgm:pt modelId="{AA84529B-15C4-4E82-ACA1-F3C3139EA82E}" type="parTrans" cxnId="{DE343915-89BF-4D63-B261-8ADAD3C44684}">
      <dgm:prSet/>
      <dgm:spPr/>
      <dgm:t>
        <a:bodyPr/>
        <a:lstStyle/>
        <a:p>
          <a:endParaRPr lang="en-US"/>
        </a:p>
      </dgm:t>
    </dgm:pt>
    <dgm:pt modelId="{2979214E-3E7E-465F-8554-3A2C22FBF394}" type="sibTrans" cxnId="{DE343915-89BF-4D63-B261-8ADAD3C44684}">
      <dgm:prSet/>
      <dgm:spPr/>
      <dgm:t>
        <a:bodyPr/>
        <a:lstStyle/>
        <a:p>
          <a:endParaRPr lang="en-US"/>
        </a:p>
      </dgm:t>
    </dgm:pt>
    <dgm:pt modelId="{82291932-0EA2-4944-82F7-B1CDABA9C7B7}">
      <dgm:prSet/>
      <dgm:spPr/>
      <dgm:t>
        <a:bodyPr/>
        <a:lstStyle/>
        <a:p>
          <a:r>
            <a:rPr kumimoji="1" lang="en-US" sz="3000" dirty="0" smtClean="0"/>
            <a:t>Centralized – made by a designated node</a:t>
          </a:r>
        </a:p>
      </dgm:t>
    </dgm:pt>
    <dgm:pt modelId="{88BFC266-553D-443F-AC28-69C3C09C0987}" type="parTrans" cxnId="{949E78DF-EB03-4295-94A9-C136D4394CA8}">
      <dgm:prSet/>
      <dgm:spPr/>
      <dgm:t>
        <a:bodyPr/>
        <a:lstStyle/>
        <a:p>
          <a:endParaRPr lang="en-US"/>
        </a:p>
      </dgm:t>
    </dgm:pt>
    <dgm:pt modelId="{CAC753DA-4EDA-44C5-8037-2C6F5F8B8A91}" type="sibTrans" cxnId="{949E78DF-EB03-4295-94A9-C136D4394CA8}">
      <dgm:prSet/>
      <dgm:spPr/>
      <dgm:t>
        <a:bodyPr/>
        <a:lstStyle/>
        <a:p>
          <a:endParaRPr lang="en-US"/>
        </a:p>
      </dgm:t>
    </dgm:pt>
    <dgm:pt modelId="{AB80979D-8A3D-4E46-8FB5-1600F12D034E}">
      <dgm:prSet/>
      <dgm:spPr/>
      <dgm:t>
        <a:bodyPr/>
        <a:lstStyle/>
        <a:p>
          <a:r>
            <a:rPr kumimoji="1" lang="en-US" sz="3000" dirty="0" smtClean="0"/>
            <a:t>Source – made by source station</a:t>
          </a:r>
          <a:endParaRPr lang="en-US" sz="3000" dirty="0"/>
        </a:p>
      </dgm:t>
    </dgm:pt>
    <dgm:pt modelId="{457B29A9-2938-409D-90E5-728A0ED42BF6}" type="parTrans" cxnId="{F707DE0D-06F8-4F77-BDEF-6DDDDD480B15}">
      <dgm:prSet/>
      <dgm:spPr/>
      <dgm:t>
        <a:bodyPr/>
        <a:lstStyle/>
        <a:p>
          <a:endParaRPr lang="en-US"/>
        </a:p>
      </dgm:t>
    </dgm:pt>
    <dgm:pt modelId="{3FCF9B37-3809-4185-AD8B-7ED2393892FE}" type="sibTrans" cxnId="{F707DE0D-06F8-4F77-BDEF-6DDDDD480B15}">
      <dgm:prSet/>
      <dgm:spPr/>
      <dgm:t>
        <a:bodyPr/>
        <a:lstStyle/>
        <a:p>
          <a:endParaRPr lang="en-US"/>
        </a:p>
      </dgm:t>
    </dgm:pt>
    <dgm:pt modelId="{58DEA1A5-512C-4FB4-B2C8-909E5A5F8B21}" type="pres">
      <dgm:prSet presAssocID="{22C1247E-DBEA-48D6-8117-54FF1851C2B2}" presName="linear" presStyleCnt="0">
        <dgm:presLayoutVars>
          <dgm:animLvl val="lvl"/>
          <dgm:resizeHandles val="exact"/>
        </dgm:presLayoutVars>
      </dgm:prSet>
      <dgm:spPr/>
      <dgm:t>
        <a:bodyPr/>
        <a:lstStyle/>
        <a:p>
          <a:endParaRPr lang="en-US"/>
        </a:p>
      </dgm:t>
    </dgm:pt>
    <dgm:pt modelId="{AF1E1B28-8104-4E0C-8F77-F71C9CA1BA98}" type="pres">
      <dgm:prSet presAssocID="{05F4D186-C0DE-4211-9F38-66DCE6619B80}" presName="parentText" presStyleLbl="node1" presStyleIdx="0" presStyleCnt="2" custScaleY="55616">
        <dgm:presLayoutVars>
          <dgm:chMax val="0"/>
          <dgm:bulletEnabled val="1"/>
        </dgm:presLayoutVars>
      </dgm:prSet>
      <dgm:spPr/>
      <dgm:t>
        <a:bodyPr/>
        <a:lstStyle/>
        <a:p>
          <a:endParaRPr lang="en-US"/>
        </a:p>
      </dgm:t>
    </dgm:pt>
    <dgm:pt modelId="{7E6A58F1-1C5B-4FD3-B1B1-8ED32E3FD625}" type="pres">
      <dgm:prSet presAssocID="{05F4D186-C0DE-4211-9F38-66DCE6619B80}" presName="childText" presStyleLbl="revTx" presStyleIdx="0" presStyleCnt="2">
        <dgm:presLayoutVars>
          <dgm:bulletEnabled val="1"/>
        </dgm:presLayoutVars>
      </dgm:prSet>
      <dgm:spPr/>
      <dgm:t>
        <a:bodyPr/>
        <a:lstStyle/>
        <a:p>
          <a:endParaRPr lang="en-US"/>
        </a:p>
      </dgm:t>
    </dgm:pt>
    <dgm:pt modelId="{CAD8B842-4F74-427E-8E2A-362895412744}" type="pres">
      <dgm:prSet presAssocID="{62C72772-724B-42C2-9A99-DACD7DBD8A31}" presName="parentText" presStyleLbl="node1" presStyleIdx="1" presStyleCnt="2" custScaleY="55616">
        <dgm:presLayoutVars>
          <dgm:chMax val="0"/>
          <dgm:bulletEnabled val="1"/>
        </dgm:presLayoutVars>
      </dgm:prSet>
      <dgm:spPr/>
      <dgm:t>
        <a:bodyPr/>
        <a:lstStyle/>
        <a:p>
          <a:endParaRPr lang="en-US"/>
        </a:p>
      </dgm:t>
    </dgm:pt>
    <dgm:pt modelId="{6ECAD47D-912D-40F6-82EF-CF860DF22F56}" type="pres">
      <dgm:prSet presAssocID="{62C72772-724B-42C2-9A99-DACD7DBD8A31}" presName="childText" presStyleLbl="revTx" presStyleIdx="1" presStyleCnt="2">
        <dgm:presLayoutVars>
          <dgm:bulletEnabled val="1"/>
        </dgm:presLayoutVars>
      </dgm:prSet>
      <dgm:spPr/>
      <dgm:t>
        <a:bodyPr/>
        <a:lstStyle/>
        <a:p>
          <a:endParaRPr lang="en-US"/>
        </a:p>
      </dgm:t>
    </dgm:pt>
  </dgm:ptLst>
  <dgm:cxnLst>
    <dgm:cxn modelId="{5B5CB1F4-DA75-4A35-8619-457054F7C7F3}" type="presOf" srcId="{89274979-49BF-44AF-ACC2-31EF03438A66}" destId="{6ECAD47D-912D-40F6-82EF-CF860DF22F56}" srcOrd="0" destOrd="0" presId="urn:microsoft.com/office/officeart/2005/8/layout/vList2"/>
    <dgm:cxn modelId="{DAAB9FE1-DC86-4A7A-B58F-6B5EA26C566F}" type="presOf" srcId="{62C72772-724B-42C2-9A99-DACD7DBD8A31}" destId="{CAD8B842-4F74-427E-8E2A-362895412744}" srcOrd="0" destOrd="0" presId="urn:microsoft.com/office/officeart/2005/8/layout/vList2"/>
    <dgm:cxn modelId="{FE229488-2F30-4554-9FF9-F27164800209}" type="presOf" srcId="{CA119A50-43C8-450B-AD3B-C1871F2D786B}" destId="{7E6A58F1-1C5B-4FD3-B1B1-8ED32E3FD625}" srcOrd="0" destOrd="0" presId="urn:microsoft.com/office/officeart/2005/8/layout/vList2"/>
    <dgm:cxn modelId="{9B62A672-AA63-492B-863D-2C2523130E1A}" srcId="{62C72772-724B-42C2-9A99-DACD7DBD8A31}" destId="{89274979-49BF-44AF-ACC2-31EF03438A66}" srcOrd="0" destOrd="0" parTransId="{E52B136E-B14E-4692-B7BB-2B2C2C7144AC}" sibTransId="{C01205E2-B60B-40D3-9EF5-67C7BD7A36CC}"/>
    <dgm:cxn modelId="{8090E032-29D2-4D20-A481-4C8AFC7C2B79}" type="presOf" srcId="{F857855E-E85B-4FAD-8FC8-DEE56A1CD979}" destId="{7E6A58F1-1C5B-4FD3-B1B1-8ED32E3FD625}" srcOrd="0" destOrd="1" presId="urn:microsoft.com/office/officeart/2005/8/layout/vList2"/>
    <dgm:cxn modelId="{DE343915-89BF-4D63-B261-8ADAD3C44684}" srcId="{89274979-49BF-44AF-ACC2-31EF03438A66}" destId="{3C4EAD54-CBEB-41A9-8413-FD0C050FC1CB}" srcOrd="0" destOrd="0" parTransId="{AA84529B-15C4-4E82-ACA1-F3C3139EA82E}" sibTransId="{2979214E-3E7E-465F-8554-3A2C22FBF394}"/>
    <dgm:cxn modelId="{9F46E281-1478-4C8A-9737-883E1DFBEAE8}" type="presOf" srcId="{AB80979D-8A3D-4E46-8FB5-1600F12D034E}" destId="{6ECAD47D-912D-40F6-82EF-CF860DF22F56}" srcOrd="0" destOrd="3" presId="urn:microsoft.com/office/officeart/2005/8/layout/vList2"/>
    <dgm:cxn modelId="{A61C3F1B-84BB-4DFF-805C-3D54A0A35B2C}" srcId="{05F4D186-C0DE-4211-9F38-66DCE6619B80}" destId="{F857855E-E85B-4FAD-8FC8-DEE56A1CD979}" srcOrd="1" destOrd="0" parTransId="{FEA0CE5F-714C-4DA5-A157-9FC8B802893B}" sibTransId="{D126E5E4-E02D-4677-9854-9C58BD4F2CFE}"/>
    <dgm:cxn modelId="{F0E09F9C-20A1-474D-A8FD-2481A0F51CFA}" srcId="{22C1247E-DBEA-48D6-8117-54FF1851C2B2}" destId="{62C72772-724B-42C2-9A99-DACD7DBD8A31}" srcOrd="1" destOrd="0" parTransId="{9AF211FE-E41D-409A-B4DE-54A6F2D8B0B5}" sibTransId="{0CD1F9F8-B368-4C4D-AFA7-B443B994D28D}"/>
    <dgm:cxn modelId="{3C0D9796-CD53-48B9-B18F-A6D32D15A949}" type="presOf" srcId="{22C1247E-DBEA-48D6-8117-54FF1851C2B2}" destId="{58DEA1A5-512C-4FB4-B2C8-909E5A5F8B21}" srcOrd="0" destOrd="0" presId="urn:microsoft.com/office/officeart/2005/8/layout/vList2"/>
    <dgm:cxn modelId="{CFE327CC-79D2-4FC1-B5F0-7A6F44996751}" type="presOf" srcId="{82291932-0EA2-4944-82F7-B1CDABA9C7B7}" destId="{6ECAD47D-912D-40F6-82EF-CF860DF22F56}" srcOrd="0" destOrd="2" presId="urn:microsoft.com/office/officeart/2005/8/layout/vList2"/>
    <dgm:cxn modelId="{D9529A43-C8AC-4E30-88E1-95A660ED38FD}" type="presOf" srcId="{05F4D186-C0DE-4211-9F38-66DCE6619B80}" destId="{AF1E1B28-8104-4E0C-8F77-F71C9CA1BA98}" srcOrd="0" destOrd="0" presId="urn:microsoft.com/office/officeart/2005/8/layout/vList2"/>
    <dgm:cxn modelId="{F707DE0D-06F8-4F77-BDEF-6DDDDD480B15}" srcId="{62C72772-724B-42C2-9A99-DACD7DBD8A31}" destId="{AB80979D-8A3D-4E46-8FB5-1600F12D034E}" srcOrd="2" destOrd="0" parTransId="{457B29A9-2938-409D-90E5-728A0ED42BF6}" sibTransId="{3FCF9B37-3809-4185-AD8B-7ED2393892FE}"/>
    <dgm:cxn modelId="{949E78DF-EB03-4295-94A9-C136D4394CA8}" srcId="{62C72772-724B-42C2-9A99-DACD7DBD8A31}" destId="{82291932-0EA2-4944-82F7-B1CDABA9C7B7}" srcOrd="1" destOrd="0" parTransId="{88BFC266-553D-443F-AC28-69C3C09C0987}" sibTransId="{CAC753DA-4EDA-44C5-8037-2C6F5F8B8A91}"/>
    <dgm:cxn modelId="{AC2CC92F-19EF-4AB6-878D-203536E4341A}" srcId="{22C1247E-DBEA-48D6-8117-54FF1851C2B2}" destId="{05F4D186-C0DE-4211-9F38-66DCE6619B80}" srcOrd="0" destOrd="0" parTransId="{889D4B1C-816C-4BE2-A2C5-D9898A618CA1}" sibTransId="{63526FD0-A4CD-4A70-8428-208715C3AF36}"/>
    <dgm:cxn modelId="{1528483E-F4F9-4783-A64D-351559C37C50}" type="presOf" srcId="{3C4EAD54-CBEB-41A9-8413-FD0C050FC1CB}" destId="{6ECAD47D-912D-40F6-82EF-CF860DF22F56}" srcOrd="0" destOrd="1" presId="urn:microsoft.com/office/officeart/2005/8/layout/vList2"/>
    <dgm:cxn modelId="{77DDF279-5702-4898-980C-F3EAB24C64DF}" srcId="{05F4D186-C0DE-4211-9F38-66DCE6619B80}" destId="{CA119A50-43C8-450B-AD3B-C1871F2D786B}" srcOrd="0" destOrd="0" parTransId="{56F23F8E-E95A-41EC-8A1F-895331B79484}" sibTransId="{B496017F-4750-41EE-A75B-C3D37B3A1C02}"/>
    <dgm:cxn modelId="{8359A7E3-35EB-4CC0-8417-875EB4B213BE}" type="presParOf" srcId="{58DEA1A5-512C-4FB4-B2C8-909E5A5F8B21}" destId="{AF1E1B28-8104-4E0C-8F77-F71C9CA1BA98}" srcOrd="0" destOrd="0" presId="urn:microsoft.com/office/officeart/2005/8/layout/vList2"/>
    <dgm:cxn modelId="{0DF70400-E131-4B5F-A57B-D8C44BCC21C2}" type="presParOf" srcId="{58DEA1A5-512C-4FB4-B2C8-909E5A5F8B21}" destId="{7E6A58F1-1C5B-4FD3-B1B1-8ED32E3FD625}" srcOrd="1" destOrd="0" presId="urn:microsoft.com/office/officeart/2005/8/layout/vList2"/>
    <dgm:cxn modelId="{60864EEA-36E5-4E24-BA15-F402C0FAEBF8}" type="presParOf" srcId="{58DEA1A5-512C-4FB4-B2C8-909E5A5F8B21}" destId="{CAD8B842-4F74-427E-8E2A-362895412744}" srcOrd="2" destOrd="0" presId="urn:microsoft.com/office/officeart/2005/8/layout/vList2"/>
    <dgm:cxn modelId="{B39E2D6F-E7DE-4AAE-AA9A-22918339C6C0}" type="presParOf" srcId="{58DEA1A5-512C-4FB4-B2C8-909E5A5F8B21}" destId="{6ECAD47D-912D-40F6-82EF-CF860DF22F5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DF5FD7D-DEBB-44F0-96D8-50479047B48F}" type="doc">
      <dgm:prSet loTypeId="urn:microsoft.com/office/officeart/2005/8/layout/hProcess9" loCatId="process" qsTypeId="urn:microsoft.com/office/officeart/2005/8/quickstyle/3d5" qsCatId="3D" csTypeId="urn:microsoft.com/office/officeart/2005/8/colors/accent1_2" csCatId="accent1" phldr="1"/>
      <dgm:spPr/>
    </dgm:pt>
    <dgm:pt modelId="{86C2292E-AD84-44DE-B959-4B2CB72AD1B2}">
      <dgm:prSet phldrT="[Text]" custT="1"/>
      <dgm:spPr/>
      <dgm:t>
        <a:bodyPr/>
        <a:lstStyle/>
        <a:p>
          <a:r>
            <a:rPr kumimoji="1" lang="en-GB" sz="2000" dirty="0" smtClean="0"/>
            <a:t>Step</a:t>
          </a:r>
          <a:r>
            <a:rPr kumimoji="1" lang="en-US" sz="2000" dirty="0" smtClean="0"/>
            <a:t>1 [Initialization]</a:t>
          </a:r>
        </a:p>
        <a:p>
          <a:r>
            <a:rPr kumimoji="1" lang="en-US" sz="2000" dirty="0" smtClean="0"/>
            <a:t>L</a:t>
          </a:r>
          <a:r>
            <a:rPr kumimoji="1" lang="en-US" sz="2000" baseline="-25000" dirty="0" smtClean="0"/>
            <a:t>0</a:t>
          </a:r>
          <a:r>
            <a:rPr kumimoji="1" lang="en-US" sz="2000" dirty="0" smtClean="0"/>
            <a:t>(n) = </a:t>
          </a:r>
          <a:r>
            <a:rPr kumimoji="1" lang="en-US" sz="2000" dirty="0" smtClean="0">
              <a:sym typeface="Symbol" pitchFamily="32" charset="2"/>
            </a:rPr>
            <a:t></a:t>
          </a:r>
          <a:r>
            <a:rPr kumimoji="1" lang="en-US" sz="2000" dirty="0" smtClean="0"/>
            <a:t>, for all n </a:t>
          </a:r>
          <a:r>
            <a:rPr kumimoji="1" lang="en-US" sz="2000" dirty="0" smtClean="0">
              <a:sym typeface="Symbol" pitchFamily="32" charset="2"/>
            </a:rPr>
            <a:t></a:t>
          </a:r>
          <a:r>
            <a:rPr kumimoji="1" lang="en-US" sz="2000" dirty="0" smtClean="0"/>
            <a:t> s</a:t>
          </a:r>
        </a:p>
        <a:p>
          <a:r>
            <a:rPr kumimoji="1" lang="en-US" sz="2000" dirty="0" smtClean="0"/>
            <a:t>L</a:t>
          </a:r>
          <a:r>
            <a:rPr kumimoji="1" lang="en-US" sz="2000" baseline="-25000" dirty="0" smtClean="0"/>
            <a:t>h</a:t>
          </a:r>
          <a:r>
            <a:rPr kumimoji="1" lang="en-US" sz="2000" dirty="0" smtClean="0"/>
            <a:t>(s) = 0, for all h</a:t>
          </a:r>
          <a:endParaRPr lang="en-US" sz="2000" dirty="0"/>
        </a:p>
      </dgm:t>
    </dgm:pt>
    <dgm:pt modelId="{EDD30559-91FD-436B-9998-583294EDB1FA}" type="parTrans" cxnId="{890190BA-272C-4D76-AB39-8C6B5222A862}">
      <dgm:prSet/>
      <dgm:spPr/>
      <dgm:t>
        <a:bodyPr/>
        <a:lstStyle/>
        <a:p>
          <a:endParaRPr lang="en-US"/>
        </a:p>
      </dgm:t>
    </dgm:pt>
    <dgm:pt modelId="{F93FAF9F-A0DE-405F-8143-586F0DA3B4C6}" type="sibTrans" cxnId="{890190BA-272C-4D76-AB39-8C6B5222A862}">
      <dgm:prSet/>
      <dgm:spPr/>
      <dgm:t>
        <a:bodyPr/>
        <a:lstStyle/>
        <a:p>
          <a:endParaRPr lang="en-US"/>
        </a:p>
      </dgm:t>
    </dgm:pt>
    <dgm:pt modelId="{9578F507-54FB-4C60-9EE2-856372871551}">
      <dgm:prSet phldrT="[Text]" custT="1"/>
      <dgm:spPr/>
      <dgm:t>
        <a:bodyPr/>
        <a:lstStyle/>
        <a:p>
          <a:r>
            <a:rPr kumimoji="1" lang="en-GB" sz="2000" dirty="0" smtClean="0"/>
            <a:t>Step </a:t>
          </a:r>
          <a:r>
            <a:rPr kumimoji="1" lang="en-US" sz="2000" dirty="0" smtClean="0"/>
            <a:t>2 [Update] </a:t>
          </a:r>
        </a:p>
        <a:p>
          <a:r>
            <a:rPr kumimoji="1" lang="en-US" sz="2000" dirty="0" smtClean="0"/>
            <a:t>For each successive h </a:t>
          </a:r>
          <a:r>
            <a:rPr kumimoji="1" lang="en-US" sz="2000" dirty="0" smtClean="0">
              <a:sym typeface="Symbol" pitchFamily="32" charset="2"/>
            </a:rPr>
            <a:t></a:t>
          </a:r>
          <a:r>
            <a:rPr kumimoji="1" lang="en-US" sz="2000" dirty="0" smtClean="0"/>
            <a:t> 0</a:t>
          </a:r>
        </a:p>
        <a:p>
          <a:r>
            <a:rPr kumimoji="1" lang="en-US" sz="2000" dirty="0" smtClean="0"/>
            <a:t>For each n ≠ s, compute: </a:t>
          </a:r>
          <a:r>
            <a:rPr kumimoji="1" lang="en-GB" sz="2000" i="1" dirty="0" smtClean="0"/>
            <a:t>L</a:t>
          </a:r>
          <a:r>
            <a:rPr kumimoji="1" lang="en-GB" sz="2000" i="1" baseline="-25000" dirty="0" smtClean="0"/>
            <a:t>h+1</a:t>
          </a:r>
          <a:r>
            <a:rPr kumimoji="1" lang="en-GB" sz="2000" dirty="0" smtClean="0"/>
            <a:t>(</a:t>
          </a:r>
          <a:r>
            <a:rPr kumimoji="1" lang="en-GB" sz="2000" i="1" dirty="0" smtClean="0"/>
            <a:t>n</a:t>
          </a:r>
          <a:r>
            <a:rPr kumimoji="1" lang="en-GB" sz="2000" dirty="0" smtClean="0"/>
            <a:t>)=</a:t>
          </a:r>
          <a:r>
            <a:rPr kumimoji="1" lang="en-GB" sz="2000" baseline="30000" dirty="0" smtClean="0"/>
            <a:t>min</a:t>
          </a:r>
          <a:r>
            <a:rPr kumimoji="1" lang="en-GB" sz="2000" i="1" baseline="-25000" dirty="0" smtClean="0"/>
            <a:t>j</a:t>
          </a:r>
          <a:r>
            <a:rPr kumimoji="1" lang="en-GB" sz="2000" dirty="0" smtClean="0"/>
            <a:t>[</a:t>
          </a:r>
          <a:r>
            <a:rPr kumimoji="1" lang="en-GB" sz="2000" i="1" dirty="0" smtClean="0"/>
            <a:t>L</a:t>
          </a:r>
          <a:r>
            <a:rPr kumimoji="1" lang="en-GB" sz="2000" i="1" baseline="-25000" dirty="0" smtClean="0"/>
            <a:t>h</a:t>
          </a:r>
          <a:r>
            <a:rPr kumimoji="1" lang="en-GB" sz="2000" dirty="0" smtClean="0"/>
            <a:t>(</a:t>
          </a:r>
          <a:r>
            <a:rPr kumimoji="1" lang="en-GB" sz="2000" i="1" dirty="0" smtClean="0"/>
            <a:t>j</a:t>
          </a:r>
          <a:r>
            <a:rPr kumimoji="1" lang="en-GB" sz="2000" dirty="0" smtClean="0"/>
            <a:t>)+</a:t>
          </a:r>
          <a:r>
            <a:rPr kumimoji="1" lang="en-GB" sz="2000" i="1" dirty="0" smtClean="0"/>
            <a:t>w</a:t>
          </a:r>
          <a:r>
            <a:rPr kumimoji="1" lang="en-GB" sz="2000" dirty="0" smtClean="0"/>
            <a:t>(</a:t>
          </a:r>
          <a:r>
            <a:rPr kumimoji="1" lang="en-GB" sz="2000" i="1" dirty="0" smtClean="0"/>
            <a:t>j,n</a:t>
          </a:r>
          <a:r>
            <a:rPr kumimoji="1" lang="en-GB" sz="2000" dirty="0" smtClean="0"/>
            <a:t>)]</a:t>
          </a:r>
        </a:p>
        <a:p>
          <a:r>
            <a:rPr kumimoji="1" lang="en-US" sz="2000" dirty="0" smtClean="0"/>
            <a:t>Connect n with predecessor node j that gives min</a:t>
          </a:r>
          <a:endParaRPr kumimoji="1" lang="en-GB" sz="2000" dirty="0" smtClean="0"/>
        </a:p>
        <a:p>
          <a:r>
            <a:rPr kumimoji="1" lang="en-GB" sz="2000" dirty="0" smtClean="0"/>
            <a:t>Eliminate</a:t>
          </a:r>
          <a:r>
            <a:rPr kumimoji="1" lang="en-US" sz="2000" dirty="0" smtClean="0"/>
            <a:t> any connection of n with different predecessor node formed during an earlier iteration</a:t>
          </a:r>
          <a:endParaRPr kumimoji="1" lang="en-GB" sz="2000" dirty="0" smtClean="0"/>
        </a:p>
        <a:p>
          <a:r>
            <a:rPr kumimoji="1" lang="en-GB" sz="2000" dirty="0" smtClean="0"/>
            <a:t>Path</a:t>
          </a:r>
          <a:r>
            <a:rPr kumimoji="1" lang="en-US" sz="2000" dirty="0" smtClean="0"/>
            <a:t> from s to n terminates with link from j to n</a:t>
          </a:r>
        </a:p>
      </dgm:t>
    </dgm:pt>
    <dgm:pt modelId="{91C3DC50-34BB-47FD-90AC-1998440E6203}" type="parTrans" cxnId="{9650F71E-60F3-40CD-AA50-517C05363617}">
      <dgm:prSet/>
      <dgm:spPr/>
      <dgm:t>
        <a:bodyPr/>
        <a:lstStyle/>
        <a:p>
          <a:endParaRPr lang="en-US"/>
        </a:p>
      </dgm:t>
    </dgm:pt>
    <dgm:pt modelId="{40FAF064-945B-483C-BB00-66F0FB973289}" type="sibTrans" cxnId="{9650F71E-60F3-40CD-AA50-517C05363617}">
      <dgm:prSet/>
      <dgm:spPr/>
      <dgm:t>
        <a:bodyPr/>
        <a:lstStyle/>
        <a:p>
          <a:endParaRPr lang="en-US"/>
        </a:p>
      </dgm:t>
    </dgm:pt>
    <dgm:pt modelId="{609F9965-C80F-4C82-B1E9-BD82BB8D41E0}" type="pres">
      <dgm:prSet presAssocID="{FDF5FD7D-DEBB-44F0-96D8-50479047B48F}" presName="CompostProcess" presStyleCnt="0">
        <dgm:presLayoutVars>
          <dgm:dir/>
          <dgm:resizeHandles val="exact"/>
        </dgm:presLayoutVars>
      </dgm:prSet>
      <dgm:spPr/>
    </dgm:pt>
    <dgm:pt modelId="{0F109ED0-6E9C-4C8D-93EF-35CD2223D73F}" type="pres">
      <dgm:prSet presAssocID="{FDF5FD7D-DEBB-44F0-96D8-50479047B48F}" presName="arrow" presStyleLbl="bgShp" presStyleIdx="0" presStyleCnt="1"/>
      <dgm:spPr/>
    </dgm:pt>
    <dgm:pt modelId="{AC1F2976-06EB-4333-BE71-7F6BDA0F979C}" type="pres">
      <dgm:prSet presAssocID="{FDF5FD7D-DEBB-44F0-96D8-50479047B48F}" presName="linearProcess" presStyleCnt="0"/>
      <dgm:spPr/>
    </dgm:pt>
    <dgm:pt modelId="{8A5CB7D8-F29F-4119-9F49-088564F0512C}" type="pres">
      <dgm:prSet presAssocID="{86C2292E-AD84-44DE-B959-4B2CB72AD1B2}" presName="textNode" presStyleLbl="node1" presStyleIdx="0" presStyleCnt="2">
        <dgm:presLayoutVars>
          <dgm:bulletEnabled val="1"/>
        </dgm:presLayoutVars>
      </dgm:prSet>
      <dgm:spPr/>
      <dgm:t>
        <a:bodyPr/>
        <a:lstStyle/>
        <a:p>
          <a:endParaRPr lang="en-US"/>
        </a:p>
      </dgm:t>
    </dgm:pt>
    <dgm:pt modelId="{079DB8D5-3CAC-4285-BD6F-1C44576A2E66}" type="pres">
      <dgm:prSet presAssocID="{F93FAF9F-A0DE-405F-8143-586F0DA3B4C6}" presName="sibTrans" presStyleCnt="0"/>
      <dgm:spPr/>
    </dgm:pt>
    <dgm:pt modelId="{6CE603BA-F3A1-40D2-B830-8B858DEC2CB4}" type="pres">
      <dgm:prSet presAssocID="{9578F507-54FB-4C60-9EE2-856372871551}" presName="textNode" presStyleLbl="node1" presStyleIdx="1" presStyleCnt="2" custScaleY="201456">
        <dgm:presLayoutVars>
          <dgm:bulletEnabled val="1"/>
        </dgm:presLayoutVars>
      </dgm:prSet>
      <dgm:spPr/>
      <dgm:t>
        <a:bodyPr/>
        <a:lstStyle/>
        <a:p>
          <a:endParaRPr lang="en-US"/>
        </a:p>
      </dgm:t>
    </dgm:pt>
  </dgm:ptLst>
  <dgm:cxnLst>
    <dgm:cxn modelId="{CF313C87-9C5D-4A89-A0AA-7EFD2E5B9740}" type="presOf" srcId="{FDF5FD7D-DEBB-44F0-96D8-50479047B48F}" destId="{609F9965-C80F-4C82-B1E9-BD82BB8D41E0}" srcOrd="0" destOrd="0" presId="urn:microsoft.com/office/officeart/2005/8/layout/hProcess9"/>
    <dgm:cxn modelId="{890190BA-272C-4D76-AB39-8C6B5222A862}" srcId="{FDF5FD7D-DEBB-44F0-96D8-50479047B48F}" destId="{86C2292E-AD84-44DE-B959-4B2CB72AD1B2}" srcOrd="0" destOrd="0" parTransId="{EDD30559-91FD-436B-9998-583294EDB1FA}" sibTransId="{F93FAF9F-A0DE-405F-8143-586F0DA3B4C6}"/>
    <dgm:cxn modelId="{9650F71E-60F3-40CD-AA50-517C05363617}" srcId="{FDF5FD7D-DEBB-44F0-96D8-50479047B48F}" destId="{9578F507-54FB-4C60-9EE2-856372871551}" srcOrd="1" destOrd="0" parTransId="{91C3DC50-34BB-47FD-90AC-1998440E6203}" sibTransId="{40FAF064-945B-483C-BB00-66F0FB973289}"/>
    <dgm:cxn modelId="{4C0639BB-E5D9-480D-B38C-949EBCC96227}" type="presOf" srcId="{9578F507-54FB-4C60-9EE2-856372871551}" destId="{6CE603BA-F3A1-40D2-B830-8B858DEC2CB4}" srcOrd="0" destOrd="0" presId="urn:microsoft.com/office/officeart/2005/8/layout/hProcess9"/>
    <dgm:cxn modelId="{EB81D8FC-8FE2-4E8E-828C-02BECA8A7270}" type="presOf" srcId="{86C2292E-AD84-44DE-B959-4B2CB72AD1B2}" destId="{8A5CB7D8-F29F-4119-9F49-088564F0512C}" srcOrd="0" destOrd="0" presId="urn:microsoft.com/office/officeart/2005/8/layout/hProcess9"/>
    <dgm:cxn modelId="{B03BBC03-8B5F-4BC1-AC06-99AA40B30C3A}" type="presParOf" srcId="{609F9965-C80F-4C82-B1E9-BD82BB8D41E0}" destId="{0F109ED0-6E9C-4C8D-93EF-35CD2223D73F}" srcOrd="0" destOrd="0" presId="urn:microsoft.com/office/officeart/2005/8/layout/hProcess9"/>
    <dgm:cxn modelId="{B342197F-9BE6-4680-8DA8-6D08F66BCC69}" type="presParOf" srcId="{609F9965-C80F-4C82-B1E9-BD82BB8D41E0}" destId="{AC1F2976-06EB-4333-BE71-7F6BDA0F979C}" srcOrd="1" destOrd="0" presId="urn:microsoft.com/office/officeart/2005/8/layout/hProcess9"/>
    <dgm:cxn modelId="{55825758-F0AE-4C99-AB62-4F377D6CF462}" type="presParOf" srcId="{AC1F2976-06EB-4333-BE71-7F6BDA0F979C}" destId="{8A5CB7D8-F29F-4119-9F49-088564F0512C}" srcOrd="0" destOrd="0" presId="urn:microsoft.com/office/officeart/2005/8/layout/hProcess9"/>
    <dgm:cxn modelId="{EBAA910E-D640-4295-B1BD-822170731511}" type="presParOf" srcId="{AC1F2976-06EB-4333-BE71-7F6BDA0F979C}" destId="{079DB8D5-3CAC-4285-BD6F-1C44576A2E66}" srcOrd="1" destOrd="0" presId="urn:microsoft.com/office/officeart/2005/8/layout/hProcess9"/>
    <dgm:cxn modelId="{7915A48C-0881-481D-9212-66E93513CCE8}" type="presParOf" srcId="{AC1F2976-06EB-4333-BE71-7F6BDA0F979C}" destId="{6CE603BA-F3A1-40D2-B830-8B858DEC2CB4}"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0F23A7C-1106-F849-806B-5DD7C95DB3B1}"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A531CC90-A5E2-CF42-814E-C17B082F2722}">
      <dgm:prSet custT="1"/>
      <dgm:spPr/>
      <dgm:t>
        <a:bodyPr/>
        <a:lstStyle/>
        <a:p>
          <a:pPr rtl="0"/>
          <a:r>
            <a:rPr kumimoji="1" lang="en-US" sz="2000" b="1" i="0" smtClean="0"/>
            <a:t>Dependent on </a:t>
          </a:r>
          <a:endParaRPr lang="en-US" sz="2000" b="1" i="0" dirty="0"/>
        </a:p>
      </dgm:t>
    </dgm:pt>
    <dgm:pt modelId="{D234DB30-54F0-5F4A-81F7-FFB29C858AE5}" type="parTrans" cxnId="{201CB328-77B1-6E44-9161-F7A535901756}">
      <dgm:prSet/>
      <dgm:spPr/>
      <dgm:t>
        <a:bodyPr/>
        <a:lstStyle/>
        <a:p>
          <a:endParaRPr lang="en-US"/>
        </a:p>
      </dgm:t>
    </dgm:pt>
    <dgm:pt modelId="{7B70E3E9-869F-7C4F-9771-D927E1A1F394}" type="sibTrans" cxnId="{201CB328-77B1-6E44-9161-F7A535901756}">
      <dgm:prSet/>
      <dgm:spPr/>
      <dgm:t>
        <a:bodyPr/>
        <a:lstStyle/>
        <a:p>
          <a:endParaRPr lang="en-US" dirty="0"/>
        </a:p>
      </dgm:t>
    </dgm:pt>
    <dgm:pt modelId="{5F3E4878-924C-F149-BB03-255FE661199A}">
      <dgm:prSet custT="1"/>
      <dgm:spPr/>
      <dgm:t>
        <a:bodyPr/>
        <a:lstStyle/>
        <a:p>
          <a:pPr rtl="0"/>
          <a:r>
            <a:rPr kumimoji="1" lang="en-US" sz="2000" b="1" i="0" dirty="0" smtClean="0"/>
            <a:t>Processing time of algorithms</a:t>
          </a:r>
          <a:endParaRPr lang="en-US" sz="2000" b="1" i="0" dirty="0"/>
        </a:p>
      </dgm:t>
    </dgm:pt>
    <dgm:pt modelId="{3CB7F4AD-EE22-D74A-BDD3-4D790CCB0253}" type="parTrans" cxnId="{827B9A07-68AF-394E-9638-8544CC036043}">
      <dgm:prSet/>
      <dgm:spPr/>
      <dgm:t>
        <a:bodyPr/>
        <a:lstStyle/>
        <a:p>
          <a:endParaRPr lang="en-US"/>
        </a:p>
      </dgm:t>
    </dgm:pt>
    <dgm:pt modelId="{12B01DAD-F736-5644-B83A-895B85E147B4}" type="sibTrans" cxnId="{827B9A07-68AF-394E-9638-8544CC036043}">
      <dgm:prSet/>
      <dgm:spPr/>
      <dgm:t>
        <a:bodyPr/>
        <a:lstStyle/>
        <a:p>
          <a:endParaRPr lang="en-US"/>
        </a:p>
      </dgm:t>
    </dgm:pt>
    <dgm:pt modelId="{48032ACD-973B-274C-A6FC-2BDAB6BEF0A4}">
      <dgm:prSet custT="1"/>
      <dgm:spPr/>
      <dgm:t>
        <a:bodyPr/>
        <a:lstStyle/>
        <a:p>
          <a:pPr rtl="0"/>
          <a:r>
            <a:rPr kumimoji="1" lang="en-US" sz="2000" b="1" i="0" smtClean="0"/>
            <a:t>Amount of information required from other nodes</a:t>
          </a:r>
          <a:endParaRPr lang="en-US" sz="2000" b="1" i="0" dirty="0"/>
        </a:p>
      </dgm:t>
    </dgm:pt>
    <dgm:pt modelId="{F9F55E92-FA2D-114E-85C0-8E6D391DF0BE}" type="parTrans" cxnId="{B251EAA5-BA95-504C-9009-A01A7113100B}">
      <dgm:prSet/>
      <dgm:spPr/>
      <dgm:t>
        <a:bodyPr/>
        <a:lstStyle/>
        <a:p>
          <a:endParaRPr lang="en-US"/>
        </a:p>
      </dgm:t>
    </dgm:pt>
    <dgm:pt modelId="{E59FE3B8-34AE-E44C-BCF8-A8D0B2402A5B}" type="sibTrans" cxnId="{B251EAA5-BA95-504C-9009-A01A7113100B}">
      <dgm:prSet/>
      <dgm:spPr/>
      <dgm:t>
        <a:bodyPr/>
        <a:lstStyle/>
        <a:p>
          <a:endParaRPr lang="en-US"/>
        </a:p>
      </dgm:t>
    </dgm:pt>
    <dgm:pt modelId="{C03E367E-5ECA-6549-9289-47C551903BDD}">
      <dgm:prSet custT="1"/>
      <dgm:spPr/>
      <dgm:t>
        <a:bodyPr/>
        <a:lstStyle/>
        <a:p>
          <a:pPr rtl="0"/>
          <a:r>
            <a:rPr kumimoji="1" lang="en-US" sz="2000" b="1" i="0" smtClean="0"/>
            <a:t>Implementation specific</a:t>
          </a:r>
          <a:endParaRPr lang="en-US" sz="2000" b="1" i="0" dirty="0"/>
        </a:p>
      </dgm:t>
    </dgm:pt>
    <dgm:pt modelId="{150452B6-F741-F144-A3D3-79F962998E52}" type="parTrans" cxnId="{B7D4EE4B-896B-124A-AE65-582885BE8B52}">
      <dgm:prSet/>
      <dgm:spPr/>
      <dgm:t>
        <a:bodyPr/>
        <a:lstStyle/>
        <a:p>
          <a:endParaRPr lang="en-US"/>
        </a:p>
      </dgm:t>
    </dgm:pt>
    <dgm:pt modelId="{168393F5-D3A8-6A49-970D-A6E020A06187}" type="sibTrans" cxnId="{B7D4EE4B-896B-124A-AE65-582885BE8B52}">
      <dgm:prSet/>
      <dgm:spPr/>
      <dgm:t>
        <a:bodyPr/>
        <a:lstStyle/>
        <a:p>
          <a:endParaRPr lang="en-US" dirty="0"/>
        </a:p>
      </dgm:t>
    </dgm:pt>
    <dgm:pt modelId="{DD490AB2-DC95-1D48-97C7-A731923EBA16}">
      <dgm:prSet custT="1"/>
      <dgm:spPr/>
      <dgm:t>
        <a:bodyPr/>
        <a:lstStyle/>
        <a:p>
          <a:pPr rtl="0"/>
          <a:r>
            <a:rPr kumimoji="1" lang="en-US" sz="2000" b="1" i="0" smtClean="0"/>
            <a:t>Both converge under static topology and costs</a:t>
          </a:r>
          <a:endParaRPr lang="en-US" sz="2000" b="1" i="0" dirty="0"/>
        </a:p>
      </dgm:t>
    </dgm:pt>
    <dgm:pt modelId="{95D8A388-2F86-C54C-AC9E-FF68523DB5D6}" type="parTrans" cxnId="{52EC364C-0ED9-6E47-99C0-5FA1A8FCE892}">
      <dgm:prSet/>
      <dgm:spPr/>
      <dgm:t>
        <a:bodyPr/>
        <a:lstStyle/>
        <a:p>
          <a:endParaRPr lang="en-US"/>
        </a:p>
      </dgm:t>
    </dgm:pt>
    <dgm:pt modelId="{B36BD101-65F3-E746-95BC-5BACF2B30E80}" type="sibTrans" cxnId="{52EC364C-0ED9-6E47-99C0-5FA1A8FCE892}">
      <dgm:prSet/>
      <dgm:spPr/>
      <dgm:t>
        <a:bodyPr/>
        <a:lstStyle/>
        <a:p>
          <a:endParaRPr lang="en-US" dirty="0"/>
        </a:p>
      </dgm:t>
    </dgm:pt>
    <dgm:pt modelId="{BD08C502-2488-F841-893E-8D3DBA1D4649}">
      <dgm:prSet custT="1"/>
      <dgm:spPr/>
      <dgm:t>
        <a:bodyPr/>
        <a:lstStyle/>
        <a:p>
          <a:pPr rtl="0"/>
          <a:r>
            <a:rPr kumimoji="1" lang="en-US" sz="2000" b="1" i="0" smtClean="0"/>
            <a:t>Both converge to same solution</a:t>
          </a:r>
          <a:endParaRPr lang="en-US" sz="2000" b="1" i="0" dirty="0"/>
        </a:p>
      </dgm:t>
    </dgm:pt>
    <dgm:pt modelId="{EF0021A6-B822-064A-9BE5-D678350377D5}" type="parTrans" cxnId="{E6790763-3421-3C42-AFB1-81E3C5FCDE90}">
      <dgm:prSet/>
      <dgm:spPr/>
      <dgm:t>
        <a:bodyPr/>
        <a:lstStyle/>
        <a:p>
          <a:endParaRPr lang="en-US"/>
        </a:p>
      </dgm:t>
    </dgm:pt>
    <dgm:pt modelId="{394CEDDA-355E-C440-B748-EA293A8ECDE3}" type="sibTrans" cxnId="{E6790763-3421-3C42-AFB1-81E3C5FCDE90}">
      <dgm:prSet/>
      <dgm:spPr/>
      <dgm:t>
        <a:bodyPr/>
        <a:lstStyle/>
        <a:p>
          <a:endParaRPr lang="en-US" dirty="0"/>
        </a:p>
      </dgm:t>
    </dgm:pt>
    <dgm:pt modelId="{3ADA25E2-2318-9A4A-9B90-D3B67C637B18}">
      <dgm:prSet custT="1"/>
      <dgm:spPr/>
      <dgm:t>
        <a:bodyPr/>
        <a:lstStyle/>
        <a:p>
          <a:pPr rtl="0"/>
          <a:r>
            <a:rPr kumimoji="1" lang="en-US" sz="2000" b="1" i="0" smtClean="0"/>
            <a:t>If link costs change, algorithms attempt to catch up</a:t>
          </a:r>
          <a:endParaRPr lang="en-US" sz="2000" b="1" i="0" dirty="0"/>
        </a:p>
      </dgm:t>
    </dgm:pt>
    <dgm:pt modelId="{EF0F83A1-DB84-1649-91AA-BA4042471F71}" type="parTrans" cxnId="{D57A9628-28BC-1B43-995F-B7C1B76E4FF2}">
      <dgm:prSet/>
      <dgm:spPr/>
      <dgm:t>
        <a:bodyPr/>
        <a:lstStyle/>
        <a:p>
          <a:endParaRPr lang="en-US"/>
        </a:p>
      </dgm:t>
    </dgm:pt>
    <dgm:pt modelId="{D8D1BCD6-3507-F04A-B950-7BD676198392}" type="sibTrans" cxnId="{D57A9628-28BC-1B43-995F-B7C1B76E4FF2}">
      <dgm:prSet/>
      <dgm:spPr/>
      <dgm:t>
        <a:bodyPr/>
        <a:lstStyle/>
        <a:p>
          <a:endParaRPr lang="en-US" dirty="0"/>
        </a:p>
      </dgm:t>
    </dgm:pt>
    <dgm:pt modelId="{6EC76324-D627-F645-946D-53F94B8F52C8}">
      <dgm:prSet custT="1"/>
      <dgm:spPr/>
      <dgm:t>
        <a:bodyPr/>
        <a:lstStyle/>
        <a:p>
          <a:pPr rtl="0"/>
          <a:r>
            <a:rPr kumimoji="1" lang="en-GB" sz="2000" b="1" i="0" smtClean="0"/>
            <a:t>If link costs depend on traffic, which depends on routes chosen, may have feedback instability</a:t>
          </a:r>
          <a:endParaRPr kumimoji="1" lang="en-US" sz="2000" b="1" i="0" dirty="0"/>
        </a:p>
      </dgm:t>
    </dgm:pt>
    <dgm:pt modelId="{5819E432-F450-C24A-91DD-25D9323862B8}" type="parTrans" cxnId="{7C501A45-35FA-324D-AE60-8CFD25437093}">
      <dgm:prSet/>
      <dgm:spPr/>
      <dgm:t>
        <a:bodyPr/>
        <a:lstStyle/>
        <a:p>
          <a:endParaRPr lang="en-US"/>
        </a:p>
      </dgm:t>
    </dgm:pt>
    <dgm:pt modelId="{24487540-8715-5245-8026-F1D2BDC40548}" type="sibTrans" cxnId="{7C501A45-35FA-324D-AE60-8CFD25437093}">
      <dgm:prSet/>
      <dgm:spPr/>
      <dgm:t>
        <a:bodyPr/>
        <a:lstStyle/>
        <a:p>
          <a:endParaRPr lang="en-US"/>
        </a:p>
      </dgm:t>
    </dgm:pt>
    <dgm:pt modelId="{C7A6A37B-6D43-4345-AA7C-BCCDF8DBFFC7}" type="pres">
      <dgm:prSet presAssocID="{30F23A7C-1106-F849-806B-5DD7C95DB3B1}" presName="diagram" presStyleCnt="0">
        <dgm:presLayoutVars>
          <dgm:dir/>
          <dgm:resizeHandles val="exact"/>
        </dgm:presLayoutVars>
      </dgm:prSet>
      <dgm:spPr/>
      <dgm:t>
        <a:bodyPr/>
        <a:lstStyle/>
        <a:p>
          <a:endParaRPr lang="en-US"/>
        </a:p>
      </dgm:t>
    </dgm:pt>
    <dgm:pt modelId="{206E7EF4-0B1B-734B-852C-02CA3AB0772E}" type="pres">
      <dgm:prSet presAssocID="{A531CC90-A5E2-CF42-814E-C17B082F2722}" presName="node" presStyleLbl="node1" presStyleIdx="0" presStyleCnt="6" custScaleX="141329" custScaleY="342315" custLinFactNeighborX="-37434" custLinFactNeighborY="6442">
        <dgm:presLayoutVars>
          <dgm:bulletEnabled val="1"/>
        </dgm:presLayoutVars>
      </dgm:prSet>
      <dgm:spPr/>
      <dgm:t>
        <a:bodyPr/>
        <a:lstStyle/>
        <a:p>
          <a:endParaRPr lang="en-US"/>
        </a:p>
      </dgm:t>
    </dgm:pt>
    <dgm:pt modelId="{BE2E7F7D-60D8-984E-8BAE-57EA230EC231}" type="pres">
      <dgm:prSet presAssocID="{7B70E3E9-869F-7C4F-9771-D927E1A1F394}" presName="sibTrans" presStyleLbl="sibTrans2D1" presStyleIdx="0" presStyleCnt="5"/>
      <dgm:spPr/>
      <dgm:t>
        <a:bodyPr/>
        <a:lstStyle/>
        <a:p>
          <a:endParaRPr lang="en-US"/>
        </a:p>
      </dgm:t>
    </dgm:pt>
    <dgm:pt modelId="{9480E7E3-8428-5B44-B183-481B2B9D30E4}" type="pres">
      <dgm:prSet presAssocID="{7B70E3E9-869F-7C4F-9771-D927E1A1F394}" presName="connectorText" presStyleLbl="sibTrans2D1" presStyleIdx="0" presStyleCnt="5"/>
      <dgm:spPr/>
      <dgm:t>
        <a:bodyPr/>
        <a:lstStyle/>
        <a:p>
          <a:endParaRPr lang="en-US"/>
        </a:p>
      </dgm:t>
    </dgm:pt>
    <dgm:pt modelId="{8EC1DD31-CA4A-1142-89F2-DC7F5BCD5D91}" type="pres">
      <dgm:prSet presAssocID="{C03E367E-5ECA-6549-9289-47C551903BDD}" presName="node" presStyleLbl="node1" presStyleIdx="1" presStyleCnt="6" custScaleX="162294" custScaleY="128099" custLinFactNeighborX="-15936" custLinFactNeighborY="-71543">
        <dgm:presLayoutVars>
          <dgm:bulletEnabled val="1"/>
        </dgm:presLayoutVars>
      </dgm:prSet>
      <dgm:spPr/>
      <dgm:t>
        <a:bodyPr/>
        <a:lstStyle/>
        <a:p>
          <a:endParaRPr lang="en-US"/>
        </a:p>
      </dgm:t>
    </dgm:pt>
    <dgm:pt modelId="{DC2E209E-9D23-5543-B8FC-95AA848F263B}" type="pres">
      <dgm:prSet presAssocID="{168393F5-D3A8-6A49-970D-A6E020A06187}" presName="sibTrans" presStyleLbl="sibTrans2D1" presStyleIdx="1" presStyleCnt="5"/>
      <dgm:spPr/>
      <dgm:t>
        <a:bodyPr/>
        <a:lstStyle/>
        <a:p>
          <a:endParaRPr lang="en-US"/>
        </a:p>
      </dgm:t>
    </dgm:pt>
    <dgm:pt modelId="{2AE9E7F3-7FB8-0B45-A8B4-D72F07AEEB9D}" type="pres">
      <dgm:prSet presAssocID="{168393F5-D3A8-6A49-970D-A6E020A06187}" presName="connectorText" presStyleLbl="sibTrans2D1" presStyleIdx="1" presStyleCnt="5"/>
      <dgm:spPr/>
      <dgm:t>
        <a:bodyPr/>
        <a:lstStyle/>
        <a:p>
          <a:endParaRPr lang="en-US"/>
        </a:p>
      </dgm:t>
    </dgm:pt>
    <dgm:pt modelId="{F383F993-67EB-D849-9AA4-0DAD431C4720}" type="pres">
      <dgm:prSet presAssocID="{DD490AB2-DC95-1D48-97C7-A731923EBA16}" presName="node" presStyleLbl="node1" presStyleIdx="2" presStyleCnt="6" custScaleX="167965" custScaleY="158390" custLinFactNeighborX="3050" custLinFactNeighborY="-38523">
        <dgm:presLayoutVars>
          <dgm:bulletEnabled val="1"/>
        </dgm:presLayoutVars>
      </dgm:prSet>
      <dgm:spPr/>
      <dgm:t>
        <a:bodyPr/>
        <a:lstStyle/>
        <a:p>
          <a:endParaRPr lang="en-US"/>
        </a:p>
      </dgm:t>
    </dgm:pt>
    <dgm:pt modelId="{BF5954BA-988C-704B-98DB-1EE198D4418C}" type="pres">
      <dgm:prSet presAssocID="{B36BD101-65F3-E746-95BC-5BACF2B30E80}" presName="sibTrans" presStyleLbl="sibTrans2D1" presStyleIdx="2" presStyleCnt="5"/>
      <dgm:spPr/>
      <dgm:t>
        <a:bodyPr/>
        <a:lstStyle/>
        <a:p>
          <a:endParaRPr lang="en-US"/>
        </a:p>
      </dgm:t>
    </dgm:pt>
    <dgm:pt modelId="{B70299AF-95E5-C844-AE03-95FA9FBEE006}" type="pres">
      <dgm:prSet presAssocID="{B36BD101-65F3-E746-95BC-5BACF2B30E80}" presName="connectorText" presStyleLbl="sibTrans2D1" presStyleIdx="2" presStyleCnt="5"/>
      <dgm:spPr/>
      <dgm:t>
        <a:bodyPr/>
        <a:lstStyle/>
        <a:p>
          <a:endParaRPr lang="en-US"/>
        </a:p>
      </dgm:t>
    </dgm:pt>
    <dgm:pt modelId="{6023853B-55AD-0647-94A0-888D5C451E22}" type="pres">
      <dgm:prSet presAssocID="{BD08C502-2488-F841-893E-8D3DBA1D4649}" presName="node" presStyleLbl="node1" presStyleIdx="3" presStyleCnt="6" custScaleY="178073" custLinFactNeighborX="-1630" custLinFactNeighborY="-15121">
        <dgm:presLayoutVars>
          <dgm:bulletEnabled val="1"/>
        </dgm:presLayoutVars>
      </dgm:prSet>
      <dgm:spPr/>
      <dgm:t>
        <a:bodyPr/>
        <a:lstStyle/>
        <a:p>
          <a:endParaRPr lang="en-US"/>
        </a:p>
      </dgm:t>
    </dgm:pt>
    <dgm:pt modelId="{84E7F7A5-5085-2C4F-9DB2-971F195C7617}" type="pres">
      <dgm:prSet presAssocID="{394CEDDA-355E-C440-B748-EA293A8ECDE3}" presName="sibTrans" presStyleLbl="sibTrans2D1" presStyleIdx="3" presStyleCnt="5"/>
      <dgm:spPr/>
      <dgm:t>
        <a:bodyPr/>
        <a:lstStyle/>
        <a:p>
          <a:endParaRPr lang="en-US"/>
        </a:p>
      </dgm:t>
    </dgm:pt>
    <dgm:pt modelId="{C787FAFC-53E6-DF44-AA2F-9E7DC6DADAC7}" type="pres">
      <dgm:prSet presAssocID="{394CEDDA-355E-C440-B748-EA293A8ECDE3}" presName="connectorText" presStyleLbl="sibTrans2D1" presStyleIdx="3" presStyleCnt="5"/>
      <dgm:spPr/>
      <dgm:t>
        <a:bodyPr/>
        <a:lstStyle/>
        <a:p>
          <a:endParaRPr lang="en-US"/>
        </a:p>
      </dgm:t>
    </dgm:pt>
    <dgm:pt modelId="{23B52BB9-1C87-6347-9696-4F0EE187DAF3}" type="pres">
      <dgm:prSet presAssocID="{3ADA25E2-2318-9A4A-9B90-D3B67C637B18}" presName="node" presStyleLbl="node1" presStyleIdx="4" presStyleCnt="6" custScaleX="126749" custScaleY="234135" custLinFactY="-67859" custLinFactNeighborX="-3683" custLinFactNeighborY="-100000">
        <dgm:presLayoutVars>
          <dgm:bulletEnabled val="1"/>
        </dgm:presLayoutVars>
      </dgm:prSet>
      <dgm:spPr/>
      <dgm:t>
        <a:bodyPr/>
        <a:lstStyle/>
        <a:p>
          <a:endParaRPr lang="en-US"/>
        </a:p>
      </dgm:t>
    </dgm:pt>
    <dgm:pt modelId="{13FAE2B6-2F33-A447-8772-DE9ABFDF3838}" type="pres">
      <dgm:prSet presAssocID="{D8D1BCD6-3507-F04A-B950-7BD676198392}" presName="sibTrans" presStyleLbl="sibTrans2D1" presStyleIdx="4" presStyleCnt="5"/>
      <dgm:spPr/>
      <dgm:t>
        <a:bodyPr/>
        <a:lstStyle/>
        <a:p>
          <a:endParaRPr lang="en-US"/>
        </a:p>
      </dgm:t>
    </dgm:pt>
    <dgm:pt modelId="{6B7492A8-602A-9D4A-830B-8E7C58D32610}" type="pres">
      <dgm:prSet presAssocID="{D8D1BCD6-3507-F04A-B950-7BD676198392}" presName="connectorText" presStyleLbl="sibTrans2D1" presStyleIdx="4" presStyleCnt="5"/>
      <dgm:spPr/>
      <dgm:t>
        <a:bodyPr/>
        <a:lstStyle/>
        <a:p>
          <a:endParaRPr lang="en-US"/>
        </a:p>
      </dgm:t>
    </dgm:pt>
    <dgm:pt modelId="{E15EA6D2-639A-F348-B350-081AC554236E}" type="pres">
      <dgm:prSet presAssocID="{6EC76324-D627-F645-946D-53F94B8F52C8}" presName="node" presStyleLbl="node1" presStyleIdx="5" presStyleCnt="6" custScaleX="199629" custScaleY="192694" custLinFactNeighborX="-32173" custLinFactNeighborY="-27708">
        <dgm:presLayoutVars>
          <dgm:bulletEnabled val="1"/>
        </dgm:presLayoutVars>
      </dgm:prSet>
      <dgm:spPr/>
      <dgm:t>
        <a:bodyPr/>
        <a:lstStyle/>
        <a:p>
          <a:endParaRPr lang="en-US"/>
        </a:p>
      </dgm:t>
    </dgm:pt>
  </dgm:ptLst>
  <dgm:cxnLst>
    <dgm:cxn modelId="{D8619B2D-7EB6-C642-8528-E5B12D4DE481}" type="presOf" srcId="{B36BD101-65F3-E746-95BC-5BACF2B30E80}" destId="{B70299AF-95E5-C844-AE03-95FA9FBEE006}" srcOrd="1" destOrd="0" presId="urn:microsoft.com/office/officeart/2005/8/layout/process5"/>
    <dgm:cxn modelId="{717BBBEE-A942-1142-AE5A-5914E7E53C4C}" type="presOf" srcId="{BD08C502-2488-F841-893E-8D3DBA1D4649}" destId="{6023853B-55AD-0647-94A0-888D5C451E22}" srcOrd="0" destOrd="0" presId="urn:microsoft.com/office/officeart/2005/8/layout/process5"/>
    <dgm:cxn modelId="{414A532E-15E0-414F-A14B-2527499C6B01}" type="presOf" srcId="{168393F5-D3A8-6A49-970D-A6E020A06187}" destId="{DC2E209E-9D23-5543-B8FC-95AA848F263B}" srcOrd="0" destOrd="0" presId="urn:microsoft.com/office/officeart/2005/8/layout/process5"/>
    <dgm:cxn modelId="{585A0E8E-EFC3-7D4D-9F84-74AF23941BF5}" type="presOf" srcId="{B36BD101-65F3-E746-95BC-5BACF2B30E80}" destId="{BF5954BA-988C-704B-98DB-1EE198D4418C}" srcOrd="0" destOrd="0" presId="urn:microsoft.com/office/officeart/2005/8/layout/process5"/>
    <dgm:cxn modelId="{0787DCF9-6A78-654C-B5A0-2F327DE9FF3B}" type="presOf" srcId="{394CEDDA-355E-C440-B748-EA293A8ECDE3}" destId="{C787FAFC-53E6-DF44-AA2F-9E7DC6DADAC7}" srcOrd="1" destOrd="0" presId="urn:microsoft.com/office/officeart/2005/8/layout/process5"/>
    <dgm:cxn modelId="{6ABB8D16-4F07-504E-AB49-E5CE0BA5629E}" type="presOf" srcId="{DD490AB2-DC95-1D48-97C7-A731923EBA16}" destId="{F383F993-67EB-D849-9AA4-0DAD431C4720}" srcOrd="0" destOrd="0" presId="urn:microsoft.com/office/officeart/2005/8/layout/process5"/>
    <dgm:cxn modelId="{C6B5F2A2-993E-8347-80F9-F6FFD587361A}" type="presOf" srcId="{394CEDDA-355E-C440-B748-EA293A8ECDE3}" destId="{84E7F7A5-5085-2C4F-9DB2-971F195C7617}" srcOrd="0" destOrd="0" presId="urn:microsoft.com/office/officeart/2005/8/layout/process5"/>
    <dgm:cxn modelId="{86B3253C-BF59-AD4D-86DF-58C3751244FB}" type="presOf" srcId="{D8D1BCD6-3507-F04A-B950-7BD676198392}" destId="{6B7492A8-602A-9D4A-830B-8E7C58D32610}" srcOrd="1" destOrd="0" presId="urn:microsoft.com/office/officeart/2005/8/layout/process5"/>
    <dgm:cxn modelId="{66F38FDC-1E77-D54C-AD37-F11C69955A05}" type="presOf" srcId="{C03E367E-5ECA-6549-9289-47C551903BDD}" destId="{8EC1DD31-CA4A-1142-89F2-DC7F5BCD5D91}" srcOrd="0" destOrd="0" presId="urn:microsoft.com/office/officeart/2005/8/layout/process5"/>
    <dgm:cxn modelId="{201CB328-77B1-6E44-9161-F7A535901756}" srcId="{30F23A7C-1106-F849-806B-5DD7C95DB3B1}" destId="{A531CC90-A5E2-CF42-814E-C17B082F2722}" srcOrd="0" destOrd="0" parTransId="{D234DB30-54F0-5F4A-81F7-FFB29C858AE5}" sibTransId="{7B70E3E9-869F-7C4F-9771-D927E1A1F394}"/>
    <dgm:cxn modelId="{1B19F772-CE39-034B-A1D2-C21EA7CE389D}" type="presOf" srcId="{30F23A7C-1106-F849-806B-5DD7C95DB3B1}" destId="{C7A6A37B-6D43-4345-AA7C-BCCDF8DBFFC7}" srcOrd="0" destOrd="0" presId="urn:microsoft.com/office/officeart/2005/8/layout/process5"/>
    <dgm:cxn modelId="{E781FF7C-52D0-4840-BE31-031D8155DEC5}" type="presOf" srcId="{D8D1BCD6-3507-F04A-B950-7BD676198392}" destId="{13FAE2B6-2F33-A447-8772-DE9ABFDF3838}" srcOrd="0" destOrd="0" presId="urn:microsoft.com/office/officeart/2005/8/layout/process5"/>
    <dgm:cxn modelId="{52B3FFA8-6206-164F-A4EF-C2D869DC55FE}" type="presOf" srcId="{168393F5-D3A8-6A49-970D-A6E020A06187}" destId="{2AE9E7F3-7FB8-0B45-A8B4-D72F07AEEB9D}" srcOrd="1" destOrd="0" presId="urn:microsoft.com/office/officeart/2005/8/layout/process5"/>
    <dgm:cxn modelId="{7C501A45-35FA-324D-AE60-8CFD25437093}" srcId="{30F23A7C-1106-F849-806B-5DD7C95DB3B1}" destId="{6EC76324-D627-F645-946D-53F94B8F52C8}" srcOrd="5" destOrd="0" parTransId="{5819E432-F450-C24A-91DD-25D9323862B8}" sibTransId="{24487540-8715-5245-8026-F1D2BDC40548}"/>
    <dgm:cxn modelId="{D57A9628-28BC-1B43-995F-B7C1B76E4FF2}" srcId="{30F23A7C-1106-F849-806B-5DD7C95DB3B1}" destId="{3ADA25E2-2318-9A4A-9B90-D3B67C637B18}" srcOrd="4" destOrd="0" parTransId="{EF0F83A1-DB84-1649-91AA-BA4042471F71}" sibTransId="{D8D1BCD6-3507-F04A-B950-7BD676198392}"/>
    <dgm:cxn modelId="{540CC3A7-EC38-604D-A9EF-2863790B0DB6}" type="presOf" srcId="{5F3E4878-924C-F149-BB03-255FE661199A}" destId="{206E7EF4-0B1B-734B-852C-02CA3AB0772E}" srcOrd="0" destOrd="1" presId="urn:microsoft.com/office/officeart/2005/8/layout/process5"/>
    <dgm:cxn modelId="{8C758B07-799A-DE46-A92F-A36BD9AC87E4}" type="presOf" srcId="{A531CC90-A5E2-CF42-814E-C17B082F2722}" destId="{206E7EF4-0B1B-734B-852C-02CA3AB0772E}" srcOrd="0" destOrd="0" presId="urn:microsoft.com/office/officeart/2005/8/layout/process5"/>
    <dgm:cxn modelId="{E6790763-3421-3C42-AFB1-81E3C5FCDE90}" srcId="{30F23A7C-1106-F849-806B-5DD7C95DB3B1}" destId="{BD08C502-2488-F841-893E-8D3DBA1D4649}" srcOrd="3" destOrd="0" parTransId="{EF0021A6-B822-064A-9BE5-D678350377D5}" sibTransId="{394CEDDA-355E-C440-B748-EA293A8ECDE3}"/>
    <dgm:cxn modelId="{B7D4EE4B-896B-124A-AE65-582885BE8B52}" srcId="{30F23A7C-1106-F849-806B-5DD7C95DB3B1}" destId="{C03E367E-5ECA-6549-9289-47C551903BDD}" srcOrd="1" destOrd="0" parTransId="{150452B6-F741-F144-A3D3-79F962998E52}" sibTransId="{168393F5-D3A8-6A49-970D-A6E020A06187}"/>
    <dgm:cxn modelId="{7F14D7CA-198C-7E4C-8EE1-FF84CC93C1E7}" type="presOf" srcId="{7B70E3E9-869F-7C4F-9771-D927E1A1F394}" destId="{9480E7E3-8428-5B44-B183-481B2B9D30E4}" srcOrd="1" destOrd="0" presId="urn:microsoft.com/office/officeart/2005/8/layout/process5"/>
    <dgm:cxn modelId="{52EC364C-0ED9-6E47-99C0-5FA1A8FCE892}" srcId="{30F23A7C-1106-F849-806B-5DD7C95DB3B1}" destId="{DD490AB2-DC95-1D48-97C7-A731923EBA16}" srcOrd="2" destOrd="0" parTransId="{95D8A388-2F86-C54C-AC9E-FF68523DB5D6}" sibTransId="{B36BD101-65F3-E746-95BC-5BACF2B30E80}"/>
    <dgm:cxn modelId="{FE0850AF-8938-174E-8DE5-D9634D6EE271}" type="presOf" srcId="{48032ACD-973B-274C-A6FC-2BDAB6BEF0A4}" destId="{206E7EF4-0B1B-734B-852C-02CA3AB0772E}" srcOrd="0" destOrd="2" presId="urn:microsoft.com/office/officeart/2005/8/layout/process5"/>
    <dgm:cxn modelId="{827B9A07-68AF-394E-9638-8544CC036043}" srcId="{A531CC90-A5E2-CF42-814E-C17B082F2722}" destId="{5F3E4878-924C-F149-BB03-255FE661199A}" srcOrd="0" destOrd="0" parTransId="{3CB7F4AD-EE22-D74A-BDD3-4D790CCB0253}" sibTransId="{12B01DAD-F736-5644-B83A-895B85E147B4}"/>
    <dgm:cxn modelId="{B4E2BEDE-7062-4C47-A90F-C7DE4C7F3DA1}" type="presOf" srcId="{6EC76324-D627-F645-946D-53F94B8F52C8}" destId="{E15EA6D2-639A-F348-B350-081AC554236E}" srcOrd="0" destOrd="0" presId="urn:microsoft.com/office/officeart/2005/8/layout/process5"/>
    <dgm:cxn modelId="{B251EAA5-BA95-504C-9009-A01A7113100B}" srcId="{A531CC90-A5E2-CF42-814E-C17B082F2722}" destId="{48032ACD-973B-274C-A6FC-2BDAB6BEF0A4}" srcOrd="1" destOrd="0" parTransId="{F9F55E92-FA2D-114E-85C0-8E6D391DF0BE}" sibTransId="{E59FE3B8-34AE-E44C-BCF8-A8D0B2402A5B}"/>
    <dgm:cxn modelId="{D39FC5F8-C09D-2043-B39C-A46AD058FEDD}" type="presOf" srcId="{3ADA25E2-2318-9A4A-9B90-D3B67C637B18}" destId="{23B52BB9-1C87-6347-9696-4F0EE187DAF3}" srcOrd="0" destOrd="0" presId="urn:microsoft.com/office/officeart/2005/8/layout/process5"/>
    <dgm:cxn modelId="{CF84B68F-DFF7-AD46-8FB9-97B63116B62F}" type="presOf" srcId="{7B70E3E9-869F-7C4F-9771-D927E1A1F394}" destId="{BE2E7F7D-60D8-984E-8BAE-57EA230EC231}" srcOrd="0" destOrd="0" presId="urn:microsoft.com/office/officeart/2005/8/layout/process5"/>
    <dgm:cxn modelId="{031D4DEA-2047-7F45-8AC7-1B4EE350BC69}" type="presParOf" srcId="{C7A6A37B-6D43-4345-AA7C-BCCDF8DBFFC7}" destId="{206E7EF4-0B1B-734B-852C-02CA3AB0772E}" srcOrd="0" destOrd="0" presId="urn:microsoft.com/office/officeart/2005/8/layout/process5"/>
    <dgm:cxn modelId="{7917AF3A-3D6D-4E41-9A4A-6BF9E32AFBF0}" type="presParOf" srcId="{C7A6A37B-6D43-4345-AA7C-BCCDF8DBFFC7}" destId="{BE2E7F7D-60D8-984E-8BAE-57EA230EC231}" srcOrd="1" destOrd="0" presId="urn:microsoft.com/office/officeart/2005/8/layout/process5"/>
    <dgm:cxn modelId="{7E41CB88-4BE4-064C-A325-66BFA6B63A34}" type="presParOf" srcId="{BE2E7F7D-60D8-984E-8BAE-57EA230EC231}" destId="{9480E7E3-8428-5B44-B183-481B2B9D30E4}" srcOrd="0" destOrd="0" presId="urn:microsoft.com/office/officeart/2005/8/layout/process5"/>
    <dgm:cxn modelId="{EA75CD98-84C4-FC46-8D0A-1D3BAAC797B3}" type="presParOf" srcId="{C7A6A37B-6D43-4345-AA7C-BCCDF8DBFFC7}" destId="{8EC1DD31-CA4A-1142-89F2-DC7F5BCD5D91}" srcOrd="2" destOrd="0" presId="urn:microsoft.com/office/officeart/2005/8/layout/process5"/>
    <dgm:cxn modelId="{E7CF736A-2E05-3542-AF9C-312F439667A6}" type="presParOf" srcId="{C7A6A37B-6D43-4345-AA7C-BCCDF8DBFFC7}" destId="{DC2E209E-9D23-5543-B8FC-95AA848F263B}" srcOrd="3" destOrd="0" presId="urn:microsoft.com/office/officeart/2005/8/layout/process5"/>
    <dgm:cxn modelId="{31ACFB72-447A-614C-9CFB-7AAF1A424B89}" type="presParOf" srcId="{DC2E209E-9D23-5543-B8FC-95AA848F263B}" destId="{2AE9E7F3-7FB8-0B45-A8B4-D72F07AEEB9D}" srcOrd="0" destOrd="0" presId="urn:microsoft.com/office/officeart/2005/8/layout/process5"/>
    <dgm:cxn modelId="{343D16EE-D96E-0F4D-965C-D12D81D51DFE}" type="presParOf" srcId="{C7A6A37B-6D43-4345-AA7C-BCCDF8DBFFC7}" destId="{F383F993-67EB-D849-9AA4-0DAD431C4720}" srcOrd="4" destOrd="0" presId="urn:microsoft.com/office/officeart/2005/8/layout/process5"/>
    <dgm:cxn modelId="{B9C05A6A-5F24-5B47-8326-AE1FB7442043}" type="presParOf" srcId="{C7A6A37B-6D43-4345-AA7C-BCCDF8DBFFC7}" destId="{BF5954BA-988C-704B-98DB-1EE198D4418C}" srcOrd="5" destOrd="0" presId="urn:microsoft.com/office/officeart/2005/8/layout/process5"/>
    <dgm:cxn modelId="{282F5D0A-B6DE-AE49-AA2C-96B45A7A8FF3}" type="presParOf" srcId="{BF5954BA-988C-704B-98DB-1EE198D4418C}" destId="{B70299AF-95E5-C844-AE03-95FA9FBEE006}" srcOrd="0" destOrd="0" presId="urn:microsoft.com/office/officeart/2005/8/layout/process5"/>
    <dgm:cxn modelId="{52B1B984-70C3-264F-9064-BAE46043F0CC}" type="presParOf" srcId="{C7A6A37B-6D43-4345-AA7C-BCCDF8DBFFC7}" destId="{6023853B-55AD-0647-94A0-888D5C451E22}" srcOrd="6" destOrd="0" presId="urn:microsoft.com/office/officeart/2005/8/layout/process5"/>
    <dgm:cxn modelId="{1EB700E8-7D67-104D-A776-3808A5C1C38F}" type="presParOf" srcId="{C7A6A37B-6D43-4345-AA7C-BCCDF8DBFFC7}" destId="{84E7F7A5-5085-2C4F-9DB2-971F195C7617}" srcOrd="7" destOrd="0" presId="urn:microsoft.com/office/officeart/2005/8/layout/process5"/>
    <dgm:cxn modelId="{ABC2A614-9404-8A46-92E2-CF9596C6C182}" type="presParOf" srcId="{84E7F7A5-5085-2C4F-9DB2-971F195C7617}" destId="{C787FAFC-53E6-DF44-AA2F-9E7DC6DADAC7}" srcOrd="0" destOrd="0" presId="urn:microsoft.com/office/officeart/2005/8/layout/process5"/>
    <dgm:cxn modelId="{E170E337-53F2-FE4F-A027-4C7EBB31BB52}" type="presParOf" srcId="{C7A6A37B-6D43-4345-AA7C-BCCDF8DBFFC7}" destId="{23B52BB9-1C87-6347-9696-4F0EE187DAF3}" srcOrd="8" destOrd="0" presId="urn:microsoft.com/office/officeart/2005/8/layout/process5"/>
    <dgm:cxn modelId="{AF24BF69-0DA2-0644-9E92-7CE3805D9C58}" type="presParOf" srcId="{C7A6A37B-6D43-4345-AA7C-BCCDF8DBFFC7}" destId="{13FAE2B6-2F33-A447-8772-DE9ABFDF3838}" srcOrd="9" destOrd="0" presId="urn:microsoft.com/office/officeart/2005/8/layout/process5"/>
    <dgm:cxn modelId="{4E58C9C3-4253-B34C-B69E-D333BCB9FEB2}" type="presParOf" srcId="{13FAE2B6-2F33-A447-8772-DE9ABFDF3838}" destId="{6B7492A8-602A-9D4A-830B-8E7C58D32610}" srcOrd="0" destOrd="0" presId="urn:microsoft.com/office/officeart/2005/8/layout/process5"/>
    <dgm:cxn modelId="{B07F2851-C62A-E248-9100-43C1FAAAEAAC}" type="presParOf" srcId="{C7A6A37B-6D43-4345-AA7C-BCCDF8DBFFC7}" destId="{E15EA6D2-639A-F348-B350-081AC554236E}"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45DAAF-CF58-4980-BE59-FB98459CDC3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F8C90A1-B0C4-4EF2-8858-763485657116}">
      <dgm:prSet phldrT="[Text]"/>
      <dgm:spPr/>
      <dgm:t>
        <a:bodyPr/>
        <a:lstStyle/>
        <a:p>
          <a:r>
            <a:rPr kumimoji="1" lang="en-US" dirty="0" smtClean="0"/>
            <a:t>Issue of update timing</a:t>
          </a:r>
          <a:endParaRPr lang="en-US" dirty="0"/>
        </a:p>
      </dgm:t>
    </dgm:pt>
    <dgm:pt modelId="{6516C357-8B39-48AA-810A-C2FB7E8A3F00}" type="parTrans" cxnId="{7C097DD8-B02E-48E3-8E42-590AC74DC7B7}">
      <dgm:prSet/>
      <dgm:spPr/>
      <dgm:t>
        <a:bodyPr/>
        <a:lstStyle/>
        <a:p>
          <a:endParaRPr lang="en-US"/>
        </a:p>
      </dgm:t>
    </dgm:pt>
    <dgm:pt modelId="{A9388F05-296E-41BE-ACFF-2808D9534019}" type="sibTrans" cxnId="{7C097DD8-B02E-48E3-8E42-590AC74DC7B7}">
      <dgm:prSet/>
      <dgm:spPr/>
      <dgm:t>
        <a:bodyPr/>
        <a:lstStyle/>
        <a:p>
          <a:endParaRPr lang="en-US"/>
        </a:p>
      </dgm:t>
    </dgm:pt>
    <dgm:pt modelId="{462FFC76-DE4F-4680-A43B-0AC3CABBC873}">
      <dgm:prSet phldrT="[Text]"/>
      <dgm:spPr/>
      <dgm:t>
        <a:bodyPr/>
        <a:lstStyle/>
        <a:p>
          <a:r>
            <a:rPr kumimoji="1" lang="en-US" dirty="0" smtClean="0"/>
            <a:t>Depends on routing strategy</a:t>
          </a:r>
          <a:endParaRPr lang="en-US" dirty="0"/>
        </a:p>
      </dgm:t>
    </dgm:pt>
    <dgm:pt modelId="{D8032776-180A-4925-A09B-08E6BBE5C970}" type="parTrans" cxnId="{BBF5CE4F-7612-42D2-B5DD-77D42F846897}">
      <dgm:prSet/>
      <dgm:spPr/>
      <dgm:t>
        <a:bodyPr/>
        <a:lstStyle/>
        <a:p>
          <a:endParaRPr lang="en-US"/>
        </a:p>
      </dgm:t>
    </dgm:pt>
    <dgm:pt modelId="{23536F8B-CB96-4E9A-87DB-760163590730}" type="sibTrans" cxnId="{BBF5CE4F-7612-42D2-B5DD-77D42F846897}">
      <dgm:prSet/>
      <dgm:spPr/>
      <dgm:t>
        <a:bodyPr/>
        <a:lstStyle/>
        <a:p>
          <a:endParaRPr lang="en-US"/>
        </a:p>
      </dgm:t>
    </dgm:pt>
    <dgm:pt modelId="{D125B84B-C80A-40DF-A290-D04E2948A0AC}">
      <dgm:prSet/>
      <dgm:spPr/>
      <dgm:t>
        <a:bodyPr/>
        <a:lstStyle/>
        <a:p>
          <a:r>
            <a:rPr kumimoji="1" lang="en-US" dirty="0" smtClean="0"/>
            <a:t>Fixed - never updated</a:t>
          </a:r>
          <a:endParaRPr kumimoji="1" lang="en-US" dirty="0"/>
        </a:p>
      </dgm:t>
    </dgm:pt>
    <dgm:pt modelId="{34EFC98B-0ADE-4086-865B-9C041D144A84}" type="parTrans" cxnId="{D224E75D-EC70-416D-83B2-F9A761736E42}">
      <dgm:prSet/>
      <dgm:spPr/>
      <dgm:t>
        <a:bodyPr/>
        <a:lstStyle/>
        <a:p>
          <a:endParaRPr lang="en-US"/>
        </a:p>
      </dgm:t>
    </dgm:pt>
    <dgm:pt modelId="{D6ED3BBD-AC8B-4AA8-8E5B-B3AC9F027DD6}" type="sibTrans" cxnId="{D224E75D-EC70-416D-83B2-F9A761736E42}">
      <dgm:prSet/>
      <dgm:spPr/>
      <dgm:t>
        <a:bodyPr/>
        <a:lstStyle/>
        <a:p>
          <a:endParaRPr lang="en-US"/>
        </a:p>
      </dgm:t>
    </dgm:pt>
    <dgm:pt modelId="{0ACC2962-C479-488E-AAFE-1996B5E82D23}">
      <dgm:prSet/>
      <dgm:spPr/>
      <dgm:t>
        <a:bodyPr/>
        <a:lstStyle/>
        <a:p>
          <a:r>
            <a:rPr kumimoji="1" lang="en-US" dirty="0" smtClean="0"/>
            <a:t>Adaptive - regular updates</a:t>
          </a:r>
          <a:endParaRPr kumimoji="1" lang="en-US" dirty="0"/>
        </a:p>
      </dgm:t>
    </dgm:pt>
    <dgm:pt modelId="{0DCDA351-379F-4401-9A8E-3671C9B7E993}" type="parTrans" cxnId="{91B0A95D-045F-49F2-A475-218BAE05E50B}">
      <dgm:prSet/>
      <dgm:spPr/>
      <dgm:t>
        <a:bodyPr/>
        <a:lstStyle/>
        <a:p>
          <a:endParaRPr lang="en-US"/>
        </a:p>
      </dgm:t>
    </dgm:pt>
    <dgm:pt modelId="{6AE97CD9-1288-481C-8E24-A60F06AE46B0}" type="sibTrans" cxnId="{91B0A95D-045F-49F2-A475-218BAE05E50B}">
      <dgm:prSet/>
      <dgm:spPr/>
      <dgm:t>
        <a:bodyPr/>
        <a:lstStyle/>
        <a:p>
          <a:endParaRPr lang="en-US"/>
        </a:p>
      </dgm:t>
    </dgm:pt>
    <dgm:pt modelId="{DE05C5BA-5B47-4750-8288-6A3F1491D691}" type="pres">
      <dgm:prSet presAssocID="{FA45DAAF-CF58-4980-BE59-FB98459CDC36}" presName="Name0" presStyleCnt="0">
        <dgm:presLayoutVars>
          <dgm:dir/>
          <dgm:animLvl val="lvl"/>
          <dgm:resizeHandles val="exact"/>
        </dgm:presLayoutVars>
      </dgm:prSet>
      <dgm:spPr/>
      <dgm:t>
        <a:bodyPr/>
        <a:lstStyle/>
        <a:p>
          <a:endParaRPr lang="en-US"/>
        </a:p>
      </dgm:t>
    </dgm:pt>
    <dgm:pt modelId="{EE650E22-F2D6-48A3-9479-0AD958DF4A3E}" type="pres">
      <dgm:prSet presAssocID="{3F8C90A1-B0C4-4EF2-8858-763485657116}" presName="composite" presStyleCnt="0"/>
      <dgm:spPr/>
    </dgm:pt>
    <dgm:pt modelId="{6C2F7F50-31F2-41A9-9C12-8C726E7EBA45}" type="pres">
      <dgm:prSet presAssocID="{3F8C90A1-B0C4-4EF2-8858-763485657116}" presName="parTx" presStyleLbl="alignNode1" presStyleIdx="0" presStyleCnt="1">
        <dgm:presLayoutVars>
          <dgm:chMax val="0"/>
          <dgm:chPref val="0"/>
          <dgm:bulletEnabled val="1"/>
        </dgm:presLayoutVars>
      </dgm:prSet>
      <dgm:spPr/>
      <dgm:t>
        <a:bodyPr/>
        <a:lstStyle/>
        <a:p>
          <a:endParaRPr lang="en-US"/>
        </a:p>
      </dgm:t>
    </dgm:pt>
    <dgm:pt modelId="{99C77706-5BC4-4005-BBBF-46F41B8CCBAE}" type="pres">
      <dgm:prSet presAssocID="{3F8C90A1-B0C4-4EF2-8858-763485657116}" presName="desTx" presStyleLbl="alignAccFollowNode1" presStyleIdx="0" presStyleCnt="1">
        <dgm:presLayoutVars>
          <dgm:bulletEnabled val="1"/>
        </dgm:presLayoutVars>
      </dgm:prSet>
      <dgm:spPr/>
      <dgm:t>
        <a:bodyPr/>
        <a:lstStyle/>
        <a:p>
          <a:endParaRPr lang="en-US"/>
        </a:p>
      </dgm:t>
    </dgm:pt>
  </dgm:ptLst>
  <dgm:cxnLst>
    <dgm:cxn modelId="{80AE9B18-2140-47E0-82FC-1836D790A19A}" type="presOf" srcId="{FA45DAAF-CF58-4980-BE59-FB98459CDC36}" destId="{DE05C5BA-5B47-4750-8288-6A3F1491D691}" srcOrd="0" destOrd="0" presId="urn:microsoft.com/office/officeart/2005/8/layout/hList1"/>
    <dgm:cxn modelId="{2A0C408D-8246-4F51-9CEA-D493D9DDD7DB}" type="presOf" srcId="{462FFC76-DE4F-4680-A43B-0AC3CABBC873}" destId="{99C77706-5BC4-4005-BBBF-46F41B8CCBAE}" srcOrd="0" destOrd="0" presId="urn:microsoft.com/office/officeart/2005/8/layout/hList1"/>
    <dgm:cxn modelId="{D6F3416A-8507-476D-8A5C-6215C1CE9283}" type="presOf" srcId="{3F8C90A1-B0C4-4EF2-8858-763485657116}" destId="{6C2F7F50-31F2-41A9-9C12-8C726E7EBA45}" srcOrd="0" destOrd="0" presId="urn:microsoft.com/office/officeart/2005/8/layout/hList1"/>
    <dgm:cxn modelId="{3FEF9F79-1543-42C6-A07F-998EBD314F35}" type="presOf" srcId="{0ACC2962-C479-488E-AAFE-1996B5E82D23}" destId="{99C77706-5BC4-4005-BBBF-46F41B8CCBAE}" srcOrd="0" destOrd="2" presId="urn:microsoft.com/office/officeart/2005/8/layout/hList1"/>
    <dgm:cxn modelId="{3A4CA0CB-1280-406F-82DA-252A7D00897E}" type="presOf" srcId="{D125B84B-C80A-40DF-A290-D04E2948A0AC}" destId="{99C77706-5BC4-4005-BBBF-46F41B8CCBAE}" srcOrd="0" destOrd="1" presId="urn:microsoft.com/office/officeart/2005/8/layout/hList1"/>
    <dgm:cxn modelId="{7C097DD8-B02E-48E3-8E42-590AC74DC7B7}" srcId="{FA45DAAF-CF58-4980-BE59-FB98459CDC36}" destId="{3F8C90A1-B0C4-4EF2-8858-763485657116}" srcOrd="0" destOrd="0" parTransId="{6516C357-8B39-48AA-810A-C2FB7E8A3F00}" sibTransId="{A9388F05-296E-41BE-ACFF-2808D9534019}"/>
    <dgm:cxn modelId="{D224E75D-EC70-416D-83B2-F9A761736E42}" srcId="{3F8C90A1-B0C4-4EF2-8858-763485657116}" destId="{D125B84B-C80A-40DF-A290-D04E2948A0AC}" srcOrd="1" destOrd="0" parTransId="{34EFC98B-0ADE-4086-865B-9C041D144A84}" sibTransId="{D6ED3BBD-AC8B-4AA8-8E5B-B3AC9F027DD6}"/>
    <dgm:cxn modelId="{BBF5CE4F-7612-42D2-B5DD-77D42F846897}" srcId="{3F8C90A1-B0C4-4EF2-8858-763485657116}" destId="{462FFC76-DE4F-4680-A43B-0AC3CABBC873}" srcOrd="0" destOrd="0" parTransId="{D8032776-180A-4925-A09B-08E6BBE5C970}" sibTransId="{23536F8B-CB96-4E9A-87DB-760163590730}"/>
    <dgm:cxn modelId="{91B0A95D-045F-49F2-A475-218BAE05E50B}" srcId="{3F8C90A1-B0C4-4EF2-8858-763485657116}" destId="{0ACC2962-C479-488E-AAFE-1996B5E82D23}" srcOrd="2" destOrd="0" parTransId="{0DCDA351-379F-4401-9A8E-3671C9B7E993}" sibTransId="{6AE97CD9-1288-481C-8E24-A60F06AE46B0}"/>
    <dgm:cxn modelId="{2581CBC7-7DF2-45C4-AB9B-D705C6F4EBEB}" type="presParOf" srcId="{DE05C5BA-5B47-4750-8288-6A3F1491D691}" destId="{EE650E22-F2D6-48A3-9479-0AD958DF4A3E}" srcOrd="0" destOrd="0" presId="urn:microsoft.com/office/officeart/2005/8/layout/hList1"/>
    <dgm:cxn modelId="{B0284B4D-246C-422F-A0C6-A64D42B52B39}" type="presParOf" srcId="{EE650E22-F2D6-48A3-9479-0AD958DF4A3E}" destId="{6C2F7F50-31F2-41A9-9C12-8C726E7EBA45}" srcOrd="0" destOrd="0" presId="urn:microsoft.com/office/officeart/2005/8/layout/hList1"/>
    <dgm:cxn modelId="{37378191-6920-4C90-BA2F-72206E663C08}" type="presParOf" srcId="{EE650E22-F2D6-48A3-9479-0AD958DF4A3E}" destId="{99C77706-5BC4-4005-BBBF-46F41B8CCBA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A640E9-D955-9D45-A7F4-EEB62BB86295}" type="doc">
      <dgm:prSet loTypeId="urn:microsoft.com/office/officeart/2005/8/layout/lProcess3" loCatId="process" qsTypeId="urn:microsoft.com/office/officeart/2005/8/quickstyle/3D4" qsCatId="3D" csTypeId="urn:microsoft.com/office/officeart/2005/8/colors/accent1_2" csCatId="accent1" phldr="1"/>
      <dgm:spPr/>
      <dgm:t>
        <a:bodyPr/>
        <a:lstStyle/>
        <a:p>
          <a:endParaRPr lang="en-US"/>
        </a:p>
      </dgm:t>
    </dgm:pt>
    <dgm:pt modelId="{30FD00E9-C477-B041-AFC4-FE283E827119}">
      <dgm:prSet custT="1"/>
      <dgm:spPr/>
      <dgm:t>
        <a:bodyPr/>
        <a:lstStyle/>
        <a:p>
          <a:pPr rtl="0"/>
          <a:r>
            <a:rPr kumimoji="1" lang="en-US" sz="2000" b="1" i="0" smtClean="0">
              <a:effectLst>
                <a:outerShdw blurRad="38100" dist="38100" dir="2700000" algn="tl">
                  <a:srgbClr val="000000">
                    <a:alpha val="43137"/>
                  </a:srgbClr>
                </a:outerShdw>
              </a:effectLst>
            </a:rPr>
            <a:t>All possible routes are tried</a:t>
          </a:r>
          <a:endParaRPr lang="en-US" sz="2000" b="1" i="0" dirty="0">
            <a:effectLst>
              <a:outerShdw blurRad="38100" dist="38100" dir="2700000" algn="tl">
                <a:srgbClr val="000000">
                  <a:alpha val="43137"/>
                </a:srgbClr>
              </a:outerShdw>
            </a:effectLst>
          </a:endParaRPr>
        </a:p>
      </dgm:t>
    </dgm:pt>
    <dgm:pt modelId="{21BD71D3-1FFF-134D-8ED1-70895C5332CE}" type="parTrans" cxnId="{12DC70C2-2BCF-C640-8A6C-7FC194C4D3A0}">
      <dgm:prSet/>
      <dgm:spPr/>
      <dgm:t>
        <a:bodyPr/>
        <a:lstStyle/>
        <a:p>
          <a:endParaRPr lang="en-US"/>
        </a:p>
      </dgm:t>
    </dgm:pt>
    <dgm:pt modelId="{DDC3854D-E329-684F-A582-F35F879D653A}" type="sibTrans" cxnId="{12DC70C2-2BCF-C640-8A6C-7FC194C4D3A0}">
      <dgm:prSet/>
      <dgm:spPr/>
      <dgm:t>
        <a:bodyPr/>
        <a:lstStyle/>
        <a:p>
          <a:endParaRPr lang="en-US"/>
        </a:p>
      </dgm:t>
    </dgm:pt>
    <dgm:pt modelId="{A506DA02-6BA1-AE4E-B05E-A26C95EF28F2}">
      <dgm:prSet custT="1"/>
      <dgm:spPr/>
      <dgm:t>
        <a:bodyPr/>
        <a:lstStyle/>
        <a:p>
          <a:pPr rtl="0"/>
          <a:r>
            <a:rPr kumimoji="1" lang="en-US" sz="2000" b="1" i="0" smtClean="0">
              <a:effectLst>
                <a:outerShdw blurRad="38100" dist="38100" dir="2700000" algn="tl">
                  <a:srgbClr val="000000">
                    <a:alpha val="43137"/>
                  </a:srgbClr>
                </a:outerShdw>
              </a:effectLst>
            </a:rPr>
            <a:t>Highly robust</a:t>
          </a:r>
          <a:endParaRPr lang="en-US" sz="2000" b="1" i="0" dirty="0">
            <a:effectLst>
              <a:outerShdw blurRad="38100" dist="38100" dir="2700000" algn="tl">
                <a:srgbClr val="000000">
                  <a:alpha val="43137"/>
                </a:srgbClr>
              </a:outerShdw>
            </a:effectLst>
          </a:endParaRPr>
        </a:p>
      </dgm:t>
    </dgm:pt>
    <dgm:pt modelId="{85F2A1B8-CCAE-3542-BD78-695408F2DD9F}" type="parTrans" cxnId="{D49315C9-6950-3B40-9454-59F11B38D891}">
      <dgm:prSet/>
      <dgm:spPr/>
      <dgm:t>
        <a:bodyPr/>
        <a:lstStyle/>
        <a:p>
          <a:endParaRPr lang="en-US"/>
        </a:p>
      </dgm:t>
    </dgm:pt>
    <dgm:pt modelId="{EF0596EE-6761-3B42-B54D-F54817E0F920}" type="sibTrans" cxnId="{D49315C9-6950-3B40-9454-59F11B38D891}">
      <dgm:prSet/>
      <dgm:spPr/>
      <dgm:t>
        <a:bodyPr/>
        <a:lstStyle/>
        <a:p>
          <a:endParaRPr lang="en-US"/>
        </a:p>
      </dgm:t>
    </dgm:pt>
    <dgm:pt modelId="{E222BBFB-236D-D144-B594-B6BC22F3363D}">
      <dgm:prSet custT="1"/>
      <dgm:spPr/>
      <dgm:t>
        <a:bodyPr/>
        <a:lstStyle/>
        <a:p>
          <a:pPr rtl="0"/>
          <a:r>
            <a:rPr kumimoji="1" lang="en-US" sz="2000" b="1" i="0" smtClean="0">
              <a:effectLst>
                <a:outerShdw blurRad="38100" dist="38100" dir="2700000" algn="tl">
                  <a:srgbClr val="000000">
                    <a:alpha val="43137"/>
                  </a:srgbClr>
                </a:outerShdw>
              </a:effectLst>
            </a:rPr>
            <a:t>Can be used to send emergency messages</a:t>
          </a:r>
          <a:endParaRPr lang="en-US" sz="2000" b="1" i="0" dirty="0">
            <a:effectLst>
              <a:outerShdw blurRad="38100" dist="38100" dir="2700000" algn="tl">
                <a:srgbClr val="000000">
                  <a:alpha val="43137"/>
                </a:srgbClr>
              </a:outerShdw>
            </a:effectLst>
          </a:endParaRPr>
        </a:p>
      </dgm:t>
    </dgm:pt>
    <dgm:pt modelId="{57A1BA5D-4C0C-134F-B33C-BFB51D42C01A}" type="parTrans" cxnId="{2E49BF81-B614-8D40-8109-327E274618B8}">
      <dgm:prSet/>
      <dgm:spPr/>
      <dgm:t>
        <a:bodyPr/>
        <a:lstStyle/>
        <a:p>
          <a:endParaRPr lang="en-US"/>
        </a:p>
      </dgm:t>
    </dgm:pt>
    <dgm:pt modelId="{89D334E2-82C4-4F4F-9411-6ADBDB88F01B}" type="sibTrans" cxnId="{2E49BF81-B614-8D40-8109-327E274618B8}">
      <dgm:prSet/>
      <dgm:spPr/>
      <dgm:t>
        <a:bodyPr/>
        <a:lstStyle/>
        <a:p>
          <a:endParaRPr lang="en-US"/>
        </a:p>
      </dgm:t>
    </dgm:pt>
    <dgm:pt modelId="{C9D1D4E7-685E-8347-A0FD-E0F2D0D090D9}">
      <dgm:prSet custT="1"/>
      <dgm:spPr/>
      <dgm:t>
        <a:bodyPr/>
        <a:lstStyle/>
        <a:p>
          <a:pPr rtl="0"/>
          <a:r>
            <a:rPr kumimoji="1" lang="en-US" sz="2000" b="1" i="0" smtClean="0">
              <a:effectLst>
                <a:outerShdw blurRad="38100" dist="38100" dir="2700000" algn="tl">
                  <a:srgbClr val="000000">
                    <a:alpha val="43137"/>
                  </a:srgbClr>
                </a:outerShdw>
              </a:effectLst>
            </a:rPr>
            <a:t>At least one packet will have taken minimum hop route</a:t>
          </a:r>
          <a:endParaRPr lang="en-US" sz="2000" b="1" i="0" dirty="0">
            <a:effectLst>
              <a:outerShdw blurRad="38100" dist="38100" dir="2700000" algn="tl">
                <a:srgbClr val="000000">
                  <a:alpha val="43137"/>
                </a:srgbClr>
              </a:outerShdw>
            </a:effectLst>
          </a:endParaRPr>
        </a:p>
      </dgm:t>
    </dgm:pt>
    <dgm:pt modelId="{7F9FDC3A-43CE-EE4D-B202-A8E205C6BBB1}" type="parTrans" cxnId="{2F89FA05-5903-BA4F-9E66-A8C9C413FF07}">
      <dgm:prSet/>
      <dgm:spPr/>
      <dgm:t>
        <a:bodyPr/>
        <a:lstStyle/>
        <a:p>
          <a:endParaRPr lang="en-US"/>
        </a:p>
      </dgm:t>
    </dgm:pt>
    <dgm:pt modelId="{0F65F471-CD03-DB49-A996-4BF72F5D8BB7}" type="sibTrans" cxnId="{2F89FA05-5903-BA4F-9E66-A8C9C413FF07}">
      <dgm:prSet/>
      <dgm:spPr/>
      <dgm:t>
        <a:bodyPr/>
        <a:lstStyle/>
        <a:p>
          <a:endParaRPr lang="en-US"/>
        </a:p>
      </dgm:t>
    </dgm:pt>
    <dgm:pt modelId="{02EF86FD-367B-FE4B-A58D-37FB33907C15}">
      <dgm:prSet custT="1"/>
      <dgm:spPr/>
      <dgm:t>
        <a:bodyPr/>
        <a:lstStyle/>
        <a:p>
          <a:pPr rtl="0"/>
          <a:r>
            <a:rPr kumimoji="1" lang="en-US" sz="2000" b="1" i="0" smtClean="0">
              <a:effectLst>
                <a:outerShdw blurRad="38100" dist="38100" dir="2700000" algn="tl">
                  <a:srgbClr val="000000">
                    <a:alpha val="43137"/>
                  </a:srgbClr>
                </a:outerShdw>
              </a:effectLst>
            </a:rPr>
            <a:t>Nodes directly or indirectly connected to source are visited</a:t>
          </a:r>
          <a:endParaRPr lang="en-US" sz="2000" b="1" i="0" dirty="0">
            <a:effectLst>
              <a:outerShdw blurRad="38100" dist="38100" dir="2700000" algn="tl">
                <a:srgbClr val="000000">
                  <a:alpha val="43137"/>
                </a:srgbClr>
              </a:outerShdw>
            </a:effectLst>
          </a:endParaRPr>
        </a:p>
      </dgm:t>
    </dgm:pt>
    <dgm:pt modelId="{4C09E2CB-CD6A-004F-A0FA-60EDCAD3C168}" type="parTrans" cxnId="{890F9820-1125-7C4F-ADC8-7BD73DC737BF}">
      <dgm:prSet/>
      <dgm:spPr/>
      <dgm:t>
        <a:bodyPr/>
        <a:lstStyle/>
        <a:p>
          <a:endParaRPr lang="en-US"/>
        </a:p>
      </dgm:t>
    </dgm:pt>
    <dgm:pt modelId="{3D52089C-D914-AB4F-9EF9-62B9895CB619}" type="sibTrans" cxnId="{890F9820-1125-7C4F-ADC8-7BD73DC737BF}">
      <dgm:prSet/>
      <dgm:spPr/>
      <dgm:t>
        <a:bodyPr/>
        <a:lstStyle/>
        <a:p>
          <a:endParaRPr lang="en-US"/>
        </a:p>
      </dgm:t>
    </dgm:pt>
    <dgm:pt modelId="{268062E5-9AE5-0D4D-8F11-82E3D52B28D9}">
      <dgm:prSet custT="1"/>
      <dgm:spPr/>
      <dgm:t>
        <a:bodyPr/>
        <a:lstStyle/>
        <a:p>
          <a:pPr rtl="0"/>
          <a:r>
            <a:rPr kumimoji="1" lang="en-US" sz="2000" b="1" i="0" smtClean="0">
              <a:effectLst>
                <a:outerShdw blurRad="38100" dist="38100" dir="2700000" algn="tl">
                  <a:srgbClr val="000000">
                    <a:alpha val="43137"/>
                  </a:srgbClr>
                </a:outerShdw>
              </a:effectLst>
            </a:rPr>
            <a:t>Disadvantages:</a:t>
          </a:r>
          <a:endParaRPr lang="en-US" sz="2000" b="1" i="0" dirty="0">
            <a:effectLst>
              <a:outerShdw blurRad="38100" dist="38100" dir="2700000" algn="tl">
                <a:srgbClr val="000000">
                  <a:alpha val="43137"/>
                </a:srgbClr>
              </a:outerShdw>
            </a:effectLst>
          </a:endParaRPr>
        </a:p>
      </dgm:t>
    </dgm:pt>
    <dgm:pt modelId="{B17AE93A-225F-7C42-B2C1-1C006B196DD6}" type="parTrans" cxnId="{12BDDFC7-77FD-8345-9817-FE6FE514309D}">
      <dgm:prSet/>
      <dgm:spPr/>
      <dgm:t>
        <a:bodyPr/>
        <a:lstStyle/>
        <a:p>
          <a:endParaRPr lang="en-US"/>
        </a:p>
      </dgm:t>
    </dgm:pt>
    <dgm:pt modelId="{E57DAFCB-004B-BE4A-8502-23B67CE1E663}" type="sibTrans" cxnId="{12BDDFC7-77FD-8345-9817-FE6FE514309D}">
      <dgm:prSet/>
      <dgm:spPr/>
      <dgm:t>
        <a:bodyPr/>
        <a:lstStyle/>
        <a:p>
          <a:endParaRPr lang="en-US"/>
        </a:p>
      </dgm:t>
    </dgm:pt>
    <dgm:pt modelId="{1F22F71C-C987-B84D-AB5C-922383BF4C69}">
      <dgm:prSet custT="1"/>
      <dgm:spPr/>
      <dgm:t>
        <a:bodyPr/>
        <a:lstStyle/>
        <a:p>
          <a:pPr rtl="0"/>
          <a:r>
            <a:rPr kumimoji="1" lang="en-US" sz="2000" b="1" i="0" smtClean="0">
              <a:effectLst>
                <a:outerShdw blurRad="38100" dist="38100" dir="2700000" algn="tl">
                  <a:srgbClr val="000000">
                    <a:alpha val="43137"/>
                  </a:srgbClr>
                </a:outerShdw>
              </a:effectLst>
            </a:rPr>
            <a:t>High traffic load generated</a:t>
          </a:r>
          <a:endParaRPr lang="en-US" sz="2000" b="1" i="0" dirty="0">
            <a:effectLst>
              <a:outerShdw blurRad="38100" dist="38100" dir="2700000" algn="tl">
                <a:srgbClr val="000000">
                  <a:alpha val="43137"/>
                </a:srgbClr>
              </a:outerShdw>
            </a:effectLst>
          </a:endParaRPr>
        </a:p>
      </dgm:t>
    </dgm:pt>
    <dgm:pt modelId="{380E2CFC-C30F-B34D-8CD1-B08C37FBF8C7}" type="parTrans" cxnId="{DB48E3AB-1128-1044-8400-E890B2F12892}">
      <dgm:prSet/>
      <dgm:spPr/>
      <dgm:t>
        <a:bodyPr/>
        <a:lstStyle/>
        <a:p>
          <a:endParaRPr lang="en-US"/>
        </a:p>
      </dgm:t>
    </dgm:pt>
    <dgm:pt modelId="{E8441810-F345-8141-A25C-E07CE366C217}" type="sibTrans" cxnId="{DB48E3AB-1128-1044-8400-E890B2F12892}">
      <dgm:prSet/>
      <dgm:spPr/>
      <dgm:t>
        <a:bodyPr/>
        <a:lstStyle/>
        <a:p>
          <a:endParaRPr lang="en-US"/>
        </a:p>
      </dgm:t>
    </dgm:pt>
    <dgm:pt modelId="{10E6F739-8BD9-5B4C-8655-F979CDAE4C10}">
      <dgm:prSet custT="1"/>
      <dgm:spPr/>
      <dgm:t>
        <a:bodyPr/>
        <a:lstStyle/>
        <a:p>
          <a:pPr rtl="0"/>
          <a:r>
            <a:rPr kumimoji="1" lang="en-US" sz="2000" b="1" i="0" smtClean="0">
              <a:effectLst>
                <a:outerShdw blurRad="38100" dist="38100" dir="2700000" algn="tl">
                  <a:srgbClr val="000000">
                    <a:alpha val="43137"/>
                  </a:srgbClr>
                </a:outerShdw>
              </a:effectLst>
            </a:rPr>
            <a:t>Security concerns</a:t>
          </a:r>
          <a:endParaRPr kumimoji="1" lang="en-US" sz="2000" b="1" i="0" dirty="0">
            <a:effectLst>
              <a:outerShdw blurRad="38100" dist="38100" dir="2700000" algn="tl">
                <a:srgbClr val="000000">
                  <a:alpha val="43137"/>
                </a:srgbClr>
              </a:outerShdw>
            </a:effectLst>
          </a:endParaRPr>
        </a:p>
      </dgm:t>
    </dgm:pt>
    <dgm:pt modelId="{CFAE05F1-CD27-9247-A6E7-2129EF7A512D}" type="parTrans" cxnId="{0CB33CE6-CB7D-6D4B-BFBC-4C62892F9A69}">
      <dgm:prSet/>
      <dgm:spPr/>
      <dgm:t>
        <a:bodyPr/>
        <a:lstStyle/>
        <a:p>
          <a:endParaRPr lang="en-US"/>
        </a:p>
      </dgm:t>
    </dgm:pt>
    <dgm:pt modelId="{A703181C-2B22-F34D-8FBF-B79584ACD068}" type="sibTrans" cxnId="{0CB33CE6-CB7D-6D4B-BFBC-4C62892F9A69}">
      <dgm:prSet/>
      <dgm:spPr/>
      <dgm:t>
        <a:bodyPr/>
        <a:lstStyle/>
        <a:p>
          <a:endParaRPr lang="en-US"/>
        </a:p>
      </dgm:t>
    </dgm:pt>
    <dgm:pt modelId="{2253B211-F682-BD4D-B7CE-2C6A7E66762E}" type="pres">
      <dgm:prSet presAssocID="{2DA640E9-D955-9D45-A7F4-EEB62BB86295}" presName="Name0" presStyleCnt="0">
        <dgm:presLayoutVars>
          <dgm:chPref val="3"/>
          <dgm:dir/>
          <dgm:animLvl val="lvl"/>
          <dgm:resizeHandles/>
        </dgm:presLayoutVars>
      </dgm:prSet>
      <dgm:spPr/>
      <dgm:t>
        <a:bodyPr/>
        <a:lstStyle/>
        <a:p>
          <a:endParaRPr lang="en-US"/>
        </a:p>
      </dgm:t>
    </dgm:pt>
    <dgm:pt modelId="{3B43A738-CB8B-FE42-9A85-BEEE1F2B04D0}" type="pres">
      <dgm:prSet presAssocID="{30FD00E9-C477-B041-AFC4-FE283E827119}" presName="horFlow" presStyleCnt="0"/>
      <dgm:spPr/>
      <dgm:t>
        <a:bodyPr/>
        <a:lstStyle/>
        <a:p>
          <a:endParaRPr lang="en-US"/>
        </a:p>
      </dgm:t>
    </dgm:pt>
    <dgm:pt modelId="{9E1C8242-091F-274C-990A-635B1635AE8B}" type="pres">
      <dgm:prSet presAssocID="{30FD00E9-C477-B041-AFC4-FE283E827119}" presName="bigChev" presStyleLbl="node1" presStyleIdx="0" presStyleCnt="4"/>
      <dgm:spPr/>
      <dgm:t>
        <a:bodyPr/>
        <a:lstStyle/>
        <a:p>
          <a:endParaRPr lang="en-US"/>
        </a:p>
      </dgm:t>
    </dgm:pt>
    <dgm:pt modelId="{6854DB8C-FA58-0E48-8738-F093B60C71D8}" type="pres">
      <dgm:prSet presAssocID="{85F2A1B8-CCAE-3542-BD78-695408F2DD9F}" presName="parTrans" presStyleCnt="0"/>
      <dgm:spPr/>
      <dgm:t>
        <a:bodyPr/>
        <a:lstStyle/>
        <a:p>
          <a:endParaRPr lang="en-US"/>
        </a:p>
      </dgm:t>
    </dgm:pt>
    <dgm:pt modelId="{EF0BEDEE-42D8-1240-B757-DC94B448CBAE}" type="pres">
      <dgm:prSet presAssocID="{A506DA02-6BA1-AE4E-B05E-A26C95EF28F2}" presName="node" presStyleLbl="alignAccFollowNode1" presStyleIdx="0" presStyleCnt="4">
        <dgm:presLayoutVars>
          <dgm:bulletEnabled val="1"/>
        </dgm:presLayoutVars>
      </dgm:prSet>
      <dgm:spPr/>
      <dgm:t>
        <a:bodyPr/>
        <a:lstStyle/>
        <a:p>
          <a:endParaRPr lang="en-US"/>
        </a:p>
      </dgm:t>
    </dgm:pt>
    <dgm:pt modelId="{A9DF0751-BB27-4D41-B0C1-110BF2E86876}" type="pres">
      <dgm:prSet presAssocID="{EF0596EE-6761-3B42-B54D-F54817E0F920}" presName="sibTrans" presStyleCnt="0"/>
      <dgm:spPr/>
      <dgm:t>
        <a:bodyPr/>
        <a:lstStyle/>
        <a:p>
          <a:endParaRPr lang="en-US"/>
        </a:p>
      </dgm:t>
    </dgm:pt>
    <dgm:pt modelId="{05A1CB7A-49A2-6C4A-901B-22C268ED27C7}" type="pres">
      <dgm:prSet presAssocID="{E222BBFB-236D-D144-B594-B6BC22F3363D}" presName="node" presStyleLbl="alignAccFollowNode1" presStyleIdx="1" presStyleCnt="4" custScaleX="104251">
        <dgm:presLayoutVars>
          <dgm:bulletEnabled val="1"/>
        </dgm:presLayoutVars>
      </dgm:prSet>
      <dgm:spPr/>
      <dgm:t>
        <a:bodyPr/>
        <a:lstStyle/>
        <a:p>
          <a:endParaRPr lang="en-US"/>
        </a:p>
      </dgm:t>
    </dgm:pt>
    <dgm:pt modelId="{B5D1424C-2010-4E4C-B519-6252F5D6A6B2}" type="pres">
      <dgm:prSet presAssocID="{30FD00E9-C477-B041-AFC4-FE283E827119}" presName="vSp" presStyleCnt="0"/>
      <dgm:spPr/>
      <dgm:t>
        <a:bodyPr/>
        <a:lstStyle/>
        <a:p>
          <a:endParaRPr lang="en-US"/>
        </a:p>
      </dgm:t>
    </dgm:pt>
    <dgm:pt modelId="{2A9D2BF0-5D93-5B4B-9392-F2CDCF6125C7}" type="pres">
      <dgm:prSet presAssocID="{C9D1D4E7-685E-8347-A0FD-E0F2D0D090D9}" presName="horFlow" presStyleCnt="0"/>
      <dgm:spPr/>
      <dgm:t>
        <a:bodyPr/>
        <a:lstStyle/>
        <a:p>
          <a:endParaRPr lang="en-US"/>
        </a:p>
      </dgm:t>
    </dgm:pt>
    <dgm:pt modelId="{871D9761-8D66-5448-8D36-EEE06A251C56}" type="pres">
      <dgm:prSet presAssocID="{C9D1D4E7-685E-8347-A0FD-E0F2D0D090D9}" presName="bigChev" presStyleLbl="node1" presStyleIdx="1" presStyleCnt="4" custScaleX="114918"/>
      <dgm:spPr/>
      <dgm:t>
        <a:bodyPr/>
        <a:lstStyle/>
        <a:p>
          <a:endParaRPr lang="en-US"/>
        </a:p>
      </dgm:t>
    </dgm:pt>
    <dgm:pt modelId="{C1ABF3BD-C48F-2948-8E56-0C374773C9CD}" type="pres">
      <dgm:prSet presAssocID="{C9D1D4E7-685E-8347-A0FD-E0F2D0D090D9}" presName="vSp" presStyleCnt="0"/>
      <dgm:spPr/>
      <dgm:t>
        <a:bodyPr/>
        <a:lstStyle/>
        <a:p>
          <a:endParaRPr lang="en-US"/>
        </a:p>
      </dgm:t>
    </dgm:pt>
    <dgm:pt modelId="{290D1CB7-77AC-C641-BA1B-1680DC0189B8}" type="pres">
      <dgm:prSet presAssocID="{02EF86FD-367B-FE4B-A58D-37FB33907C15}" presName="horFlow" presStyleCnt="0"/>
      <dgm:spPr/>
      <dgm:t>
        <a:bodyPr/>
        <a:lstStyle/>
        <a:p>
          <a:endParaRPr lang="en-US"/>
        </a:p>
      </dgm:t>
    </dgm:pt>
    <dgm:pt modelId="{DA63E85E-FD79-AF44-A512-FB758BFBC068}" type="pres">
      <dgm:prSet presAssocID="{02EF86FD-367B-FE4B-A58D-37FB33907C15}" presName="bigChev" presStyleLbl="node1" presStyleIdx="2" presStyleCnt="4" custScaleX="114918"/>
      <dgm:spPr/>
      <dgm:t>
        <a:bodyPr/>
        <a:lstStyle/>
        <a:p>
          <a:endParaRPr lang="en-US"/>
        </a:p>
      </dgm:t>
    </dgm:pt>
    <dgm:pt modelId="{07F0F9AF-586F-2B4E-BD15-1B560CDCC5F8}" type="pres">
      <dgm:prSet presAssocID="{02EF86FD-367B-FE4B-A58D-37FB33907C15}" presName="vSp" presStyleCnt="0"/>
      <dgm:spPr/>
      <dgm:t>
        <a:bodyPr/>
        <a:lstStyle/>
        <a:p>
          <a:endParaRPr lang="en-US"/>
        </a:p>
      </dgm:t>
    </dgm:pt>
    <dgm:pt modelId="{6018CCB0-9D3D-1945-BD13-59C040CBC58B}" type="pres">
      <dgm:prSet presAssocID="{268062E5-9AE5-0D4D-8F11-82E3D52B28D9}" presName="horFlow" presStyleCnt="0"/>
      <dgm:spPr/>
      <dgm:t>
        <a:bodyPr/>
        <a:lstStyle/>
        <a:p>
          <a:endParaRPr lang="en-US"/>
        </a:p>
      </dgm:t>
    </dgm:pt>
    <dgm:pt modelId="{18F1F6C1-E577-874D-B833-1CC78F7CCDAC}" type="pres">
      <dgm:prSet presAssocID="{268062E5-9AE5-0D4D-8F11-82E3D52B28D9}" presName="bigChev" presStyleLbl="node1" presStyleIdx="3" presStyleCnt="4" custScaleX="105036"/>
      <dgm:spPr/>
      <dgm:t>
        <a:bodyPr/>
        <a:lstStyle/>
        <a:p>
          <a:endParaRPr lang="en-US"/>
        </a:p>
      </dgm:t>
    </dgm:pt>
    <dgm:pt modelId="{799DEAA7-07D7-FB43-BB9A-5C8561209CF2}" type="pres">
      <dgm:prSet presAssocID="{380E2CFC-C30F-B34D-8CD1-B08C37FBF8C7}" presName="parTrans" presStyleCnt="0"/>
      <dgm:spPr/>
      <dgm:t>
        <a:bodyPr/>
        <a:lstStyle/>
        <a:p>
          <a:endParaRPr lang="en-US"/>
        </a:p>
      </dgm:t>
    </dgm:pt>
    <dgm:pt modelId="{7209B316-61FB-2C43-8966-43A01771DED1}" type="pres">
      <dgm:prSet presAssocID="{1F22F71C-C987-B84D-AB5C-922383BF4C69}" presName="node" presStyleLbl="alignAccFollowNode1" presStyleIdx="2" presStyleCnt="4">
        <dgm:presLayoutVars>
          <dgm:bulletEnabled val="1"/>
        </dgm:presLayoutVars>
      </dgm:prSet>
      <dgm:spPr/>
      <dgm:t>
        <a:bodyPr/>
        <a:lstStyle/>
        <a:p>
          <a:endParaRPr lang="en-US"/>
        </a:p>
      </dgm:t>
    </dgm:pt>
    <dgm:pt modelId="{6F465BF2-B212-6946-9B01-7979BE353A1B}" type="pres">
      <dgm:prSet presAssocID="{E8441810-F345-8141-A25C-E07CE366C217}" presName="sibTrans" presStyleCnt="0"/>
      <dgm:spPr/>
      <dgm:t>
        <a:bodyPr/>
        <a:lstStyle/>
        <a:p>
          <a:endParaRPr lang="en-US"/>
        </a:p>
      </dgm:t>
    </dgm:pt>
    <dgm:pt modelId="{BA22303C-99F8-3944-9A2D-F00D7B3F76BD}" type="pres">
      <dgm:prSet presAssocID="{10E6F739-8BD9-5B4C-8655-F979CDAE4C10}" presName="node" presStyleLbl="alignAccFollowNode1" presStyleIdx="3" presStyleCnt="4">
        <dgm:presLayoutVars>
          <dgm:bulletEnabled val="1"/>
        </dgm:presLayoutVars>
      </dgm:prSet>
      <dgm:spPr/>
      <dgm:t>
        <a:bodyPr/>
        <a:lstStyle/>
        <a:p>
          <a:endParaRPr lang="en-US"/>
        </a:p>
      </dgm:t>
    </dgm:pt>
  </dgm:ptLst>
  <dgm:cxnLst>
    <dgm:cxn modelId="{09E1F98F-FB98-9245-AB7E-4DB0F53BD1C6}" type="presOf" srcId="{268062E5-9AE5-0D4D-8F11-82E3D52B28D9}" destId="{18F1F6C1-E577-874D-B833-1CC78F7CCDAC}" srcOrd="0" destOrd="0" presId="urn:microsoft.com/office/officeart/2005/8/layout/lProcess3"/>
    <dgm:cxn modelId="{430AA080-EE80-C147-9494-E4B1AE38327E}" type="presOf" srcId="{C9D1D4E7-685E-8347-A0FD-E0F2D0D090D9}" destId="{871D9761-8D66-5448-8D36-EEE06A251C56}" srcOrd="0" destOrd="0" presId="urn:microsoft.com/office/officeart/2005/8/layout/lProcess3"/>
    <dgm:cxn modelId="{2E49BF81-B614-8D40-8109-327E274618B8}" srcId="{30FD00E9-C477-B041-AFC4-FE283E827119}" destId="{E222BBFB-236D-D144-B594-B6BC22F3363D}" srcOrd="1" destOrd="0" parTransId="{57A1BA5D-4C0C-134F-B33C-BFB51D42C01A}" sibTransId="{89D334E2-82C4-4F4F-9411-6ADBDB88F01B}"/>
    <dgm:cxn modelId="{DB48E3AB-1128-1044-8400-E890B2F12892}" srcId="{268062E5-9AE5-0D4D-8F11-82E3D52B28D9}" destId="{1F22F71C-C987-B84D-AB5C-922383BF4C69}" srcOrd="0" destOrd="0" parTransId="{380E2CFC-C30F-B34D-8CD1-B08C37FBF8C7}" sibTransId="{E8441810-F345-8141-A25C-E07CE366C217}"/>
    <dgm:cxn modelId="{9D68422C-C9E6-004B-936A-6FAD470B496B}" type="presOf" srcId="{30FD00E9-C477-B041-AFC4-FE283E827119}" destId="{9E1C8242-091F-274C-990A-635B1635AE8B}" srcOrd="0" destOrd="0" presId="urn:microsoft.com/office/officeart/2005/8/layout/lProcess3"/>
    <dgm:cxn modelId="{12DC70C2-2BCF-C640-8A6C-7FC194C4D3A0}" srcId="{2DA640E9-D955-9D45-A7F4-EEB62BB86295}" destId="{30FD00E9-C477-B041-AFC4-FE283E827119}" srcOrd="0" destOrd="0" parTransId="{21BD71D3-1FFF-134D-8ED1-70895C5332CE}" sibTransId="{DDC3854D-E329-684F-A582-F35F879D653A}"/>
    <dgm:cxn modelId="{2F89FA05-5903-BA4F-9E66-A8C9C413FF07}" srcId="{2DA640E9-D955-9D45-A7F4-EEB62BB86295}" destId="{C9D1D4E7-685E-8347-A0FD-E0F2D0D090D9}" srcOrd="1" destOrd="0" parTransId="{7F9FDC3A-43CE-EE4D-B202-A8E205C6BBB1}" sibTransId="{0F65F471-CD03-DB49-A996-4BF72F5D8BB7}"/>
    <dgm:cxn modelId="{12BDDFC7-77FD-8345-9817-FE6FE514309D}" srcId="{2DA640E9-D955-9D45-A7F4-EEB62BB86295}" destId="{268062E5-9AE5-0D4D-8F11-82E3D52B28D9}" srcOrd="3" destOrd="0" parTransId="{B17AE93A-225F-7C42-B2C1-1C006B196DD6}" sibTransId="{E57DAFCB-004B-BE4A-8502-23B67CE1E663}"/>
    <dgm:cxn modelId="{CDAB1B03-8857-9541-9CB3-DE7FA22A9E5F}" type="presOf" srcId="{A506DA02-6BA1-AE4E-B05E-A26C95EF28F2}" destId="{EF0BEDEE-42D8-1240-B757-DC94B448CBAE}" srcOrd="0" destOrd="0" presId="urn:microsoft.com/office/officeart/2005/8/layout/lProcess3"/>
    <dgm:cxn modelId="{890F9820-1125-7C4F-ADC8-7BD73DC737BF}" srcId="{2DA640E9-D955-9D45-A7F4-EEB62BB86295}" destId="{02EF86FD-367B-FE4B-A58D-37FB33907C15}" srcOrd="2" destOrd="0" parTransId="{4C09E2CB-CD6A-004F-A0FA-60EDCAD3C168}" sibTransId="{3D52089C-D914-AB4F-9EF9-62B9895CB619}"/>
    <dgm:cxn modelId="{366592B2-F3C6-7148-AFF8-40598BBAE864}" type="presOf" srcId="{02EF86FD-367B-FE4B-A58D-37FB33907C15}" destId="{DA63E85E-FD79-AF44-A512-FB758BFBC068}" srcOrd="0" destOrd="0" presId="urn:microsoft.com/office/officeart/2005/8/layout/lProcess3"/>
    <dgm:cxn modelId="{040A1744-BF6F-5949-BBDE-87C0435A489E}" type="presOf" srcId="{1F22F71C-C987-B84D-AB5C-922383BF4C69}" destId="{7209B316-61FB-2C43-8966-43A01771DED1}" srcOrd="0" destOrd="0" presId="urn:microsoft.com/office/officeart/2005/8/layout/lProcess3"/>
    <dgm:cxn modelId="{C2905C21-28FE-DB47-BDAA-D30BD22CE34E}" type="presOf" srcId="{2DA640E9-D955-9D45-A7F4-EEB62BB86295}" destId="{2253B211-F682-BD4D-B7CE-2C6A7E66762E}" srcOrd="0" destOrd="0" presId="urn:microsoft.com/office/officeart/2005/8/layout/lProcess3"/>
    <dgm:cxn modelId="{F9FC8F91-A829-9A46-82C6-23F701A87D92}" type="presOf" srcId="{10E6F739-8BD9-5B4C-8655-F979CDAE4C10}" destId="{BA22303C-99F8-3944-9A2D-F00D7B3F76BD}" srcOrd="0" destOrd="0" presId="urn:microsoft.com/office/officeart/2005/8/layout/lProcess3"/>
    <dgm:cxn modelId="{D76291EC-35E6-B84A-AEAF-4E588E016BBF}" type="presOf" srcId="{E222BBFB-236D-D144-B594-B6BC22F3363D}" destId="{05A1CB7A-49A2-6C4A-901B-22C268ED27C7}" srcOrd="0" destOrd="0" presId="urn:microsoft.com/office/officeart/2005/8/layout/lProcess3"/>
    <dgm:cxn modelId="{D49315C9-6950-3B40-9454-59F11B38D891}" srcId="{30FD00E9-C477-B041-AFC4-FE283E827119}" destId="{A506DA02-6BA1-AE4E-B05E-A26C95EF28F2}" srcOrd="0" destOrd="0" parTransId="{85F2A1B8-CCAE-3542-BD78-695408F2DD9F}" sibTransId="{EF0596EE-6761-3B42-B54D-F54817E0F920}"/>
    <dgm:cxn modelId="{0CB33CE6-CB7D-6D4B-BFBC-4C62892F9A69}" srcId="{268062E5-9AE5-0D4D-8F11-82E3D52B28D9}" destId="{10E6F739-8BD9-5B4C-8655-F979CDAE4C10}" srcOrd="1" destOrd="0" parTransId="{CFAE05F1-CD27-9247-A6E7-2129EF7A512D}" sibTransId="{A703181C-2B22-F34D-8FBF-B79584ACD068}"/>
    <dgm:cxn modelId="{DA5A1A34-B4DD-A74B-A362-8E5768E2E587}" type="presParOf" srcId="{2253B211-F682-BD4D-B7CE-2C6A7E66762E}" destId="{3B43A738-CB8B-FE42-9A85-BEEE1F2B04D0}" srcOrd="0" destOrd="0" presId="urn:microsoft.com/office/officeart/2005/8/layout/lProcess3"/>
    <dgm:cxn modelId="{0C535DD0-F217-5C4C-98E8-7453ED0C1023}" type="presParOf" srcId="{3B43A738-CB8B-FE42-9A85-BEEE1F2B04D0}" destId="{9E1C8242-091F-274C-990A-635B1635AE8B}" srcOrd="0" destOrd="0" presId="urn:microsoft.com/office/officeart/2005/8/layout/lProcess3"/>
    <dgm:cxn modelId="{E03888A9-8703-B146-9631-548776495279}" type="presParOf" srcId="{3B43A738-CB8B-FE42-9A85-BEEE1F2B04D0}" destId="{6854DB8C-FA58-0E48-8738-F093B60C71D8}" srcOrd="1" destOrd="0" presId="urn:microsoft.com/office/officeart/2005/8/layout/lProcess3"/>
    <dgm:cxn modelId="{37D9969F-1831-874E-A816-8548E29BB0A7}" type="presParOf" srcId="{3B43A738-CB8B-FE42-9A85-BEEE1F2B04D0}" destId="{EF0BEDEE-42D8-1240-B757-DC94B448CBAE}" srcOrd="2" destOrd="0" presId="urn:microsoft.com/office/officeart/2005/8/layout/lProcess3"/>
    <dgm:cxn modelId="{D78E0D98-AB32-C546-9311-947B0820B23F}" type="presParOf" srcId="{3B43A738-CB8B-FE42-9A85-BEEE1F2B04D0}" destId="{A9DF0751-BB27-4D41-B0C1-110BF2E86876}" srcOrd="3" destOrd="0" presId="urn:microsoft.com/office/officeart/2005/8/layout/lProcess3"/>
    <dgm:cxn modelId="{51B1D062-A766-7E4B-897A-D02BA4BB3527}" type="presParOf" srcId="{3B43A738-CB8B-FE42-9A85-BEEE1F2B04D0}" destId="{05A1CB7A-49A2-6C4A-901B-22C268ED27C7}" srcOrd="4" destOrd="0" presId="urn:microsoft.com/office/officeart/2005/8/layout/lProcess3"/>
    <dgm:cxn modelId="{FC8B2BFC-859A-D343-8924-65B96D2350B9}" type="presParOf" srcId="{2253B211-F682-BD4D-B7CE-2C6A7E66762E}" destId="{B5D1424C-2010-4E4C-B519-6252F5D6A6B2}" srcOrd="1" destOrd="0" presId="urn:microsoft.com/office/officeart/2005/8/layout/lProcess3"/>
    <dgm:cxn modelId="{6361361E-14D3-2C4B-9402-23D0C1FD0178}" type="presParOf" srcId="{2253B211-F682-BD4D-B7CE-2C6A7E66762E}" destId="{2A9D2BF0-5D93-5B4B-9392-F2CDCF6125C7}" srcOrd="2" destOrd="0" presId="urn:microsoft.com/office/officeart/2005/8/layout/lProcess3"/>
    <dgm:cxn modelId="{350B8E01-28C0-6346-ADD6-3B8EB43E09EE}" type="presParOf" srcId="{2A9D2BF0-5D93-5B4B-9392-F2CDCF6125C7}" destId="{871D9761-8D66-5448-8D36-EEE06A251C56}" srcOrd="0" destOrd="0" presId="urn:microsoft.com/office/officeart/2005/8/layout/lProcess3"/>
    <dgm:cxn modelId="{332CCDBA-E32A-4249-9444-C3B5AE1C761D}" type="presParOf" srcId="{2253B211-F682-BD4D-B7CE-2C6A7E66762E}" destId="{C1ABF3BD-C48F-2948-8E56-0C374773C9CD}" srcOrd="3" destOrd="0" presId="urn:microsoft.com/office/officeart/2005/8/layout/lProcess3"/>
    <dgm:cxn modelId="{563C911F-9D0A-ED4B-8657-C0C95082A36C}" type="presParOf" srcId="{2253B211-F682-BD4D-B7CE-2C6A7E66762E}" destId="{290D1CB7-77AC-C641-BA1B-1680DC0189B8}" srcOrd="4" destOrd="0" presId="urn:microsoft.com/office/officeart/2005/8/layout/lProcess3"/>
    <dgm:cxn modelId="{07F8AF4D-E193-F444-ACE2-5BDE64768DD9}" type="presParOf" srcId="{290D1CB7-77AC-C641-BA1B-1680DC0189B8}" destId="{DA63E85E-FD79-AF44-A512-FB758BFBC068}" srcOrd="0" destOrd="0" presId="urn:microsoft.com/office/officeart/2005/8/layout/lProcess3"/>
    <dgm:cxn modelId="{AF73C09F-EC38-5043-B953-08DC0AD700F9}" type="presParOf" srcId="{2253B211-F682-BD4D-B7CE-2C6A7E66762E}" destId="{07F0F9AF-586F-2B4E-BD15-1B560CDCC5F8}" srcOrd="5" destOrd="0" presId="urn:microsoft.com/office/officeart/2005/8/layout/lProcess3"/>
    <dgm:cxn modelId="{99C06DB3-948B-3A4B-AF25-2DFBDDEC0C41}" type="presParOf" srcId="{2253B211-F682-BD4D-B7CE-2C6A7E66762E}" destId="{6018CCB0-9D3D-1945-BD13-59C040CBC58B}" srcOrd="6" destOrd="0" presId="urn:microsoft.com/office/officeart/2005/8/layout/lProcess3"/>
    <dgm:cxn modelId="{2004CC98-4F57-D84F-B1ED-B54FB5EA016F}" type="presParOf" srcId="{6018CCB0-9D3D-1945-BD13-59C040CBC58B}" destId="{18F1F6C1-E577-874D-B833-1CC78F7CCDAC}" srcOrd="0" destOrd="0" presId="urn:microsoft.com/office/officeart/2005/8/layout/lProcess3"/>
    <dgm:cxn modelId="{3DB73254-4296-AE4F-A08B-7E896AF5A811}" type="presParOf" srcId="{6018CCB0-9D3D-1945-BD13-59C040CBC58B}" destId="{799DEAA7-07D7-FB43-BB9A-5C8561209CF2}" srcOrd="1" destOrd="0" presId="urn:microsoft.com/office/officeart/2005/8/layout/lProcess3"/>
    <dgm:cxn modelId="{E3A178AC-1304-0D4E-8AD4-E175BA1BED07}" type="presParOf" srcId="{6018CCB0-9D3D-1945-BD13-59C040CBC58B}" destId="{7209B316-61FB-2C43-8966-43A01771DED1}" srcOrd="2" destOrd="0" presId="urn:microsoft.com/office/officeart/2005/8/layout/lProcess3"/>
    <dgm:cxn modelId="{56AC774C-7E41-6F4B-B74E-4606E5644AB5}" type="presParOf" srcId="{6018CCB0-9D3D-1945-BD13-59C040CBC58B}" destId="{6F465BF2-B212-6946-9B01-7979BE353A1B}" srcOrd="3" destOrd="0" presId="urn:microsoft.com/office/officeart/2005/8/layout/lProcess3"/>
    <dgm:cxn modelId="{C1A40895-D0A2-7946-B916-1C9FF7C44F6B}" type="presParOf" srcId="{6018CCB0-9D3D-1945-BD13-59C040CBC58B}" destId="{BA22303C-99F8-3944-9A2D-F00D7B3F76BD}"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0E5E5E-DCE7-3B4F-8284-FBEFD0F12E7E}" type="doc">
      <dgm:prSet loTypeId="urn:microsoft.com/office/officeart/2008/layout/LinedList" loCatId="process" qsTypeId="urn:microsoft.com/office/officeart/2005/8/quickstyle/simple4" qsCatId="simple" csTypeId="urn:microsoft.com/office/officeart/2005/8/colors/accent1_2" csCatId="accent1" phldr="1"/>
      <dgm:spPr/>
      <dgm:t>
        <a:bodyPr/>
        <a:lstStyle/>
        <a:p>
          <a:endParaRPr lang="en-US"/>
        </a:p>
      </dgm:t>
    </dgm:pt>
    <dgm:pt modelId="{3B573811-66C7-B74C-A101-594C5DBD7B53}">
      <dgm:prSet phldrT="[Text]"/>
      <dgm:spPr/>
      <dgm:t>
        <a:bodyPr/>
        <a:lstStyle/>
        <a:p>
          <a:r>
            <a:rPr kumimoji="1" lang="en-US" smtClean="0"/>
            <a:t>Disadvantages:</a:t>
          </a:r>
          <a:endParaRPr lang="en-US"/>
        </a:p>
      </dgm:t>
    </dgm:pt>
    <dgm:pt modelId="{AC23CC53-276F-664D-BDBD-EBA5EEEC24C2}" type="parTrans" cxnId="{A21392CC-E9E6-484C-B5AD-A815248A87A9}">
      <dgm:prSet/>
      <dgm:spPr/>
      <dgm:t>
        <a:bodyPr/>
        <a:lstStyle/>
        <a:p>
          <a:endParaRPr lang="en-US"/>
        </a:p>
      </dgm:t>
    </dgm:pt>
    <dgm:pt modelId="{15CC1EA9-60D5-F34F-926C-6F1C1C663FF5}" type="sibTrans" cxnId="{A21392CC-E9E6-484C-B5AD-A815248A87A9}">
      <dgm:prSet/>
      <dgm:spPr/>
      <dgm:t>
        <a:bodyPr/>
        <a:lstStyle/>
        <a:p>
          <a:endParaRPr lang="en-US"/>
        </a:p>
      </dgm:t>
    </dgm:pt>
    <dgm:pt modelId="{E833FCCA-29AB-2E4D-B974-76D1A3A333D5}">
      <dgm:prSet/>
      <dgm:spPr/>
      <dgm:t>
        <a:bodyPr/>
        <a:lstStyle/>
        <a:p>
          <a:r>
            <a:rPr kumimoji="1" lang="en-US" smtClean="0"/>
            <a:t>Decisions more complex</a:t>
          </a:r>
          <a:endParaRPr kumimoji="1" lang="en-US" dirty="0" smtClean="0"/>
        </a:p>
      </dgm:t>
    </dgm:pt>
    <dgm:pt modelId="{73F68391-D773-AE4B-AAA2-5A1B3B3DFF71}" type="parTrans" cxnId="{F8D4E42B-D36A-9044-AB66-84C89EED670A}">
      <dgm:prSet/>
      <dgm:spPr/>
      <dgm:t>
        <a:bodyPr/>
        <a:lstStyle/>
        <a:p>
          <a:endParaRPr lang="en-US"/>
        </a:p>
      </dgm:t>
    </dgm:pt>
    <dgm:pt modelId="{FBC646C4-C2AA-EC4D-8AC7-B75ABCCCE480}" type="sibTrans" cxnId="{F8D4E42B-D36A-9044-AB66-84C89EED670A}">
      <dgm:prSet/>
      <dgm:spPr/>
      <dgm:t>
        <a:bodyPr/>
        <a:lstStyle/>
        <a:p>
          <a:endParaRPr lang="en-US"/>
        </a:p>
      </dgm:t>
    </dgm:pt>
    <dgm:pt modelId="{17905355-415C-3C43-B3D1-E494F70B64A9}">
      <dgm:prSet/>
      <dgm:spPr/>
      <dgm:t>
        <a:bodyPr/>
        <a:lstStyle/>
        <a:p>
          <a:r>
            <a:rPr kumimoji="1" lang="en-US" dirty="0" smtClean="0"/>
            <a:t>Tradeoff between quality of network information and overhead</a:t>
          </a:r>
        </a:p>
      </dgm:t>
    </dgm:pt>
    <dgm:pt modelId="{64F806FD-ADC7-CB4D-B168-74E6D02B11B7}" type="parTrans" cxnId="{852396CC-B95C-9740-9B33-BEB8EE45E1A2}">
      <dgm:prSet/>
      <dgm:spPr/>
      <dgm:t>
        <a:bodyPr/>
        <a:lstStyle/>
        <a:p>
          <a:endParaRPr lang="en-US"/>
        </a:p>
      </dgm:t>
    </dgm:pt>
    <dgm:pt modelId="{D51FDF5A-BD74-104B-A593-E4FC5D1D3E88}" type="sibTrans" cxnId="{852396CC-B95C-9740-9B33-BEB8EE45E1A2}">
      <dgm:prSet/>
      <dgm:spPr/>
      <dgm:t>
        <a:bodyPr/>
        <a:lstStyle/>
        <a:p>
          <a:endParaRPr lang="en-US"/>
        </a:p>
      </dgm:t>
    </dgm:pt>
    <dgm:pt modelId="{E66C1A87-1E53-0E41-BF85-1281AD3790AD}">
      <dgm:prSet/>
      <dgm:spPr/>
      <dgm:t>
        <a:bodyPr/>
        <a:lstStyle/>
        <a:p>
          <a:r>
            <a:rPr kumimoji="1" lang="en-US" smtClean="0"/>
            <a:t>Reacting too quickly can cause oscillation</a:t>
          </a:r>
          <a:endParaRPr kumimoji="1" lang="en-US" dirty="0" smtClean="0"/>
        </a:p>
      </dgm:t>
    </dgm:pt>
    <dgm:pt modelId="{95F9E2F7-5974-E145-A11A-9D1C637A25D8}" type="parTrans" cxnId="{F063E2AE-068F-B843-8D51-DFCBDC5D7A26}">
      <dgm:prSet/>
      <dgm:spPr/>
      <dgm:t>
        <a:bodyPr/>
        <a:lstStyle/>
        <a:p>
          <a:endParaRPr lang="en-US"/>
        </a:p>
      </dgm:t>
    </dgm:pt>
    <dgm:pt modelId="{A8945E43-B0AF-1D49-9CB9-799B4435A035}" type="sibTrans" cxnId="{F063E2AE-068F-B843-8D51-DFCBDC5D7A26}">
      <dgm:prSet/>
      <dgm:spPr/>
      <dgm:t>
        <a:bodyPr/>
        <a:lstStyle/>
        <a:p>
          <a:endParaRPr lang="en-US"/>
        </a:p>
      </dgm:t>
    </dgm:pt>
    <dgm:pt modelId="{C26D6B92-F7E5-8E48-989B-4328B77EAE36}">
      <dgm:prSet/>
      <dgm:spPr/>
      <dgm:t>
        <a:bodyPr/>
        <a:lstStyle/>
        <a:p>
          <a:r>
            <a:rPr kumimoji="1" lang="en-US" dirty="0" smtClean="0"/>
            <a:t>Reacting too slowly means information may be irrelevant </a:t>
          </a:r>
          <a:endParaRPr kumimoji="1" lang="en-US" dirty="0"/>
        </a:p>
      </dgm:t>
    </dgm:pt>
    <dgm:pt modelId="{79A95F44-5ECB-5944-84B6-044C4C559AE3}" type="parTrans" cxnId="{1BF12D94-7F81-E34A-9B31-20B92BF921B0}">
      <dgm:prSet/>
      <dgm:spPr/>
      <dgm:t>
        <a:bodyPr/>
        <a:lstStyle/>
        <a:p>
          <a:endParaRPr lang="en-US"/>
        </a:p>
      </dgm:t>
    </dgm:pt>
    <dgm:pt modelId="{C6889CCA-0061-0549-A22B-E4169A037EB8}" type="sibTrans" cxnId="{1BF12D94-7F81-E34A-9B31-20B92BF921B0}">
      <dgm:prSet/>
      <dgm:spPr/>
      <dgm:t>
        <a:bodyPr/>
        <a:lstStyle/>
        <a:p>
          <a:endParaRPr lang="en-US"/>
        </a:p>
      </dgm:t>
    </dgm:pt>
    <dgm:pt modelId="{FEB7BE20-909C-E343-BBED-D16E9A3BBB71}" type="pres">
      <dgm:prSet presAssocID="{0C0E5E5E-DCE7-3B4F-8284-FBEFD0F12E7E}" presName="vert0" presStyleCnt="0">
        <dgm:presLayoutVars>
          <dgm:dir/>
          <dgm:animOne val="branch"/>
          <dgm:animLvl val="lvl"/>
        </dgm:presLayoutVars>
      </dgm:prSet>
      <dgm:spPr/>
      <dgm:t>
        <a:bodyPr/>
        <a:lstStyle/>
        <a:p>
          <a:endParaRPr lang="en-US"/>
        </a:p>
      </dgm:t>
    </dgm:pt>
    <dgm:pt modelId="{F4D4D551-E292-3545-9ADD-87CF8E1F7E43}" type="pres">
      <dgm:prSet presAssocID="{3B573811-66C7-B74C-A101-594C5DBD7B53}" presName="thickLine" presStyleLbl="alignNode1" presStyleIdx="0" presStyleCnt="1"/>
      <dgm:spPr/>
    </dgm:pt>
    <dgm:pt modelId="{1EC46083-3CE9-414D-ADB7-F5C692C7B569}" type="pres">
      <dgm:prSet presAssocID="{3B573811-66C7-B74C-A101-594C5DBD7B53}" presName="horz1" presStyleCnt="0"/>
      <dgm:spPr/>
    </dgm:pt>
    <dgm:pt modelId="{F9502799-1DF6-004A-8D47-383BE863AECC}" type="pres">
      <dgm:prSet presAssocID="{3B573811-66C7-B74C-A101-594C5DBD7B53}" presName="tx1" presStyleLbl="revTx" presStyleIdx="0" presStyleCnt="5"/>
      <dgm:spPr/>
      <dgm:t>
        <a:bodyPr/>
        <a:lstStyle/>
        <a:p>
          <a:endParaRPr lang="en-US"/>
        </a:p>
      </dgm:t>
    </dgm:pt>
    <dgm:pt modelId="{E3D166FE-C1DD-2B4D-8D91-12898887A4EC}" type="pres">
      <dgm:prSet presAssocID="{3B573811-66C7-B74C-A101-594C5DBD7B53}" presName="vert1" presStyleCnt="0"/>
      <dgm:spPr/>
    </dgm:pt>
    <dgm:pt modelId="{BDB17837-3B4A-134C-BE06-0F773BFA4686}" type="pres">
      <dgm:prSet presAssocID="{E833FCCA-29AB-2E4D-B974-76D1A3A333D5}" presName="vertSpace2a" presStyleCnt="0"/>
      <dgm:spPr/>
    </dgm:pt>
    <dgm:pt modelId="{382BB2F5-E626-C045-81B3-AE3F5269489F}" type="pres">
      <dgm:prSet presAssocID="{E833FCCA-29AB-2E4D-B974-76D1A3A333D5}" presName="horz2" presStyleCnt="0"/>
      <dgm:spPr/>
    </dgm:pt>
    <dgm:pt modelId="{446C7783-FAF3-194E-93E5-980A2E3B755D}" type="pres">
      <dgm:prSet presAssocID="{E833FCCA-29AB-2E4D-B974-76D1A3A333D5}" presName="horzSpace2" presStyleCnt="0"/>
      <dgm:spPr/>
    </dgm:pt>
    <dgm:pt modelId="{82B4865E-C745-5445-B26C-91EF538B7995}" type="pres">
      <dgm:prSet presAssocID="{E833FCCA-29AB-2E4D-B974-76D1A3A333D5}" presName="tx2" presStyleLbl="revTx" presStyleIdx="1" presStyleCnt="5"/>
      <dgm:spPr/>
      <dgm:t>
        <a:bodyPr/>
        <a:lstStyle/>
        <a:p>
          <a:endParaRPr lang="en-US"/>
        </a:p>
      </dgm:t>
    </dgm:pt>
    <dgm:pt modelId="{DD09D49E-1789-004F-803C-F95F4884C70F}" type="pres">
      <dgm:prSet presAssocID="{E833FCCA-29AB-2E4D-B974-76D1A3A333D5}" presName="vert2" presStyleCnt="0"/>
      <dgm:spPr/>
    </dgm:pt>
    <dgm:pt modelId="{508EF5B6-E06E-FB42-9A8C-8FEA18CA4F91}" type="pres">
      <dgm:prSet presAssocID="{E833FCCA-29AB-2E4D-B974-76D1A3A333D5}" presName="thinLine2b" presStyleLbl="callout" presStyleIdx="0" presStyleCnt="4"/>
      <dgm:spPr/>
    </dgm:pt>
    <dgm:pt modelId="{6FC0C4D7-3544-7E45-8871-F3822296DA73}" type="pres">
      <dgm:prSet presAssocID="{E833FCCA-29AB-2E4D-B974-76D1A3A333D5}" presName="vertSpace2b" presStyleCnt="0"/>
      <dgm:spPr/>
    </dgm:pt>
    <dgm:pt modelId="{90D58F75-91AD-B648-B273-82F813306E95}" type="pres">
      <dgm:prSet presAssocID="{17905355-415C-3C43-B3D1-E494F70B64A9}" presName="horz2" presStyleCnt="0"/>
      <dgm:spPr/>
    </dgm:pt>
    <dgm:pt modelId="{6F641400-FED2-1643-A513-488B749001C5}" type="pres">
      <dgm:prSet presAssocID="{17905355-415C-3C43-B3D1-E494F70B64A9}" presName="horzSpace2" presStyleCnt="0"/>
      <dgm:spPr/>
    </dgm:pt>
    <dgm:pt modelId="{63912ECD-3326-D149-ABB6-643B17D30308}" type="pres">
      <dgm:prSet presAssocID="{17905355-415C-3C43-B3D1-E494F70B64A9}" presName="tx2" presStyleLbl="revTx" presStyleIdx="2" presStyleCnt="5"/>
      <dgm:spPr/>
      <dgm:t>
        <a:bodyPr/>
        <a:lstStyle/>
        <a:p>
          <a:endParaRPr lang="en-US"/>
        </a:p>
      </dgm:t>
    </dgm:pt>
    <dgm:pt modelId="{11308214-8BFA-1C47-91F9-4C7B8A9DEA96}" type="pres">
      <dgm:prSet presAssocID="{17905355-415C-3C43-B3D1-E494F70B64A9}" presName="vert2" presStyleCnt="0"/>
      <dgm:spPr/>
    </dgm:pt>
    <dgm:pt modelId="{5F401CE0-8A26-5040-9274-035455D25CE5}" type="pres">
      <dgm:prSet presAssocID="{17905355-415C-3C43-B3D1-E494F70B64A9}" presName="thinLine2b" presStyleLbl="callout" presStyleIdx="1" presStyleCnt="4"/>
      <dgm:spPr/>
    </dgm:pt>
    <dgm:pt modelId="{CDCC4B29-97EB-1548-86BE-09A5B11E804C}" type="pres">
      <dgm:prSet presAssocID="{17905355-415C-3C43-B3D1-E494F70B64A9}" presName="vertSpace2b" presStyleCnt="0"/>
      <dgm:spPr/>
    </dgm:pt>
    <dgm:pt modelId="{82FF6381-6664-FE42-BFB4-6A8772B7BC2C}" type="pres">
      <dgm:prSet presAssocID="{E66C1A87-1E53-0E41-BF85-1281AD3790AD}" presName="horz2" presStyleCnt="0"/>
      <dgm:spPr/>
    </dgm:pt>
    <dgm:pt modelId="{F0CE7C41-1D26-7149-9BDB-3C915600BCF3}" type="pres">
      <dgm:prSet presAssocID="{E66C1A87-1E53-0E41-BF85-1281AD3790AD}" presName="horzSpace2" presStyleCnt="0"/>
      <dgm:spPr/>
    </dgm:pt>
    <dgm:pt modelId="{8A20BE2E-CA78-CD4D-B746-36C33F943BD2}" type="pres">
      <dgm:prSet presAssocID="{E66C1A87-1E53-0E41-BF85-1281AD3790AD}" presName="tx2" presStyleLbl="revTx" presStyleIdx="3" presStyleCnt="5"/>
      <dgm:spPr/>
      <dgm:t>
        <a:bodyPr/>
        <a:lstStyle/>
        <a:p>
          <a:endParaRPr lang="en-US"/>
        </a:p>
      </dgm:t>
    </dgm:pt>
    <dgm:pt modelId="{793E1036-2E19-8C4F-9988-D9E95870290C}" type="pres">
      <dgm:prSet presAssocID="{E66C1A87-1E53-0E41-BF85-1281AD3790AD}" presName="vert2" presStyleCnt="0"/>
      <dgm:spPr/>
    </dgm:pt>
    <dgm:pt modelId="{69737729-26CE-014E-AF07-4C181BDB5B1C}" type="pres">
      <dgm:prSet presAssocID="{E66C1A87-1E53-0E41-BF85-1281AD3790AD}" presName="thinLine2b" presStyleLbl="callout" presStyleIdx="2" presStyleCnt="4"/>
      <dgm:spPr/>
    </dgm:pt>
    <dgm:pt modelId="{F0287B1F-0408-0845-B2E9-7DCFAC4E559D}" type="pres">
      <dgm:prSet presAssocID="{E66C1A87-1E53-0E41-BF85-1281AD3790AD}" presName="vertSpace2b" presStyleCnt="0"/>
      <dgm:spPr/>
    </dgm:pt>
    <dgm:pt modelId="{0F5C15D3-BF3B-DB48-8709-4313B62E9940}" type="pres">
      <dgm:prSet presAssocID="{C26D6B92-F7E5-8E48-989B-4328B77EAE36}" presName="horz2" presStyleCnt="0"/>
      <dgm:spPr/>
    </dgm:pt>
    <dgm:pt modelId="{06639D2C-ABE4-3347-86A1-21A2BD773EB8}" type="pres">
      <dgm:prSet presAssocID="{C26D6B92-F7E5-8E48-989B-4328B77EAE36}" presName="horzSpace2" presStyleCnt="0"/>
      <dgm:spPr/>
    </dgm:pt>
    <dgm:pt modelId="{6F667D18-50E6-8541-97F3-0C07A166CB5B}" type="pres">
      <dgm:prSet presAssocID="{C26D6B92-F7E5-8E48-989B-4328B77EAE36}" presName="tx2" presStyleLbl="revTx" presStyleIdx="4" presStyleCnt="5"/>
      <dgm:spPr/>
      <dgm:t>
        <a:bodyPr/>
        <a:lstStyle/>
        <a:p>
          <a:endParaRPr lang="en-US"/>
        </a:p>
      </dgm:t>
    </dgm:pt>
    <dgm:pt modelId="{A08B5574-B2A0-9A47-864C-2A4B7711ACAB}" type="pres">
      <dgm:prSet presAssocID="{C26D6B92-F7E5-8E48-989B-4328B77EAE36}" presName="vert2" presStyleCnt="0"/>
      <dgm:spPr/>
    </dgm:pt>
    <dgm:pt modelId="{C829D347-1BC3-E046-8481-41380660BEB2}" type="pres">
      <dgm:prSet presAssocID="{C26D6B92-F7E5-8E48-989B-4328B77EAE36}" presName="thinLine2b" presStyleLbl="callout" presStyleIdx="3" presStyleCnt="4"/>
      <dgm:spPr/>
    </dgm:pt>
    <dgm:pt modelId="{4C4DE217-E55D-E34B-B222-B57964ADC7CA}" type="pres">
      <dgm:prSet presAssocID="{C26D6B92-F7E5-8E48-989B-4328B77EAE36}" presName="vertSpace2b" presStyleCnt="0"/>
      <dgm:spPr/>
    </dgm:pt>
  </dgm:ptLst>
  <dgm:cxnLst>
    <dgm:cxn modelId="{852396CC-B95C-9740-9B33-BEB8EE45E1A2}" srcId="{3B573811-66C7-B74C-A101-594C5DBD7B53}" destId="{17905355-415C-3C43-B3D1-E494F70B64A9}" srcOrd="1" destOrd="0" parTransId="{64F806FD-ADC7-CB4D-B168-74E6D02B11B7}" sibTransId="{D51FDF5A-BD74-104B-A593-E4FC5D1D3E88}"/>
    <dgm:cxn modelId="{B4E16BFB-C679-F644-B766-9CF339962CD9}" type="presOf" srcId="{17905355-415C-3C43-B3D1-E494F70B64A9}" destId="{63912ECD-3326-D149-ABB6-643B17D30308}" srcOrd="0" destOrd="0" presId="urn:microsoft.com/office/officeart/2008/layout/LinedList"/>
    <dgm:cxn modelId="{1BF12D94-7F81-E34A-9B31-20B92BF921B0}" srcId="{3B573811-66C7-B74C-A101-594C5DBD7B53}" destId="{C26D6B92-F7E5-8E48-989B-4328B77EAE36}" srcOrd="3" destOrd="0" parTransId="{79A95F44-5ECB-5944-84B6-044C4C559AE3}" sibTransId="{C6889CCA-0061-0549-A22B-E4169A037EB8}"/>
    <dgm:cxn modelId="{F8D4E42B-D36A-9044-AB66-84C89EED670A}" srcId="{3B573811-66C7-B74C-A101-594C5DBD7B53}" destId="{E833FCCA-29AB-2E4D-B974-76D1A3A333D5}" srcOrd="0" destOrd="0" parTransId="{73F68391-D773-AE4B-AAA2-5A1B3B3DFF71}" sibTransId="{FBC646C4-C2AA-EC4D-8AC7-B75ABCCCE480}"/>
    <dgm:cxn modelId="{AC83B7F4-6112-D24F-A701-E6255DB87CAD}" type="presOf" srcId="{0C0E5E5E-DCE7-3B4F-8284-FBEFD0F12E7E}" destId="{FEB7BE20-909C-E343-BBED-D16E9A3BBB71}" srcOrd="0" destOrd="0" presId="urn:microsoft.com/office/officeart/2008/layout/LinedList"/>
    <dgm:cxn modelId="{CF80E817-2B25-D545-B0FF-3BA4B84331E4}" type="presOf" srcId="{3B573811-66C7-B74C-A101-594C5DBD7B53}" destId="{F9502799-1DF6-004A-8D47-383BE863AECC}" srcOrd="0" destOrd="0" presId="urn:microsoft.com/office/officeart/2008/layout/LinedList"/>
    <dgm:cxn modelId="{F063E2AE-068F-B843-8D51-DFCBDC5D7A26}" srcId="{3B573811-66C7-B74C-A101-594C5DBD7B53}" destId="{E66C1A87-1E53-0E41-BF85-1281AD3790AD}" srcOrd="2" destOrd="0" parTransId="{95F9E2F7-5974-E145-A11A-9D1C637A25D8}" sibTransId="{A8945E43-B0AF-1D49-9CB9-799B4435A035}"/>
    <dgm:cxn modelId="{4C774753-9688-A745-BC3D-834F41B3384F}" type="presOf" srcId="{C26D6B92-F7E5-8E48-989B-4328B77EAE36}" destId="{6F667D18-50E6-8541-97F3-0C07A166CB5B}" srcOrd="0" destOrd="0" presId="urn:microsoft.com/office/officeart/2008/layout/LinedList"/>
    <dgm:cxn modelId="{F49446D8-92B4-8F41-ADE2-D54CD7A7F9F2}" type="presOf" srcId="{E66C1A87-1E53-0E41-BF85-1281AD3790AD}" destId="{8A20BE2E-CA78-CD4D-B746-36C33F943BD2}" srcOrd="0" destOrd="0" presId="urn:microsoft.com/office/officeart/2008/layout/LinedList"/>
    <dgm:cxn modelId="{EEEE1AA2-76A1-8741-BEE6-86C51EA72ADB}" type="presOf" srcId="{E833FCCA-29AB-2E4D-B974-76D1A3A333D5}" destId="{82B4865E-C745-5445-B26C-91EF538B7995}" srcOrd="0" destOrd="0" presId="urn:microsoft.com/office/officeart/2008/layout/LinedList"/>
    <dgm:cxn modelId="{A21392CC-E9E6-484C-B5AD-A815248A87A9}" srcId="{0C0E5E5E-DCE7-3B4F-8284-FBEFD0F12E7E}" destId="{3B573811-66C7-B74C-A101-594C5DBD7B53}" srcOrd="0" destOrd="0" parTransId="{AC23CC53-276F-664D-BDBD-EBA5EEEC24C2}" sibTransId="{15CC1EA9-60D5-F34F-926C-6F1C1C663FF5}"/>
    <dgm:cxn modelId="{4A9E144E-4A23-654F-83AC-2371F3FB8EE8}" type="presParOf" srcId="{FEB7BE20-909C-E343-BBED-D16E9A3BBB71}" destId="{F4D4D551-E292-3545-9ADD-87CF8E1F7E43}" srcOrd="0" destOrd="0" presId="urn:microsoft.com/office/officeart/2008/layout/LinedList"/>
    <dgm:cxn modelId="{C04CB10D-F1EB-C44F-920A-5CB8522DE634}" type="presParOf" srcId="{FEB7BE20-909C-E343-BBED-D16E9A3BBB71}" destId="{1EC46083-3CE9-414D-ADB7-F5C692C7B569}" srcOrd="1" destOrd="0" presId="urn:microsoft.com/office/officeart/2008/layout/LinedList"/>
    <dgm:cxn modelId="{8C177C6A-7687-BA41-826C-84F8C167333A}" type="presParOf" srcId="{1EC46083-3CE9-414D-ADB7-F5C692C7B569}" destId="{F9502799-1DF6-004A-8D47-383BE863AECC}" srcOrd="0" destOrd="0" presId="urn:microsoft.com/office/officeart/2008/layout/LinedList"/>
    <dgm:cxn modelId="{AEE3AC3D-F48C-504A-95E8-37E6D892EE26}" type="presParOf" srcId="{1EC46083-3CE9-414D-ADB7-F5C692C7B569}" destId="{E3D166FE-C1DD-2B4D-8D91-12898887A4EC}" srcOrd="1" destOrd="0" presId="urn:microsoft.com/office/officeart/2008/layout/LinedList"/>
    <dgm:cxn modelId="{9443FF0B-3AE2-9F4A-8633-5C500012C816}" type="presParOf" srcId="{E3D166FE-C1DD-2B4D-8D91-12898887A4EC}" destId="{BDB17837-3B4A-134C-BE06-0F773BFA4686}" srcOrd="0" destOrd="0" presId="urn:microsoft.com/office/officeart/2008/layout/LinedList"/>
    <dgm:cxn modelId="{7A22F8E4-EC3D-0D48-8B37-C6B54C04C517}" type="presParOf" srcId="{E3D166FE-C1DD-2B4D-8D91-12898887A4EC}" destId="{382BB2F5-E626-C045-81B3-AE3F5269489F}" srcOrd="1" destOrd="0" presId="urn:microsoft.com/office/officeart/2008/layout/LinedList"/>
    <dgm:cxn modelId="{87D32F47-6545-AB4D-A48B-E710BD5A2B40}" type="presParOf" srcId="{382BB2F5-E626-C045-81B3-AE3F5269489F}" destId="{446C7783-FAF3-194E-93E5-980A2E3B755D}" srcOrd="0" destOrd="0" presId="urn:microsoft.com/office/officeart/2008/layout/LinedList"/>
    <dgm:cxn modelId="{6E5DCB09-25D6-5C46-9423-A6776B6DB5C9}" type="presParOf" srcId="{382BB2F5-E626-C045-81B3-AE3F5269489F}" destId="{82B4865E-C745-5445-B26C-91EF538B7995}" srcOrd="1" destOrd="0" presId="urn:microsoft.com/office/officeart/2008/layout/LinedList"/>
    <dgm:cxn modelId="{0AEEDA36-13B0-C549-82F3-4E7E14B9D104}" type="presParOf" srcId="{382BB2F5-E626-C045-81B3-AE3F5269489F}" destId="{DD09D49E-1789-004F-803C-F95F4884C70F}" srcOrd="2" destOrd="0" presId="urn:microsoft.com/office/officeart/2008/layout/LinedList"/>
    <dgm:cxn modelId="{D3977D33-3468-E744-9E2A-34E76B973832}" type="presParOf" srcId="{E3D166FE-C1DD-2B4D-8D91-12898887A4EC}" destId="{508EF5B6-E06E-FB42-9A8C-8FEA18CA4F91}" srcOrd="2" destOrd="0" presId="urn:microsoft.com/office/officeart/2008/layout/LinedList"/>
    <dgm:cxn modelId="{E51E6D4D-4AA6-BA48-8E29-613DF5190156}" type="presParOf" srcId="{E3D166FE-C1DD-2B4D-8D91-12898887A4EC}" destId="{6FC0C4D7-3544-7E45-8871-F3822296DA73}" srcOrd="3" destOrd="0" presId="urn:microsoft.com/office/officeart/2008/layout/LinedList"/>
    <dgm:cxn modelId="{3BE2B2D0-0476-F748-B5AE-A72ABC3A8594}" type="presParOf" srcId="{E3D166FE-C1DD-2B4D-8D91-12898887A4EC}" destId="{90D58F75-91AD-B648-B273-82F813306E95}" srcOrd="4" destOrd="0" presId="urn:microsoft.com/office/officeart/2008/layout/LinedList"/>
    <dgm:cxn modelId="{C45EF216-5A4A-3C4A-8FDF-C8BF806F0577}" type="presParOf" srcId="{90D58F75-91AD-B648-B273-82F813306E95}" destId="{6F641400-FED2-1643-A513-488B749001C5}" srcOrd="0" destOrd="0" presId="urn:microsoft.com/office/officeart/2008/layout/LinedList"/>
    <dgm:cxn modelId="{CBAA6BA8-B109-5045-8DFC-BE0305BB9095}" type="presParOf" srcId="{90D58F75-91AD-B648-B273-82F813306E95}" destId="{63912ECD-3326-D149-ABB6-643B17D30308}" srcOrd="1" destOrd="0" presId="urn:microsoft.com/office/officeart/2008/layout/LinedList"/>
    <dgm:cxn modelId="{6B11DBE6-7F54-4C45-86C7-EDCFB3316704}" type="presParOf" srcId="{90D58F75-91AD-B648-B273-82F813306E95}" destId="{11308214-8BFA-1C47-91F9-4C7B8A9DEA96}" srcOrd="2" destOrd="0" presId="urn:microsoft.com/office/officeart/2008/layout/LinedList"/>
    <dgm:cxn modelId="{84D2F4D4-7487-EF4D-904A-91496370F65C}" type="presParOf" srcId="{E3D166FE-C1DD-2B4D-8D91-12898887A4EC}" destId="{5F401CE0-8A26-5040-9274-035455D25CE5}" srcOrd="5" destOrd="0" presId="urn:microsoft.com/office/officeart/2008/layout/LinedList"/>
    <dgm:cxn modelId="{3FDAF054-C4AD-C040-A762-E3A5E73BC605}" type="presParOf" srcId="{E3D166FE-C1DD-2B4D-8D91-12898887A4EC}" destId="{CDCC4B29-97EB-1548-86BE-09A5B11E804C}" srcOrd="6" destOrd="0" presId="urn:microsoft.com/office/officeart/2008/layout/LinedList"/>
    <dgm:cxn modelId="{753B8DC9-3905-0D41-9D07-F36938BA62BA}" type="presParOf" srcId="{E3D166FE-C1DD-2B4D-8D91-12898887A4EC}" destId="{82FF6381-6664-FE42-BFB4-6A8772B7BC2C}" srcOrd="7" destOrd="0" presId="urn:microsoft.com/office/officeart/2008/layout/LinedList"/>
    <dgm:cxn modelId="{81662E3E-9C8D-4540-A524-5D4767783390}" type="presParOf" srcId="{82FF6381-6664-FE42-BFB4-6A8772B7BC2C}" destId="{F0CE7C41-1D26-7149-9BDB-3C915600BCF3}" srcOrd="0" destOrd="0" presId="urn:microsoft.com/office/officeart/2008/layout/LinedList"/>
    <dgm:cxn modelId="{C1E28FEC-C1AB-FD49-83A0-07832A693694}" type="presParOf" srcId="{82FF6381-6664-FE42-BFB4-6A8772B7BC2C}" destId="{8A20BE2E-CA78-CD4D-B746-36C33F943BD2}" srcOrd="1" destOrd="0" presId="urn:microsoft.com/office/officeart/2008/layout/LinedList"/>
    <dgm:cxn modelId="{16D68EE8-45E3-0F4C-A95F-CFB7B2F323CE}" type="presParOf" srcId="{82FF6381-6664-FE42-BFB4-6A8772B7BC2C}" destId="{793E1036-2E19-8C4F-9988-D9E95870290C}" srcOrd="2" destOrd="0" presId="urn:microsoft.com/office/officeart/2008/layout/LinedList"/>
    <dgm:cxn modelId="{8C7B3FED-7B1B-C640-A2BC-C7449B66F5F0}" type="presParOf" srcId="{E3D166FE-C1DD-2B4D-8D91-12898887A4EC}" destId="{69737729-26CE-014E-AF07-4C181BDB5B1C}" srcOrd="8" destOrd="0" presId="urn:microsoft.com/office/officeart/2008/layout/LinedList"/>
    <dgm:cxn modelId="{40C0C643-BD2A-444B-BA5E-B02FFE7780C2}" type="presParOf" srcId="{E3D166FE-C1DD-2B4D-8D91-12898887A4EC}" destId="{F0287B1F-0408-0845-B2E9-7DCFAC4E559D}" srcOrd="9" destOrd="0" presId="urn:microsoft.com/office/officeart/2008/layout/LinedList"/>
    <dgm:cxn modelId="{F9368E0A-0773-A34A-A33E-F75D5A7C9995}" type="presParOf" srcId="{E3D166FE-C1DD-2B4D-8D91-12898887A4EC}" destId="{0F5C15D3-BF3B-DB48-8709-4313B62E9940}" srcOrd="10" destOrd="0" presId="urn:microsoft.com/office/officeart/2008/layout/LinedList"/>
    <dgm:cxn modelId="{F508B60D-8059-8341-BC4E-9627797F0893}" type="presParOf" srcId="{0F5C15D3-BF3B-DB48-8709-4313B62E9940}" destId="{06639D2C-ABE4-3347-86A1-21A2BD773EB8}" srcOrd="0" destOrd="0" presId="urn:microsoft.com/office/officeart/2008/layout/LinedList"/>
    <dgm:cxn modelId="{6ED602E9-A3E5-D046-BA93-8FEB3516F85B}" type="presParOf" srcId="{0F5C15D3-BF3B-DB48-8709-4313B62E9940}" destId="{6F667D18-50E6-8541-97F3-0C07A166CB5B}" srcOrd="1" destOrd="0" presId="urn:microsoft.com/office/officeart/2008/layout/LinedList"/>
    <dgm:cxn modelId="{9C94A03D-FC18-EE46-BD4E-507D4299867D}" type="presParOf" srcId="{0F5C15D3-BF3B-DB48-8709-4313B62E9940}" destId="{A08B5574-B2A0-9A47-864C-2A4B7711ACAB}" srcOrd="2" destOrd="0" presId="urn:microsoft.com/office/officeart/2008/layout/LinedList"/>
    <dgm:cxn modelId="{4A8C043B-3620-DC40-A8FB-D1FED6FEC16C}" type="presParOf" srcId="{E3D166FE-C1DD-2B4D-8D91-12898887A4EC}" destId="{C829D347-1BC3-E046-8481-41380660BEB2}" srcOrd="11" destOrd="0" presId="urn:microsoft.com/office/officeart/2008/layout/LinedList"/>
    <dgm:cxn modelId="{15BE83ED-6591-E54B-BCCF-7015D882E19C}" type="presParOf" srcId="{E3D166FE-C1DD-2B4D-8D91-12898887A4EC}" destId="{4C4DE217-E55D-E34B-B222-B57964ADC7CA}"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0C8AA9-FF88-FB41-A8C6-D410B92C96A5}"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458DE896-FDF3-4C4C-A92C-7FD330155A7A}">
      <dgm:prSet/>
      <dgm:spPr/>
      <dgm:t>
        <a:bodyPr/>
        <a:lstStyle/>
        <a:p>
          <a:pPr rtl="0"/>
          <a:r>
            <a:rPr kumimoji="1" lang="en-US" dirty="0" smtClean="0"/>
            <a:t>Improved performance</a:t>
          </a:r>
          <a:endParaRPr lang="en-US" dirty="0"/>
        </a:p>
      </dgm:t>
    </dgm:pt>
    <dgm:pt modelId="{2CAD43EE-760D-5348-9471-B893C137B998}" type="parTrans" cxnId="{E2995601-0245-9940-8436-919C7230DF48}">
      <dgm:prSet/>
      <dgm:spPr/>
      <dgm:t>
        <a:bodyPr/>
        <a:lstStyle/>
        <a:p>
          <a:endParaRPr lang="en-US"/>
        </a:p>
      </dgm:t>
    </dgm:pt>
    <dgm:pt modelId="{8CCF2422-14FA-D841-8A81-967347E254D0}" type="sibTrans" cxnId="{E2995601-0245-9940-8436-919C7230DF48}">
      <dgm:prSet/>
      <dgm:spPr/>
      <dgm:t>
        <a:bodyPr/>
        <a:lstStyle/>
        <a:p>
          <a:endParaRPr lang="en-US"/>
        </a:p>
      </dgm:t>
    </dgm:pt>
    <dgm:pt modelId="{58ECCB5E-1B43-6942-ABAF-F66DEECE3B8D}">
      <dgm:prSet/>
      <dgm:spPr/>
      <dgm:t>
        <a:bodyPr/>
        <a:lstStyle/>
        <a:p>
          <a:pPr rtl="0"/>
          <a:r>
            <a:rPr kumimoji="1" lang="en-US" dirty="0" smtClean="0"/>
            <a:t>Aid in congestion control </a:t>
          </a:r>
          <a:endParaRPr kumimoji="1" lang="en-US" dirty="0"/>
        </a:p>
      </dgm:t>
    </dgm:pt>
    <dgm:pt modelId="{81A340B3-486B-2B40-8384-76809DB7E559}" type="parTrans" cxnId="{2909C9CC-9BED-3C48-B8A4-DB30BC06A6F4}">
      <dgm:prSet/>
      <dgm:spPr/>
      <dgm:t>
        <a:bodyPr/>
        <a:lstStyle/>
        <a:p>
          <a:endParaRPr lang="en-US"/>
        </a:p>
      </dgm:t>
    </dgm:pt>
    <dgm:pt modelId="{9DF9FB0B-C79E-7F41-AFCE-F0D0BA56849B}" type="sibTrans" cxnId="{2909C9CC-9BED-3C48-B8A4-DB30BC06A6F4}">
      <dgm:prSet/>
      <dgm:spPr/>
      <dgm:t>
        <a:bodyPr/>
        <a:lstStyle/>
        <a:p>
          <a:endParaRPr lang="en-US"/>
        </a:p>
      </dgm:t>
    </dgm:pt>
    <dgm:pt modelId="{072B5433-FE81-D146-B3E0-700F0542B7F1}">
      <dgm:prSet/>
      <dgm:spPr/>
      <dgm:t>
        <a:bodyPr/>
        <a:lstStyle/>
        <a:p>
          <a:pPr rtl="0"/>
          <a:r>
            <a:rPr kumimoji="1" lang="en-US" dirty="0" smtClean="0"/>
            <a:t>These benefits depend on the soundness of the design and nature of the load</a:t>
          </a:r>
          <a:endParaRPr lang="en-US" dirty="0"/>
        </a:p>
      </dgm:t>
    </dgm:pt>
    <dgm:pt modelId="{2C90D6D9-E58D-9943-B81B-B065BCDC0898}" type="parTrans" cxnId="{0BBE0F16-D3EA-3943-A0FC-2316737EA267}">
      <dgm:prSet/>
      <dgm:spPr/>
      <dgm:t>
        <a:bodyPr/>
        <a:lstStyle/>
        <a:p>
          <a:endParaRPr lang="en-US"/>
        </a:p>
      </dgm:t>
    </dgm:pt>
    <dgm:pt modelId="{3FD0A3B9-2429-B442-9E9D-ABB7F3C9DAC4}" type="sibTrans" cxnId="{0BBE0F16-D3EA-3943-A0FC-2316737EA267}">
      <dgm:prSet/>
      <dgm:spPr/>
      <dgm:t>
        <a:bodyPr/>
        <a:lstStyle/>
        <a:p>
          <a:endParaRPr lang="en-US"/>
        </a:p>
      </dgm:t>
    </dgm:pt>
    <dgm:pt modelId="{413EB89A-5C16-E143-B537-4E290E4C4FA7}" type="pres">
      <dgm:prSet presAssocID="{B90C8AA9-FF88-FB41-A8C6-D410B92C96A5}" presName="hierChild1" presStyleCnt="0">
        <dgm:presLayoutVars>
          <dgm:chPref val="1"/>
          <dgm:dir/>
          <dgm:animOne val="branch"/>
          <dgm:animLvl val="lvl"/>
          <dgm:resizeHandles/>
        </dgm:presLayoutVars>
      </dgm:prSet>
      <dgm:spPr/>
      <dgm:t>
        <a:bodyPr/>
        <a:lstStyle/>
        <a:p>
          <a:endParaRPr lang="en-US"/>
        </a:p>
      </dgm:t>
    </dgm:pt>
    <dgm:pt modelId="{5C1EECEE-D82E-7B4A-BC31-A02FF94E1EC2}" type="pres">
      <dgm:prSet presAssocID="{458DE896-FDF3-4C4C-A92C-7FD330155A7A}" presName="hierRoot1" presStyleCnt="0"/>
      <dgm:spPr/>
    </dgm:pt>
    <dgm:pt modelId="{6A27E8C4-5D31-464B-B971-03E317B04386}" type="pres">
      <dgm:prSet presAssocID="{458DE896-FDF3-4C4C-A92C-7FD330155A7A}" presName="composite" presStyleCnt="0"/>
      <dgm:spPr/>
    </dgm:pt>
    <dgm:pt modelId="{3820974A-3A12-FF48-A50C-F6D41B3404CF}" type="pres">
      <dgm:prSet presAssocID="{458DE896-FDF3-4C4C-A92C-7FD330155A7A}" presName="background" presStyleLbl="node0" presStyleIdx="0" presStyleCnt="3"/>
      <dgm:spPr/>
    </dgm:pt>
    <dgm:pt modelId="{8AE55E1A-CB61-8B47-A04D-7156510FBEDF}" type="pres">
      <dgm:prSet presAssocID="{458DE896-FDF3-4C4C-A92C-7FD330155A7A}" presName="text" presStyleLbl="fgAcc0" presStyleIdx="0" presStyleCnt="3" custLinFactNeighborY="-80267">
        <dgm:presLayoutVars>
          <dgm:chPref val="3"/>
        </dgm:presLayoutVars>
      </dgm:prSet>
      <dgm:spPr/>
      <dgm:t>
        <a:bodyPr/>
        <a:lstStyle/>
        <a:p>
          <a:endParaRPr lang="en-US"/>
        </a:p>
      </dgm:t>
    </dgm:pt>
    <dgm:pt modelId="{759E4A3F-1714-1543-A29C-873DD155A88A}" type="pres">
      <dgm:prSet presAssocID="{458DE896-FDF3-4C4C-A92C-7FD330155A7A}" presName="hierChild2" presStyleCnt="0"/>
      <dgm:spPr/>
    </dgm:pt>
    <dgm:pt modelId="{6624CCB5-AA69-FE4D-B9E0-1629E3BBB542}" type="pres">
      <dgm:prSet presAssocID="{58ECCB5E-1B43-6942-ABAF-F66DEECE3B8D}" presName="hierRoot1" presStyleCnt="0"/>
      <dgm:spPr/>
    </dgm:pt>
    <dgm:pt modelId="{8A07CD7E-F8E4-4346-9546-370ADFA3F21D}" type="pres">
      <dgm:prSet presAssocID="{58ECCB5E-1B43-6942-ABAF-F66DEECE3B8D}" presName="composite" presStyleCnt="0"/>
      <dgm:spPr/>
    </dgm:pt>
    <dgm:pt modelId="{A62203E6-5E65-304E-8512-4BEC5BBDF59C}" type="pres">
      <dgm:prSet presAssocID="{58ECCB5E-1B43-6942-ABAF-F66DEECE3B8D}" presName="background" presStyleLbl="node0" presStyleIdx="1" presStyleCnt="3"/>
      <dgm:spPr/>
    </dgm:pt>
    <dgm:pt modelId="{DDE1C41D-1197-6649-A46F-05E783BB92DF}" type="pres">
      <dgm:prSet presAssocID="{58ECCB5E-1B43-6942-ABAF-F66DEECE3B8D}" presName="text" presStyleLbl="fgAcc0" presStyleIdx="1" presStyleCnt="3">
        <dgm:presLayoutVars>
          <dgm:chPref val="3"/>
        </dgm:presLayoutVars>
      </dgm:prSet>
      <dgm:spPr/>
      <dgm:t>
        <a:bodyPr/>
        <a:lstStyle/>
        <a:p>
          <a:endParaRPr lang="en-US"/>
        </a:p>
      </dgm:t>
    </dgm:pt>
    <dgm:pt modelId="{1DDFA240-1629-2A49-B133-EA93A3664B53}" type="pres">
      <dgm:prSet presAssocID="{58ECCB5E-1B43-6942-ABAF-F66DEECE3B8D}" presName="hierChild2" presStyleCnt="0"/>
      <dgm:spPr/>
    </dgm:pt>
    <dgm:pt modelId="{25502112-FE07-F246-8140-781DE54060AF}" type="pres">
      <dgm:prSet presAssocID="{072B5433-FE81-D146-B3E0-700F0542B7F1}" presName="hierRoot1" presStyleCnt="0"/>
      <dgm:spPr/>
    </dgm:pt>
    <dgm:pt modelId="{094BE8D9-2650-3046-AAE8-1B32E5C6A124}" type="pres">
      <dgm:prSet presAssocID="{072B5433-FE81-D146-B3E0-700F0542B7F1}" presName="composite" presStyleCnt="0"/>
      <dgm:spPr/>
    </dgm:pt>
    <dgm:pt modelId="{B724BCB7-35EC-6F48-8ADC-8E6D6EDF4E50}" type="pres">
      <dgm:prSet presAssocID="{072B5433-FE81-D146-B3E0-700F0542B7F1}" presName="background" presStyleLbl="node0" presStyleIdx="2" presStyleCnt="3"/>
      <dgm:spPr/>
    </dgm:pt>
    <dgm:pt modelId="{4A56F5B6-2F88-A244-8BA8-E3FAF8B6B04D}" type="pres">
      <dgm:prSet presAssocID="{072B5433-FE81-D146-B3E0-700F0542B7F1}" presName="text" presStyleLbl="fgAcc0" presStyleIdx="2" presStyleCnt="3" custLinFactNeighborX="9053" custLinFactNeighborY="96007">
        <dgm:presLayoutVars>
          <dgm:chPref val="3"/>
        </dgm:presLayoutVars>
      </dgm:prSet>
      <dgm:spPr/>
      <dgm:t>
        <a:bodyPr/>
        <a:lstStyle/>
        <a:p>
          <a:endParaRPr lang="en-US"/>
        </a:p>
      </dgm:t>
    </dgm:pt>
    <dgm:pt modelId="{D432F03E-DE04-004D-A108-177EFE0EEBBA}" type="pres">
      <dgm:prSet presAssocID="{072B5433-FE81-D146-B3E0-700F0542B7F1}" presName="hierChild2" presStyleCnt="0"/>
      <dgm:spPr/>
    </dgm:pt>
  </dgm:ptLst>
  <dgm:cxnLst>
    <dgm:cxn modelId="{E2995601-0245-9940-8436-919C7230DF48}" srcId="{B90C8AA9-FF88-FB41-A8C6-D410B92C96A5}" destId="{458DE896-FDF3-4C4C-A92C-7FD330155A7A}" srcOrd="0" destOrd="0" parTransId="{2CAD43EE-760D-5348-9471-B893C137B998}" sibTransId="{8CCF2422-14FA-D841-8A81-967347E254D0}"/>
    <dgm:cxn modelId="{F463CD5D-7987-0948-AE3D-E31903EF02B9}" type="presOf" srcId="{458DE896-FDF3-4C4C-A92C-7FD330155A7A}" destId="{8AE55E1A-CB61-8B47-A04D-7156510FBEDF}" srcOrd="0" destOrd="0" presId="urn:microsoft.com/office/officeart/2005/8/layout/hierarchy1"/>
    <dgm:cxn modelId="{0BBE0F16-D3EA-3943-A0FC-2316737EA267}" srcId="{B90C8AA9-FF88-FB41-A8C6-D410B92C96A5}" destId="{072B5433-FE81-D146-B3E0-700F0542B7F1}" srcOrd="2" destOrd="0" parTransId="{2C90D6D9-E58D-9943-B81B-B065BCDC0898}" sibTransId="{3FD0A3B9-2429-B442-9E9D-ABB7F3C9DAC4}"/>
    <dgm:cxn modelId="{451F347E-D115-BB4D-958F-79979AAA2CCB}" type="presOf" srcId="{58ECCB5E-1B43-6942-ABAF-F66DEECE3B8D}" destId="{DDE1C41D-1197-6649-A46F-05E783BB92DF}" srcOrd="0" destOrd="0" presId="urn:microsoft.com/office/officeart/2005/8/layout/hierarchy1"/>
    <dgm:cxn modelId="{4E58ED53-0BEA-8442-A0B9-A74D2B772756}" type="presOf" srcId="{072B5433-FE81-D146-B3E0-700F0542B7F1}" destId="{4A56F5B6-2F88-A244-8BA8-E3FAF8B6B04D}" srcOrd="0" destOrd="0" presId="urn:microsoft.com/office/officeart/2005/8/layout/hierarchy1"/>
    <dgm:cxn modelId="{2909C9CC-9BED-3C48-B8A4-DB30BC06A6F4}" srcId="{B90C8AA9-FF88-FB41-A8C6-D410B92C96A5}" destId="{58ECCB5E-1B43-6942-ABAF-F66DEECE3B8D}" srcOrd="1" destOrd="0" parTransId="{81A340B3-486B-2B40-8384-76809DB7E559}" sibTransId="{9DF9FB0B-C79E-7F41-AFCE-F0D0BA56849B}"/>
    <dgm:cxn modelId="{067D861B-6CBC-C044-9CD5-BD6884C10784}" type="presOf" srcId="{B90C8AA9-FF88-FB41-A8C6-D410B92C96A5}" destId="{413EB89A-5C16-E143-B537-4E290E4C4FA7}" srcOrd="0" destOrd="0" presId="urn:microsoft.com/office/officeart/2005/8/layout/hierarchy1"/>
    <dgm:cxn modelId="{5DB9AEEA-5A18-E147-8725-F9D8443D03FB}" type="presParOf" srcId="{413EB89A-5C16-E143-B537-4E290E4C4FA7}" destId="{5C1EECEE-D82E-7B4A-BC31-A02FF94E1EC2}" srcOrd="0" destOrd="0" presId="urn:microsoft.com/office/officeart/2005/8/layout/hierarchy1"/>
    <dgm:cxn modelId="{F3F06F60-FE07-BD4E-8E4E-FDE7DB18878F}" type="presParOf" srcId="{5C1EECEE-D82E-7B4A-BC31-A02FF94E1EC2}" destId="{6A27E8C4-5D31-464B-B971-03E317B04386}" srcOrd="0" destOrd="0" presId="urn:microsoft.com/office/officeart/2005/8/layout/hierarchy1"/>
    <dgm:cxn modelId="{A1866DB9-5849-2447-B8F1-9FA857683104}" type="presParOf" srcId="{6A27E8C4-5D31-464B-B971-03E317B04386}" destId="{3820974A-3A12-FF48-A50C-F6D41B3404CF}" srcOrd="0" destOrd="0" presId="urn:microsoft.com/office/officeart/2005/8/layout/hierarchy1"/>
    <dgm:cxn modelId="{5691E748-FE3A-1341-8F8C-8D64F3A3A570}" type="presParOf" srcId="{6A27E8C4-5D31-464B-B971-03E317B04386}" destId="{8AE55E1A-CB61-8B47-A04D-7156510FBEDF}" srcOrd="1" destOrd="0" presId="urn:microsoft.com/office/officeart/2005/8/layout/hierarchy1"/>
    <dgm:cxn modelId="{866D50E8-3538-854C-9404-7D1C197CE22E}" type="presParOf" srcId="{5C1EECEE-D82E-7B4A-BC31-A02FF94E1EC2}" destId="{759E4A3F-1714-1543-A29C-873DD155A88A}" srcOrd="1" destOrd="0" presId="urn:microsoft.com/office/officeart/2005/8/layout/hierarchy1"/>
    <dgm:cxn modelId="{657D2245-2D7C-8441-AA6E-1F0783E4379F}" type="presParOf" srcId="{413EB89A-5C16-E143-B537-4E290E4C4FA7}" destId="{6624CCB5-AA69-FE4D-B9E0-1629E3BBB542}" srcOrd="1" destOrd="0" presId="urn:microsoft.com/office/officeart/2005/8/layout/hierarchy1"/>
    <dgm:cxn modelId="{0F5513C7-2E6B-AC49-AF02-384B65C2FB67}" type="presParOf" srcId="{6624CCB5-AA69-FE4D-B9E0-1629E3BBB542}" destId="{8A07CD7E-F8E4-4346-9546-370ADFA3F21D}" srcOrd="0" destOrd="0" presId="urn:microsoft.com/office/officeart/2005/8/layout/hierarchy1"/>
    <dgm:cxn modelId="{7A2FC2B6-F655-2D48-949D-48A22F5D49D6}" type="presParOf" srcId="{8A07CD7E-F8E4-4346-9546-370ADFA3F21D}" destId="{A62203E6-5E65-304E-8512-4BEC5BBDF59C}" srcOrd="0" destOrd="0" presId="urn:microsoft.com/office/officeart/2005/8/layout/hierarchy1"/>
    <dgm:cxn modelId="{FE002B1B-A696-A74C-A3D7-DC2EFB11D7EE}" type="presParOf" srcId="{8A07CD7E-F8E4-4346-9546-370ADFA3F21D}" destId="{DDE1C41D-1197-6649-A46F-05E783BB92DF}" srcOrd="1" destOrd="0" presId="urn:microsoft.com/office/officeart/2005/8/layout/hierarchy1"/>
    <dgm:cxn modelId="{2DF58B49-6D99-C845-9E53-2A7F62A3E3FC}" type="presParOf" srcId="{6624CCB5-AA69-FE4D-B9E0-1629E3BBB542}" destId="{1DDFA240-1629-2A49-B133-EA93A3664B53}" srcOrd="1" destOrd="0" presId="urn:microsoft.com/office/officeart/2005/8/layout/hierarchy1"/>
    <dgm:cxn modelId="{5D746E15-7757-A746-AB5A-0A2FA2E8D4BD}" type="presParOf" srcId="{413EB89A-5C16-E143-B537-4E290E4C4FA7}" destId="{25502112-FE07-F246-8140-781DE54060AF}" srcOrd="2" destOrd="0" presId="urn:microsoft.com/office/officeart/2005/8/layout/hierarchy1"/>
    <dgm:cxn modelId="{06311474-7701-334E-9156-103E70A7B390}" type="presParOf" srcId="{25502112-FE07-F246-8140-781DE54060AF}" destId="{094BE8D9-2650-3046-AAE8-1B32E5C6A124}" srcOrd="0" destOrd="0" presId="urn:microsoft.com/office/officeart/2005/8/layout/hierarchy1"/>
    <dgm:cxn modelId="{B62BE853-BCF4-D746-BFC9-CFB4CEB94DB3}" type="presParOf" srcId="{094BE8D9-2650-3046-AAE8-1B32E5C6A124}" destId="{B724BCB7-35EC-6F48-8ADC-8E6D6EDF4E50}" srcOrd="0" destOrd="0" presId="urn:microsoft.com/office/officeart/2005/8/layout/hierarchy1"/>
    <dgm:cxn modelId="{6252FABC-1242-6C46-B04A-9C22682C9953}" type="presParOf" srcId="{094BE8D9-2650-3046-AAE8-1B32E5C6A124}" destId="{4A56F5B6-2F88-A244-8BA8-E3FAF8B6B04D}" srcOrd="1" destOrd="0" presId="urn:microsoft.com/office/officeart/2005/8/layout/hierarchy1"/>
    <dgm:cxn modelId="{0EB38706-1763-C749-B52D-4C10A6631ED5}" type="presParOf" srcId="{25502112-FE07-F246-8140-781DE54060AF}" destId="{D432F03E-DE04-004D-A108-177EFE0EEBB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FE8E2A-7738-4520-B0ED-87EB6F3953F0}" type="doc">
      <dgm:prSet loTypeId="urn:microsoft.com/office/officeart/2005/8/layout/vList5" loCatId="process" qsTypeId="urn:microsoft.com/office/officeart/2005/8/quickstyle/3d5" qsCatId="3D" csTypeId="urn:microsoft.com/office/officeart/2005/8/colors/accent1_2" csCatId="accent1" phldr="1"/>
      <dgm:spPr>
        <a:scene3d>
          <a:camera prst="orthographicFront" zoom="95000"/>
          <a:lightRig rig="flat" dir="t"/>
        </a:scene3d>
      </dgm:spPr>
      <dgm:t>
        <a:bodyPr/>
        <a:lstStyle/>
        <a:p>
          <a:endParaRPr lang="en-US"/>
        </a:p>
      </dgm:t>
    </dgm:pt>
    <dgm:pt modelId="{D068ADED-1FEB-4CCB-A376-B4418C2B1103}">
      <dgm:prSet phldrT="[Text]"/>
      <dgm:spPr/>
      <dgm:t>
        <a:bodyPr/>
        <a:lstStyle/>
        <a:p>
          <a:r>
            <a:rPr kumimoji="1" lang="en-US" dirty="0" smtClean="0"/>
            <a:t>Local (isolated)</a:t>
          </a:r>
          <a:endParaRPr lang="en-US" dirty="0"/>
        </a:p>
      </dgm:t>
    </dgm:pt>
    <dgm:pt modelId="{32FE0275-54A5-4442-B339-1065EB114FB0}" type="parTrans" cxnId="{CD7F7640-F7A7-462F-A6E5-AB995FD1A31A}">
      <dgm:prSet/>
      <dgm:spPr/>
      <dgm:t>
        <a:bodyPr/>
        <a:lstStyle/>
        <a:p>
          <a:endParaRPr lang="en-US"/>
        </a:p>
      </dgm:t>
    </dgm:pt>
    <dgm:pt modelId="{3F40BA16-D2A7-46A1-8176-83B2CE2657C6}" type="sibTrans" cxnId="{CD7F7640-F7A7-462F-A6E5-AB995FD1A31A}">
      <dgm:prSet/>
      <dgm:spPr/>
      <dgm:t>
        <a:bodyPr/>
        <a:lstStyle/>
        <a:p>
          <a:endParaRPr lang="en-US"/>
        </a:p>
      </dgm:t>
    </dgm:pt>
    <dgm:pt modelId="{3B7CD550-7811-4891-AE21-E0D558F0AC9B}">
      <dgm:prSet phldrT="[Text]"/>
      <dgm:spPr/>
      <dgm:t>
        <a:bodyPr/>
        <a:lstStyle/>
        <a:p>
          <a:r>
            <a:rPr kumimoji="1" lang="en-US" b="1" i="0" dirty="0" smtClean="0"/>
            <a:t>Route to outgoing link with shortest queue</a:t>
          </a:r>
          <a:endParaRPr lang="en-US" b="1" i="0" dirty="0"/>
        </a:p>
      </dgm:t>
    </dgm:pt>
    <dgm:pt modelId="{63723C45-0C02-4260-BF1B-6FC571D73F7B}" type="parTrans" cxnId="{5F7F56C3-679B-4EE3-8A35-9C5BE265E331}">
      <dgm:prSet/>
      <dgm:spPr/>
      <dgm:t>
        <a:bodyPr/>
        <a:lstStyle/>
        <a:p>
          <a:endParaRPr lang="en-US"/>
        </a:p>
      </dgm:t>
    </dgm:pt>
    <dgm:pt modelId="{E5FEAA55-18A1-4798-A628-CF58F59227C1}" type="sibTrans" cxnId="{5F7F56C3-679B-4EE3-8A35-9C5BE265E331}">
      <dgm:prSet/>
      <dgm:spPr/>
      <dgm:t>
        <a:bodyPr/>
        <a:lstStyle/>
        <a:p>
          <a:endParaRPr lang="en-US"/>
        </a:p>
      </dgm:t>
    </dgm:pt>
    <dgm:pt modelId="{134FCF4F-62A5-49AB-8EBF-B8C138DFC551}">
      <dgm:prSet phldrT="[Text]"/>
      <dgm:spPr/>
      <dgm:t>
        <a:bodyPr/>
        <a:lstStyle/>
        <a:p>
          <a:r>
            <a:rPr kumimoji="1" lang="en-US" dirty="0" smtClean="0"/>
            <a:t>Adjacent nodes</a:t>
          </a:r>
          <a:endParaRPr lang="en-US" dirty="0"/>
        </a:p>
      </dgm:t>
    </dgm:pt>
    <dgm:pt modelId="{F064203C-AB70-43B1-9ECC-2E55133DD866}" type="parTrans" cxnId="{828D4516-7D52-4DC7-A8FA-25024F258D66}">
      <dgm:prSet/>
      <dgm:spPr/>
      <dgm:t>
        <a:bodyPr/>
        <a:lstStyle/>
        <a:p>
          <a:endParaRPr lang="en-US"/>
        </a:p>
      </dgm:t>
    </dgm:pt>
    <dgm:pt modelId="{829C8F8D-E7E6-447A-AF2B-790E55653347}" type="sibTrans" cxnId="{828D4516-7D52-4DC7-A8FA-25024F258D66}">
      <dgm:prSet/>
      <dgm:spPr/>
      <dgm:t>
        <a:bodyPr/>
        <a:lstStyle/>
        <a:p>
          <a:endParaRPr lang="en-US"/>
        </a:p>
      </dgm:t>
    </dgm:pt>
    <dgm:pt modelId="{18C33187-B503-407E-8E80-F0A92CA65F52}">
      <dgm:prSet phldrT="[Text]"/>
      <dgm:spPr/>
      <dgm:t>
        <a:bodyPr/>
        <a:lstStyle/>
        <a:p>
          <a:r>
            <a:rPr kumimoji="1" lang="en-US" b="1" i="0" dirty="0" smtClean="0"/>
            <a:t>Takes advantage of delay and outage information</a:t>
          </a:r>
          <a:endParaRPr lang="en-US" b="1" i="0" dirty="0"/>
        </a:p>
      </dgm:t>
    </dgm:pt>
    <dgm:pt modelId="{47328F4D-DE2B-4A86-8173-E7D492C4459A}" type="parTrans" cxnId="{E8FD3B68-139A-408B-A52B-D30DA6502DF8}">
      <dgm:prSet/>
      <dgm:spPr/>
      <dgm:t>
        <a:bodyPr/>
        <a:lstStyle/>
        <a:p>
          <a:endParaRPr lang="en-US"/>
        </a:p>
      </dgm:t>
    </dgm:pt>
    <dgm:pt modelId="{7DB4C2F5-A7FE-4670-BE5E-66D3D3FC7D37}" type="sibTrans" cxnId="{E8FD3B68-139A-408B-A52B-D30DA6502DF8}">
      <dgm:prSet/>
      <dgm:spPr/>
      <dgm:t>
        <a:bodyPr/>
        <a:lstStyle/>
        <a:p>
          <a:endParaRPr lang="en-US"/>
        </a:p>
      </dgm:t>
    </dgm:pt>
    <dgm:pt modelId="{00C37E44-B633-4696-9AB6-9A00B660FF9D}">
      <dgm:prSet phldrT="[Text]"/>
      <dgm:spPr/>
      <dgm:t>
        <a:bodyPr/>
        <a:lstStyle/>
        <a:p>
          <a:r>
            <a:rPr kumimoji="1" lang="en-US" dirty="0" smtClean="0"/>
            <a:t>All nodes</a:t>
          </a:r>
          <a:endParaRPr lang="en-US" dirty="0"/>
        </a:p>
      </dgm:t>
    </dgm:pt>
    <dgm:pt modelId="{0C658707-834B-4B55-85D0-ACD5314EA2D6}" type="parTrans" cxnId="{514AB373-0E0E-4548-960F-5579F6A10CB4}">
      <dgm:prSet/>
      <dgm:spPr/>
      <dgm:t>
        <a:bodyPr/>
        <a:lstStyle/>
        <a:p>
          <a:endParaRPr lang="en-US"/>
        </a:p>
      </dgm:t>
    </dgm:pt>
    <dgm:pt modelId="{F308CCC9-B6C9-4FBE-9390-3744BD7B00F8}" type="sibTrans" cxnId="{514AB373-0E0E-4548-960F-5579F6A10CB4}">
      <dgm:prSet/>
      <dgm:spPr/>
      <dgm:t>
        <a:bodyPr/>
        <a:lstStyle/>
        <a:p>
          <a:endParaRPr lang="en-US"/>
        </a:p>
      </dgm:t>
    </dgm:pt>
    <dgm:pt modelId="{C55CEC73-23F1-4F92-998F-A4DE9F3CCA96}">
      <dgm:prSet phldrT="[Text]"/>
      <dgm:spPr/>
      <dgm:t>
        <a:bodyPr/>
        <a:lstStyle/>
        <a:p>
          <a:r>
            <a:rPr kumimoji="1" lang="en-US" b="1" i="0" dirty="0" smtClean="0"/>
            <a:t>Like adjacent</a:t>
          </a:r>
          <a:endParaRPr lang="en-US" b="1" i="0" dirty="0"/>
        </a:p>
      </dgm:t>
    </dgm:pt>
    <dgm:pt modelId="{9503D0C4-C812-44F1-A489-28F6938664FE}" type="parTrans" cxnId="{BBCC240C-5765-42D9-970A-60B5749F6A30}">
      <dgm:prSet/>
      <dgm:spPr/>
      <dgm:t>
        <a:bodyPr/>
        <a:lstStyle/>
        <a:p>
          <a:endParaRPr lang="en-US"/>
        </a:p>
      </dgm:t>
    </dgm:pt>
    <dgm:pt modelId="{14D74F0D-C121-4331-966E-F18AB932C380}" type="sibTrans" cxnId="{BBCC240C-5765-42D9-970A-60B5749F6A30}">
      <dgm:prSet/>
      <dgm:spPr/>
      <dgm:t>
        <a:bodyPr/>
        <a:lstStyle/>
        <a:p>
          <a:endParaRPr lang="en-US"/>
        </a:p>
      </dgm:t>
    </dgm:pt>
    <dgm:pt modelId="{AC45E030-C457-42D1-90BE-EE7AB3B9742B}">
      <dgm:prSet/>
      <dgm:spPr/>
      <dgm:t>
        <a:bodyPr/>
        <a:lstStyle/>
        <a:p>
          <a:r>
            <a:rPr kumimoji="1" lang="en-US" b="1" i="0" dirty="0" smtClean="0"/>
            <a:t>Can include bias for each destination</a:t>
          </a:r>
        </a:p>
      </dgm:t>
    </dgm:pt>
    <dgm:pt modelId="{8F44BB50-4EAE-4489-8350-CAEF18270044}" type="parTrans" cxnId="{E2E51D18-C9B8-42B2-BAC8-C20965653CC5}">
      <dgm:prSet/>
      <dgm:spPr/>
      <dgm:t>
        <a:bodyPr/>
        <a:lstStyle/>
        <a:p>
          <a:endParaRPr lang="en-US"/>
        </a:p>
      </dgm:t>
    </dgm:pt>
    <dgm:pt modelId="{38DC554D-A462-42AD-B7D8-B72E96FD2FE4}" type="sibTrans" cxnId="{E2E51D18-C9B8-42B2-BAC8-C20965653CC5}">
      <dgm:prSet/>
      <dgm:spPr/>
      <dgm:t>
        <a:bodyPr/>
        <a:lstStyle/>
        <a:p>
          <a:endParaRPr lang="en-US"/>
        </a:p>
      </dgm:t>
    </dgm:pt>
    <dgm:pt modelId="{2C8DCDE9-8C7D-49A5-BA01-C07C29A2A7BD}">
      <dgm:prSet/>
      <dgm:spPr/>
      <dgm:t>
        <a:bodyPr/>
        <a:lstStyle/>
        <a:p>
          <a:r>
            <a:rPr kumimoji="1" lang="en-US" b="1" i="0" dirty="0" smtClean="0"/>
            <a:t>Rarely used - does not make use of available information</a:t>
          </a:r>
          <a:endParaRPr kumimoji="1" lang="en-US" b="1" i="0" dirty="0"/>
        </a:p>
      </dgm:t>
    </dgm:pt>
    <dgm:pt modelId="{CD6F3418-6F4F-4D12-8103-FD2041F18460}" type="parTrans" cxnId="{7868F199-9C85-44B2-BC61-0FD02E3957C1}">
      <dgm:prSet/>
      <dgm:spPr/>
      <dgm:t>
        <a:bodyPr/>
        <a:lstStyle/>
        <a:p>
          <a:endParaRPr lang="en-US"/>
        </a:p>
      </dgm:t>
    </dgm:pt>
    <dgm:pt modelId="{5FB2C875-3076-44B8-94A4-7AF84DCC6053}" type="sibTrans" cxnId="{7868F199-9C85-44B2-BC61-0FD02E3957C1}">
      <dgm:prSet/>
      <dgm:spPr/>
      <dgm:t>
        <a:bodyPr/>
        <a:lstStyle/>
        <a:p>
          <a:endParaRPr lang="en-US"/>
        </a:p>
      </dgm:t>
    </dgm:pt>
    <dgm:pt modelId="{2CD7BFC1-1CEF-4569-B765-D0F70CB70F23}">
      <dgm:prSet/>
      <dgm:spPr/>
      <dgm:t>
        <a:bodyPr/>
        <a:lstStyle/>
        <a:p>
          <a:r>
            <a:rPr kumimoji="1" lang="en-US" b="1" i="0" dirty="0" smtClean="0"/>
            <a:t>Distributed or centralized</a:t>
          </a:r>
          <a:endParaRPr kumimoji="1" lang="en-US" b="1" i="0" dirty="0"/>
        </a:p>
      </dgm:t>
    </dgm:pt>
    <dgm:pt modelId="{1D2CF339-A175-444D-A74D-4D68F2281B17}" type="parTrans" cxnId="{93243656-98BD-44A2-873F-36066AB8B7BF}">
      <dgm:prSet/>
      <dgm:spPr/>
      <dgm:t>
        <a:bodyPr/>
        <a:lstStyle/>
        <a:p>
          <a:endParaRPr lang="en-US"/>
        </a:p>
      </dgm:t>
    </dgm:pt>
    <dgm:pt modelId="{3FF30EC4-AB42-458D-830A-85A3EADD560F}" type="sibTrans" cxnId="{93243656-98BD-44A2-873F-36066AB8B7BF}">
      <dgm:prSet/>
      <dgm:spPr/>
      <dgm:t>
        <a:bodyPr/>
        <a:lstStyle/>
        <a:p>
          <a:endParaRPr lang="en-US"/>
        </a:p>
      </dgm:t>
    </dgm:pt>
    <dgm:pt modelId="{6A00D185-2ED6-B445-8495-181D1A659136}" type="pres">
      <dgm:prSet presAssocID="{A1FE8E2A-7738-4520-B0ED-87EB6F3953F0}" presName="Name0" presStyleCnt="0">
        <dgm:presLayoutVars>
          <dgm:dir/>
          <dgm:animLvl val="lvl"/>
          <dgm:resizeHandles val="exact"/>
        </dgm:presLayoutVars>
      </dgm:prSet>
      <dgm:spPr/>
      <dgm:t>
        <a:bodyPr/>
        <a:lstStyle/>
        <a:p>
          <a:endParaRPr lang="en-US"/>
        </a:p>
      </dgm:t>
    </dgm:pt>
    <dgm:pt modelId="{E631FDB1-13AC-0F45-938C-67ABEF91D2E7}" type="pres">
      <dgm:prSet presAssocID="{D068ADED-1FEB-4CCB-A376-B4418C2B1103}" presName="linNode" presStyleCnt="0"/>
      <dgm:spPr/>
    </dgm:pt>
    <dgm:pt modelId="{8901020D-821F-0E4D-BAFA-1B27DA01ED3E}" type="pres">
      <dgm:prSet presAssocID="{D068ADED-1FEB-4CCB-A376-B4418C2B1103}" presName="parentText" presStyleLbl="node1" presStyleIdx="0" presStyleCnt="3">
        <dgm:presLayoutVars>
          <dgm:chMax val="1"/>
          <dgm:bulletEnabled val="1"/>
        </dgm:presLayoutVars>
      </dgm:prSet>
      <dgm:spPr/>
      <dgm:t>
        <a:bodyPr/>
        <a:lstStyle/>
        <a:p>
          <a:endParaRPr lang="en-US"/>
        </a:p>
      </dgm:t>
    </dgm:pt>
    <dgm:pt modelId="{B7A63ACF-354A-8243-B16E-5DD071D722D8}" type="pres">
      <dgm:prSet presAssocID="{D068ADED-1FEB-4CCB-A376-B4418C2B1103}" presName="descendantText" presStyleLbl="alignAccFollowNode1" presStyleIdx="0" presStyleCnt="3">
        <dgm:presLayoutVars>
          <dgm:bulletEnabled val="1"/>
        </dgm:presLayoutVars>
      </dgm:prSet>
      <dgm:spPr/>
      <dgm:t>
        <a:bodyPr/>
        <a:lstStyle/>
        <a:p>
          <a:endParaRPr lang="en-US"/>
        </a:p>
      </dgm:t>
    </dgm:pt>
    <dgm:pt modelId="{B4FE07B9-FD6E-DC49-8ACE-B4880306E1E5}" type="pres">
      <dgm:prSet presAssocID="{3F40BA16-D2A7-46A1-8176-83B2CE2657C6}" presName="sp" presStyleCnt="0"/>
      <dgm:spPr/>
    </dgm:pt>
    <dgm:pt modelId="{8E8FA796-5C7D-CD4F-8EEF-222701F47ECA}" type="pres">
      <dgm:prSet presAssocID="{134FCF4F-62A5-49AB-8EBF-B8C138DFC551}" presName="linNode" presStyleCnt="0"/>
      <dgm:spPr/>
    </dgm:pt>
    <dgm:pt modelId="{09137C19-0416-384E-9A7F-7818BA40D7DD}" type="pres">
      <dgm:prSet presAssocID="{134FCF4F-62A5-49AB-8EBF-B8C138DFC551}" presName="parentText" presStyleLbl="node1" presStyleIdx="1" presStyleCnt="3">
        <dgm:presLayoutVars>
          <dgm:chMax val="1"/>
          <dgm:bulletEnabled val="1"/>
        </dgm:presLayoutVars>
      </dgm:prSet>
      <dgm:spPr/>
      <dgm:t>
        <a:bodyPr/>
        <a:lstStyle/>
        <a:p>
          <a:endParaRPr lang="en-US"/>
        </a:p>
      </dgm:t>
    </dgm:pt>
    <dgm:pt modelId="{0C73DAC3-C199-C841-AEE2-01CAE2C6B5DB}" type="pres">
      <dgm:prSet presAssocID="{134FCF4F-62A5-49AB-8EBF-B8C138DFC551}" presName="descendantText" presStyleLbl="alignAccFollowNode1" presStyleIdx="1" presStyleCnt="3">
        <dgm:presLayoutVars>
          <dgm:bulletEnabled val="1"/>
        </dgm:presLayoutVars>
      </dgm:prSet>
      <dgm:spPr/>
      <dgm:t>
        <a:bodyPr/>
        <a:lstStyle/>
        <a:p>
          <a:endParaRPr lang="en-US"/>
        </a:p>
      </dgm:t>
    </dgm:pt>
    <dgm:pt modelId="{F8989693-BD60-6E4E-AA92-52CDAB87D903}" type="pres">
      <dgm:prSet presAssocID="{829C8F8D-E7E6-447A-AF2B-790E55653347}" presName="sp" presStyleCnt="0"/>
      <dgm:spPr/>
    </dgm:pt>
    <dgm:pt modelId="{1641B3CD-5F07-8142-A2A5-4917DC962DC0}" type="pres">
      <dgm:prSet presAssocID="{00C37E44-B633-4696-9AB6-9A00B660FF9D}" presName="linNode" presStyleCnt="0"/>
      <dgm:spPr/>
    </dgm:pt>
    <dgm:pt modelId="{84040F23-B92C-0B4F-BE2C-A07FEB57566D}" type="pres">
      <dgm:prSet presAssocID="{00C37E44-B633-4696-9AB6-9A00B660FF9D}" presName="parentText" presStyleLbl="node1" presStyleIdx="2" presStyleCnt="3">
        <dgm:presLayoutVars>
          <dgm:chMax val="1"/>
          <dgm:bulletEnabled val="1"/>
        </dgm:presLayoutVars>
      </dgm:prSet>
      <dgm:spPr/>
      <dgm:t>
        <a:bodyPr/>
        <a:lstStyle/>
        <a:p>
          <a:endParaRPr lang="en-US"/>
        </a:p>
      </dgm:t>
    </dgm:pt>
    <dgm:pt modelId="{0A353B6D-1A6F-BE4D-A99A-F4EB95765827}" type="pres">
      <dgm:prSet presAssocID="{00C37E44-B633-4696-9AB6-9A00B660FF9D}" presName="descendantText" presStyleLbl="alignAccFollowNode1" presStyleIdx="2" presStyleCnt="3">
        <dgm:presLayoutVars>
          <dgm:bulletEnabled val="1"/>
        </dgm:presLayoutVars>
      </dgm:prSet>
      <dgm:spPr/>
      <dgm:t>
        <a:bodyPr/>
        <a:lstStyle/>
        <a:p>
          <a:endParaRPr lang="en-US"/>
        </a:p>
      </dgm:t>
    </dgm:pt>
  </dgm:ptLst>
  <dgm:cxnLst>
    <dgm:cxn modelId="{01D4E5C4-D968-8E43-960D-E940DF27C5F5}" type="presOf" srcId="{3B7CD550-7811-4891-AE21-E0D558F0AC9B}" destId="{B7A63ACF-354A-8243-B16E-5DD071D722D8}" srcOrd="0" destOrd="0" presId="urn:microsoft.com/office/officeart/2005/8/layout/vList5"/>
    <dgm:cxn modelId="{B94FEAF8-0C1E-4549-97DC-6E247CAFD1A2}" type="presOf" srcId="{18C33187-B503-407E-8E80-F0A92CA65F52}" destId="{0C73DAC3-C199-C841-AEE2-01CAE2C6B5DB}" srcOrd="0" destOrd="0" presId="urn:microsoft.com/office/officeart/2005/8/layout/vList5"/>
    <dgm:cxn modelId="{828D4516-7D52-4DC7-A8FA-25024F258D66}" srcId="{A1FE8E2A-7738-4520-B0ED-87EB6F3953F0}" destId="{134FCF4F-62A5-49AB-8EBF-B8C138DFC551}" srcOrd="1" destOrd="0" parTransId="{F064203C-AB70-43B1-9ECC-2E55133DD866}" sibTransId="{829C8F8D-E7E6-447A-AF2B-790E55653347}"/>
    <dgm:cxn modelId="{CF572877-7D78-8241-8620-5757DBE09F78}" type="presOf" srcId="{2CD7BFC1-1CEF-4569-B765-D0F70CB70F23}" destId="{0C73DAC3-C199-C841-AEE2-01CAE2C6B5DB}" srcOrd="0" destOrd="1" presId="urn:microsoft.com/office/officeart/2005/8/layout/vList5"/>
    <dgm:cxn modelId="{F6DB5AB9-91E1-4143-87C4-336DCB6B4E5D}" type="presOf" srcId="{AC45E030-C457-42D1-90BE-EE7AB3B9742B}" destId="{B7A63ACF-354A-8243-B16E-5DD071D722D8}" srcOrd="0" destOrd="1" presId="urn:microsoft.com/office/officeart/2005/8/layout/vList5"/>
    <dgm:cxn modelId="{7868F199-9C85-44B2-BC61-0FD02E3957C1}" srcId="{D068ADED-1FEB-4CCB-A376-B4418C2B1103}" destId="{2C8DCDE9-8C7D-49A5-BA01-C07C29A2A7BD}" srcOrd="2" destOrd="0" parTransId="{CD6F3418-6F4F-4D12-8103-FD2041F18460}" sibTransId="{5FB2C875-3076-44B8-94A4-7AF84DCC6053}"/>
    <dgm:cxn modelId="{93122D85-B634-BD45-936B-FCC9B0489D91}" type="presOf" srcId="{A1FE8E2A-7738-4520-B0ED-87EB6F3953F0}" destId="{6A00D185-2ED6-B445-8495-181D1A659136}" srcOrd="0" destOrd="0" presId="urn:microsoft.com/office/officeart/2005/8/layout/vList5"/>
    <dgm:cxn modelId="{A569A08F-DB56-714D-B1D8-C14081EDEEA8}" type="presOf" srcId="{D068ADED-1FEB-4CCB-A376-B4418C2B1103}" destId="{8901020D-821F-0E4D-BAFA-1B27DA01ED3E}" srcOrd="0" destOrd="0" presId="urn:microsoft.com/office/officeart/2005/8/layout/vList5"/>
    <dgm:cxn modelId="{5F7F56C3-679B-4EE3-8A35-9C5BE265E331}" srcId="{D068ADED-1FEB-4CCB-A376-B4418C2B1103}" destId="{3B7CD550-7811-4891-AE21-E0D558F0AC9B}" srcOrd="0" destOrd="0" parTransId="{63723C45-0C02-4260-BF1B-6FC571D73F7B}" sibTransId="{E5FEAA55-18A1-4798-A628-CF58F59227C1}"/>
    <dgm:cxn modelId="{E8FD3B68-139A-408B-A52B-D30DA6502DF8}" srcId="{134FCF4F-62A5-49AB-8EBF-B8C138DFC551}" destId="{18C33187-B503-407E-8E80-F0A92CA65F52}" srcOrd="0" destOrd="0" parTransId="{47328F4D-DE2B-4A86-8173-E7D492C4459A}" sibTransId="{7DB4C2F5-A7FE-4670-BE5E-66D3D3FC7D37}"/>
    <dgm:cxn modelId="{93243656-98BD-44A2-873F-36066AB8B7BF}" srcId="{134FCF4F-62A5-49AB-8EBF-B8C138DFC551}" destId="{2CD7BFC1-1CEF-4569-B765-D0F70CB70F23}" srcOrd="1" destOrd="0" parTransId="{1D2CF339-A175-444D-A74D-4D68F2281B17}" sibTransId="{3FF30EC4-AB42-458D-830A-85A3EADD560F}"/>
    <dgm:cxn modelId="{CD7F7640-F7A7-462F-A6E5-AB995FD1A31A}" srcId="{A1FE8E2A-7738-4520-B0ED-87EB6F3953F0}" destId="{D068ADED-1FEB-4CCB-A376-B4418C2B1103}" srcOrd="0" destOrd="0" parTransId="{32FE0275-54A5-4442-B339-1065EB114FB0}" sibTransId="{3F40BA16-D2A7-46A1-8176-83B2CE2657C6}"/>
    <dgm:cxn modelId="{774EC20E-5CF7-6C48-922F-4DFEAD282F83}" type="presOf" srcId="{134FCF4F-62A5-49AB-8EBF-B8C138DFC551}" destId="{09137C19-0416-384E-9A7F-7818BA40D7DD}" srcOrd="0" destOrd="0" presId="urn:microsoft.com/office/officeart/2005/8/layout/vList5"/>
    <dgm:cxn modelId="{686B64F8-D288-DD45-9FD2-7C9EE4BE2305}" type="presOf" srcId="{C55CEC73-23F1-4F92-998F-A4DE9F3CCA96}" destId="{0A353B6D-1A6F-BE4D-A99A-F4EB95765827}" srcOrd="0" destOrd="0" presId="urn:microsoft.com/office/officeart/2005/8/layout/vList5"/>
    <dgm:cxn modelId="{514AB373-0E0E-4548-960F-5579F6A10CB4}" srcId="{A1FE8E2A-7738-4520-B0ED-87EB6F3953F0}" destId="{00C37E44-B633-4696-9AB6-9A00B660FF9D}" srcOrd="2" destOrd="0" parTransId="{0C658707-834B-4B55-85D0-ACD5314EA2D6}" sibTransId="{F308CCC9-B6C9-4FBE-9390-3744BD7B00F8}"/>
    <dgm:cxn modelId="{BBCC240C-5765-42D9-970A-60B5749F6A30}" srcId="{00C37E44-B633-4696-9AB6-9A00B660FF9D}" destId="{C55CEC73-23F1-4F92-998F-A4DE9F3CCA96}" srcOrd="0" destOrd="0" parTransId="{9503D0C4-C812-44F1-A489-28F6938664FE}" sibTransId="{14D74F0D-C121-4331-966E-F18AB932C380}"/>
    <dgm:cxn modelId="{CA35FC70-2A9A-D641-90B8-7337CECFE6C6}" type="presOf" srcId="{2C8DCDE9-8C7D-49A5-BA01-C07C29A2A7BD}" destId="{B7A63ACF-354A-8243-B16E-5DD071D722D8}" srcOrd="0" destOrd="2" presId="urn:microsoft.com/office/officeart/2005/8/layout/vList5"/>
    <dgm:cxn modelId="{E2E51D18-C9B8-42B2-BAC8-C20965653CC5}" srcId="{D068ADED-1FEB-4CCB-A376-B4418C2B1103}" destId="{AC45E030-C457-42D1-90BE-EE7AB3B9742B}" srcOrd="1" destOrd="0" parTransId="{8F44BB50-4EAE-4489-8350-CAEF18270044}" sibTransId="{38DC554D-A462-42AD-B7D8-B72E96FD2FE4}"/>
    <dgm:cxn modelId="{29B69A65-1B98-444B-95F1-9518978B96E7}" type="presOf" srcId="{00C37E44-B633-4696-9AB6-9A00B660FF9D}" destId="{84040F23-B92C-0B4F-BE2C-A07FEB57566D}" srcOrd="0" destOrd="0" presId="urn:microsoft.com/office/officeart/2005/8/layout/vList5"/>
    <dgm:cxn modelId="{311F33AE-EBFE-A54C-BEA1-DCE504B53A79}" type="presParOf" srcId="{6A00D185-2ED6-B445-8495-181D1A659136}" destId="{E631FDB1-13AC-0F45-938C-67ABEF91D2E7}" srcOrd="0" destOrd="0" presId="urn:microsoft.com/office/officeart/2005/8/layout/vList5"/>
    <dgm:cxn modelId="{43F2D2D8-CD90-5042-AD0B-968C88A29839}" type="presParOf" srcId="{E631FDB1-13AC-0F45-938C-67ABEF91D2E7}" destId="{8901020D-821F-0E4D-BAFA-1B27DA01ED3E}" srcOrd="0" destOrd="0" presId="urn:microsoft.com/office/officeart/2005/8/layout/vList5"/>
    <dgm:cxn modelId="{1F226652-04AB-D843-8DBA-12868AFACD0D}" type="presParOf" srcId="{E631FDB1-13AC-0F45-938C-67ABEF91D2E7}" destId="{B7A63ACF-354A-8243-B16E-5DD071D722D8}" srcOrd="1" destOrd="0" presId="urn:microsoft.com/office/officeart/2005/8/layout/vList5"/>
    <dgm:cxn modelId="{A82B3511-8D89-BF44-855F-BD59CAE78FCF}" type="presParOf" srcId="{6A00D185-2ED6-B445-8495-181D1A659136}" destId="{B4FE07B9-FD6E-DC49-8ACE-B4880306E1E5}" srcOrd="1" destOrd="0" presId="urn:microsoft.com/office/officeart/2005/8/layout/vList5"/>
    <dgm:cxn modelId="{F377B0D1-DAA9-C24F-B7CE-8844B962B935}" type="presParOf" srcId="{6A00D185-2ED6-B445-8495-181D1A659136}" destId="{8E8FA796-5C7D-CD4F-8EEF-222701F47ECA}" srcOrd="2" destOrd="0" presId="urn:microsoft.com/office/officeart/2005/8/layout/vList5"/>
    <dgm:cxn modelId="{671428A7-B4FA-AA4F-B400-2B64E63B23AE}" type="presParOf" srcId="{8E8FA796-5C7D-CD4F-8EEF-222701F47ECA}" destId="{09137C19-0416-384E-9A7F-7818BA40D7DD}" srcOrd="0" destOrd="0" presId="urn:microsoft.com/office/officeart/2005/8/layout/vList5"/>
    <dgm:cxn modelId="{8A243ABE-CD3F-B04F-BFF2-33A839D905D9}" type="presParOf" srcId="{8E8FA796-5C7D-CD4F-8EEF-222701F47ECA}" destId="{0C73DAC3-C199-C841-AEE2-01CAE2C6B5DB}" srcOrd="1" destOrd="0" presId="urn:microsoft.com/office/officeart/2005/8/layout/vList5"/>
    <dgm:cxn modelId="{30407E2F-2388-D54E-8CF4-F24B91645F3B}" type="presParOf" srcId="{6A00D185-2ED6-B445-8495-181D1A659136}" destId="{F8989693-BD60-6E4E-AA92-52CDAB87D903}" srcOrd="3" destOrd="0" presId="urn:microsoft.com/office/officeart/2005/8/layout/vList5"/>
    <dgm:cxn modelId="{3163268C-042F-C040-92ED-322942B69851}" type="presParOf" srcId="{6A00D185-2ED6-B445-8495-181D1A659136}" destId="{1641B3CD-5F07-8142-A2A5-4917DC962DC0}" srcOrd="4" destOrd="0" presId="urn:microsoft.com/office/officeart/2005/8/layout/vList5"/>
    <dgm:cxn modelId="{EA409B5B-5EB9-CA4D-A3D4-D31C2EDE1EC5}" type="presParOf" srcId="{1641B3CD-5F07-8142-A2A5-4917DC962DC0}" destId="{84040F23-B92C-0B4F-BE2C-A07FEB57566D}" srcOrd="0" destOrd="0" presId="urn:microsoft.com/office/officeart/2005/8/layout/vList5"/>
    <dgm:cxn modelId="{54C0B933-6C22-9946-B505-7268ECE0AC2E}" type="presParOf" srcId="{1641B3CD-5F07-8142-A2A5-4917DC962DC0}" destId="{0A353B6D-1A6F-BE4D-A99A-F4EB9576582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76E6CE-B2CA-194F-A712-1E73199961BA}" type="doc">
      <dgm:prSet loTypeId="urn:microsoft.com/office/officeart/2005/8/layout/list1" loCatId="process" qsTypeId="urn:microsoft.com/office/officeart/2005/8/quickstyle/3D6" qsCatId="3D" csTypeId="urn:microsoft.com/office/officeart/2005/8/colors/accent1_2" csCatId="accent1" phldr="1"/>
      <dgm:spPr/>
      <dgm:t>
        <a:bodyPr/>
        <a:lstStyle/>
        <a:p>
          <a:endParaRPr lang="en-US"/>
        </a:p>
      </dgm:t>
    </dgm:pt>
    <dgm:pt modelId="{B0AF34F8-AF75-4948-B388-B301BE8C1592}">
      <dgm:prSet phldrT="[Text]"/>
      <dgm:spPr/>
      <dgm:t>
        <a:bodyPr/>
        <a:lstStyle/>
        <a:p>
          <a:r>
            <a:rPr lang="en-US" dirty="0" smtClean="0">
              <a:ea typeface="+mn-ea"/>
              <a:cs typeface="+mn-cs"/>
            </a:rPr>
            <a:t>Examples</a:t>
          </a:r>
          <a:endParaRPr lang="en-US" dirty="0"/>
        </a:p>
      </dgm:t>
    </dgm:pt>
    <dgm:pt modelId="{26504325-74F0-7B4E-9CD6-253B0FCDC76F}" type="parTrans" cxnId="{EEC1F0B1-F8B0-F84C-B1E3-CE1DDD805B22}">
      <dgm:prSet/>
      <dgm:spPr/>
      <dgm:t>
        <a:bodyPr/>
        <a:lstStyle/>
        <a:p>
          <a:endParaRPr lang="en-US"/>
        </a:p>
      </dgm:t>
    </dgm:pt>
    <dgm:pt modelId="{29C8C058-446E-F548-B64E-F24B2F48424F}" type="sibTrans" cxnId="{EEC1F0B1-F8B0-F84C-B1E3-CE1DDD805B22}">
      <dgm:prSet/>
      <dgm:spPr/>
      <dgm:t>
        <a:bodyPr/>
        <a:lstStyle/>
        <a:p>
          <a:endParaRPr lang="en-US"/>
        </a:p>
      </dgm:t>
    </dgm:pt>
    <dgm:pt modelId="{7316D123-7B94-604C-B2BB-48EBC3F4CD97}">
      <dgm:prSet/>
      <dgm:spPr/>
      <dgm:t>
        <a:bodyPr/>
        <a:lstStyle/>
        <a:p>
          <a:r>
            <a:rPr lang="en-US" smtClean="0"/>
            <a:t>Border Gateway Protocol (BGP)</a:t>
          </a:r>
          <a:endParaRPr lang="en-US" dirty="0" smtClean="0"/>
        </a:p>
      </dgm:t>
    </dgm:pt>
    <dgm:pt modelId="{55AB80FB-C472-0145-8DBD-437E6D1671DA}" type="parTrans" cxnId="{28E5CFE5-6564-8146-AC07-9E07ADF3B5A7}">
      <dgm:prSet/>
      <dgm:spPr/>
      <dgm:t>
        <a:bodyPr/>
        <a:lstStyle/>
        <a:p>
          <a:endParaRPr lang="en-US"/>
        </a:p>
      </dgm:t>
    </dgm:pt>
    <dgm:pt modelId="{B718552F-C07F-5C45-8214-C23D8BBE8276}" type="sibTrans" cxnId="{28E5CFE5-6564-8146-AC07-9E07ADF3B5A7}">
      <dgm:prSet/>
      <dgm:spPr/>
      <dgm:t>
        <a:bodyPr/>
        <a:lstStyle/>
        <a:p>
          <a:endParaRPr lang="en-US"/>
        </a:p>
      </dgm:t>
    </dgm:pt>
    <dgm:pt modelId="{E82ED233-EC89-7249-BB53-9404FAD73105}">
      <dgm:prSet/>
      <dgm:spPr/>
      <dgm:t>
        <a:bodyPr/>
        <a:lstStyle/>
        <a:p>
          <a:r>
            <a:rPr lang="en-US" dirty="0" smtClean="0"/>
            <a:t>Open Shortest Path First (OSPF)</a:t>
          </a:r>
        </a:p>
      </dgm:t>
    </dgm:pt>
    <dgm:pt modelId="{C2DC9227-61A6-4D4E-B788-7FB2292583E7}" type="parTrans" cxnId="{A56FE2E3-7A01-0E44-8DAF-9A43FED2F214}">
      <dgm:prSet/>
      <dgm:spPr/>
      <dgm:t>
        <a:bodyPr/>
        <a:lstStyle/>
        <a:p>
          <a:endParaRPr lang="en-US"/>
        </a:p>
      </dgm:t>
    </dgm:pt>
    <dgm:pt modelId="{F9FD8930-7C6E-0C46-84C1-DB4BBD713BD9}" type="sibTrans" cxnId="{A56FE2E3-7A01-0E44-8DAF-9A43FED2F214}">
      <dgm:prSet/>
      <dgm:spPr/>
      <dgm:t>
        <a:bodyPr/>
        <a:lstStyle/>
        <a:p>
          <a:endParaRPr lang="en-US"/>
        </a:p>
      </dgm:t>
    </dgm:pt>
    <dgm:pt modelId="{584A4085-3973-D448-B246-6B7F7D44081C}" type="pres">
      <dgm:prSet presAssocID="{0976E6CE-B2CA-194F-A712-1E73199961BA}" presName="linear" presStyleCnt="0">
        <dgm:presLayoutVars>
          <dgm:dir/>
          <dgm:animLvl val="lvl"/>
          <dgm:resizeHandles val="exact"/>
        </dgm:presLayoutVars>
      </dgm:prSet>
      <dgm:spPr/>
      <dgm:t>
        <a:bodyPr/>
        <a:lstStyle/>
        <a:p>
          <a:endParaRPr lang="en-US"/>
        </a:p>
      </dgm:t>
    </dgm:pt>
    <dgm:pt modelId="{DFEB27CC-FF34-E045-A2D0-BBDB537B1EA4}" type="pres">
      <dgm:prSet presAssocID="{B0AF34F8-AF75-4948-B388-B301BE8C1592}" presName="parentLin" presStyleCnt="0"/>
      <dgm:spPr/>
    </dgm:pt>
    <dgm:pt modelId="{74FCC161-038B-1C43-BAFE-5304A605571E}" type="pres">
      <dgm:prSet presAssocID="{B0AF34F8-AF75-4948-B388-B301BE8C1592}" presName="parentLeftMargin" presStyleLbl="node1" presStyleIdx="0" presStyleCnt="1"/>
      <dgm:spPr/>
      <dgm:t>
        <a:bodyPr/>
        <a:lstStyle/>
        <a:p>
          <a:endParaRPr lang="en-US"/>
        </a:p>
      </dgm:t>
    </dgm:pt>
    <dgm:pt modelId="{00B0165F-9EF9-7348-BA90-940ECAA2FB7E}" type="pres">
      <dgm:prSet presAssocID="{B0AF34F8-AF75-4948-B388-B301BE8C1592}" presName="parentText" presStyleLbl="node1" presStyleIdx="0" presStyleCnt="1">
        <dgm:presLayoutVars>
          <dgm:chMax val="0"/>
          <dgm:bulletEnabled val="1"/>
        </dgm:presLayoutVars>
      </dgm:prSet>
      <dgm:spPr/>
      <dgm:t>
        <a:bodyPr/>
        <a:lstStyle/>
        <a:p>
          <a:endParaRPr lang="en-US"/>
        </a:p>
      </dgm:t>
    </dgm:pt>
    <dgm:pt modelId="{BDE6FFE8-568E-EE42-9F81-16FEB12EA273}" type="pres">
      <dgm:prSet presAssocID="{B0AF34F8-AF75-4948-B388-B301BE8C1592}" presName="negativeSpace" presStyleCnt="0"/>
      <dgm:spPr/>
    </dgm:pt>
    <dgm:pt modelId="{AC8AA180-6373-C84F-8B9A-2895EE78F609}" type="pres">
      <dgm:prSet presAssocID="{B0AF34F8-AF75-4948-B388-B301BE8C1592}" presName="childText" presStyleLbl="conFgAcc1" presStyleIdx="0" presStyleCnt="1">
        <dgm:presLayoutVars>
          <dgm:bulletEnabled val="1"/>
        </dgm:presLayoutVars>
      </dgm:prSet>
      <dgm:spPr/>
      <dgm:t>
        <a:bodyPr/>
        <a:lstStyle/>
        <a:p>
          <a:endParaRPr lang="en-US"/>
        </a:p>
      </dgm:t>
    </dgm:pt>
  </dgm:ptLst>
  <dgm:cxnLst>
    <dgm:cxn modelId="{28E5CFE5-6564-8146-AC07-9E07ADF3B5A7}" srcId="{B0AF34F8-AF75-4948-B388-B301BE8C1592}" destId="{7316D123-7B94-604C-B2BB-48EBC3F4CD97}" srcOrd="0" destOrd="0" parTransId="{55AB80FB-C472-0145-8DBD-437E6D1671DA}" sibTransId="{B718552F-C07F-5C45-8214-C23D8BBE8276}"/>
    <dgm:cxn modelId="{EEC1F0B1-F8B0-F84C-B1E3-CE1DDD805B22}" srcId="{0976E6CE-B2CA-194F-A712-1E73199961BA}" destId="{B0AF34F8-AF75-4948-B388-B301BE8C1592}" srcOrd="0" destOrd="0" parTransId="{26504325-74F0-7B4E-9CD6-253B0FCDC76F}" sibTransId="{29C8C058-446E-F548-B64E-F24B2F48424F}"/>
    <dgm:cxn modelId="{A56FE2E3-7A01-0E44-8DAF-9A43FED2F214}" srcId="{B0AF34F8-AF75-4948-B388-B301BE8C1592}" destId="{E82ED233-EC89-7249-BB53-9404FAD73105}" srcOrd="1" destOrd="0" parTransId="{C2DC9227-61A6-4D4E-B788-7FB2292583E7}" sibTransId="{F9FD8930-7C6E-0C46-84C1-DB4BBD713BD9}"/>
    <dgm:cxn modelId="{D173D77B-16A2-F744-B629-066E35360E8E}" type="presOf" srcId="{0976E6CE-B2CA-194F-A712-1E73199961BA}" destId="{584A4085-3973-D448-B246-6B7F7D44081C}" srcOrd="0" destOrd="0" presId="urn:microsoft.com/office/officeart/2005/8/layout/list1"/>
    <dgm:cxn modelId="{52AB7070-2636-7348-BF88-3E415831E1BC}" type="presOf" srcId="{E82ED233-EC89-7249-BB53-9404FAD73105}" destId="{AC8AA180-6373-C84F-8B9A-2895EE78F609}" srcOrd="0" destOrd="1" presId="urn:microsoft.com/office/officeart/2005/8/layout/list1"/>
    <dgm:cxn modelId="{913A6EA0-947E-6C42-9384-E89A3312FD97}" type="presOf" srcId="{B0AF34F8-AF75-4948-B388-B301BE8C1592}" destId="{74FCC161-038B-1C43-BAFE-5304A605571E}" srcOrd="0" destOrd="0" presId="urn:microsoft.com/office/officeart/2005/8/layout/list1"/>
    <dgm:cxn modelId="{56E1619A-3CFB-8B49-9969-F0DD53E8AC47}" type="presOf" srcId="{B0AF34F8-AF75-4948-B388-B301BE8C1592}" destId="{00B0165F-9EF9-7348-BA90-940ECAA2FB7E}" srcOrd="1" destOrd="0" presId="urn:microsoft.com/office/officeart/2005/8/layout/list1"/>
    <dgm:cxn modelId="{47D5752C-88B4-A44E-813B-5C6FBB77D5CB}" type="presOf" srcId="{7316D123-7B94-604C-B2BB-48EBC3F4CD97}" destId="{AC8AA180-6373-C84F-8B9A-2895EE78F609}" srcOrd="0" destOrd="0" presId="urn:microsoft.com/office/officeart/2005/8/layout/list1"/>
    <dgm:cxn modelId="{B86823C7-3CD3-A346-8A5F-5B57FFC811E3}" type="presParOf" srcId="{584A4085-3973-D448-B246-6B7F7D44081C}" destId="{DFEB27CC-FF34-E045-A2D0-BBDB537B1EA4}" srcOrd="0" destOrd="0" presId="urn:microsoft.com/office/officeart/2005/8/layout/list1"/>
    <dgm:cxn modelId="{8B00E857-CDB1-0E43-AB93-D7C15054145F}" type="presParOf" srcId="{DFEB27CC-FF34-E045-A2D0-BBDB537B1EA4}" destId="{74FCC161-038B-1C43-BAFE-5304A605571E}" srcOrd="0" destOrd="0" presId="urn:microsoft.com/office/officeart/2005/8/layout/list1"/>
    <dgm:cxn modelId="{1D6F9D11-C0D3-9748-8E6A-23C4572E12F9}" type="presParOf" srcId="{DFEB27CC-FF34-E045-A2D0-BBDB537B1EA4}" destId="{00B0165F-9EF9-7348-BA90-940ECAA2FB7E}" srcOrd="1" destOrd="0" presId="urn:microsoft.com/office/officeart/2005/8/layout/list1"/>
    <dgm:cxn modelId="{ACC68102-F085-9A4F-BFB4-E2BBA927CC45}" type="presParOf" srcId="{584A4085-3973-D448-B246-6B7F7D44081C}" destId="{BDE6FFE8-568E-EE42-9F81-16FEB12EA273}" srcOrd="1" destOrd="0" presId="urn:microsoft.com/office/officeart/2005/8/layout/list1"/>
    <dgm:cxn modelId="{297EB2E7-BC39-1745-818B-850847C2C350}" type="presParOf" srcId="{584A4085-3973-D448-B246-6B7F7D44081C}" destId="{AC8AA180-6373-C84F-8B9A-2895EE78F60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EBEEB04-025D-254A-B0DA-E4DE7542FC8A}" type="doc">
      <dgm:prSet loTypeId="urn:microsoft.com/office/officeart/2008/layout/VerticalAccentList" loCatId="process" qsTypeId="urn:microsoft.com/office/officeart/2005/8/quickstyle/3D4" qsCatId="3D" csTypeId="urn:microsoft.com/office/officeart/2005/8/colors/accent1_2" csCatId="accent1" phldr="1"/>
      <dgm:spPr/>
      <dgm:t>
        <a:bodyPr/>
        <a:lstStyle/>
        <a:p>
          <a:endParaRPr lang="en-US"/>
        </a:p>
      </dgm:t>
    </dgm:pt>
    <dgm:pt modelId="{2218FD02-C49B-F142-9B86-8A1EC166C01C}">
      <dgm:prSet phldrT="[Text]"/>
      <dgm:spPr/>
      <dgm:t>
        <a:bodyPr/>
        <a:lstStyle/>
        <a:p>
          <a:r>
            <a:rPr lang="en-US" smtClean="0"/>
            <a:t>Three functional procedures:</a:t>
          </a:r>
          <a:endParaRPr lang="en-US"/>
        </a:p>
      </dgm:t>
    </dgm:pt>
    <dgm:pt modelId="{EBBDD058-41B1-E54C-9DFF-7B3632AE8ECA}" type="parTrans" cxnId="{8FD716FF-59B9-434C-9FA1-CB96F285FE2B}">
      <dgm:prSet/>
      <dgm:spPr/>
      <dgm:t>
        <a:bodyPr/>
        <a:lstStyle/>
        <a:p>
          <a:endParaRPr lang="en-US"/>
        </a:p>
      </dgm:t>
    </dgm:pt>
    <dgm:pt modelId="{B84366F4-2274-844D-A551-A446D20198E1}" type="sibTrans" cxnId="{8FD716FF-59B9-434C-9FA1-CB96F285FE2B}">
      <dgm:prSet/>
      <dgm:spPr/>
      <dgm:t>
        <a:bodyPr/>
        <a:lstStyle/>
        <a:p>
          <a:endParaRPr lang="en-US"/>
        </a:p>
      </dgm:t>
    </dgm:pt>
    <dgm:pt modelId="{51A345C7-39B6-434B-84A6-0F926A3EF9B5}">
      <dgm:prSet/>
      <dgm:spPr/>
      <dgm:t>
        <a:bodyPr/>
        <a:lstStyle/>
        <a:p>
          <a:r>
            <a:rPr lang="en-US" smtClean="0"/>
            <a:t>Neighbor acquisition</a:t>
          </a:r>
          <a:endParaRPr lang="en-US" dirty="0" smtClean="0"/>
        </a:p>
      </dgm:t>
    </dgm:pt>
    <dgm:pt modelId="{4518B82F-EE80-6540-8F17-AE84A7EF7434}" type="parTrans" cxnId="{C609EBBF-0367-4640-AAE2-4477913CAC3B}">
      <dgm:prSet/>
      <dgm:spPr/>
      <dgm:t>
        <a:bodyPr/>
        <a:lstStyle/>
        <a:p>
          <a:endParaRPr lang="en-US"/>
        </a:p>
      </dgm:t>
    </dgm:pt>
    <dgm:pt modelId="{2D26ACD2-44A0-A746-AB62-E1D3766AE1C2}" type="sibTrans" cxnId="{C609EBBF-0367-4640-AAE2-4477913CAC3B}">
      <dgm:prSet/>
      <dgm:spPr/>
      <dgm:t>
        <a:bodyPr/>
        <a:lstStyle/>
        <a:p>
          <a:endParaRPr lang="en-US"/>
        </a:p>
      </dgm:t>
    </dgm:pt>
    <dgm:pt modelId="{11F767E6-136C-3049-88DB-3A0B1F6BCAF3}">
      <dgm:prSet/>
      <dgm:spPr/>
      <dgm:t>
        <a:bodyPr/>
        <a:lstStyle/>
        <a:p>
          <a:r>
            <a:rPr lang="en-US" dirty="0" smtClean="0"/>
            <a:t>Neighbor reachability</a:t>
          </a:r>
        </a:p>
      </dgm:t>
    </dgm:pt>
    <dgm:pt modelId="{0F01C149-D7D0-0047-A742-C870A3BF6463}" type="parTrans" cxnId="{E8F96805-608D-4D4E-9AAB-FEDC7C25AF03}">
      <dgm:prSet/>
      <dgm:spPr/>
      <dgm:t>
        <a:bodyPr/>
        <a:lstStyle/>
        <a:p>
          <a:endParaRPr lang="en-US"/>
        </a:p>
      </dgm:t>
    </dgm:pt>
    <dgm:pt modelId="{94FCEA84-495B-8B49-A3C0-DAC4E77BBAB8}" type="sibTrans" cxnId="{E8F96805-608D-4D4E-9AAB-FEDC7C25AF03}">
      <dgm:prSet/>
      <dgm:spPr/>
      <dgm:t>
        <a:bodyPr/>
        <a:lstStyle/>
        <a:p>
          <a:endParaRPr lang="en-US"/>
        </a:p>
      </dgm:t>
    </dgm:pt>
    <dgm:pt modelId="{81DC1AAE-0B49-5144-8BC6-ABC1FD8BC35F}">
      <dgm:prSet/>
      <dgm:spPr/>
      <dgm:t>
        <a:bodyPr/>
        <a:lstStyle/>
        <a:p>
          <a:r>
            <a:rPr lang="en-US" dirty="0" smtClean="0"/>
            <a:t>Network reachability</a:t>
          </a:r>
          <a:endParaRPr lang="en-US" dirty="0"/>
        </a:p>
      </dgm:t>
    </dgm:pt>
    <dgm:pt modelId="{FB9071A8-68FE-E541-95D5-67E348349D1D}" type="parTrans" cxnId="{4172EB44-6A89-8341-9347-DBB517A2A95D}">
      <dgm:prSet/>
      <dgm:spPr/>
      <dgm:t>
        <a:bodyPr/>
        <a:lstStyle/>
        <a:p>
          <a:endParaRPr lang="en-US"/>
        </a:p>
      </dgm:t>
    </dgm:pt>
    <dgm:pt modelId="{191A19FE-FC52-6C48-9CED-48492949063C}" type="sibTrans" cxnId="{4172EB44-6A89-8341-9347-DBB517A2A95D}">
      <dgm:prSet/>
      <dgm:spPr/>
      <dgm:t>
        <a:bodyPr/>
        <a:lstStyle/>
        <a:p>
          <a:endParaRPr lang="en-US"/>
        </a:p>
      </dgm:t>
    </dgm:pt>
    <dgm:pt modelId="{CCDFAB8A-FFA7-6645-A00C-CF946B7F3D5C}" type="pres">
      <dgm:prSet presAssocID="{DEBEEB04-025D-254A-B0DA-E4DE7542FC8A}" presName="Name0" presStyleCnt="0">
        <dgm:presLayoutVars>
          <dgm:chMax/>
          <dgm:chPref/>
          <dgm:dir/>
        </dgm:presLayoutVars>
      </dgm:prSet>
      <dgm:spPr/>
      <dgm:t>
        <a:bodyPr/>
        <a:lstStyle/>
        <a:p>
          <a:endParaRPr lang="en-US"/>
        </a:p>
      </dgm:t>
    </dgm:pt>
    <dgm:pt modelId="{494919B8-906A-7C44-B3DF-C7FCCFF11713}" type="pres">
      <dgm:prSet presAssocID="{2218FD02-C49B-F142-9B86-8A1EC166C01C}" presName="parenttextcomposite" presStyleCnt="0"/>
      <dgm:spPr/>
    </dgm:pt>
    <dgm:pt modelId="{44335423-5B1B-134C-99B5-C74FA293BDAF}" type="pres">
      <dgm:prSet presAssocID="{2218FD02-C49B-F142-9B86-8A1EC166C01C}" presName="parenttext" presStyleLbl="revTx" presStyleIdx="0" presStyleCnt="1">
        <dgm:presLayoutVars>
          <dgm:chMax/>
          <dgm:chPref val="2"/>
          <dgm:bulletEnabled val="1"/>
        </dgm:presLayoutVars>
      </dgm:prSet>
      <dgm:spPr/>
      <dgm:t>
        <a:bodyPr/>
        <a:lstStyle/>
        <a:p>
          <a:endParaRPr lang="en-US"/>
        </a:p>
      </dgm:t>
    </dgm:pt>
    <dgm:pt modelId="{11F2A626-5F72-0943-B446-020AFE52C9CB}" type="pres">
      <dgm:prSet presAssocID="{2218FD02-C49B-F142-9B86-8A1EC166C01C}" presName="composite" presStyleCnt="0"/>
      <dgm:spPr/>
    </dgm:pt>
    <dgm:pt modelId="{B52A325D-326C-664E-A21B-BA6DB8EE47F1}" type="pres">
      <dgm:prSet presAssocID="{2218FD02-C49B-F142-9B86-8A1EC166C01C}" presName="chevron1" presStyleLbl="alignNode1" presStyleIdx="0" presStyleCnt="7"/>
      <dgm:spPr/>
    </dgm:pt>
    <dgm:pt modelId="{0B9ED1DE-79BC-8146-ACE9-7C7A247EBBE0}" type="pres">
      <dgm:prSet presAssocID="{2218FD02-C49B-F142-9B86-8A1EC166C01C}" presName="chevron2" presStyleLbl="alignNode1" presStyleIdx="1" presStyleCnt="7"/>
      <dgm:spPr/>
    </dgm:pt>
    <dgm:pt modelId="{96D36F18-97FB-AC4E-8206-A2727AF7A47B}" type="pres">
      <dgm:prSet presAssocID="{2218FD02-C49B-F142-9B86-8A1EC166C01C}" presName="chevron3" presStyleLbl="alignNode1" presStyleIdx="2" presStyleCnt="7"/>
      <dgm:spPr/>
    </dgm:pt>
    <dgm:pt modelId="{AED0EF9E-A6C7-FE4F-9E56-FC6F769193AB}" type="pres">
      <dgm:prSet presAssocID="{2218FD02-C49B-F142-9B86-8A1EC166C01C}" presName="chevron4" presStyleLbl="alignNode1" presStyleIdx="3" presStyleCnt="7"/>
      <dgm:spPr/>
    </dgm:pt>
    <dgm:pt modelId="{8CE64020-105C-C041-B97A-96F5F5B4D19E}" type="pres">
      <dgm:prSet presAssocID="{2218FD02-C49B-F142-9B86-8A1EC166C01C}" presName="chevron5" presStyleLbl="alignNode1" presStyleIdx="4" presStyleCnt="7"/>
      <dgm:spPr/>
    </dgm:pt>
    <dgm:pt modelId="{880C5886-961B-DE49-813A-57A723998C8C}" type="pres">
      <dgm:prSet presAssocID="{2218FD02-C49B-F142-9B86-8A1EC166C01C}" presName="chevron6" presStyleLbl="alignNode1" presStyleIdx="5" presStyleCnt="7"/>
      <dgm:spPr/>
    </dgm:pt>
    <dgm:pt modelId="{163F68A7-5FD6-D045-9F89-CB2D29149434}" type="pres">
      <dgm:prSet presAssocID="{2218FD02-C49B-F142-9B86-8A1EC166C01C}" presName="chevron7" presStyleLbl="alignNode1" presStyleIdx="6" presStyleCnt="7"/>
      <dgm:spPr/>
    </dgm:pt>
    <dgm:pt modelId="{54307A0A-8C43-F548-82D0-7426F5FDCB06}" type="pres">
      <dgm:prSet presAssocID="{2218FD02-C49B-F142-9B86-8A1EC166C01C}" presName="childtext" presStyleLbl="solidFgAcc1" presStyleIdx="0" presStyleCnt="1">
        <dgm:presLayoutVars>
          <dgm:chMax/>
          <dgm:chPref val="0"/>
          <dgm:bulletEnabled val="1"/>
        </dgm:presLayoutVars>
      </dgm:prSet>
      <dgm:spPr/>
      <dgm:t>
        <a:bodyPr/>
        <a:lstStyle/>
        <a:p>
          <a:endParaRPr lang="en-US"/>
        </a:p>
      </dgm:t>
    </dgm:pt>
  </dgm:ptLst>
  <dgm:cxnLst>
    <dgm:cxn modelId="{0A24B561-7741-004D-9524-F1941A056C3D}" type="presOf" srcId="{51A345C7-39B6-434B-84A6-0F926A3EF9B5}" destId="{54307A0A-8C43-F548-82D0-7426F5FDCB06}" srcOrd="0" destOrd="0" presId="urn:microsoft.com/office/officeart/2008/layout/VerticalAccentList"/>
    <dgm:cxn modelId="{F142BDC2-A651-2942-94E2-F69E2A611840}" type="presOf" srcId="{11F767E6-136C-3049-88DB-3A0B1F6BCAF3}" destId="{54307A0A-8C43-F548-82D0-7426F5FDCB06}" srcOrd="0" destOrd="1" presId="urn:microsoft.com/office/officeart/2008/layout/VerticalAccentList"/>
    <dgm:cxn modelId="{7781B8C5-0E97-1846-BEB6-7E4FDDA8F516}" type="presOf" srcId="{DEBEEB04-025D-254A-B0DA-E4DE7542FC8A}" destId="{CCDFAB8A-FFA7-6645-A00C-CF946B7F3D5C}" srcOrd="0" destOrd="0" presId="urn:microsoft.com/office/officeart/2008/layout/VerticalAccentList"/>
    <dgm:cxn modelId="{61402E98-4E3B-904E-B9B7-44E5C36232C3}" type="presOf" srcId="{2218FD02-C49B-F142-9B86-8A1EC166C01C}" destId="{44335423-5B1B-134C-99B5-C74FA293BDAF}" srcOrd="0" destOrd="0" presId="urn:microsoft.com/office/officeart/2008/layout/VerticalAccentList"/>
    <dgm:cxn modelId="{C609EBBF-0367-4640-AAE2-4477913CAC3B}" srcId="{2218FD02-C49B-F142-9B86-8A1EC166C01C}" destId="{51A345C7-39B6-434B-84A6-0F926A3EF9B5}" srcOrd="0" destOrd="0" parTransId="{4518B82F-EE80-6540-8F17-AE84A7EF7434}" sibTransId="{2D26ACD2-44A0-A746-AB62-E1D3766AE1C2}"/>
    <dgm:cxn modelId="{EADB9AD0-004E-5849-8421-41900DF4B7D4}" type="presOf" srcId="{81DC1AAE-0B49-5144-8BC6-ABC1FD8BC35F}" destId="{54307A0A-8C43-F548-82D0-7426F5FDCB06}" srcOrd="0" destOrd="2" presId="urn:microsoft.com/office/officeart/2008/layout/VerticalAccentList"/>
    <dgm:cxn modelId="{E8F96805-608D-4D4E-9AAB-FEDC7C25AF03}" srcId="{2218FD02-C49B-F142-9B86-8A1EC166C01C}" destId="{11F767E6-136C-3049-88DB-3A0B1F6BCAF3}" srcOrd="1" destOrd="0" parTransId="{0F01C149-D7D0-0047-A742-C870A3BF6463}" sibTransId="{94FCEA84-495B-8B49-A3C0-DAC4E77BBAB8}"/>
    <dgm:cxn modelId="{4172EB44-6A89-8341-9347-DBB517A2A95D}" srcId="{2218FD02-C49B-F142-9B86-8A1EC166C01C}" destId="{81DC1AAE-0B49-5144-8BC6-ABC1FD8BC35F}" srcOrd="2" destOrd="0" parTransId="{FB9071A8-68FE-E541-95D5-67E348349D1D}" sibTransId="{191A19FE-FC52-6C48-9CED-48492949063C}"/>
    <dgm:cxn modelId="{8FD716FF-59B9-434C-9FA1-CB96F285FE2B}" srcId="{DEBEEB04-025D-254A-B0DA-E4DE7542FC8A}" destId="{2218FD02-C49B-F142-9B86-8A1EC166C01C}" srcOrd="0" destOrd="0" parTransId="{EBBDD058-41B1-E54C-9DFF-7B3632AE8ECA}" sibTransId="{B84366F4-2274-844D-A551-A446D20198E1}"/>
    <dgm:cxn modelId="{FB0DB619-CA16-5A48-8E95-7FD0C57DC3D2}" type="presParOf" srcId="{CCDFAB8A-FFA7-6645-A00C-CF946B7F3D5C}" destId="{494919B8-906A-7C44-B3DF-C7FCCFF11713}" srcOrd="0" destOrd="0" presId="urn:microsoft.com/office/officeart/2008/layout/VerticalAccentList"/>
    <dgm:cxn modelId="{7245B57D-EC2D-8947-84D2-982407205AE7}" type="presParOf" srcId="{494919B8-906A-7C44-B3DF-C7FCCFF11713}" destId="{44335423-5B1B-134C-99B5-C74FA293BDAF}" srcOrd="0" destOrd="0" presId="urn:microsoft.com/office/officeart/2008/layout/VerticalAccentList"/>
    <dgm:cxn modelId="{A776822D-8FEB-A446-87BC-EE4654AE36C1}" type="presParOf" srcId="{CCDFAB8A-FFA7-6645-A00C-CF946B7F3D5C}" destId="{11F2A626-5F72-0943-B446-020AFE52C9CB}" srcOrd="1" destOrd="0" presId="urn:microsoft.com/office/officeart/2008/layout/VerticalAccentList"/>
    <dgm:cxn modelId="{9159D51B-9859-5040-8556-87D01C4A4771}" type="presParOf" srcId="{11F2A626-5F72-0943-B446-020AFE52C9CB}" destId="{B52A325D-326C-664E-A21B-BA6DB8EE47F1}" srcOrd="0" destOrd="0" presId="urn:microsoft.com/office/officeart/2008/layout/VerticalAccentList"/>
    <dgm:cxn modelId="{5D87AA11-1E28-5E47-A42A-D438FE8DF375}" type="presParOf" srcId="{11F2A626-5F72-0943-B446-020AFE52C9CB}" destId="{0B9ED1DE-79BC-8146-ACE9-7C7A247EBBE0}" srcOrd="1" destOrd="0" presId="urn:microsoft.com/office/officeart/2008/layout/VerticalAccentList"/>
    <dgm:cxn modelId="{04DE9E8D-CE5D-F146-839A-40EA1F0B7180}" type="presParOf" srcId="{11F2A626-5F72-0943-B446-020AFE52C9CB}" destId="{96D36F18-97FB-AC4E-8206-A2727AF7A47B}" srcOrd="2" destOrd="0" presId="urn:microsoft.com/office/officeart/2008/layout/VerticalAccentList"/>
    <dgm:cxn modelId="{475B2834-C4D7-0B42-A919-3703D82DB7ED}" type="presParOf" srcId="{11F2A626-5F72-0943-B446-020AFE52C9CB}" destId="{AED0EF9E-A6C7-FE4F-9E56-FC6F769193AB}" srcOrd="3" destOrd="0" presId="urn:microsoft.com/office/officeart/2008/layout/VerticalAccentList"/>
    <dgm:cxn modelId="{8DA4B8C0-FCD0-C84D-9DC9-D8571E7D9C71}" type="presParOf" srcId="{11F2A626-5F72-0943-B446-020AFE52C9CB}" destId="{8CE64020-105C-C041-B97A-96F5F5B4D19E}" srcOrd="4" destOrd="0" presId="urn:microsoft.com/office/officeart/2008/layout/VerticalAccentList"/>
    <dgm:cxn modelId="{0ECBB8C2-65D9-F141-9B63-36DF0AAE28E5}" type="presParOf" srcId="{11F2A626-5F72-0943-B446-020AFE52C9CB}" destId="{880C5886-961B-DE49-813A-57A723998C8C}" srcOrd="5" destOrd="0" presId="urn:microsoft.com/office/officeart/2008/layout/VerticalAccentList"/>
    <dgm:cxn modelId="{7CFC02D2-775A-BB4D-B860-59E1F2CEE8CA}" type="presParOf" srcId="{11F2A626-5F72-0943-B446-020AFE52C9CB}" destId="{163F68A7-5FD6-D045-9F89-CB2D29149434}" srcOrd="6" destOrd="0" presId="urn:microsoft.com/office/officeart/2008/layout/VerticalAccentList"/>
    <dgm:cxn modelId="{44D4C640-F255-324C-A28F-BF12AB47CBA0}" type="presParOf" srcId="{11F2A626-5F72-0943-B446-020AFE52C9CB}" destId="{54307A0A-8C43-F548-82D0-7426F5FDCB06}"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DCF8AD4-1C81-4AB7-AC1D-C53F0836CED8}"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5336F0B7-0976-4DCA-941A-6D1BCE4D6034}">
      <dgm:prSet phldrT="[Text]"/>
      <dgm:spPr/>
      <dgm:t>
        <a:bodyPr/>
        <a:lstStyle/>
        <a:p>
          <a:r>
            <a:rPr kumimoji="1" lang="en-GB" dirty="0" smtClean="0"/>
            <a:t>Step 1 </a:t>
          </a:r>
          <a:r>
            <a:rPr kumimoji="1" lang="en-US" dirty="0" smtClean="0"/>
            <a:t>[Initialization] </a:t>
          </a:r>
          <a:endParaRPr lang="en-US" dirty="0"/>
        </a:p>
      </dgm:t>
    </dgm:pt>
    <dgm:pt modelId="{76C685B2-E01E-4D9D-B28B-CC11380AB50C}" type="parTrans" cxnId="{4568CC1E-DE76-4BFE-B483-F127DC6E9290}">
      <dgm:prSet/>
      <dgm:spPr/>
      <dgm:t>
        <a:bodyPr/>
        <a:lstStyle/>
        <a:p>
          <a:endParaRPr lang="en-US"/>
        </a:p>
      </dgm:t>
    </dgm:pt>
    <dgm:pt modelId="{9D697757-910D-4432-9799-1AC85A0E947C}" type="sibTrans" cxnId="{4568CC1E-DE76-4BFE-B483-F127DC6E9290}">
      <dgm:prSet/>
      <dgm:spPr/>
      <dgm:t>
        <a:bodyPr/>
        <a:lstStyle/>
        <a:p>
          <a:endParaRPr lang="en-US"/>
        </a:p>
      </dgm:t>
    </dgm:pt>
    <dgm:pt modelId="{4453ED37-4993-451C-BA11-9A1FCF69959A}">
      <dgm:prSet phldrT="[Text]"/>
      <dgm:spPr/>
      <dgm:t>
        <a:bodyPr/>
        <a:lstStyle/>
        <a:p>
          <a:r>
            <a:rPr kumimoji="1" lang="en-US" b="1" i="0" dirty="0" smtClean="0"/>
            <a:t>T = {s}</a:t>
          </a:r>
          <a:r>
            <a:rPr kumimoji="1" lang="en-GB" b="1" i="0" dirty="0" smtClean="0"/>
            <a:t> S</a:t>
          </a:r>
          <a:r>
            <a:rPr kumimoji="1" lang="en-US" b="1" i="0" dirty="0" smtClean="0"/>
            <a:t>et of nodes so far incorporated </a:t>
          </a:r>
          <a:endParaRPr lang="en-US" b="1" i="0" dirty="0"/>
        </a:p>
      </dgm:t>
    </dgm:pt>
    <dgm:pt modelId="{CFA5B7E0-EE27-4B88-B98A-706F2186D480}" type="parTrans" cxnId="{9EF0C58D-F5BD-437B-BC83-43AE3F74BD7C}">
      <dgm:prSet/>
      <dgm:spPr/>
      <dgm:t>
        <a:bodyPr/>
        <a:lstStyle/>
        <a:p>
          <a:endParaRPr lang="en-US"/>
        </a:p>
      </dgm:t>
    </dgm:pt>
    <dgm:pt modelId="{358D6D34-26FB-47EC-8F6E-1C5907C33ABA}" type="sibTrans" cxnId="{9EF0C58D-F5BD-437B-BC83-43AE3F74BD7C}">
      <dgm:prSet/>
      <dgm:spPr/>
      <dgm:t>
        <a:bodyPr/>
        <a:lstStyle/>
        <a:p>
          <a:endParaRPr lang="en-US"/>
        </a:p>
      </dgm:t>
    </dgm:pt>
    <dgm:pt modelId="{5133D8A9-5FB0-42F2-9837-0858E1ED6A8E}">
      <dgm:prSet phldrT="[Text]"/>
      <dgm:spPr/>
      <dgm:t>
        <a:bodyPr/>
        <a:lstStyle/>
        <a:p>
          <a:r>
            <a:rPr kumimoji="1" lang="en-US" b="1" i="0" dirty="0" smtClean="0"/>
            <a:t>L(n) = w(s, n)   for n ≠ s</a:t>
          </a:r>
          <a:endParaRPr lang="en-US" b="1" i="0" dirty="0"/>
        </a:p>
      </dgm:t>
    </dgm:pt>
    <dgm:pt modelId="{0EA25DF4-3E5C-41FD-BCA9-C05FBEEC9F9F}" type="parTrans" cxnId="{6EDCD6A0-1417-4FD9-ACA7-5F34CFA1F480}">
      <dgm:prSet/>
      <dgm:spPr/>
      <dgm:t>
        <a:bodyPr/>
        <a:lstStyle/>
        <a:p>
          <a:endParaRPr lang="en-US"/>
        </a:p>
      </dgm:t>
    </dgm:pt>
    <dgm:pt modelId="{00240C8A-63B7-4DFF-87D2-B4E006A7CBD4}" type="sibTrans" cxnId="{6EDCD6A0-1417-4FD9-ACA7-5F34CFA1F480}">
      <dgm:prSet/>
      <dgm:spPr/>
      <dgm:t>
        <a:bodyPr/>
        <a:lstStyle/>
        <a:p>
          <a:endParaRPr lang="en-US"/>
        </a:p>
      </dgm:t>
    </dgm:pt>
    <dgm:pt modelId="{B6CAF897-FB7C-40AC-A4B6-390619550000}">
      <dgm:prSet phldrT="[Text]"/>
      <dgm:spPr/>
      <dgm:t>
        <a:bodyPr/>
        <a:lstStyle/>
        <a:p>
          <a:r>
            <a:rPr kumimoji="1" lang="en-GB" dirty="0" smtClean="0"/>
            <a:t>Step </a:t>
          </a:r>
          <a:r>
            <a:rPr kumimoji="1" lang="en-US" dirty="0" smtClean="0"/>
            <a:t>2</a:t>
          </a:r>
          <a:r>
            <a:rPr kumimoji="1" lang="en-GB" dirty="0" smtClean="0"/>
            <a:t> </a:t>
          </a:r>
          <a:r>
            <a:rPr kumimoji="1" lang="en-US" dirty="0" smtClean="0"/>
            <a:t>[Get Next Node]</a:t>
          </a:r>
          <a:endParaRPr lang="en-US" dirty="0"/>
        </a:p>
      </dgm:t>
    </dgm:pt>
    <dgm:pt modelId="{CEE96790-0467-4025-B94F-EDB6A1913C36}" type="parTrans" cxnId="{EBB4CD8D-FBCB-47E4-911E-4CAC568EA2BE}">
      <dgm:prSet/>
      <dgm:spPr/>
      <dgm:t>
        <a:bodyPr/>
        <a:lstStyle/>
        <a:p>
          <a:endParaRPr lang="en-US"/>
        </a:p>
      </dgm:t>
    </dgm:pt>
    <dgm:pt modelId="{E032CDF4-0E3E-4DC7-A152-7219C7873AA6}" type="sibTrans" cxnId="{EBB4CD8D-FBCB-47E4-911E-4CAC568EA2BE}">
      <dgm:prSet/>
      <dgm:spPr/>
      <dgm:t>
        <a:bodyPr/>
        <a:lstStyle/>
        <a:p>
          <a:endParaRPr lang="en-US"/>
        </a:p>
      </dgm:t>
    </dgm:pt>
    <dgm:pt modelId="{6A2F44C0-7FD3-40E7-A277-908BE21FD8FC}">
      <dgm:prSet phldrT="[Text]"/>
      <dgm:spPr/>
      <dgm:t>
        <a:bodyPr/>
        <a:lstStyle/>
        <a:p>
          <a:r>
            <a:rPr kumimoji="1" lang="en-US" b="1" i="0" dirty="0" smtClean="0"/>
            <a:t>Find neighboring node not in T </a:t>
          </a:r>
          <a:r>
            <a:rPr kumimoji="1" lang="en-GB" b="1" i="0" dirty="0" smtClean="0"/>
            <a:t>with</a:t>
          </a:r>
          <a:r>
            <a:rPr kumimoji="1" lang="en-US" b="1" i="0" dirty="0" smtClean="0"/>
            <a:t> least-cost path from s </a:t>
          </a:r>
          <a:endParaRPr lang="en-US" b="1" i="0" dirty="0"/>
        </a:p>
      </dgm:t>
    </dgm:pt>
    <dgm:pt modelId="{C7B8D140-4CA3-44FD-BF62-5A1F440515B8}" type="parTrans" cxnId="{8DF1E72E-6860-499C-9DE0-3552E86935C4}">
      <dgm:prSet/>
      <dgm:spPr/>
      <dgm:t>
        <a:bodyPr/>
        <a:lstStyle/>
        <a:p>
          <a:endParaRPr lang="en-US"/>
        </a:p>
      </dgm:t>
    </dgm:pt>
    <dgm:pt modelId="{FD29F8C0-E5CE-416E-B0C7-612B9EDB3385}" type="sibTrans" cxnId="{8DF1E72E-6860-499C-9DE0-3552E86935C4}">
      <dgm:prSet/>
      <dgm:spPr/>
      <dgm:t>
        <a:bodyPr/>
        <a:lstStyle/>
        <a:p>
          <a:endParaRPr lang="en-US"/>
        </a:p>
      </dgm:t>
    </dgm:pt>
    <dgm:pt modelId="{6807D4FB-35A1-4026-81C3-4740054D0817}">
      <dgm:prSet phldrT="[Text]"/>
      <dgm:spPr/>
      <dgm:t>
        <a:bodyPr/>
        <a:lstStyle/>
        <a:p>
          <a:r>
            <a:rPr kumimoji="1" lang="en-GB" b="1" i="0" dirty="0" smtClean="0"/>
            <a:t>In</a:t>
          </a:r>
          <a:r>
            <a:rPr kumimoji="1" lang="en-US" b="1" i="0" dirty="0" smtClean="0"/>
            <a:t>corporate node into T</a:t>
          </a:r>
          <a:endParaRPr lang="en-US" b="1" i="0" dirty="0"/>
        </a:p>
      </dgm:t>
    </dgm:pt>
    <dgm:pt modelId="{DD949384-7EE7-4F9A-B119-4EE06F4811EC}" type="parTrans" cxnId="{D86E89E5-6FD6-426D-B9BB-A91A0C628CF8}">
      <dgm:prSet/>
      <dgm:spPr/>
      <dgm:t>
        <a:bodyPr/>
        <a:lstStyle/>
        <a:p>
          <a:endParaRPr lang="en-US"/>
        </a:p>
      </dgm:t>
    </dgm:pt>
    <dgm:pt modelId="{0D970450-7EEC-4063-B045-44CAE5D45F99}" type="sibTrans" cxnId="{D86E89E5-6FD6-426D-B9BB-A91A0C628CF8}">
      <dgm:prSet/>
      <dgm:spPr/>
      <dgm:t>
        <a:bodyPr/>
        <a:lstStyle/>
        <a:p>
          <a:endParaRPr lang="en-US"/>
        </a:p>
      </dgm:t>
    </dgm:pt>
    <dgm:pt modelId="{039EE830-45E3-4BCB-BE63-35BF52BF56AD}">
      <dgm:prSet phldrT="[Text]"/>
      <dgm:spPr/>
      <dgm:t>
        <a:bodyPr/>
        <a:lstStyle/>
        <a:p>
          <a:r>
            <a:rPr kumimoji="1" lang="en-US" b="1" i="0" dirty="0" smtClean="0"/>
            <a:t>Also incorporate the edge that is incident on that node and a node in T that contributes to the path</a:t>
          </a:r>
          <a:endParaRPr lang="en-US" b="1" i="0" dirty="0"/>
        </a:p>
      </dgm:t>
    </dgm:pt>
    <dgm:pt modelId="{7EB0CA3B-27A0-447F-A26A-2E61DA0705FD}" type="parTrans" cxnId="{9C91D9E4-7068-432D-A842-1435293DBD26}">
      <dgm:prSet/>
      <dgm:spPr/>
      <dgm:t>
        <a:bodyPr/>
        <a:lstStyle/>
        <a:p>
          <a:endParaRPr lang="en-US"/>
        </a:p>
      </dgm:t>
    </dgm:pt>
    <dgm:pt modelId="{CF5E84E3-9ED5-4B4E-85F0-007CA618EBC5}" type="sibTrans" cxnId="{9C91D9E4-7068-432D-A842-1435293DBD26}">
      <dgm:prSet/>
      <dgm:spPr/>
      <dgm:t>
        <a:bodyPr/>
        <a:lstStyle/>
        <a:p>
          <a:endParaRPr lang="en-US"/>
        </a:p>
      </dgm:t>
    </dgm:pt>
    <dgm:pt modelId="{897AE7B1-4317-4D04-A3D7-DAE13A3A9714}">
      <dgm:prSet phldrT="[Text]"/>
      <dgm:spPr/>
      <dgm:t>
        <a:bodyPr/>
        <a:lstStyle/>
        <a:p>
          <a:r>
            <a:rPr kumimoji="1" lang="en-GB" b="1" i="0" dirty="0" smtClean="0"/>
            <a:t>Initial</a:t>
          </a:r>
          <a:r>
            <a:rPr kumimoji="1" lang="en-US" b="1" i="0" dirty="0" smtClean="0"/>
            <a:t> path costs to neighboring nodes are simply link costs</a:t>
          </a:r>
          <a:endParaRPr lang="en-US" b="1" i="0" dirty="0"/>
        </a:p>
      </dgm:t>
    </dgm:pt>
    <dgm:pt modelId="{51596FA9-9515-49CD-B4CE-B55A1205C20B}" type="parTrans" cxnId="{FD010351-76B1-4F24-B291-CBC0DBE4F797}">
      <dgm:prSet/>
      <dgm:spPr/>
      <dgm:t>
        <a:bodyPr/>
        <a:lstStyle/>
        <a:p>
          <a:endParaRPr lang="en-US"/>
        </a:p>
      </dgm:t>
    </dgm:pt>
    <dgm:pt modelId="{4B5A41F4-95A9-498F-A79E-A4AFD9536422}" type="sibTrans" cxnId="{FD010351-76B1-4F24-B291-CBC0DBE4F797}">
      <dgm:prSet/>
      <dgm:spPr/>
      <dgm:t>
        <a:bodyPr/>
        <a:lstStyle/>
        <a:p>
          <a:endParaRPr lang="en-US"/>
        </a:p>
      </dgm:t>
    </dgm:pt>
    <dgm:pt modelId="{542014E5-6E10-4792-BC2D-897E572A544B}">
      <dgm:prSet phldrT="[Text]"/>
      <dgm:spPr/>
      <dgm:t>
        <a:bodyPr/>
        <a:lstStyle/>
        <a:p>
          <a:r>
            <a:rPr kumimoji="1" lang="en-GB" dirty="0" smtClean="0"/>
            <a:t>Step </a:t>
          </a:r>
          <a:r>
            <a:rPr kumimoji="1" lang="en-US" dirty="0" smtClean="0"/>
            <a:t>3</a:t>
          </a:r>
          <a:r>
            <a:rPr kumimoji="1" lang="en-GB" dirty="0" smtClean="0"/>
            <a:t> </a:t>
          </a:r>
          <a:r>
            <a:rPr kumimoji="1" lang="en-US" dirty="0" smtClean="0"/>
            <a:t>[Update Least-Cost Paths]</a:t>
          </a:r>
          <a:endParaRPr lang="en-US" dirty="0"/>
        </a:p>
      </dgm:t>
    </dgm:pt>
    <dgm:pt modelId="{342EC364-D8B3-4F3F-849E-50164E896623}" type="parTrans" cxnId="{1A7CB3C8-351D-401F-975E-4D0CC3600B2E}">
      <dgm:prSet/>
      <dgm:spPr/>
      <dgm:t>
        <a:bodyPr/>
        <a:lstStyle/>
        <a:p>
          <a:endParaRPr lang="en-US"/>
        </a:p>
      </dgm:t>
    </dgm:pt>
    <dgm:pt modelId="{80DCF266-3D09-483D-B7F3-826CC27767F3}" type="sibTrans" cxnId="{1A7CB3C8-351D-401F-975E-4D0CC3600B2E}">
      <dgm:prSet/>
      <dgm:spPr/>
      <dgm:t>
        <a:bodyPr/>
        <a:lstStyle/>
        <a:p>
          <a:endParaRPr lang="en-US"/>
        </a:p>
      </dgm:t>
    </dgm:pt>
    <dgm:pt modelId="{184EEB60-1FDC-42E0-9F65-23DB34DBC384}">
      <dgm:prSet/>
      <dgm:spPr/>
      <dgm:t>
        <a:bodyPr/>
        <a:lstStyle/>
        <a:p>
          <a:r>
            <a:rPr kumimoji="1" lang="en-US" b="1" i="0" dirty="0" smtClean="0"/>
            <a:t>L(n) = min[L(n), L(x) + w(x, n)]</a:t>
          </a:r>
          <a:r>
            <a:rPr kumimoji="1" lang="en-GB" b="1" i="0" dirty="0" smtClean="0"/>
            <a:t> </a:t>
          </a:r>
          <a:r>
            <a:rPr kumimoji="1" lang="en-US" b="1" i="0" dirty="0" smtClean="0"/>
            <a:t>for all n</a:t>
          </a:r>
          <a:r>
            <a:rPr kumimoji="1" lang="en-GB" b="1" i="0" dirty="0" smtClean="0"/>
            <a:t> </a:t>
          </a:r>
          <a:r>
            <a:rPr kumimoji="1" lang="en-US" b="1" i="0" dirty="0" smtClean="0">
              <a:latin typeface="Symbol" pitchFamily="32" charset="2"/>
              <a:ea typeface="Times New Roman" pitchFamily="32" charset="0"/>
              <a:cs typeface="Times New Roman" pitchFamily="32" charset="0"/>
            </a:rPr>
            <a:t>Ï</a:t>
          </a:r>
          <a:r>
            <a:rPr kumimoji="1" lang="en-US" b="1" i="0" dirty="0" smtClean="0"/>
            <a:t> T</a:t>
          </a:r>
        </a:p>
      </dgm:t>
    </dgm:pt>
    <dgm:pt modelId="{DDC87C8B-A697-49EF-AE05-A75736728572}" type="parTrans" cxnId="{9DDA5723-075B-416D-83EF-7904FEB85651}">
      <dgm:prSet/>
      <dgm:spPr/>
      <dgm:t>
        <a:bodyPr/>
        <a:lstStyle/>
        <a:p>
          <a:endParaRPr lang="en-US"/>
        </a:p>
      </dgm:t>
    </dgm:pt>
    <dgm:pt modelId="{E4E0E198-0C3A-4466-97A8-1A86FE0D1F6F}" type="sibTrans" cxnId="{9DDA5723-075B-416D-83EF-7904FEB85651}">
      <dgm:prSet/>
      <dgm:spPr/>
      <dgm:t>
        <a:bodyPr/>
        <a:lstStyle/>
        <a:p>
          <a:endParaRPr lang="en-US"/>
        </a:p>
      </dgm:t>
    </dgm:pt>
    <dgm:pt modelId="{8D5AA226-5F95-4724-9DF6-DC863484E10B}">
      <dgm:prSet/>
      <dgm:spPr/>
      <dgm:t>
        <a:bodyPr/>
        <a:lstStyle/>
        <a:p>
          <a:r>
            <a:rPr kumimoji="1" lang="en-US" b="1" i="0" dirty="0" smtClean="0"/>
            <a:t>If latter term is minimum, path from s to n is path from s to x concatenated with edge from x to n		</a:t>
          </a:r>
          <a:endParaRPr kumimoji="1" lang="en-US" b="1" i="0" dirty="0"/>
        </a:p>
      </dgm:t>
    </dgm:pt>
    <dgm:pt modelId="{AE66E225-4DD7-4B16-869E-42435FDFBD76}" type="parTrans" cxnId="{385670AD-2381-49B8-B161-3530B2F1D6AB}">
      <dgm:prSet/>
      <dgm:spPr/>
      <dgm:t>
        <a:bodyPr/>
        <a:lstStyle/>
        <a:p>
          <a:endParaRPr lang="en-US"/>
        </a:p>
      </dgm:t>
    </dgm:pt>
    <dgm:pt modelId="{85B938E3-46FC-4058-AF2C-4332B0DDBD50}" type="sibTrans" cxnId="{385670AD-2381-49B8-B161-3530B2F1D6AB}">
      <dgm:prSet/>
      <dgm:spPr/>
      <dgm:t>
        <a:bodyPr/>
        <a:lstStyle/>
        <a:p>
          <a:endParaRPr lang="en-US"/>
        </a:p>
      </dgm:t>
    </dgm:pt>
    <dgm:pt modelId="{19438C90-7DF7-444E-B64B-96D33EC7330D}" type="pres">
      <dgm:prSet presAssocID="{6DCF8AD4-1C81-4AB7-AC1D-C53F0836CED8}" presName="Name0" presStyleCnt="0">
        <dgm:presLayoutVars>
          <dgm:dir/>
          <dgm:animLvl val="lvl"/>
          <dgm:resizeHandles val="exact"/>
        </dgm:presLayoutVars>
      </dgm:prSet>
      <dgm:spPr/>
      <dgm:t>
        <a:bodyPr/>
        <a:lstStyle/>
        <a:p>
          <a:endParaRPr lang="en-US"/>
        </a:p>
      </dgm:t>
    </dgm:pt>
    <dgm:pt modelId="{DF795929-1DCC-43A2-B34E-5242DFC2FD6D}" type="pres">
      <dgm:prSet presAssocID="{542014E5-6E10-4792-BC2D-897E572A544B}" presName="boxAndChildren" presStyleCnt="0"/>
      <dgm:spPr/>
    </dgm:pt>
    <dgm:pt modelId="{89BF5BD2-D1F0-492D-829B-A664C910F48E}" type="pres">
      <dgm:prSet presAssocID="{542014E5-6E10-4792-BC2D-897E572A544B}" presName="parentTextBox" presStyleLbl="node1" presStyleIdx="0" presStyleCnt="3"/>
      <dgm:spPr/>
      <dgm:t>
        <a:bodyPr/>
        <a:lstStyle/>
        <a:p>
          <a:endParaRPr lang="en-US"/>
        </a:p>
      </dgm:t>
    </dgm:pt>
    <dgm:pt modelId="{CC41B01D-7444-4D17-8E18-11E557D6D859}" type="pres">
      <dgm:prSet presAssocID="{542014E5-6E10-4792-BC2D-897E572A544B}" presName="entireBox" presStyleLbl="node1" presStyleIdx="0" presStyleCnt="3"/>
      <dgm:spPr/>
      <dgm:t>
        <a:bodyPr/>
        <a:lstStyle/>
        <a:p>
          <a:endParaRPr lang="en-US"/>
        </a:p>
      </dgm:t>
    </dgm:pt>
    <dgm:pt modelId="{7533D89B-D02B-4E57-AEC4-DB73B107D45D}" type="pres">
      <dgm:prSet presAssocID="{542014E5-6E10-4792-BC2D-897E572A544B}" presName="descendantBox" presStyleCnt="0"/>
      <dgm:spPr/>
    </dgm:pt>
    <dgm:pt modelId="{4B3ABA25-A8B7-40E6-895E-0B8423E2D360}" type="pres">
      <dgm:prSet presAssocID="{184EEB60-1FDC-42E0-9F65-23DB34DBC384}" presName="childTextBox" presStyleLbl="fgAccFollowNode1" presStyleIdx="0" presStyleCnt="8">
        <dgm:presLayoutVars>
          <dgm:bulletEnabled val="1"/>
        </dgm:presLayoutVars>
      </dgm:prSet>
      <dgm:spPr/>
      <dgm:t>
        <a:bodyPr/>
        <a:lstStyle/>
        <a:p>
          <a:endParaRPr lang="en-US"/>
        </a:p>
      </dgm:t>
    </dgm:pt>
    <dgm:pt modelId="{7FB2F699-0D8F-4A47-8EEF-05944F44236C}" type="pres">
      <dgm:prSet presAssocID="{8D5AA226-5F95-4724-9DF6-DC863484E10B}" presName="childTextBox" presStyleLbl="fgAccFollowNode1" presStyleIdx="1" presStyleCnt="8">
        <dgm:presLayoutVars>
          <dgm:bulletEnabled val="1"/>
        </dgm:presLayoutVars>
      </dgm:prSet>
      <dgm:spPr/>
      <dgm:t>
        <a:bodyPr/>
        <a:lstStyle/>
        <a:p>
          <a:endParaRPr lang="en-US"/>
        </a:p>
      </dgm:t>
    </dgm:pt>
    <dgm:pt modelId="{BC77D2BE-B4AC-4F97-8B63-24B51293C66A}" type="pres">
      <dgm:prSet presAssocID="{E032CDF4-0E3E-4DC7-A152-7219C7873AA6}" presName="sp" presStyleCnt="0"/>
      <dgm:spPr/>
    </dgm:pt>
    <dgm:pt modelId="{5D4E24F5-687B-4F89-8051-0DF281CD3FD0}" type="pres">
      <dgm:prSet presAssocID="{B6CAF897-FB7C-40AC-A4B6-390619550000}" presName="arrowAndChildren" presStyleCnt="0"/>
      <dgm:spPr/>
    </dgm:pt>
    <dgm:pt modelId="{F0A10D21-5FFC-445E-8FE2-07B2CE6682FD}" type="pres">
      <dgm:prSet presAssocID="{B6CAF897-FB7C-40AC-A4B6-390619550000}" presName="parentTextArrow" presStyleLbl="node1" presStyleIdx="0" presStyleCnt="3"/>
      <dgm:spPr/>
      <dgm:t>
        <a:bodyPr/>
        <a:lstStyle/>
        <a:p>
          <a:endParaRPr lang="en-US"/>
        </a:p>
      </dgm:t>
    </dgm:pt>
    <dgm:pt modelId="{8F338887-E8D6-4474-8481-450F43C53A82}" type="pres">
      <dgm:prSet presAssocID="{B6CAF897-FB7C-40AC-A4B6-390619550000}" presName="arrow" presStyleLbl="node1" presStyleIdx="1" presStyleCnt="3"/>
      <dgm:spPr/>
      <dgm:t>
        <a:bodyPr/>
        <a:lstStyle/>
        <a:p>
          <a:endParaRPr lang="en-US"/>
        </a:p>
      </dgm:t>
    </dgm:pt>
    <dgm:pt modelId="{98306370-AE23-46A1-9782-2D532B21B4C2}" type="pres">
      <dgm:prSet presAssocID="{B6CAF897-FB7C-40AC-A4B6-390619550000}" presName="descendantArrow" presStyleCnt="0"/>
      <dgm:spPr/>
    </dgm:pt>
    <dgm:pt modelId="{8C41B82C-B8C9-4899-9967-BD07627DB9BC}" type="pres">
      <dgm:prSet presAssocID="{6A2F44C0-7FD3-40E7-A277-908BE21FD8FC}" presName="childTextArrow" presStyleLbl="fgAccFollowNode1" presStyleIdx="2" presStyleCnt="8">
        <dgm:presLayoutVars>
          <dgm:bulletEnabled val="1"/>
        </dgm:presLayoutVars>
      </dgm:prSet>
      <dgm:spPr/>
      <dgm:t>
        <a:bodyPr/>
        <a:lstStyle/>
        <a:p>
          <a:endParaRPr lang="en-US"/>
        </a:p>
      </dgm:t>
    </dgm:pt>
    <dgm:pt modelId="{949268A8-7B93-4F4D-91B3-310C0418F7A2}" type="pres">
      <dgm:prSet presAssocID="{6807D4FB-35A1-4026-81C3-4740054D0817}" presName="childTextArrow" presStyleLbl="fgAccFollowNode1" presStyleIdx="3" presStyleCnt="8">
        <dgm:presLayoutVars>
          <dgm:bulletEnabled val="1"/>
        </dgm:presLayoutVars>
      </dgm:prSet>
      <dgm:spPr/>
      <dgm:t>
        <a:bodyPr/>
        <a:lstStyle/>
        <a:p>
          <a:endParaRPr lang="en-US"/>
        </a:p>
      </dgm:t>
    </dgm:pt>
    <dgm:pt modelId="{F4F6F46C-ED70-4D4B-8EFB-5A154A5863BA}" type="pres">
      <dgm:prSet presAssocID="{039EE830-45E3-4BCB-BE63-35BF52BF56AD}" presName="childTextArrow" presStyleLbl="fgAccFollowNode1" presStyleIdx="4" presStyleCnt="8">
        <dgm:presLayoutVars>
          <dgm:bulletEnabled val="1"/>
        </dgm:presLayoutVars>
      </dgm:prSet>
      <dgm:spPr/>
      <dgm:t>
        <a:bodyPr/>
        <a:lstStyle/>
        <a:p>
          <a:endParaRPr lang="en-US"/>
        </a:p>
      </dgm:t>
    </dgm:pt>
    <dgm:pt modelId="{439DD53E-B502-49E6-89A7-288830BDF8F6}" type="pres">
      <dgm:prSet presAssocID="{9D697757-910D-4432-9799-1AC85A0E947C}" presName="sp" presStyleCnt="0"/>
      <dgm:spPr/>
    </dgm:pt>
    <dgm:pt modelId="{F39C2542-BE42-4F62-919D-5377813BDCEE}" type="pres">
      <dgm:prSet presAssocID="{5336F0B7-0976-4DCA-941A-6D1BCE4D6034}" presName="arrowAndChildren" presStyleCnt="0"/>
      <dgm:spPr/>
    </dgm:pt>
    <dgm:pt modelId="{EBF02DA8-5714-412B-8FA5-A815A45662EF}" type="pres">
      <dgm:prSet presAssocID="{5336F0B7-0976-4DCA-941A-6D1BCE4D6034}" presName="parentTextArrow" presStyleLbl="node1" presStyleIdx="1" presStyleCnt="3"/>
      <dgm:spPr/>
      <dgm:t>
        <a:bodyPr/>
        <a:lstStyle/>
        <a:p>
          <a:endParaRPr lang="en-US"/>
        </a:p>
      </dgm:t>
    </dgm:pt>
    <dgm:pt modelId="{500169FA-D451-4075-974D-4E3E96A8F41E}" type="pres">
      <dgm:prSet presAssocID="{5336F0B7-0976-4DCA-941A-6D1BCE4D6034}" presName="arrow" presStyleLbl="node1" presStyleIdx="2" presStyleCnt="3"/>
      <dgm:spPr/>
      <dgm:t>
        <a:bodyPr/>
        <a:lstStyle/>
        <a:p>
          <a:endParaRPr lang="en-US"/>
        </a:p>
      </dgm:t>
    </dgm:pt>
    <dgm:pt modelId="{1A121ADF-DF44-42C5-947A-5E3DDCBD95BF}" type="pres">
      <dgm:prSet presAssocID="{5336F0B7-0976-4DCA-941A-6D1BCE4D6034}" presName="descendantArrow" presStyleCnt="0"/>
      <dgm:spPr/>
    </dgm:pt>
    <dgm:pt modelId="{168BA256-47FC-49A5-B262-E9FC957C8A4E}" type="pres">
      <dgm:prSet presAssocID="{4453ED37-4993-451C-BA11-9A1FCF69959A}" presName="childTextArrow" presStyleLbl="fgAccFollowNode1" presStyleIdx="5" presStyleCnt="8">
        <dgm:presLayoutVars>
          <dgm:bulletEnabled val="1"/>
        </dgm:presLayoutVars>
      </dgm:prSet>
      <dgm:spPr/>
      <dgm:t>
        <a:bodyPr/>
        <a:lstStyle/>
        <a:p>
          <a:endParaRPr lang="en-US"/>
        </a:p>
      </dgm:t>
    </dgm:pt>
    <dgm:pt modelId="{C00E2560-3F6C-494B-9E08-3925A696002B}" type="pres">
      <dgm:prSet presAssocID="{5133D8A9-5FB0-42F2-9837-0858E1ED6A8E}" presName="childTextArrow" presStyleLbl="fgAccFollowNode1" presStyleIdx="6" presStyleCnt="8">
        <dgm:presLayoutVars>
          <dgm:bulletEnabled val="1"/>
        </dgm:presLayoutVars>
      </dgm:prSet>
      <dgm:spPr/>
      <dgm:t>
        <a:bodyPr/>
        <a:lstStyle/>
        <a:p>
          <a:endParaRPr lang="en-US"/>
        </a:p>
      </dgm:t>
    </dgm:pt>
    <dgm:pt modelId="{3E32E413-4703-4C02-B38F-CC7FFCA16643}" type="pres">
      <dgm:prSet presAssocID="{897AE7B1-4317-4D04-A3D7-DAE13A3A9714}" presName="childTextArrow" presStyleLbl="fgAccFollowNode1" presStyleIdx="7" presStyleCnt="8">
        <dgm:presLayoutVars>
          <dgm:bulletEnabled val="1"/>
        </dgm:presLayoutVars>
      </dgm:prSet>
      <dgm:spPr/>
      <dgm:t>
        <a:bodyPr/>
        <a:lstStyle/>
        <a:p>
          <a:endParaRPr lang="en-US"/>
        </a:p>
      </dgm:t>
    </dgm:pt>
  </dgm:ptLst>
  <dgm:cxnLst>
    <dgm:cxn modelId="{53735A3C-BF59-4830-A7CC-C9907F370285}" type="presOf" srcId="{8D5AA226-5F95-4724-9DF6-DC863484E10B}" destId="{7FB2F699-0D8F-4A47-8EEF-05944F44236C}" srcOrd="0" destOrd="0" presId="urn:microsoft.com/office/officeart/2005/8/layout/process4"/>
    <dgm:cxn modelId="{6EDCD6A0-1417-4FD9-ACA7-5F34CFA1F480}" srcId="{5336F0B7-0976-4DCA-941A-6D1BCE4D6034}" destId="{5133D8A9-5FB0-42F2-9837-0858E1ED6A8E}" srcOrd="1" destOrd="0" parTransId="{0EA25DF4-3E5C-41FD-BCA9-C05FBEEC9F9F}" sibTransId="{00240C8A-63B7-4DFF-87D2-B4E006A7CBD4}"/>
    <dgm:cxn modelId="{24FC8834-BBFF-458A-BCE5-2652D6834BF9}" type="presOf" srcId="{184EEB60-1FDC-42E0-9F65-23DB34DBC384}" destId="{4B3ABA25-A8B7-40E6-895E-0B8423E2D360}" srcOrd="0" destOrd="0" presId="urn:microsoft.com/office/officeart/2005/8/layout/process4"/>
    <dgm:cxn modelId="{9C91D9E4-7068-432D-A842-1435293DBD26}" srcId="{B6CAF897-FB7C-40AC-A4B6-390619550000}" destId="{039EE830-45E3-4BCB-BE63-35BF52BF56AD}" srcOrd="2" destOrd="0" parTransId="{7EB0CA3B-27A0-447F-A26A-2E61DA0705FD}" sibTransId="{CF5E84E3-9ED5-4B4E-85F0-007CA618EBC5}"/>
    <dgm:cxn modelId="{02254F53-C6AA-4ADA-99A8-E6CE94BAAA2F}" type="presOf" srcId="{542014E5-6E10-4792-BC2D-897E572A544B}" destId="{89BF5BD2-D1F0-492D-829B-A664C910F48E}" srcOrd="0" destOrd="0" presId="urn:microsoft.com/office/officeart/2005/8/layout/process4"/>
    <dgm:cxn modelId="{D86E89E5-6FD6-426D-B9BB-A91A0C628CF8}" srcId="{B6CAF897-FB7C-40AC-A4B6-390619550000}" destId="{6807D4FB-35A1-4026-81C3-4740054D0817}" srcOrd="1" destOrd="0" parTransId="{DD949384-7EE7-4F9A-B119-4EE06F4811EC}" sibTransId="{0D970450-7EEC-4063-B045-44CAE5D45F99}"/>
    <dgm:cxn modelId="{AEF5777C-82AE-4ACD-BFDF-4601642BFA98}" type="presOf" srcId="{B6CAF897-FB7C-40AC-A4B6-390619550000}" destId="{F0A10D21-5FFC-445E-8FE2-07B2CE6682FD}" srcOrd="0" destOrd="0" presId="urn:microsoft.com/office/officeart/2005/8/layout/process4"/>
    <dgm:cxn modelId="{E707475E-9846-46FD-960B-6A0DBEEC8FFB}" type="presOf" srcId="{6A2F44C0-7FD3-40E7-A277-908BE21FD8FC}" destId="{8C41B82C-B8C9-4899-9967-BD07627DB9BC}" srcOrd="0" destOrd="0" presId="urn:microsoft.com/office/officeart/2005/8/layout/process4"/>
    <dgm:cxn modelId="{688EAB41-AB53-439D-90DE-D674BB1926A1}" type="presOf" srcId="{B6CAF897-FB7C-40AC-A4B6-390619550000}" destId="{8F338887-E8D6-4474-8481-450F43C53A82}" srcOrd="1" destOrd="0" presId="urn:microsoft.com/office/officeart/2005/8/layout/process4"/>
    <dgm:cxn modelId="{9EF0C58D-F5BD-437B-BC83-43AE3F74BD7C}" srcId="{5336F0B7-0976-4DCA-941A-6D1BCE4D6034}" destId="{4453ED37-4993-451C-BA11-9A1FCF69959A}" srcOrd="0" destOrd="0" parTransId="{CFA5B7E0-EE27-4B88-B98A-706F2186D480}" sibTransId="{358D6D34-26FB-47EC-8F6E-1C5907C33ABA}"/>
    <dgm:cxn modelId="{F0B6A6A5-FCAC-4A6A-A6AD-067945924F12}" type="presOf" srcId="{542014E5-6E10-4792-BC2D-897E572A544B}" destId="{CC41B01D-7444-4D17-8E18-11E557D6D859}" srcOrd="1" destOrd="0" presId="urn:microsoft.com/office/officeart/2005/8/layout/process4"/>
    <dgm:cxn modelId="{385670AD-2381-49B8-B161-3530B2F1D6AB}" srcId="{542014E5-6E10-4792-BC2D-897E572A544B}" destId="{8D5AA226-5F95-4724-9DF6-DC863484E10B}" srcOrd="1" destOrd="0" parTransId="{AE66E225-4DD7-4B16-869E-42435FDFBD76}" sibTransId="{85B938E3-46FC-4058-AF2C-4332B0DDBD50}"/>
    <dgm:cxn modelId="{9DDA5723-075B-416D-83EF-7904FEB85651}" srcId="{542014E5-6E10-4792-BC2D-897E572A544B}" destId="{184EEB60-1FDC-42E0-9F65-23DB34DBC384}" srcOrd="0" destOrd="0" parTransId="{DDC87C8B-A697-49EF-AE05-A75736728572}" sibTransId="{E4E0E198-0C3A-4466-97A8-1A86FE0D1F6F}"/>
    <dgm:cxn modelId="{FD010351-76B1-4F24-B291-CBC0DBE4F797}" srcId="{5336F0B7-0976-4DCA-941A-6D1BCE4D6034}" destId="{897AE7B1-4317-4D04-A3D7-DAE13A3A9714}" srcOrd="2" destOrd="0" parTransId="{51596FA9-9515-49CD-B4CE-B55A1205C20B}" sibTransId="{4B5A41F4-95A9-498F-A79E-A4AFD9536422}"/>
    <dgm:cxn modelId="{1A7CB3C8-351D-401F-975E-4D0CC3600B2E}" srcId="{6DCF8AD4-1C81-4AB7-AC1D-C53F0836CED8}" destId="{542014E5-6E10-4792-BC2D-897E572A544B}" srcOrd="2" destOrd="0" parTransId="{342EC364-D8B3-4F3F-849E-50164E896623}" sibTransId="{80DCF266-3D09-483D-B7F3-826CC27767F3}"/>
    <dgm:cxn modelId="{EBB4CD8D-FBCB-47E4-911E-4CAC568EA2BE}" srcId="{6DCF8AD4-1C81-4AB7-AC1D-C53F0836CED8}" destId="{B6CAF897-FB7C-40AC-A4B6-390619550000}" srcOrd="1" destOrd="0" parTransId="{CEE96790-0467-4025-B94F-EDB6A1913C36}" sibTransId="{E032CDF4-0E3E-4DC7-A152-7219C7873AA6}"/>
    <dgm:cxn modelId="{4568CC1E-DE76-4BFE-B483-F127DC6E9290}" srcId="{6DCF8AD4-1C81-4AB7-AC1D-C53F0836CED8}" destId="{5336F0B7-0976-4DCA-941A-6D1BCE4D6034}" srcOrd="0" destOrd="0" parTransId="{76C685B2-E01E-4D9D-B28B-CC11380AB50C}" sibTransId="{9D697757-910D-4432-9799-1AC85A0E947C}"/>
    <dgm:cxn modelId="{9DD09E47-B9B8-4A28-890B-0ABE08A66C48}" type="presOf" srcId="{5133D8A9-5FB0-42F2-9837-0858E1ED6A8E}" destId="{C00E2560-3F6C-494B-9E08-3925A696002B}" srcOrd="0" destOrd="0" presId="urn:microsoft.com/office/officeart/2005/8/layout/process4"/>
    <dgm:cxn modelId="{48422A34-FDF8-482E-A435-D2217E82D3F5}" type="presOf" srcId="{4453ED37-4993-451C-BA11-9A1FCF69959A}" destId="{168BA256-47FC-49A5-B262-E9FC957C8A4E}" srcOrd="0" destOrd="0" presId="urn:microsoft.com/office/officeart/2005/8/layout/process4"/>
    <dgm:cxn modelId="{29E10CB7-6CB5-4EB0-9966-3592B02CADAC}" type="presOf" srcId="{6DCF8AD4-1C81-4AB7-AC1D-C53F0836CED8}" destId="{19438C90-7DF7-444E-B64B-96D33EC7330D}" srcOrd="0" destOrd="0" presId="urn:microsoft.com/office/officeart/2005/8/layout/process4"/>
    <dgm:cxn modelId="{8DF1E72E-6860-499C-9DE0-3552E86935C4}" srcId="{B6CAF897-FB7C-40AC-A4B6-390619550000}" destId="{6A2F44C0-7FD3-40E7-A277-908BE21FD8FC}" srcOrd="0" destOrd="0" parTransId="{C7B8D140-4CA3-44FD-BF62-5A1F440515B8}" sibTransId="{FD29F8C0-E5CE-416E-B0C7-612B9EDB3385}"/>
    <dgm:cxn modelId="{101825AF-81CE-4E35-8BF1-2AA9DDA8013A}" type="presOf" srcId="{039EE830-45E3-4BCB-BE63-35BF52BF56AD}" destId="{F4F6F46C-ED70-4D4B-8EFB-5A154A5863BA}" srcOrd="0" destOrd="0" presId="urn:microsoft.com/office/officeart/2005/8/layout/process4"/>
    <dgm:cxn modelId="{E93B40A9-6C71-49DC-83AE-C5801F62494A}" type="presOf" srcId="{897AE7B1-4317-4D04-A3D7-DAE13A3A9714}" destId="{3E32E413-4703-4C02-B38F-CC7FFCA16643}" srcOrd="0" destOrd="0" presId="urn:microsoft.com/office/officeart/2005/8/layout/process4"/>
    <dgm:cxn modelId="{15CE167F-D9C6-42AD-B06F-C848DF64741A}" type="presOf" srcId="{6807D4FB-35A1-4026-81C3-4740054D0817}" destId="{949268A8-7B93-4F4D-91B3-310C0418F7A2}" srcOrd="0" destOrd="0" presId="urn:microsoft.com/office/officeart/2005/8/layout/process4"/>
    <dgm:cxn modelId="{0CC1D004-64EA-4E34-ABBC-84840E0AD45E}" type="presOf" srcId="{5336F0B7-0976-4DCA-941A-6D1BCE4D6034}" destId="{500169FA-D451-4075-974D-4E3E96A8F41E}" srcOrd="1" destOrd="0" presId="urn:microsoft.com/office/officeart/2005/8/layout/process4"/>
    <dgm:cxn modelId="{F53B2A41-6D53-4FA2-A5BA-F416BF14D557}" type="presOf" srcId="{5336F0B7-0976-4DCA-941A-6D1BCE4D6034}" destId="{EBF02DA8-5714-412B-8FA5-A815A45662EF}" srcOrd="0" destOrd="0" presId="urn:microsoft.com/office/officeart/2005/8/layout/process4"/>
    <dgm:cxn modelId="{D5ACB152-E0C4-40B6-A95D-7099A4E96EE9}" type="presParOf" srcId="{19438C90-7DF7-444E-B64B-96D33EC7330D}" destId="{DF795929-1DCC-43A2-B34E-5242DFC2FD6D}" srcOrd="0" destOrd="0" presId="urn:microsoft.com/office/officeart/2005/8/layout/process4"/>
    <dgm:cxn modelId="{1B5B015A-5018-4F48-A084-54F6CFBF709F}" type="presParOf" srcId="{DF795929-1DCC-43A2-B34E-5242DFC2FD6D}" destId="{89BF5BD2-D1F0-492D-829B-A664C910F48E}" srcOrd="0" destOrd="0" presId="urn:microsoft.com/office/officeart/2005/8/layout/process4"/>
    <dgm:cxn modelId="{BF2CD9AD-6C46-4FB7-AA78-80ECB1F7AA5C}" type="presParOf" srcId="{DF795929-1DCC-43A2-B34E-5242DFC2FD6D}" destId="{CC41B01D-7444-4D17-8E18-11E557D6D859}" srcOrd="1" destOrd="0" presId="urn:microsoft.com/office/officeart/2005/8/layout/process4"/>
    <dgm:cxn modelId="{8FDA4DAA-3DAC-4AB2-BC30-9D81503429B2}" type="presParOf" srcId="{DF795929-1DCC-43A2-B34E-5242DFC2FD6D}" destId="{7533D89B-D02B-4E57-AEC4-DB73B107D45D}" srcOrd="2" destOrd="0" presId="urn:microsoft.com/office/officeart/2005/8/layout/process4"/>
    <dgm:cxn modelId="{AAD0831F-7D25-4D52-857D-4EF2A708B4CE}" type="presParOf" srcId="{7533D89B-D02B-4E57-AEC4-DB73B107D45D}" destId="{4B3ABA25-A8B7-40E6-895E-0B8423E2D360}" srcOrd="0" destOrd="0" presId="urn:microsoft.com/office/officeart/2005/8/layout/process4"/>
    <dgm:cxn modelId="{11F63BB2-7ED0-4FFC-94C9-120DDFD5D9D9}" type="presParOf" srcId="{7533D89B-D02B-4E57-AEC4-DB73B107D45D}" destId="{7FB2F699-0D8F-4A47-8EEF-05944F44236C}" srcOrd="1" destOrd="0" presId="urn:microsoft.com/office/officeart/2005/8/layout/process4"/>
    <dgm:cxn modelId="{0DCF127E-DC7C-49F3-AC08-373137031DA5}" type="presParOf" srcId="{19438C90-7DF7-444E-B64B-96D33EC7330D}" destId="{BC77D2BE-B4AC-4F97-8B63-24B51293C66A}" srcOrd="1" destOrd="0" presId="urn:microsoft.com/office/officeart/2005/8/layout/process4"/>
    <dgm:cxn modelId="{D024CBCE-34B2-4DD7-9553-40E0044E48C0}" type="presParOf" srcId="{19438C90-7DF7-444E-B64B-96D33EC7330D}" destId="{5D4E24F5-687B-4F89-8051-0DF281CD3FD0}" srcOrd="2" destOrd="0" presId="urn:microsoft.com/office/officeart/2005/8/layout/process4"/>
    <dgm:cxn modelId="{CC72447B-A1DE-43CA-B2CF-56F20095C5A8}" type="presParOf" srcId="{5D4E24F5-687B-4F89-8051-0DF281CD3FD0}" destId="{F0A10D21-5FFC-445E-8FE2-07B2CE6682FD}" srcOrd="0" destOrd="0" presId="urn:microsoft.com/office/officeart/2005/8/layout/process4"/>
    <dgm:cxn modelId="{E23D0FC1-32FA-4ADB-A6E1-BC733E435CED}" type="presParOf" srcId="{5D4E24F5-687B-4F89-8051-0DF281CD3FD0}" destId="{8F338887-E8D6-4474-8481-450F43C53A82}" srcOrd="1" destOrd="0" presId="urn:microsoft.com/office/officeart/2005/8/layout/process4"/>
    <dgm:cxn modelId="{76C24375-F8D9-4107-A8F9-9444A2A6654E}" type="presParOf" srcId="{5D4E24F5-687B-4F89-8051-0DF281CD3FD0}" destId="{98306370-AE23-46A1-9782-2D532B21B4C2}" srcOrd="2" destOrd="0" presId="urn:microsoft.com/office/officeart/2005/8/layout/process4"/>
    <dgm:cxn modelId="{E86B8E48-1C6E-4385-A66B-210D2A707023}" type="presParOf" srcId="{98306370-AE23-46A1-9782-2D532B21B4C2}" destId="{8C41B82C-B8C9-4899-9967-BD07627DB9BC}" srcOrd="0" destOrd="0" presId="urn:microsoft.com/office/officeart/2005/8/layout/process4"/>
    <dgm:cxn modelId="{AD166E79-545B-4DE3-9B33-334387F8268D}" type="presParOf" srcId="{98306370-AE23-46A1-9782-2D532B21B4C2}" destId="{949268A8-7B93-4F4D-91B3-310C0418F7A2}" srcOrd="1" destOrd="0" presId="urn:microsoft.com/office/officeart/2005/8/layout/process4"/>
    <dgm:cxn modelId="{E2DE2D4C-D7B3-4F8C-B19F-052E3B9F913F}" type="presParOf" srcId="{98306370-AE23-46A1-9782-2D532B21B4C2}" destId="{F4F6F46C-ED70-4D4B-8EFB-5A154A5863BA}" srcOrd="2" destOrd="0" presId="urn:microsoft.com/office/officeart/2005/8/layout/process4"/>
    <dgm:cxn modelId="{F7D1CCAA-52CB-424E-BBF3-31CD5D1D52BE}" type="presParOf" srcId="{19438C90-7DF7-444E-B64B-96D33EC7330D}" destId="{439DD53E-B502-49E6-89A7-288830BDF8F6}" srcOrd="3" destOrd="0" presId="urn:microsoft.com/office/officeart/2005/8/layout/process4"/>
    <dgm:cxn modelId="{0603F324-DBF5-4BFB-8A08-77A39531C262}" type="presParOf" srcId="{19438C90-7DF7-444E-B64B-96D33EC7330D}" destId="{F39C2542-BE42-4F62-919D-5377813BDCEE}" srcOrd="4" destOrd="0" presId="urn:microsoft.com/office/officeart/2005/8/layout/process4"/>
    <dgm:cxn modelId="{A62616BF-9C9E-4575-9179-1025C1E5BE59}" type="presParOf" srcId="{F39C2542-BE42-4F62-919D-5377813BDCEE}" destId="{EBF02DA8-5714-412B-8FA5-A815A45662EF}" srcOrd="0" destOrd="0" presId="urn:microsoft.com/office/officeart/2005/8/layout/process4"/>
    <dgm:cxn modelId="{7FE3E7E3-F74B-49AD-951C-F7E60D07F819}" type="presParOf" srcId="{F39C2542-BE42-4F62-919D-5377813BDCEE}" destId="{500169FA-D451-4075-974D-4E3E96A8F41E}" srcOrd="1" destOrd="0" presId="urn:microsoft.com/office/officeart/2005/8/layout/process4"/>
    <dgm:cxn modelId="{F0766A0D-3CC9-4F1E-9EFB-15D5B79A0E03}" type="presParOf" srcId="{F39C2542-BE42-4F62-919D-5377813BDCEE}" destId="{1A121ADF-DF44-42C5-947A-5E3DDCBD95BF}" srcOrd="2" destOrd="0" presId="urn:microsoft.com/office/officeart/2005/8/layout/process4"/>
    <dgm:cxn modelId="{EF7FC9F0-3242-4861-A39F-FB9A5CE276C8}" type="presParOf" srcId="{1A121ADF-DF44-42C5-947A-5E3DDCBD95BF}" destId="{168BA256-47FC-49A5-B262-E9FC957C8A4E}" srcOrd="0" destOrd="0" presId="urn:microsoft.com/office/officeart/2005/8/layout/process4"/>
    <dgm:cxn modelId="{2FDACA92-C32F-488C-A732-AB1E4BE8419C}" type="presParOf" srcId="{1A121ADF-DF44-42C5-947A-5E3DDCBD95BF}" destId="{C00E2560-3F6C-494B-9E08-3925A696002B}" srcOrd="1" destOrd="0" presId="urn:microsoft.com/office/officeart/2005/8/layout/process4"/>
    <dgm:cxn modelId="{315411F5-CE63-428F-BFD2-4645F5E768B0}" type="presParOf" srcId="{1A121ADF-DF44-42C5-947A-5E3DDCBD95BF}" destId="{3E32E413-4703-4C02-B38F-CC7FFCA16643}"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E1B28-8104-4E0C-8F77-F71C9CA1BA98}">
      <dsp:nvSpPr>
        <dsp:cNvPr id="0" name=""/>
        <dsp:cNvSpPr/>
      </dsp:nvSpPr>
      <dsp:spPr>
        <a:xfrm>
          <a:off x="0" y="154814"/>
          <a:ext cx="8001000" cy="6897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kumimoji="1" lang="en-US" sz="2900" kern="1200" dirty="0" smtClean="0"/>
            <a:t>Decision time</a:t>
          </a:r>
          <a:endParaRPr lang="en-US" sz="2900" kern="1200" dirty="0"/>
        </a:p>
      </dsp:txBody>
      <dsp:txXfrm>
        <a:off x="33671" y="188485"/>
        <a:ext cx="7933658" cy="622407"/>
      </dsp:txXfrm>
    </dsp:sp>
    <dsp:sp modelId="{7E6A58F1-1C5B-4FD3-B1B1-8ED32E3FD625}">
      <dsp:nvSpPr>
        <dsp:cNvPr id="0" name=""/>
        <dsp:cNvSpPr/>
      </dsp:nvSpPr>
      <dsp:spPr>
        <a:xfrm>
          <a:off x="0" y="844563"/>
          <a:ext cx="8001000" cy="1343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36830" rIns="206248" bIns="36830" numCol="1" spcCol="1270" anchor="t" anchorCtr="0">
          <a:noAutofit/>
        </a:bodyPr>
        <a:lstStyle/>
        <a:p>
          <a:pPr marL="228600" lvl="1" indent="-228600" algn="l" defTabSz="1022350">
            <a:lnSpc>
              <a:spcPct val="90000"/>
            </a:lnSpc>
            <a:spcBef>
              <a:spcPct val="0"/>
            </a:spcBef>
            <a:spcAft>
              <a:spcPct val="20000"/>
            </a:spcAft>
            <a:buChar char="••"/>
          </a:pPr>
          <a:r>
            <a:rPr kumimoji="1" lang="en-US" sz="2300" kern="1200" dirty="0" smtClean="0"/>
            <a:t>Packet or virtual circuit basis</a:t>
          </a:r>
          <a:endParaRPr lang="en-US" sz="2300" kern="1200" dirty="0"/>
        </a:p>
        <a:p>
          <a:pPr marL="228600" lvl="1" indent="-228600" algn="l" defTabSz="1022350">
            <a:lnSpc>
              <a:spcPct val="90000"/>
            </a:lnSpc>
            <a:spcBef>
              <a:spcPct val="0"/>
            </a:spcBef>
            <a:spcAft>
              <a:spcPct val="20000"/>
            </a:spcAft>
            <a:buChar char="••"/>
          </a:pPr>
          <a:r>
            <a:rPr kumimoji="1" lang="en-US" sz="2300" kern="1200" dirty="0" smtClean="0"/>
            <a:t>Fixed or dynamically changing</a:t>
          </a:r>
        </a:p>
      </dsp:txBody>
      <dsp:txXfrm>
        <a:off x="0" y="844563"/>
        <a:ext cx="8001000" cy="1343947"/>
      </dsp:txXfrm>
    </dsp:sp>
    <dsp:sp modelId="{CAD8B842-4F74-427E-8E2A-362895412744}">
      <dsp:nvSpPr>
        <dsp:cNvPr id="0" name=""/>
        <dsp:cNvSpPr/>
      </dsp:nvSpPr>
      <dsp:spPr>
        <a:xfrm>
          <a:off x="0" y="2188511"/>
          <a:ext cx="8001000" cy="6897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kumimoji="1" lang="en-US" sz="2900" kern="1200" dirty="0" smtClean="0"/>
            <a:t>Decision place</a:t>
          </a:r>
          <a:endParaRPr lang="en-US" sz="2900" kern="1200" dirty="0"/>
        </a:p>
      </dsp:txBody>
      <dsp:txXfrm>
        <a:off x="33671" y="2222182"/>
        <a:ext cx="7933658" cy="622407"/>
      </dsp:txXfrm>
    </dsp:sp>
    <dsp:sp modelId="{6ECAD47D-912D-40F6-82EF-CF860DF22F56}">
      <dsp:nvSpPr>
        <dsp:cNvPr id="0" name=""/>
        <dsp:cNvSpPr/>
      </dsp:nvSpPr>
      <dsp:spPr>
        <a:xfrm>
          <a:off x="0" y="2878260"/>
          <a:ext cx="8001000" cy="1919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35560" rIns="199136" bIns="35560" numCol="1" spcCol="1270" anchor="t" anchorCtr="0">
          <a:noAutofit/>
        </a:bodyPr>
        <a:lstStyle/>
        <a:p>
          <a:pPr marL="285750" lvl="1" indent="-285750" algn="l" defTabSz="1333500">
            <a:lnSpc>
              <a:spcPct val="90000"/>
            </a:lnSpc>
            <a:spcBef>
              <a:spcPct val="0"/>
            </a:spcBef>
            <a:spcAft>
              <a:spcPct val="20000"/>
            </a:spcAft>
            <a:buChar char="••"/>
          </a:pPr>
          <a:r>
            <a:rPr kumimoji="1" lang="en-US" sz="3000" kern="1200" dirty="0" smtClean="0"/>
            <a:t>Distributed - made by each node</a:t>
          </a:r>
          <a:endParaRPr lang="en-US" sz="3000" kern="1200" dirty="0"/>
        </a:p>
        <a:p>
          <a:pPr marL="571500" lvl="2" indent="-285750" algn="l" defTabSz="1244600">
            <a:lnSpc>
              <a:spcPct val="90000"/>
            </a:lnSpc>
            <a:spcBef>
              <a:spcPct val="0"/>
            </a:spcBef>
            <a:spcAft>
              <a:spcPct val="20000"/>
            </a:spcAft>
            <a:buChar char="••"/>
          </a:pPr>
          <a:r>
            <a:rPr kumimoji="1" lang="en-US" sz="2800" kern="1200" dirty="0" smtClean="0"/>
            <a:t>More complex, but more robust</a:t>
          </a:r>
        </a:p>
        <a:p>
          <a:pPr marL="285750" lvl="1" indent="-285750" algn="l" defTabSz="1333500">
            <a:lnSpc>
              <a:spcPct val="90000"/>
            </a:lnSpc>
            <a:spcBef>
              <a:spcPct val="0"/>
            </a:spcBef>
            <a:spcAft>
              <a:spcPct val="20000"/>
            </a:spcAft>
            <a:buChar char="••"/>
          </a:pPr>
          <a:r>
            <a:rPr kumimoji="1" lang="en-US" sz="3000" kern="1200" dirty="0" smtClean="0"/>
            <a:t>Centralized – made by a designated node</a:t>
          </a:r>
        </a:p>
        <a:p>
          <a:pPr marL="285750" lvl="1" indent="-285750" algn="l" defTabSz="1333500">
            <a:lnSpc>
              <a:spcPct val="90000"/>
            </a:lnSpc>
            <a:spcBef>
              <a:spcPct val="0"/>
            </a:spcBef>
            <a:spcAft>
              <a:spcPct val="20000"/>
            </a:spcAft>
            <a:buChar char="••"/>
          </a:pPr>
          <a:r>
            <a:rPr kumimoji="1" lang="en-US" sz="3000" kern="1200" dirty="0" smtClean="0"/>
            <a:t>Source – made by source station</a:t>
          </a:r>
          <a:endParaRPr lang="en-US" sz="3000" kern="1200" dirty="0"/>
        </a:p>
      </dsp:txBody>
      <dsp:txXfrm>
        <a:off x="0" y="2878260"/>
        <a:ext cx="8001000" cy="19199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09ED0-6E9C-4C8D-93EF-35CD2223D73F}">
      <dsp:nvSpPr>
        <dsp:cNvPr id="0" name=""/>
        <dsp:cNvSpPr/>
      </dsp:nvSpPr>
      <dsp:spPr>
        <a:xfrm>
          <a:off x="691514" y="0"/>
          <a:ext cx="7837170" cy="5486400"/>
        </a:xfrm>
        <a:prstGeom prst="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8A5CB7D8-F29F-4119-9F49-088564F0512C}">
      <dsp:nvSpPr>
        <dsp:cNvPr id="0" name=""/>
        <dsp:cNvSpPr/>
      </dsp:nvSpPr>
      <dsp:spPr>
        <a:xfrm>
          <a:off x="605075" y="1645920"/>
          <a:ext cx="3774519" cy="219456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en-GB" sz="2000" kern="1200" dirty="0" smtClean="0"/>
            <a:t>Step</a:t>
          </a:r>
          <a:r>
            <a:rPr kumimoji="1" lang="en-US" sz="2000" kern="1200" dirty="0" smtClean="0"/>
            <a:t>1 [Initialization]</a:t>
          </a:r>
        </a:p>
        <a:p>
          <a:pPr lvl="0" algn="ctr" defTabSz="889000">
            <a:lnSpc>
              <a:spcPct val="90000"/>
            </a:lnSpc>
            <a:spcBef>
              <a:spcPct val="0"/>
            </a:spcBef>
            <a:spcAft>
              <a:spcPct val="35000"/>
            </a:spcAft>
          </a:pPr>
          <a:r>
            <a:rPr kumimoji="1" lang="en-US" sz="2000" kern="1200" dirty="0" smtClean="0"/>
            <a:t>L</a:t>
          </a:r>
          <a:r>
            <a:rPr kumimoji="1" lang="en-US" sz="2000" kern="1200" baseline="-25000" dirty="0" smtClean="0"/>
            <a:t>0</a:t>
          </a:r>
          <a:r>
            <a:rPr kumimoji="1" lang="en-US" sz="2000" kern="1200" dirty="0" smtClean="0"/>
            <a:t>(n) = </a:t>
          </a:r>
          <a:r>
            <a:rPr kumimoji="1" lang="en-US" sz="2000" kern="1200" dirty="0" smtClean="0">
              <a:sym typeface="Symbol" pitchFamily="32" charset="2"/>
            </a:rPr>
            <a:t></a:t>
          </a:r>
          <a:r>
            <a:rPr kumimoji="1" lang="en-US" sz="2000" kern="1200" dirty="0" smtClean="0"/>
            <a:t>, for all n </a:t>
          </a:r>
          <a:r>
            <a:rPr kumimoji="1" lang="en-US" sz="2000" kern="1200" dirty="0" smtClean="0">
              <a:sym typeface="Symbol" pitchFamily="32" charset="2"/>
            </a:rPr>
            <a:t></a:t>
          </a:r>
          <a:r>
            <a:rPr kumimoji="1" lang="en-US" sz="2000" kern="1200" dirty="0" smtClean="0"/>
            <a:t> s</a:t>
          </a:r>
        </a:p>
        <a:p>
          <a:pPr lvl="0" algn="ctr" defTabSz="889000">
            <a:lnSpc>
              <a:spcPct val="90000"/>
            </a:lnSpc>
            <a:spcBef>
              <a:spcPct val="0"/>
            </a:spcBef>
            <a:spcAft>
              <a:spcPct val="35000"/>
            </a:spcAft>
          </a:pPr>
          <a:r>
            <a:rPr kumimoji="1" lang="en-US" sz="2000" kern="1200" dirty="0" smtClean="0"/>
            <a:t>L</a:t>
          </a:r>
          <a:r>
            <a:rPr kumimoji="1" lang="en-US" sz="2000" kern="1200" baseline="-25000" dirty="0" smtClean="0"/>
            <a:t>h</a:t>
          </a:r>
          <a:r>
            <a:rPr kumimoji="1" lang="en-US" sz="2000" kern="1200" dirty="0" smtClean="0"/>
            <a:t>(s) = 0, for all h</a:t>
          </a:r>
          <a:endParaRPr lang="en-US" sz="2000" kern="1200" dirty="0"/>
        </a:p>
      </dsp:txBody>
      <dsp:txXfrm>
        <a:off x="712205" y="1753050"/>
        <a:ext cx="3560259" cy="1980300"/>
      </dsp:txXfrm>
    </dsp:sp>
    <dsp:sp modelId="{6CE603BA-F3A1-40D2-B830-8B858DEC2CB4}">
      <dsp:nvSpPr>
        <dsp:cNvPr id="0" name=""/>
        <dsp:cNvSpPr/>
      </dsp:nvSpPr>
      <dsp:spPr>
        <a:xfrm>
          <a:off x="4840605" y="532663"/>
          <a:ext cx="3774519" cy="4421072"/>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en-GB" sz="2000" kern="1200" dirty="0" smtClean="0"/>
            <a:t>Step </a:t>
          </a:r>
          <a:r>
            <a:rPr kumimoji="1" lang="en-US" sz="2000" kern="1200" dirty="0" smtClean="0"/>
            <a:t>2 [Update] </a:t>
          </a:r>
        </a:p>
        <a:p>
          <a:pPr lvl="0" algn="ctr" defTabSz="889000">
            <a:lnSpc>
              <a:spcPct val="90000"/>
            </a:lnSpc>
            <a:spcBef>
              <a:spcPct val="0"/>
            </a:spcBef>
            <a:spcAft>
              <a:spcPct val="35000"/>
            </a:spcAft>
          </a:pPr>
          <a:r>
            <a:rPr kumimoji="1" lang="en-US" sz="2000" kern="1200" dirty="0" smtClean="0"/>
            <a:t>For each successive h </a:t>
          </a:r>
          <a:r>
            <a:rPr kumimoji="1" lang="en-US" sz="2000" kern="1200" dirty="0" smtClean="0">
              <a:sym typeface="Symbol" pitchFamily="32" charset="2"/>
            </a:rPr>
            <a:t></a:t>
          </a:r>
          <a:r>
            <a:rPr kumimoji="1" lang="en-US" sz="2000" kern="1200" dirty="0" smtClean="0"/>
            <a:t> 0</a:t>
          </a:r>
        </a:p>
        <a:p>
          <a:pPr lvl="0" algn="ctr" defTabSz="889000">
            <a:lnSpc>
              <a:spcPct val="90000"/>
            </a:lnSpc>
            <a:spcBef>
              <a:spcPct val="0"/>
            </a:spcBef>
            <a:spcAft>
              <a:spcPct val="35000"/>
            </a:spcAft>
          </a:pPr>
          <a:r>
            <a:rPr kumimoji="1" lang="en-US" sz="2000" kern="1200" dirty="0" smtClean="0"/>
            <a:t>For each n ≠ s, compute: </a:t>
          </a:r>
          <a:r>
            <a:rPr kumimoji="1" lang="en-GB" sz="2000" i="1" kern="1200" dirty="0" smtClean="0"/>
            <a:t>L</a:t>
          </a:r>
          <a:r>
            <a:rPr kumimoji="1" lang="en-GB" sz="2000" i="1" kern="1200" baseline="-25000" dirty="0" smtClean="0"/>
            <a:t>h+1</a:t>
          </a:r>
          <a:r>
            <a:rPr kumimoji="1" lang="en-GB" sz="2000" kern="1200" dirty="0" smtClean="0"/>
            <a:t>(</a:t>
          </a:r>
          <a:r>
            <a:rPr kumimoji="1" lang="en-GB" sz="2000" i="1" kern="1200" dirty="0" smtClean="0"/>
            <a:t>n</a:t>
          </a:r>
          <a:r>
            <a:rPr kumimoji="1" lang="en-GB" sz="2000" kern="1200" dirty="0" smtClean="0"/>
            <a:t>)=</a:t>
          </a:r>
          <a:r>
            <a:rPr kumimoji="1" lang="en-GB" sz="2000" kern="1200" baseline="30000" dirty="0" smtClean="0"/>
            <a:t>min</a:t>
          </a:r>
          <a:r>
            <a:rPr kumimoji="1" lang="en-GB" sz="2000" i="1" kern="1200" baseline="-25000" dirty="0" smtClean="0"/>
            <a:t>j</a:t>
          </a:r>
          <a:r>
            <a:rPr kumimoji="1" lang="en-GB" sz="2000" kern="1200" dirty="0" smtClean="0"/>
            <a:t>[</a:t>
          </a:r>
          <a:r>
            <a:rPr kumimoji="1" lang="en-GB" sz="2000" i="1" kern="1200" dirty="0" smtClean="0"/>
            <a:t>L</a:t>
          </a:r>
          <a:r>
            <a:rPr kumimoji="1" lang="en-GB" sz="2000" i="1" kern="1200" baseline="-25000" dirty="0" smtClean="0"/>
            <a:t>h</a:t>
          </a:r>
          <a:r>
            <a:rPr kumimoji="1" lang="en-GB" sz="2000" kern="1200" dirty="0" smtClean="0"/>
            <a:t>(</a:t>
          </a:r>
          <a:r>
            <a:rPr kumimoji="1" lang="en-GB" sz="2000" i="1" kern="1200" dirty="0" smtClean="0"/>
            <a:t>j</a:t>
          </a:r>
          <a:r>
            <a:rPr kumimoji="1" lang="en-GB" sz="2000" kern="1200" dirty="0" smtClean="0"/>
            <a:t>)+</a:t>
          </a:r>
          <a:r>
            <a:rPr kumimoji="1" lang="en-GB" sz="2000" i="1" kern="1200" dirty="0" smtClean="0"/>
            <a:t>w</a:t>
          </a:r>
          <a:r>
            <a:rPr kumimoji="1" lang="en-GB" sz="2000" kern="1200" dirty="0" smtClean="0"/>
            <a:t>(</a:t>
          </a:r>
          <a:r>
            <a:rPr kumimoji="1" lang="en-GB" sz="2000" i="1" kern="1200" dirty="0" smtClean="0"/>
            <a:t>j,n</a:t>
          </a:r>
          <a:r>
            <a:rPr kumimoji="1" lang="en-GB" sz="2000" kern="1200" dirty="0" smtClean="0"/>
            <a:t>)]</a:t>
          </a:r>
        </a:p>
        <a:p>
          <a:pPr lvl="0" algn="ctr" defTabSz="889000">
            <a:lnSpc>
              <a:spcPct val="90000"/>
            </a:lnSpc>
            <a:spcBef>
              <a:spcPct val="0"/>
            </a:spcBef>
            <a:spcAft>
              <a:spcPct val="35000"/>
            </a:spcAft>
          </a:pPr>
          <a:r>
            <a:rPr kumimoji="1" lang="en-US" sz="2000" kern="1200" dirty="0" smtClean="0"/>
            <a:t>Connect n with predecessor node j that gives min</a:t>
          </a:r>
          <a:endParaRPr kumimoji="1" lang="en-GB" sz="2000" kern="1200" dirty="0" smtClean="0"/>
        </a:p>
        <a:p>
          <a:pPr lvl="0" algn="ctr" defTabSz="889000">
            <a:lnSpc>
              <a:spcPct val="90000"/>
            </a:lnSpc>
            <a:spcBef>
              <a:spcPct val="0"/>
            </a:spcBef>
            <a:spcAft>
              <a:spcPct val="35000"/>
            </a:spcAft>
          </a:pPr>
          <a:r>
            <a:rPr kumimoji="1" lang="en-GB" sz="2000" kern="1200" dirty="0" smtClean="0"/>
            <a:t>Eliminate</a:t>
          </a:r>
          <a:r>
            <a:rPr kumimoji="1" lang="en-US" sz="2000" kern="1200" dirty="0" smtClean="0"/>
            <a:t> any connection of n with different predecessor node formed during an earlier iteration</a:t>
          </a:r>
          <a:endParaRPr kumimoji="1" lang="en-GB" sz="2000" kern="1200" dirty="0" smtClean="0"/>
        </a:p>
        <a:p>
          <a:pPr lvl="0" algn="ctr" defTabSz="889000">
            <a:lnSpc>
              <a:spcPct val="90000"/>
            </a:lnSpc>
            <a:spcBef>
              <a:spcPct val="0"/>
            </a:spcBef>
            <a:spcAft>
              <a:spcPct val="35000"/>
            </a:spcAft>
          </a:pPr>
          <a:r>
            <a:rPr kumimoji="1" lang="en-GB" sz="2000" kern="1200" dirty="0" smtClean="0"/>
            <a:t>Path</a:t>
          </a:r>
          <a:r>
            <a:rPr kumimoji="1" lang="en-US" sz="2000" kern="1200" dirty="0" smtClean="0"/>
            <a:t> from s to n terminates with link from j to n</a:t>
          </a:r>
        </a:p>
      </dsp:txBody>
      <dsp:txXfrm>
        <a:off x="5024862" y="716920"/>
        <a:ext cx="3406005" cy="405255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E7EF4-0B1B-734B-852C-02CA3AB0772E}">
      <dsp:nvSpPr>
        <dsp:cNvPr id="0" name=""/>
        <dsp:cNvSpPr/>
      </dsp:nvSpPr>
      <dsp:spPr>
        <a:xfrm>
          <a:off x="0" y="56497"/>
          <a:ext cx="2008300" cy="29186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kumimoji="1" lang="en-US" sz="2000" b="1" i="0" kern="1200" smtClean="0"/>
            <a:t>Dependent on </a:t>
          </a:r>
          <a:endParaRPr lang="en-US" sz="2000" b="1" i="0" kern="1200" dirty="0"/>
        </a:p>
        <a:p>
          <a:pPr marL="228600" lvl="1" indent="-228600" algn="l" defTabSz="889000" rtl="0">
            <a:lnSpc>
              <a:spcPct val="90000"/>
            </a:lnSpc>
            <a:spcBef>
              <a:spcPct val="0"/>
            </a:spcBef>
            <a:spcAft>
              <a:spcPct val="15000"/>
            </a:spcAft>
            <a:buChar char="••"/>
          </a:pPr>
          <a:r>
            <a:rPr kumimoji="1" lang="en-US" sz="2000" b="1" i="0" kern="1200" dirty="0" smtClean="0"/>
            <a:t>Processing time of algorithms</a:t>
          </a:r>
          <a:endParaRPr lang="en-US" sz="2000" b="1" i="0" kern="1200" dirty="0"/>
        </a:p>
        <a:p>
          <a:pPr marL="228600" lvl="1" indent="-228600" algn="l" defTabSz="889000" rtl="0">
            <a:lnSpc>
              <a:spcPct val="90000"/>
            </a:lnSpc>
            <a:spcBef>
              <a:spcPct val="0"/>
            </a:spcBef>
            <a:spcAft>
              <a:spcPct val="15000"/>
            </a:spcAft>
            <a:buChar char="••"/>
          </a:pPr>
          <a:r>
            <a:rPr kumimoji="1" lang="en-US" sz="2000" b="1" i="0" kern="1200" smtClean="0"/>
            <a:t>Amount of information required from other nodes</a:t>
          </a:r>
          <a:endParaRPr lang="en-US" sz="2000" b="1" i="0" kern="1200" dirty="0"/>
        </a:p>
      </dsp:txBody>
      <dsp:txXfrm>
        <a:off x="58821" y="115318"/>
        <a:ext cx="1890658" cy="2800958"/>
      </dsp:txXfrm>
    </dsp:sp>
    <dsp:sp modelId="{BE2E7F7D-60D8-984E-8BAE-57EA230EC231}">
      <dsp:nvSpPr>
        <dsp:cNvPr id="0" name=""/>
        <dsp:cNvSpPr/>
      </dsp:nvSpPr>
      <dsp:spPr>
        <a:xfrm rot="20811358">
          <a:off x="2155200" y="1026948"/>
          <a:ext cx="375587" cy="352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a:off x="2156585" y="1109451"/>
        <a:ext cx="269864" cy="211446"/>
      </dsp:txXfrm>
    </dsp:sp>
    <dsp:sp modelId="{8EC1DD31-CA4A-1142-89F2-DC7F5BCD5D91}">
      <dsp:nvSpPr>
        <dsp:cNvPr id="0" name=""/>
        <dsp:cNvSpPr/>
      </dsp:nvSpPr>
      <dsp:spPr>
        <a:xfrm>
          <a:off x="2698389" y="304802"/>
          <a:ext cx="2306215" cy="10921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sz="2000" b="1" i="0" kern="1200" smtClean="0"/>
            <a:t>Implementation specific</a:t>
          </a:r>
          <a:endParaRPr lang="en-US" sz="2000" b="1" i="0" kern="1200" dirty="0"/>
        </a:p>
      </dsp:txBody>
      <dsp:txXfrm>
        <a:off x="2730378" y="336791"/>
        <a:ext cx="2242237" cy="1028202"/>
      </dsp:txXfrm>
    </dsp:sp>
    <dsp:sp modelId="{DC2E209E-9D23-5543-B8FC-95AA848F263B}">
      <dsp:nvSpPr>
        <dsp:cNvPr id="0" name=""/>
        <dsp:cNvSpPr/>
      </dsp:nvSpPr>
      <dsp:spPr>
        <a:xfrm rot="303112">
          <a:off x="5188142" y="812559"/>
          <a:ext cx="445977" cy="352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a:off x="5188347" y="878386"/>
        <a:ext cx="340254" cy="211446"/>
      </dsp:txXfrm>
    </dsp:sp>
    <dsp:sp modelId="{F383F993-67EB-D849-9AA4-0DAD431C4720}">
      <dsp:nvSpPr>
        <dsp:cNvPr id="0" name=""/>
        <dsp:cNvSpPr/>
      </dsp:nvSpPr>
      <dsp:spPr>
        <a:xfrm>
          <a:off x="5842802" y="457201"/>
          <a:ext cx="2386801" cy="13504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sz="2000" b="1" i="0" kern="1200" smtClean="0"/>
            <a:t>Both converge under static topology and costs</a:t>
          </a:r>
          <a:endParaRPr lang="en-US" sz="2000" b="1" i="0" kern="1200" dirty="0"/>
        </a:p>
      </dsp:txBody>
      <dsp:txXfrm>
        <a:off x="5882355" y="496754"/>
        <a:ext cx="2307695" cy="1271337"/>
      </dsp:txXfrm>
    </dsp:sp>
    <dsp:sp modelId="{BF5954BA-988C-704B-98DB-1EE198D4418C}">
      <dsp:nvSpPr>
        <dsp:cNvPr id="0" name=""/>
        <dsp:cNvSpPr/>
      </dsp:nvSpPr>
      <dsp:spPr>
        <a:xfrm rot="4958630">
          <a:off x="6756959" y="2500076"/>
          <a:ext cx="957109" cy="352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endParaRPr lang="en-US" sz="5500" kern="1200" dirty="0"/>
        </a:p>
      </dsp:txBody>
      <dsp:txXfrm rot="-5400000">
        <a:off x="7123022" y="2198162"/>
        <a:ext cx="211446" cy="851386"/>
      </dsp:txXfrm>
    </dsp:sp>
    <dsp:sp modelId="{6023853B-55AD-0647-94A0-888D5C451E22}">
      <dsp:nvSpPr>
        <dsp:cNvPr id="0" name=""/>
        <dsp:cNvSpPr/>
      </dsp:nvSpPr>
      <dsp:spPr>
        <a:xfrm>
          <a:off x="6742089" y="3598648"/>
          <a:ext cx="1421010" cy="151826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sz="2000" b="1" i="0" kern="1200" smtClean="0"/>
            <a:t>Both converge to same solution</a:t>
          </a:r>
          <a:endParaRPr lang="en-US" sz="2000" b="1" i="0" kern="1200" dirty="0"/>
        </a:p>
      </dsp:txBody>
      <dsp:txXfrm>
        <a:off x="6783709" y="3640268"/>
        <a:ext cx="1337770" cy="1435022"/>
      </dsp:txXfrm>
    </dsp:sp>
    <dsp:sp modelId="{84E7F7A5-5085-2C4F-9DB2-971F195C7617}">
      <dsp:nvSpPr>
        <dsp:cNvPr id="0" name=""/>
        <dsp:cNvSpPr/>
      </dsp:nvSpPr>
      <dsp:spPr>
        <a:xfrm rot="12631461">
          <a:off x="6268429" y="3591761"/>
          <a:ext cx="367670" cy="352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rot="10800000">
        <a:off x="6366826" y="3689092"/>
        <a:ext cx="261947" cy="211446"/>
      </dsp:txXfrm>
    </dsp:sp>
    <dsp:sp modelId="{23B52BB9-1C87-6347-9696-4F0EE187DAF3}">
      <dsp:nvSpPr>
        <dsp:cNvPr id="0" name=""/>
        <dsp:cNvSpPr/>
      </dsp:nvSpPr>
      <dsp:spPr>
        <a:xfrm>
          <a:off x="4343394" y="2057400"/>
          <a:ext cx="1801117" cy="19962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sz="2000" b="1" i="0" kern="1200" smtClean="0"/>
            <a:t>If link costs change, algorithms attempt to catch up</a:t>
          </a:r>
          <a:endParaRPr lang="en-US" sz="2000" b="1" i="0" kern="1200" dirty="0"/>
        </a:p>
      </dsp:txBody>
      <dsp:txXfrm>
        <a:off x="4396147" y="2110153"/>
        <a:ext cx="1695611" cy="1890744"/>
      </dsp:txXfrm>
    </dsp:sp>
    <dsp:sp modelId="{13FAE2B6-2F33-A447-8772-DE9ABFDF3838}">
      <dsp:nvSpPr>
        <dsp:cNvPr id="0" name=""/>
        <dsp:cNvSpPr/>
      </dsp:nvSpPr>
      <dsp:spPr>
        <a:xfrm rot="9603063">
          <a:off x="3596993" y="3377515"/>
          <a:ext cx="548749" cy="352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rot="10800000">
        <a:off x="3699544" y="3429962"/>
        <a:ext cx="443026" cy="211446"/>
      </dsp:txXfrm>
    </dsp:sp>
    <dsp:sp modelId="{E15EA6D2-639A-F348-B350-081AC554236E}">
      <dsp:nvSpPr>
        <dsp:cNvPr id="0" name=""/>
        <dsp:cNvSpPr/>
      </dsp:nvSpPr>
      <dsp:spPr>
        <a:xfrm>
          <a:off x="533394" y="3429001"/>
          <a:ext cx="2836749" cy="16429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GB" sz="2000" b="1" i="0" kern="1200" smtClean="0"/>
            <a:t>If link costs depend on traffic, which depends on routes chosen, may have feedback instability</a:t>
          </a:r>
          <a:endParaRPr kumimoji="1" lang="en-US" sz="2000" b="1" i="0" kern="1200" dirty="0"/>
        </a:p>
      </dsp:txBody>
      <dsp:txXfrm>
        <a:off x="581514" y="3477121"/>
        <a:ext cx="2740509" cy="1546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F7F50-31F2-41A9-9C12-8C726E7EBA45}">
      <dsp:nvSpPr>
        <dsp:cNvPr id="0" name=""/>
        <dsp:cNvSpPr/>
      </dsp:nvSpPr>
      <dsp:spPr>
        <a:xfrm>
          <a:off x="0" y="29459"/>
          <a:ext cx="5943600" cy="691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kumimoji="1" lang="en-US" sz="2400" kern="1200" dirty="0" smtClean="0"/>
            <a:t>Issue of update timing</a:t>
          </a:r>
          <a:endParaRPr lang="en-US" sz="2400" kern="1200" dirty="0"/>
        </a:p>
      </dsp:txBody>
      <dsp:txXfrm>
        <a:off x="0" y="29459"/>
        <a:ext cx="5943600" cy="691200"/>
      </dsp:txXfrm>
    </dsp:sp>
    <dsp:sp modelId="{99C77706-5BC4-4005-BBBF-46F41B8CCBAE}">
      <dsp:nvSpPr>
        <dsp:cNvPr id="0" name=""/>
        <dsp:cNvSpPr/>
      </dsp:nvSpPr>
      <dsp:spPr>
        <a:xfrm>
          <a:off x="0" y="720659"/>
          <a:ext cx="5943600" cy="13834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kumimoji="1" lang="en-US" sz="2400" kern="1200" dirty="0" smtClean="0"/>
            <a:t>Depends on routing strategy</a:t>
          </a:r>
          <a:endParaRPr lang="en-US" sz="2400" kern="1200" dirty="0"/>
        </a:p>
        <a:p>
          <a:pPr marL="228600" lvl="1" indent="-228600" algn="l" defTabSz="1066800">
            <a:lnSpc>
              <a:spcPct val="90000"/>
            </a:lnSpc>
            <a:spcBef>
              <a:spcPct val="0"/>
            </a:spcBef>
            <a:spcAft>
              <a:spcPct val="15000"/>
            </a:spcAft>
            <a:buChar char="••"/>
          </a:pPr>
          <a:r>
            <a:rPr kumimoji="1" lang="en-US" sz="2400" kern="1200" dirty="0" smtClean="0"/>
            <a:t>Fixed - never updated</a:t>
          </a:r>
          <a:endParaRPr kumimoji="1" lang="en-US" sz="2400" kern="1200" dirty="0"/>
        </a:p>
        <a:p>
          <a:pPr marL="228600" lvl="1" indent="-228600" algn="l" defTabSz="1066800">
            <a:lnSpc>
              <a:spcPct val="90000"/>
            </a:lnSpc>
            <a:spcBef>
              <a:spcPct val="0"/>
            </a:spcBef>
            <a:spcAft>
              <a:spcPct val="15000"/>
            </a:spcAft>
            <a:buChar char="••"/>
          </a:pPr>
          <a:r>
            <a:rPr kumimoji="1" lang="en-US" sz="2400" kern="1200" dirty="0" smtClean="0"/>
            <a:t>Adaptive - regular updates</a:t>
          </a:r>
          <a:endParaRPr kumimoji="1" lang="en-US" sz="2400" kern="1200" dirty="0"/>
        </a:p>
      </dsp:txBody>
      <dsp:txXfrm>
        <a:off x="0" y="720659"/>
        <a:ext cx="5943600" cy="1383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C8242-091F-274C-990A-635B1635AE8B}">
      <dsp:nvSpPr>
        <dsp:cNvPr id="0" name=""/>
        <dsp:cNvSpPr/>
      </dsp:nvSpPr>
      <dsp:spPr>
        <a:xfrm>
          <a:off x="430547" y="1219"/>
          <a:ext cx="3144887" cy="1257954"/>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smtClean="0">
              <a:effectLst>
                <a:outerShdw blurRad="38100" dist="38100" dir="2700000" algn="tl">
                  <a:srgbClr val="000000">
                    <a:alpha val="43137"/>
                  </a:srgbClr>
                </a:outerShdw>
              </a:effectLst>
            </a:rPr>
            <a:t>All possible routes are tried</a:t>
          </a:r>
          <a:endParaRPr lang="en-US" sz="2000" b="1" i="0" kern="1200" dirty="0">
            <a:effectLst>
              <a:outerShdw blurRad="38100" dist="38100" dir="2700000" algn="tl">
                <a:srgbClr val="000000">
                  <a:alpha val="43137"/>
                </a:srgbClr>
              </a:outerShdw>
            </a:effectLst>
          </a:endParaRPr>
        </a:p>
      </dsp:txBody>
      <dsp:txXfrm>
        <a:off x="1059524" y="1219"/>
        <a:ext cx="1886933" cy="1257954"/>
      </dsp:txXfrm>
    </dsp:sp>
    <dsp:sp modelId="{EF0BEDEE-42D8-1240-B757-DC94B448CBAE}">
      <dsp:nvSpPr>
        <dsp:cNvPr id="0" name=""/>
        <dsp:cNvSpPr/>
      </dsp:nvSpPr>
      <dsp:spPr>
        <a:xfrm>
          <a:off x="3166599" y="108145"/>
          <a:ext cx="2610256" cy="1044102"/>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smtClean="0">
              <a:effectLst>
                <a:outerShdw blurRad="38100" dist="38100" dir="2700000" algn="tl">
                  <a:srgbClr val="000000">
                    <a:alpha val="43137"/>
                  </a:srgbClr>
                </a:outerShdw>
              </a:effectLst>
            </a:rPr>
            <a:t>Highly robust</a:t>
          </a:r>
          <a:endParaRPr lang="en-US" sz="2000" b="1" i="0" kern="1200" dirty="0">
            <a:effectLst>
              <a:outerShdw blurRad="38100" dist="38100" dir="2700000" algn="tl">
                <a:srgbClr val="000000">
                  <a:alpha val="43137"/>
                </a:srgbClr>
              </a:outerShdw>
            </a:effectLst>
          </a:endParaRPr>
        </a:p>
      </dsp:txBody>
      <dsp:txXfrm>
        <a:off x="3688650" y="108145"/>
        <a:ext cx="1566154" cy="1044102"/>
      </dsp:txXfrm>
    </dsp:sp>
    <dsp:sp modelId="{05A1CB7A-49A2-6C4A-901B-22C268ED27C7}">
      <dsp:nvSpPr>
        <dsp:cNvPr id="0" name=""/>
        <dsp:cNvSpPr/>
      </dsp:nvSpPr>
      <dsp:spPr>
        <a:xfrm>
          <a:off x="5411419" y="108145"/>
          <a:ext cx="2721218" cy="1044102"/>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smtClean="0">
              <a:effectLst>
                <a:outerShdw blurRad="38100" dist="38100" dir="2700000" algn="tl">
                  <a:srgbClr val="000000">
                    <a:alpha val="43137"/>
                  </a:srgbClr>
                </a:outerShdw>
              </a:effectLst>
            </a:rPr>
            <a:t>Can be used to send emergency messages</a:t>
          </a:r>
          <a:endParaRPr lang="en-US" sz="2000" b="1" i="0" kern="1200" dirty="0">
            <a:effectLst>
              <a:outerShdw blurRad="38100" dist="38100" dir="2700000" algn="tl">
                <a:srgbClr val="000000">
                  <a:alpha val="43137"/>
                </a:srgbClr>
              </a:outerShdw>
            </a:effectLst>
          </a:endParaRPr>
        </a:p>
      </dsp:txBody>
      <dsp:txXfrm>
        <a:off x="5933470" y="108145"/>
        <a:ext cx="1677116" cy="1044102"/>
      </dsp:txXfrm>
    </dsp:sp>
    <dsp:sp modelId="{871D9761-8D66-5448-8D36-EEE06A251C56}">
      <dsp:nvSpPr>
        <dsp:cNvPr id="0" name=""/>
        <dsp:cNvSpPr/>
      </dsp:nvSpPr>
      <dsp:spPr>
        <a:xfrm>
          <a:off x="430547" y="1435288"/>
          <a:ext cx="3614041" cy="1257954"/>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smtClean="0">
              <a:effectLst>
                <a:outerShdw blurRad="38100" dist="38100" dir="2700000" algn="tl">
                  <a:srgbClr val="000000">
                    <a:alpha val="43137"/>
                  </a:srgbClr>
                </a:outerShdw>
              </a:effectLst>
            </a:rPr>
            <a:t>At least one packet will have taken minimum hop route</a:t>
          </a:r>
          <a:endParaRPr lang="en-US" sz="2000" b="1" i="0" kern="1200" dirty="0">
            <a:effectLst>
              <a:outerShdw blurRad="38100" dist="38100" dir="2700000" algn="tl">
                <a:srgbClr val="000000">
                  <a:alpha val="43137"/>
                </a:srgbClr>
              </a:outerShdw>
            </a:effectLst>
          </a:endParaRPr>
        </a:p>
      </dsp:txBody>
      <dsp:txXfrm>
        <a:off x="1059524" y="1435288"/>
        <a:ext cx="2356087" cy="1257954"/>
      </dsp:txXfrm>
    </dsp:sp>
    <dsp:sp modelId="{DA63E85E-FD79-AF44-A512-FB758BFBC068}">
      <dsp:nvSpPr>
        <dsp:cNvPr id="0" name=""/>
        <dsp:cNvSpPr/>
      </dsp:nvSpPr>
      <dsp:spPr>
        <a:xfrm>
          <a:off x="430547" y="2869356"/>
          <a:ext cx="3614041" cy="1257954"/>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smtClean="0">
              <a:effectLst>
                <a:outerShdw blurRad="38100" dist="38100" dir="2700000" algn="tl">
                  <a:srgbClr val="000000">
                    <a:alpha val="43137"/>
                  </a:srgbClr>
                </a:outerShdw>
              </a:effectLst>
            </a:rPr>
            <a:t>Nodes directly or indirectly connected to source are visited</a:t>
          </a:r>
          <a:endParaRPr lang="en-US" sz="2000" b="1" i="0" kern="1200" dirty="0">
            <a:effectLst>
              <a:outerShdw blurRad="38100" dist="38100" dir="2700000" algn="tl">
                <a:srgbClr val="000000">
                  <a:alpha val="43137"/>
                </a:srgbClr>
              </a:outerShdw>
            </a:effectLst>
          </a:endParaRPr>
        </a:p>
      </dsp:txBody>
      <dsp:txXfrm>
        <a:off x="1059524" y="2869356"/>
        <a:ext cx="2356087" cy="1257954"/>
      </dsp:txXfrm>
    </dsp:sp>
    <dsp:sp modelId="{18F1F6C1-E577-874D-B833-1CC78F7CCDAC}">
      <dsp:nvSpPr>
        <dsp:cNvPr id="0" name=""/>
        <dsp:cNvSpPr/>
      </dsp:nvSpPr>
      <dsp:spPr>
        <a:xfrm>
          <a:off x="430547" y="4303425"/>
          <a:ext cx="3303263" cy="1257954"/>
        </a:xfrm>
        <a:prstGeom prst="chevr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smtClean="0">
              <a:effectLst>
                <a:outerShdw blurRad="38100" dist="38100" dir="2700000" algn="tl">
                  <a:srgbClr val="000000">
                    <a:alpha val="43137"/>
                  </a:srgbClr>
                </a:outerShdw>
              </a:effectLst>
            </a:rPr>
            <a:t>Disadvantages:</a:t>
          </a:r>
          <a:endParaRPr lang="en-US" sz="2000" b="1" i="0" kern="1200" dirty="0">
            <a:effectLst>
              <a:outerShdw blurRad="38100" dist="38100" dir="2700000" algn="tl">
                <a:srgbClr val="000000">
                  <a:alpha val="43137"/>
                </a:srgbClr>
              </a:outerShdw>
            </a:effectLst>
          </a:endParaRPr>
        </a:p>
      </dsp:txBody>
      <dsp:txXfrm>
        <a:off x="1059524" y="4303425"/>
        <a:ext cx="2045309" cy="1257954"/>
      </dsp:txXfrm>
    </dsp:sp>
    <dsp:sp modelId="{7209B316-61FB-2C43-8966-43A01771DED1}">
      <dsp:nvSpPr>
        <dsp:cNvPr id="0" name=""/>
        <dsp:cNvSpPr/>
      </dsp:nvSpPr>
      <dsp:spPr>
        <a:xfrm>
          <a:off x="3324975" y="4410351"/>
          <a:ext cx="2610256" cy="1044102"/>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smtClean="0">
              <a:effectLst>
                <a:outerShdw blurRad="38100" dist="38100" dir="2700000" algn="tl">
                  <a:srgbClr val="000000">
                    <a:alpha val="43137"/>
                  </a:srgbClr>
                </a:outerShdw>
              </a:effectLst>
            </a:rPr>
            <a:t>High traffic load generated</a:t>
          </a:r>
          <a:endParaRPr lang="en-US" sz="2000" b="1" i="0" kern="1200" dirty="0">
            <a:effectLst>
              <a:outerShdw blurRad="38100" dist="38100" dir="2700000" algn="tl">
                <a:srgbClr val="000000">
                  <a:alpha val="43137"/>
                </a:srgbClr>
              </a:outerShdw>
            </a:effectLst>
          </a:endParaRPr>
        </a:p>
      </dsp:txBody>
      <dsp:txXfrm>
        <a:off x="3847026" y="4410351"/>
        <a:ext cx="1566154" cy="1044102"/>
      </dsp:txXfrm>
    </dsp:sp>
    <dsp:sp modelId="{BA22303C-99F8-3944-9A2D-F00D7B3F76BD}">
      <dsp:nvSpPr>
        <dsp:cNvPr id="0" name=""/>
        <dsp:cNvSpPr/>
      </dsp:nvSpPr>
      <dsp:spPr>
        <a:xfrm>
          <a:off x="5569796" y="4410351"/>
          <a:ext cx="2610256" cy="1044102"/>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smtClean="0">
              <a:effectLst>
                <a:outerShdw blurRad="38100" dist="38100" dir="2700000" algn="tl">
                  <a:srgbClr val="000000">
                    <a:alpha val="43137"/>
                  </a:srgbClr>
                </a:outerShdw>
              </a:effectLst>
            </a:rPr>
            <a:t>Security concerns</a:t>
          </a:r>
          <a:endParaRPr kumimoji="1" lang="en-US" sz="2000" b="1" i="0" kern="1200" dirty="0">
            <a:effectLst>
              <a:outerShdw blurRad="38100" dist="38100" dir="2700000" algn="tl">
                <a:srgbClr val="000000">
                  <a:alpha val="43137"/>
                </a:srgbClr>
              </a:outerShdw>
            </a:effectLst>
          </a:endParaRPr>
        </a:p>
      </dsp:txBody>
      <dsp:txXfrm>
        <a:off x="6091847" y="4410351"/>
        <a:ext cx="1566154" cy="10441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4D551-E292-3545-9ADD-87CF8E1F7E43}">
      <dsp:nvSpPr>
        <dsp:cNvPr id="0" name=""/>
        <dsp:cNvSpPr/>
      </dsp:nvSpPr>
      <dsp:spPr>
        <a:xfrm>
          <a:off x="0" y="0"/>
          <a:ext cx="82296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9502799-1DF6-004A-8D47-383BE863AECC}">
      <dsp:nvSpPr>
        <dsp:cNvPr id="0" name=""/>
        <dsp:cNvSpPr/>
      </dsp:nvSpPr>
      <dsp:spPr>
        <a:xfrm>
          <a:off x="0" y="0"/>
          <a:ext cx="1645920" cy="29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kumimoji="1" lang="en-US" sz="1700" kern="1200" smtClean="0"/>
            <a:t>Disadvantages:</a:t>
          </a:r>
          <a:endParaRPr lang="en-US" sz="1700" kern="1200"/>
        </a:p>
      </dsp:txBody>
      <dsp:txXfrm>
        <a:off x="0" y="0"/>
        <a:ext cx="1645920" cy="2921000"/>
      </dsp:txXfrm>
    </dsp:sp>
    <dsp:sp modelId="{82B4865E-C745-5445-B26C-91EF538B7995}">
      <dsp:nvSpPr>
        <dsp:cNvPr id="0" name=""/>
        <dsp:cNvSpPr/>
      </dsp:nvSpPr>
      <dsp:spPr>
        <a:xfrm>
          <a:off x="1769364" y="34337"/>
          <a:ext cx="6460236" cy="686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kumimoji="1" lang="en-US" sz="2000" kern="1200" smtClean="0"/>
            <a:t>Decisions more complex</a:t>
          </a:r>
          <a:endParaRPr kumimoji="1" lang="en-US" sz="2000" kern="1200" dirty="0" smtClean="0"/>
        </a:p>
      </dsp:txBody>
      <dsp:txXfrm>
        <a:off x="1769364" y="34337"/>
        <a:ext cx="6460236" cy="686748"/>
      </dsp:txXfrm>
    </dsp:sp>
    <dsp:sp modelId="{508EF5B6-E06E-FB42-9A8C-8FEA18CA4F91}">
      <dsp:nvSpPr>
        <dsp:cNvPr id="0" name=""/>
        <dsp:cNvSpPr/>
      </dsp:nvSpPr>
      <dsp:spPr>
        <a:xfrm>
          <a:off x="1645920" y="721086"/>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63912ECD-3326-D149-ABB6-643B17D30308}">
      <dsp:nvSpPr>
        <dsp:cNvPr id="0" name=""/>
        <dsp:cNvSpPr/>
      </dsp:nvSpPr>
      <dsp:spPr>
        <a:xfrm>
          <a:off x="1769364" y="755423"/>
          <a:ext cx="6460236" cy="686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kumimoji="1" lang="en-US" sz="2000" kern="1200" dirty="0" smtClean="0"/>
            <a:t>Tradeoff between quality of network information and overhead</a:t>
          </a:r>
        </a:p>
      </dsp:txBody>
      <dsp:txXfrm>
        <a:off x="1769364" y="755423"/>
        <a:ext cx="6460236" cy="686748"/>
      </dsp:txXfrm>
    </dsp:sp>
    <dsp:sp modelId="{5F401CE0-8A26-5040-9274-035455D25CE5}">
      <dsp:nvSpPr>
        <dsp:cNvPr id="0" name=""/>
        <dsp:cNvSpPr/>
      </dsp:nvSpPr>
      <dsp:spPr>
        <a:xfrm>
          <a:off x="1645920" y="1442172"/>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8A20BE2E-CA78-CD4D-B746-36C33F943BD2}">
      <dsp:nvSpPr>
        <dsp:cNvPr id="0" name=""/>
        <dsp:cNvSpPr/>
      </dsp:nvSpPr>
      <dsp:spPr>
        <a:xfrm>
          <a:off x="1769364" y="1476509"/>
          <a:ext cx="6460236" cy="686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kumimoji="1" lang="en-US" sz="2000" kern="1200" smtClean="0"/>
            <a:t>Reacting too quickly can cause oscillation</a:t>
          </a:r>
          <a:endParaRPr kumimoji="1" lang="en-US" sz="2000" kern="1200" dirty="0" smtClean="0"/>
        </a:p>
      </dsp:txBody>
      <dsp:txXfrm>
        <a:off x="1769364" y="1476509"/>
        <a:ext cx="6460236" cy="686748"/>
      </dsp:txXfrm>
    </dsp:sp>
    <dsp:sp modelId="{69737729-26CE-014E-AF07-4C181BDB5B1C}">
      <dsp:nvSpPr>
        <dsp:cNvPr id="0" name=""/>
        <dsp:cNvSpPr/>
      </dsp:nvSpPr>
      <dsp:spPr>
        <a:xfrm>
          <a:off x="1645920" y="2163258"/>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6F667D18-50E6-8541-97F3-0C07A166CB5B}">
      <dsp:nvSpPr>
        <dsp:cNvPr id="0" name=""/>
        <dsp:cNvSpPr/>
      </dsp:nvSpPr>
      <dsp:spPr>
        <a:xfrm>
          <a:off x="1769364" y="2197596"/>
          <a:ext cx="6460236" cy="686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kumimoji="1" lang="en-US" sz="2000" kern="1200" dirty="0" smtClean="0"/>
            <a:t>Reacting too slowly means information may be irrelevant </a:t>
          </a:r>
          <a:endParaRPr kumimoji="1" lang="en-US" sz="2000" kern="1200" dirty="0"/>
        </a:p>
      </dsp:txBody>
      <dsp:txXfrm>
        <a:off x="1769364" y="2197596"/>
        <a:ext cx="6460236" cy="686748"/>
      </dsp:txXfrm>
    </dsp:sp>
    <dsp:sp modelId="{C829D347-1BC3-E046-8481-41380660BEB2}">
      <dsp:nvSpPr>
        <dsp:cNvPr id="0" name=""/>
        <dsp:cNvSpPr/>
      </dsp:nvSpPr>
      <dsp:spPr>
        <a:xfrm>
          <a:off x="1645920" y="2884344"/>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974A-3A12-FF48-A50C-F6D41B3404CF}">
      <dsp:nvSpPr>
        <dsp:cNvPr id="0" name=""/>
        <dsp:cNvSpPr/>
      </dsp:nvSpPr>
      <dsp:spPr>
        <a:xfrm>
          <a:off x="0" y="76198"/>
          <a:ext cx="2314575" cy="146975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AE55E1A-CB61-8B47-A04D-7156510FBEDF}">
      <dsp:nvSpPr>
        <dsp:cNvPr id="0" name=""/>
        <dsp:cNvSpPr/>
      </dsp:nvSpPr>
      <dsp:spPr>
        <a:xfrm>
          <a:off x="257174" y="320514"/>
          <a:ext cx="2314575" cy="14697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kumimoji="1" lang="en-US" sz="1800" kern="1200" dirty="0" smtClean="0"/>
            <a:t>Improved performance</a:t>
          </a:r>
          <a:endParaRPr lang="en-US" sz="1800" kern="1200" dirty="0"/>
        </a:p>
      </dsp:txBody>
      <dsp:txXfrm>
        <a:off x="300222" y="363562"/>
        <a:ext cx="2228479" cy="1383659"/>
      </dsp:txXfrm>
    </dsp:sp>
    <dsp:sp modelId="{A62203E6-5E65-304E-8512-4BEC5BBDF59C}">
      <dsp:nvSpPr>
        <dsp:cNvPr id="0" name=""/>
        <dsp:cNvSpPr/>
      </dsp:nvSpPr>
      <dsp:spPr>
        <a:xfrm>
          <a:off x="2828924" y="1255926"/>
          <a:ext cx="2314575" cy="146975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DE1C41D-1197-6649-A46F-05E783BB92DF}">
      <dsp:nvSpPr>
        <dsp:cNvPr id="0" name=""/>
        <dsp:cNvSpPr/>
      </dsp:nvSpPr>
      <dsp:spPr>
        <a:xfrm>
          <a:off x="3086099" y="1500243"/>
          <a:ext cx="2314575" cy="14697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kumimoji="1" lang="en-US" sz="1800" kern="1200" dirty="0" smtClean="0"/>
            <a:t>Aid in congestion control </a:t>
          </a:r>
          <a:endParaRPr kumimoji="1" lang="en-US" sz="1800" kern="1200" dirty="0"/>
        </a:p>
      </dsp:txBody>
      <dsp:txXfrm>
        <a:off x="3129147" y="1543291"/>
        <a:ext cx="2228479" cy="1383659"/>
      </dsp:txXfrm>
    </dsp:sp>
    <dsp:sp modelId="{B724BCB7-35EC-6F48-8ADC-8E6D6EDF4E50}">
      <dsp:nvSpPr>
        <dsp:cNvPr id="0" name=""/>
        <dsp:cNvSpPr/>
      </dsp:nvSpPr>
      <dsp:spPr>
        <a:xfrm>
          <a:off x="5657850" y="2511853"/>
          <a:ext cx="2314575" cy="146975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A56F5B6-2F88-A244-8BA8-E3FAF8B6B04D}">
      <dsp:nvSpPr>
        <dsp:cNvPr id="0" name=""/>
        <dsp:cNvSpPr/>
      </dsp:nvSpPr>
      <dsp:spPr>
        <a:xfrm>
          <a:off x="5915024" y="2756169"/>
          <a:ext cx="2314575" cy="14697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kumimoji="1" lang="en-US" sz="1800" kern="1200" dirty="0" smtClean="0"/>
            <a:t>These benefits depend on the soundness of the design and nature of the load</a:t>
          </a:r>
          <a:endParaRPr lang="en-US" sz="1800" kern="1200" dirty="0"/>
        </a:p>
      </dsp:txBody>
      <dsp:txXfrm>
        <a:off x="5958072" y="2799217"/>
        <a:ext cx="2228479" cy="13836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A63ACF-354A-8243-B16E-5DD071D722D8}">
      <dsp:nvSpPr>
        <dsp:cNvPr id="0" name=""/>
        <dsp:cNvSpPr/>
      </dsp:nvSpPr>
      <dsp:spPr>
        <a:xfrm rot="5400000">
          <a:off x="5179159" y="-2029517"/>
          <a:ext cx="1041201" cy="5364480"/>
        </a:xfrm>
        <a:prstGeom prst="round2SameRect">
          <a:avLst/>
        </a:prstGeom>
        <a:solidFill>
          <a:schemeClr val="accent1">
            <a:alpha val="90000"/>
            <a:tint val="40000"/>
            <a:hueOff val="0"/>
            <a:satOff val="0"/>
            <a:lumOff val="0"/>
            <a:alphaOff val="0"/>
          </a:schemeClr>
        </a:solidFill>
        <a:ln>
          <a:noFill/>
        </a:ln>
        <a:effectLst/>
        <a:scene3d>
          <a:camera prst="orthographicFront" zoom="95000"/>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kumimoji="1" lang="en-US" sz="1500" b="1" i="0" kern="1200" dirty="0" smtClean="0"/>
            <a:t>Route to outgoing link with shortest queue</a:t>
          </a:r>
          <a:endParaRPr lang="en-US" sz="1500" b="1" i="0" kern="1200" dirty="0"/>
        </a:p>
        <a:p>
          <a:pPr marL="114300" lvl="1" indent="-114300" algn="l" defTabSz="666750">
            <a:lnSpc>
              <a:spcPct val="90000"/>
            </a:lnSpc>
            <a:spcBef>
              <a:spcPct val="0"/>
            </a:spcBef>
            <a:spcAft>
              <a:spcPct val="15000"/>
            </a:spcAft>
            <a:buChar char="••"/>
          </a:pPr>
          <a:r>
            <a:rPr kumimoji="1" lang="en-US" sz="1500" b="1" i="0" kern="1200" dirty="0" smtClean="0"/>
            <a:t>Can include bias for each destination</a:t>
          </a:r>
        </a:p>
        <a:p>
          <a:pPr marL="114300" lvl="1" indent="-114300" algn="l" defTabSz="666750">
            <a:lnSpc>
              <a:spcPct val="90000"/>
            </a:lnSpc>
            <a:spcBef>
              <a:spcPct val="0"/>
            </a:spcBef>
            <a:spcAft>
              <a:spcPct val="15000"/>
            </a:spcAft>
            <a:buChar char="••"/>
          </a:pPr>
          <a:r>
            <a:rPr kumimoji="1" lang="en-US" sz="1500" b="1" i="0" kern="1200" dirty="0" smtClean="0"/>
            <a:t>Rarely used - does not make use of available information</a:t>
          </a:r>
          <a:endParaRPr kumimoji="1" lang="en-US" sz="1500" b="1" i="0" kern="1200" dirty="0"/>
        </a:p>
      </dsp:txBody>
      <dsp:txXfrm rot="-5400000">
        <a:off x="3017520" y="182949"/>
        <a:ext cx="5313653" cy="939547"/>
      </dsp:txXfrm>
    </dsp:sp>
    <dsp:sp modelId="{8901020D-821F-0E4D-BAFA-1B27DA01ED3E}">
      <dsp:nvSpPr>
        <dsp:cNvPr id="0" name=""/>
        <dsp:cNvSpPr/>
      </dsp:nvSpPr>
      <dsp:spPr>
        <a:xfrm>
          <a:off x="0" y="1971"/>
          <a:ext cx="3017520" cy="1301501"/>
        </a:xfrm>
        <a:prstGeom prst="roundRect">
          <a:avLst/>
        </a:prstGeom>
        <a:solidFill>
          <a:schemeClr val="accent1">
            <a:hueOff val="0"/>
            <a:satOff val="0"/>
            <a:lumOff val="0"/>
            <a:alphaOff val="0"/>
          </a:schemeClr>
        </a:solidFill>
        <a:ln>
          <a:noFill/>
        </a:ln>
        <a:effectLst/>
        <a:scene3d>
          <a:camera prst="orthographicFront" zoom="95000"/>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kumimoji="1" lang="en-US" sz="3900" kern="1200" dirty="0" smtClean="0"/>
            <a:t>Local (isolated)</a:t>
          </a:r>
          <a:endParaRPr lang="en-US" sz="3900" kern="1200" dirty="0"/>
        </a:p>
      </dsp:txBody>
      <dsp:txXfrm>
        <a:off x="63534" y="65505"/>
        <a:ext cx="2890452" cy="1174433"/>
      </dsp:txXfrm>
    </dsp:sp>
    <dsp:sp modelId="{0C73DAC3-C199-C841-AEE2-01CAE2C6B5DB}">
      <dsp:nvSpPr>
        <dsp:cNvPr id="0" name=""/>
        <dsp:cNvSpPr/>
      </dsp:nvSpPr>
      <dsp:spPr>
        <a:xfrm rot="5400000">
          <a:off x="5179159" y="-662940"/>
          <a:ext cx="1041201" cy="5364480"/>
        </a:xfrm>
        <a:prstGeom prst="round2SameRect">
          <a:avLst/>
        </a:prstGeom>
        <a:solidFill>
          <a:schemeClr val="accent1">
            <a:alpha val="90000"/>
            <a:tint val="40000"/>
            <a:hueOff val="0"/>
            <a:satOff val="0"/>
            <a:lumOff val="0"/>
            <a:alphaOff val="0"/>
          </a:schemeClr>
        </a:solidFill>
        <a:ln>
          <a:noFill/>
        </a:ln>
        <a:effectLst/>
        <a:scene3d>
          <a:camera prst="orthographicFront" zoom="95000"/>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kumimoji="1" lang="en-US" sz="1500" b="1" i="0" kern="1200" dirty="0" smtClean="0"/>
            <a:t>Takes advantage of delay and outage information</a:t>
          </a:r>
          <a:endParaRPr lang="en-US" sz="1500" b="1" i="0" kern="1200" dirty="0"/>
        </a:p>
        <a:p>
          <a:pPr marL="114300" lvl="1" indent="-114300" algn="l" defTabSz="666750">
            <a:lnSpc>
              <a:spcPct val="90000"/>
            </a:lnSpc>
            <a:spcBef>
              <a:spcPct val="0"/>
            </a:spcBef>
            <a:spcAft>
              <a:spcPct val="15000"/>
            </a:spcAft>
            <a:buChar char="••"/>
          </a:pPr>
          <a:r>
            <a:rPr kumimoji="1" lang="en-US" sz="1500" b="1" i="0" kern="1200" dirty="0" smtClean="0"/>
            <a:t>Distributed or centralized</a:t>
          </a:r>
          <a:endParaRPr kumimoji="1" lang="en-US" sz="1500" b="1" i="0" kern="1200" dirty="0"/>
        </a:p>
      </dsp:txBody>
      <dsp:txXfrm rot="-5400000">
        <a:off x="3017520" y="1549526"/>
        <a:ext cx="5313653" cy="939547"/>
      </dsp:txXfrm>
    </dsp:sp>
    <dsp:sp modelId="{09137C19-0416-384E-9A7F-7818BA40D7DD}">
      <dsp:nvSpPr>
        <dsp:cNvPr id="0" name=""/>
        <dsp:cNvSpPr/>
      </dsp:nvSpPr>
      <dsp:spPr>
        <a:xfrm>
          <a:off x="0" y="1368549"/>
          <a:ext cx="3017520" cy="1301501"/>
        </a:xfrm>
        <a:prstGeom prst="roundRect">
          <a:avLst/>
        </a:prstGeom>
        <a:solidFill>
          <a:schemeClr val="accent1">
            <a:hueOff val="0"/>
            <a:satOff val="0"/>
            <a:lumOff val="0"/>
            <a:alphaOff val="0"/>
          </a:schemeClr>
        </a:solidFill>
        <a:ln>
          <a:noFill/>
        </a:ln>
        <a:effectLst/>
        <a:scene3d>
          <a:camera prst="orthographicFront" zoom="95000"/>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kumimoji="1" lang="en-US" sz="3900" kern="1200" dirty="0" smtClean="0"/>
            <a:t>Adjacent nodes</a:t>
          </a:r>
          <a:endParaRPr lang="en-US" sz="3900" kern="1200" dirty="0"/>
        </a:p>
      </dsp:txBody>
      <dsp:txXfrm>
        <a:off x="63534" y="1432083"/>
        <a:ext cx="2890452" cy="1174433"/>
      </dsp:txXfrm>
    </dsp:sp>
    <dsp:sp modelId="{0A353B6D-1A6F-BE4D-A99A-F4EB95765827}">
      <dsp:nvSpPr>
        <dsp:cNvPr id="0" name=""/>
        <dsp:cNvSpPr/>
      </dsp:nvSpPr>
      <dsp:spPr>
        <a:xfrm rot="5400000">
          <a:off x="5179159" y="703637"/>
          <a:ext cx="1041201" cy="5364480"/>
        </a:xfrm>
        <a:prstGeom prst="round2SameRect">
          <a:avLst/>
        </a:prstGeom>
        <a:solidFill>
          <a:schemeClr val="accent1">
            <a:alpha val="90000"/>
            <a:tint val="40000"/>
            <a:hueOff val="0"/>
            <a:satOff val="0"/>
            <a:lumOff val="0"/>
            <a:alphaOff val="0"/>
          </a:schemeClr>
        </a:solidFill>
        <a:ln>
          <a:noFill/>
        </a:ln>
        <a:effectLst/>
        <a:scene3d>
          <a:camera prst="orthographicFront" zoom="95000"/>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kumimoji="1" lang="en-US" sz="1500" b="1" i="0" kern="1200" dirty="0" smtClean="0"/>
            <a:t>Like adjacent</a:t>
          </a:r>
          <a:endParaRPr lang="en-US" sz="1500" b="1" i="0" kern="1200" dirty="0"/>
        </a:p>
      </dsp:txBody>
      <dsp:txXfrm rot="-5400000">
        <a:off x="3017520" y="2916104"/>
        <a:ext cx="5313653" cy="939547"/>
      </dsp:txXfrm>
    </dsp:sp>
    <dsp:sp modelId="{84040F23-B92C-0B4F-BE2C-A07FEB57566D}">
      <dsp:nvSpPr>
        <dsp:cNvPr id="0" name=""/>
        <dsp:cNvSpPr/>
      </dsp:nvSpPr>
      <dsp:spPr>
        <a:xfrm>
          <a:off x="0" y="2735126"/>
          <a:ext cx="3017520" cy="1301501"/>
        </a:xfrm>
        <a:prstGeom prst="roundRect">
          <a:avLst/>
        </a:prstGeom>
        <a:solidFill>
          <a:schemeClr val="accent1">
            <a:hueOff val="0"/>
            <a:satOff val="0"/>
            <a:lumOff val="0"/>
            <a:alphaOff val="0"/>
          </a:schemeClr>
        </a:solidFill>
        <a:ln>
          <a:noFill/>
        </a:ln>
        <a:effectLst/>
        <a:scene3d>
          <a:camera prst="orthographicFront" zoom="95000"/>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kumimoji="1" lang="en-US" sz="3900" kern="1200" dirty="0" smtClean="0"/>
            <a:t>All nodes</a:t>
          </a:r>
          <a:endParaRPr lang="en-US" sz="3900" kern="1200" dirty="0"/>
        </a:p>
      </dsp:txBody>
      <dsp:txXfrm>
        <a:off x="63534" y="2798660"/>
        <a:ext cx="2890452" cy="11744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AA180-6373-C84F-8B9A-2895EE78F609}">
      <dsp:nvSpPr>
        <dsp:cNvPr id="0" name=""/>
        <dsp:cNvSpPr/>
      </dsp:nvSpPr>
      <dsp:spPr>
        <a:xfrm>
          <a:off x="0" y="308090"/>
          <a:ext cx="6934200" cy="10773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538171" tIns="395732" rIns="538171"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smtClean="0"/>
            <a:t>Border Gateway Protocol (BGP)</a:t>
          </a:r>
          <a:endParaRPr lang="en-US" sz="1900" kern="1200" dirty="0" smtClean="0"/>
        </a:p>
        <a:p>
          <a:pPr marL="171450" lvl="1" indent="-171450" algn="l" defTabSz="844550">
            <a:lnSpc>
              <a:spcPct val="90000"/>
            </a:lnSpc>
            <a:spcBef>
              <a:spcPct val="0"/>
            </a:spcBef>
            <a:spcAft>
              <a:spcPct val="15000"/>
            </a:spcAft>
            <a:buChar char="••"/>
          </a:pPr>
          <a:r>
            <a:rPr lang="en-US" sz="1900" kern="1200" dirty="0" smtClean="0"/>
            <a:t>Open Shortest Path First (OSPF)</a:t>
          </a:r>
        </a:p>
      </dsp:txBody>
      <dsp:txXfrm>
        <a:off x="0" y="308090"/>
        <a:ext cx="6934200" cy="1077300"/>
      </dsp:txXfrm>
    </dsp:sp>
    <dsp:sp modelId="{00B0165F-9EF9-7348-BA90-940ECAA2FB7E}">
      <dsp:nvSpPr>
        <dsp:cNvPr id="0" name=""/>
        <dsp:cNvSpPr/>
      </dsp:nvSpPr>
      <dsp:spPr>
        <a:xfrm>
          <a:off x="346710" y="27650"/>
          <a:ext cx="4853940" cy="56088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83467" tIns="0" rIns="183467" bIns="0" numCol="1" spcCol="1270" anchor="ctr" anchorCtr="0">
          <a:noAutofit/>
        </a:bodyPr>
        <a:lstStyle/>
        <a:p>
          <a:pPr lvl="0" algn="l" defTabSz="844550">
            <a:lnSpc>
              <a:spcPct val="90000"/>
            </a:lnSpc>
            <a:spcBef>
              <a:spcPct val="0"/>
            </a:spcBef>
            <a:spcAft>
              <a:spcPct val="35000"/>
            </a:spcAft>
          </a:pPr>
          <a:r>
            <a:rPr lang="en-US" sz="1900" kern="1200" dirty="0" smtClean="0">
              <a:ea typeface="+mn-ea"/>
              <a:cs typeface="+mn-cs"/>
            </a:rPr>
            <a:t>Examples</a:t>
          </a:r>
          <a:endParaRPr lang="en-US" sz="1900" kern="1200" dirty="0"/>
        </a:p>
      </dsp:txBody>
      <dsp:txXfrm>
        <a:off x="374090" y="55030"/>
        <a:ext cx="4799180" cy="5061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35423-5B1B-134C-99B5-C74FA293BDAF}">
      <dsp:nvSpPr>
        <dsp:cNvPr id="0" name=""/>
        <dsp:cNvSpPr/>
      </dsp:nvSpPr>
      <dsp:spPr>
        <a:xfrm>
          <a:off x="91744" y="1274618"/>
          <a:ext cx="5486400" cy="498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r>
            <a:rPr lang="en-US" sz="2400" kern="1200" smtClean="0"/>
            <a:t>Three functional procedures:</a:t>
          </a:r>
          <a:endParaRPr lang="en-US" sz="2400" kern="1200"/>
        </a:p>
      </dsp:txBody>
      <dsp:txXfrm>
        <a:off x="91744" y="1274618"/>
        <a:ext cx="5486400" cy="498763"/>
      </dsp:txXfrm>
    </dsp:sp>
    <dsp:sp modelId="{B52A325D-326C-664E-A21B-BA6DB8EE47F1}">
      <dsp:nvSpPr>
        <dsp:cNvPr id="0" name=""/>
        <dsp:cNvSpPr/>
      </dsp:nvSpPr>
      <dsp:spPr>
        <a:xfrm>
          <a:off x="91744" y="1773381"/>
          <a:ext cx="1283817" cy="1016000"/>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0B9ED1DE-79BC-8146-ACE9-7C7A247EBBE0}">
      <dsp:nvSpPr>
        <dsp:cNvPr id="0" name=""/>
        <dsp:cNvSpPr/>
      </dsp:nvSpPr>
      <dsp:spPr>
        <a:xfrm>
          <a:off x="862888" y="1773381"/>
          <a:ext cx="1283817" cy="1016000"/>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96D36F18-97FB-AC4E-8206-A2727AF7A47B}">
      <dsp:nvSpPr>
        <dsp:cNvPr id="0" name=""/>
        <dsp:cNvSpPr/>
      </dsp:nvSpPr>
      <dsp:spPr>
        <a:xfrm>
          <a:off x="1634642" y="1773381"/>
          <a:ext cx="1283817" cy="1016000"/>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AED0EF9E-A6C7-FE4F-9E56-FC6F769193AB}">
      <dsp:nvSpPr>
        <dsp:cNvPr id="0" name=""/>
        <dsp:cNvSpPr/>
      </dsp:nvSpPr>
      <dsp:spPr>
        <a:xfrm>
          <a:off x="2405786" y="1773381"/>
          <a:ext cx="1283817" cy="1016000"/>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8CE64020-105C-C041-B97A-96F5F5B4D19E}">
      <dsp:nvSpPr>
        <dsp:cNvPr id="0" name=""/>
        <dsp:cNvSpPr/>
      </dsp:nvSpPr>
      <dsp:spPr>
        <a:xfrm>
          <a:off x="3177539" y="1773381"/>
          <a:ext cx="1283817" cy="1016000"/>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880C5886-961B-DE49-813A-57A723998C8C}">
      <dsp:nvSpPr>
        <dsp:cNvPr id="0" name=""/>
        <dsp:cNvSpPr/>
      </dsp:nvSpPr>
      <dsp:spPr>
        <a:xfrm>
          <a:off x="3948684" y="1773381"/>
          <a:ext cx="1283817" cy="1016000"/>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163F68A7-5FD6-D045-9F89-CB2D29149434}">
      <dsp:nvSpPr>
        <dsp:cNvPr id="0" name=""/>
        <dsp:cNvSpPr/>
      </dsp:nvSpPr>
      <dsp:spPr>
        <a:xfrm>
          <a:off x="4720437" y="1773381"/>
          <a:ext cx="1283817" cy="1016000"/>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54307A0A-8C43-F548-82D0-7426F5FDCB06}">
      <dsp:nvSpPr>
        <dsp:cNvPr id="0" name=""/>
        <dsp:cNvSpPr/>
      </dsp:nvSpPr>
      <dsp:spPr>
        <a:xfrm>
          <a:off x="91744" y="1874981"/>
          <a:ext cx="5557723" cy="812800"/>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US" sz="1400" kern="1200" smtClean="0"/>
            <a:t>Neighbor acquisition</a:t>
          </a:r>
          <a:endParaRPr lang="en-US" sz="1400" kern="1200" dirty="0" smtClean="0"/>
        </a:p>
        <a:p>
          <a:pPr lvl="0" algn="l" defTabSz="622300">
            <a:lnSpc>
              <a:spcPct val="90000"/>
            </a:lnSpc>
            <a:spcBef>
              <a:spcPct val="0"/>
            </a:spcBef>
            <a:spcAft>
              <a:spcPct val="35000"/>
            </a:spcAft>
          </a:pPr>
          <a:r>
            <a:rPr lang="en-US" sz="1400" kern="1200" dirty="0" smtClean="0"/>
            <a:t>Neighbor reachability</a:t>
          </a:r>
        </a:p>
        <a:p>
          <a:pPr lvl="0" algn="l" defTabSz="622300">
            <a:lnSpc>
              <a:spcPct val="90000"/>
            </a:lnSpc>
            <a:spcBef>
              <a:spcPct val="0"/>
            </a:spcBef>
            <a:spcAft>
              <a:spcPct val="35000"/>
            </a:spcAft>
          </a:pPr>
          <a:r>
            <a:rPr lang="en-US" sz="1400" kern="1200" dirty="0" smtClean="0"/>
            <a:t>Network reachability</a:t>
          </a:r>
          <a:endParaRPr lang="en-US" sz="1400" kern="1200" dirty="0"/>
        </a:p>
      </dsp:txBody>
      <dsp:txXfrm>
        <a:off x="91744" y="1874981"/>
        <a:ext cx="5557723" cy="8128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1B01D-7444-4D17-8E18-11E557D6D859}">
      <dsp:nvSpPr>
        <dsp:cNvPr id="0" name=""/>
        <dsp:cNvSpPr/>
      </dsp:nvSpPr>
      <dsp:spPr>
        <a:xfrm>
          <a:off x="0" y="3900464"/>
          <a:ext cx="8305800" cy="128021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kumimoji="1" lang="en-GB" sz="2500" kern="1200" dirty="0" smtClean="0"/>
            <a:t>Step </a:t>
          </a:r>
          <a:r>
            <a:rPr kumimoji="1" lang="en-US" sz="2500" kern="1200" dirty="0" smtClean="0"/>
            <a:t>3</a:t>
          </a:r>
          <a:r>
            <a:rPr kumimoji="1" lang="en-GB" sz="2500" kern="1200" dirty="0" smtClean="0"/>
            <a:t> </a:t>
          </a:r>
          <a:r>
            <a:rPr kumimoji="1" lang="en-US" sz="2500" kern="1200" dirty="0" smtClean="0"/>
            <a:t>[Update Least-Cost Paths]</a:t>
          </a:r>
          <a:endParaRPr lang="en-US" sz="2500" kern="1200" dirty="0"/>
        </a:p>
      </dsp:txBody>
      <dsp:txXfrm>
        <a:off x="0" y="3900464"/>
        <a:ext cx="8305800" cy="691318"/>
      </dsp:txXfrm>
    </dsp:sp>
    <dsp:sp modelId="{4B3ABA25-A8B7-40E6-895E-0B8423E2D360}">
      <dsp:nvSpPr>
        <dsp:cNvPr id="0" name=""/>
        <dsp:cNvSpPr/>
      </dsp:nvSpPr>
      <dsp:spPr>
        <a:xfrm>
          <a:off x="0" y="4566178"/>
          <a:ext cx="4152899" cy="5889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kumimoji="1" lang="en-US" sz="1200" b="1" i="0" kern="1200" dirty="0" smtClean="0"/>
            <a:t>L(n) = min[L(n), L(x) + w(x, n)]</a:t>
          </a:r>
          <a:r>
            <a:rPr kumimoji="1" lang="en-GB" sz="1200" b="1" i="0" kern="1200" dirty="0" smtClean="0"/>
            <a:t> </a:t>
          </a:r>
          <a:r>
            <a:rPr kumimoji="1" lang="en-US" sz="1200" b="1" i="0" kern="1200" dirty="0" smtClean="0"/>
            <a:t>for all n</a:t>
          </a:r>
          <a:r>
            <a:rPr kumimoji="1" lang="en-GB" sz="1200" b="1" i="0" kern="1200" dirty="0" smtClean="0"/>
            <a:t> </a:t>
          </a:r>
          <a:r>
            <a:rPr kumimoji="1" lang="en-US" sz="1200" b="1" i="0" kern="1200" dirty="0" smtClean="0">
              <a:latin typeface="Symbol" pitchFamily="32" charset="2"/>
              <a:ea typeface="Times New Roman" pitchFamily="32" charset="0"/>
              <a:cs typeface="Times New Roman" pitchFamily="32" charset="0"/>
            </a:rPr>
            <a:t>Ï</a:t>
          </a:r>
          <a:r>
            <a:rPr kumimoji="1" lang="en-US" sz="1200" b="1" i="0" kern="1200" dirty="0" smtClean="0"/>
            <a:t> T</a:t>
          </a:r>
        </a:p>
      </dsp:txBody>
      <dsp:txXfrm>
        <a:off x="0" y="4566178"/>
        <a:ext cx="4152899" cy="588900"/>
      </dsp:txXfrm>
    </dsp:sp>
    <dsp:sp modelId="{7FB2F699-0D8F-4A47-8EEF-05944F44236C}">
      <dsp:nvSpPr>
        <dsp:cNvPr id="0" name=""/>
        <dsp:cNvSpPr/>
      </dsp:nvSpPr>
      <dsp:spPr>
        <a:xfrm>
          <a:off x="4152900" y="4566178"/>
          <a:ext cx="4152899" cy="5889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kumimoji="1" lang="en-US" sz="1200" b="1" i="0" kern="1200" dirty="0" smtClean="0"/>
            <a:t>If latter term is minimum, path from s to n is path from s to x concatenated with edge from x to n		</a:t>
          </a:r>
          <a:endParaRPr kumimoji="1" lang="en-US" sz="1200" b="1" i="0" kern="1200" dirty="0"/>
        </a:p>
      </dsp:txBody>
      <dsp:txXfrm>
        <a:off x="4152900" y="4566178"/>
        <a:ext cx="4152899" cy="588900"/>
      </dsp:txXfrm>
    </dsp:sp>
    <dsp:sp modelId="{8F338887-E8D6-4474-8481-450F43C53A82}">
      <dsp:nvSpPr>
        <dsp:cNvPr id="0" name=""/>
        <dsp:cNvSpPr/>
      </dsp:nvSpPr>
      <dsp:spPr>
        <a:xfrm rot="10800000">
          <a:off x="0" y="1950690"/>
          <a:ext cx="8305800" cy="1968977"/>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kumimoji="1" lang="en-GB" sz="2500" kern="1200" dirty="0" smtClean="0"/>
            <a:t>Step </a:t>
          </a:r>
          <a:r>
            <a:rPr kumimoji="1" lang="en-US" sz="2500" kern="1200" dirty="0" smtClean="0"/>
            <a:t>2</a:t>
          </a:r>
          <a:r>
            <a:rPr kumimoji="1" lang="en-GB" sz="2500" kern="1200" dirty="0" smtClean="0"/>
            <a:t> </a:t>
          </a:r>
          <a:r>
            <a:rPr kumimoji="1" lang="en-US" sz="2500" kern="1200" dirty="0" smtClean="0"/>
            <a:t>[Get Next Node]</a:t>
          </a:r>
          <a:endParaRPr lang="en-US" sz="2500" kern="1200" dirty="0"/>
        </a:p>
      </dsp:txBody>
      <dsp:txXfrm rot="-10800000">
        <a:off x="0" y="1950690"/>
        <a:ext cx="8305800" cy="691111"/>
      </dsp:txXfrm>
    </dsp:sp>
    <dsp:sp modelId="{8C41B82C-B8C9-4899-9967-BD07627DB9BC}">
      <dsp:nvSpPr>
        <dsp:cNvPr id="0" name=""/>
        <dsp:cNvSpPr/>
      </dsp:nvSpPr>
      <dsp:spPr>
        <a:xfrm>
          <a:off x="4055" y="2641801"/>
          <a:ext cx="2765896" cy="58872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kumimoji="1" lang="en-US" sz="1200" b="1" i="0" kern="1200" dirty="0" smtClean="0"/>
            <a:t>Find neighboring node not in T </a:t>
          </a:r>
          <a:r>
            <a:rPr kumimoji="1" lang="en-GB" sz="1200" b="1" i="0" kern="1200" dirty="0" smtClean="0"/>
            <a:t>with</a:t>
          </a:r>
          <a:r>
            <a:rPr kumimoji="1" lang="en-US" sz="1200" b="1" i="0" kern="1200" dirty="0" smtClean="0"/>
            <a:t> least-cost path from s </a:t>
          </a:r>
          <a:endParaRPr lang="en-US" sz="1200" b="1" i="0" kern="1200" dirty="0"/>
        </a:p>
      </dsp:txBody>
      <dsp:txXfrm>
        <a:off x="4055" y="2641801"/>
        <a:ext cx="2765896" cy="588724"/>
      </dsp:txXfrm>
    </dsp:sp>
    <dsp:sp modelId="{949268A8-7B93-4F4D-91B3-310C0418F7A2}">
      <dsp:nvSpPr>
        <dsp:cNvPr id="0" name=""/>
        <dsp:cNvSpPr/>
      </dsp:nvSpPr>
      <dsp:spPr>
        <a:xfrm>
          <a:off x="2769951" y="2641801"/>
          <a:ext cx="2765896" cy="58872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kumimoji="1" lang="en-GB" sz="1200" b="1" i="0" kern="1200" dirty="0" smtClean="0"/>
            <a:t>In</a:t>
          </a:r>
          <a:r>
            <a:rPr kumimoji="1" lang="en-US" sz="1200" b="1" i="0" kern="1200" dirty="0" smtClean="0"/>
            <a:t>corporate node into T</a:t>
          </a:r>
          <a:endParaRPr lang="en-US" sz="1200" b="1" i="0" kern="1200" dirty="0"/>
        </a:p>
      </dsp:txBody>
      <dsp:txXfrm>
        <a:off x="2769951" y="2641801"/>
        <a:ext cx="2765896" cy="588724"/>
      </dsp:txXfrm>
    </dsp:sp>
    <dsp:sp modelId="{F4F6F46C-ED70-4D4B-8EFB-5A154A5863BA}">
      <dsp:nvSpPr>
        <dsp:cNvPr id="0" name=""/>
        <dsp:cNvSpPr/>
      </dsp:nvSpPr>
      <dsp:spPr>
        <a:xfrm>
          <a:off x="5535848" y="2641801"/>
          <a:ext cx="2765896" cy="58872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kumimoji="1" lang="en-US" sz="1200" b="1" i="0" kern="1200" dirty="0" smtClean="0"/>
            <a:t>Also incorporate the edge that is incident on that node and a node in T that contributes to the path</a:t>
          </a:r>
          <a:endParaRPr lang="en-US" sz="1200" b="1" i="0" kern="1200" dirty="0"/>
        </a:p>
      </dsp:txBody>
      <dsp:txXfrm>
        <a:off x="5535848" y="2641801"/>
        <a:ext cx="2765896" cy="588724"/>
      </dsp:txXfrm>
    </dsp:sp>
    <dsp:sp modelId="{500169FA-D451-4075-974D-4E3E96A8F41E}">
      <dsp:nvSpPr>
        <dsp:cNvPr id="0" name=""/>
        <dsp:cNvSpPr/>
      </dsp:nvSpPr>
      <dsp:spPr>
        <a:xfrm rot="10800000">
          <a:off x="0" y="915"/>
          <a:ext cx="8305800" cy="1968977"/>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kumimoji="1" lang="en-GB" sz="2500" kern="1200" dirty="0" smtClean="0"/>
            <a:t>Step 1 </a:t>
          </a:r>
          <a:r>
            <a:rPr kumimoji="1" lang="en-US" sz="2500" kern="1200" dirty="0" smtClean="0"/>
            <a:t>[Initialization] </a:t>
          </a:r>
          <a:endParaRPr lang="en-US" sz="2500" kern="1200" dirty="0"/>
        </a:p>
      </dsp:txBody>
      <dsp:txXfrm rot="-10800000">
        <a:off x="0" y="915"/>
        <a:ext cx="8305800" cy="691111"/>
      </dsp:txXfrm>
    </dsp:sp>
    <dsp:sp modelId="{168BA256-47FC-49A5-B262-E9FC957C8A4E}">
      <dsp:nvSpPr>
        <dsp:cNvPr id="0" name=""/>
        <dsp:cNvSpPr/>
      </dsp:nvSpPr>
      <dsp:spPr>
        <a:xfrm>
          <a:off x="4055" y="692027"/>
          <a:ext cx="2765896" cy="58872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kumimoji="1" lang="en-US" sz="1200" b="1" i="0" kern="1200" dirty="0" smtClean="0"/>
            <a:t>T = {s}</a:t>
          </a:r>
          <a:r>
            <a:rPr kumimoji="1" lang="en-GB" sz="1200" b="1" i="0" kern="1200" dirty="0" smtClean="0"/>
            <a:t> S</a:t>
          </a:r>
          <a:r>
            <a:rPr kumimoji="1" lang="en-US" sz="1200" b="1" i="0" kern="1200" dirty="0" smtClean="0"/>
            <a:t>et of nodes so far incorporated </a:t>
          </a:r>
          <a:endParaRPr lang="en-US" sz="1200" b="1" i="0" kern="1200" dirty="0"/>
        </a:p>
      </dsp:txBody>
      <dsp:txXfrm>
        <a:off x="4055" y="692027"/>
        <a:ext cx="2765896" cy="588724"/>
      </dsp:txXfrm>
    </dsp:sp>
    <dsp:sp modelId="{C00E2560-3F6C-494B-9E08-3925A696002B}">
      <dsp:nvSpPr>
        <dsp:cNvPr id="0" name=""/>
        <dsp:cNvSpPr/>
      </dsp:nvSpPr>
      <dsp:spPr>
        <a:xfrm>
          <a:off x="2769951" y="692027"/>
          <a:ext cx="2765896" cy="58872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kumimoji="1" lang="en-US" sz="1200" b="1" i="0" kern="1200" dirty="0" smtClean="0"/>
            <a:t>L(n) = w(s, n)   for n ≠ s</a:t>
          </a:r>
          <a:endParaRPr lang="en-US" sz="1200" b="1" i="0" kern="1200" dirty="0"/>
        </a:p>
      </dsp:txBody>
      <dsp:txXfrm>
        <a:off x="2769951" y="692027"/>
        <a:ext cx="2765896" cy="588724"/>
      </dsp:txXfrm>
    </dsp:sp>
    <dsp:sp modelId="{3E32E413-4703-4C02-B38F-CC7FFCA16643}">
      <dsp:nvSpPr>
        <dsp:cNvPr id="0" name=""/>
        <dsp:cNvSpPr/>
      </dsp:nvSpPr>
      <dsp:spPr>
        <a:xfrm>
          <a:off x="5535848" y="692027"/>
          <a:ext cx="2765896" cy="58872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kumimoji="1" lang="en-GB" sz="1200" b="1" i="0" kern="1200" dirty="0" smtClean="0"/>
            <a:t>Initial</a:t>
          </a:r>
          <a:r>
            <a:rPr kumimoji="1" lang="en-US" sz="1200" b="1" i="0" kern="1200" dirty="0" smtClean="0"/>
            <a:t> path costs to neighboring nodes are simply link costs</a:t>
          </a:r>
          <a:endParaRPr lang="en-US" sz="1200" b="1" i="0" kern="1200" dirty="0"/>
        </a:p>
      </dsp:txBody>
      <dsp:txXfrm>
        <a:off x="5535848" y="692027"/>
        <a:ext cx="2765896" cy="5887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2947"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2948"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2949"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BD59F66B-F3FB-1649-8CE7-EE366754EBB5}" type="slidenum">
              <a:rPr lang="en-US"/>
              <a:pPr/>
              <a:t>‹#›</a:t>
            </a:fld>
            <a:endParaRPr lang="en-US" dirty="0"/>
          </a:p>
        </p:txBody>
      </p:sp>
    </p:spTree>
    <p:extLst>
      <p:ext uri="{BB962C8B-B14F-4D97-AF65-F5344CB8AC3E}">
        <p14:creationId xmlns:p14="http://schemas.microsoft.com/office/powerpoint/2010/main" val="3069732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7A2075C8-E629-9847-866F-C03CF7C0D82F}" type="slidenum">
              <a:rPr lang="en-US"/>
              <a:pPr/>
              <a:t>‹#›</a:t>
            </a:fld>
            <a:endParaRPr lang="en-US" dirty="0"/>
          </a:p>
        </p:txBody>
      </p:sp>
    </p:spTree>
    <p:extLst>
      <p:ext uri="{BB962C8B-B14F-4D97-AF65-F5344CB8AC3E}">
        <p14:creationId xmlns:p14="http://schemas.microsoft.com/office/powerpoint/2010/main" val="35748651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32"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32" charset="0"/>
        <a:ea typeface="ＭＳ Ｐゴシック" pitchFamily="3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32" charset="0"/>
        <a:ea typeface="ＭＳ Ｐゴシック" pitchFamily="3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32" charset="0"/>
        <a:ea typeface="ＭＳ Ｐゴシック" pitchFamily="3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32" charset="0"/>
        <a:ea typeface="ＭＳ Ｐゴシック" pitchFamily="3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32" charset="0"/>
                <a:ea typeface="ＭＳ Ｐゴシック" pitchFamily="32" charset="-128"/>
                <a:cs typeface="ＭＳ Ｐゴシック" pitchFamily="32" charset="-128"/>
              </a:rPr>
              <a:t>“Data and Computer Communications”, 10/e, by William Stallings, </a:t>
            </a:r>
            <a:r>
              <a:rPr lang="en-US" dirty="0" smtClean="0"/>
              <a:t>Chapter 19 “Routing”.</a:t>
            </a:r>
            <a:endParaRPr lang="en-US" dirty="0" smtClean="0">
              <a:latin typeface="Times New Roman" pitchFamily="32" charset="0"/>
              <a:ea typeface="ＭＳ Ｐゴシック" pitchFamily="32" charset="-128"/>
              <a:cs typeface="ＭＳ Ｐゴシック" pitchFamily="32" charset="-128"/>
            </a:endParaRPr>
          </a:p>
          <a:p>
            <a:endParaRPr lang="en-AU" dirty="0" smtClean="0"/>
          </a:p>
          <a:p>
            <a:endParaRPr lang="en-US" dirty="0"/>
          </a:p>
        </p:txBody>
      </p:sp>
    </p:spTree>
    <p:extLst>
      <p:ext uri="{BB962C8B-B14F-4D97-AF65-F5344CB8AC3E}">
        <p14:creationId xmlns:p14="http://schemas.microsoft.com/office/powerpoint/2010/main" val="2503066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2754AE-1714-284B-86C4-2439F982D08D}" type="slidenum">
              <a:rPr lang="en-US"/>
              <a:pPr/>
              <a:t>10</a:t>
            </a:fld>
            <a:endParaRPr lang="en-US" dirty="0"/>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en-US" dirty="0">
                <a:latin typeface="Times" pitchFamily="32" charset="0"/>
              </a:rPr>
              <a:t>A large number of routing strategies have evolved for dealing with the routing requirements of packet-switching networks, we survey four key strategies: fixed, flooding, random, and adaptive.</a:t>
            </a:r>
          </a:p>
          <a:p>
            <a:endParaRPr/>
          </a:p>
          <a:p>
            <a:r>
              <a:rPr lang="en-US" dirty="0" smtClean="0">
                <a:latin typeface="Times" pitchFamily="32" charset="0"/>
              </a:rPr>
              <a:t>For </a:t>
            </a:r>
            <a:r>
              <a:rPr lang="en-US" dirty="0">
                <a:latin typeface="Times" pitchFamily="32" charset="0"/>
              </a:rPr>
              <a:t>fixed routing, a single, permanent route is configured for each source-destination pair of nodes in the network. Either of the least-cost routing algorithms described in Section </a:t>
            </a:r>
            <a:r>
              <a:rPr lang="en-US" dirty="0" smtClean="0">
                <a:latin typeface="Times" pitchFamily="32" charset="0"/>
              </a:rPr>
              <a:t>19.3 </a:t>
            </a:r>
            <a:r>
              <a:rPr lang="en-US" dirty="0">
                <a:latin typeface="Times" pitchFamily="32" charset="0"/>
              </a:rPr>
              <a:t>could be used. The routes are fixed, or at least only change when there is a change in the topology of the network. Thus, the link costs used in designing routes cannot be based on any dynamic variable such as traffic. They could, however, be based on expected traffic or capacity.</a:t>
            </a:r>
          </a:p>
          <a:p>
            <a:endParaRPr/>
          </a:p>
          <a:p>
            <a:r>
              <a:rPr lang="en-US" dirty="0" smtClean="0">
                <a:latin typeface="Times" pitchFamily="32" charset="0"/>
              </a:rPr>
              <a:t>With </a:t>
            </a:r>
            <a:r>
              <a:rPr lang="en-US" dirty="0">
                <a:latin typeface="Times" pitchFamily="32" charset="0"/>
              </a:rPr>
              <a:t>fixed routing, there is no difference between routing for datagrams and virtual circuits. All packets from a given source to a given destination follow the same route. The advantage of fixed routing is its simplicity, and it should work well in a reliable network with a stable load. Its disadvantage is its lack of flexibility. It does not react to network congestion or failures.</a:t>
            </a:r>
          </a:p>
          <a:p>
            <a:endParaRPr lang="en-US" dirty="0">
              <a:latin typeface="Times" pitchFamily="32" charset="0"/>
            </a:endParaRPr>
          </a:p>
          <a:p>
            <a:endParaRPr lang="en-US" dirty="0"/>
          </a:p>
        </p:txBody>
      </p:sp>
    </p:spTree>
    <p:extLst>
      <p:ext uri="{BB962C8B-B14F-4D97-AF65-F5344CB8AC3E}">
        <p14:creationId xmlns:p14="http://schemas.microsoft.com/office/powerpoint/2010/main" val="749449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A172D2-F71C-FE49-BB08-9AE4B8883BB6}" type="slidenum">
              <a:rPr lang="en-US"/>
              <a:pPr/>
              <a:t>11</a:t>
            </a:fld>
            <a:endParaRPr lang="en-US" dirty="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lang="en-US" dirty="0" smtClean="0">
                <a:latin typeface="Times" pitchFamily="32" charset="0"/>
              </a:rPr>
              <a:t>Figure 19.2 </a:t>
            </a:r>
            <a:r>
              <a:rPr lang="en-US" dirty="0">
                <a:latin typeface="Times" pitchFamily="32" charset="0"/>
              </a:rPr>
              <a:t>suggests how fixed routing might be implemented. A central routing matrix is created, to be stored perhaps at a network control center. The matrix shows, for each source-destination pair of nodes, the identity of the next node on the route. Note that it is not necessary to store the complete route for each possible pair of nodes. Rather, it is sufficient to know, for each pair of nodes, the identity of the first node on the route. To see this, suppose that the least-cost route from </a:t>
            </a:r>
            <a:r>
              <a:rPr lang="en-US" i="1" dirty="0">
                <a:latin typeface="Times" pitchFamily="32" charset="0"/>
              </a:rPr>
              <a:t>X</a:t>
            </a:r>
            <a:r>
              <a:rPr lang="en-US" dirty="0">
                <a:latin typeface="Times" pitchFamily="32" charset="0"/>
              </a:rPr>
              <a:t> to </a:t>
            </a:r>
            <a:r>
              <a:rPr lang="en-US" i="1" dirty="0">
                <a:latin typeface="Times" pitchFamily="32" charset="0"/>
              </a:rPr>
              <a:t>Y</a:t>
            </a:r>
            <a:r>
              <a:rPr lang="en-US" dirty="0">
                <a:latin typeface="Times" pitchFamily="32" charset="0"/>
              </a:rPr>
              <a:t> begins with the </a:t>
            </a:r>
            <a:r>
              <a:rPr lang="en-US" i="1" dirty="0">
                <a:latin typeface="Times" pitchFamily="32" charset="0"/>
              </a:rPr>
              <a:t>X</a:t>
            </a:r>
            <a:r>
              <a:rPr lang="en-US" dirty="0">
                <a:latin typeface="Times" pitchFamily="32" charset="0"/>
              </a:rPr>
              <a:t>-</a:t>
            </a:r>
            <a:r>
              <a:rPr lang="en-US" i="1" dirty="0">
                <a:latin typeface="Times" pitchFamily="32" charset="0"/>
              </a:rPr>
              <a:t>A</a:t>
            </a:r>
            <a:r>
              <a:rPr lang="en-US" dirty="0">
                <a:latin typeface="Times" pitchFamily="32" charset="0"/>
              </a:rPr>
              <a:t> link. Call the remainder of the route </a:t>
            </a:r>
            <a:r>
              <a:rPr lang="en-US" i="1" dirty="0">
                <a:latin typeface="Times" pitchFamily="32" charset="0"/>
              </a:rPr>
              <a:t>R</a:t>
            </a:r>
            <a:r>
              <a:rPr lang="en-US" baseline="-25000" dirty="0">
                <a:latin typeface="Times" pitchFamily="32" charset="0"/>
              </a:rPr>
              <a:t>1</a:t>
            </a:r>
            <a:r>
              <a:rPr lang="en-US" dirty="0">
                <a:latin typeface="Times" pitchFamily="32" charset="0"/>
              </a:rPr>
              <a:t>; this is the part from </a:t>
            </a:r>
            <a:r>
              <a:rPr lang="en-US" i="1" dirty="0">
                <a:latin typeface="Times" pitchFamily="32" charset="0"/>
              </a:rPr>
              <a:t>A</a:t>
            </a:r>
            <a:r>
              <a:rPr lang="en-US" dirty="0">
                <a:latin typeface="Times" pitchFamily="32" charset="0"/>
              </a:rPr>
              <a:t> to </a:t>
            </a:r>
            <a:r>
              <a:rPr lang="en-US" i="1" dirty="0">
                <a:latin typeface="Times" pitchFamily="32" charset="0"/>
              </a:rPr>
              <a:t>Y</a:t>
            </a:r>
            <a:r>
              <a:rPr lang="en-US" dirty="0">
                <a:latin typeface="Times" pitchFamily="32" charset="0"/>
              </a:rPr>
              <a:t>. Define </a:t>
            </a:r>
            <a:r>
              <a:rPr lang="en-US" i="1" dirty="0">
                <a:latin typeface="Times" pitchFamily="32" charset="0"/>
              </a:rPr>
              <a:t>R</a:t>
            </a:r>
            <a:r>
              <a:rPr lang="en-US" baseline="-25000" dirty="0">
                <a:latin typeface="Times" pitchFamily="32" charset="0"/>
              </a:rPr>
              <a:t>2</a:t>
            </a:r>
            <a:r>
              <a:rPr lang="en-US" dirty="0">
                <a:latin typeface="Times" pitchFamily="32" charset="0"/>
              </a:rPr>
              <a:t> as the least-cost route from </a:t>
            </a:r>
            <a:r>
              <a:rPr lang="en-US" i="1" dirty="0">
                <a:latin typeface="Times" pitchFamily="32" charset="0"/>
              </a:rPr>
              <a:t>A</a:t>
            </a:r>
            <a:r>
              <a:rPr lang="en-US" dirty="0">
                <a:latin typeface="Times" pitchFamily="32" charset="0"/>
              </a:rPr>
              <a:t> to </a:t>
            </a:r>
            <a:r>
              <a:rPr lang="en-US" i="1" dirty="0">
                <a:latin typeface="Times" pitchFamily="32" charset="0"/>
              </a:rPr>
              <a:t>Y</a:t>
            </a:r>
            <a:r>
              <a:rPr lang="en-US" dirty="0">
                <a:latin typeface="Times" pitchFamily="32" charset="0"/>
              </a:rPr>
              <a:t>. Now, if the cost of </a:t>
            </a:r>
            <a:r>
              <a:rPr lang="en-US" i="1" dirty="0">
                <a:latin typeface="Times" pitchFamily="32" charset="0"/>
              </a:rPr>
              <a:t>R</a:t>
            </a:r>
            <a:r>
              <a:rPr lang="en-US" baseline="-25000" dirty="0">
                <a:latin typeface="Times" pitchFamily="32" charset="0"/>
              </a:rPr>
              <a:t>1 </a:t>
            </a:r>
            <a:r>
              <a:rPr lang="en-US" dirty="0">
                <a:latin typeface="Times" pitchFamily="32" charset="0"/>
              </a:rPr>
              <a:t>is greater than that of </a:t>
            </a:r>
            <a:r>
              <a:rPr lang="en-US" i="1" dirty="0">
                <a:latin typeface="Times" pitchFamily="32" charset="0"/>
              </a:rPr>
              <a:t>R</a:t>
            </a:r>
            <a:r>
              <a:rPr lang="en-US" baseline="-25000" dirty="0">
                <a:latin typeface="Times" pitchFamily="32" charset="0"/>
              </a:rPr>
              <a:t>2</a:t>
            </a:r>
            <a:r>
              <a:rPr lang="en-US" dirty="0">
                <a:latin typeface="Times" pitchFamily="32" charset="0"/>
              </a:rPr>
              <a:t>, then the </a:t>
            </a:r>
            <a:r>
              <a:rPr lang="en-US" i="1" dirty="0">
                <a:latin typeface="Times" pitchFamily="32" charset="0"/>
              </a:rPr>
              <a:t>X</a:t>
            </a:r>
            <a:r>
              <a:rPr lang="en-US" dirty="0">
                <a:latin typeface="Times" pitchFamily="32" charset="0"/>
              </a:rPr>
              <a:t>-</a:t>
            </a:r>
            <a:r>
              <a:rPr lang="en-US" i="1" dirty="0">
                <a:latin typeface="Times" pitchFamily="32" charset="0"/>
              </a:rPr>
              <a:t>Y</a:t>
            </a:r>
            <a:r>
              <a:rPr lang="en-US" dirty="0">
                <a:latin typeface="Times" pitchFamily="32" charset="0"/>
              </a:rPr>
              <a:t> route can be improved by using </a:t>
            </a:r>
            <a:r>
              <a:rPr lang="en-US" i="1" dirty="0">
                <a:latin typeface="Times" pitchFamily="32" charset="0"/>
              </a:rPr>
              <a:t>R</a:t>
            </a:r>
            <a:r>
              <a:rPr lang="en-US" baseline="-25000" dirty="0">
                <a:latin typeface="Times" pitchFamily="32" charset="0"/>
              </a:rPr>
              <a:t>2</a:t>
            </a:r>
            <a:r>
              <a:rPr lang="en-US" dirty="0">
                <a:latin typeface="Times" pitchFamily="32" charset="0"/>
              </a:rPr>
              <a:t> instead. If the cost of </a:t>
            </a:r>
            <a:r>
              <a:rPr lang="en-US" i="1" dirty="0">
                <a:latin typeface="Times" pitchFamily="32" charset="0"/>
              </a:rPr>
              <a:t>R</a:t>
            </a:r>
            <a:r>
              <a:rPr lang="en-US" baseline="-25000" dirty="0">
                <a:latin typeface="Times" pitchFamily="32" charset="0"/>
              </a:rPr>
              <a:t>1 </a:t>
            </a:r>
            <a:r>
              <a:rPr lang="en-US" dirty="0">
                <a:latin typeface="Times" pitchFamily="32" charset="0"/>
              </a:rPr>
              <a:t>is less than </a:t>
            </a:r>
            <a:r>
              <a:rPr lang="en-US" i="1" dirty="0">
                <a:latin typeface="Times" pitchFamily="32" charset="0"/>
              </a:rPr>
              <a:t>R</a:t>
            </a:r>
            <a:r>
              <a:rPr lang="en-US" baseline="-25000" dirty="0">
                <a:latin typeface="Times" pitchFamily="32" charset="0"/>
              </a:rPr>
              <a:t>2</a:t>
            </a:r>
            <a:r>
              <a:rPr lang="en-US" dirty="0">
                <a:latin typeface="Times" pitchFamily="32" charset="0"/>
              </a:rPr>
              <a:t>, then </a:t>
            </a:r>
            <a:r>
              <a:rPr lang="en-US" i="1" dirty="0">
                <a:latin typeface="Times" pitchFamily="32" charset="0"/>
              </a:rPr>
              <a:t>R</a:t>
            </a:r>
            <a:r>
              <a:rPr lang="en-US" baseline="-25000" dirty="0">
                <a:latin typeface="Times" pitchFamily="32" charset="0"/>
              </a:rPr>
              <a:t>2</a:t>
            </a:r>
            <a:r>
              <a:rPr lang="en-US" dirty="0">
                <a:latin typeface="Times" pitchFamily="32" charset="0"/>
              </a:rPr>
              <a:t> is not the least-cost route from A to Y. Therefore, </a:t>
            </a:r>
            <a:r>
              <a:rPr lang="en-US" i="1" dirty="0">
                <a:latin typeface="Times" pitchFamily="32" charset="0"/>
              </a:rPr>
              <a:t>R</a:t>
            </a:r>
            <a:r>
              <a:rPr lang="en-US" baseline="-25000" dirty="0">
                <a:latin typeface="Times" pitchFamily="32" charset="0"/>
              </a:rPr>
              <a:t>1 </a:t>
            </a:r>
            <a:r>
              <a:rPr lang="en-US" dirty="0">
                <a:latin typeface="Times" pitchFamily="32" charset="0"/>
              </a:rPr>
              <a:t>= </a:t>
            </a:r>
            <a:r>
              <a:rPr lang="en-US" i="1" dirty="0">
                <a:latin typeface="Times" pitchFamily="32" charset="0"/>
              </a:rPr>
              <a:t>R</a:t>
            </a:r>
            <a:r>
              <a:rPr lang="en-US" baseline="-25000" dirty="0">
                <a:latin typeface="Times" pitchFamily="32" charset="0"/>
              </a:rPr>
              <a:t>2</a:t>
            </a:r>
            <a:r>
              <a:rPr lang="en-US" dirty="0">
                <a:latin typeface="Times" pitchFamily="32" charset="0"/>
              </a:rPr>
              <a:t>. Thus, at each point along a route, it is only necessary to know the identity of the next node, not the entire route. In our example, the route from node 1 to node 6 begins by going through node 4. Again consulting the matrix, the route from node 4 to node 6 goes through node 5. Finally, the route from node 5 to node 6 is a direct link to node 6. Thus, the complete route from node 1 to node 6 is 1-4-5-6.</a:t>
            </a:r>
          </a:p>
          <a:p>
            <a:endParaRPr/>
          </a:p>
          <a:p>
            <a:r>
              <a:rPr lang="en-US" dirty="0" smtClean="0">
                <a:latin typeface="Times" pitchFamily="32" charset="0"/>
              </a:rPr>
              <a:t>From </a:t>
            </a:r>
            <a:r>
              <a:rPr lang="en-US" dirty="0">
                <a:latin typeface="Times" pitchFamily="32" charset="0"/>
              </a:rPr>
              <a:t>this overall matrix, routing tables can be developed and stored at each node. From the reasoning in the preceding paragraph, it follows that each node need only store a single column of the routing directory. The node's directory shows the next node to take for each destination.</a:t>
            </a:r>
          </a:p>
          <a:p>
            <a:endParaRPr lang="en-US" dirty="0"/>
          </a:p>
        </p:txBody>
      </p:sp>
    </p:spTree>
    <p:extLst>
      <p:ext uri="{BB962C8B-B14F-4D97-AF65-F5344CB8AC3E}">
        <p14:creationId xmlns:p14="http://schemas.microsoft.com/office/powerpoint/2010/main" val="196662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55F06-FD3D-024E-92FB-B9003A3AB8A9}" type="slidenum">
              <a:rPr lang="en-US"/>
              <a:pPr/>
              <a:t>12</a:t>
            </a:fld>
            <a:endParaRPr lang="en-US" dirty="0"/>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r>
              <a:rPr lang="en-US" dirty="0">
                <a:latin typeface="Times" pitchFamily="32" charset="0"/>
              </a:rPr>
              <a:t>Another simple routing technique is flooding. This technique requires no network information whatsoever and works as follows. A packet is sent by a source node to every one of its neighbors. At each node, an incoming packet is retransmitted on all outgoing links except for the link on which it arrived. Eventually, a number of copies of the packet will arrive at the destination. The packet must have some unique identifier (e.g., source node and sequence number, or virtual circuit number and sequence number) so that the destination knows to discard all but the first copy.</a:t>
            </a:r>
          </a:p>
          <a:p>
            <a:endParaRPr/>
          </a:p>
          <a:p>
            <a:r>
              <a:rPr lang="en-US" dirty="0" smtClean="0">
                <a:latin typeface="Times" pitchFamily="32" charset="0"/>
              </a:rPr>
              <a:t>Unless </a:t>
            </a:r>
            <a:r>
              <a:rPr lang="en-US" dirty="0">
                <a:latin typeface="Times" pitchFamily="32" charset="0"/>
              </a:rPr>
              <a:t>something is done to stop the incessant retransmission of packets, the number of packets in circulation just from a single source packet grows without bound. One way to prevent this is for each node to remember the identity of those packets it has already retransmitted. When duplicate copies of the packet arrive, they are discarded. A simpler technique is to include a hop count field with each packet. The count can originally be set to some maximum value, such as the diameter (length of the longest minimum-hop path through the network) of the network. Each time a node passes on a packet, it decrements the count by one. When the count reaches zero, the packet is discarded.</a:t>
            </a:r>
            <a:endParaRPr lang="en-US" dirty="0"/>
          </a:p>
        </p:txBody>
      </p:sp>
    </p:spTree>
    <p:extLst>
      <p:ext uri="{BB962C8B-B14F-4D97-AF65-F5344CB8AC3E}">
        <p14:creationId xmlns:p14="http://schemas.microsoft.com/office/powerpoint/2010/main" val="1067034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19EA3A-CB8A-D04A-8752-3853ABA2EBF8}" type="slidenum">
              <a:rPr lang="en-US"/>
              <a:pPr/>
              <a:t>13</a:t>
            </a:fld>
            <a:endParaRPr lang="en-US" dirty="0"/>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en-US" dirty="0">
                <a:latin typeface="Times" pitchFamily="32" charset="0"/>
              </a:rPr>
              <a:t>An example of the latter tactic is shown in</a:t>
            </a:r>
            <a:r>
              <a:rPr lang="en-US" dirty="0" smtClean="0">
                <a:latin typeface="Times" pitchFamily="32" charset="0"/>
              </a:rPr>
              <a:t> Figure 19.3</a:t>
            </a:r>
            <a:r>
              <a:rPr lang="en-US" dirty="0">
                <a:latin typeface="Times" pitchFamily="32" charset="0"/>
              </a:rPr>
              <a:t>. The label on each packet in the figure indicates the current value of the hop count field in that packet. A packet is to be sent from node 1 to node 6 and is assigned a hop count of 3. On the first hop, three copies of the packet are created, and the hop count is decrement to 2. For the second hop of all these copies, a total of nine copies are created. One of these copies reaches node 6, which recognizes that it is the intended destination and does not retransmit. However, the other nodes generate a total of 22 new copies for their third and final hop. Each packet now has a hope count of 1. Note that if a node is not keeping track of packet identifier, it may generate multiple copies at this third stage. All packets received from the third hop are discarded, because the hop count is exhausted. In all, node 6 has received four additional copies of the packet.</a:t>
            </a:r>
          </a:p>
          <a:p>
            <a:endParaRPr lang="en-US" dirty="0"/>
          </a:p>
        </p:txBody>
      </p:sp>
    </p:spTree>
    <p:extLst>
      <p:ext uri="{BB962C8B-B14F-4D97-AF65-F5344CB8AC3E}">
        <p14:creationId xmlns:p14="http://schemas.microsoft.com/office/powerpoint/2010/main" val="3893463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EB340D-A8B1-7140-A840-7EDCBEC8DAFB}" type="slidenum">
              <a:rPr lang="en-US"/>
              <a:pPr/>
              <a:t>14</a:t>
            </a:fld>
            <a:endParaRPr lang="en-US" dirty="0"/>
          </a:p>
        </p:txBody>
      </p:sp>
      <p:sp>
        <p:nvSpPr>
          <p:cNvPr id="109570" name="Rectangle 1026"/>
          <p:cNvSpPr>
            <a:spLocks noGrp="1" noRot="1" noChangeAspect="1" noChangeArrowheads="1" noTextEdit="1"/>
          </p:cNvSpPr>
          <p:nvPr>
            <p:ph type="sldImg"/>
          </p:nvPr>
        </p:nvSpPr>
        <p:spPr>
          <a:ln/>
        </p:spPr>
      </p:sp>
      <p:sp>
        <p:nvSpPr>
          <p:cNvPr id="109571" name="Rectangle 1027"/>
          <p:cNvSpPr>
            <a:spLocks noGrp="1" noChangeArrowheads="1"/>
          </p:cNvSpPr>
          <p:nvPr>
            <p:ph type="body" idx="1"/>
          </p:nvPr>
        </p:nvSpPr>
        <p:spPr/>
        <p:txBody>
          <a:bodyPr/>
          <a:lstStyle/>
          <a:p>
            <a:r>
              <a:rPr lang="en-US" dirty="0">
                <a:latin typeface="Times" pitchFamily="32" charset="0"/>
              </a:rPr>
              <a:t>The flooding technique has three remarkable properties:</a:t>
            </a:r>
            <a:endParaRPr lang="en-US" dirty="0" smtClean="0">
              <a:latin typeface="Times" pitchFamily="32" charset="0"/>
            </a:endParaRPr>
          </a:p>
          <a:p>
            <a:endParaRPr lang="en-US" dirty="0" smtClean="0">
              <a:latin typeface="Times" pitchFamily="32" charset="0"/>
              <a:ea typeface="Times New Roman" pitchFamily="32" charset="0"/>
              <a:cs typeface="Times New Roman" pitchFamily="32" charset="0"/>
            </a:endParaRPr>
          </a:p>
          <a:p>
            <a:r>
              <a:rPr lang="en-US" dirty="0" smtClean="0">
                <a:latin typeface="Times" pitchFamily="32" charset="0"/>
                <a:ea typeface="Times New Roman" pitchFamily="32" charset="0"/>
                <a:cs typeface="Times New Roman" pitchFamily="32" charset="0"/>
              </a:rPr>
              <a:t>• </a:t>
            </a:r>
            <a:r>
              <a:rPr lang="en-US" dirty="0">
                <a:latin typeface="Times" pitchFamily="32" charset="0"/>
              </a:rPr>
              <a:t>All possible routes between source and destination are tried. Thus, no matter what link or node outages have occurred, a packet will always get through if at least one path between source and destination exists.</a:t>
            </a:r>
            <a:endParaRPr lang="en-US" dirty="0" smtClean="0">
              <a:latin typeface="Times" pitchFamily="32" charset="0"/>
            </a:endParaRPr>
          </a:p>
          <a:p>
            <a:endParaRPr lang="en-US" dirty="0" smtClean="0">
              <a:latin typeface="Times" pitchFamily="32" charset="0"/>
              <a:ea typeface="Times New Roman" pitchFamily="32" charset="0"/>
              <a:cs typeface="Times New Roman" pitchFamily="32" charset="0"/>
            </a:endParaRPr>
          </a:p>
          <a:p>
            <a:r>
              <a:rPr lang="en-US" dirty="0" smtClean="0">
                <a:latin typeface="Times" pitchFamily="32" charset="0"/>
                <a:ea typeface="Times New Roman" pitchFamily="32" charset="0"/>
                <a:cs typeface="Times New Roman" pitchFamily="32" charset="0"/>
              </a:rPr>
              <a:t>• </a:t>
            </a:r>
            <a:r>
              <a:rPr lang="en-US" dirty="0">
                <a:latin typeface="Times" pitchFamily="32" charset="0"/>
              </a:rPr>
              <a:t>Because all routes are tried, at least one copy of the packet to arrive at the destination will have used a minimum-hop route.</a:t>
            </a:r>
            <a:endParaRPr lang="en-US" dirty="0" smtClean="0">
              <a:latin typeface="Times" pitchFamily="32" charset="0"/>
            </a:endParaRPr>
          </a:p>
          <a:p>
            <a:endParaRPr lang="en-US" dirty="0" smtClean="0">
              <a:latin typeface="Times" pitchFamily="32" charset="0"/>
              <a:ea typeface="Times New Roman" pitchFamily="32" charset="0"/>
              <a:cs typeface="Times New Roman" pitchFamily="32" charset="0"/>
            </a:endParaRPr>
          </a:p>
          <a:p>
            <a:r>
              <a:rPr lang="en-US" dirty="0" smtClean="0">
                <a:latin typeface="Times" pitchFamily="32" charset="0"/>
                <a:ea typeface="Times New Roman" pitchFamily="32" charset="0"/>
                <a:cs typeface="Times New Roman" pitchFamily="32" charset="0"/>
              </a:rPr>
              <a:t>• </a:t>
            </a:r>
            <a:r>
              <a:rPr lang="en-US" dirty="0">
                <a:latin typeface="Times" pitchFamily="32" charset="0"/>
              </a:rPr>
              <a:t>All nodes that are directly or indirectly connected to the source node are visited.</a:t>
            </a:r>
          </a:p>
          <a:p>
            <a:endParaRPr/>
          </a:p>
          <a:p>
            <a:r>
              <a:rPr lang="en-US" dirty="0" smtClean="0">
                <a:latin typeface="Times" pitchFamily="32" charset="0"/>
              </a:rPr>
              <a:t>Because </a:t>
            </a:r>
            <a:r>
              <a:rPr lang="en-US" dirty="0">
                <a:latin typeface="Times" pitchFamily="32" charset="0"/>
              </a:rPr>
              <a:t>of the first property, the flooding technique is highly robust and could be used to send emergency messages. An example application is a military network that is subject to extensive damage. Because of the second property, flooding might be used initially to set up the route for a virtual circuit. The third property suggests that flooding can be useful for the dissemination of important information to all nodes; we will see that it is used in some schemes to disseminate routing information. The principal disadvantage of flooding is the high traffic load that it generates, which is directly proportional to the connectivity of the network</a:t>
            </a:r>
            <a:r>
              <a:rPr lang="en-US" dirty="0" smtClean="0">
                <a:latin typeface="Times" pitchFamily="32" charset="0"/>
              </a:rPr>
              <a:t>. Another disadvantage is that every node sees the routing data, which may create a security concern.</a:t>
            </a:r>
          </a:p>
          <a:p>
            <a:endParaRPr lang="en-US" dirty="0"/>
          </a:p>
        </p:txBody>
      </p:sp>
    </p:spTree>
    <p:extLst>
      <p:ext uri="{BB962C8B-B14F-4D97-AF65-F5344CB8AC3E}">
        <p14:creationId xmlns:p14="http://schemas.microsoft.com/office/powerpoint/2010/main" val="576932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43ECC8-4ECF-4A4A-9D0D-720A9EDF6D4A}" type="slidenum">
              <a:rPr lang="en-US"/>
              <a:pPr/>
              <a:t>15</a:t>
            </a:fld>
            <a:endParaRPr lang="en-US" dirty="0"/>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lang="en-US" dirty="0">
                <a:latin typeface="Times" pitchFamily="32" charset="0"/>
              </a:rPr>
              <a:t>Random routing has the simplicity and robustness of flooding with far less traffic load. With random routing, a node selects only one outgoing path for retransmission of an incoming packet. The outgoing link is chosen at random, excluding the link on which the packet arrived. If all links are equally likely to be chosen, then a node may simply utilize outgoing links in a round-robin fashion.</a:t>
            </a:r>
          </a:p>
          <a:p>
            <a:endParaRPr/>
          </a:p>
          <a:p>
            <a:r>
              <a:rPr lang="en-US" dirty="0" smtClean="0">
                <a:latin typeface="Times" pitchFamily="32" charset="0"/>
              </a:rPr>
              <a:t>A </a:t>
            </a:r>
            <a:r>
              <a:rPr lang="en-US" dirty="0">
                <a:latin typeface="Times" pitchFamily="32" charset="0"/>
              </a:rPr>
              <a:t>refinement of this technique is to assign a probability to each outgoing link and to select the link based on that probability. The probability could be based on data rate, or on fixed link costs.</a:t>
            </a:r>
          </a:p>
          <a:p>
            <a:endParaRPr/>
          </a:p>
          <a:p>
            <a:r>
              <a:rPr lang="en-US" dirty="0" smtClean="0">
                <a:latin typeface="Times" pitchFamily="32" charset="0"/>
              </a:rPr>
              <a:t>Like </a:t>
            </a:r>
            <a:r>
              <a:rPr lang="en-US" dirty="0">
                <a:latin typeface="Times" pitchFamily="32" charset="0"/>
              </a:rPr>
              <a:t>flooding, random routing requires the use of no network information. Because the route taken is random, the actual route will typically not be the least-cost route nor the minimum-hop route. Thus, the network must carry a higher than optimum traffic load, although not nearly as high as for flooding.</a:t>
            </a:r>
          </a:p>
        </p:txBody>
      </p:sp>
    </p:spTree>
    <p:extLst>
      <p:ext uri="{BB962C8B-B14F-4D97-AF65-F5344CB8AC3E}">
        <p14:creationId xmlns:p14="http://schemas.microsoft.com/office/powerpoint/2010/main" val="3220937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2C70CA-6C66-3E4F-BAB8-11F6DF9F80C5}" type="slidenum">
              <a:rPr lang="en-US"/>
              <a:pPr/>
              <a:t>16</a:t>
            </a:fld>
            <a:endParaRPr lang="en-US" dirty="0"/>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lang="en-US" dirty="0">
                <a:latin typeface="Times" pitchFamily="32" charset="0"/>
              </a:rPr>
              <a:t>In virtually all packet-switching networks, some sort of adaptive routing technique is used. That is, the routing decisions that are made change as conditions on the network change. The principal conditions that influence routing decisions are:</a:t>
            </a:r>
            <a:endParaRPr lang="en-US" dirty="0" smtClean="0">
              <a:latin typeface="Times" pitchFamily="32" charset="0"/>
            </a:endParaRPr>
          </a:p>
          <a:p>
            <a:endParaRPr lang="en-US" dirty="0" smtClean="0">
              <a:latin typeface="Times" pitchFamily="32" charset="0"/>
              <a:ea typeface="Times New Roman" pitchFamily="32" charset="0"/>
              <a:cs typeface="Times New Roman" pitchFamily="32" charset="0"/>
            </a:endParaRPr>
          </a:p>
          <a:p>
            <a:r>
              <a:rPr lang="en-US" dirty="0" smtClean="0">
                <a:latin typeface="Times" pitchFamily="32" charset="0"/>
                <a:ea typeface="Times New Roman" pitchFamily="32" charset="0"/>
                <a:cs typeface="Times New Roman" pitchFamily="32" charset="0"/>
              </a:rPr>
              <a:t>• </a:t>
            </a:r>
            <a:r>
              <a:rPr lang="en-US" b="1" dirty="0">
                <a:latin typeface="Times" pitchFamily="32" charset="0"/>
              </a:rPr>
              <a:t>Failure:</a:t>
            </a:r>
            <a:r>
              <a:rPr lang="en-US" dirty="0">
                <a:latin typeface="Times" pitchFamily="32" charset="0"/>
              </a:rPr>
              <a:t> When a node or link fails, it can no longer be used as part of a route.</a:t>
            </a:r>
            <a:endParaRPr lang="en-US" dirty="0" smtClean="0">
              <a:latin typeface="Times" pitchFamily="32" charset="0"/>
            </a:endParaRPr>
          </a:p>
          <a:p>
            <a:endParaRPr lang="en-US" dirty="0" smtClean="0">
              <a:latin typeface="Times" pitchFamily="32" charset="0"/>
              <a:ea typeface="Times New Roman" pitchFamily="32" charset="0"/>
              <a:cs typeface="Times New Roman" pitchFamily="32" charset="0"/>
            </a:endParaRPr>
          </a:p>
          <a:p>
            <a:r>
              <a:rPr lang="en-US" dirty="0" smtClean="0">
                <a:latin typeface="Times" pitchFamily="32" charset="0"/>
                <a:ea typeface="Times New Roman" pitchFamily="32" charset="0"/>
                <a:cs typeface="Times New Roman" pitchFamily="32" charset="0"/>
              </a:rPr>
              <a:t>• </a:t>
            </a:r>
            <a:r>
              <a:rPr lang="en-US" b="1" dirty="0">
                <a:latin typeface="Times" pitchFamily="32" charset="0"/>
              </a:rPr>
              <a:t>Congestion:</a:t>
            </a:r>
            <a:r>
              <a:rPr lang="en-US" dirty="0">
                <a:latin typeface="Times" pitchFamily="32" charset="0"/>
              </a:rPr>
              <a:t> When a particular portion of the network is heavily congested, it is desirable to route packets around rather than through the area of congestion.</a:t>
            </a:r>
          </a:p>
          <a:p>
            <a:endParaRPr/>
          </a:p>
          <a:p>
            <a:r>
              <a:rPr lang="en-US" dirty="0" smtClean="0">
                <a:latin typeface="Times" pitchFamily="32" charset="0"/>
              </a:rPr>
              <a:t>For </a:t>
            </a:r>
            <a:r>
              <a:rPr lang="en-US" dirty="0">
                <a:latin typeface="Times" pitchFamily="32" charset="0"/>
              </a:rPr>
              <a:t>adaptive routing to be possible, information about the state of the network must be exchanged among the nodes. There are several drawbacks associated with the use of adaptive routing, compared to fixed routing:</a:t>
            </a:r>
            <a:endParaRPr lang="en-US" dirty="0" smtClean="0">
              <a:latin typeface="Times" pitchFamily="32" charset="0"/>
            </a:endParaRPr>
          </a:p>
          <a:p>
            <a:endParaRPr lang="en-US" dirty="0" smtClean="0">
              <a:latin typeface="Times" pitchFamily="32" charset="0"/>
              <a:ea typeface="Times New Roman" pitchFamily="32" charset="0"/>
              <a:cs typeface="Times New Roman" pitchFamily="32" charset="0"/>
            </a:endParaRPr>
          </a:p>
          <a:p>
            <a:r>
              <a:rPr lang="en-US" dirty="0" smtClean="0">
                <a:latin typeface="Times" pitchFamily="32" charset="0"/>
                <a:ea typeface="Times New Roman" pitchFamily="32" charset="0"/>
                <a:cs typeface="Times New Roman" pitchFamily="32" charset="0"/>
              </a:rPr>
              <a:t>• </a:t>
            </a:r>
            <a:r>
              <a:rPr lang="en-US" dirty="0">
                <a:latin typeface="Times" pitchFamily="32" charset="0"/>
              </a:rPr>
              <a:t>The routing decision is more complex; therefore, the processing burden on network nodes increases.</a:t>
            </a:r>
            <a:endParaRPr lang="en-US" dirty="0" smtClean="0">
              <a:latin typeface="Times" pitchFamily="32" charset="0"/>
            </a:endParaRPr>
          </a:p>
          <a:p>
            <a:endParaRPr lang="en-US" dirty="0" smtClean="0">
              <a:latin typeface="Times" pitchFamily="32" charset="0"/>
              <a:ea typeface="Times New Roman" pitchFamily="32" charset="0"/>
              <a:cs typeface="Times New Roman" pitchFamily="32" charset="0"/>
            </a:endParaRPr>
          </a:p>
          <a:p>
            <a:r>
              <a:rPr lang="en-US" dirty="0" smtClean="0">
                <a:latin typeface="Times" pitchFamily="32" charset="0"/>
                <a:ea typeface="Times New Roman" pitchFamily="32" charset="0"/>
                <a:cs typeface="Times New Roman" pitchFamily="32" charset="0"/>
              </a:rPr>
              <a:t>• </a:t>
            </a:r>
            <a:r>
              <a:rPr lang="en-US" dirty="0">
                <a:latin typeface="Times" pitchFamily="32" charset="0"/>
              </a:rPr>
              <a:t>In most cases, adaptive strategies depend on status information that is collected at one place but used at another. There is a tradeoff here between the quality of the information and the amount of overhead. The more information that is exchanged, and the more frequently it is exchanged, the better will be the routing decisions that each node makes. On the other hand, this information is itself a load on the constituent networks, causing a performance degradation.</a:t>
            </a:r>
            <a:endParaRPr lang="en-US" dirty="0" smtClean="0">
              <a:latin typeface="Times" pitchFamily="32" charset="0"/>
            </a:endParaRPr>
          </a:p>
          <a:p>
            <a:endParaRPr lang="en-US" dirty="0" smtClean="0">
              <a:latin typeface="Times" pitchFamily="32" charset="0"/>
              <a:ea typeface="Times New Roman" pitchFamily="32" charset="0"/>
              <a:cs typeface="Times New Roman" pitchFamily="32" charset="0"/>
            </a:endParaRPr>
          </a:p>
          <a:p>
            <a:r>
              <a:rPr lang="en-US" dirty="0" smtClean="0">
                <a:latin typeface="Times" pitchFamily="32" charset="0"/>
                <a:ea typeface="Times New Roman" pitchFamily="32" charset="0"/>
                <a:cs typeface="Times New Roman" pitchFamily="32" charset="0"/>
              </a:rPr>
              <a:t>• </a:t>
            </a:r>
            <a:r>
              <a:rPr lang="en-US" dirty="0">
                <a:latin typeface="Times" pitchFamily="32" charset="0"/>
              </a:rPr>
              <a:t>An adaptive strategy may react too quickly, causing congestion-producing oscillation, or too slowly, being irrelevant.</a:t>
            </a:r>
          </a:p>
          <a:p>
            <a:endParaRPr lang="en-US" dirty="0"/>
          </a:p>
        </p:txBody>
      </p:sp>
    </p:spTree>
    <p:extLst>
      <p:ext uri="{BB962C8B-B14F-4D97-AF65-F5344CB8AC3E}">
        <p14:creationId xmlns:p14="http://schemas.microsoft.com/office/powerpoint/2010/main" val="2792143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431408-3E20-E846-B1D7-459B2D1220AC}" type="slidenum">
              <a:rPr lang="en-US"/>
              <a:pPr/>
              <a:t>17</a:t>
            </a:fld>
            <a:endParaRPr lang="en-US" dirty="0"/>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lang="en-US" dirty="0">
                <a:latin typeface="Times" pitchFamily="32" charset="0"/>
              </a:rPr>
              <a:t>Despite these real dangers, adaptive routing strategies are by far the most prevalent, for two reasons:</a:t>
            </a:r>
            <a:endParaRPr lang="en-US" dirty="0" smtClean="0">
              <a:latin typeface="Times" pitchFamily="32" charset="0"/>
            </a:endParaRPr>
          </a:p>
          <a:p>
            <a:endParaRPr lang="en-US" dirty="0" smtClean="0">
              <a:latin typeface="Times" pitchFamily="32" charset="0"/>
              <a:ea typeface="Times New Roman" pitchFamily="32" charset="0"/>
              <a:cs typeface="Times New Roman" pitchFamily="32" charset="0"/>
            </a:endParaRPr>
          </a:p>
          <a:p>
            <a:r>
              <a:rPr lang="en-US" dirty="0" smtClean="0">
                <a:latin typeface="Times" pitchFamily="32" charset="0"/>
                <a:ea typeface="Times New Roman" pitchFamily="32" charset="0"/>
                <a:cs typeface="Times New Roman" pitchFamily="32" charset="0"/>
              </a:rPr>
              <a:t>• </a:t>
            </a:r>
            <a:r>
              <a:rPr lang="en-US" dirty="0">
                <a:latin typeface="Times" pitchFamily="32" charset="0"/>
              </a:rPr>
              <a:t>An adaptive routing strategy can improve performance, as seen by the network user.</a:t>
            </a:r>
            <a:endParaRPr lang="en-US" dirty="0" smtClean="0">
              <a:latin typeface="Times" pitchFamily="32" charset="0"/>
            </a:endParaRPr>
          </a:p>
          <a:p>
            <a:endParaRPr lang="en-US" dirty="0" smtClean="0">
              <a:latin typeface="Times" pitchFamily="32" charset="0"/>
              <a:ea typeface="Times New Roman" pitchFamily="32" charset="0"/>
              <a:cs typeface="Times New Roman" pitchFamily="32" charset="0"/>
            </a:endParaRPr>
          </a:p>
          <a:p>
            <a:r>
              <a:rPr lang="en-US" dirty="0" smtClean="0">
                <a:latin typeface="Times" pitchFamily="32" charset="0"/>
                <a:ea typeface="Times New Roman" pitchFamily="32" charset="0"/>
                <a:cs typeface="Times New Roman" pitchFamily="32" charset="0"/>
              </a:rPr>
              <a:t>• </a:t>
            </a:r>
            <a:r>
              <a:rPr lang="en-US" dirty="0">
                <a:latin typeface="Times" pitchFamily="32" charset="0"/>
              </a:rPr>
              <a:t>An adaptive routing strategy can aid in congestion control, which is discussed in Chapter</a:t>
            </a:r>
            <a:r>
              <a:rPr lang="en-US" dirty="0" smtClean="0">
                <a:latin typeface="Times" pitchFamily="32" charset="0"/>
              </a:rPr>
              <a:t> 20. </a:t>
            </a:r>
            <a:r>
              <a:rPr lang="en-US" dirty="0">
                <a:latin typeface="Times" pitchFamily="32" charset="0"/>
              </a:rPr>
              <a:t>Because an adaptive routing strategy tends to balance loads, it can delay the onset of severe congestion.</a:t>
            </a:r>
          </a:p>
          <a:p>
            <a:endParaRPr/>
          </a:p>
          <a:p>
            <a:r>
              <a:rPr lang="en-US" dirty="0" smtClean="0">
                <a:latin typeface="Times" pitchFamily="32" charset="0"/>
              </a:rPr>
              <a:t>These </a:t>
            </a:r>
            <a:r>
              <a:rPr lang="en-US" dirty="0">
                <a:latin typeface="Times" pitchFamily="32" charset="0"/>
              </a:rPr>
              <a:t>benefits may or may not be realized, depending on the soundness of the design and the nature of the load. By and large, adaptive routing is an extraordinarily complex task to perform properly. As demonstration of this, most major packet-switching networks, such as ARPANET and its successors, and many commercial networks, have endured at least one major overhaul of their routing strategy. </a:t>
            </a:r>
          </a:p>
          <a:p>
            <a:endParaRPr lang="en-US" dirty="0"/>
          </a:p>
        </p:txBody>
      </p:sp>
    </p:spTree>
    <p:extLst>
      <p:ext uri="{BB962C8B-B14F-4D97-AF65-F5344CB8AC3E}">
        <p14:creationId xmlns:p14="http://schemas.microsoft.com/office/powerpoint/2010/main" val="63986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FF1EB-AFA0-F44C-AC57-C7D5C97EE4D0}" type="slidenum">
              <a:rPr lang="en-US"/>
              <a:pPr/>
              <a:t>18</a:t>
            </a:fld>
            <a:endParaRPr lang="en-US" dirty="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en-US" dirty="0">
                <a:latin typeface="Times" pitchFamily="32" charset="0"/>
              </a:rPr>
              <a:t>A convenient way to classify adaptive routing strategies is on the basis of information source: local, adjacent nodes, all nodes. An example of an adaptive routing strategy that relies only on local information is one in which a node routes each packet to the outgoing link with the shortest queue length, </a:t>
            </a:r>
            <a:r>
              <a:rPr lang="en-US" i="1" dirty="0">
                <a:latin typeface="Times" pitchFamily="32" charset="0"/>
              </a:rPr>
              <a:t>Q</a:t>
            </a:r>
            <a:r>
              <a:rPr lang="en-US" dirty="0">
                <a:latin typeface="Times" pitchFamily="32" charset="0"/>
              </a:rPr>
              <a:t>. This would have the effect of balancing the load on outgoing links. However, some outgoing links may not be headed in the correct general direction. We can improve matters by also taking into account preferred direction, much as with random routing. In this case, each link emanating from the node would have a bias </a:t>
            </a:r>
            <a:r>
              <a:rPr lang="en-US" i="1" dirty="0">
                <a:latin typeface="Times" pitchFamily="32" charset="0"/>
              </a:rPr>
              <a:t>B</a:t>
            </a:r>
            <a:r>
              <a:rPr lang="en-US" i="1" baseline="-25000" dirty="0">
                <a:latin typeface="Times" pitchFamily="32" charset="0"/>
              </a:rPr>
              <a:t>i</a:t>
            </a:r>
            <a:r>
              <a:rPr lang="en-US" dirty="0">
                <a:latin typeface="Times" pitchFamily="32" charset="0"/>
              </a:rPr>
              <a:t>, for each destination </a:t>
            </a:r>
            <a:r>
              <a:rPr lang="en-US" i="1" dirty="0">
                <a:latin typeface="Times" pitchFamily="32" charset="0"/>
              </a:rPr>
              <a:t>i</a:t>
            </a:r>
            <a:r>
              <a:rPr lang="en-US" dirty="0">
                <a:latin typeface="Times" pitchFamily="32" charset="0"/>
              </a:rPr>
              <a:t>, such that lower values of </a:t>
            </a:r>
            <a:r>
              <a:rPr lang="en-US" i="1" dirty="0">
                <a:latin typeface="Times" pitchFamily="32" charset="0"/>
              </a:rPr>
              <a:t>B</a:t>
            </a:r>
            <a:r>
              <a:rPr lang="en-US" i="1" baseline="-25000" dirty="0">
                <a:latin typeface="Times" pitchFamily="32" charset="0"/>
              </a:rPr>
              <a:t>i</a:t>
            </a:r>
            <a:r>
              <a:rPr lang="en-US" dirty="0">
                <a:latin typeface="Times" pitchFamily="32" charset="0"/>
              </a:rPr>
              <a:t> indicate more preferred directions. For each incoming packet headed for node </a:t>
            </a:r>
            <a:r>
              <a:rPr lang="en-US" i="1" dirty="0">
                <a:latin typeface="Times" pitchFamily="32" charset="0"/>
              </a:rPr>
              <a:t>i</a:t>
            </a:r>
            <a:r>
              <a:rPr lang="en-US" dirty="0">
                <a:latin typeface="Times" pitchFamily="32" charset="0"/>
              </a:rPr>
              <a:t>, the node would choose the outgoing link that minimizes </a:t>
            </a:r>
            <a:r>
              <a:rPr lang="en-US" i="1" dirty="0">
                <a:latin typeface="Times" pitchFamily="32" charset="0"/>
              </a:rPr>
              <a:t>Q</a:t>
            </a:r>
            <a:r>
              <a:rPr lang="en-US" dirty="0">
                <a:latin typeface="Times" pitchFamily="32" charset="0"/>
              </a:rPr>
              <a:t> + </a:t>
            </a:r>
            <a:r>
              <a:rPr lang="en-US" i="1" dirty="0">
                <a:latin typeface="Times" pitchFamily="32" charset="0"/>
              </a:rPr>
              <a:t>B</a:t>
            </a:r>
            <a:r>
              <a:rPr lang="en-US" i="1" baseline="-25000" dirty="0">
                <a:latin typeface="Times" pitchFamily="32" charset="0"/>
              </a:rPr>
              <a:t>i</a:t>
            </a:r>
            <a:r>
              <a:rPr lang="en-US" dirty="0">
                <a:latin typeface="Times" pitchFamily="32" charset="0"/>
              </a:rPr>
              <a:t>. Thus a node would tend to send packets in the right direction, with a concession made to current traffic delays.</a:t>
            </a:r>
          </a:p>
          <a:p>
            <a:endParaRPr/>
          </a:p>
          <a:p>
            <a:r>
              <a:rPr lang="en-US" dirty="0" smtClean="0">
                <a:latin typeface="Times" pitchFamily="32" charset="0"/>
              </a:rPr>
              <a:t>Adaptive </a:t>
            </a:r>
            <a:r>
              <a:rPr lang="en-US" dirty="0">
                <a:latin typeface="Times" pitchFamily="32" charset="0"/>
              </a:rPr>
              <a:t>schemes based only on local information are rarely used because they do not exploit easily available information. Strategies based on information from adjacent nodes or all nodes are commonly found. Both take advantage of information that each node has about delays and outages that it experiences. Such adaptive strategies can be either distributed or centralized. In the distributed case, each node exchanges delay information with other nodes. Based on incoming information, a node tries to estimate the delay situation throughout the network, and applies a least-cost routing algorithm. In the centralized case, each node reports its link delay status to a central node, which designs routes based on this incoming information and sends the routing information back to the nodes.</a:t>
            </a:r>
          </a:p>
        </p:txBody>
      </p:sp>
    </p:spTree>
    <p:extLst>
      <p:ext uri="{BB962C8B-B14F-4D97-AF65-F5344CB8AC3E}">
        <p14:creationId xmlns:p14="http://schemas.microsoft.com/office/powerpoint/2010/main" val="234643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C58454-4CE6-B843-93AE-8BB8CBD356D0}" type="slidenum">
              <a:rPr lang="en-US"/>
              <a:pPr/>
              <a:t>19</a:t>
            </a:fld>
            <a:endParaRPr lang="en-US" dirty="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US" dirty="0">
                <a:latin typeface="Times" pitchFamily="32" charset="0"/>
              </a:rPr>
              <a:t>As an example,</a:t>
            </a:r>
            <a:r>
              <a:rPr lang="en-US" dirty="0" smtClean="0">
                <a:latin typeface="Times" pitchFamily="32" charset="0"/>
              </a:rPr>
              <a:t> Figure 19.4 </a:t>
            </a:r>
            <a:r>
              <a:rPr lang="en-US" dirty="0">
                <a:latin typeface="Times" pitchFamily="32" charset="0"/>
              </a:rPr>
              <a:t>show the status of node 4 of Figure </a:t>
            </a:r>
            <a:r>
              <a:rPr lang="en-US" dirty="0" smtClean="0">
                <a:latin typeface="Times" pitchFamily="32" charset="0"/>
              </a:rPr>
              <a:t>19.1 </a:t>
            </a:r>
            <a:r>
              <a:rPr lang="en-US" dirty="0">
                <a:latin typeface="Times" pitchFamily="32" charset="0"/>
              </a:rPr>
              <a:t>at a certain point in time. Node 4 has links to four other nodes. A fair number of packets have been arriving and a backlog has built up, with a queue of packets waiting for each of the outgoing links. A packet arrives from node 1 destined for node 6. To which outgoing link should the packet be routed? Based on current queue lengths and the values of bias (</a:t>
            </a:r>
            <a:r>
              <a:rPr lang="en-US" i="1" dirty="0">
                <a:latin typeface="Times" pitchFamily="32" charset="0"/>
              </a:rPr>
              <a:t>B</a:t>
            </a:r>
            <a:r>
              <a:rPr lang="en-US" baseline="-25000" dirty="0">
                <a:latin typeface="Times" pitchFamily="32" charset="0"/>
              </a:rPr>
              <a:t>6</a:t>
            </a:r>
            <a:r>
              <a:rPr lang="en-US" dirty="0">
                <a:latin typeface="Times" pitchFamily="32" charset="0"/>
              </a:rPr>
              <a:t>) for each outgoing link, the minimum value of </a:t>
            </a:r>
            <a:r>
              <a:rPr lang="en-US" i="1" dirty="0">
                <a:latin typeface="Times" pitchFamily="32" charset="0"/>
              </a:rPr>
              <a:t>Q</a:t>
            </a:r>
            <a:r>
              <a:rPr lang="en-US" dirty="0">
                <a:latin typeface="Times" pitchFamily="32" charset="0"/>
              </a:rPr>
              <a:t> + </a:t>
            </a:r>
            <a:r>
              <a:rPr lang="en-US" i="1" dirty="0">
                <a:latin typeface="Times" pitchFamily="32" charset="0"/>
              </a:rPr>
              <a:t>B</a:t>
            </a:r>
            <a:r>
              <a:rPr lang="en-US" baseline="-25000" dirty="0">
                <a:latin typeface="Times" pitchFamily="32" charset="0"/>
              </a:rPr>
              <a:t>6</a:t>
            </a:r>
            <a:r>
              <a:rPr lang="en-US" dirty="0">
                <a:latin typeface="Times" pitchFamily="32" charset="0"/>
              </a:rPr>
              <a:t> is 4, on the link to node 3. Thus, node 4 routes the packet through node 3.</a:t>
            </a:r>
          </a:p>
          <a:p>
            <a:endParaRPr lang="en-US" dirty="0"/>
          </a:p>
        </p:txBody>
      </p:sp>
    </p:spTree>
    <p:extLst>
      <p:ext uri="{BB962C8B-B14F-4D97-AF65-F5344CB8AC3E}">
        <p14:creationId xmlns:p14="http://schemas.microsoft.com/office/powerpoint/2010/main" val="1776115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 This chapter begins with a brief overview of issues involved in routing</a:t>
            </a:r>
          </a:p>
          <a:p>
            <a:r>
              <a:rPr lang="en-US" sz="1200" kern="1200" baseline="0" dirty="0" smtClean="0">
                <a:solidFill>
                  <a:schemeClr val="tx1"/>
                </a:solidFill>
                <a:latin typeface="Times New Roman" pitchFamily="32" charset="0"/>
                <a:ea typeface="+mn-ea"/>
                <a:cs typeface="+mn-cs"/>
              </a:rPr>
              <a:t>design. Next, we look at the routing function in packet-switching networks. Then</a:t>
            </a:r>
          </a:p>
          <a:p>
            <a:r>
              <a:rPr lang="en-US" sz="1200" kern="1200" baseline="0" dirty="0" smtClean="0">
                <a:solidFill>
                  <a:schemeClr val="tx1"/>
                </a:solidFill>
                <a:latin typeface="Times New Roman" pitchFamily="32" charset="0"/>
                <a:ea typeface="+mn-ea"/>
                <a:cs typeface="+mn-cs"/>
              </a:rPr>
              <a:t>we look at key routing algorithms for the Internet. Finally, the chapter examines</a:t>
            </a:r>
          </a:p>
          <a:p>
            <a:r>
              <a:rPr lang="en-US" sz="1200" kern="1200" baseline="0" dirty="0" smtClean="0">
                <a:solidFill>
                  <a:schemeClr val="tx1"/>
                </a:solidFill>
                <a:latin typeface="Times New Roman" pitchFamily="32" charset="0"/>
                <a:ea typeface="+mn-ea"/>
                <a:cs typeface="+mn-cs"/>
              </a:rPr>
              <a:t>least-cost algorithms that are a central part of routing in switched networks.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2416165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14FBD1-F4ED-214C-B548-ED91A7A6B77C}" type="slidenum">
              <a:rPr lang="en-US"/>
              <a:pPr/>
              <a:t>20</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sz="1200" kern="1200" dirty="0" smtClean="0">
                <a:solidFill>
                  <a:schemeClr val="tx1"/>
                </a:solidFill>
                <a:latin typeface="Times New Roman" pitchFamily="32" charset="0"/>
                <a:ea typeface="+mn-ea"/>
                <a:cs typeface="+mn-cs"/>
              </a:rPr>
              <a:t>In this section, we look at several examples of routing strategies. All of these were initially developed for ARPANET, which is a packet-switching network that was the foundation of the present-day Internet. It is instructive to examine these strategies for several reasons. First, these strategies and similar ones are also used in other packet-switching networks, including a number of networks on the Internet. Second, routing schemes based on the ARPANET work have also been used for internetwork routing in the Internet and in private internetworks. And finally, the ARPANET routing scheme evolved in a way that illuminates some of the key design issues related to routing algorithms.</a:t>
            </a:r>
          </a:p>
          <a:p>
            <a:endParaRPr lang="en-US" sz="1200" kern="1200" dirty="0" smtClean="0">
              <a:solidFill>
                <a:schemeClr val="tx1"/>
              </a:solidFill>
              <a:latin typeface="Times New Roman" pitchFamily="32" charset="0"/>
              <a:ea typeface="+mn-ea"/>
              <a:cs typeface="+mn-cs"/>
            </a:endParaRPr>
          </a:p>
          <a:p>
            <a:r>
              <a:rPr lang="en-US" sz="1200" kern="1200" dirty="0" smtClean="0">
                <a:solidFill>
                  <a:schemeClr val="tx1"/>
                </a:solidFill>
                <a:latin typeface="Times New Roman" pitchFamily="32" charset="0"/>
                <a:ea typeface="+mn-ea"/>
                <a:cs typeface="+mn-cs"/>
              </a:rPr>
              <a:t>The original routing algorithm, designed in 1969, was a distributed adaptive algorithm using estimated delay as the performance criterion and a version of the Bellman-Ford algorithm (Section 19.4). The approach used is referred to as </a:t>
            </a:r>
            <a:r>
              <a:rPr lang="en-US" sz="1200" b="1" kern="1200" dirty="0" smtClean="0">
                <a:solidFill>
                  <a:schemeClr val="tx1"/>
                </a:solidFill>
                <a:latin typeface="Times New Roman" pitchFamily="32" charset="0"/>
                <a:ea typeface="+mn-ea"/>
                <a:cs typeface="+mn-cs"/>
              </a:rPr>
              <a:t>distance-vector routing.</a:t>
            </a:r>
            <a:endParaRPr lang="en-US" sz="1200" kern="1200" dirty="0" smtClean="0">
              <a:solidFill>
                <a:schemeClr val="tx1"/>
              </a:solidFill>
              <a:latin typeface="Times New Roman" pitchFamily="32" charset="0"/>
              <a:ea typeface="+mn-ea"/>
              <a:cs typeface="+mn-cs"/>
            </a:endParaRPr>
          </a:p>
          <a:p>
            <a:endParaRPr/>
          </a:p>
        </p:txBody>
      </p:sp>
    </p:spTree>
    <p:extLst>
      <p:ext uri="{BB962C8B-B14F-4D97-AF65-F5344CB8AC3E}">
        <p14:creationId xmlns:p14="http://schemas.microsoft.com/office/powerpoint/2010/main" val="789551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Times New Roman" pitchFamily="32" charset="0"/>
                <a:ea typeface="+mn-ea"/>
                <a:cs typeface="+mn-cs"/>
              </a:rPr>
              <a:t> Figure 19.5 shows the data structures of the original ARPANET</a:t>
            </a:r>
          </a:p>
          <a:p>
            <a:r>
              <a:rPr lang="en-US" sz="1200" kern="1200" baseline="0" dirty="0" smtClean="0">
                <a:solidFill>
                  <a:schemeClr val="tx1"/>
                </a:solidFill>
                <a:latin typeface="Times New Roman" pitchFamily="32" charset="0"/>
                <a:ea typeface="+mn-ea"/>
                <a:cs typeface="+mn-cs"/>
              </a:rPr>
              <a:t>algorithm, using the network of Figure 19.6. This is the same network as that of</a:t>
            </a:r>
          </a:p>
          <a:p>
            <a:r>
              <a:rPr lang="en-US" sz="1200" kern="1200" baseline="0" dirty="0" smtClean="0">
                <a:solidFill>
                  <a:schemeClr val="tx1"/>
                </a:solidFill>
                <a:latin typeface="Times New Roman" pitchFamily="32" charset="0"/>
                <a:ea typeface="+mn-ea"/>
                <a:cs typeface="+mn-cs"/>
              </a:rPr>
              <a:t>Figure 19.1, with some of the link costs having different values (and assuming the</a:t>
            </a:r>
          </a:p>
          <a:p>
            <a:r>
              <a:rPr lang="en-US" sz="1200" kern="1200" baseline="0" dirty="0" smtClean="0">
                <a:solidFill>
                  <a:schemeClr val="tx1"/>
                </a:solidFill>
                <a:latin typeface="Times New Roman" pitchFamily="32" charset="0"/>
                <a:ea typeface="+mn-ea"/>
                <a:cs typeface="+mn-cs"/>
              </a:rPr>
              <a:t>same cost in both directions). Figure 19.5a shows the routing table for node 1 at</a:t>
            </a:r>
          </a:p>
          <a:p>
            <a:r>
              <a:rPr lang="en-US" sz="1200" kern="1200" baseline="0" dirty="0" smtClean="0">
                <a:solidFill>
                  <a:schemeClr val="tx1"/>
                </a:solidFill>
                <a:latin typeface="Times New Roman" pitchFamily="32" charset="0"/>
                <a:ea typeface="+mn-ea"/>
                <a:cs typeface="+mn-cs"/>
              </a:rPr>
              <a:t>an instant in time that reflects the link costs of Figure 19.6. For each destination,</a:t>
            </a:r>
          </a:p>
          <a:p>
            <a:r>
              <a:rPr lang="en-US" sz="1200" kern="1200" baseline="0" dirty="0" smtClean="0">
                <a:solidFill>
                  <a:schemeClr val="tx1"/>
                </a:solidFill>
                <a:latin typeface="Times New Roman" pitchFamily="32" charset="0"/>
                <a:ea typeface="+mn-ea"/>
                <a:cs typeface="+mn-cs"/>
              </a:rPr>
              <a:t>a delay is specified, and the next node on the route that produces that delay. At</a:t>
            </a:r>
          </a:p>
          <a:p>
            <a:r>
              <a:rPr lang="en-US" sz="1200" kern="1200" baseline="0" dirty="0" smtClean="0">
                <a:solidFill>
                  <a:schemeClr val="tx1"/>
                </a:solidFill>
                <a:latin typeface="Times New Roman" pitchFamily="32" charset="0"/>
                <a:ea typeface="+mn-ea"/>
                <a:cs typeface="+mn-cs"/>
              </a:rPr>
              <a:t>some point, the link costs change to those of Figure 19.1. Assume that node 1’s</a:t>
            </a:r>
          </a:p>
          <a:p>
            <a:r>
              <a:rPr lang="en-US" sz="1200" kern="1200" baseline="0" dirty="0" smtClean="0">
                <a:solidFill>
                  <a:schemeClr val="tx1"/>
                </a:solidFill>
                <a:latin typeface="Times New Roman" pitchFamily="32" charset="0"/>
                <a:ea typeface="+mn-ea"/>
                <a:cs typeface="+mn-cs"/>
              </a:rPr>
              <a:t>neighbors (nodes 2, 3, and 4) learn of the change before node 1. Each of these</a:t>
            </a:r>
          </a:p>
          <a:p>
            <a:r>
              <a:rPr lang="en-US" sz="1200" kern="1200" baseline="0" dirty="0" smtClean="0">
                <a:solidFill>
                  <a:schemeClr val="tx1"/>
                </a:solidFill>
                <a:latin typeface="Times New Roman" pitchFamily="32" charset="0"/>
                <a:ea typeface="+mn-ea"/>
                <a:cs typeface="+mn-cs"/>
              </a:rPr>
              <a:t>nodes updates its delay vector and sends a copy to all of its neighbors, including</a:t>
            </a:r>
          </a:p>
          <a:p>
            <a:r>
              <a:rPr lang="en-US" sz="1200" kern="1200" baseline="0" dirty="0" smtClean="0">
                <a:solidFill>
                  <a:schemeClr val="tx1"/>
                </a:solidFill>
                <a:latin typeface="Times New Roman" pitchFamily="32" charset="0"/>
                <a:ea typeface="+mn-ea"/>
                <a:cs typeface="+mn-cs"/>
              </a:rPr>
              <a:t>node 1 (Figure 19.5b). Node 1 discards its current routing table and builds a new</a:t>
            </a:r>
          </a:p>
          <a:p>
            <a:r>
              <a:rPr lang="en-US" sz="1200" kern="1200" baseline="0" dirty="0" smtClean="0">
                <a:solidFill>
                  <a:schemeClr val="tx1"/>
                </a:solidFill>
                <a:latin typeface="Times New Roman" pitchFamily="32" charset="0"/>
                <a:ea typeface="+mn-ea"/>
                <a:cs typeface="+mn-cs"/>
              </a:rPr>
              <a:t>one, based solely on the incoming delay vector and its own estimate of link delay</a:t>
            </a:r>
          </a:p>
          <a:p>
            <a:r>
              <a:rPr lang="en-US" sz="1200" kern="1200" baseline="0" dirty="0" smtClean="0">
                <a:solidFill>
                  <a:schemeClr val="tx1"/>
                </a:solidFill>
                <a:latin typeface="Times New Roman" pitchFamily="32" charset="0"/>
                <a:ea typeface="+mn-ea"/>
                <a:cs typeface="+mn-cs"/>
              </a:rPr>
              <a:t>to each of its neighbors. The result is shown in Figure 19.5c.</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21</a:t>
            </a:fld>
            <a:endParaRPr lang="en-US" dirty="0"/>
          </a:p>
        </p:txBody>
      </p:sp>
    </p:spTree>
    <p:extLst>
      <p:ext uri="{BB962C8B-B14F-4D97-AF65-F5344CB8AC3E}">
        <p14:creationId xmlns:p14="http://schemas.microsoft.com/office/powerpoint/2010/main" val="3925075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 The estimated link delay is simply the queue length for that link. Thus, in</a:t>
            </a:r>
          </a:p>
          <a:p>
            <a:r>
              <a:rPr lang="en-US" sz="1200" kern="1200" baseline="0" dirty="0" smtClean="0">
                <a:solidFill>
                  <a:schemeClr val="tx1"/>
                </a:solidFill>
                <a:latin typeface="Times New Roman" pitchFamily="32" charset="0"/>
                <a:ea typeface="+mn-ea"/>
                <a:cs typeface="+mn-cs"/>
              </a:rPr>
              <a:t>building a new routing table, the node will tend to favor outgoing links with shorter</a:t>
            </a:r>
          </a:p>
          <a:p>
            <a:r>
              <a:rPr lang="en-US" sz="1200" kern="1200" baseline="0" dirty="0" smtClean="0">
                <a:solidFill>
                  <a:schemeClr val="tx1"/>
                </a:solidFill>
                <a:latin typeface="Times New Roman" pitchFamily="32" charset="0"/>
                <a:ea typeface="+mn-ea"/>
                <a:cs typeface="+mn-cs"/>
              </a:rPr>
              <a:t>queues. This tends to balance the load on outgoing links. However, because queue</a:t>
            </a:r>
          </a:p>
          <a:p>
            <a:r>
              <a:rPr lang="en-US" sz="1200" kern="1200" baseline="0" dirty="0" smtClean="0">
                <a:solidFill>
                  <a:schemeClr val="tx1"/>
                </a:solidFill>
                <a:latin typeface="Times New Roman" pitchFamily="32" charset="0"/>
                <a:ea typeface="+mn-ea"/>
                <a:cs typeface="+mn-cs"/>
              </a:rPr>
              <a:t>lengths vary rapidly with time, the distributed perception of the shortest route could</a:t>
            </a:r>
          </a:p>
          <a:p>
            <a:r>
              <a:rPr lang="en-US" sz="1200" kern="1200" baseline="0" dirty="0" smtClean="0">
                <a:solidFill>
                  <a:schemeClr val="tx1"/>
                </a:solidFill>
                <a:latin typeface="Times New Roman" pitchFamily="32" charset="0"/>
                <a:ea typeface="+mn-ea"/>
                <a:cs typeface="+mn-cs"/>
              </a:rPr>
              <a:t> change while a packet is en route. This could lead to a thrashing situation in which</a:t>
            </a:r>
          </a:p>
          <a:p>
            <a:r>
              <a:rPr lang="en-US" sz="1200" kern="1200" baseline="0" dirty="0" smtClean="0">
                <a:solidFill>
                  <a:schemeClr val="tx1"/>
                </a:solidFill>
                <a:latin typeface="Times New Roman" pitchFamily="32" charset="0"/>
                <a:ea typeface="+mn-ea"/>
                <a:cs typeface="+mn-cs"/>
              </a:rPr>
              <a:t>a packet continues to seek out areas of low congestion rather than aiming at the</a:t>
            </a:r>
          </a:p>
          <a:p>
            <a:r>
              <a:rPr lang="en-US" sz="1200" kern="1200" baseline="0" dirty="0" smtClean="0">
                <a:solidFill>
                  <a:schemeClr val="tx1"/>
                </a:solidFill>
                <a:latin typeface="Times New Roman" pitchFamily="32" charset="0"/>
                <a:ea typeface="+mn-ea"/>
                <a:cs typeface="+mn-cs"/>
              </a:rPr>
              <a:t>destination.</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22</a:t>
            </a:fld>
            <a:endParaRPr lang="en-US" dirty="0"/>
          </a:p>
        </p:txBody>
      </p:sp>
    </p:spTree>
    <p:extLst>
      <p:ext uri="{BB962C8B-B14F-4D97-AF65-F5344CB8AC3E}">
        <p14:creationId xmlns:p14="http://schemas.microsoft.com/office/powerpoint/2010/main" val="1420127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541973-CB0F-D84A-87E8-51EB0AAD15FE}" type="slidenum">
              <a:rPr lang="en-US"/>
              <a:pPr/>
              <a:t>23</a:t>
            </a:fld>
            <a:endParaRPr lang="en-US" dirty="0"/>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sz="1200" kern="1200" dirty="0" smtClean="0">
                <a:solidFill>
                  <a:schemeClr val="tx1"/>
                </a:solidFill>
                <a:latin typeface="Times New Roman" pitchFamily="32" charset="0"/>
                <a:ea typeface="+mn-ea"/>
                <a:cs typeface="+mn-cs"/>
              </a:rPr>
              <a:t>After some years of experience and several minor modifications, the original routing algorithm was replaced by a quite different one in 1979 [MCQU80]. The major shortcomings of the old algorithm were these:</a:t>
            </a:r>
          </a:p>
          <a:p>
            <a:endParaRPr lang="en-US" sz="1200" kern="1200" dirty="0" smtClean="0">
              <a:solidFill>
                <a:schemeClr val="tx1"/>
              </a:solidFill>
              <a:latin typeface="Times New Roman" pitchFamily="32" charset="0"/>
              <a:ea typeface="+mn-ea"/>
              <a:cs typeface="+mn-cs"/>
            </a:endParaRPr>
          </a:p>
          <a:p>
            <a:r>
              <a:rPr lang="en-US" sz="1200" kern="1200" dirty="0" smtClean="0">
                <a:solidFill>
                  <a:schemeClr val="tx1"/>
                </a:solidFill>
                <a:latin typeface="Times New Roman" pitchFamily="32" charset="0"/>
                <a:ea typeface="+mn-ea"/>
                <a:cs typeface="+mn-cs"/>
              </a:rPr>
              <a:t> The algorithm did not consider line speed, merely queue length. Thus, higher-capacity links were not given the favored status they deserved.</a:t>
            </a:r>
          </a:p>
          <a:p>
            <a:pPr lvl="0"/>
            <a:endParaRPr lang="en-US" sz="1200" kern="1200" dirty="0" smtClean="0">
              <a:solidFill>
                <a:schemeClr val="tx1"/>
              </a:solidFill>
              <a:latin typeface="Times New Roman" pitchFamily="32" charset="0"/>
              <a:ea typeface="+mn-ea"/>
              <a:cs typeface="+mn-cs"/>
            </a:endParaRPr>
          </a:p>
          <a:p>
            <a:pPr lvl="0"/>
            <a:r>
              <a:rPr lang="en-US" sz="1200" kern="1200" dirty="0" smtClean="0">
                <a:solidFill>
                  <a:schemeClr val="tx1"/>
                </a:solidFill>
                <a:latin typeface="Times New Roman" pitchFamily="32" charset="0"/>
                <a:ea typeface="+mn-ea"/>
                <a:cs typeface="+mn-cs"/>
              </a:rPr>
              <a:t>Queue length is, in any case, an artificial measure of delay, because some variable amount of processing time elapses between the arrival of a packet at a node and its placement in an outbound queue.</a:t>
            </a:r>
          </a:p>
          <a:p>
            <a:pPr lvl="0"/>
            <a:endParaRPr lang="en-US" sz="1200" kern="1200" dirty="0" smtClean="0">
              <a:solidFill>
                <a:schemeClr val="tx1"/>
              </a:solidFill>
              <a:latin typeface="Times New Roman" pitchFamily="32" charset="0"/>
              <a:ea typeface="+mn-ea"/>
              <a:cs typeface="+mn-cs"/>
            </a:endParaRPr>
          </a:p>
          <a:p>
            <a:pPr lvl="0"/>
            <a:r>
              <a:rPr lang="en-US" sz="1200" kern="1200" dirty="0" smtClean="0">
                <a:solidFill>
                  <a:schemeClr val="tx1"/>
                </a:solidFill>
                <a:latin typeface="Times New Roman" pitchFamily="32" charset="0"/>
                <a:ea typeface="+mn-ea"/>
                <a:cs typeface="+mn-cs"/>
              </a:rPr>
              <a:t>The algorithm was not very accurate. In particular, it responded slowly to congestion and delay increases.</a:t>
            </a:r>
          </a:p>
          <a:p>
            <a:r>
              <a:rPr lang="en-US" sz="1200" kern="1200" dirty="0" smtClean="0">
                <a:solidFill>
                  <a:schemeClr val="tx1"/>
                </a:solidFill>
                <a:latin typeface="Times New Roman" pitchFamily="32" charset="0"/>
                <a:ea typeface="+mn-ea"/>
                <a:cs typeface="+mn-cs"/>
              </a:rPr>
              <a:t> </a:t>
            </a:r>
          </a:p>
          <a:p>
            <a:r>
              <a:rPr lang="en-US" sz="1200" kern="1200" dirty="0" smtClean="0">
                <a:solidFill>
                  <a:schemeClr val="tx1"/>
                </a:solidFill>
                <a:latin typeface="Times New Roman" pitchFamily="32" charset="0"/>
                <a:ea typeface="+mn-ea"/>
                <a:cs typeface="+mn-cs"/>
              </a:rPr>
              <a:t>The new algorithm is also a distributed adaptive one, using delay as the performance criterion, but the differences are significant. Rather than using queue length as a surrogate for delay, the delay is measured directly. At a node, each incoming packet is timestamped with an arrival time. A departure time is recorded when the packet is transmitted. If a positive acknowledgment is returned, the delay for that packet is recorded as the departure time minus the arrival time plus transmission time and propagation delay. The node must therefore know link data rate and propagation time. If a negative acknowledgment comes back, the departure time is updated and the node tries again, until a measure of successful transmission delay is obtained.</a:t>
            </a:r>
          </a:p>
          <a:p>
            <a:endParaRPr/>
          </a:p>
          <a:p>
            <a:r>
              <a:rPr lang="en-US" sz="1200" kern="1200" dirty="0" smtClean="0">
                <a:solidFill>
                  <a:schemeClr val="tx1"/>
                </a:solidFill>
                <a:latin typeface="Times New Roman" pitchFamily="32" charset="0"/>
                <a:ea typeface="+mn-ea"/>
                <a:cs typeface="+mn-cs"/>
              </a:rPr>
              <a:t>Every 10 seconds, the node computes the average delay on each outgoing link. If there are any significant changes in delay, the information is sent to all other nodes using flooding. Each node maintains an estimate of delay on every network link. When new information arrives, it recomputes its routing table using Dijkstra's algorithm (Section 19.4).</a:t>
            </a:r>
          </a:p>
          <a:p>
            <a:endParaRPr/>
          </a:p>
          <a:p>
            <a:r>
              <a:rPr lang="en-US" sz="1200" kern="1200" dirty="0" smtClean="0">
                <a:solidFill>
                  <a:schemeClr val="tx1"/>
                </a:solidFill>
                <a:latin typeface="Times New Roman" pitchFamily="32" charset="0"/>
                <a:ea typeface="+mn-ea"/>
                <a:cs typeface="+mn-cs"/>
              </a:rPr>
              <a:t>The second-generation routing algorithm is referred to as a </a:t>
            </a:r>
            <a:r>
              <a:rPr lang="en-US" sz="1200" b="1" kern="1200" dirty="0" smtClean="0">
                <a:solidFill>
                  <a:schemeClr val="tx1"/>
                </a:solidFill>
                <a:latin typeface="Times New Roman" pitchFamily="32" charset="0"/>
                <a:ea typeface="+mn-ea"/>
                <a:cs typeface="+mn-cs"/>
              </a:rPr>
              <a:t>link-state routing</a:t>
            </a:r>
            <a:r>
              <a:rPr lang="en-US" sz="1200" kern="1200" dirty="0" smtClean="0">
                <a:solidFill>
                  <a:schemeClr val="tx1"/>
                </a:solidFill>
                <a:latin typeface="Times New Roman" pitchFamily="32" charset="0"/>
                <a:ea typeface="+mn-ea"/>
                <a:cs typeface="+mn-cs"/>
              </a:rPr>
              <a:t> algorithm.</a:t>
            </a:r>
          </a:p>
          <a:p>
            <a:endParaRPr lang="en-US" dirty="0">
              <a:latin typeface="Times" pitchFamily="32" charset="0"/>
            </a:endParaRPr>
          </a:p>
        </p:txBody>
      </p:sp>
    </p:spTree>
    <p:extLst>
      <p:ext uri="{BB962C8B-B14F-4D97-AF65-F5344CB8AC3E}">
        <p14:creationId xmlns:p14="http://schemas.microsoft.com/office/powerpoint/2010/main" val="441031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32" charset="0"/>
                <a:ea typeface="+mn-ea"/>
                <a:cs typeface="+mn-cs"/>
              </a:rPr>
              <a:t>As an example, consider a network that consists of two regions with only two links, A and B, connecting the two regions (Figure 19.7). Each route between two nodes in different regions must pass through one of these links. Assume that a situation develops in which most of the traffic is on link A. This will cause the link delay on A to be significant, and at the next opportunity, this delay value will be reported to all other nodes. These updates will arrive at all nodes at about the same time, and all will update their routing tables immediately. It is likely that this new delay value for link A will be high enough to make link B the preferred choice for most, if not all, inter-region routes. Because all nodes adjust their routes at the same time, most or all inter-region traffic shifts at the same time to link B. Now the link delay value on B will become high, and there will be a subsequent shift to link A. This oscillation will continue until the traffic volume subsides.</a:t>
            </a:r>
          </a:p>
          <a:p>
            <a:endParaRPr/>
          </a:p>
          <a:p>
            <a:r>
              <a:rPr lang="en-US" sz="1200" kern="1200" dirty="0" smtClean="0">
                <a:solidFill>
                  <a:schemeClr val="tx1"/>
                </a:solidFill>
                <a:latin typeface="Times New Roman" pitchFamily="32" charset="0"/>
                <a:ea typeface="+mn-ea"/>
                <a:cs typeface="+mn-cs"/>
              </a:rPr>
              <a:t>There are a number of reasons why this oscillation is undesirable:</a:t>
            </a:r>
          </a:p>
          <a:p>
            <a:endParaRPr/>
          </a:p>
          <a:p>
            <a:pPr lvl="0"/>
            <a:r>
              <a:rPr lang="en-US" sz="1200" kern="1200" dirty="0" smtClean="0">
                <a:solidFill>
                  <a:schemeClr val="tx1"/>
                </a:solidFill>
                <a:latin typeface="Times New Roman" pitchFamily="32" charset="0"/>
                <a:ea typeface="+mn-ea"/>
                <a:cs typeface="+mn-cs"/>
              </a:rPr>
              <a:t>A significant portion of available capacity is unused at just the time when it is needed most: under heavy traffic load.</a:t>
            </a:r>
          </a:p>
          <a:p>
            <a:pPr lvl="0"/>
            <a:endParaRPr lang="en-US" sz="1200" kern="1200" dirty="0" smtClean="0">
              <a:solidFill>
                <a:schemeClr val="tx1"/>
              </a:solidFill>
              <a:latin typeface="Times New Roman" pitchFamily="32" charset="0"/>
              <a:ea typeface="+mn-ea"/>
              <a:cs typeface="+mn-cs"/>
            </a:endParaRPr>
          </a:p>
          <a:p>
            <a:pPr lvl="0"/>
            <a:r>
              <a:rPr lang="en-US" sz="1200" kern="1200" dirty="0" smtClean="0">
                <a:solidFill>
                  <a:schemeClr val="tx1"/>
                </a:solidFill>
                <a:latin typeface="Times New Roman" pitchFamily="32" charset="0"/>
                <a:ea typeface="+mn-ea"/>
                <a:cs typeface="+mn-cs"/>
              </a:rPr>
              <a:t>The overutilization of some links can lead to the spread of congestion within the network (this will be seen in the discussion of congestion in Chapter 20).</a:t>
            </a:r>
          </a:p>
          <a:p>
            <a:pPr lvl="0"/>
            <a:endParaRPr lang="en-US" sz="1200" kern="1200" dirty="0" smtClean="0">
              <a:solidFill>
                <a:schemeClr val="tx1"/>
              </a:solidFill>
              <a:latin typeface="Times New Roman" pitchFamily="32" charset="0"/>
              <a:ea typeface="+mn-ea"/>
              <a:cs typeface="+mn-cs"/>
            </a:endParaRPr>
          </a:p>
          <a:p>
            <a:pPr lvl="0"/>
            <a:r>
              <a:rPr lang="en-US" sz="1200" kern="1200" dirty="0" smtClean="0">
                <a:solidFill>
                  <a:schemeClr val="tx1"/>
                </a:solidFill>
                <a:latin typeface="Times New Roman" pitchFamily="32" charset="0"/>
                <a:ea typeface="+mn-ea"/>
                <a:cs typeface="+mn-cs"/>
              </a:rPr>
              <a:t>The large swings in measured delay values result in the need for more frequent routing update messages. This increases the load on the network at just the time when the network is already stressed.</a:t>
            </a:r>
          </a:p>
          <a:p>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24</a:t>
            </a:fld>
            <a:endParaRPr lang="en-US" dirty="0"/>
          </a:p>
        </p:txBody>
      </p:sp>
    </p:spTree>
    <p:extLst>
      <p:ext uri="{BB962C8B-B14F-4D97-AF65-F5344CB8AC3E}">
        <p14:creationId xmlns:p14="http://schemas.microsoft.com/office/powerpoint/2010/main" val="3806914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A9C6D5-7608-BB4F-AC56-C6100D4218C1}" type="slidenum">
              <a:rPr lang="en-US"/>
              <a:pPr/>
              <a:t>25</a:t>
            </a:fld>
            <a:endParaRPr lang="en-US" dirty="0"/>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lang="en-US" sz="1200" kern="1200" dirty="0" smtClean="0">
                <a:solidFill>
                  <a:schemeClr val="tx1"/>
                </a:solidFill>
                <a:latin typeface="Times New Roman" pitchFamily="32" charset="0"/>
                <a:ea typeface="+mn-ea"/>
                <a:cs typeface="+mn-cs"/>
              </a:rPr>
              <a:t>The ARPANET designers concluded that the essence of the problem was that every node was trying to obtain the best route for all destinations, and that these efforts conflicted. It was concluded that under heavy loads, the goal of routing should be to give the average route a good path instead of attempting to give all routes the best path.</a:t>
            </a:r>
          </a:p>
          <a:p>
            <a:endParaRPr/>
          </a:p>
          <a:p>
            <a:r>
              <a:rPr lang="en-US" sz="1200" kern="1200" dirty="0" smtClean="0">
                <a:solidFill>
                  <a:schemeClr val="tx1"/>
                </a:solidFill>
                <a:latin typeface="Times New Roman" pitchFamily="32" charset="0"/>
                <a:ea typeface="+mn-ea"/>
                <a:cs typeface="+mn-cs"/>
              </a:rPr>
              <a:t>The designers decided that it was unnecessary to change the overall routing algorithm. Rather, it was sufficient to change the function that calculates link costs. This was done in such a way as to damp routing oscillations and reduce routing overhead. The calculation begins with measuring the average delay over the last 10 seconds. 		</a:t>
            </a:r>
          </a:p>
          <a:p>
            <a:endParaRPr lang="en-US" sz="1200" kern="1200" dirty="0" smtClean="0">
              <a:solidFill>
                <a:schemeClr val="tx1"/>
              </a:solidFill>
              <a:latin typeface="Times New Roman" pitchFamily="32" charset="0"/>
              <a:ea typeface="+mn-ea"/>
              <a:cs typeface="+mn-cs"/>
            </a:endParaRPr>
          </a:p>
          <a:p>
            <a:endParaRPr lang="en-US" dirty="0">
              <a:latin typeface="Times" pitchFamily="32" charset="0"/>
            </a:endParaRPr>
          </a:p>
        </p:txBody>
      </p:sp>
    </p:spTree>
    <p:extLst>
      <p:ext uri="{BB962C8B-B14F-4D97-AF65-F5344CB8AC3E}">
        <p14:creationId xmlns:p14="http://schemas.microsoft.com/office/powerpoint/2010/main" val="531085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32" charset="0"/>
                <a:ea typeface="+mn-ea"/>
                <a:cs typeface="+mn-cs"/>
              </a:rPr>
              <a:t>In Figure 19.8, delay is normalized to the value achieved on an idle line, which is just propagation delay plus transmission time. One curve on the figure indicates the way in which the actual delay rises as a function of utilization; the increase in delay is due to queuing delay at the node. For the revised algorithm, the cost value is kept at the minimum value until a given level of utilization is reached. This feature has the effect of reducing routing overhead at low traffic levels. Above a certain level of utilization, the cost level is allowed to rise to a maximum value that is equal to three times the minimum value. The effect of this maximum value is to dictate that traffic should not be routed around a heavily utilized line by more than two additional hops.</a:t>
            </a:r>
          </a:p>
          <a:p>
            <a:endParaRPr/>
          </a:p>
          <a:p>
            <a:r>
              <a:rPr lang="en-US" sz="1200" kern="1200" dirty="0" smtClean="0">
                <a:solidFill>
                  <a:schemeClr val="tx1"/>
                </a:solidFill>
                <a:latin typeface="Times New Roman" pitchFamily="32" charset="0"/>
                <a:ea typeface="+mn-ea"/>
                <a:cs typeface="+mn-cs"/>
              </a:rPr>
              <a:t>Note that the minimum threshold is set higher for satellite links. This encourages the use of terrestrial links under conditions of light traffic, because the terrestrial links have much lower propagation delay. Note also that the actual delay curve is much steeper than the transformation curves at high utilization levels. It is this steep rise in link cost that causes all of the traffic on a link to be shed, which in turn causes routing oscillations.</a:t>
            </a:r>
          </a:p>
          <a:p>
            <a:endParaRPr/>
          </a:p>
          <a:p>
            <a:r>
              <a:rPr lang="en-US" sz="1200" kern="1200" dirty="0" smtClean="0">
                <a:solidFill>
                  <a:schemeClr val="tx1"/>
                </a:solidFill>
                <a:latin typeface="Times New Roman" pitchFamily="32" charset="0"/>
                <a:ea typeface="+mn-ea"/>
                <a:cs typeface="+mn-cs"/>
              </a:rPr>
              <a:t>In summary, the revised cost function is keyed to utilization rather than delay. The function acts similar to a delay-based metric under light loads and to a capacity-based metric under heavy loads.</a:t>
            </a:r>
          </a:p>
          <a:p>
            <a:endParaRPr lang="en-US" dirty="0" smtClean="0">
              <a:latin typeface="Times" pitchFamily="32" charset="0"/>
            </a:endParaRPr>
          </a:p>
          <a:p>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26</a:t>
            </a:fld>
            <a:endParaRPr lang="en-US" dirty="0"/>
          </a:p>
        </p:txBody>
      </p:sp>
    </p:spTree>
    <p:extLst>
      <p:ext uri="{BB962C8B-B14F-4D97-AF65-F5344CB8AC3E}">
        <p14:creationId xmlns:p14="http://schemas.microsoft.com/office/powerpoint/2010/main" val="947685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32" charset="0"/>
                <a:ea typeface="+mn-ea"/>
                <a:cs typeface="+mn-cs"/>
              </a:rPr>
              <a:t> The routers in an internet are responsible for receiving and forwarding packets</a:t>
            </a:r>
          </a:p>
          <a:p>
            <a:r>
              <a:rPr lang="en-US" sz="1200" kern="1200" baseline="0" dirty="0" smtClean="0">
                <a:solidFill>
                  <a:schemeClr val="tx1"/>
                </a:solidFill>
                <a:latin typeface="Times New Roman" pitchFamily="32" charset="0"/>
                <a:ea typeface="+mn-ea"/>
                <a:cs typeface="+mn-cs"/>
              </a:rPr>
              <a:t>through the interconnected set of networks. Each router makes routing decision</a:t>
            </a:r>
          </a:p>
          <a:p>
            <a:r>
              <a:rPr lang="en-US" sz="1200" kern="1200" baseline="0" dirty="0" smtClean="0">
                <a:solidFill>
                  <a:schemeClr val="tx1"/>
                </a:solidFill>
                <a:latin typeface="Times New Roman" pitchFamily="32" charset="0"/>
                <a:ea typeface="+mn-ea"/>
                <a:cs typeface="+mn-cs"/>
              </a:rPr>
              <a:t>based on knowledge of the topology and traffic/delay conditions of the internet.</a:t>
            </a:r>
          </a:p>
          <a:p>
            <a:r>
              <a:rPr lang="en-US" sz="1200" kern="1200" baseline="0" dirty="0" smtClean="0">
                <a:solidFill>
                  <a:schemeClr val="tx1"/>
                </a:solidFill>
                <a:latin typeface="Times New Roman" pitchFamily="32" charset="0"/>
                <a:ea typeface="+mn-ea"/>
                <a:cs typeface="+mn-cs"/>
              </a:rPr>
              <a:t>In a simple internet, a fixed routing scheme is possible. In more complex internets,</a:t>
            </a:r>
          </a:p>
          <a:p>
            <a:r>
              <a:rPr lang="en-US" sz="1200" kern="1200" baseline="0" dirty="0" smtClean="0">
                <a:solidFill>
                  <a:schemeClr val="tx1"/>
                </a:solidFill>
                <a:latin typeface="Times New Roman" pitchFamily="32" charset="0"/>
                <a:ea typeface="+mn-ea"/>
                <a:cs typeface="+mn-cs"/>
              </a:rPr>
              <a:t>a degree of dynamic cooperation is needed among the routers. In particular, the</a:t>
            </a:r>
          </a:p>
          <a:p>
            <a:r>
              <a:rPr lang="en-US" sz="1200" kern="1200" baseline="0" dirty="0" smtClean="0">
                <a:solidFill>
                  <a:schemeClr val="tx1"/>
                </a:solidFill>
                <a:latin typeface="Times New Roman" pitchFamily="32" charset="0"/>
                <a:ea typeface="+mn-ea"/>
                <a:cs typeface="+mn-cs"/>
              </a:rPr>
              <a:t>router must avoid portions of the network that have failed and portions of the network</a:t>
            </a:r>
          </a:p>
          <a:p>
            <a:r>
              <a:rPr lang="en-US" sz="1200" kern="1200" baseline="0" dirty="0" smtClean="0">
                <a:solidFill>
                  <a:schemeClr val="tx1"/>
                </a:solidFill>
                <a:latin typeface="Times New Roman" pitchFamily="32" charset="0"/>
                <a:ea typeface="+mn-ea"/>
                <a:cs typeface="+mn-cs"/>
              </a:rPr>
              <a:t>that are congested. To make such dynamic routing decisions, routers exchange</a:t>
            </a:r>
          </a:p>
          <a:p>
            <a:r>
              <a:rPr lang="en-US" sz="1200" kern="1200" baseline="0" dirty="0" smtClean="0">
                <a:solidFill>
                  <a:schemeClr val="tx1"/>
                </a:solidFill>
                <a:latin typeface="Times New Roman" pitchFamily="32" charset="0"/>
                <a:ea typeface="+mn-ea"/>
                <a:cs typeface="+mn-cs"/>
              </a:rPr>
              <a:t>routing information using a special routing protocol for that purpose. Information is</a:t>
            </a:r>
          </a:p>
          <a:p>
            <a:r>
              <a:rPr lang="en-US" sz="1200" kern="1200" baseline="0" dirty="0" smtClean="0">
                <a:solidFill>
                  <a:schemeClr val="tx1"/>
                </a:solidFill>
                <a:latin typeface="Times New Roman" pitchFamily="32" charset="0"/>
                <a:ea typeface="+mn-ea"/>
                <a:cs typeface="+mn-cs"/>
              </a:rPr>
              <a:t>needed about the status of the internet, in terms of which networks can be reached</a:t>
            </a:r>
          </a:p>
          <a:p>
            <a:r>
              <a:rPr lang="en-US" sz="1200" kern="1200" baseline="0" dirty="0" smtClean="0">
                <a:solidFill>
                  <a:schemeClr val="tx1"/>
                </a:solidFill>
                <a:latin typeface="Times New Roman" pitchFamily="32" charset="0"/>
                <a:ea typeface="+mn-ea"/>
                <a:cs typeface="+mn-cs"/>
              </a:rPr>
              <a:t>by which routes, and the delay characteristics of various routes.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In considering the routing function, it is important to distinguish two concepts: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Routing information:  Information about the topology and delays of the</a:t>
            </a:r>
          </a:p>
          <a:p>
            <a:r>
              <a:rPr lang="en-US" sz="1200" kern="1200" baseline="0" dirty="0" smtClean="0">
                <a:solidFill>
                  <a:schemeClr val="tx1"/>
                </a:solidFill>
                <a:latin typeface="Times New Roman" pitchFamily="32" charset="0"/>
                <a:ea typeface="+mn-ea"/>
                <a:cs typeface="+mn-cs"/>
              </a:rPr>
              <a:t>internet</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Routing algorithm:  The algorithm used to make a routing decision for a particular</a:t>
            </a:r>
          </a:p>
          <a:p>
            <a:r>
              <a:rPr lang="en-US" sz="1200" kern="1200" baseline="0" dirty="0" smtClean="0">
                <a:solidFill>
                  <a:schemeClr val="tx1"/>
                </a:solidFill>
                <a:latin typeface="Times New Roman" pitchFamily="32" charset="0"/>
                <a:ea typeface="+mn-ea"/>
                <a:cs typeface="+mn-cs"/>
              </a:rPr>
              <a:t>datagram, based on current routing information</a:t>
            </a:r>
          </a:p>
          <a:p>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27</a:t>
            </a:fld>
            <a:endParaRPr lang="en-US" dirty="0"/>
          </a:p>
        </p:txBody>
      </p:sp>
    </p:spTree>
    <p:extLst>
      <p:ext uri="{BB962C8B-B14F-4D97-AF65-F5344CB8AC3E}">
        <p14:creationId xmlns:p14="http://schemas.microsoft.com/office/powerpoint/2010/main" val="3560611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To proceed with our discussion of routing protocols, we need to introduce the concept</a:t>
            </a:r>
          </a:p>
          <a:p>
            <a:r>
              <a:rPr lang="en-US" sz="1200" kern="1200" baseline="0" dirty="0" smtClean="0">
                <a:solidFill>
                  <a:schemeClr val="tx1"/>
                </a:solidFill>
                <a:latin typeface="Times New Roman" pitchFamily="32" charset="0"/>
                <a:ea typeface="+mn-ea"/>
                <a:cs typeface="+mn-cs"/>
              </a:rPr>
              <a:t>of an autonomous system (AS) . An AS exhibits the following characteristics: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1.  An AS is a set of routers and networks managed by a single organization.</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2.  An AS consists of a group of routers exchanging information via a common</a:t>
            </a:r>
          </a:p>
          <a:p>
            <a:r>
              <a:rPr lang="en-US" sz="1200" kern="1200" baseline="0" dirty="0" smtClean="0">
                <a:solidFill>
                  <a:schemeClr val="tx1"/>
                </a:solidFill>
                <a:latin typeface="Times New Roman" pitchFamily="32" charset="0"/>
                <a:ea typeface="+mn-ea"/>
                <a:cs typeface="+mn-cs"/>
              </a:rPr>
              <a:t>routing protocol.</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3.  Except in times of failure, an AS is connected (in a graph-theoretic sense);</a:t>
            </a:r>
          </a:p>
          <a:p>
            <a:r>
              <a:rPr lang="en-US" sz="1200" kern="1200" baseline="0" dirty="0" smtClean="0">
                <a:solidFill>
                  <a:schemeClr val="tx1"/>
                </a:solidFill>
                <a:latin typeface="Times New Roman" pitchFamily="32" charset="0"/>
                <a:ea typeface="+mn-ea"/>
                <a:cs typeface="+mn-cs"/>
              </a:rPr>
              <a:t>that is, there is a path between any pair of nodes.</a:t>
            </a:r>
          </a:p>
          <a:p>
            <a:endParaRPr lang="en-US" sz="1200" kern="1200" baseline="0" dirty="0" smtClean="0">
              <a:solidFill>
                <a:schemeClr val="tx1"/>
              </a:solidFill>
              <a:latin typeface="Times New Roman" pitchFamily="32" charset="0"/>
              <a:ea typeface="+mn-ea"/>
              <a:cs typeface="+mn-cs"/>
            </a:endParaRPr>
          </a:p>
        </p:txBody>
      </p:sp>
      <p:sp>
        <p:nvSpPr>
          <p:cNvPr id="4" name="Slide Number Placeholder 3"/>
          <p:cNvSpPr>
            <a:spLocks noGrp="1"/>
          </p:cNvSpPr>
          <p:nvPr>
            <p:ph type="sldNum" sz="quarter" idx="10"/>
          </p:nvPr>
        </p:nvSpPr>
        <p:spPr/>
        <p:txBody>
          <a:bodyPr/>
          <a:lstStyle/>
          <a:p>
            <a:fld id="{7A2075C8-E629-9847-866F-C03CF7C0D82F}" type="slidenum">
              <a:rPr lang="en-US" smtClean="0"/>
              <a:pPr/>
              <a:t>28</a:t>
            </a:fld>
            <a:endParaRPr lang="en-US" dirty="0"/>
          </a:p>
        </p:txBody>
      </p:sp>
    </p:spTree>
    <p:extLst>
      <p:ext uri="{BB962C8B-B14F-4D97-AF65-F5344CB8AC3E}">
        <p14:creationId xmlns:p14="http://schemas.microsoft.com/office/powerpoint/2010/main" val="36657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A shared routing protocol, which we shall refer to as an interior router protocol</a:t>
            </a:r>
          </a:p>
          <a:p>
            <a:r>
              <a:rPr lang="en-US" sz="1200" kern="1200" baseline="0" dirty="0" smtClean="0">
                <a:solidFill>
                  <a:schemeClr val="tx1"/>
                </a:solidFill>
                <a:latin typeface="Times New Roman" pitchFamily="32" charset="0"/>
                <a:ea typeface="+mn-ea"/>
                <a:cs typeface="+mn-cs"/>
              </a:rPr>
              <a:t>(IRP) , passes routing information between routers within an AS. The protocol used</a:t>
            </a:r>
          </a:p>
          <a:p>
            <a:r>
              <a:rPr lang="en-US" sz="1200" kern="1200" baseline="0" dirty="0" smtClean="0">
                <a:solidFill>
                  <a:schemeClr val="tx1"/>
                </a:solidFill>
                <a:latin typeface="Times New Roman" pitchFamily="32" charset="0"/>
                <a:ea typeface="+mn-ea"/>
                <a:cs typeface="+mn-cs"/>
              </a:rPr>
              <a:t>within the AS does not need to be implemented outside of the system. This flexibility</a:t>
            </a:r>
          </a:p>
          <a:p>
            <a:r>
              <a:rPr lang="en-US" sz="1200" kern="1200" baseline="0" dirty="0" smtClean="0">
                <a:solidFill>
                  <a:schemeClr val="tx1"/>
                </a:solidFill>
                <a:latin typeface="Times New Roman" pitchFamily="32" charset="0"/>
                <a:ea typeface="+mn-ea"/>
                <a:cs typeface="+mn-cs"/>
              </a:rPr>
              <a:t>allows </a:t>
            </a:r>
            <a:r>
              <a:rPr lang="en-US" sz="1200" kern="1200" baseline="0" dirty="0" err="1" smtClean="0">
                <a:solidFill>
                  <a:schemeClr val="tx1"/>
                </a:solidFill>
                <a:latin typeface="Times New Roman" pitchFamily="32" charset="0"/>
                <a:ea typeface="+mn-ea"/>
                <a:cs typeface="+mn-cs"/>
              </a:rPr>
              <a:t>IRPs</a:t>
            </a:r>
            <a:r>
              <a:rPr lang="en-US" sz="1200" kern="1200" baseline="0" dirty="0" smtClean="0">
                <a:solidFill>
                  <a:schemeClr val="tx1"/>
                </a:solidFill>
                <a:latin typeface="Times New Roman" pitchFamily="32" charset="0"/>
                <a:ea typeface="+mn-ea"/>
                <a:cs typeface="+mn-cs"/>
              </a:rPr>
              <a:t> to be custom tailored to specific applications and requirements.</a:t>
            </a:r>
          </a:p>
          <a:p>
            <a:endParaRPr lang="en-US" sz="1200" kern="1200" baseline="0" dirty="0" smtClean="0">
              <a:solidFill>
                <a:schemeClr val="tx1"/>
              </a:solidFill>
              <a:latin typeface="Times New Roman" pitchFamily="32" charset="0"/>
              <a:ea typeface="+mn-ea"/>
              <a:cs typeface="+mn-cs"/>
            </a:endParaRPr>
          </a:p>
        </p:txBody>
      </p:sp>
      <p:sp>
        <p:nvSpPr>
          <p:cNvPr id="4" name="Slide Number Placeholder 3"/>
          <p:cNvSpPr>
            <a:spLocks noGrp="1"/>
          </p:cNvSpPr>
          <p:nvPr>
            <p:ph type="sldNum" sz="quarter" idx="10"/>
          </p:nvPr>
        </p:nvSpPr>
        <p:spPr/>
        <p:txBody>
          <a:bodyPr/>
          <a:lstStyle/>
          <a:p>
            <a:fld id="{7A2075C8-E629-9847-866F-C03CF7C0D82F}" type="slidenum">
              <a:rPr lang="en-US" smtClean="0"/>
              <a:pPr/>
              <a:t>29</a:t>
            </a:fld>
            <a:endParaRPr lang="en-US" dirty="0"/>
          </a:p>
        </p:txBody>
      </p:sp>
    </p:spTree>
    <p:extLst>
      <p:ext uri="{BB962C8B-B14F-4D97-AF65-F5344CB8AC3E}">
        <p14:creationId xmlns:p14="http://schemas.microsoft.com/office/powerpoint/2010/main" val="628892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DDC868-E2B5-AE40-BEAA-181AA4A0E9E7}" type="slidenum">
              <a:rPr lang="en-US"/>
              <a:pPr/>
              <a:t>3</a:t>
            </a:fld>
            <a:endParaRPr lang="en-US" dirty="0"/>
          </a:p>
        </p:txBody>
      </p:sp>
      <p:sp>
        <p:nvSpPr>
          <p:cNvPr id="96258" name="Rectangle 1026"/>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6259" name="Rectangle 1027"/>
          <p:cNvSpPr>
            <a:spLocks noGrp="1" noChangeArrowheads="1"/>
          </p:cNvSpPr>
          <p:nvPr>
            <p:ph type="body" idx="1"/>
          </p:nvPr>
        </p:nvSpPr>
        <p:spPr bwMode="auto">
          <a:xfrm>
            <a:off x="685800" y="4343400"/>
            <a:ext cx="5486400" cy="4114800"/>
          </a:xfrm>
          <a:prstGeom prst="rect">
            <a:avLst/>
          </a:prstGeom>
          <a:solidFill>
            <a:srgbClr val="FFFFFF"/>
          </a:solidFill>
          <a:ln>
            <a:miter lim="800000"/>
            <a:headEnd/>
            <a:tailEnd/>
          </a:ln>
        </p:spPr>
        <p:txBody>
          <a:bodyPr>
            <a:prstTxWarp prst="textNoShape">
              <a:avLst/>
            </a:prstTxWarp>
          </a:bodyPr>
          <a:lstStyle/>
          <a:p>
            <a:r>
              <a:rPr lang="en-US" sz="1200" kern="1200" baseline="0" dirty="0" smtClean="0">
                <a:solidFill>
                  <a:schemeClr val="tx1"/>
                </a:solidFill>
                <a:latin typeface="Times New Roman" pitchFamily="32" charset="0"/>
                <a:ea typeface="+mn-ea"/>
                <a:cs typeface="+mn-cs"/>
              </a:rPr>
              <a:t> A key design issue in switched networks, including packet networks, the</a:t>
            </a:r>
          </a:p>
          <a:p>
            <a:r>
              <a:rPr lang="en-US" sz="1200" kern="1200" baseline="0" dirty="0" smtClean="0">
                <a:solidFill>
                  <a:schemeClr val="tx1"/>
                </a:solidFill>
                <a:latin typeface="Times New Roman" pitchFamily="32" charset="0"/>
                <a:ea typeface="+mn-ea"/>
                <a:cs typeface="+mn-cs"/>
              </a:rPr>
              <a:t>Internet, and private internets, is that of routing. In general terms, the routing</a:t>
            </a:r>
          </a:p>
          <a:p>
            <a:r>
              <a:rPr lang="en-US" sz="1200" kern="1200" baseline="0" dirty="0" smtClean="0">
                <a:solidFill>
                  <a:schemeClr val="tx1"/>
                </a:solidFill>
                <a:latin typeface="Times New Roman" pitchFamily="32" charset="0"/>
                <a:ea typeface="+mn-ea"/>
                <a:cs typeface="+mn-cs"/>
              </a:rPr>
              <a:t>function seeks to design routes through the network for individual pairs of</a:t>
            </a:r>
          </a:p>
          <a:p>
            <a:r>
              <a:rPr lang="en-US" sz="1200" kern="1200" baseline="0" dirty="0" smtClean="0">
                <a:solidFill>
                  <a:schemeClr val="tx1"/>
                </a:solidFill>
                <a:latin typeface="Times New Roman" pitchFamily="32" charset="0"/>
                <a:ea typeface="+mn-ea"/>
                <a:cs typeface="+mn-cs"/>
              </a:rPr>
              <a:t>communicating end nodes such that the network is used efficiently.</a:t>
            </a:r>
            <a:endParaRPr lang="en-US" dirty="0">
              <a:latin typeface="Times" pitchFamily="32" charset="0"/>
            </a:endParaRPr>
          </a:p>
        </p:txBody>
      </p:sp>
    </p:spTree>
    <p:extLst>
      <p:ext uri="{BB962C8B-B14F-4D97-AF65-F5344CB8AC3E}">
        <p14:creationId xmlns:p14="http://schemas.microsoft.com/office/powerpoint/2010/main" val="1569996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It may happen, however, that an internet will be constructed of more than one</a:t>
            </a:r>
          </a:p>
          <a:p>
            <a:r>
              <a:rPr lang="en-US" sz="1200" kern="1200" baseline="0" dirty="0" smtClean="0">
                <a:solidFill>
                  <a:schemeClr val="tx1"/>
                </a:solidFill>
                <a:latin typeface="Times New Roman" pitchFamily="32" charset="0"/>
                <a:ea typeface="+mn-ea"/>
                <a:cs typeface="+mn-cs"/>
              </a:rPr>
              <a:t>AS. For example, all of the LANs at a site, such as an office complex or campus,</a:t>
            </a:r>
          </a:p>
          <a:p>
            <a:r>
              <a:rPr lang="en-US" sz="1200" kern="1200" baseline="0" dirty="0" smtClean="0">
                <a:solidFill>
                  <a:schemeClr val="tx1"/>
                </a:solidFill>
                <a:latin typeface="Times New Roman" pitchFamily="32" charset="0"/>
                <a:ea typeface="+mn-ea"/>
                <a:cs typeface="+mn-cs"/>
              </a:rPr>
              <a:t>could be linked by routers to form an AS. This system might be linked through a</a:t>
            </a:r>
          </a:p>
          <a:p>
            <a:r>
              <a:rPr lang="en-US" sz="1200" kern="1200" baseline="0" dirty="0" smtClean="0">
                <a:solidFill>
                  <a:schemeClr val="tx1"/>
                </a:solidFill>
                <a:latin typeface="Times New Roman" pitchFamily="32" charset="0"/>
                <a:ea typeface="+mn-ea"/>
                <a:cs typeface="+mn-cs"/>
              </a:rPr>
              <a:t> wide area network to other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 The situation is illustrated in Figure 19.9. In this</a:t>
            </a:r>
          </a:p>
          <a:p>
            <a:r>
              <a:rPr lang="en-US" sz="1200" kern="1200" baseline="0" dirty="0" smtClean="0">
                <a:solidFill>
                  <a:schemeClr val="tx1"/>
                </a:solidFill>
                <a:latin typeface="Times New Roman" pitchFamily="32" charset="0"/>
                <a:ea typeface="+mn-ea"/>
                <a:cs typeface="+mn-cs"/>
              </a:rPr>
              <a:t>case, the routing algorithms and information in routing tables used by routers in different</a:t>
            </a:r>
          </a:p>
          <a:p>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 may differ. Nevertheless, the routers in one AS need at least a minimal</a:t>
            </a:r>
          </a:p>
          <a:p>
            <a:r>
              <a:rPr lang="en-US" sz="1200" kern="1200" baseline="0" dirty="0" smtClean="0">
                <a:solidFill>
                  <a:schemeClr val="tx1"/>
                </a:solidFill>
                <a:latin typeface="Times New Roman" pitchFamily="32" charset="0"/>
                <a:ea typeface="+mn-ea"/>
                <a:cs typeface="+mn-cs"/>
              </a:rPr>
              <a:t>level of information concerning networks outside the system that can be reached.</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30</a:t>
            </a:fld>
            <a:endParaRPr lang="en-US" dirty="0"/>
          </a:p>
        </p:txBody>
      </p:sp>
    </p:spTree>
    <p:extLst>
      <p:ext uri="{BB962C8B-B14F-4D97-AF65-F5344CB8AC3E}">
        <p14:creationId xmlns:p14="http://schemas.microsoft.com/office/powerpoint/2010/main" val="31603662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32" charset="0"/>
                <a:ea typeface="+mn-ea"/>
                <a:cs typeface="+mn-cs"/>
              </a:rPr>
              <a:t> We refer to the protocol used to pass routing information between routers in different</a:t>
            </a:r>
          </a:p>
          <a:p>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 as an exterior router protocol (ERP) .</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We can expect that an ERP will need to pass less information than an IRP</a:t>
            </a:r>
          </a:p>
          <a:p>
            <a:r>
              <a:rPr lang="en-US" sz="1200" kern="1200" baseline="0" dirty="0" smtClean="0">
                <a:solidFill>
                  <a:schemeClr val="tx1"/>
                </a:solidFill>
                <a:latin typeface="Times New Roman" pitchFamily="32" charset="0"/>
                <a:ea typeface="+mn-ea"/>
                <a:cs typeface="+mn-cs"/>
              </a:rPr>
              <a:t>for the following reason. If a datagram is to be transferred from a host in one AS</a:t>
            </a:r>
          </a:p>
          <a:p>
            <a:r>
              <a:rPr lang="en-US" sz="1200" kern="1200" baseline="0" dirty="0" smtClean="0">
                <a:solidFill>
                  <a:schemeClr val="tx1"/>
                </a:solidFill>
                <a:latin typeface="Times New Roman" pitchFamily="32" charset="0"/>
                <a:ea typeface="+mn-ea"/>
                <a:cs typeface="+mn-cs"/>
              </a:rPr>
              <a:t>to a host in another AS, a router in the first system need only determine the target</a:t>
            </a:r>
          </a:p>
          <a:p>
            <a:r>
              <a:rPr lang="en-US" sz="1200" kern="1200" baseline="0" dirty="0" smtClean="0">
                <a:solidFill>
                  <a:schemeClr val="tx1"/>
                </a:solidFill>
                <a:latin typeface="Times New Roman" pitchFamily="32" charset="0"/>
                <a:ea typeface="+mn-ea"/>
                <a:cs typeface="+mn-cs"/>
              </a:rPr>
              <a:t>AS and devise a route to get into that target system. Once the datagram enters the</a:t>
            </a:r>
          </a:p>
          <a:p>
            <a:r>
              <a:rPr lang="en-US" sz="1200" kern="1200" baseline="0" dirty="0" smtClean="0">
                <a:solidFill>
                  <a:schemeClr val="tx1"/>
                </a:solidFill>
                <a:latin typeface="Times New Roman" pitchFamily="32" charset="0"/>
                <a:ea typeface="+mn-ea"/>
                <a:cs typeface="+mn-cs"/>
              </a:rPr>
              <a:t>target AS, the routers within that system can cooperate to deliver the datagram; the</a:t>
            </a:r>
          </a:p>
          <a:p>
            <a:r>
              <a:rPr lang="en-US" sz="1200" kern="1200" baseline="0" dirty="0" smtClean="0">
                <a:solidFill>
                  <a:schemeClr val="tx1"/>
                </a:solidFill>
                <a:latin typeface="Times New Roman" pitchFamily="32" charset="0"/>
                <a:ea typeface="+mn-ea"/>
                <a:cs typeface="+mn-cs"/>
              </a:rPr>
              <a:t>ERP is not concerned with, and does not know about, the details of the route followed</a:t>
            </a:r>
          </a:p>
          <a:p>
            <a:r>
              <a:rPr lang="en-US" sz="1200" kern="1200" baseline="0" dirty="0" smtClean="0">
                <a:solidFill>
                  <a:schemeClr val="tx1"/>
                </a:solidFill>
                <a:latin typeface="Times New Roman" pitchFamily="32" charset="0"/>
                <a:ea typeface="+mn-ea"/>
                <a:cs typeface="+mn-cs"/>
              </a:rPr>
              <a:t>within the target AS.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In the remainder of this section, we look at what are perhaps the most important</a:t>
            </a:r>
          </a:p>
          <a:p>
            <a:r>
              <a:rPr lang="en-US" sz="1200" kern="1200" baseline="0" dirty="0" smtClean="0">
                <a:solidFill>
                  <a:schemeClr val="tx1"/>
                </a:solidFill>
                <a:latin typeface="Times New Roman" pitchFamily="32" charset="0"/>
                <a:ea typeface="+mn-ea"/>
                <a:cs typeface="+mn-cs"/>
              </a:rPr>
              <a:t>examples of these two types of routing protocols: Border Gateway Protocol</a:t>
            </a:r>
          </a:p>
          <a:p>
            <a:r>
              <a:rPr lang="en-US" sz="1200" kern="1200" baseline="0" dirty="0" smtClean="0">
                <a:solidFill>
                  <a:schemeClr val="tx1"/>
                </a:solidFill>
                <a:latin typeface="Times New Roman" pitchFamily="32" charset="0"/>
                <a:ea typeface="+mn-ea"/>
                <a:cs typeface="+mn-cs"/>
              </a:rPr>
              <a:t>(BGP) and Open Shortest Path First (OSPF) Protocol. But first, it is useful to look</a:t>
            </a:r>
          </a:p>
          <a:p>
            <a:r>
              <a:rPr lang="en-US" sz="1200" kern="1200" baseline="0" dirty="0" smtClean="0">
                <a:solidFill>
                  <a:schemeClr val="tx1"/>
                </a:solidFill>
                <a:latin typeface="Times New Roman" pitchFamily="32" charset="0"/>
                <a:ea typeface="+mn-ea"/>
                <a:cs typeface="+mn-cs"/>
              </a:rPr>
              <a:t>at a different way of characterizing routing protocols.</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31</a:t>
            </a:fld>
            <a:endParaRPr lang="en-US" dirty="0"/>
          </a:p>
        </p:txBody>
      </p:sp>
    </p:spTree>
    <p:extLst>
      <p:ext uri="{BB962C8B-B14F-4D97-AF65-F5344CB8AC3E}">
        <p14:creationId xmlns:p14="http://schemas.microsoft.com/office/powerpoint/2010/main" val="6906619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Internet routing protocols employ one of three approaches to gathering and using routing</a:t>
            </a:r>
          </a:p>
          <a:p>
            <a:r>
              <a:rPr lang="en-US" sz="1200" kern="1200" baseline="0" dirty="0" smtClean="0">
                <a:solidFill>
                  <a:schemeClr val="tx1"/>
                </a:solidFill>
                <a:latin typeface="Times New Roman" pitchFamily="32" charset="0"/>
                <a:ea typeface="+mn-ea"/>
                <a:cs typeface="+mn-cs"/>
              </a:rPr>
              <a:t>information: distance-vector routing, link-state routing, and path-vector routing.</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32</a:t>
            </a:fld>
            <a:endParaRPr lang="en-US" dirty="0"/>
          </a:p>
        </p:txBody>
      </p:sp>
    </p:spTree>
    <p:extLst>
      <p:ext uri="{BB962C8B-B14F-4D97-AF65-F5344CB8AC3E}">
        <p14:creationId xmlns:p14="http://schemas.microsoft.com/office/powerpoint/2010/main" val="1995511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32" charset="0"/>
                <a:ea typeface="+mn-ea"/>
                <a:cs typeface="+mn-cs"/>
              </a:rPr>
              <a:t> Distance-vector routing requires that each node (router or host that implements</a:t>
            </a:r>
          </a:p>
          <a:p>
            <a:r>
              <a:rPr lang="en-US" sz="1200" kern="1200" baseline="0" dirty="0" smtClean="0">
                <a:solidFill>
                  <a:schemeClr val="tx1"/>
                </a:solidFill>
                <a:latin typeface="Times New Roman" pitchFamily="32" charset="0"/>
                <a:ea typeface="+mn-ea"/>
                <a:cs typeface="+mn-cs"/>
              </a:rPr>
              <a:t>the routing protocol) exchange information with its neighboring nodes.</a:t>
            </a:r>
          </a:p>
          <a:p>
            <a:r>
              <a:rPr lang="en-US" sz="1200" kern="1200" baseline="0" dirty="0" smtClean="0">
                <a:solidFill>
                  <a:schemeClr val="tx1"/>
                </a:solidFill>
                <a:latin typeface="Times New Roman" pitchFamily="32" charset="0"/>
                <a:ea typeface="+mn-ea"/>
                <a:cs typeface="+mn-cs"/>
              </a:rPr>
              <a:t>Two nodes are said to be neighbors if they are both directly connected to the same</a:t>
            </a:r>
          </a:p>
          <a:p>
            <a:r>
              <a:rPr lang="en-US" sz="1200" kern="1200" baseline="0" dirty="0" smtClean="0">
                <a:solidFill>
                  <a:schemeClr val="tx1"/>
                </a:solidFill>
                <a:latin typeface="Times New Roman" pitchFamily="32" charset="0"/>
                <a:ea typeface="+mn-ea"/>
                <a:cs typeface="+mn-cs"/>
              </a:rPr>
              <a:t>network. This approach is that used in the first-generation routing algorithm for</a:t>
            </a:r>
          </a:p>
          <a:p>
            <a:r>
              <a:rPr lang="en-US" sz="1200" kern="1200" baseline="0" dirty="0" smtClean="0">
                <a:solidFill>
                  <a:schemeClr val="tx1"/>
                </a:solidFill>
                <a:latin typeface="Times New Roman" pitchFamily="32" charset="0"/>
                <a:ea typeface="+mn-ea"/>
                <a:cs typeface="+mn-cs"/>
              </a:rPr>
              <a:t>ARPANET, as described in Section 19.2. For this purpose, each node maintains a</a:t>
            </a:r>
          </a:p>
          <a:p>
            <a:r>
              <a:rPr lang="en-US" sz="1200" kern="1200" baseline="0" dirty="0" smtClean="0">
                <a:solidFill>
                  <a:schemeClr val="tx1"/>
                </a:solidFill>
                <a:latin typeface="Times New Roman" pitchFamily="32" charset="0"/>
                <a:ea typeface="+mn-ea"/>
                <a:cs typeface="+mn-cs"/>
              </a:rPr>
              <a:t>vector of link costs for each directly attached network and distance and next-hop</a:t>
            </a:r>
          </a:p>
          <a:p>
            <a:r>
              <a:rPr lang="en-US" sz="1200" kern="1200" baseline="0" dirty="0" smtClean="0">
                <a:solidFill>
                  <a:schemeClr val="tx1"/>
                </a:solidFill>
                <a:latin typeface="Times New Roman" pitchFamily="32" charset="0"/>
                <a:ea typeface="+mn-ea"/>
                <a:cs typeface="+mn-cs"/>
              </a:rPr>
              <a:t>vectors for each destination. The relatively simple Routing Information Protocol</a:t>
            </a:r>
          </a:p>
          <a:p>
            <a:r>
              <a:rPr lang="en-US" sz="1200" kern="1200" baseline="0" dirty="0" smtClean="0">
                <a:solidFill>
                  <a:schemeClr val="tx1"/>
                </a:solidFill>
                <a:latin typeface="Times New Roman" pitchFamily="32" charset="0"/>
                <a:ea typeface="+mn-ea"/>
                <a:cs typeface="+mn-cs"/>
              </a:rPr>
              <a:t>(RIP) uses this approach.</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Distance-vector routing requires the transmission of a considerable amount</a:t>
            </a:r>
          </a:p>
          <a:p>
            <a:r>
              <a:rPr lang="en-US" sz="1200" kern="1200" baseline="0" dirty="0" smtClean="0">
                <a:solidFill>
                  <a:schemeClr val="tx1"/>
                </a:solidFill>
                <a:latin typeface="Times New Roman" pitchFamily="32" charset="0"/>
                <a:ea typeface="+mn-ea"/>
                <a:cs typeface="+mn-cs"/>
              </a:rPr>
              <a:t>of information by each router. Each router must send a distance vector to all of its</a:t>
            </a:r>
          </a:p>
          <a:p>
            <a:r>
              <a:rPr lang="en-US" sz="1200" kern="1200" baseline="0" dirty="0" smtClean="0">
                <a:solidFill>
                  <a:schemeClr val="tx1"/>
                </a:solidFill>
                <a:latin typeface="Times New Roman" pitchFamily="32" charset="0"/>
                <a:ea typeface="+mn-ea"/>
                <a:cs typeface="+mn-cs"/>
              </a:rPr>
              <a:t>neighbors, and that vector contains the estimated path cost to all networks in the</a:t>
            </a:r>
          </a:p>
          <a:p>
            <a:r>
              <a:rPr lang="en-US" sz="1200" kern="1200" baseline="0" dirty="0" smtClean="0">
                <a:solidFill>
                  <a:schemeClr val="tx1"/>
                </a:solidFill>
                <a:latin typeface="Times New Roman" pitchFamily="32" charset="0"/>
                <a:ea typeface="+mn-ea"/>
                <a:cs typeface="+mn-cs"/>
              </a:rPr>
              <a:t>configuration. Furthermore, when there is a significant change in a link cost or when</a:t>
            </a:r>
          </a:p>
          <a:p>
            <a:r>
              <a:rPr lang="en-US" sz="1200" kern="1200" baseline="0" dirty="0" smtClean="0">
                <a:solidFill>
                  <a:schemeClr val="tx1"/>
                </a:solidFill>
                <a:latin typeface="Times New Roman" pitchFamily="32" charset="0"/>
                <a:ea typeface="+mn-ea"/>
                <a:cs typeface="+mn-cs"/>
              </a:rPr>
              <a:t>a link is unavailable, it may take a considerable amount of time for this information</a:t>
            </a:r>
          </a:p>
          <a:p>
            <a:r>
              <a:rPr lang="en-US" sz="1200" kern="1200" baseline="0" dirty="0" smtClean="0">
                <a:solidFill>
                  <a:schemeClr val="tx1"/>
                </a:solidFill>
                <a:latin typeface="Times New Roman" pitchFamily="32" charset="0"/>
                <a:ea typeface="+mn-ea"/>
                <a:cs typeface="+mn-cs"/>
              </a:rPr>
              <a:t>to propagate through the internet.</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33</a:t>
            </a:fld>
            <a:endParaRPr lang="en-US" dirty="0"/>
          </a:p>
        </p:txBody>
      </p:sp>
    </p:spTree>
    <p:extLst>
      <p:ext uri="{BB962C8B-B14F-4D97-AF65-F5344CB8AC3E}">
        <p14:creationId xmlns:p14="http://schemas.microsoft.com/office/powerpoint/2010/main" val="10757828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Times New Roman" pitchFamily="32" charset="0"/>
                <a:ea typeface="+mn-ea"/>
                <a:cs typeface="+mn-cs"/>
              </a:rPr>
              <a:t>Link-state routing is designed to overcome the drawbacks of distance-vector</a:t>
            </a:r>
          </a:p>
          <a:p>
            <a:r>
              <a:rPr lang="en-US" sz="1200" kern="1200" baseline="0" dirty="0" smtClean="0">
                <a:solidFill>
                  <a:schemeClr val="tx1"/>
                </a:solidFill>
                <a:latin typeface="Times New Roman" pitchFamily="32" charset="0"/>
                <a:ea typeface="+mn-ea"/>
                <a:cs typeface="+mn-cs"/>
              </a:rPr>
              <a:t>routing. When a router is initialized, it determines the link cost on each of its network</a:t>
            </a:r>
          </a:p>
          <a:p>
            <a:r>
              <a:rPr lang="en-US" sz="1200" kern="1200" baseline="0" dirty="0" smtClean="0">
                <a:solidFill>
                  <a:schemeClr val="tx1"/>
                </a:solidFill>
                <a:latin typeface="Times New Roman" pitchFamily="32" charset="0"/>
                <a:ea typeface="+mn-ea"/>
                <a:cs typeface="+mn-cs"/>
              </a:rPr>
              <a:t>interfaces. The router then advertises this set of link costs to all other routers in the</a:t>
            </a:r>
          </a:p>
          <a:p>
            <a:r>
              <a:rPr lang="en-US" sz="1200" kern="1200" baseline="0" dirty="0" smtClean="0">
                <a:solidFill>
                  <a:schemeClr val="tx1"/>
                </a:solidFill>
                <a:latin typeface="Times New Roman" pitchFamily="32" charset="0"/>
                <a:ea typeface="+mn-ea"/>
                <a:cs typeface="+mn-cs"/>
              </a:rPr>
              <a:t>internet topology, not just neighboring routers. From then on, the router monitors</a:t>
            </a:r>
          </a:p>
          <a:p>
            <a:r>
              <a:rPr lang="en-US" sz="1200" kern="1200" baseline="0" dirty="0" smtClean="0">
                <a:solidFill>
                  <a:schemeClr val="tx1"/>
                </a:solidFill>
                <a:latin typeface="Times New Roman" pitchFamily="32" charset="0"/>
                <a:ea typeface="+mn-ea"/>
                <a:cs typeface="+mn-cs"/>
              </a:rPr>
              <a:t>its link costs. Whenever there is a significant change (e.g., a link cost increases or</a:t>
            </a:r>
          </a:p>
          <a:p>
            <a:r>
              <a:rPr lang="en-US" sz="1200" kern="1200" baseline="0" dirty="0" smtClean="0">
                <a:solidFill>
                  <a:schemeClr val="tx1"/>
                </a:solidFill>
                <a:latin typeface="Times New Roman" pitchFamily="32" charset="0"/>
                <a:ea typeface="+mn-ea"/>
                <a:cs typeface="+mn-cs"/>
              </a:rPr>
              <a:t>decreases substantially, a new link is created, or an existing link becomes unavailable),</a:t>
            </a:r>
          </a:p>
          <a:p>
            <a:r>
              <a:rPr lang="en-US" sz="1200" kern="1200" baseline="0" dirty="0" smtClean="0">
                <a:solidFill>
                  <a:schemeClr val="tx1"/>
                </a:solidFill>
                <a:latin typeface="Times New Roman" pitchFamily="32" charset="0"/>
                <a:ea typeface="+mn-ea"/>
                <a:cs typeface="+mn-cs"/>
              </a:rPr>
              <a:t>the router again advertises its set of link costs to all other routers in the configuration.</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Because each router receives the link costs of all routers in the configuration,</a:t>
            </a:r>
          </a:p>
          <a:p>
            <a:r>
              <a:rPr lang="en-US" sz="1200" kern="1200" baseline="0" dirty="0" smtClean="0">
                <a:solidFill>
                  <a:schemeClr val="tx1"/>
                </a:solidFill>
                <a:latin typeface="Times New Roman" pitchFamily="32" charset="0"/>
                <a:ea typeface="+mn-ea"/>
                <a:cs typeface="+mn-cs"/>
              </a:rPr>
              <a:t>each router can construct the topology of the entire configuration and then calculate</a:t>
            </a:r>
          </a:p>
          <a:p>
            <a:r>
              <a:rPr lang="en-US" sz="1200" kern="1200" baseline="0" dirty="0" smtClean="0">
                <a:solidFill>
                  <a:schemeClr val="tx1"/>
                </a:solidFill>
                <a:latin typeface="Times New Roman" pitchFamily="32" charset="0"/>
                <a:ea typeface="+mn-ea"/>
                <a:cs typeface="+mn-cs"/>
              </a:rPr>
              <a:t>the shortest path to each destination network. Having done this, the router can construct</a:t>
            </a:r>
          </a:p>
          <a:p>
            <a:r>
              <a:rPr lang="en-US" sz="1200" kern="1200" baseline="0" dirty="0" smtClean="0">
                <a:solidFill>
                  <a:schemeClr val="tx1"/>
                </a:solidFill>
                <a:latin typeface="Times New Roman" pitchFamily="32" charset="0"/>
                <a:ea typeface="+mn-ea"/>
                <a:cs typeface="+mn-cs"/>
              </a:rPr>
              <a:t>its routing table, listing the first hop to each destination. Because the router</a:t>
            </a:r>
          </a:p>
          <a:p>
            <a:r>
              <a:rPr lang="en-US" sz="1200" kern="1200" baseline="0" dirty="0" smtClean="0">
                <a:solidFill>
                  <a:schemeClr val="tx1"/>
                </a:solidFill>
                <a:latin typeface="Times New Roman" pitchFamily="32" charset="0"/>
                <a:ea typeface="+mn-ea"/>
                <a:cs typeface="+mn-cs"/>
              </a:rPr>
              <a:t>has a representation of the entire network, it does not use a distributed version of</a:t>
            </a:r>
          </a:p>
          <a:p>
            <a:r>
              <a:rPr lang="en-US" sz="1200" kern="1200" baseline="0" dirty="0" smtClean="0">
                <a:solidFill>
                  <a:schemeClr val="tx1"/>
                </a:solidFill>
                <a:latin typeface="Times New Roman" pitchFamily="32" charset="0"/>
                <a:ea typeface="+mn-ea"/>
                <a:cs typeface="+mn-cs"/>
              </a:rPr>
              <a:t>a routing algorithm, as is done in distance-vector routing. Rather, the router can</a:t>
            </a:r>
          </a:p>
          <a:p>
            <a:r>
              <a:rPr lang="en-US" sz="1200" kern="1200" baseline="0" dirty="0" smtClean="0">
                <a:solidFill>
                  <a:schemeClr val="tx1"/>
                </a:solidFill>
                <a:latin typeface="Times New Roman" pitchFamily="32" charset="0"/>
                <a:ea typeface="+mn-ea"/>
                <a:cs typeface="+mn-cs"/>
              </a:rPr>
              <a:t>use any routing algorithm to determine the shortest paths. In practice, </a:t>
            </a:r>
            <a:r>
              <a:rPr lang="en-US" sz="1200" kern="1200" baseline="0" dirty="0" err="1" smtClean="0">
                <a:solidFill>
                  <a:schemeClr val="tx1"/>
                </a:solidFill>
                <a:latin typeface="Times New Roman" pitchFamily="32" charset="0"/>
                <a:ea typeface="+mn-ea"/>
                <a:cs typeface="+mn-cs"/>
              </a:rPr>
              <a:t>Dijkstra’s</a:t>
            </a:r>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algorithm is used. The OSPF protocol is an example of a routing protocol that uses</a:t>
            </a:r>
          </a:p>
          <a:p>
            <a:r>
              <a:rPr lang="en-US" sz="1200" kern="1200" baseline="0" dirty="0" smtClean="0">
                <a:solidFill>
                  <a:schemeClr val="tx1"/>
                </a:solidFill>
                <a:latin typeface="Times New Roman" pitchFamily="32" charset="0"/>
                <a:ea typeface="+mn-ea"/>
                <a:cs typeface="+mn-cs"/>
              </a:rPr>
              <a:t>link-state routing. The second-generation routing algorithm for ARPANET also</a:t>
            </a:r>
          </a:p>
          <a:p>
            <a:r>
              <a:rPr lang="en-US" sz="1200" kern="1200" baseline="0" dirty="0" smtClean="0">
                <a:solidFill>
                  <a:schemeClr val="tx1"/>
                </a:solidFill>
                <a:latin typeface="Times New Roman" pitchFamily="32" charset="0"/>
                <a:ea typeface="+mn-ea"/>
                <a:cs typeface="+mn-cs"/>
              </a:rPr>
              <a:t>uses this approach.</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Both link-state and distance-vector approaches have been used for interior</a:t>
            </a:r>
          </a:p>
          <a:p>
            <a:r>
              <a:rPr lang="en-US" sz="1200" kern="1200" baseline="0" dirty="0" smtClean="0">
                <a:solidFill>
                  <a:schemeClr val="tx1"/>
                </a:solidFill>
                <a:latin typeface="Times New Roman" pitchFamily="32" charset="0"/>
                <a:ea typeface="+mn-ea"/>
                <a:cs typeface="+mn-cs"/>
              </a:rPr>
              <a:t>router protocols. Neither approach is effective for an exterior router protocol.</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34</a:t>
            </a:fld>
            <a:endParaRPr lang="en-US" dirty="0"/>
          </a:p>
        </p:txBody>
      </p:sp>
    </p:spTree>
    <p:extLst>
      <p:ext uri="{BB962C8B-B14F-4D97-AF65-F5344CB8AC3E}">
        <p14:creationId xmlns:p14="http://schemas.microsoft.com/office/powerpoint/2010/main" val="34504091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32" charset="0"/>
                <a:ea typeface="+mn-ea"/>
                <a:cs typeface="+mn-cs"/>
              </a:rPr>
              <a:t> An alternative, known as path-vector routing , is to dispense with routing</a:t>
            </a:r>
          </a:p>
          <a:p>
            <a:r>
              <a:rPr lang="en-US" sz="1200" kern="1200" baseline="0" dirty="0" smtClean="0">
                <a:solidFill>
                  <a:schemeClr val="tx1"/>
                </a:solidFill>
                <a:latin typeface="Times New Roman" pitchFamily="32" charset="0"/>
                <a:ea typeface="+mn-ea"/>
                <a:cs typeface="+mn-cs"/>
              </a:rPr>
              <a:t>metrics and simply provide information about which networks can be reached</a:t>
            </a:r>
          </a:p>
          <a:p>
            <a:r>
              <a:rPr lang="en-US" sz="1200" kern="1200" baseline="0" dirty="0" smtClean="0">
                <a:solidFill>
                  <a:schemeClr val="tx1"/>
                </a:solidFill>
                <a:latin typeface="Times New Roman" pitchFamily="32" charset="0"/>
                <a:ea typeface="+mn-ea"/>
                <a:cs typeface="+mn-cs"/>
              </a:rPr>
              <a:t>by a given router and the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 that must be crossed to get there. The approach</a:t>
            </a:r>
          </a:p>
          <a:p>
            <a:r>
              <a:rPr lang="en-US" sz="1200" kern="1200" baseline="0" dirty="0" smtClean="0">
                <a:solidFill>
                  <a:schemeClr val="tx1"/>
                </a:solidFill>
                <a:latin typeface="Times New Roman" pitchFamily="32" charset="0"/>
                <a:ea typeface="+mn-ea"/>
                <a:cs typeface="+mn-cs"/>
              </a:rPr>
              <a:t>differs from a distance-vector algorithm in two respects: First, the path-vector</a:t>
            </a:r>
          </a:p>
          <a:p>
            <a:r>
              <a:rPr lang="en-US" sz="1200" kern="1200" baseline="0" dirty="0" smtClean="0">
                <a:solidFill>
                  <a:schemeClr val="tx1"/>
                </a:solidFill>
                <a:latin typeface="Times New Roman" pitchFamily="32" charset="0"/>
                <a:ea typeface="+mn-ea"/>
                <a:cs typeface="+mn-cs"/>
              </a:rPr>
              <a:t>approach does not include a distance or cost estimate. Second, each block of</a:t>
            </a:r>
          </a:p>
          <a:p>
            <a:r>
              <a:rPr lang="en-US" sz="1200" kern="1200" baseline="0" dirty="0" smtClean="0">
                <a:solidFill>
                  <a:schemeClr val="tx1"/>
                </a:solidFill>
                <a:latin typeface="Times New Roman" pitchFamily="32" charset="0"/>
                <a:ea typeface="+mn-ea"/>
                <a:cs typeface="+mn-cs"/>
              </a:rPr>
              <a:t>routing information lists all of the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 visited in order to reach the destination</a:t>
            </a:r>
          </a:p>
          <a:p>
            <a:r>
              <a:rPr lang="en-US" sz="1200" kern="1200" baseline="0" dirty="0" smtClean="0">
                <a:solidFill>
                  <a:schemeClr val="tx1"/>
                </a:solidFill>
                <a:latin typeface="Times New Roman" pitchFamily="32" charset="0"/>
                <a:ea typeface="+mn-ea"/>
                <a:cs typeface="+mn-cs"/>
              </a:rPr>
              <a:t>network by this route.</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Because a path vector lists the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 that a datagram must traverse if it follows</a:t>
            </a:r>
          </a:p>
          <a:p>
            <a:r>
              <a:rPr lang="en-US" sz="1200" kern="1200" baseline="0" dirty="0" smtClean="0">
                <a:solidFill>
                  <a:schemeClr val="tx1"/>
                </a:solidFill>
                <a:latin typeface="Times New Roman" pitchFamily="32" charset="0"/>
                <a:ea typeface="+mn-ea"/>
                <a:cs typeface="+mn-cs"/>
              </a:rPr>
              <a:t>this route, the path information enables a router to perform policy routing. That</a:t>
            </a:r>
          </a:p>
          <a:p>
            <a:r>
              <a:rPr lang="en-US" sz="1200" kern="1200" baseline="0" dirty="0" smtClean="0">
                <a:solidFill>
                  <a:schemeClr val="tx1"/>
                </a:solidFill>
                <a:latin typeface="Times New Roman" pitchFamily="32" charset="0"/>
                <a:ea typeface="+mn-ea"/>
                <a:cs typeface="+mn-cs"/>
              </a:rPr>
              <a:t>is, a router may decide to avoid a particular path in order to avoid transiting a particular</a:t>
            </a:r>
          </a:p>
          <a:p>
            <a:r>
              <a:rPr lang="en-US" sz="1200" kern="1200" baseline="0" dirty="0" smtClean="0">
                <a:solidFill>
                  <a:schemeClr val="tx1"/>
                </a:solidFill>
                <a:latin typeface="Times New Roman" pitchFamily="32" charset="0"/>
                <a:ea typeface="+mn-ea"/>
                <a:cs typeface="+mn-cs"/>
              </a:rPr>
              <a:t>AS. For example, information that is confidential may be limited to certain</a:t>
            </a:r>
          </a:p>
          <a:p>
            <a:r>
              <a:rPr lang="en-US" sz="1200" kern="1200" baseline="0" dirty="0" smtClean="0">
                <a:solidFill>
                  <a:schemeClr val="tx1"/>
                </a:solidFill>
                <a:latin typeface="Times New Roman" pitchFamily="32" charset="0"/>
                <a:ea typeface="+mn-ea"/>
                <a:cs typeface="+mn-cs"/>
              </a:rPr>
              <a:t>kinds of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 Or a router may have information about the performance or quality</a:t>
            </a:r>
          </a:p>
          <a:p>
            <a:r>
              <a:rPr lang="en-US" sz="1200" kern="1200" baseline="0" dirty="0" smtClean="0">
                <a:solidFill>
                  <a:schemeClr val="tx1"/>
                </a:solidFill>
                <a:latin typeface="Times New Roman" pitchFamily="32" charset="0"/>
                <a:ea typeface="+mn-ea"/>
                <a:cs typeface="+mn-cs"/>
              </a:rPr>
              <a:t>of the portion of the internet that is included in an AS that leads the router to avoid</a:t>
            </a:r>
          </a:p>
          <a:p>
            <a:r>
              <a:rPr lang="en-US" sz="1200" kern="1200" baseline="0" dirty="0" smtClean="0">
                <a:solidFill>
                  <a:schemeClr val="tx1"/>
                </a:solidFill>
                <a:latin typeface="Times New Roman" pitchFamily="32" charset="0"/>
                <a:ea typeface="+mn-ea"/>
                <a:cs typeface="+mn-cs"/>
              </a:rPr>
              <a:t>that AS. Examples of performance or quality metrics include link speed, capacity,</a:t>
            </a:r>
          </a:p>
          <a:p>
            <a:r>
              <a:rPr lang="en-US" sz="1200" kern="1200" baseline="0" dirty="0" smtClean="0">
                <a:solidFill>
                  <a:schemeClr val="tx1"/>
                </a:solidFill>
                <a:latin typeface="Times New Roman" pitchFamily="32" charset="0"/>
                <a:ea typeface="+mn-ea"/>
                <a:cs typeface="+mn-cs"/>
              </a:rPr>
              <a:t>tendency to become congested, and overall quality of operation. Another criterion</a:t>
            </a:r>
          </a:p>
          <a:p>
            <a:r>
              <a:rPr lang="en-US" sz="1200" kern="1200" baseline="0" dirty="0" smtClean="0">
                <a:solidFill>
                  <a:schemeClr val="tx1"/>
                </a:solidFill>
                <a:latin typeface="Times New Roman" pitchFamily="32" charset="0"/>
                <a:ea typeface="+mn-ea"/>
                <a:cs typeface="+mn-cs"/>
              </a:rPr>
              <a:t>that could be used is minimizing the number of transit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35</a:t>
            </a:fld>
            <a:endParaRPr lang="en-US" dirty="0"/>
          </a:p>
        </p:txBody>
      </p:sp>
    </p:spTree>
    <p:extLst>
      <p:ext uri="{BB962C8B-B14F-4D97-AF65-F5344CB8AC3E}">
        <p14:creationId xmlns:p14="http://schemas.microsoft.com/office/powerpoint/2010/main" val="12682385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 BGP was developed for use in conjunction with internets that employ the TCP/IP</a:t>
            </a:r>
          </a:p>
          <a:p>
            <a:r>
              <a:rPr lang="en-US" sz="1200" kern="1200" baseline="0" dirty="0" smtClean="0">
                <a:solidFill>
                  <a:schemeClr val="tx1"/>
                </a:solidFill>
                <a:latin typeface="Times New Roman" pitchFamily="32" charset="0"/>
                <a:ea typeface="+mn-ea"/>
                <a:cs typeface="+mn-cs"/>
              </a:rPr>
              <a:t>suite, although the concepts are applicable to any internet. BGP has become the</a:t>
            </a:r>
          </a:p>
          <a:p>
            <a:r>
              <a:rPr lang="en-US" sz="1200" kern="1200" baseline="0" dirty="0" smtClean="0">
                <a:solidFill>
                  <a:schemeClr val="tx1"/>
                </a:solidFill>
                <a:latin typeface="Times New Roman" pitchFamily="32" charset="0"/>
                <a:ea typeface="+mn-ea"/>
                <a:cs typeface="+mn-cs"/>
              </a:rPr>
              <a:t>preferred exterior router protocol for the Internet.</a:t>
            </a:r>
          </a:p>
          <a:p>
            <a:endParaRPr lang="en-US" sz="1200" b="1" kern="1200" baseline="0" dirty="0" smtClean="0">
              <a:solidFill>
                <a:schemeClr val="tx1"/>
              </a:solidFill>
              <a:latin typeface="Times New Roman" pitchFamily="32" charset="0"/>
              <a:ea typeface="+mn-ea"/>
              <a:cs typeface="+mn-cs"/>
            </a:endParaRPr>
          </a:p>
          <a:p>
            <a:r>
              <a:rPr lang="en-US" sz="1200" b="0" kern="1200" baseline="0" dirty="0" smtClean="0">
                <a:solidFill>
                  <a:schemeClr val="tx1"/>
                </a:solidFill>
                <a:latin typeface="Times New Roman" pitchFamily="32" charset="0"/>
                <a:ea typeface="+mn-ea"/>
                <a:cs typeface="+mn-cs"/>
              </a:rPr>
              <a:t>BGP was designed to allow routers, called gateways in the standard,</a:t>
            </a:r>
          </a:p>
          <a:p>
            <a:r>
              <a:rPr lang="en-US" sz="1200" kern="1200" baseline="0" dirty="0" smtClean="0">
                <a:solidFill>
                  <a:schemeClr val="tx1"/>
                </a:solidFill>
                <a:latin typeface="Times New Roman" pitchFamily="32" charset="0"/>
                <a:ea typeface="+mn-ea"/>
                <a:cs typeface="+mn-cs"/>
              </a:rPr>
              <a:t>in different autonomous systems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 to cooperate in the exchange of routing</a:t>
            </a:r>
          </a:p>
          <a:p>
            <a:r>
              <a:rPr lang="en-US" sz="1200" kern="1200" baseline="0" dirty="0" smtClean="0">
                <a:solidFill>
                  <a:schemeClr val="tx1"/>
                </a:solidFill>
                <a:latin typeface="Times New Roman" pitchFamily="32" charset="0"/>
                <a:ea typeface="+mn-ea"/>
                <a:cs typeface="+mn-cs"/>
              </a:rPr>
              <a:t>information. The protocol operates in terms of messages, which are sent over TCP</a:t>
            </a:r>
          </a:p>
          <a:p>
            <a:r>
              <a:rPr lang="en-US" sz="1200" kern="1200" baseline="0" dirty="0" smtClean="0">
                <a:solidFill>
                  <a:schemeClr val="tx1"/>
                </a:solidFill>
                <a:latin typeface="Times New Roman" pitchFamily="32" charset="0"/>
                <a:ea typeface="+mn-ea"/>
                <a:cs typeface="+mn-cs"/>
              </a:rPr>
              <a:t>connections. The current version of BGP is known as BGP-4 (RFC 4271).</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36</a:t>
            </a:fld>
            <a:endParaRPr lang="en-US" dirty="0"/>
          </a:p>
        </p:txBody>
      </p:sp>
    </p:spTree>
    <p:extLst>
      <p:ext uri="{BB962C8B-B14F-4D97-AF65-F5344CB8AC3E}">
        <p14:creationId xmlns:p14="http://schemas.microsoft.com/office/powerpoint/2010/main" val="20110854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The repertoire of messages is summarized in Table 19.2. </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37</a:t>
            </a:fld>
            <a:endParaRPr lang="en-US" dirty="0"/>
          </a:p>
        </p:txBody>
      </p:sp>
    </p:spTree>
    <p:extLst>
      <p:ext uri="{BB962C8B-B14F-4D97-AF65-F5344CB8AC3E}">
        <p14:creationId xmlns:p14="http://schemas.microsoft.com/office/powerpoint/2010/main" val="3236369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32" charset="0"/>
                <a:ea typeface="+mn-ea"/>
                <a:cs typeface="+mn-cs"/>
              </a:rPr>
              <a:t> Two routers are considered to be neighbors if they are attached to the same</a:t>
            </a:r>
          </a:p>
          <a:p>
            <a:r>
              <a:rPr lang="en-US" sz="1200" kern="1200" baseline="0" dirty="0" smtClean="0">
                <a:solidFill>
                  <a:schemeClr val="tx1"/>
                </a:solidFill>
                <a:latin typeface="Times New Roman" pitchFamily="32" charset="0"/>
                <a:ea typeface="+mn-ea"/>
                <a:cs typeface="+mn-cs"/>
              </a:rPr>
              <a:t>network. If the two routers are in different autonomous systems, they may wish</a:t>
            </a:r>
          </a:p>
          <a:p>
            <a:r>
              <a:rPr lang="en-US" sz="1200" kern="1200" baseline="0" dirty="0" smtClean="0">
                <a:solidFill>
                  <a:schemeClr val="tx1"/>
                </a:solidFill>
                <a:latin typeface="Times New Roman" pitchFamily="32" charset="0"/>
                <a:ea typeface="+mn-ea"/>
                <a:cs typeface="+mn-cs"/>
              </a:rPr>
              <a:t>to exchange routing information. For this purpose, it is necessary first to perform</a:t>
            </a:r>
          </a:p>
          <a:p>
            <a:r>
              <a:rPr lang="en-US" sz="1200" kern="1200" baseline="0" dirty="0" smtClean="0">
                <a:solidFill>
                  <a:schemeClr val="tx1"/>
                </a:solidFill>
                <a:latin typeface="Times New Roman" pitchFamily="32" charset="0"/>
                <a:ea typeface="+mn-ea"/>
                <a:cs typeface="+mn-cs"/>
              </a:rPr>
              <a:t>neighbor acquisition . In essence, neighbor acquisition occurs when two neighboring</a:t>
            </a:r>
          </a:p>
          <a:p>
            <a:r>
              <a:rPr lang="en-US" sz="1200" kern="1200" baseline="0" dirty="0" smtClean="0">
                <a:solidFill>
                  <a:schemeClr val="tx1"/>
                </a:solidFill>
                <a:latin typeface="Times New Roman" pitchFamily="32" charset="0"/>
                <a:ea typeface="+mn-ea"/>
                <a:cs typeface="+mn-cs"/>
              </a:rPr>
              <a:t>routers in different autonomous systems agree to exchange routing information</a:t>
            </a:r>
          </a:p>
          <a:p>
            <a:r>
              <a:rPr lang="en-US" sz="1200" kern="1200" baseline="0" dirty="0" smtClean="0">
                <a:solidFill>
                  <a:schemeClr val="tx1"/>
                </a:solidFill>
                <a:latin typeface="Times New Roman" pitchFamily="32" charset="0"/>
                <a:ea typeface="+mn-ea"/>
                <a:cs typeface="+mn-cs"/>
              </a:rPr>
              <a:t>regularly. A formal acquisition procedure is needed because one of the routers may</a:t>
            </a:r>
          </a:p>
          <a:p>
            <a:r>
              <a:rPr lang="en-US" sz="1200" kern="1200" baseline="0" dirty="0" smtClean="0">
                <a:solidFill>
                  <a:schemeClr val="tx1"/>
                </a:solidFill>
                <a:latin typeface="Times New Roman" pitchFamily="32" charset="0"/>
                <a:ea typeface="+mn-ea"/>
                <a:cs typeface="+mn-cs"/>
              </a:rPr>
              <a:t>not wish to participate. For example, the router may be overburdened and does not</a:t>
            </a:r>
          </a:p>
          <a:p>
            <a:r>
              <a:rPr lang="en-US" sz="1200" kern="1200" baseline="0" dirty="0" smtClean="0">
                <a:solidFill>
                  <a:schemeClr val="tx1"/>
                </a:solidFill>
                <a:latin typeface="Times New Roman" pitchFamily="32" charset="0"/>
                <a:ea typeface="+mn-ea"/>
                <a:cs typeface="+mn-cs"/>
              </a:rPr>
              <a:t>want to be responsible for traffic coming in from outside the system. In the neighbor</a:t>
            </a:r>
          </a:p>
          <a:p>
            <a:r>
              <a:rPr lang="en-US" sz="1200" kern="1200" baseline="0" dirty="0" smtClean="0">
                <a:solidFill>
                  <a:schemeClr val="tx1"/>
                </a:solidFill>
                <a:latin typeface="Times New Roman" pitchFamily="32" charset="0"/>
                <a:ea typeface="+mn-ea"/>
                <a:cs typeface="+mn-cs"/>
              </a:rPr>
              <a:t>acquisition process, one router sends a request message to the other, which may</a:t>
            </a:r>
          </a:p>
          <a:p>
            <a:r>
              <a:rPr lang="en-US" sz="1200" kern="1200" baseline="0" dirty="0" smtClean="0">
                <a:solidFill>
                  <a:schemeClr val="tx1"/>
                </a:solidFill>
                <a:latin typeface="Times New Roman" pitchFamily="32" charset="0"/>
                <a:ea typeface="+mn-ea"/>
                <a:cs typeface="+mn-cs"/>
              </a:rPr>
              <a:t>either accept or refuse the offer. The protocol does not address the issue of how</a:t>
            </a:r>
          </a:p>
          <a:p>
            <a:r>
              <a:rPr lang="en-US" sz="1200" kern="1200" baseline="0" dirty="0" smtClean="0">
                <a:solidFill>
                  <a:schemeClr val="tx1"/>
                </a:solidFill>
                <a:latin typeface="Times New Roman" pitchFamily="32" charset="0"/>
                <a:ea typeface="+mn-ea"/>
                <a:cs typeface="+mn-cs"/>
              </a:rPr>
              <a:t>one router knows the address or even the existence of another router nor how it</a:t>
            </a:r>
          </a:p>
          <a:p>
            <a:r>
              <a:rPr lang="en-US" sz="1200" kern="1200" baseline="0" dirty="0" smtClean="0">
                <a:solidFill>
                  <a:schemeClr val="tx1"/>
                </a:solidFill>
                <a:latin typeface="Times New Roman" pitchFamily="32" charset="0"/>
                <a:ea typeface="+mn-ea"/>
                <a:cs typeface="+mn-cs"/>
              </a:rPr>
              <a:t>decides that it needs to exchange routing information with that particular router.</a:t>
            </a:r>
          </a:p>
          <a:p>
            <a:r>
              <a:rPr lang="en-US" sz="1200" kern="1200" baseline="0" dirty="0" smtClean="0">
                <a:solidFill>
                  <a:schemeClr val="tx1"/>
                </a:solidFill>
                <a:latin typeface="Times New Roman" pitchFamily="32" charset="0"/>
                <a:ea typeface="+mn-ea"/>
                <a:cs typeface="+mn-cs"/>
              </a:rPr>
              <a:t>These issues must be dealt with at configuration time or by active intervention of a</a:t>
            </a:r>
          </a:p>
          <a:p>
            <a:r>
              <a:rPr lang="en-US" sz="1200" kern="1200" baseline="0" dirty="0" smtClean="0">
                <a:solidFill>
                  <a:schemeClr val="tx1"/>
                </a:solidFill>
                <a:latin typeface="Times New Roman" pitchFamily="32" charset="0"/>
                <a:ea typeface="+mn-ea"/>
                <a:cs typeface="+mn-cs"/>
              </a:rPr>
              <a:t>network manager.</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To perform neighbor acquisition, two routers send Open messages to each</a:t>
            </a:r>
          </a:p>
          <a:p>
            <a:r>
              <a:rPr lang="en-US" sz="1200" kern="1200" baseline="0" dirty="0" smtClean="0">
                <a:solidFill>
                  <a:schemeClr val="tx1"/>
                </a:solidFill>
                <a:latin typeface="Times New Roman" pitchFamily="32" charset="0"/>
                <a:ea typeface="+mn-ea"/>
                <a:cs typeface="+mn-cs"/>
              </a:rPr>
              <a:t>other after a TCP connection is established. If each router accepts the request, it</a:t>
            </a:r>
          </a:p>
          <a:p>
            <a:r>
              <a:rPr lang="en-US" sz="1200" kern="1200" baseline="0" dirty="0" smtClean="0">
                <a:solidFill>
                  <a:schemeClr val="tx1"/>
                </a:solidFill>
                <a:latin typeface="Times New Roman" pitchFamily="32" charset="0"/>
                <a:ea typeface="+mn-ea"/>
                <a:cs typeface="+mn-cs"/>
              </a:rPr>
              <a:t>returns a </a:t>
            </a:r>
            <a:r>
              <a:rPr lang="en-US" sz="1200" kern="1200" baseline="0" dirty="0" err="1" smtClean="0">
                <a:solidFill>
                  <a:schemeClr val="tx1"/>
                </a:solidFill>
                <a:latin typeface="Times New Roman" pitchFamily="32" charset="0"/>
                <a:ea typeface="+mn-ea"/>
                <a:cs typeface="+mn-cs"/>
              </a:rPr>
              <a:t>Keepalive</a:t>
            </a:r>
            <a:r>
              <a:rPr lang="en-US" sz="1200" kern="1200" baseline="0" dirty="0" smtClean="0">
                <a:solidFill>
                  <a:schemeClr val="tx1"/>
                </a:solidFill>
                <a:latin typeface="Times New Roman" pitchFamily="32" charset="0"/>
                <a:ea typeface="+mn-ea"/>
                <a:cs typeface="+mn-cs"/>
              </a:rPr>
              <a:t> message in response.</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38</a:t>
            </a:fld>
            <a:endParaRPr lang="en-US" dirty="0"/>
          </a:p>
        </p:txBody>
      </p:sp>
    </p:spTree>
    <p:extLst>
      <p:ext uri="{BB962C8B-B14F-4D97-AF65-F5344CB8AC3E}">
        <p14:creationId xmlns:p14="http://schemas.microsoft.com/office/powerpoint/2010/main" val="30533114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baseline="0" dirty="0" smtClean="0">
                <a:solidFill>
                  <a:schemeClr val="tx1"/>
                </a:solidFill>
                <a:latin typeface="Times New Roman" pitchFamily="32" charset="0"/>
                <a:ea typeface="+mn-ea"/>
                <a:cs typeface="+mn-cs"/>
              </a:rPr>
              <a:t> Figure 19.10 illustrates the formats of all of the BGP messages.</a:t>
            </a:r>
          </a:p>
          <a:p>
            <a:r>
              <a:rPr lang="en-US" sz="1200" kern="1200" baseline="0" dirty="0" smtClean="0">
                <a:solidFill>
                  <a:schemeClr val="tx1"/>
                </a:solidFill>
                <a:latin typeface="Times New Roman" pitchFamily="32" charset="0"/>
                <a:ea typeface="+mn-ea"/>
                <a:cs typeface="+mn-cs"/>
              </a:rPr>
              <a:t>Each message begins with a 19-octet header containing three fields, as indicated by</a:t>
            </a:r>
          </a:p>
          <a:p>
            <a:r>
              <a:rPr lang="en-US" sz="1200" kern="1200" baseline="0" dirty="0" smtClean="0">
                <a:solidFill>
                  <a:schemeClr val="tx1"/>
                </a:solidFill>
                <a:latin typeface="Times New Roman" pitchFamily="32" charset="0"/>
                <a:ea typeface="+mn-ea"/>
                <a:cs typeface="+mn-cs"/>
              </a:rPr>
              <a:t>the shaded portion of each message in the figure:</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Marker:  Reserved for authentication. The sender may insert a value in this</a:t>
            </a:r>
          </a:p>
          <a:p>
            <a:r>
              <a:rPr lang="en-US" sz="1200" kern="1200" baseline="0" dirty="0" smtClean="0">
                <a:solidFill>
                  <a:schemeClr val="tx1"/>
                </a:solidFill>
                <a:latin typeface="Times New Roman" pitchFamily="32" charset="0"/>
                <a:ea typeface="+mn-ea"/>
                <a:cs typeface="+mn-cs"/>
              </a:rPr>
              <a:t>field that would be used as part of an authentication mechanism to enable the</a:t>
            </a:r>
          </a:p>
          <a:p>
            <a:r>
              <a:rPr lang="en-US" sz="1200" kern="1200" baseline="0" dirty="0" smtClean="0">
                <a:solidFill>
                  <a:schemeClr val="tx1"/>
                </a:solidFill>
                <a:latin typeface="Times New Roman" pitchFamily="32" charset="0"/>
                <a:ea typeface="+mn-ea"/>
                <a:cs typeface="+mn-cs"/>
              </a:rPr>
              <a:t>recipient to verify the identity of the sender.</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Length:  Length of message in octets.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Type:  Type of message: Open, Update, Notification, </a:t>
            </a:r>
            <a:r>
              <a:rPr lang="en-US" sz="1200" kern="1200" baseline="0" dirty="0" err="1" smtClean="0">
                <a:solidFill>
                  <a:schemeClr val="tx1"/>
                </a:solidFill>
                <a:latin typeface="Times New Roman" pitchFamily="32" charset="0"/>
                <a:ea typeface="+mn-ea"/>
                <a:cs typeface="+mn-cs"/>
              </a:rPr>
              <a:t>Keepalive</a:t>
            </a:r>
            <a:r>
              <a:rPr lang="en-US" sz="1200" kern="1200" baseline="0" dirty="0" smtClean="0">
                <a:solidFill>
                  <a:schemeClr val="tx1"/>
                </a:solidFill>
                <a:latin typeface="Times New Roman" pitchFamily="32" charset="0"/>
                <a:ea typeface="+mn-ea"/>
                <a:cs typeface="+mn-cs"/>
              </a:rPr>
              <a:t>.</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To acquire a neighbor, a router first opens a TCP connection to the neighbor</a:t>
            </a:r>
          </a:p>
          <a:p>
            <a:r>
              <a:rPr lang="en-US" sz="1200" kern="1200" baseline="0" dirty="0" smtClean="0">
                <a:solidFill>
                  <a:schemeClr val="tx1"/>
                </a:solidFill>
                <a:latin typeface="Times New Roman" pitchFamily="32" charset="0"/>
                <a:ea typeface="+mn-ea"/>
                <a:cs typeface="+mn-cs"/>
              </a:rPr>
              <a:t>router of interest. It then sends an Open message. This message identifies the AS to</a:t>
            </a:r>
          </a:p>
          <a:p>
            <a:r>
              <a:rPr lang="en-US" sz="1200" kern="1200" baseline="0" dirty="0" smtClean="0">
                <a:solidFill>
                  <a:schemeClr val="tx1"/>
                </a:solidFill>
                <a:latin typeface="Times New Roman" pitchFamily="32" charset="0"/>
                <a:ea typeface="+mn-ea"/>
                <a:cs typeface="+mn-cs"/>
              </a:rPr>
              <a:t>which the sender belongs and provides the IP address of the router. It also includes</a:t>
            </a:r>
          </a:p>
          <a:p>
            <a:r>
              <a:rPr lang="en-US" sz="1200" kern="1200" baseline="0" dirty="0" smtClean="0">
                <a:solidFill>
                  <a:schemeClr val="tx1"/>
                </a:solidFill>
                <a:latin typeface="Times New Roman" pitchFamily="32" charset="0"/>
                <a:ea typeface="+mn-ea"/>
                <a:cs typeface="+mn-cs"/>
              </a:rPr>
              <a:t>a Hold Time parameter, which indicates the number of seconds that the sender</a:t>
            </a:r>
          </a:p>
          <a:p>
            <a:r>
              <a:rPr lang="en-US" sz="1200" kern="1200" baseline="0" dirty="0" smtClean="0">
                <a:solidFill>
                  <a:schemeClr val="tx1"/>
                </a:solidFill>
                <a:latin typeface="Times New Roman" pitchFamily="32" charset="0"/>
                <a:ea typeface="+mn-ea"/>
                <a:cs typeface="+mn-cs"/>
              </a:rPr>
              <a:t>proposes for the value of the Hold Timer. If the recipient is prepared to open a</a:t>
            </a:r>
          </a:p>
          <a:p>
            <a:r>
              <a:rPr lang="en-US" sz="1200" kern="1200" baseline="0" dirty="0" smtClean="0">
                <a:solidFill>
                  <a:schemeClr val="tx1"/>
                </a:solidFill>
                <a:latin typeface="Times New Roman" pitchFamily="32" charset="0"/>
                <a:ea typeface="+mn-ea"/>
                <a:cs typeface="+mn-cs"/>
              </a:rPr>
              <a:t>neighbor relationship, it calculates a value of Hold Timer that is the minimum of</a:t>
            </a:r>
          </a:p>
          <a:p>
            <a:r>
              <a:rPr lang="en-US" sz="1200" kern="1200" baseline="0" dirty="0" smtClean="0">
                <a:solidFill>
                  <a:schemeClr val="tx1"/>
                </a:solidFill>
                <a:latin typeface="Times New Roman" pitchFamily="32" charset="0"/>
                <a:ea typeface="+mn-ea"/>
                <a:cs typeface="+mn-cs"/>
              </a:rPr>
              <a:t>its Hold Time and the Hold Time in the Open message. This calculated value is</a:t>
            </a:r>
          </a:p>
          <a:p>
            <a:r>
              <a:rPr lang="en-US" sz="1200" kern="1200" baseline="0" dirty="0" smtClean="0">
                <a:solidFill>
                  <a:schemeClr val="tx1"/>
                </a:solidFill>
                <a:latin typeface="Times New Roman" pitchFamily="32" charset="0"/>
                <a:ea typeface="+mn-ea"/>
                <a:cs typeface="+mn-cs"/>
              </a:rPr>
              <a:t>the maximum number of seconds that may elapse between the receipt of successive</a:t>
            </a:r>
          </a:p>
          <a:p>
            <a:r>
              <a:rPr lang="en-US" sz="1200" kern="1200" baseline="0" dirty="0" err="1" smtClean="0">
                <a:solidFill>
                  <a:schemeClr val="tx1"/>
                </a:solidFill>
                <a:latin typeface="Times New Roman" pitchFamily="32" charset="0"/>
                <a:ea typeface="+mn-ea"/>
                <a:cs typeface="+mn-cs"/>
              </a:rPr>
              <a:t>Keepalive</a:t>
            </a:r>
            <a:r>
              <a:rPr lang="en-US" sz="1200" kern="1200" baseline="0" dirty="0" smtClean="0">
                <a:solidFill>
                  <a:schemeClr val="tx1"/>
                </a:solidFill>
                <a:latin typeface="Times New Roman" pitchFamily="32" charset="0"/>
                <a:ea typeface="+mn-ea"/>
                <a:cs typeface="+mn-cs"/>
              </a:rPr>
              <a:t> and/or Update messages by the sender.</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The </a:t>
            </a:r>
            <a:r>
              <a:rPr lang="en-US" sz="1200" kern="1200" baseline="0" dirty="0" err="1" smtClean="0">
                <a:solidFill>
                  <a:schemeClr val="tx1"/>
                </a:solidFill>
                <a:latin typeface="Times New Roman" pitchFamily="32" charset="0"/>
                <a:ea typeface="+mn-ea"/>
                <a:cs typeface="+mn-cs"/>
              </a:rPr>
              <a:t>Keepalive</a:t>
            </a:r>
            <a:r>
              <a:rPr lang="en-US" sz="1200" kern="1200" baseline="0" dirty="0" smtClean="0">
                <a:solidFill>
                  <a:schemeClr val="tx1"/>
                </a:solidFill>
                <a:latin typeface="Times New Roman" pitchFamily="32" charset="0"/>
                <a:ea typeface="+mn-ea"/>
                <a:cs typeface="+mn-cs"/>
              </a:rPr>
              <a:t> message consists simply of the header. Each router issues these</a:t>
            </a:r>
          </a:p>
          <a:p>
            <a:r>
              <a:rPr lang="en-US" sz="1200" kern="1200" baseline="0" dirty="0" smtClean="0">
                <a:solidFill>
                  <a:schemeClr val="tx1"/>
                </a:solidFill>
                <a:latin typeface="Times New Roman" pitchFamily="32" charset="0"/>
                <a:ea typeface="+mn-ea"/>
                <a:cs typeface="+mn-cs"/>
              </a:rPr>
              <a:t>messages to each of its peers often enough to prevent the Hold Timer from expiring.</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The Update message communicates two types of information:</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Information about a single route through the internet. This information is</a:t>
            </a:r>
          </a:p>
          <a:p>
            <a:r>
              <a:rPr lang="en-US" sz="1200" kern="1200" baseline="0" dirty="0" smtClean="0">
                <a:solidFill>
                  <a:schemeClr val="tx1"/>
                </a:solidFill>
                <a:latin typeface="Times New Roman" pitchFamily="32" charset="0"/>
                <a:ea typeface="+mn-ea"/>
                <a:cs typeface="+mn-cs"/>
              </a:rPr>
              <a:t>available to be added to the database of any recipient router.</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A list of routes previously advertised by this router that are being withdrawn.</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An Update message may contain one or both types of information. Information</a:t>
            </a:r>
          </a:p>
          <a:p>
            <a:r>
              <a:rPr lang="en-US" sz="1200" kern="1200" baseline="0" dirty="0" smtClean="0">
                <a:solidFill>
                  <a:schemeClr val="tx1"/>
                </a:solidFill>
                <a:latin typeface="Times New Roman" pitchFamily="32" charset="0"/>
                <a:ea typeface="+mn-ea"/>
                <a:cs typeface="+mn-cs"/>
              </a:rPr>
              <a:t>about a single route through the network involves three fields: the Network Layer</a:t>
            </a:r>
          </a:p>
          <a:p>
            <a:r>
              <a:rPr lang="en-US" sz="1200" kern="1200" baseline="0" dirty="0" err="1" smtClean="0">
                <a:solidFill>
                  <a:schemeClr val="tx1"/>
                </a:solidFill>
                <a:latin typeface="Times New Roman" pitchFamily="32" charset="0"/>
                <a:ea typeface="+mn-ea"/>
                <a:cs typeface="+mn-cs"/>
              </a:rPr>
              <a:t>Reachability</a:t>
            </a:r>
            <a:r>
              <a:rPr lang="en-US" sz="1200" kern="1200" baseline="0" dirty="0" smtClean="0">
                <a:solidFill>
                  <a:schemeClr val="tx1"/>
                </a:solidFill>
                <a:latin typeface="Times New Roman" pitchFamily="32" charset="0"/>
                <a:ea typeface="+mn-ea"/>
                <a:cs typeface="+mn-cs"/>
              </a:rPr>
              <a:t> Information (NLRI) field, the Total Path Attributes Length field, and</a:t>
            </a:r>
          </a:p>
          <a:p>
            <a:r>
              <a:rPr lang="en-US" sz="1200" kern="1200" baseline="0" dirty="0" smtClean="0">
                <a:solidFill>
                  <a:schemeClr val="tx1"/>
                </a:solidFill>
                <a:latin typeface="Times New Roman" pitchFamily="32" charset="0"/>
                <a:ea typeface="+mn-ea"/>
                <a:cs typeface="+mn-cs"/>
              </a:rPr>
              <a:t>the Path Attributes field. The NLRI field consists of a list of identifiers of networks</a:t>
            </a:r>
          </a:p>
          <a:p>
            <a:r>
              <a:rPr lang="en-US" sz="1200" kern="1200" baseline="0" dirty="0" smtClean="0">
                <a:solidFill>
                  <a:schemeClr val="tx1"/>
                </a:solidFill>
                <a:latin typeface="Times New Roman" pitchFamily="32" charset="0"/>
                <a:ea typeface="+mn-ea"/>
                <a:cs typeface="+mn-cs"/>
              </a:rPr>
              <a:t>that can be reached by this route. Each network is identified by its IP address, which</a:t>
            </a:r>
          </a:p>
          <a:p>
            <a:r>
              <a:rPr lang="en-US" sz="1200" kern="1200" baseline="0" dirty="0" smtClean="0">
                <a:solidFill>
                  <a:schemeClr val="tx1"/>
                </a:solidFill>
                <a:latin typeface="Times New Roman" pitchFamily="32" charset="0"/>
                <a:ea typeface="+mn-ea"/>
                <a:cs typeface="+mn-cs"/>
              </a:rPr>
              <a:t>is actually a portion of a full IP address. Recall that an IP address is a 32-bit quantity</a:t>
            </a:r>
          </a:p>
          <a:p>
            <a:r>
              <a:rPr lang="en-US" sz="1200" kern="1200" baseline="0" dirty="0" smtClean="0">
                <a:solidFill>
                  <a:schemeClr val="tx1"/>
                </a:solidFill>
                <a:latin typeface="Times New Roman" pitchFamily="32" charset="0"/>
                <a:ea typeface="+mn-ea"/>
                <a:cs typeface="+mn-cs"/>
              </a:rPr>
              <a:t>of the form {network, host}. The left-hand or prefix portion of this quantity identifies</a:t>
            </a:r>
          </a:p>
          <a:p>
            <a:r>
              <a:rPr lang="en-US" sz="1200" kern="1200" baseline="0" dirty="0" smtClean="0">
                <a:solidFill>
                  <a:schemeClr val="tx1"/>
                </a:solidFill>
                <a:latin typeface="Times New Roman" pitchFamily="32" charset="0"/>
                <a:ea typeface="+mn-ea"/>
                <a:cs typeface="+mn-cs"/>
              </a:rPr>
              <a:t>a particular network.</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The Path Attributes field contains a list of attributes that apply to this particular</a:t>
            </a:r>
          </a:p>
          <a:p>
            <a:r>
              <a:rPr lang="en-US" sz="1200" kern="1200" baseline="0" dirty="0" smtClean="0">
                <a:solidFill>
                  <a:schemeClr val="tx1"/>
                </a:solidFill>
                <a:latin typeface="Times New Roman" pitchFamily="32" charset="0"/>
                <a:ea typeface="+mn-ea"/>
                <a:cs typeface="+mn-cs"/>
              </a:rPr>
              <a:t>route. The following are the defined attributes: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Origin:  Indicates whether this information was generated by an interior router</a:t>
            </a:r>
          </a:p>
          <a:p>
            <a:r>
              <a:rPr lang="en-US" sz="1200" kern="1200" baseline="0" dirty="0" smtClean="0">
                <a:solidFill>
                  <a:schemeClr val="tx1"/>
                </a:solidFill>
                <a:latin typeface="Times New Roman" pitchFamily="32" charset="0"/>
                <a:ea typeface="+mn-ea"/>
                <a:cs typeface="+mn-cs"/>
              </a:rPr>
              <a:t>protocol (e.g., OSPF) or an exterior router protocol (in particular, BGP).</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a:t>
            </a:r>
            <a:r>
              <a:rPr lang="en-US" sz="1200" kern="1200" baseline="0" dirty="0" err="1" smtClean="0">
                <a:solidFill>
                  <a:schemeClr val="tx1"/>
                </a:solidFill>
                <a:latin typeface="Times New Roman" pitchFamily="32" charset="0"/>
                <a:ea typeface="+mn-ea"/>
                <a:cs typeface="+mn-cs"/>
              </a:rPr>
              <a:t>AS_Path</a:t>
            </a:r>
            <a:r>
              <a:rPr lang="en-US" sz="1200" kern="1200" baseline="0" dirty="0" smtClean="0">
                <a:solidFill>
                  <a:schemeClr val="tx1"/>
                </a:solidFill>
                <a:latin typeface="Times New Roman" pitchFamily="32" charset="0"/>
                <a:ea typeface="+mn-ea"/>
                <a:cs typeface="+mn-cs"/>
              </a:rPr>
              <a:t>:  A list of the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 that are traversed for this route.</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a:t>
            </a:r>
            <a:r>
              <a:rPr lang="en-US" sz="1200" kern="1200" baseline="0" dirty="0" err="1" smtClean="0">
                <a:solidFill>
                  <a:schemeClr val="tx1"/>
                </a:solidFill>
                <a:latin typeface="Times New Roman" pitchFamily="32" charset="0"/>
                <a:ea typeface="+mn-ea"/>
                <a:cs typeface="+mn-cs"/>
              </a:rPr>
              <a:t>Next_Hop</a:t>
            </a:r>
            <a:r>
              <a:rPr lang="en-US" sz="1200" kern="1200" baseline="0" dirty="0" smtClean="0">
                <a:solidFill>
                  <a:schemeClr val="tx1"/>
                </a:solidFill>
                <a:latin typeface="Times New Roman" pitchFamily="32" charset="0"/>
                <a:ea typeface="+mn-ea"/>
                <a:cs typeface="+mn-cs"/>
              </a:rPr>
              <a:t>:  The IP address of the border router that should be used as the next</a:t>
            </a:r>
          </a:p>
          <a:p>
            <a:r>
              <a:rPr lang="en-US" sz="1200" kern="1200" baseline="0" dirty="0" smtClean="0">
                <a:solidFill>
                  <a:schemeClr val="tx1"/>
                </a:solidFill>
                <a:latin typeface="Times New Roman" pitchFamily="32" charset="0"/>
                <a:ea typeface="+mn-ea"/>
                <a:cs typeface="+mn-cs"/>
              </a:rPr>
              <a:t>hop to the destinations listed in the NLRI field.</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a:t>
            </a:r>
            <a:r>
              <a:rPr lang="en-US" sz="1200" kern="1200" baseline="0" dirty="0" err="1" smtClean="0">
                <a:solidFill>
                  <a:schemeClr val="tx1"/>
                </a:solidFill>
                <a:latin typeface="Times New Roman" pitchFamily="32" charset="0"/>
                <a:ea typeface="+mn-ea"/>
                <a:cs typeface="+mn-cs"/>
              </a:rPr>
              <a:t>Multi_Exit_Disc</a:t>
            </a:r>
            <a:r>
              <a:rPr lang="en-US" sz="1200" kern="1200" baseline="0" dirty="0" smtClean="0">
                <a:solidFill>
                  <a:schemeClr val="tx1"/>
                </a:solidFill>
                <a:latin typeface="Times New Roman" pitchFamily="32" charset="0"/>
                <a:ea typeface="+mn-ea"/>
                <a:cs typeface="+mn-cs"/>
              </a:rPr>
              <a:t>:  Used to communicate some information about routes internal</a:t>
            </a:r>
          </a:p>
          <a:p>
            <a:r>
              <a:rPr lang="en-US" sz="1200" kern="1200" baseline="0" dirty="0" smtClean="0">
                <a:solidFill>
                  <a:schemeClr val="tx1"/>
                </a:solidFill>
                <a:latin typeface="Times New Roman" pitchFamily="32" charset="0"/>
                <a:ea typeface="+mn-ea"/>
                <a:cs typeface="+mn-cs"/>
              </a:rPr>
              <a:t>to an AS. This is described later in this section.</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a:t>
            </a:r>
            <a:r>
              <a:rPr lang="en-US" sz="1200" kern="1200" baseline="0" dirty="0" err="1" smtClean="0">
                <a:solidFill>
                  <a:schemeClr val="tx1"/>
                </a:solidFill>
                <a:latin typeface="Times New Roman" pitchFamily="32" charset="0"/>
                <a:ea typeface="+mn-ea"/>
                <a:cs typeface="+mn-cs"/>
              </a:rPr>
              <a:t>Local_Pref</a:t>
            </a:r>
            <a:r>
              <a:rPr lang="en-US" sz="1200" kern="1200" baseline="0" dirty="0" smtClean="0">
                <a:solidFill>
                  <a:schemeClr val="tx1"/>
                </a:solidFill>
                <a:latin typeface="Times New Roman" pitchFamily="32" charset="0"/>
                <a:ea typeface="+mn-ea"/>
                <a:cs typeface="+mn-cs"/>
              </a:rPr>
              <a:t>:  Used by a router to inform other routers within the same AS of its</a:t>
            </a:r>
          </a:p>
          <a:p>
            <a:r>
              <a:rPr lang="en-US" sz="1200" kern="1200" baseline="0" dirty="0" smtClean="0">
                <a:solidFill>
                  <a:schemeClr val="tx1"/>
                </a:solidFill>
                <a:latin typeface="Times New Roman" pitchFamily="32" charset="0"/>
                <a:ea typeface="+mn-ea"/>
                <a:cs typeface="+mn-cs"/>
              </a:rPr>
              <a:t>degree of preference for a particular route. It has no significance to routers in</a:t>
            </a:r>
          </a:p>
          <a:p>
            <a:r>
              <a:rPr lang="en-US" sz="1200" kern="1200" baseline="0" dirty="0" smtClean="0">
                <a:solidFill>
                  <a:schemeClr val="tx1"/>
                </a:solidFill>
                <a:latin typeface="Times New Roman" pitchFamily="32" charset="0"/>
                <a:ea typeface="+mn-ea"/>
                <a:cs typeface="+mn-cs"/>
              </a:rPr>
              <a:t>other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a:t>
            </a:r>
            <a:r>
              <a:rPr lang="en-US" sz="1200" kern="1200" baseline="0" dirty="0" err="1" smtClean="0">
                <a:solidFill>
                  <a:schemeClr val="tx1"/>
                </a:solidFill>
                <a:latin typeface="Times New Roman" pitchFamily="32" charset="0"/>
                <a:ea typeface="+mn-ea"/>
                <a:cs typeface="+mn-cs"/>
              </a:rPr>
              <a:t>Atomic_Aggregate</a:t>
            </a:r>
            <a:r>
              <a:rPr lang="en-US" sz="1200" kern="1200" baseline="0" dirty="0" smtClean="0">
                <a:solidFill>
                  <a:schemeClr val="tx1"/>
                </a:solidFill>
                <a:latin typeface="Times New Roman" pitchFamily="32" charset="0"/>
                <a:ea typeface="+mn-ea"/>
                <a:cs typeface="+mn-cs"/>
              </a:rPr>
              <a:t>, Aggregator:  These two fields implement the concept of</a:t>
            </a:r>
          </a:p>
          <a:p>
            <a:r>
              <a:rPr lang="en-US" sz="1200" kern="1200" baseline="0" dirty="0" smtClean="0">
                <a:solidFill>
                  <a:schemeClr val="tx1"/>
                </a:solidFill>
                <a:latin typeface="Times New Roman" pitchFamily="32" charset="0"/>
                <a:ea typeface="+mn-ea"/>
                <a:cs typeface="+mn-cs"/>
              </a:rPr>
              <a:t>route aggregation. In essence, an internet and its corresponding address space</a:t>
            </a:r>
          </a:p>
          <a:p>
            <a:r>
              <a:rPr lang="en-US" sz="1200" kern="1200" baseline="0" dirty="0" smtClean="0">
                <a:solidFill>
                  <a:schemeClr val="tx1"/>
                </a:solidFill>
                <a:latin typeface="Times New Roman" pitchFamily="32" charset="0"/>
                <a:ea typeface="+mn-ea"/>
                <a:cs typeface="+mn-cs"/>
              </a:rPr>
              <a:t>can be organized hierarchically (i.e., as a tree). In this case, network addresses</a:t>
            </a:r>
          </a:p>
          <a:p>
            <a:r>
              <a:rPr lang="en-US" sz="1200" kern="1200" baseline="0" dirty="0" smtClean="0">
                <a:solidFill>
                  <a:schemeClr val="tx1"/>
                </a:solidFill>
                <a:latin typeface="Times New Roman" pitchFamily="32" charset="0"/>
                <a:ea typeface="+mn-ea"/>
                <a:cs typeface="+mn-cs"/>
              </a:rPr>
              <a:t>are structured in two or more parts. All of the networks of a given </a:t>
            </a:r>
            <a:r>
              <a:rPr lang="en-US" sz="1200" kern="1200" baseline="0" dirty="0" err="1" smtClean="0">
                <a:solidFill>
                  <a:schemeClr val="tx1"/>
                </a:solidFill>
                <a:latin typeface="Times New Roman" pitchFamily="32" charset="0"/>
                <a:ea typeface="+mn-ea"/>
                <a:cs typeface="+mn-cs"/>
              </a:rPr>
              <a:t>subtree</a:t>
            </a:r>
            <a:r>
              <a:rPr lang="en-US" sz="1200" kern="1200" baseline="0" dirty="0" smtClean="0">
                <a:solidFill>
                  <a:schemeClr val="tx1"/>
                </a:solidFill>
                <a:latin typeface="Times New Roman" pitchFamily="32" charset="0"/>
                <a:ea typeface="+mn-ea"/>
                <a:cs typeface="+mn-cs"/>
              </a:rPr>
              <a:t> share a</a:t>
            </a:r>
          </a:p>
          <a:p>
            <a:r>
              <a:rPr lang="en-US" sz="1200" kern="1200" baseline="0" dirty="0" smtClean="0">
                <a:solidFill>
                  <a:schemeClr val="tx1"/>
                </a:solidFill>
                <a:latin typeface="Times New Roman" pitchFamily="32" charset="0"/>
                <a:ea typeface="+mn-ea"/>
                <a:cs typeface="+mn-cs"/>
              </a:rPr>
              <a:t>common partial internet address. Using this common partial address, the amount</a:t>
            </a:r>
          </a:p>
          <a:p>
            <a:r>
              <a:rPr lang="en-US" sz="1200" kern="1200" baseline="0" dirty="0" smtClean="0">
                <a:solidFill>
                  <a:schemeClr val="tx1"/>
                </a:solidFill>
                <a:latin typeface="Times New Roman" pitchFamily="32" charset="0"/>
                <a:ea typeface="+mn-ea"/>
                <a:cs typeface="+mn-cs"/>
              </a:rPr>
              <a:t>of information that must be communicated in NLRI can be significantly reduced.</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The </a:t>
            </a:r>
            <a:r>
              <a:rPr lang="en-US" sz="1200" kern="1200" baseline="0" dirty="0" err="1" smtClean="0">
                <a:solidFill>
                  <a:schemeClr val="tx1"/>
                </a:solidFill>
                <a:latin typeface="Times New Roman" pitchFamily="32" charset="0"/>
                <a:ea typeface="+mn-ea"/>
                <a:cs typeface="+mn-cs"/>
              </a:rPr>
              <a:t>AS_Path</a:t>
            </a:r>
            <a:r>
              <a:rPr lang="en-US" sz="1200" kern="1200" baseline="0" dirty="0" smtClean="0">
                <a:solidFill>
                  <a:schemeClr val="tx1"/>
                </a:solidFill>
                <a:latin typeface="Times New Roman" pitchFamily="32" charset="0"/>
                <a:ea typeface="+mn-ea"/>
                <a:cs typeface="+mn-cs"/>
              </a:rPr>
              <a:t> attribute actually serves two purposes. Because it lists the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 that</a:t>
            </a:r>
          </a:p>
          <a:p>
            <a:r>
              <a:rPr lang="en-US" sz="1200" kern="1200" baseline="0" dirty="0" smtClean="0">
                <a:solidFill>
                  <a:schemeClr val="tx1"/>
                </a:solidFill>
                <a:latin typeface="Times New Roman" pitchFamily="32" charset="0"/>
                <a:ea typeface="+mn-ea"/>
                <a:cs typeface="+mn-cs"/>
              </a:rPr>
              <a:t>a datagram must traverse if it follows this route, the </a:t>
            </a:r>
            <a:r>
              <a:rPr lang="en-US" sz="1200" kern="1200" baseline="0" dirty="0" err="1" smtClean="0">
                <a:solidFill>
                  <a:schemeClr val="tx1"/>
                </a:solidFill>
                <a:latin typeface="Times New Roman" pitchFamily="32" charset="0"/>
                <a:ea typeface="+mn-ea"/>
                <a:cs typeface="+mn-cs"/>
              </a:rPr>
              <a:t>AS_Path</a:t>
            </a:r>
            <a:r>
              <a:rPr lang="en-US" sz="1200" kern="1200" baseline="0" dirty="0" smtClean="0">
                <a:solidFill>
                  <a:schemeClr val="tx1"/>
                </a:solidFill>
                <a:latin typeface="Times New Roman" pitchFamily="32" charset="0"/>
                <a:ea typeface="+mn-ea"/>
                <a:cs typeface="+mn-cs"/>
              </a:rPr>
              <a:t> information enables a</a:t>
            </a:r>
          </a:p>
          <a:p>
            <a:r>
              <a:rPr lang="en-US" sz="1200" kern="1200" baseline="0" dirty="0" smtClean="0">
                <a:solidFill>
                  <a:schemeClr val="tx1"/>
                </a:solidFill>
                <a:latin typeface="Times New Roman" pitchFamily="32" charset="0"/>
                <a:ea typeface="+mn-ea"/>
                <a:cs typeface="+mn-cs"/>
              </a:rPr>
              <a:t>router to implement routing policies. That is, a router may decide to avoid a particular</a:t>
            </a:r>
          </a:p>
          <a:p>
            <a:r>
              <a:rPr lang="en-US" sz="1200" kern="1200" baseline="0" dirty="0" smtClean="0">
                <a:solidFill>
                  <a:schemeClr val="tx1"/>
                </a:solidFill>
                <a:latin typeface="Times New Roman" pitchFamily="32" charset="0"/>
                <a:ea typeface="+mn-ea"/>
                <a:cs typeface="+mn-cs"/>
              </a:rPr>
              <a:t>path to avoid transiting a particular AS. For example, information that is confidential</a:t>
            </a:r>
          </a:p>
          <a:p>
            <a:r>
              <a:rPr lang="en-US" sz="1200" kern="1200" baseline="0" dirty="0" smtClean="0">
                <a:solidFill>
                  <a:schemeClr val="tx1"/>
                </a:solidFill>
                <a:latin typeface="Times New Roman" pitchFamily="32" charset="0"/>
                <a:ea typeface="+mn-ea"/>
                <a:cs typeface="+mn-cs"/>
              </a:rPr>
              <a:t>may be limited to certain kinds of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 Or a router may have information about the</a:t>
            </a:r>
          </a:p>
          <a:p>
            <a:r>
              <a:rPr lang="en-US" sz="1200" kern="1200" baseline="0" dirty="0" smtClean="0">
                <a:solidFill>
                  <a:schemeClr val="tx1"/>
                </a:solidFill>
                <a:latin typeface="Times New Roman" pitchFamily="32" charset="0"/>
                <a:ea typeface="+mn-ea"/>
                <a:cs typeface="+mn-cs"/>
              </a:rPr>
              <a:t>performance or quality of the portion of the internet that is included in an AS that</a:t>
            </a:r>
          </a:p>
          <a:p>
            <a:r>
              <a:rPr lang="en-US" sz="1200" kern="1200" baseline="0" dirty="0" smtClean="0">
                <a:solidFill>
                  <a:schemeClr val="tx1"/>
                </a:solidFill>
                <a:latin typeface="Times New Roman" pitchFamily="32" charset="0"/>
                <a:ea typeface="+mn-ea"/>
                <a:cs typeface="+mn-cs"/>
              </a:rPr>
              <a:t>leads the router to avoid that AS. Examples of performance or quality metrics include</a:t>
            </a:r>
          </a:p>
          <a:p>
            <a:r>
              <a:rPr lang="en-US" sz="1200" kern="1200" baseline="0" dirty="0" smtClean="0">
                <a:solidFill>
                  <a:schemeClr val="tx1"/>
                </a:solidFill>
                <a:latin typeface="Times New Roman" pitchFamily="32" charset="0"/>
                <a:ea typeface="+mn-ea"/>
                <a:cs typeface="+mn-cs"/>
              </a:rPr>
              <a:t>link speed, capacity, tendency to become congested, and overall quality of operation.</a:t>
            </a:r>
          </a:p>
          <a:p>
            <a:r>
              <a:rPr lang="en-US" sz="1200" kern="1200" baseline="0" dirty="0" smtClean="0">
                <a:solidFill>
                  <a:schemeClr val="tx1"/>
                </a:solidFill>
                <a:latin typeface="Times New Roman" pitchFamily="32" charset="0"/>
                <a:ea typeface="+mn-ea"/>
                <a:cs typeface="+mn-cs"/>
              </a:rPr>
              <a:t>Another criterion that could be used is minimizing the number of transit </a:t>
            </a:r>
            <a:r>
              <a:rPr lang="en-US" sz="1200" kern="1200" baseline="0" dirty="0" err="1" smtClean="0">
                <a:solidFill>
                  <a:schemeClr val="tx1"/>
                </a:solidFill>
                <a:latin typeface="Times New Roman" pitchFamily="32" charset="0"/>
                <a:ea typeface="+mn-ea"/>
                <a:cs typeface="+mn-cs"/>
              </a:rPr>
              <a:t>ASs</a:t>
            </a:r>
            <a:r>
              <a:rPr lang="en-US" sz="1200" kern="1200" baseline="0" dirty="0" smtClean="0">
                <a:solidFill>
                  <a:schemeClr val="tx1"/>
                </a:solidFill>
                <a:latin typeface="Times New Roman" pitchFamily="32" charset="0"/>
                <a:ea typeface="+mn-ea"/>
                <a:cs typeface="+mn-cs"/>
              </a:rPr>
              <a:t>.</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The second type of update information is the withdrawal of one or more routes.</a:t>
            </a:r>
          </a:p>
          <a:p>
            <a:r>
              <a:rPr lang="en-US" sz="1200" kern="1200" baseline="0" dirty="0" smtClean="0">
                <a:solidFill>
                  <a:schemeClr val="tx1"/>
                </a:solidFill>
                <a:latin typeface="Times New Roman" pitchFamily="32" charset="0"/>
                <a:ea typeface="+mn-ea"/>
                <a:cs typeface="+mn-cs"/>
              </a:rPr>
              <a:t>In this case, the route is identified by the IP address of the destination network.</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Finally, the Notification message is sent when an error condition is detected.</a:t>
            </a:r>
          </a:p>
          <a:p>
            <a:r>
              <a:rPr lang="en-US" sz="1200" kern="1200" baseline="0" dirty="0" smtClean="0">
                <a:solidFill>
                  <a:schemeClr val="tx1"/>
                </a:solidFill>
                <a:latin typeface="Times New Roman" pitchFamily="32" charset="0"/>
                <a:ea typeface="+mn-ea"/>
                <a:cs typeface="+mn-cs"/>
              </a:rPr>
              <a:t>The following errors may be reported:</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Message header error:  Includes authentication and syntax errors.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Open message error:  Includes syntax errors and options not recognized in</a:t>
            </a:r>
          </a:p>
          <a:p>
            <a:r>
              <a:rPr lang="en-US" sz="1200" kern="1200" baseline="0" dirty="0" smtClean="0">
                <a:solidFill>
                  <a:schemeClr val="tx1"/>
                </a:solidFill>
                <a:latin typeface="Times New Roman" pitchFamily="32" charset="0"/>
                <a:ea typeface="+mn-ea"/>
                <a:cs typeface="+mn-cs"/>
              </a:rPr>
              <a:t>an Open message. This message can also be used to indicate that a proposed</a:t>
            </a:r>
          </a:p>
          <a:p>
            <a:r>
              <a:rPr lang="en-US" sz="1200" kern="1200" baseline="0" dirty="0" smtClean="0">
                <a:solidFill>
                  <a:schemeClr val="tx1"/>
                </a:solidFill>
                <a:latin typeface="Times New Roman" pitchFamily="32" charset="0"/>
                <a:ea typeface="+mn-ea"/>
                <a:cs typeface="+mn-cs"/>
              </a:rPr>
              <a:t>Hold Time in an Open message is unacceptable.</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Update message error:  Includes syntax and validity errors in an Update message.</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Hold timer expired:  If the sending router has not received successive </a:t>
            </a:r>
            <a:r>
              <a:rPr lang="en-US" sz="1200" kern="1200" baseline="0" dirty="0" err="1" smtClean="0">
                <a:solidFill>
                  <a:schemeClr val="tx1"/>
                </a:solidFill>
                <a:latin typeface="Times New Roman" pitchFamily="32" charset="0"/>
                <a:ea typeface="+mn-ea"/>
                <a:cs typeface="+mn-cs"/>
              </a:rPr>
              <a:t>Keepalive</a:t>
            </a:r>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and/or Update and/or Notification messages within the Hold Time period,</a:t>
            </a:r>
          </a:p>
          <a:p>
            <a:r>
              <a:rPr lang="en-US" sz="1200" kern="1200" baseline="0" dirty="0" smtClean="0">
                <a:solidFill>
                  <a:schemeClr val="tx1"/>
                </a:solidFill>
                <a:latin typeface="Times New Roman" pitchFamily="32" charset="0"/>
                <a:ea typeface="+mn-ea"/>
                <a:cs typeface="+mn-cs"/>
              </a:rPr>
              <a:t>then this error is communicated and the connection is closed.</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Finite state machine error:  Includes any procedural error.</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Cease:  Used by a router to close a connection with another router in the</a:t>
            </a:r>
          </a:p>
          <a:p>
            <a:r>
              <a:rPr lang="en-US" sz="1200" kern="1200" baseline="0" dirty="0" smtClean="0">
                <a:solidFill>
                  <a:schemeClr val="tx1"/>
                </a:solidFill>
                <a:latin typeface="Times New Roman" pitchFamily="32" charset="0"/>
                <a:ea typeface="+mn-ea"/>
                <a:cs typeface="+mn-cs"/>
              </a:rPr>
              <a:t>absence of any other error.</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39</a:t>
            </a:fld>
            <a:endParaRPr lang="en-US" dirty="0"/>
          </a:p>
        </p:txBody>
      </p:sp>
    </p:spTree>
    <p:extLst>
      <p:ext uri="{BB962C8B-B14F-4D97-AF65-F5344CB8AC3E}">
        <p14:creationId xmlns:p14="http://schemas.microsoft.com/office/powerpoint/2010/main" val="2377633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F3F74C-4863-614B-9242-710507770B8D}" type="slidenum">
              <a:rPr lang="en-US"/>
              <a:pPr/>
              <a:t>4</a:t>
            </a:fld>
            <a:endParaRPr lang="en-US" dirty="0"/>
          </a:p>
        </p:txBody>
      </p:sp>
      <p:sp>
        <p:nvSpPr>
          <p:cNvPr id="100354" name="Rectangle 1026"/>
          <p:cNvSpPr>
            <a:spLocks noGrp="1" noRot="1" noChangeAspect="1" noChangeArrowheads="1" noTextEdit="1"/>
          </p:cNvSpPr>
          <p:nvPr>
            <p:ph type="sldImg"/>
          </p:nvPr>
        </p:nvSpPr>
        <p:spPr>
          <a:ln/>
        </p:spPr>
      </p:sp>
      <p:sp>
        <p:nvSpPr>
          <p:cNvPr id="100355" name="Rectangle 1027"/>
          <p:cNvSpPr>
            <a:spLocks noGrp="1" noChangeArrowheads="1"/>
          </p:cNvSpPr>
          <p:nvPr>
            <p:ph type="body" idx="1"/>
          </p:nvPr>
        </p:nvSpPr>
        <p:spPr/>
        <p:txBody>
          <a:bodyPr/>
          <a:lstStyle/>
          <a:p>
            <a:r>
              <a:rPr lang="en-US" sz="1200" kern="1200" baseline="0" dirty="0" smtClean="0">
                <a:solidFill>
                  <a:schemeClr val="tx1"/>
                </a:solidFill>
                <a:latin typeface="Times New Roman" pitchFamily="32" charset="0"/>
                <a:ea typeface="+mn-ea"/>
                <a:cs typeface="+mn-cs"/>
              </a:rPr>
              <a:t> The primary function of a packet-switching network is to accept packets from a</a:t>
            </a:r>
          </a:p>
          <a:p>
            <a:r>
              <a:rPr lang="en-US" sz="1200" kern="1200" baseline="0" dirty="0" smtClean="0">
                <a:solidFill>
                  <a:schemeClr val="tx1"/>
                </a:solidFill>
                <a:latin typeface="Times New Roman" pitchFamily="32" charset="0"/>
                <a:ea typeface="+mn-ea"/>
                <a:cs typeface="+mn-cs"/>
              </a:rPr>
              <a:t>source station and deliver them to a destination station. To accomplish this, a path</a:t>
            </a:r>
          </a:p>
          <a:p>
            <a:r>
              <a:rPr lang="en-US" sz="1200" kern="1200" baseline="0" dirty="0" smtClean="0">
                <a:solidFill>
                  <a:schemeClr val="tx1"/>
                </a:solidFill>
                <a:latin typeface="Times New Roman" pitchFamily="32" charset="0"/>
                <a:ea typeface="+mn-ea"/>
                <a:cs typeface="+mn-cs"/>
              </a:rPr>
              <a:t>or route through the network must be determined; generally, more than one route</a:t>
            </a:r>
          </a:p>
          <a:p>
            <a:r>
              <a:rPr lang="en-US" sz="1200" kern="1200" baseline="0" dirty="0" smtClean="0">
                <a:solidFill>
                  <a:schemeClr val="tx1"/>
                </a:solidFill>
                <a:latin typeface="Times New Roman" pitchFamily="32" charset="0"/>
                <a:ea typeface="+mn-ea"/>
                <a:cs typeface="+mn-cs"/>
              </a:rPr>
              <a:t> is possible. Thus, a routing function must be performed. The requirements for this</a:t>
            </a:r>
          </a:p>
          <a:p>
            <a:r>
              <a:rPr lang="en-US" sz="1200" kern="1200" baseline="0" dirty="0" smtClean="0">
                <a:solidFill>
                  <a:schemeClr val="tx1"/>
                </a:solidFill>
                <a:latin typeface="Times New Roman" pitchFamily="32" charset="0"/>
                <a:ea typeface="+mn-ea"/>
                <a:cs typeface="+mn-cs"/>
              </a:rPr>
              <a:t>function include the following:</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Correctness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Simplicity</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Robustness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Stability</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Fairness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Optimality</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Efficiency</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The first two items on the list, correctness and simplicity, are self-explanatory.</a:t>
            </a:r>
          </a:p>
          <a:p>
            <a:r>
              <a:rPr lang="en-US" sz="1200" kern="1200" baseline="0" dirty="0" smtClean="0">
                <a:solidFill>
                  <a:schemeClr val="tx1"/>
                </a:solidFill>
                <a:latin typeface="Times New Roman" pitchFamily="32" charset="0"/>
                <a:ea typeface="+mn-ea"/>
                <a:cs typeface="+mn-cs"/>
              </a:rPr>
              <a:t>Robustness has to do with the ability of the network to deliver packets via some</a:t>
            </a:r>
          </a:p>
          <a:p>
            <a:r>
              <a:rPr lang="en-US" sz="1200" kern="1200" baseline="0" dirty="0" smtClean="0">
                <a:solidFill>
                  <a:schemeClr val="tx1"/>
                </a:solidFill>
                <a:latin typeface="Times New Roman" pitchFamily="32" charset="0"/>
                <a:ea typeface="+mn-ea"/>
                <a:cs typeface="+mn-cs"/>
              </a:rPr>
              <a:t>route in the face of localized failures and overloads. Ideally, the network can react</a:t>
            </a:r>
          </a:p>
          <a:p>
            <a:r>
              <a:rPr lang="en-US" sz="1200" kern="1200" baseline="0" dirty="0" smtClean="0">
                <a:solidFill>
                  <a:schemeClr val="tx1"/>
                </a:solidFill>
                <a:latin typeface="Times New Roman" pitchFamily="32" charset="0"/>
                <a:ea typeface="+mn-ea"/>
                <a:cs typeface="+mn-cs"/>
              </a:rPr>
              <a:t>to such contingencies without the loss of packets or the breaking of virtual circuits.</a:t>
            </a:r>
          </a:p>
          <a:p>
            <a:r>
              <a:rPr lang="en-US" sz="1200" kern="1200" baseline="0" dirty="0" smtClean="0">
                <a:solidFill>
                  <a:schemeClr val="tx1"/>
                </a:solidFill>
                <a:latin typeface="Times New Roman" pitchFamily="32" charset="0"/>
                <a:ea typeface="+mn-ea"/>
                <a:cs typeface="+mn-cs"/>
              </a:rPr>
              <a:t>The designer who seeks robustness must cope with the competing requirement for</a:t>
            </a:r>
          </a:p>
          <a:p>
            <a:r>
              <a:rPr lang="en-US" sz="1200" kern="1200" baseline="0" dirty="0" smtClean="0">
                <a:solidFill>
                  <a:schemeClr val="tx1"/>
                </a:solidFill>
                <a:latin typeface="Times New Roman" pitchFamily="32" charset="0"/>
                <a:ea typeface="+mn-ea"/>
                <a:cs typeface="+mn-cs"/>
              </a:rPr>
              <a:t>stability. Techniques that react to changing conditions have an unfortunate tendency</a:t>
            </a:r>
          </a:p>
          <a:p>
            <a:r>
              <a:rPr lang="en-US" sz="1200" kern="1200" baseline="0" dirty="0" smtClean="0">
                <a:solidFill>
                  <a:schemeClr val="tx1"/>
                </a:solidFill>
                <a:latin typeface="Times New Roman" pitchFamily="32" charset="0"/>
                <a:ea typeface="+mn-ea"/>
                <a:cs typeface="+mn-cs"/>
              </a:rPr>
              <a:t>to either react too slowly to events or to experience unstable swings from one</a:t>
            </a:r>
          </a:p>
          <a:p>
            <a:r>
              <a:rPr lang="en-US" sz="1200" kern="1200" baseline="0" dirty="0" smtClean="0">
                <a:solidFill>
                  <a:schemeClr val="tx1"/>
                </a:solidFill>
                <a:latin typeface="Times New Roman" pitchFamily="32" charset="0"/>
                <a:ea typeface="+mn-ea"/>
                <a:cs typeface="+mn-cs"/>
              </a:rPr>
              <a:t>extreme to another. For example, the network may react to congestion in one area</a:t>
            </a:r>
          </a:p>
          <a:p>
            <a:r>
              <a:rPr lang="en-US" sz="1200" kern="1200" baseline="0" dirty="0" smtClean="0">
                <a:solidFill>
                  <a:schemeClr val="tx1"/>
                </a:solidFill>
                <a:latin typeface="Times New Roman" pitchFamily="32" charset="0"/>
                <a:ea typeface="+mn-ea"/>
                <a:cs typeface="+mn-cs"/>
              </a:rPr>
              <a:t>by shifting most of the load to a second area. Now the second area is overloaded and</a:t>
            </a:r>
          </a:p>
          <a:p>
            <a:r>
              <a:rPr lang="en-US" sz="1200" kern="1200" baseline="0" dirty="0" smtClean="0">
                <a:solidFill>
                  <a:schemeClr val="tx1"/>
                </a:solidFill>
                <a:latin typeface="Times New Roman" pitchFamily="32" charset="0"/>
                <a:ea typeface="+mn-ea"/>
                <a:cs typeface="+mn-cs"/>
              </a:rPr>
              <a:t>the first is underutilized, causing a second shift. During these shifts, packets may</a:t>
            </a:r>
          </a:p>
          <a:p>
            <a:r>
              <a:rPr lang="en-US" sz="1200" kern="1200" baseline="0" dirty="0" smtClean="0">
                <a:solidFill>
                  <a:schemeClr val="tx1"/>
                </a:solidFill>
                <a:latin typeface="Times New Roman" pitchFamily="32" charset="0"/>
                <a:ea typeface="+mn-ea"/>
                <a:cs typeface="+mn-cs"/>
              </a:rPr>
              <a:t>travel in loops through the network.</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A trade-off also exists between fairness and optimality. Some performance</a:t>
            </a:r>
          </a:p>
          <a:p>
            <a:r>
              <a:rPr lang="en-US" sz="1200" kern="1200" baseline="0" dirty="0" smtClean="0">
                <a:solidFill>
                  <a:schemeClr val="tx1"/>
                </a:solidFill>
                <a:latin typeface="Times New Roman" pitchFamily="32" charset="0"/>
                <a:ea typeface="+mn-ea"/>
                <a:cs typeface="+mn-cs"/>
              </a:rPr>
              <a:t>criteria may give higher priority to the exchange of packets between nearby stations</a:t>
            </a:r>
          </a:p>
          <a:p>
            <a:r>
              <a:rPr lang="en-US" sz="1200" kern="1200" baseline="0" dirty="0" smtClean="0">
                <a:solidFill>
                  <a:schemeClr val="tx1"/>
                </a:solidFill>
                <a:latin typeface="Times New Roman" pitchFamily="32" charset="0"/>
                <a:ea typeface="+mn-ea"/>
                <a:cs typeface="+mn-cs"/>
              </a:rPr>
              <a:t>compared to an exchange between distant stations. This policy may maximize average</a:t>
            </a:r>
          </a:p>
          <a:p>
            <a:r>
              <a:rPr lang="en-US" sz="1200" kern="1200" baseline="0" dirty="0" smtClean="0">
                <a:solidFill>
                  <a:schemeClr val="tx1"/>
                </a:solidFill>
                <a:latin typeface="Times New Roman" pitchFamily="32" charset="0"/>
                <a:ea typeface="+mn-ea"/>
                <a:cs typeface="+mn-cs"/>
              </a:rPr>
              <a:t>throughput but will appear unfair to the station that primarily needs to communicate</a:t>
            </a:r>
          </a:p>
          <a:p>
            <a:r>
              <a:rPr lang="en-US" sz="1200" kern="1200" baseline="0" dirty="0" smtClean="0">
                <a:solidFill>
                  <a:schemeClr val="tx1"/>
                </a:solidFill>
                <a:latin typeface="Times New Roman" pitchFamily="32" charset="0"/>
                <a:ea typeface="+mn-ea"/>
                <a:cs typeface="+mn-cs"/>
              </a:rPr>
              <a:t>with distant stations.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Finally, any routing technique involves some processing overhead at each</a:t>
            </a:r>
          </a:p>
          <a:p>
            <a:r>
              <a:rPr lang="en-US" sz="1200" kern="1200" baseline="0" dirty="0" smtClean="0">
                <a:solidFill>
                  <a:schemeClr val="tx1"/>
                </a:solidFill>
                <a:latin typeface="Times New Roman" pitchFamily="32" charset="0"/>
                <a:ea typeface="+mn-ea"/>
                <a:cs typeface="+mn-cs"/>
              </a:rPr>
              <a:t>node and often a transmission overhead as well, both of which impair network</a:t>
            </a:r>
          </a:p>
          <a:p>
            <a:r>
              <a:rPr lang="en-US" sz="1200" kern="1200" baseline="0" dirty="0" smtClean="0">
                <a:solidFill>
                  <a:schemeClr val="tx1"/>
                </a:solidFill>
                <a:latin typeface="Times New Roman" pitchFamily="32" charset="0"/>
                <a:ea typeface="+mn-ea"/>
                <a:cs typeface="+mn-cs"/>
              </a:rPr>
              <a:t>efficiency. The penalty of such overhead needs to be less than the benefit accrued</a:t>
            </a:r>
          </a:p>
          <a:p>
            <a:r>
              <a:rPr lang="en-US" sz="1200" kern="1200" baseline="0" dirty="0" smtClean="0">
                <a:solidFill>
                  <a:schemeClr val="tx1"/>
                </a:solidFill>
                <a:latin typeface="Times New Roman" pitchFamily="32" charset="0"/>
                <a:ea typeface="+mn-ea"/>
                <a:cs typeface="+mn-cs"/>
              </a:rPr>
              <a:t>based on some reasonable metric, such as increased robustness or fairness.</a:t>
            </a:r>
          </a:p>
          <a:p>
            <a:endParaRPr lang="en-US" dirty="0">
              <a:latin typeface="Times" pitchFamily="32" charset="0"/>
            </a:endParaRPr>
          </a:p>
        </p:txBody>
      </p:sp>
    </p:spTree>
    <p:extLst>
      <p:ext uri="{BB962C8B-B14F-4D97-AF65-F5344CB8AC3E}">
        <p14:creationId xmlns:p14="http://schemas.microsoft.com/office/powerpoint/2010/main" val="40256576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Times New Roman" pitchFamily="32" charset="0"/>
                <a:ea typeface="+mn-ea"/>
                <a:cs typeface="+mn-cs"/>
              </a:rPr>
              <a:t> The OSPF protocol (RFC 2328) is now widely used as the interior router protocol in</a:t>
            </a:r>
          </a:p>
          <a:p>
            <a:r>
              <a:rPr lang="en-US" sz="1200" kern="1200" baseline="0" dirty="0" smtClean="0">
                <a:solidFill>
                  <a:schemeClr val="tx1"/>
                </a:solidFill>
                <a:latin typeface="Times New Roman" pitchFamily="32" charset="0"/>
                <a:ea typeface="+mn-ea"/>
                <a:cs typeface="+mn-cs"/>
              </a:rPr>
              <a:t>TCP/IP networks. OSPF computes a route through the internet that incurs the least</a:t>
            </a:r>
          </a:p>
          <a:p>
            <a:r>
              <a:rPr lang="en-US" sz="1200" kern="1200" baseline="0" dirty="0" smtClean="0">
                <a:solidFill>
                  <a:schemeClr val="tx1"/>
                </a:solidFill>
                <a:latin typeface="Times New Roman" pitchFamily="32" charset="0"/>
                <a:ea typeface="+mn-ea"/>
                <a:cs typeface="+mn-cs"/>
              </a:rPr>
              <a:t>cost based on a user-configurable metric of cost. The user can configure the cost to</a:t>
            </a:r>
          </a:p>
          <a:p>
            <a:r>
              <a:rPr lang="en-US" sz="1200" kern="1200" baseline="0" dirty="0" smtClean="0">
                <a:solidFill>
                  <a:schemeClr val="tx1"/>
                </a:solidFill>
                <a:latin typeface="Times New Roman" pitchFamily="32" charset="0"/>
                <a:ea typeface="+mn-ea"/>
                <a:cs typeface="+mn-cs"/>
              </a:rPr>
              <a:t>express a function of delay, data rate, dollar cost, or other factors. OSPF is able to</a:t>
            </a:r>
          </a:p>
          <a:p>
            <a:r>
              <a:rPr lang="en-US" sz="1200" kern="1200" baseline="0" dirty="0" smtClean="0">
                <a:solidFill>
                  <a:schemeClr val="tx1"/>
                </a:solidFill>
                <a:latin typeface="Times New Roman" pitchFamily="32" charset="0"/>
                <a:ea typeface="+mn-ea"/>
                <a:cs typeface="+mn-cs"/>
              </a:rPr>
              <a:t>equalize loads over multiple equal-cost paths.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Each router maintains a database that reflects the known topology of the</a:t>
            </a:r>
          </a:p>
          <a:p>
            <a:r>
              <a:rPr lang="en-US" sz="1200" kern="1200" baseline="0" dirty="0" smtClean="0">
                <a:solidFill>
                  <a:schemeClr val="tx1"/>
                </a:solidFill>
                <a:latin typeface="Times New Roman" pitchFamily="32" charset="0"/>
                <a:ea typeface="+mn-ea"/>
                <a:cs typeface="+mn-cs"/>
              </a:rPr>
              <a:t>autonomous system of which it is a part. The topology is expressed as a directed</a:t>
            </a:r>
          </a:p>
          <a:p>
            <a:r>
              <a:rPr lang="en-US" sz="1200" kern="1200" baseline="0" dirty="0" smtClean="0">
                <a:solidFill>
                  <a:schemeClr val="tx1"/>
                </a:solidFill>
                <a:latin typeface="Times New Roman" pitchFamily="32" charset="0"/>
                <a:ea typeface="+mn-ea"/>
                <a:cs typeface="+mn-cs"/>
              </a:rPr>
              <a:t>graph. The graph consists of the following:</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Vertices, or nodes, of two types: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1.  Router</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2.  Network, which is in turn of two types</a:t>
            </a:r>
          </a:p>
          <a:p>
            <a:r>
              <a:rPr lang="en-US" sz="1200" kern="1200" baseline="0" dirty="0" smtClean="0">
                <a:solidFill>
                  <a:schemeClr val="tx1"/>
                </a:solidFill>
                <a:latin typeface="Times New Roman" pitchFamily="32" charset="0"/>
                <a:ea typeface="+mn-ea"/>
                <a:cs typeface="+mn-cs"/>
              </a:rPr>
              <a:t>a.  transit, if it can carry data that neither originate nor terminate on an end</a:t>
            </a:r>
          </a:p>
          <a:p>
            <a:r>
              <a:rPr lang="en-US" sz="1200" kern="1200" baseline="0" dirty="0" smtClean="0">
                <a:solidFill>
                  <a:schemeClr val="tx1"/>
                </a:solidFill>
                <a:latin typeface="Times New Roman" pitchFamily="32" charset="0"/>
                <a:ea typeface="+mn-ea"/>
                <a:cs typeface="+mn-cs"/>
              </a:rPr>
              <a:t>system attached to this network</a:t>
            </a:r>
          </a:p>
          <a:p>
            <a:pPr marL="228600" indent="-228600">
              <a:buAutoNum type="alphaLcPeriod" startAt="2"/>
            </a:pPr>
            <a:r>
              <a:rPr lang="en-US" sz="1200" kern="1200" baseline="0" dirty="0" smtClean="0">
                <a:solidFill>
                  <a:schemeClr val="tx1"/>
                </a:solidFill>
                <a:latin typeface="Times New Roman" pitchFamily="32" charset="0"/>
                <a:ea typeface="+mn-ea"/>
                <a:cs typeface="+mn-cs"/>
              </a:rPr>
              <a:t>stub, if it is not a transit network</a:t>
            </a:r>
          </a:p>
          <a:p>
            <a:pPr marL="228600" indent="-228600">
              <a:buNone/>
            </a:pPr>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 Edges are of two types:</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1. Graph edges that connect two router vertices when the corresponding routers</a:t>
            </a:r>
          </a:p>
          <a:p>
            <a:r>
              <a:rPr lang="en-US" sz="1200" kern="1200" baseline="0" dirty="0" smtClean="0">
                <a:solidFill>
                  <a:schemeClr val="tx1"/>
                </a:solidFill>
                <a:latin typeface="Times New Roman" pitchFamily="32" charset="0"/>
                <a:ea typeface="+mn-ea"/>
                <a:cs typeface="+mn-cs"/>
              </a:rPr>
              <a:t>are connected to each other by a direct point-to-point link</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2. Graph edges that connect a router vertex to a network vertex when the</a:t>
            </a:r>
          </a:p>
          <a:p>
            <a:r>
              <a:rPr lang="en-US" sz="1200" kern="1200" baseline="0" dirty="0" smtClean="0">
                <a:solidFill>
                  <a:schemeClr val="tx1"/>
                </a:solidFill>
                <a:latin typeface="Times New Roman" pitchFamily="32" charset="0"/>
                <a:ea typeface="+mn-ea"/>
                <a:cs typeface="+mn-cs"/>
              </a:rPr>
              <a:t>router is directly connected to the network</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40</a:t>
            </a:fld>
            <a:endParaRPr lang="en-US" dirty="0"/>
          </a:p>
        </p:txBody>
      </p:sp>
    </p:spTree>
    <p:extLst>
      <p:ext uri="{BB962C8B-B14F-4D97-AF65-F5344CB8AC3E}">
        <p14:creationId xmlns:p14="http://schemas.microsoft.com/office/powerpoint/2010/main" val="13150393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 Figure 19.11, based on one in RFC 2328, shows an example of an autonomous</a:t>
            </a:r>
          </a:p>
          <a:p>
            <a:r>
              <a:rPr lang="en-US" sz="1200" kern="1200" baseline="0" dirty="0" smtClean="0">
                <a:solidFill>
                  <a:schemeClr val="tx1"/>
                </a:solidFill>
                <a:latin typeface="Times New Roman" pitchFamily="32" charset="0"/>
                <a:ea typeface="+mn-ea"/>
                <a:cs typeface="+mn-cs"/>
              </a:rPr>
              <a:t>System.</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41</a:t>
            </a:fld>
            <a:endParaRPr lang="en-US" dirty="0"/>
          </a:p>
        </p:txBody>
      </p:sp>
    </p:spTree>
    <p:extLst>
      <p:ext uri="{BB962C8B-B14F-4D97-AF65-F5344CB8AC3E}">
        <p14:creationId xmlns:p14="http://schemas.microsoft.com/office/powerpoint/2010/main" val="11824072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Times New Roman" pitchFamily="32" charset="0"/>
                <a:ea typeface="+mn-ea"/>
                <a:cs typeface="+mn-cs"/>
              </a:rPr>
              <a:t> Figure 19.12 is the resulting directed graph. The mapping is</a:t>
            </a:r>
          </a:p>
          <a:p>
            <a:r>
              <a:rPr lang="en-US" sz="1200" kern="1200" baseline="0" dirty="0" smtClean="0">
                <a:solidFill>
                  <a:schemeClr val="tx1"/>
                </a:solidFill>
                <a:latin typeface="Times New Roman" pitchFamily="32" charset="0"/>
                <a:ea typeface="+mn-ea"/>
                <a:cs typeface="+mn-cs"/>
              </a:rPr>
              <a:t>straightforward:</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Two routers joined by a point-to-point link are represented in the graph as</a:t>
            </a:r>
          </a:p>
          <a:p>
            <a:r>
              <a:rPr lang="en-US" sz="1200" kern="1200" baseline="0" dirty="0" smtClean="0">
                <a:solidFill>
                  <a:schemeClr val="tx1"/>
                </a:solidFill>
                <a:latin typeface="Times New Roman" pitchFamily="32" charset="0"/>
                <a:ea typeface="+mn-ea"/>
                <a:cs typeface="+mn-cs"/>
              </a:rPr>
              <a:t>being directly connected by a pair of edges, one in each direction (e.g., routers</a:t>
            </a:r>
          </a:p>
          <a:p>
            <a:r>
              <a:rPr lang="en-US" sz="1200" kern="1200" baseline="0" dirty="0" smtClean="0">
                <a:solidFill>
                  <a:schemeClr val="tx1"/>
                </a:solidFill>
                <a:latin typeface="Times New Roman" pitchFamily="32" charset="0"/>
                <a:ea typeface="+mn-ea"/>
                <a:cs typeface="+mn-cs"/>
              </a:rPr>
              <a:t>6 and 10).</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When multiple routers are attached to a network (such as a LAN or packet-switching</a:t>
            </a:r>
          </a:p>
          <a:p>
            <a:r>
              <a:rPr lang="en-US" sz="1200" kern="1200" baseline="0" dirty="0" smtClean="0">
                <a:solidFill>
                  <a:schemeClr val="tx1"/>
                </a:solidFill>
                <a:latin typeface="Times New Roman" pitchFamily="32" charset="0"/>
                <a:ea typeface="+mn-ea"/>
                <a:cs typeface="+mn-cs"/>
              </a:rPr>
              <a:t>network), the directed graph shows all routers </a:t>
            </a:r>
            <a:r>
              <a:rPr lang="en-US" sz="1200" kern="1200" baseline="0" dirty="0" err="1" smtClean="0">
                <a:solidFill>
                  <a:schemeClr val="tx1"/>
                </a:solidFill>
                <a:latin typeface="Times New Roman" pitchFamily="32" charset="0"/>
                <a:ea typeface="+mn-ea"/>
                <a:cs typeface="+mn-cs"/>
              </a:rPr>
              <a:t>bidirectionally</a:t>
            </a:r>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connected to the network vertex (e.g., routers 1, 2, 3, and 4 all connect to</a:t>
            </a:r>
          </a:p>
          <a:p>
            <a:r>
              <a:rPr lang="en-US" sz="1200" kern="1200" baseline="0" dirty="0" smtClean="0">
                <a:solidFill>
                  <a:schemeClr val="tx1"/>
                </a:solidFill>
                <a:latin typeface="Times New Roman" pitchFamily="32" charset="0"/>
                <a:ea typeface="+mn-ea"/>
                <a:cs typeface="+mn-cs"/>
              </a:rPr>
              <a:t>network 3).</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If a single router is attached to a network, the network will appear in the graph</a:t>
            </a:r>
          </a:p>
          <a:p>
            <a:r>
              <a:rPr lang="en-US" sz="1200" kern="1200" baseline="0" dirty="0" smtClean="0">
                <a:solidFill>
                  <a:schemeClr val="tx1"/>
                </a:solidFill>
                <a:latin typeface="Times New Roman" pitchFamily="32" charset="0"/>
                <a:ea typeface="+mn-ea"/>
                <a:cs typeface="+mn-cs"/>
              </a:rPr>
              <a:t>as a stub connection (e.g., network 7).</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An end system, called a host, can be directly connected to a router, in which</a:t>
            </a:r>
          </a:p>
          <a:p>
            <a:r>
              <a:rPr lang="en-US" sz="1200" kern="1200" baseline="0" dirty="0" smtClean="0">
                <a:solidFill>
                  <a:schemeClr val="tx1"/>
                </a:solidFill>
                <a:latin typeface="Times New Roman" pitchFamily="32" charset="0"/>
                <a:ea typeface="+mn-ea"/>
                <a:cs typeface="+mn-cs"/>
              </a:rPr>
              <a:t>case it is depicted in the corresponding graph (e.g., host 1).</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  If a router is connected to other autonomous systems, then the path cost</a:t>
            </a:r>
          </a:p>
          <a:p>
            <a:r>
              <a:rPr lang="en-US" sz="1200" kern="1200" baseline="0" dirty="0" smtClean="0">
                <a:solidFill>
                  <a:schemeClr val="tx1"/>
                </a:solidFill>
                <a:latin typeface="Times New Roman" pitchFamily="32" charset="0"/>
                <a:ea typeface="+mn-ea"/>
                <a:cs typeface="+mn-cs"/>
              </a:rPr>
              <a:t>to each network in the other system must be obtained by some exterior</a:t>
            </a:r>
          </a:p>
          <a:p>
            <a:r>
              <a:rPr lang="en-US" sz="1200" kern="1200" baseline="0" dirty="0" smtClean="0">
                <a:solidFill>
                  <a:schemeClr val="tx1"/>
                </a:solidFill>
                <a:latin typeface="Times New Roman" pitchFamily="32" charset="0"/>
                <a:ea typeface="+mn-ea"/>
                <a:cs typeface="+mn-cs"/>
              </a:rPr>
              <a:t>router protocol. Each such network is represented on the graph by a stub</a:t>
            </a:r>
          </a:p>
          <a:p>
            <a:r>
              <a:rPr lang="en-US" sz="1200" kern="1200" baseline="0" dirty="0" smtClean="0">
                <a:solidFill>
                  <a:schemeClr val="tx1"/>
                </a:solidFill>
                <a:latin typeface="Times New Roman" pitchFamily="32" charset="0"/>
                <a:ea typeface="+mn-ea"/>
                <a:cs typeface="+mn-cs"/>
              </a:rPr>
              <a:t>and an edge to the router with the known path cost (e.g., networks 12</a:t>
            </a:r>
          </a:p>
          <a:p>
            <a:r>
              <a:rPr lang="en-US" sz="1200" kern="1200" baseline="0" dirty="0" smtClean="0">
                <a:solidFill>
                  <a:schemeClr val="tx1"/>
                </a:solidFill>
                <a:latin typeface="Times New Roman" pitchFamily="32" charset="0"/>
                <a:ea typeface="+mn-ea"/>
                <a:cs typeface="+mn-cs"/>
              </a:rPr>
              <a:t>through 15).</a:t>
            </a:r>
          </a:p>
          <a:p>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A cost is associated with the output side of each router interface. This cost</a:t>
            </a:r>
          </a:p>
          <a:p>
            <a:r>
              <a:rPr lang="en-US" sz="1200" kern="1200" baseline="0" dirty="0" smtClean="0">
                <a:solidFill>
                  <a:schemeClr val="tx1"/>
                </a:solidFill>
                <a:latin typeface="Times New Roman" pitchFamily="32" charset="0"/>
                <a:ea typeface="+mn-ea"/>
                <a:cs typeface="+mn-cs"/>
              </a:rPr>
              <a:t>is configurable by the system administrator. Arcs on the graph are labeled with</a:t>
            </a:r>
          </a:p>
          <a:p>
            <a:r>
              <a:rPr lang="en-US" sz="1200" kern="1200" baseline="0" dirty="0" smtClean="0">
                <a:solidFill>
                  <a:schemeClr val="tx1"/>
                </a:solidFill>
                <a:latin typeface="Times New Roman" pitchFamily="32" charset="0"/>
                <a:ea typeface="+mn-ea"/>
                <a:cs typeface="+mn-cs"/>
              </a:rPr>
              <a:t>the cost of the corresponding router output interface. Arcs having no labeled cost</a:t>
            </a:r>
          </a:p>
          <a:p>
            <a:r>
              <a:rPr lang="en-US" sz="1200" kern="1200" baseline="0" dirty="0" smtClean="0">
                <a:solidFill>
                  <a:schemeClr val="tx1"/>
                </a:solidFill>
                <a:latin typeface="Times New Roman" pitchFamily="32" charset="0"/>
                <a:ea typeface="+mn-ea"/>
                <a:cs typeface="+mn-cs"/>
              </a:rPr>
              <a:t>have a cost of 0. Note that arcs leading from networks to routers always have a</a:t>
            </a:r>
          </a:p>
          <a:p>
            <a:r>
              <a:rPr lang="en-US" sz="1200" kern="1200" baseline="0" dirty="0" smtClean="0">
                <a:solidFill>
                  <a:schemeClr val="tx1"/>
                </a:solidFill>
                <a:latin typeface="Times New Roman" pitchFamily="32" charset="0"/>
                <a:ea typeface="+mn-ea"/>
                <a:cs typeface="+mn-cs"/>
              </a:rPr>
              <a:t>cost of 0.</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42</a:t>
            </a:fld>
            <a:endParaRPr lang="en-US" dirty="0"/>
          </a:p>
        </p:txBody>
      </p:sp>
    </p:spTree>
    <p:extLst>
      <p:ext uri="{BB962C8B-B14F-4D97-AF65-F5344CB8AC3E}">
        <p14:creationId xmlns:p14="http://schemas.microsoft.com/office/powerpoint/2010/main" val="16146208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 A database corresponding to the directed graph is maintained by each router.</a:t>
            </a:r>
          </a:p>
          <a:p>
            <a:r>
              <a:rPr lang="en-US" sz="1200" kern="1200" baseline="0" dirty="0" smtClean="0">
                <a:solidFill>
                  <a:schemeClr val="tx1"/>
                </a:solidFill>
                <a:latin typeface="Times New Roman" pitchFamily="32" charset="0"/>
                <a:ea typeface="+mn-ea"/>
                <a:cs typeface="+mn-cs"/>
              </a:rPr>
              <a:t>It is pieced together from link-state messages from other routers in the internet.</a:t>
            </a:r>
          </a:p>
          <a:p>
            <a:r>
              <a:rPr lang="en-US" sz="1200" kern="1200" baseline="0" dirty="0" smtClean="0">
                <a:solidFill>
                  <a:schemeClr val="tx1"/>
                </a:solidFill>
                <a:latin typeface="Times New Roman" pitchFamily="32" charset="0"/>
                <a:ea typeface="+mn-ea"/>
                <a:cs typeface="+mn-cs"/>
              </a:rPr>
              <a:t>Using </a:t>
            </a:r>
            <a:r>
              <a:rPr lang="en-US" sz="1200" kern="1200" baseline="0" dirty="0" err="1" smtClean="0">
                <a:solidFill>
                  <a:schemeClr val="tx1"/>
                </a:solidFill>
                <a:latin typeface="Times New Roman" pitchFamily="32" charset="0"/>
                <a:ea typeface="+mn-ea"/>
                <a:cs typeface="+mn-cs"/>
              </a:rPr>
              <a:t>Dijkstra’s</a:t>
            </a:r>
            <a:r>
              <a:rPr lang="en-US" sz="1200" kern="1200" baseline="0" dirty="0" smtClean="0">
                <a:solidFill>
                  <a:schemeClr val="tx1"/>
                </a:solidFill>
                <a:latin typeface="Times New Roman" pitchFamily="32" charset="0"/>
                <a:ea typeface="+mn-ea"/>
                <a:cs typeface="+mn-cs"/>
              </a:rPr>
              <a:t> algorithm (see Section 19.4), a router calculates the least-cost</a:t>
            </a:r>
          </a:p>
          <a:p>
            <a:r>
              <a:rPr lang="en-US" sz="1200" kern="1200" baseline="0" dirty="0" smtClean="0">
                <a:solidFill>
                  <a:schemeClr val="tx1"/>
                </a:solidFill>
                <a:latin typeface="Times New Roman" pitchFamily="32" charset="0"/>
                <a:ea typeface="+mn-ea"/>
                <a:cs typeface="+mn-cs"/>
              </a:rPr>
              <a:t>path to all destination networks. The result for router 6 of Figure 19.11 is shown</a:t>
            </a:r>
          </a:p>
          <a:p>
            <a:r>
              <a:rPr lang="en-US" sz="1200" kern="1200" baseline="0" dirty="0" smtClean="0">
                <a:solidFill>
                  <a:schemeClr val="tx1"/>
                </a:solidFill>
                <a:latin typeface="Times New Roman" pitchFamily="32" charset="0"/>
                <a:ea typeface="+mn-ea"/>
                <a:cs typeface="+mn-cs"/>
              </a:rPr>
              <a:t>as a tree in Figure 19.13, with R6 as the root of the tree. The tree gives the entire</a:t>
            </a:r>
          </a:p>
          <a:p>
            <a:r>
              <a:rPr lang="en-US" sz="1200" kern="1200" baseline="0" dirty="0" smtClean="0">
                <a:solidFill>
                  <a:schemeClr val="tx1"/>
                </a:solidFill>
                <a:latin typeface="Times New Roman" pitchFamily="32" charset="0"/>
                <a:ea typeface="+mn-ea"/>
                <a:cs typeface="+mn-cs"/>
              </a:rPr>
              <a:t>route to any destination network or host. However, only the next hop to the destination</a:t>
            </a:r>
          </a:p>
          <a:p>
            <a:r>
              <a:rPr lang="en-US" sz="1200" kern="1200" baseline="0" dirty="0" smtClean="0">
                <a:solidFill>
                  <a:schemeClr val="tx1"/>
                </a:solidFill>
                <a:latin typeface="Times New Roman" pitchFamily="32" charset="0"/>
                <a:ea typeface="+mn-ea"/>
                <a:cs typeface="+mn-cs"/>
              </a:rPr>
              <a:t>is used in the forwarding process. The resulting routing table for router 6</a:t>
            </a:r>
          </a:p>
          <a:p>
            <a:r>
              <a:rPr lang="en-US" sz="1200" kern="1200" baseline="0" dirty="0" smtClean="0">
                <a:solidFill>
                  <a:schemeClr val="tx1"/>
                </a:solidFill>
                <a:latin typeface="Times New Roman" pitchFamily="32" charset="0"/>
                <a:ea typeface="+mn-ea"/>
                <a:cs typeface="+mn-cs"/>
              </a:rPr>
              <a:t>is shown in Table 19.3. The table includes entries for routers advertising external</a:t>
            </a:r>
          </a:p>
          <a:p>
            <a:r>
              <a:rPr lang="en-US" sz="1200" kern="1200" baseline="0" dirty="0" smtClean="0">
                <a:solidFill>
                  <a:schemeClr val="tx1"/>
                </a:solidFill>
                <a:latin typeface="Times New Roman" pitchFamily="32" charset="0"/>
                <a:ea typeface="+mn-ea"/>
                <a:cs typeface="+mn-cs"/>
              </a:rPr>
              <a:t>routes (routers 5 and 7). For external networks whose identity is known, entries</a:t>
            </a:r>
          </a:p>
          <a:p>
            <a:r>
              <a:rPr lang="en-US" sz="1200" kern="1200" baseline="0" dirty="0" smtClean="0">
                <a:solidFill>
                  <a:schemeClr val="tx1"/>
                </a:solidFill>
                <a:latin typeface="Times New Roman" pitchFamily="32" charset="0"/>
                <a:ea typeface="+mn-ea"/>
                <a:cs typeface="+mn-cs"/>
              </a:rPr>
              <a:t>are also provided.</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43</a:t>
            </a:fld>
            <a:endParaRPr lang="en-US" dirty="0"/>
          </a:p>
        </p:txBody>
      </p:sp>
    </p:spTree>
    <p:extLst>
      <p:ext uri="{BB962C8B-B14F-4D97-AF65-F5344CB8AC3E}">
        <p14:creationId xmlns:p14="http://schemas.microsoft.com/office/powerpoint/2010/main" val="21406310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F494D6-A216-C242-944A-104A02AC732F}" type="slidenum">
              <a:rPr lang="en-US"/>
              <a:pPr/>
              <a:t>44</a:t>
            </a:fld>
            <a:endParaRPr lang="en-US" dirty="0"/>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r>
              <a:rPr lang="en-US" sz="1200" kern="1200" dirty="0" smtClean="0">
                <a:solidFill>
                  <a:schemeClr val="tx1"/>
                </a:solidFill>
                <a:latin typeface="Times New Roman" pitchFamily="32" charset="0"/>
                <a:ea typeface="+mn-ea"/>
                <a:cs typeface="+mn-cs"/>
              </a:rPr>
              <a:t>Dijkstra's algorithm [DIJK59] can be stated as: Find the shortest paths from a given source node to all other nodes by developing the paths in order of increasing path length. The algorithm proceeds in stages. By the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th stage, the shortest paths to the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 nodes closest to (least cost away from) the source node have been determined; these nodes are in a set </a:t>
            </a:r>
            <a:r>
              <a:rPr lang="en-US" sz="1200" i="1" kern="1200" dirty="0" smtClean="0">
                <a:solidFill>
                  <a:schemeClr val="tx1"/>
                </a:solidFill>
                <a:latin typeface="Times New Roman" pitchFamily="32" charset="0"/>
                <a:ea typeface="+mn-ea"/>
                <a:cs typeface="+mn-cs"/>
              </a:rPr>
              <a:t>T</a:t>
            </a:r>
            <a:r>
              <a:rPr lang="en-US" sz="1200" kern="1200" dirty="0" smtClean="0">
                <a:solidFill>
                  <a:schemeClr val="tx1"/>
                </a:solidFill>
                <a:latin typeface="Times New Roman" pitchFamily="32" charset="0"/>
                <a:ea typeface="+mn-ea"/>
                <a:cs typeface="+mn-cs"/>
              </a:rPr>
              <a:t>. At stage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 + 1), the node not in </a:t>
            </a:r>
            <a:r>
              <a:rPr lang="en-US" sz="1200" i="1" kern="1200" dirty="0" smtClean="0">
                <a:solidFill>
                  <a:schemeClr val="tx1"/>
                </a:solidFill>
                <a:latin typeface="Times New Roman" pitchFamily="32" charset="0"/>
                <a:ea typeface="+mn-ea"/>
                <a:cs typeface="+mn-cs"/>
              </a:rPr>
              <a:t>T</a:t>
            </a:r>
            <a:r>
              <a:rPr lang="en-US" sz="1200" kern="1200" dirty="0" smtClean="0">
                <a:solidFill>
                  <a:schemeClr val="tx1"/>
                </a:solidFill>
                <a:latin typeface="Times New Roman" pitchFamily="32" charset="0"/>
                <a:ea typeface="+mn-ea"/>
                <a:cs typeface="+mn-cs"/>
              </a:rPr>
              <a:t> that has the shortest path from the source node is added to </a:t>
            </a:r>
            <a:r>
              <a:rPr lang="en-US" sz="1200" i="1" kern="1200" dirty="0" smtClean="0">
                <a:solidFill>
                  <a:schemeClr val="tx1"/>
                </a:solidFill>
                <a:latin typeface="Times New Roman" pitchFamily="32" charset="0"/>
                <a:ea typeface="+mn-ea"/>
                <a:cs typeface="+mn-cs"/>
              </a:rPr>
              <a:t>T</a:t>
            </a:r>
            <a:r>
              <a:rPr lang="en-US" sz="1200" kern="1200" dirty="0" smtClean="0">
                <a:solidFill>
                  <a:schemeClr val="tx1"/>
                </a:solidFill>
                <a:latin typeface="Times New Roman" pitchFamily="32" charset="0"/>
                <a:ea typeface="+mn-ea"/>
                <a:cs typeface="+mn-cs"/>
              </a:rPr>
              <a:t>. As each node is added to </a:t>
            </a:r>
            <a:r>
              <a:rPr lang="en-US" sz="1200" i="1" kern="1200" dirty="0" smtClean="0">
                <a:solidFill>
                  <a:schemeClr val="tx1"/>
                </a:solidFill>
                <a:latin typeface="Times New Roman" pitchFamily="32" charset="0"/>
                <a:ea typeface="+mn-ea"/>
                <a:cs typeface="+mn-cs"/>
              </a:rPr>
              <a:t>T</a:t>
            </a:r>
            <a:r>
              <a:rPr lang="en-US" sz="1200" kern="1200" dirty="0" smtClean="0">
                <a:solidFill>
                  <a:schemeClr val="tx1"/>
                </a:solidFill>
                <a:latin typeface="Times New Roman" pitchFamily="32" charset="0"/>
                <a:ea typeface="+mn-ea"/>
                <a:cs typeface="+mn-cs"/>
              </a:rPr>
              <a:t>, its path from the source is defined. 		</a:t>
            </a:r>
          </a:p>
          <a:p>
            <a:endParaRPr/>
          </a:p>
          <a:p>
            <a:r>
              <a:rPr lang="en-US" sz="1200" kern="1200" dirty="0" smtClean="0">
                <a:solidFill>
                  <a:schemeClr val="tx1"/>
                </a:solidFill>
                <a:latin typeface="Times New Roman" pitchFamily="32" charset="0"/>
                <a:ea typeface="+mn-ea"/>
                <a:cs typeface="+mn-cs"/>
              </a:rPr>
              <a:t>The algorithm terminates when all nodes have been added to </a:t>
            </a:r>
            <a:r>
              <a:rPr lang="en-US" sz="1200" i="1" kern="1200" dirty="0" smtClean="0">
                <a:solidFill>
                  <a:schemeClr val="tx1"/>
                </a:solidFill>
                <a:latin typeface="Times New Roman" pitchFamily="32" charset="0"/>
                <a:ea typeface="+mn-ea"/>
                <a:cs typeface="+mn-cs"/>
              </a:rPr>
              <a:t>T</a:t>
            </a:r>
            <a:r>
              <a:rPr lang="en-US" sz="1200" kern="1200" dirty="0" smtClean="0">
                <a:solidFill>
                  <a:schemeClr val="tx1"/>
                </a:solidFill>
                <a:latin typeface="Times New Roman" pitchFamily="32" charset="0"/>
                <a:ea typeface="+mn-ea"/>
                <a:cs typeface="+mn-cs"/>
              </a:rPr>
              <a:t>. At termination, the value </a:t>
            </a:r>
            <a:r>
              <a:rPr lang="en-US" sz="1200" i="1" kern="1200" dirty="0" smtClean="0">
                <a:solidFill>
                  <a:schemeClr val="tx1"/>
                </a:solidFill>
                <a:latin typeface="Times New Roman" pitchFamily="32" charset="0"/>
                <a:ea typeface="+mn-ea"/>
                <a:cs typeface="+mn-cs"/>
              </a:rPr>
              <a:t>L</a:t>
            </a:r>
            <a:r>
              <a:rPr lang="en-US" sz="1200" kern="1200" dirty="0" smtClean="0">
                <a:solidFill>
                  <a:schemeClr val="tx1"/>
                </a:solidFill>
                <a:latin typeface="Times New Roman" pitchFamily="32" charset="0"/>
                <a:ea typeface="+mn-ea"/>
                <a:cs typeface="+mn-cs"/>
              </a:rPr>
              <a:t>(</a:t>
            </a:r>
            <a:r>
              <a:rPr lang="en-US" sz="1200" i="1" kern="1200" dirty="0" smtClean="0">
                <a:solidFill>
                  <a:schemeClr val="tx1"/>
                </a:solidFill>
                <a:latin typeface="Times New Roman" pitchFamily="32" charset="0"/>
                <a:ea typeface="+mn-ea"/>
                <a:cs typeface="+mn-cs"/>
              </a:rPr>
              <a:t>x</a:t>
            </a:r>
            <a:r>
              <a:rPr lang="en-US" sz="1200" kern="1200" dirty="0" smtClean="0">
                <a:solidFill>
                  <a:schemeClr val="tx1"/>
                </a:solidFill>
                <a:latin typeface="Times New Roman" pitchFamily="32" charset="0"/>
                <a:ea typeface="+mn-ea"/>
                <a:cs typeface="+mn-cs"/>
              </a:rPr>
              <a:t>) associated with each node </a:t>
            </a:r>
            <a:r>
              <a:rPr lang="en-US" sz="1200" i="1" kern="1200" dirty="0" smtClean="0">
                <a:solidFill>
                  <a:schemeClr val="tx1"/>
                </a:solidFill>
                <a:latin typeface="Times New Roman" pitchFamily="32" charset="0"/>
                <a:ea typeface="+mn-ea"/>
                <a:cs typeface="+mn-cs"/>
              </a:rPr>
              <a:t>x</a:t>
            </a:r>
            <a:r>
              <a:rPr lang="en-US" sz="1200" kern="1200" dirty="0" smtClean="0">
                <a:solidFill>
                  <a:schemeClr val="tx1"/>
                </a:solidFill>
                <a:latin typeface="Times New Roman" pitchFamily="32" charset="0"/>
                <a:ea typeface="+mn-ea"/>
                <a:cs typeface="+mn-cs"/>
              </a:rPr>
              <a:t> is the cost (length) of the least-cost path from </a:t>
            </a:r>
            <a:r>
              <a:rPr lang="en-US" sz="1200" i="1" kern="1200" dirty="0" smtClean="0">
                <a:solidFill>
                  <a:schemeClr val="tx1"/>
                </a:solidFill>
                <a:latin typeface="Times New Roman" pitchFamily="32" charset="0"/>
                <a:ea typeface="+mn-ea"/>
                <a:cs typeface="+mn-cs"/>
              </a:rPr>
              <a:t>s</a:t>
            </a:r>
            <a:r>
              <a:rPr lang="en-US" sz="1200" kern="1200" dirty="0" smtClean="0">
                <a:solidFill>
                  <a:schemeClr val="tx1"/>
                </a:solidFill>
                <a:latin typeface="Times New Roman" pitchFamily="32" charset="0"/>
                <a:ea typeface="+mn-ea"/>
                <a:cs typeface="+mn-cs"/>
              </a:rPr>
              <a:t> to </a:t>
            </a:r>
            <a:r>
              <a:rPr lang="en-US" sz="1200" i="1" kern="1200" dirty="0" smtClean="0">
                <a:solidFill>
                  <a:schemeClr val="tx1"/>
                </a:solidFill>
                <a:latin typeface="Times New Roman" pitchFamily="32" charset="0"/>
                <a:ea typeface="+mn-ea"/>
                <a:cs typeface="+mn-cs"/>
              </a:rPr>
              <a:t>x</a:t>
            </a:r>
            <a:r>
              <a:rPr lang="en-US" sz="1200" kern="1200" dirty="0" smtClean="0">
                <a:solidFill>
                  <a:schemeClr val="tx1"/>
                </a:solidFill>
                <a:latin typeface="Times New Roman" pitchFamily="32" charset="0"/>
                <a:ea typeface="+mn-ea"/>
                <a:cs typeface="+mn-cs"/>
              </a:rPr>
              <a:t>. In addition, </a:t>
            </a:r>
            <a:r>
              <a:rPr lang="en-US" sz="1200" i="1" kern="1200" dirty="0" smtClean="0">
                <a:solidFill>
                  <a:schemeClr val="tx1"/>
                </a:solidFill>
                <a:latin typeface="Times New Roman" pitchFamily="32" charset="0"/>
                <a:ea typeface="+mn-ea"/>
                <a:cs typeface="+mn-cs"/>
              </a:rPr>
              <a:t>T</a:t>
            </a:r>
            <a:r>
              <a:rPr lang="en-US" sz="1200" kern="1200" dirty="0" smtClean="0">
                <a:solidFill>
                  <a:schemeClr val="tx1"/>
                </a:solidFill>
                <a:latin typeface="Times New Roman" pitchFamily="32" charset="0"/>
                <a:ea typeface="+mn-ea"/>
                <a:cs typeface="+mn-cs"/>
              </a:rPr>
              <a:t> defines the least-cost path from </a:t>
            </a:r>
            <a:r>
              <a:rPr lang="en-US" sz="1200" i="1" kern="1200" dirty="0" smtClean="0">
                <a:solidFill>
                  <a:schemeClr val="tx1"/>
                </a:solidFill>
                <a:latin typeface="Times New Roman" pitchFamily="32" charset="0"/>
                <a:ea typeface="+mn-ea"/>
                <a:cs typeface="+mn-cs"/>
              </a:rPr>
              <a:t>s</a:t>
            </a:r>
            <a:r>
              <a:rPr lang="en-US" sz="1200" kern="1200" dirty="0" smtClean="0">
                <a:solidFill>
                  <a:schemeClr val="tx1"/>
                </a:solidFill>
                <a:latin typeface="Times New Roman" pitchFamily="32" charset="0"/>
                <a:ea typeface="+mn-ea"/>
                <a:cs typeface="+mn-cs"/>
              </a:rPr>
              <a:t> to each other node.</a:t>
            </a:r>
          </a:p>
          <a:p>
            <a:endParaRPr lang="en-US" dirty="0">
              <a:latin typeface="Times" pitchFamily="32" charset="0"/>
            </a:endParaRPr>
          </a:p>
        </p:txBody>
      </p:sp>
    </p:spTree>
    <p:extLst>
      <p:ext uri="{BB962C8B-B14F-4D97-AF65-F5344CB8AC3E}">
        <p14:creationId xmlns:p14="http://schemas.microsoft.com/office/powerpoint/2010/main" val="38823418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2CCE9F-68AD-9645-AAF7-3580D84C46C5}" type="slidenum">
              <a:rPr lang="en-US"/>
              <a:pPr/>
              <a:t>45</a:t>
            </a:fld>
            <a:endParaRPr lang="en-US" dirty="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US" b="1" dirty="0">
                <a:latin typeface="Times" pitchFamily="32" charset="0"/>
              </a:rPr>
              <a:t>Dijkstra's Algorithm </a:t>
            </a:r>
            <a:r>
              <a:rPr lang="en-US" dirty="0">
                <a:latin typeface="Times" pitchFamily="32" charset="0"/>
              </a:rPr>
              <a:t>has three steps; steps 2 and 3 are repeated until </a:t>
            </a:r>
            <a:r>
              <a:rPr lang="en-US" i="1" dirty="0">
                <a:latin typeface="Times" pitchFamily="32" charset="0"/>
              </a:rPr>
              <a:t>T</a:t>
            </a:r>
            <a:r>
              <a:rPr lang="en-US" dirty="0">
                <a:latin typeface="Times" pitchFamily="32" charset="0"/>
              </a:rPr>
              <a:t> = </a:t>
            </a:r>
            <a:r>
              <a:rPr lang="en-US" i="1" dirty="0">
                <a:latin typeface="Times" pitchFamily="32" charset="0"/>
              </a:rPr>
              <a:t>N</a:t>
            </a:r>
            <a:r>
              <a:rPr lang="en-US" dirty="0">
                <a:latin typeface="Times" pitchFamily="32" charset="0"/>
              </a:rPr>
              <a:t>. That is, steps 2 and 3 are repeated until final paths have been assigned to all nodes in the network. </a:t>
            </a:r>
            <a:r>
              <a:rPr lang="en-US" dirty="0" smtClean="0">
                <a:latin typeface="Times" pitchFamily="32" charset="0"/>
              </a:rPr>
              <a:t>It can </a:t>
            </a:r>
            <a:r>
              <a:rPr lang="en-US" dirty="0">
                <a:latin typeface="Times" pitchFamily="32" charset="0"/>
              </a:rPr>
              <a:t>be formally described as shown above, given the following definitions:</a:t>
            </a:r>
          </a:p>
          <a:p>
            <a:r>
              <a:rPr lang="en-US" i="1" dirty="0">
                <a:latin typeface="Times" pitchFamily="32" charset="0"/>
              </a:rPr>
              <a:t>N</a:t>
            </a:r>
            <a:r>
              <a:rPr lang="en-US" dirty="0">
                <a:latin typeface="Times" pitchFamily="32" charset="0"/>
              </a:rPr>
              <a:t> = set of nodes in the network</a:t>
            </a:r>
          </a:p>
          <a:p>
            <a:r>
              <a:rPr lang="en-US" i="1" dirty="0">
                <a:latin typeface="Times" pitchFamily="32" charset="0"/>
              </a:rPr>
              <a:t>s</a:t>
            </a:r>
            <a:r>
              <a:rPr lang="en-US" dirty="0">
                <a:latin typeface="Times" pitchFamily="32" charset="0"/>
              </a:rPr>
              <a:t> = source node</a:t>
            </a:r>
          </a:p>
          <a:p>
            <a:r>
              <a:rPr lang="en-US" i="1" dirty="0">
                <a:latin typeface="Times" pitchFamily="32" charset="0"/>
              </a:rPr>
              <a:t>T</a:t>
            </a:r>
            <a:r>
              <a:rPr lang="en-US" dirty="0">
                <a:latin typeface="Times" pitchFamily="32" charset="0"/>
              </a:rPr>
              <a:t> = set of nodes so far incorporated by the algorithm</a:t>
            </a:r>
          </a:p>
          <a:p>
            <a:r>
              <a:rPr lang="en-US" i="1" dirty="0">
                <a:latin typeface="Times" pitchFamily="32" charset="0"/>
              </a:rPr>
              <a:t>w</a:t>
            </a:r>
            <a:r>
              <a:rPr lang="en-US" dirty="0">
                <a:latin typeface="Times" pitchFamily="32" charset="0"/>
              </a:rPr>
              <a:t>(</a:t>
            </a:r>
            <a:r>
              <a:rPr lang="en-US" i="1" dirty="0">
                <a:latin typeface="Times" pitchFamily="32" charset="0"/>
              </a:rPr>
              <a:t>i</a:t>
            </a:r>
            <a:r>
              <a:rPr lang="en-US" dirty="0">
                <a:latin typeface="Times" pitchFamily="32" charset="0"/>
              </a:rPr>
              <a:t>, </a:t>
            </a:r>
            <a:r>
              <a:rPr lang="en-US" i="1" dirty="0">
                <a:latin typeface="Times" pitchFamily="32" charset="0"/>
              </a:rPr>
              <a:t>j</a:t>
            </a:r>
            <a:r>
              <a:rPr lang="en-US" dirty="0">
                <a:latin typeface="Times" pitchFamily="32" charset="0"/>
              </a:rPr>
              <a:t>) = link cost from node </a:t>
            </a:r>
            <a:r>
              <a:rPr lang="en-US" i="1" dirty="0">
                <a:latin typeface="Times" pitchFamily="32" charset="0"/>
              </a:rPr>
              <a:t>i</a:t>
            </a:r>
            <a:r>
              <a:rPr lang="en-US" dirty="0">
                <a:latin typeface="Times" pitchFamily="32" charset="0"/>
              </a:rPr>
              <a:t> to node </a:t>
            </a:r>
            <a:r>
              <a:rPr lang="en-US" i="1" dirty="0">
                <a:latin typeface="Times" pitchFamily="32" charset="0"/>
              </a:rPr>
              <a:t>j</a:t>
            </a:r>
            <a:r>
              <a:rPr lang="en-US" dirty="0">
                <a:latin typeface="Times" pitchFamily="32" charset="0"/>
              </a:rPr>
              <a:t>; </a:t>
            </a:r>
            <a:r>
              <a:rPr lang="en-US" i="1" dirty="0">
                <a:latin typeface="Times" pitchFamily="32" charset="0"/>
              </a:rPr>
              <a:t>w</a:t>
            </a:r>
            <a:r>
              <a:rPr lang="en-US" dirty="0">
                <a:latin typeface="Times" pitchFamily="32" charset="0"/>
              </a:rPr>
              <a:t>(</a:t>
            </a:r>
            <a:r>
              <a:rPr lang="en-US" i="1" dirty="0">
                <a:latin typeface="Times" pitchFamily="32" charset="0"/>
              </a:rPr>
              <a:t>i</a:t>
            </a:r>
            <a:r>
              <a:rPr lang="en-US" dirty="0">
                <a:latin typeface="Times" pitchFamily="32" charset="0"/>
              </a:rPr>
              <a:t>, </a:t>
            </a:r>
            <a:r>
              <a:rPr lang="en-US" i="1" dirty="0">
                <a:latin typeface="Times" pitchFamily="32" charset="0"/>
              </a:rPr>
              <a:t>i</a:t>
            </a:r>
            <a:r>
              <a:rPr lang="en-US" dirty="0">
                <a:latin typeface="Times" pitchFamily="32" charset="0"/>
              </a:rPr>
              <a:t>) = 0;  </a:t>
            </a:r>
            <a:r>
              <a:rPr lang="en-US" i="1" dirty="0">
                <a:latin typeface="Times" pitchFamily="32" charset="0"/>
              </a:rPr>
              <a:t>w</a:t>
            </a:r>
            <a:r>
              <a:rPr lang="en-US" dirty="0">
                <a:latin typeface="Times" pitchFamily="32" charset="0"/>
              </a:rPr>
              <a:t>(</a:t>
            </a:r>
            <a:r>
              <a:rPr lang="en-US" i="1" dirty="0">
                <a:latin typeface="Times" pitchFamily="32" charset="0"/>
              </a:rPr>
              <a:t>i</a:t>
            </a:r>
            <a:r>
              <a:rPr lang="en-US" dirty="0">
                <a:latin typeface="Times" pitchFamily="32" charset="0"/>
              </a:rPr>
              <a:t>, </a:t>
            </a:r>
            <a:r>
              <a:rPr lang="en-US" i="1" dirty="0">
                <a:latin typeface="Times" pitchFamily="32" charset="0"/>
              </a:rPr>
              <a:t>j</a:t>
            </a:r>
            <a:r>
              <a:rPr lang="en-US" dirty="0">
                <a:latin typeface="Times" pitchFamily="32" charset="0"/>
              </a:rPr>
              <a:t>) = ∞ if two nodes not directly connected; </a:t>
            </a:r>
            <a:r>
              <a:rPr lang="en-US" i="1" dirty="0">
                <a:latin typeface="Times" pitchFamily="32" charset="0"/>
              </a:rPr>
              <a:t>w</a:t>
            </a:r>
            <a:r>
              <a:rPr lang="en-US" dirty="0">
                <a:latin typeface="Times" pitchFamily="32" charset="0"/>
              </a:rPr>
              <a:t>(</a:t>
            </a:r>
            <a:r>
              <a:rPr lang="en-US" i="1" dirty="0">
                <a:latin typeface="Times" pitchFamily="32" charset="0"/>
              </a:rPr>
              <a:t>i</a:t>
            </a:r>
            <a:r>
              <a:rPr lang="en-US" dirty="0">
                <a:latin typeface="Times" pitchFamily="32" charset="0"/>
              </a:rPr>
              <a:t>, </a:t>
            </a:r>
            <a:r>
              <a:rPr lang="en-US" i="1" dirty="0">
                <a:latin typeface="Times" pitchFamily="32" charset="0"/>
              </a:rPr>
              <a:t>j</a:t>
            </a:r>
            <a:r>
              <a:rPr lang="en-US" dirty="0">
                <a:latin typeface="Times" pitchFamily="32" charset="0"/>
              </a:rPr>
              <a:t>) ≥ 0 if two nodes are directly connected</a:t>
            </a:r>
          </a:p>
          <a:p>
            <a:r>
              <a:rPr lang="en-US" i="1" dirty="0">
                <a:latin typeface="Times" pitchFamily="32" charset="0"/>
              </a:rPr>
              <a:t>L</a:t>
            </a:r>
            <a:r>
              <a:rPr lang="en-US" dirty="0">
                <a:latin typeface="Times" pitchFamily="32" charset="0"/>
              </a:rPr>
              <a:t>(</a:t>
            </a:r>
            <a:r>
              <a:rPr lang="en-US" i="1" dirty="0">
                <a:latin typeface="Times" pitchFamily="32" charset="0"/>
              </a:rPr>
              <a:t>n</a:t>
            </a:r>
            <a:r>
              <a:rPr lang="en-US" dirty="0">
                <a:latin typeface="Times" pitchFamily="32" charset="0"/>
              </a:rPr>
              <a:t>)  = cost of the least-cost path from node </a:t>
            </a:r>
            <a:r>
              <a:rPr lang="en-US" i="1" dirty="0">
                <a:latin typeface="Times" pitchFamily="32" charset="0"/>
              </a:rPr>
              <a:t>s</a:t>
            </a:r>
            <a:r>
              <a:rPr lang="en-US" dirty="0">
                <a:latin typeface="Times" pitchFamily="32" charset="0"/>
              </a:rPr>
              <a:t> to node </a:t>
            </a:r>
            <a:r>
              <a:rPr lang="en-US" i="1" dirty="0">
                <a:latin typeface="Times" pitchFamily="32" charset="0"/>
              </a:rPr>
              <a:t>n</a:t>
            </a:r>
            <a:r>
              <a:rPr lang="en-US" dirty="0">
                <a:latin typeface="Times" pitchFamily="32" charset="0"/>
              </a:rPr>
              <a:t> that is currently known to the algorithm; at termination, this is the cost of the least-cost path in the graph from </a:t>
            </a:r>
            <a:r>
              <a:rPr lang="en-US" i="1" dirty="0">
                <a:latin typeface="Times" pitchFamily="32" charset="0"/>
              </a:rPr>
              <a:t>s</a:t>
            </a:r>
            <a:r>
              <a:rPr lang="en-US" dirty="0">
                <a:latin typeface="Times" pitchFamily="32" charset="0"/>
              </a:rPr>
              <a:t> to </a:t>
            </a:r>
            <a:r>
              <a:rPr lang="en-US" i="1" dirty="0">
                <a:latin typeface="Times" pitchFamily="32" charset="0"/>
              </a:rPr>
              <a:t>n.</a:t>
            </a:r>
          </a:p>
          <a:p>
            <a:r>
              <a:rPr lang="en-US" dirty="0">
                <a:latin typeface="Times" pitchFamily="32" charset="0"/>
              </a:rPr>
              <a:t>The algorithm terminates when all nodes have been added to </a:t>
            </a:r>
            <a:r>
              <a:rPr lang="en-US" i="1" dirty="0">
                <a:latin typeface="Times" pitchFamily="32" charset="0"/>
              </a:rPr>
              <a:t>T</a:t>
            </a:r>
            <a:r>
              <a:rPr lang="en-US" dirty="0">
                <a:latin typeface="Times" pitchFamily="32" charset="0"/>
              </a:rPr>
              <a:t>. At termination, the value </a:t>
            </a:r>
            <a:r>
              <a:rPr lang="en-US" i="1" dirty="0">
                <a:latin typeface="Times" pitchFamily="32" charset="0"/>
              </a:rPr>
              <a:t>L</a:t>
            </a:r>
            <a:r>
              <a:rPr lang="en-US" dirty="0">
                <a:latin typeface="Times" pitchFamily="32" charset="0"/>
              </a:rPr>
              <a:t>(</a:t>
            </a:r>
            <a:r>
              <a:rPr lang="en-US" i="1" dirty="0">
                <a:latin typeface="Times" pitchFamily="32" charset="0"/>
              </a:rPr>
              <a:t>x</a:t>
            </a:r>
            <a:r>
              <a:rPr lang="en-US" dirty="0">
                <a:latin typeface="Times" pitchFamily="32" charset="0"/>
              </a:rPr>
              <a:t>) associated with each node </a:t>
            </a:r>
            <a:r>
              <a:rPr lang="en-US" i="1" dirty="0">
                <a:latin typeface="Times" pitchFamily="32" charset="0"/>
              </a:rPr>
              <a:t>x</a:t>
            </a:r>
            <a:r>
              <a:rPr lang="en-US" dirty="0">
                <a:latin typeface="Times" pitchFamily="32" charset="0"/>
              </a:rPr>
              <a:t> is the cost (length) of the least-cost path from </a:t>
            </a:r>
            <a:r>
              <a:rPr lang="en-US" i="1" dirty="0">
                <a:latin typeface="Times" pitchFamily="32" charset="0"/>
              </a:rPr>
              <a:t>s</a:t>
            </a:r>
            <a:r>
              <a:rPr lang="en-US" dirty="0">
                <a:latin typeface="Times" pitchFamily="32" charset="0"/>
              </a:rPr>
              <a:t> to </a:t>
            </a:r>
            <a:r>
              <a:rPr lang="en-US" i="1" dirty="0">
                <a:latin typeface="Times" pitchFamily="32" charset="0"/>
              </a:rPr>
              <a:t>x</a:t>
            </a:r>
            <a:r>
              <a:rPr lang="en-US" dirty="0">
                <a:latin typeface="Times" pitchFamily="32" charset="0"/>
              </a:rPr>
              <a:t>. In addition, </a:t>
            </a:r>
            <a:r>
              <a:rPr lang="en-US" i="1" dirty="0">
                <a:latin typeface="Times" pitchFamily="32" charset="0"/>
              </a:rPr>
              <a:t>T</a:t>
            </a:r>
            <a:r>
              <a:rPr lang="en-US" dirty="0">
                <a:latin typeface="Times" pitchFamily="32" charset="0"/>
              </a:rPr>
              <a:t> defines the least-cost path from </a:t>
            </a:r>
            <a:r>
              <a:rPr lang="en-US" i="1" dirty="0">
                <a:latin typeface="Times" pitchFamily="32" charset="0"/>
              </a:rPr>
              <a:t>s</a:t>
            </a:r>
            <a:r>
              <a:rPr lang="en-US" dirty="0">
                <a:latin typeface="Times" pitchFamily="32" charset="0"/>
              </a:rPr>
              <a:t> to each other node. One iteration of steps 2 and 3 adds one new node to </a:t>
            </a:r>
            <a:r>
              <a:rPr lang="en-US" i="1" dirty="0">
                <a:latin typeface="Times" pitchFamily="32" charset="0"/>
              </a:rPr>
              <a:t>T</a:t>
            </a:r>
            <a:r>
              <a:rPr lang="en-US" dirty="0">
                <a:latin typeface="Times" pitchFamily="32" charset="0"/>
              </a:rPr>
              <a:t> and defines the least-cost path from </a:t>
            </a:r>
            <a:r>
              <a:rPr lang="en-US" i="1" dirty="0">
                <a:latin typeface="Times" pitchFamily="32" charset="0"/>
              </a:rPr>
              <a:t>s</a:t>
            </a:r>
            <a:r>
              <a:rPr lang="en-US" dirty="0">
                <a:latin typeface="Times" pitchFamily="32" charset="0"/>
              </a:rPr>
              <a:t> to that node. That path passes only through nodes that are in </a:t>
            </a:r>
            <a:r>
              <a:rPr lang="en-US" i="1" dirty="0">
                <a:latin typeface="Times" pitchFamily="32" charset="0"/>
              </a:rPr>
              <a:t>T</a:t>
            </a:r>
            <a:r>
              <a:rPr lang="en-US" dirty="0">
                <a:latin typeface="Times" pitchFamily="32" charset="0"/>
              </a:rPr>
              <a:t>. To see this, consider the following line of reasoning. After </a:t>
            </a:r>
            <a:r>
              <a:rPr lang="en-US" i="1" dirty="0">
                <a:latin typeface="Times" pitchFamily="32" charset="0"/>
              </a:rPr>
              <a:t>k</a:t>
            </a:r>
            <a:r>
              <a:rPr lang="en-US" dirty="0">
                <a:latin typeface="Times" pitchFamily="32" charset="0"/>
              </a:rPr>
              <a:t> iterations, there are </a:t>
            </a:r>
            <a:r>
              <a:rPr lang="en-US" i="1" dirty="0">
                <a:latin typeface="Times" pitchFamily="32" charset="0"/>
              </a:rPr>
              <a:t>k</a:t>
            </a:r>
            <a:r>
              <a:rPr lang="en-US" dirty="0">
                <a:latin typeface="Times" pitchFamily="32" charset="0"/>
              </a:rPr>
              <a:t> nodes in </a:t>
            </a:r>
            <a:r>
              <a:rPr lang="en-US" i="1" dirty="0">
                <a:latin typeface="Times" pitchFamily="32" charset="0"/>
              </a:rPr>
              <a:t>T</a:t>
            </a:r>
            <a:r>
              <a:rPr lang="en-US" dirty="0">
                <a:latin typeface="Times" pitchFamily="32" charset="0"/>
              </a:rPr>
              <a:t>, and the least-cost path from </a:t>
            </a:r>
            <a:r>
              <a:rPr lang="en-US" i="1" dirty="0">
                <a:latin typeface="Times" pitchFamily="32" charset="0"/>
              </a:rPr>
              <a:t>s</a:t>
            </a:r>
            <a:r>
              <a:rPr lang="en-US" dirty="0">
                <a:latin typeface="Times" pitchFamily="32" charset="0"/>
              </a:rPr>
              <a:t> to each of these nodes has been defined. Now consider all possible paths from </a:t>
            </a:r>
            <a:r>
              <a:rPr lang="en-US" i="1" dirty="0">
                <a:latin typeface="Times" pitchFamily="32" charset="0"/>
              </a:rPr>
              <a:t>s</a:t>
            </a:r>
            <a:r>
              <a:rPr lang="en-US" dirty="0">
                <a:latin typeface="Times" pitchFamily="32" charset="0"/>
              </a:rPr>
              <a:t> to nodes not in </a:t>
            </a:r>
            <a:r>
              <a:rPr lang="en-US" i="1" dirty="0">
                <a:latin typeface="Times" pitchFamily="32" charset="0"/>
              </a:rPr>
              <a:t>T</a:t>
            </a:r>
            <a:r>
              <a:rPr lang="en-US" dirty="0">
                <a:latin typeface="Times" pitchFamily="32" charset="0"/>
              </a:rPr>
              <a:t>. Among those paths, there is one of least cost that passes exclusively through nodes in </a:t>
            </a:r>
            <a:r>
              <a:rPr lang="en-US" i="1" dirty="0">
                <a:latin typeface="Times" pitchFamily="32" charset="0"/>
              </a:rPr>
              <a:t>T</a:t>
            </a:r>
            <a:r>
              <a:rPr lang="en-US" dirty="0">
                <a:latin typeface="Times" pitchFamily="32" charset="0"/>
              </a:rPr>
              <a:t> (see Problem 12.4), ending with a direct link from some node in </a:t>
            </a:r>
            <a:r>
              <a:rPr lang="en-US" i="1" dirty="0">
                <a:latin typeface="Times" pitchFamily="32" charset="0"/>
              </a:rPr>
              <a:t>T</a:t>
            </a:r>
            <a:r>
              <a:rPr lang="en-US" dirty="0">
                <a:latin typeface="Times" pitchFamily="32" charset="0"/>
              </a:rPr>
              <a:t> to a node not in </a:t>
            </a:r>
            <a:r>
              <a:rPr lang="en-US" i="1" dirty="0">
                <a:latin typeface="Times" pitchFamily="32" charset="0"/>
              </a:rPr>
              <a:t>T</a:t>
            </a:r>
            <a:r>
              <a:rPr lang="en-US" dirty="0">
                <a:latin typeface="Times" pitchFamily="32" charset="0"/>
              </a:rPr>
              <a:t>. This node is added to </a:t>
            </a:r>
            <a:r>
              <a:rPr lang="en-US" i="1" dirty="0">
                <a:latin typeface="Times" pitchFamily="32" charset="0"/>
              </a:rPr>
              <a:t>T</a:t>
            </a:r>
            <a:r>
              <a:rPr lang="en-US" dirty="0">
                <a:latin typeface="Times" pitchFamily="32" charset="0"/>
              </a:rPr>
              <a:t> and the associated path is defined as the least-cost path for that node. </a:t>
            </a:r>
          </a:p>
          <a:p>
            <a:endParaRPr lang="en-US" dirty="0">
              <a:latin typeface="Times" pitchFamily="32" charset="0"/>
            </a:endParaRPr>
          </a:p>
        </p:txBody>
      </p:sp>
    </p:spTree>
    <p:extLst>
      <p:ext uri="{BB962C8B-B14F-4D97-AF65-F5344CB8AC3E}">
        <p14:creationId xmlns:p14="http://schemas.microsoft.com/office/powerpoint/2010/main" val="26095217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 Table 19.4a and Figure 19.14 show the result of applying this</a:t>
            </a:r>
          </a:p>
          <a:p>
            <a:r>
              <a:rPr lang="en-US" sz="1200" kern="1200" baseline="0" dirty="0" smtClean="0">
                <a:solidFill>
                  <a:schemeClr val="tx1"/>
                </a:solidFill>
                <a:latin typeface="Times New Roman" pitchFamily="32" charset="0"/>
                <a:ea typeface="+mn-ea"/>
                <a:cs typeface="+mn-cs"/>
              </a:rPr>
              <a:t>algorithm to the graph of Figure 19.1, using </a:t>
            </a:r>
            <a:r>
              <a:rPr lang="en-US" sz="1200" kern="1200" baseline="0" dirty="0" err="1" smtClean="0">
                <a:solidFill>
                  <a:schemeClr val="tx1"/>
                </a:solidFill>
                <a:latin typeface="Times New Roman" pitchFamily="32" charset="0"/>
                <a:ea typeface="+mn-ea"/>
                <a:cs typeface="+mn-cs"/>
              </a:rPr>
              <a:t>s</a:t>
            </a:r>
            <a:r>
              <a:rPr lang="en-US" sz="1200" kern="1200" baseline="0" dirty="0" smtClean="0">
                <a:solidFill>
                  <a:schemeClr val="tx1"/>
                </a:solidFill>
                <a:latin typeface="Times New Roman" pitchFamily="32" charset="0"/>
                <a:ea typeface="+mn-ea"/>
                <a:cs typeface="+mn-cs"/>
              </a:rPr>
              <a:t> =  1. The shaded edges define the</a:t>
            </a:r>
          </a:p>
          <a:p>
            <a:r>
              <a:rPr lang="en-US" sz="1200" kern="1200" baseline="0" dirty="0" smtClean="0">
                <a:solidFill>
                  <a:schemeClr val="tx1"/>
                </a:solidFill>
                <a:latin typeface="Times New Roman" pitchFamily="32" charset="0"/>
                <a:ea typeface="+mn-ea"/>
                <a:cs typeface="+mn-cs"/>
              </a:rPr>
              <a:t>spanning tree for the graph. The values in each circle are the current estimates of</a:t>
            </a:r>
          </a:p>
          <a:p>
            <a:r>
              <a:rPr lang="en-US" sz="1200" kern="1200" baseline="0" dirty="0" smtClean="0">
                <a:solidFill>
                  <a:schemeClr val="tx1"/>
                </a:solidFill>
                <a:latin typeface="Times New Roman" pitchFamily="32" charset="0"/>
                <a:ea typeface="+mn-ea"/>
                <a:cs typeface="+mn-cs"/>
              </a:rPr>
              <a:t>L (</a:t>
            </a:r>
            <a:r>
              <a:rPr lang="en-US" sz="1200" kern="1200" baseline="0" dirty="0" err="1" smtClean="0">
                <a:solidFill>
                  <a:schemeClr val="tx1"/>
                </a:solidFill>
                <a:latin typeface="Times New Roman" pitchFamily="32" charset="0"/>
                <a:ea typeface="+mn-ea"/>
                <a:cs typeface="+mn-cs"/>
              </a:rPr>
              <a:t>x</a:t>
            </a:r>
            <a:r>
              <a:rPr lang="en-US" sz="1200" kern="1200" baseline="0" dirty="0" smtClean="0">
                <a:solidFill>
                  <a:schemeClr val="tx1"/>
                </a:solidFill>
                <a:latin typeface="Times New Roman" pitchFamily="32" charset="0"/>
                <a:ea typeface="+mn-ea"/>
                <a:cs typeface="+mn-cs"/>
              </a:rPr>
              <a:t> ) for each node </a:t>
            </a:r>
            <a:r>
              <a:rPr lang="en-US" sz="1200" kern="1200" baseline="0" dirty="0" err="1" smtClean="0">
                <a:solidFill>
                  <a:schemeClr val="tx1"/>
                </a:solidFill>
                <a:latin typeface="Times New Roman" pitchFamily="32" charset="0"/>
                <a:ea typeface="+mn-ea"/>
                <a:cs typeface="+mn-cs"/>
              </a:rPr>
              <a:t>x</a:t>
            </a:r>
            <a:r>
              <a:rPr lang="en-US" sz="1200" kern="1200" baseline="0" dirty="0" smtClean="0">
                <a:solidFill>
                  <a:schemeClr val="tx1"/>
                </a:solidFill>
                <a:latin typeface="Times New Roman" pitchFamily="32" charset="0"/>
                <a:ea typeface="+mn-ea"/>
                <a:cs typeface="+mn-cs"/>
              </a:rPr>
              <a:t> . A node is shaded when it is added to T . Note that at each</a:t>
            </a:r>
          </a:p>
          <a:p>
            <a:r>
              <a:rPr lang="en-US" sz="1200" kern="1200" baseline="0" dirty="0" smtClean="0">
                <a:solidFill>
                  <a:schemeClr val="tx1"/>
                </a:solidFill>
                <a:latin typeface="Times New Roman" pitchFamily="32" charset="0"/>
                <a:ea typeface="+mn-ea"/>
                <a:cs typeface="+mn-cs"/>
              </a:rPr>
              <a:t>step the path to each node plus the total cost of that path is generated. After the</a:t>
            </a:r>
          </a:p>
          <a:p>
            <a:r>
              <a:rPr lang="en-US" sz="1200" kern="1200" baseline="0" dirty="0" smtClean="0">
                <a:solidFill>
                  <a:schemeClr val="tx1"/>
                </a:solidFill>
                <a:latin typeface="Times New Roman" pitchFamily="32" charset="0"/>
                <a:ea typeface="+mn-ea"/>
                <a:cs typeface="+mn-cs"/>
              </a:rPr>
              <a:t>final iteration, the least-cost path to each node and the cost of that path have been</a:t>
            </a:r>
          </a:p>
          <a:p>
            <a:r>
              <a:rPr lang="en-US" sz="1200" kern="1200" baseline="0" dirty="0" smtClean="0">
                <a:solidFill>
                  <a:schemeClr val="tx1"/>
                </a:solidFill>
                <a:latin typeface="Times New Roman" pitchFamily="32" charset="0"/>
                <a:ea typeface="+mn-ea"/>
                <a:cs typeface="+mn-cs"/>
              </a:rPr>
              <a:t>developed. The same procedure can be used with node 2 as source node, and so on.</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46</a:t>
            </a:fld>
            <a:endParaRPr lang="en-US" dirty="0"/>
          </a:p>
        </p:txBody>
      </p:sp>
    </p:spTree>
    <p:extLst>
      <p:ext uri="{BB962C8B-B14F-4D97-AF65-F5344CB8AC3E}">
        <p14:creationId xmlns:p14="http://schemas.microsoft.com/office/powerpoint/2010/main" val="13220293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9E0056-0852-0C4D-B9E2-3ED919E00928}" type="slidenum">
              <a:rPr lang="en-US"/>
              <a:pPr/>
              <a:t>47</a:t>
            </a:fld>
            <a:endParaRPr lang="en-US" dirty="0"/>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dirty="0" smtClean="0">
              <a:latin typeface="Times" pitchFamily="32" charset="0"/>
            </a:endParaRPr>
          </a:p>
          <a:p>
            <a:endParaRPr lang="en-US" dirty="0">
              <a:latin typeface="Times" pitchFamily="32" charset="0"/>
            </a:endParaRPr>
          </a:p>
        </p:txBody>
      </p:sp>
    </p:spTree>
    <p:extLst>
      <p:ext uri="{BB962C8B-B14F-4D97-AF65-F5344CB8AC3E}">
        <p14:creationId xmlns:p14="http://schemas.microsoft.com/office/powerpoint/2010/main" val="31314468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2B9D73-AAED-E54A-8763-46631DDEA6B9}" type="slidenum">
              <a:rPr lang="en-US"/>
              <a:pPr/>
              <a:t>48</a:t>
            </a:fld>
            <a:endParaRPr lang="en-US" dirty="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lang="en-US" sz="1200" kern="1200" dirty="0" smtClean="0">
                <a:solidFill>
                  <a:schemeClr val="tx1"/>
                </a:solidFill>
                <a:latin typeface="Times New Roman" pitchFamily="32" charset="0"/>
                <a:ea typeface="+mn-ea"/>
                <a:cs typeface="+mn-cs"/>
              </a:rPr>
              <a:t>The Bellman-Ford algorithm [FORD62] can be stated as: Find the shortest paths from a given source node subject to the constraint that the paths contain at most one link, then find the shortest paths with a constraint of paths of at most two links, and so on. This algorithm also proceeds in stages. 	</a:t>
            </a:r>
          </a:p>
          <a:p>
            <a:r>
              <a:rPr lang="en-US" sz="1200" kern="1200" dirty="0" smtClean="0">
                <a:solidFill>
                  <a:schemeClr val="tx1"/>
                </a:solidFill>
                <a:latin typeface="Times New Roman" pitchFamily="32" charset="0"/>
                <a:ea typeface="+mn-ea"/>
                <a:cs typeface="+mn-cs"/>
              </a:rPr>
              <a:t> </a:t>
            </a:r>
          </a:p>
          <a:p>
            <a:r>
              <a:rPr lang="en-US" sz="1200" kern="1200" dirty="0" smtClean="0">
                <a:solidFill>
                  <a:schemeClr val="tx1"/>
                </a:solidFill>
                <a:latin typeface="Times New Roman" pitchFamily="32" charset="0"/>
                <a:ea typeface="+mn-ea"/>
                <a:cs typeface="+mn-cs"/>
              </a:rPr>
              <a:t>For the iteration of step 2 with </a:t>
            </a:r>
            <a:r>
              <a:rPr lang="en-US" sz="1200" i="1" kern="1200" dirty="0" smtClean="0">
                <a:solidFill>
                  <a:schemeClr val="tx1"/>
                </a:solidFill>
                <a:latin typeface="Times New Roman" pitchFamily="32" charset="0"/>
                <a:ea typeface="+mn-ea"/>
                <a:cs typeface="+mn-cs"/>
              </a:rPr>
              <a:t>h</a:t>
            </a:r>
            <a:r>
              <a:rPr lang="en-US" sz="1200" kern="1200" dirty="0" smtClean="0">
                <a:solidFill>
                  <a:schemeClr val="tx1"/>
                </a:solidFill>
                <a:latin typeface="Times New Roman" pitchFamily="32" charset="0"/>
                <a:ea typeface="+mn-ea"/>
                <a:cs typeface="+mn-cs"/>
              </a:rPr>
              <a:t> =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 and for each destination node</a:t>
            </a:r>
            <a:r>
              <a:rPr lang="en-US" sz="1200" i="1" kern="1200" dirty="0" smtClean="0">
                <a:solidFill>
                  <a:schemeClr val="tx1"/>
                </a:solidFill>
                <a:latin typeface="Times New Roman" pitchFamily="32" charset="0"/>
                <a:ea typeface="+mn-ea"/>
                <a:cs typeface="+mn-cs"/>
              </a:rPr>
              <a:t> n</a:t>
            </a:r>
            <a:r>
              <a:rPr lang="en-US" sz="1200" kern="1200" dirty="0" smtClean="0">
                <a:solidFill>
                  <a:schemeClr val="tx1"/>
                </a:solidFill>
                <a:latin typeface="Times New Roman" pitchFamily="32" charset="0"/>
                <a:ea typeface="+mn-ea"/>
                <a:cs typeface="+mn-cs"/>
              </a:rPr>
              <a:t>, the algorithm compares potential paths from </a:t>
            </a:r>
            <a:r>
              <a:rPr lang="en-US" sz="1200" i="1" kern="1200" dirty="0" smtClean="0">
                <a:solidFill>
                  <a:schemeClr val="tx1"/>
                </a:solidFill>
                <a:latin typeface="Times New Roman" pitchFamily="32" charset="0"/>
                <a:ea typeface="+mn-ea"/>
                <a:cs typeface="+mn-cs"/>
              </a:rPr>
              <a:t>s</a:t>
            </a:r>
            <a:r>
              <a:rPr lang="en-US" sz="1200" kern="1200" dirty="0" smtClean="0">
                <a:solidFill>
                  <a:schemeClr val="tx1"/>
                </a:solidFill>
                <a:latin typeface="Times New Roman" pitchFamily="32" charset="0"/>
                <a:ea typeface="+mn-ea"/>
                <a:cs typeface="+mn-cs"/>
              </a:rPr>
              <a:t> to </a:t>
            </a:r>
            <a:r>
              <a:rPr lang="en-US" sz="1200" i="1" kern="1200" dirty="0" smtClean="0">
                <a:solidFill>
                  <a:schemeClr val="tx1"/>
                </a:solidFill>
                <a:latin typeface="Times New Roman" pitchFamily="32" charset="0"/>
                <a:ea typeface="+mn-ea"/>
                <a:cs typeface="+mn-cs"/>
              </a:rPr>
              <a:t>n</a:t>
            </a:r>
            <a:r>
              <a:rPr lang="en-US" sz="1200" kern="1200" dirty="0" smtClean="0">
                <a:solidFill>
                  <a:schemeClr val="tx1"/>
                </a:solidFill>
                <a:latin typeface="Times New Roman" pitchFamily="32" charset="0"/>
                <a:ea typeface="+mn-ea"/>
                <a:cs typeface="+mn-cs"/>
              </a:rPr>
              <a:t> of length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 + 1 with the path that existed at the end of the previous iteration. If the previous, shorter, path has less cost, then that path is retained. Otherwise a new path with length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 + 1 is defined from </a:t>
            </a:r>
            <a:r>
              <a:rPr lang="en-US" sz="1200" i="1" kern="1200" dirty="0" smtClean="0">
                <a:solidFill>
                  <a:schemeClr val="tx1"/>
                </a:solidFill>
                <a:latin typeface="Times New Roman" pitchFamily="32" charset="0"/>
                <a:ea typeface="+mn-ea"/>
                <a:cs typeface="+mn-cs"/>
              </a:rPr>
              <a:t>s</a:t>
            </a:r>
            <a:r>
              <a:rPr lang="en-US" sz="1200" kern="1200" dirty="0" smtClean="0">
                <a:solidFill>
                  <a:schemeClr val="tx1"/>
                </a:solidFill>
                <a:latin typeface="Times New Roman" pitchFamily="32" charset="0"/>
                <a:ea typeface="+mn-ea"/>
                <a:cs typeface="+mn-cs"/>
              </a:rPr>
              <a:t> to </a:t>
            </a:r>
            <a:r>
              <a:rPr lang="en-US" sz="1200" i="1" kern="1200" dirty="0" smtClean="0">
                <a:solidFill>
                  <a:schemeClr val="tx1"/>
                </a:solidFill>
                <a:latin typeface="Times New Roman" pitchFamily="32" charset="0"/>
                <a:ea typeface="+mn-ea"/>
                <a:cs typeface="+mn-cs"/>
              </a:rPr>
              <a:t>n</a:t>
            </a:r>
            <a:r>
              <a:rPr lang="en-US" sz="1200" kern="1200" dirty="0" smtClean="0">
                <a:solidFill>
                  <a:schemeClr val="tx1"/>
                </a:solidFill>
                <a:latin typeface="Times New Roman" pitchFamily="32" charset="0"/>
                <a:ea typeface="+mn-ea"/>
                <a:cs typeface="+mn-cs"/>
              </a:rPr>
              <a:t>; this path consists of a path of length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 from </a:t>
            </a:r>
            <a:r>
              <a:rPr lang="en-US" sz="1200" i="1" kern="1200" dirty="0" smtClean="0">
                <a:solidFill>
                  <a:schemeClr val="tx1"/>
                </a:solidFill>
                <a:latin typeface="Times New Roman" pitchFamily="32" charset="0"/>
                <a:ea typeface="+mn-ea"/>
                <a:cs typeface="+mn-cs"/>
              </a:rPr>
              <a:t>s</a:t>
            </a:r>
            <a:r>
              <a:rPr lang="en-US" sz="1200" kern="1200" dirty="0" smtClean="0">
                <a:solidFill>
                  <a:schemeClr val="tx1"/>
                </a:solidFill>
                <a:latin typeface="Times New Roman" pitchFamily="32" charset="0"/>
                <a:ea typeface="+mn-ea"/>
                <a:cs typeface="+mn-cs"/>
              </a:rPr>
              <a:t> to some node </a:t>
            </a:r>
            <a:r>
              <a:rPr lang="en-US" sz="1200" i="1" kern="1200" dirty="0" smtClean="0">
                <a:solidFill>
                  <a:schemeClr val="tx1"/>
                </a:solidFill>
                <a:latin typeface="Times New Roman" pitchFamily="32" charset="0"/>
                <a:ea typeface="+mn-ea"/>
                <a:cs typeface="+mn-cs"/>
              </a:rPr>
              <a:t>j</a:t>
            </a:r>
            <a:r>
              <a:rPr lang="en-US" sz="1200" kern="1200" dirty="0" smtClean="0">
                <a:solidFill>
                  <a:schemeClr val="tx1"/>
                </a:solidFill>
                <a:latin typeface="Times New Roman" pitchFamily="32" charset="0"/>
                <a:ea typeface="+mn-ea"/>
                <a:cs typeface="+mn-cs"/>
              </a:rPr>
              <a:t>, plus a direct hop from node </a:t>
            </a:r>
            <a:r>
              <a:rPr lang="en-US" sz="1200" i="1" kern="1200" dirty="0" smtClean="0">
                <a:solidFill>
                  <a:schemeClr val="tx1"/>
                </a:solidFill>
                <a:latin typeface="Times New Roman" pitchFamily="32" charset="0"/>
                <a:ea typeface="+mn-ea"/>
                <a:cs typeface="+mn-cs"/>
              </a:rPr>
              <a:t>j</a:t>
            </a:r>
            <a:r>
              <a:rPr lang="en-US" sz="1200" kern="1200" dirty="0" smtClean="0">
                <a:solidFill>
                  <a:schemeClr val="tx1"/>
                </a:solidFill>
                <a:latin typeface="Times New Roman" pitchFamily="32" charset="0"/>
                <a:ea typeface="+mn-ea"/>
                <a:cs typeface="+mn-cs"/>
              </a:rPr>
              <a:t> to node </a:t>
            </a:r>
            <a:r>
              <a:rPr lang="en-US" sz="1200" i="1" kern="1200" dirty="0" smtClean="0">
                <a:solidFill>
                  <a:schemeClr val="tx1"/>
                </a:solidFill>
                <a:latin typeface="Times New Roman" pitchFamily="32" charset="0"/>
                <a:ea typeface="+mn-ea"/>
                <a:cs typeface="+mn-cs"/>
              </a:rPr>
              <a:t>n</a:t>
            </a:r>
            <a:r>
              <a:rPr lang="en-US" sz="1200" kern="1200" dirty="0" smtClean="0">
                <a:solidFill>
                  <a:schemeClr val="tx1"/>
                </a:solidFill>
                <a:latin typeface="Times New Roman" pitchFamily="32" charset="0"/>
                <a:ea typeface="+mn-ea"/>
                <a:cs typeface="+mn-cs"/>
              </a:rPr>
              <a:t>. In this case, the path from </a:t>
            </a:r>
            <a:r>
              <a:rPr lang="en-US" sz="1200" i="1" kern="1200" dirty="0" smtClean="0">
                <a:solidFill>
                  <a:schemeClr val="tx1"/>
                </a:solidFill>
                <a:latin typeface="Times New Roman" pitchFamily="32" charset="0"/>
                <a:ea typeface="+mn-ea"/>
                <a:cs typeface="+mn-cs"/>
              </a:rPr>
              <a:t>s</a:t>
            </a:r>
            <a:r>
              <a:rPr lang="en-US" sz="1200" kern="1200" dirty="0" smtClean="0">
                <a:solidFill>
                  <a:schemeClr val="tx1"/>
                </a:solidFill>
                <a:latin typeface="Times New Roman" pitchFamily="32" charset="0"/>
                <a:ea typeface="+mn-ea"/>
                <a:cs typeface="+mn-cs"/>
              </a:rPr>
              <a:t> to </a:t>
            </a:r>
            <a:r>
              <a:rPr lang="en-US" sz="1200" i="1" kern="1200" dirty="0" smtClean="0">
                <a:solidFill>
                  <a:schemeClr val="tx1"/>
                </a:solidFill>
                <a:latin typeface="Times New Roman" pitchFamily="32" charset="0"/>
                <a:ea typeface="+mn-ea"/>
                <a:cs typeface="+mn-cs"/>
              </a:rPr>
              <a:t>j</a:t>
            </a:r>
            <a:r>
              <a:rPr lang="en-US" sz="1200" kern="1200" dirty="0" smtClean="0">
                <a:solidFill>
                  <a:schemeClr val="tx1"/>
                </a:solidFill>
                <a:latin typeface="Times New Roman" pitchFamily="32" charset="0"/>
                <a:ea typeface="+mn-ea"/>
                <a:cs typeface="+mn-cs"/>
              </a:rPr>
              <a:t> that is used is the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-hop path for </a:t>
            </a:r>
            <a:r>
              <a:rPr lang="en-US" sz="1200" i="1" kern="1200" dirty="0" smtClean="0">
                <a:solidFill>
                  <a:schemeClr val="tx1"/>
                </a:solidFill>
                <a:latin typeface="Times New Roman" pitchFamily="32" charset="0"/>
                <a:ea typeface="+mn-ea"/>
                <a:cs typeface="+mn-cs"/>
              </a:rPr>
              <a:t>j</a:t>
            </a:r>
            <a:r>
              <a:rPr lang="en-US" sz="1200" kern="1200" dirty="0" smtClean="0">
                <a:solidFill>
                  <a:schemeClr val="tx1"/>
                </a:solidFill>
                <a:latin typeface="Times New Roman" pitchFamily="32" charset="0"/>
                <a:ea typeface="+mn-ea"/>
                <a:cs typeface="+mn-cs"/>
              </a:rPr>
              <a:t> defined in the previous iteration (see Problem 19.5).</a:t>
            </a:r>
          </a:p>
          <a:p>
            <a:endParaRPr kumimoji="1" lang="en-US" dirty="0"/>
          </a:p>
        </p:txBody>
      </p:sp>
    </p:spTree>
    <p:extLst>
      <p:ext uri="{BB962C8B-B14F-4D97-AF65-F5344CB8AC3E}">
        <p14:creationId xmlns:p14="http://schemas.microsoft.com/office/powerpoint/2010/main" val="36671616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4C880C-EF65-824D-BB1F-73F9D58231C5}" type="slidenum">
              <a:rPr lang="en-US"/>
              <a:pPr/>
              <a:t>49</a:t>
            </a:fld>
            <a:endParaRPr lang="en-US" dirty="0"/>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US" dirty="0">
                <a:latin typeface="Times" pitchFamily="32" charset="0"/>
              </a:rPr>
              <a:t>The algorithm is formally described as shown. For the iteration of step 2 with </a:t>
            </a:r>
            <a:r>
              <a:rPr lang="en-US" i="1" dirty="0">
                <a:latin typeface="Times" pitchFamily="32" charset="0"/>
              </a:rPr>
              <a:t>h</a:t>
            </a:r>
            <a:r>
              <a:rPr lang="en-US" dirty="0">
                <a:latin typeface="Times" pitchFamily="32" charset="0"/>
              </a:rPr>
              <a:t> = </a:t>
            </a:r>
            <a:r>
              <a:rPr lang="en-US" i="1" dirty="0">
                <a:latin typeface="Times" pitchFamily="32" charset="0"/>
              </a:rPr>
              <a:t>K</a:t>
            </a:r>
            <a:r>
              <a:rPr lang="en-US" dirty="0">
                <a:latin typeface="Times" pitchFamily="32" charset="0"/>
              </a:rPr>
              <a:t>, and for each destination node</a:t>
            </a:r>
            <a:r>
              <a:rPr lang="en-US" i="1" dirty="0">
                <a:latin typeface="Times" pitchFamily="32" charset="0"/>
              </a:rPr>
              <a:t> n</a:t>
            </a:r>
            <a:r>
              <a:rPr lang="en-US" dirty="0">
                <a:latin typeface="Times" pitchFamily="32" charset="0"/>
              </a:rPr>
              <a:t>, the algorithm compares potential paths from </a:t>
            </a:r>
            <a:r>
              <a:rPr lang="en-US" i="1" dirty="0">
                <a:latin typeface="Times" pitchFamily="32" charset="0"/>
              </a:rPr>
              <a:t>s</a:t>
            </a:r>
            <a:r>
              <a:rPr lang="en-US" dirty="0">
                <a:latin typeface="Times" pitchFamily="32" charset="0"/>
              </a:rPr>
              <a:t> to </a:t>
            </a:r>
            <a:r>
              <a:rPr lang="en-US" i="1" dirty="0">
                <a:latin typeface="Times" pitchFamily="32" charset="0"/>
              </a:rPr>
              <a:t>n</a:t>
            </a:r>
            <a:r>
              <a:rPr lang="en-US" dirty="0">
                <a:latin typeface="Times" pitchFamily="32" charset="0"/>
              </a:rPr>
              <a:t> of length </a:t>
            </a:r>
            <a:r>
              <a:rPr lang="en-US" i="1" dirty="0">
                <a:latin typeface="Times" pitchFamily="32" charset="0"/>
              </a:rPr>
              <a:t>K</a:t>
            </a:r>
            <a:r>
              <a:rPr lang="en-US" dirty="0">
                <a:latin typeface="Times" pitchFamily="32" charset="0"/>
              </a:rPr>
              <a:t> + 1 with the path that existed at the end of the previous iteration. If the previous, shorter, path has less cost, then that path is retained. Otherwise a new path with length </a:t>
            </a:r>
            <a:r>
              <a:rPr lang="en-US" i="1" dirty="0">
                <a:latin typeface="Times" pitchFamily="32" charset="0"/>
              </a:rPr>
              <a:t>K</a:t>
            </a:r>
            <a:r>
              <a:rPr lang="en-US" dirty="0">
                <a:latin typeface="Times" pitchFamily="32" charset="0"/>
              </a:rPr>
              <a:t> + 1 is defined from </a:t>
            </a:r>
            <a:r>
              <a:rPr lang="en-US" i="1" dirty="0">
                <a:latin typeface="Times" pitchFamily="32" charset="0"/>
              </a:rPr>
              <a:t>s</a:t>
            </a:r>
            <a:r>
              <a:rPr lang="en-US" dirty="0">
                <a:latin typeface="Times" pitchFamily="32" charset="0"/>
              </a:rPr>
              <a:t> to </a:t>
            </a:r>
            <a:r>
              <a:rPr lang="en-US" i="1" dirty="0">
                <a:latin typeface="Times" pitchFamily="32" charset="0"/>
              </a:rPr>
              <a:t>n</a:t>
            </a:r>
            <a:r>
              <a:rPr lang="en-US" dirty="0">
                <a:latin typeface="Times" pitchFamily="32" charset="0"/>
              </a:rPr>
              <a:t>; this path consists of a path of length </a:t>
            </a:r>
            <a:r>
              <a:rPr lang="en-US" i="1" dirty="0">
                <a:latin typeface="Times" pitchFamily="32" charset="0"/>
              </a:rPr>
              <a:t>K</a:t>
            </a:r>
            <a:r>
              <a:rPr lang="en-US" dirty="0">
                <a:latin typeface="Times" pitchFamily="32" charset="0"/>
              </a:rPr>
              <a:t> from </a:t>
            </a:r>
            <a:r>
              <a:rPr lang="en-US" i="1" dirty="0">
                <a:latin typeface="Times" pitchFamily="32" charset="0"/>
              </a:rPr>
              <a:t>s</a:t>
            </a:r>
            <a:r>
              <a:rPr lang="en-US" dirty="0">
                <a:latin typeface="Times" pitchFamily="32" charset="0"/>
              </a:rPr>
              <a:t> to some node </a:t>
            </a:r>
            <a:r>
              <a:rPr lang="en-US" i="1" dirty="0">
                <a:latin typeface="Times" pitchFamily="32" charset="0"/>
              </a:rPr>
              <a:t>j</a:t>
            </a:r>
            <a:r>
              <a:rPr lang="en-US" dirty="0">
                <a:latin typeface="Times" pitchFamily="32" charset="0"/>
              </a:rPr>
              <a:t>, plus a direct hop from node </a:t>
            </a:r>
            <a:r>
              <a:rPr lang="en-US" i="1" dirty="0">
                <a:latin typeface="Times" pitchFamily="32" charset="0"/>
              </a:rPr>
              <a:t>j</a:t>
            </a:r>
            <a:r>
              <a:rPr lang="en-US" dirty="0">
                <a:latin typeface="Times" pitchFamily="32" charset="0"/>
              </a:rPr>
              <a:t> to node </a:t>
            </a:r>
            <a:r>
              <a:rPr lang="en-US" i="1" dirty="0">
                <a:latin typeface="Times" pitchFamily="32" charset="0"/>
              </a:rPr>
              <a:t>n</a:t>
            </a:r>
            <a:r>
              <a:rPr lang="en-US" dirty="0">
                <a:latin typeface="Times" pitchFamily="32" charset="0"/>
              </a:rPr>
              <a:t>. In this case, the path from </a:t>
            </a:r>
            <a:r>
              <a:rPr lang="en-US" i="1" dirty="0">
                <a:latin typeface="Times" pitchFamily="32" charset="0"/>
              </a:rPr>
              <a:t>s</a:t>
            </a:r>
            <a:r>
              <a:rPr lang="en-US" dirty="0">
                <a:latin typeface="Times" pitchFamily="32" charset="0"/>
              </a:rPr>
              <a:t> to </a:t>
            </a:r>
            <a:r>
              <a:rPr lang="en-US" i="1" dirty="0">
                <a:latin typeface="Times" pitchFamily="32" charset="0"/>
              </a:rPr>
              <a:t>j</a:t>
            </a:r>
            <a:r>
              <a:rPr lang="en-US" dirty="0">
                <a:latin typeface="Times" pitchFamily="32" charset="0"/>
              </a:rPr>
              <a:t> that is used is the </a:t>
            </a:r>
            <a:r>
              <a:rPr lang="en-US" i="1" dirty="0">
                <a:latin typeface="Times" pitchFamily="32" charset="0"/>
              </a:rPr>
              <a:t>K</a:t>
            </a:r>
            <a:r>
              <a:rPr lang="en-US" dirty="0">
                <a:latin typeface="Times" pitchFamily="32" charset="0"/>
              </a:rPr>
              <a:t>-hop path for </a:t>
            </a:r>
            <a:r>
              <a:rPr lang="en-US" i="1" dirty="0">
                <a:latin typeface="Times" pitchFamily="32" charset="0"/>
              </a:rPr>
              <a:t>j</a:t>
            </a:r>
            <a:r>
              <a:rPr lang="en-US" dirty="0">
                <a:latin typeface="Times" pitchFamily="32" charset="0"/>
              </a:rPr>
              <a:t> defined in the previous iteration.</a:t>
            </a:r>
          </a:p>
        </p:txBody>
      </p:sp>
    </p:spTree>
    <p:extLst>
      <p:ext uri="{BB962C8B-B14F-4D97-AF65-F5344CB8AC3E}">
        <p14:creationId xmlns:p14="http://schemas.microsoft.com/office/powerpoint/2010/main" val="1401059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32" charset="0"/>
                <a:ea typeface="+mn-ea"/>
                <a:cs typeface="+mn-cs"/>
              </a:rPr>
              <a:t> With these requirements in mind, we are in a position to assess the various</a:t>
            </a:r>
          </a:p>
          <a:p>
            <a:r>
              <a:rPr lang="en-US" sz="1200" kern="1200" baseline="0" dirty="0" smtClean="0">
                <a:solidFill>
                  <a:schemeClr val="tx1"/>
                </a:solidFill>
                <a:latin typeface="Times New Roman" pitchFamily="32" charset="0"/>
                <a:ea typeface="+mn-ea"/>
                <a:cs typeface="+mn-cs"/>
              </a:rPr>
              <a:t>design elements that contribute to a routing strategy. Table 19.1 lists these elements.</a:t>
            </a:r>
          </a:p>
          <a:p>
            <a:r>
              <a:rPr lang="en-US" sz="1200" kern="1200" baseline="0" dirty="0" smtClean="0">
                <a:solidFill>
                  <a:schemeClr val="tx1"/>
                </a:solidFill>
                <a:latin typeface="Times New Roman" pitchFamily="32" charset="0"/>
                <a:ea typeface="+mn-ea"/>
                <a:cs typeface="+mn-cs"/>
              </a:rPr>
              <a:t>Some of these categories overlap or are dependent on one another. Nevertheless,</a:t>
            </a:r>
          </a:p>
          <a:p>
            <a:r>
              <a:rPr lang="en-US" sz="1200" kern="1200" baseline="0" dirty="0" smtClean="0">
                <a:solidFill>
                  <a:schemeClr val="tx1"/>
                </a:solidFill>
                <a:latin typeface="Times New Roman" pitchFamily="32" charset="0"/>
                <a:ea typeface="+mn-ea"/>
                <a:cs typeface="+mn-cs"/>
              </a:rPr>
              <a:t>an examination of this list serves to clarify and organize routing concepts.</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5</a:t>
            </a:fld>
            <a:endParaRPr lang="en-US" dirty="0"/>
          </a:p>
        </p:txBody>
      </p:sp>
    </p:spTree>
    <p:extLst>
      <p:ext uri="{BB962C8B-B14F-4D97-AF65-F5344CB8AC3E}">
        <p14:creationId xmlns:p14="http://schemas.microsoft.com/office/powerpoint/2010/main" val="30854106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229106-1967-5042-BA2F-5E81B5760799}" type="slidenum">
              <a:rPr lang="en-US"/>
              <a:pPr/>
              <a:t>50</a:t>
            </a:fld>
            <a:endParaRPr lang="en-US" dirty="0"/>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32" charset="0"/>
                <a:ea typeface="+mn-ea"/>
                <a:cs typeface="+mn-cs"/>
              </a:rPr>
              <a:t> Table 19.4b and Figure 19.15 show the result of applying</a:t>
            </a:r>
          </a:p>
          <a:p>
            <a:r>
              <a:rPr lang="en-US" sz="1200" kern="1200" baseline="0" dirty="0" smtClean="0">
                <a:solidFill>
                  <a:schemeClr val="tx1"/>
                </a:solidFill>
                <a:latin typeface="Times New Roman" pitchFamily="32" charset="0"/>
                <a:ea typeface="+mn-ea"/>
                <a:cs typeface="+mn-cs"/>
              </a:rPr>
              <a:t>this algorithm to Figure 19.1, using </a:t>
            </a:r>
            <a:r>
              <a:rPr lang="en-US" sz="1200" kern="1200" baseline="0" dirty="0" err="1" smtClean="0">
                <a:solidFill>
                  <a:schemeClr val="tx1"/>
                </a:solidFill>
                <a:latin typeface="Times New Roman" pitchFamily="32" charset="0"/>
                <a:ea typeface="+mn-ea"/>
                <a:cs typeface="+mn-cs"/>
              </a:rPr>
              <a:t>s</a:t>
            </a:r>
            <a:r>
              <a:rPr lang="en-US" sz="1200" kern="1200" baseline="0" dirty="0" smtClean="0">
                <a:solidFill>
                  <a:schemeClr val="tx1"/>
                </a:solidFill>
                <a:latin typeface="Times New Roman" pitchFamily="32" charset="0"/>
                <a:ea typeface="+mn-ea"/>
                <a:cs typeface="+mn-cs"/>
              </a:rPr>
              <a:t> =  1.s At each step, the least-cost paths</a:t>
            </a:r>
          </a:p>
          <a:p>
            <a:r>
              <a:rPr lang="en-US" sz="1200" kern="1200" baseline="0" dirty="0" smtClean="0">
                <a:solidFill>
                  <a:schemeClr val="tx1"/>
                </a:solidFill>
                <a:latin typeface="Times New Roman" pitchFamily="32" charset="0"/>
                <a:ea typeface="+mn-ea"/>
                <a:cs typeface="+mn-cs"/>
              </a:rPr>
              <a:t>with a maximum number of links equal to </a:t>
            </a:r>
            <a:r>
              <a:rPr lang="en-US" sz="1200" kern="1200" baseline="0" dirty="0" err="1" smtClean="0">
                <a:solidFill>
                  <a:schemeClr val="tx1"/>
                </a:solidFill>
                <a:latin typeface="Times New Roman" pitchFamily="32" charset="0"/>
                <a:ea typeface="+mn-ea"/>
                <a:cs typeface="+mn-cs"/>
              </a:rPr>
              <a:t>h</a:t>
            </a:r>
            <a:r>
              <a:rPr lang="en-US" sz="1200" kern="1200" baseline="0" dirty="0" smtClean="0">
                <a:solidFill>
                  <a:schemeClr val="tx1"/>
                </a:solidFill>
                <a:latin typeface="Times New Roman" pitchFamily="32" charset="0"/>
                <a:ea typeface="+mn-ea"/>
                <a:cs typeface="+mn-cs"/>
              </a:rPr>
              <a:t>  are found. After the final iteration,</a:t>
            </a:r>
          </a:p>
          <a:p>
            <a:r>
              <a:rPr lang="en-US" sz="1200" kern="1200" baseline="0" dirty="0" smtClean="0">
                <a:solidFill>
                  <a:schemeClr val="tx1"/>
                </a:solidFill>
                <a:latin typeface="Times New Roman" pitchFamily="32" charset="0"/>
                <a:ea typeface="+mn-ea"/>
                <a:cs typeface="+mn-cs"/>
              </a:rPr>
              <a:t>the least-cost path to each node and the cost of that path have been</a:t>
            </a:r>
          </a:p>
          <a:p>
            <a:r>
              <a:rPr lang="en-US" sz="1200" kern="1200" baseline="0" dirty="0" smtClean="0">
                <a:solidFill>
                  <a:schemeClr val="tx1"/>
                </a:solidFill>
                <a:latin typeface="Times New Roman" pitchFamily="32" charset="0"/>
                <a:ea typeface="+mn-ea"/>
                <a:cs typeface="+mn-cs"/>
              </a:rPr>
              <a:t>developed. The same procedure can be used with node 2 as source node,</a:t>
            </a:r>
          </a:p>
          <a:p>
            <a:r>
              <a:rPr lang="en-US" sz="1200" kern="1200" baseline="0" dirty="0" smtClean="0">
                <a:solidFill>
                  <a:schemeClr val="tx1"/>
                </a:solidFill>
                <a:latin typeface="Times New Roman" pitchFamily="32" charset="0"/>
                <a:ea typeface="+mn-ea"/>
                <a:cs typeface="+mn-cs"/>
              </a:rPr>
              <a:t>and so on. Note that the results agree with those obtained using </a:t>
            </a:r>
            <a:r>
              <a:rPr lang="en-US" sz="1200" kern="1200" baseline="0" dirty="0" err="1" smtClean="0">
                <a:solidFill>
                  <a:schemeClr val="tx1"/>
                </a:solidFill>
                <a:latin typeface="Times New Roman" pitchFamily="32" charset="0"/>
                <a:ea typeface="+mn-ea"/>
                <a:cs typeface="+mn-cs"/>
              </a:rPr>
              <a:t>Dijkstra’s</a:t>
            </a:r>
            <a:endParaRPr lang="en-US" sz="1200" kern="1200" baseline="0" dirty="0" smtClean="0">
              <a:solidFill>
                <a:schemeClr val="tx1"/>
              </a:solidFill>
              <a:latin typeface="Times New Roman" pitchFamily="32" charset="0"/>
              <a:ea typeface="+mn-ea"/>
              <a:cs typeface="+mn-cs"/>
            </a:endParaRPr>
          </a:p>
          <a:p>
            <a:r>
              <a:rPr lang="en-US" sz="1200" kern="1200" baseline="0" dirty="0" smtClean="0">
                <a:solidFill>
                  <a:schemeClr val="tx1"/>
                </a:solidFill>
                <a:latin typeface="Times New Roman" pitchFamily="32" charset="0"/>
                <a:ea typeface="+mn-ea"/>
                <a:cs typeface="+mn-cs"/>
              </a:rPr>
              <a:t>algorithm.</a:t>
            </a:r>
            <a:endParaRPr lang="en-US" dirty="0"/>
          </a:p>
        </p:txBody>
      </p:sp>
    </p:spTree>
    <p:extLst>
      <p:ext uri="{BB962C8B-B14F-4D97-AF65-F5344CB8AC3E}">
        <p14:creationId xmlns:p14="http://schemas.microsoft.com/office/powerpoint/2010/main" val="39268816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A866C9-AEF0-3F4C-A520-E62139ABE45E}" type="slidenum">
              <a:rPr lang="en-US"/>
              <a:pPr/>
              <a:t>51</a:t>
            </a:fld>
            <a:endParaRPr lang="en-US" dirty="0"/>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dirty="0">
              <a:latin typeface="Times" pitchFamily="32" charset="0"/>
            </a:endParaRPr>
          </a:p>
        </p:txBody>
      </p:sp>
    </p:spTree>
    <p:extLst>
      <p:ext uri="{BB962C8B-B14F-4D97-AF65-F5344CB8AC3E}">
        <p14:creationId xmlns:p14="http://schemas.microsoft.com/office/powerpoint/2010/main" val="24894519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0F88AC-7531-3645-8A8D-8C3EFCB0E057}" type="slidenum">
              <a:rPr lang="en-US"/>
              <a:pPr/>
              <a:t>52</a:t>
            </a:fld>
            <a:endParaRPr lang="en-US" dirty="0"/>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r>
              <a:rPr lang="en-US" sz="1200" kern="1200" dirty="0" smtClean="0">
                <a:solidFill>
                  <a:schemeClr val="tx1"/>
                </a:solidFill>
                <a:latin typeface="Times New Roman" pitchFamily="32" charset="0"/>
                <a:ea typeface="+mn-ea"/>
                <a:cs typeface="+mn-cs"/>
              </a:rPr>
              <a:t>One interesting comparison can be made between these two algorithms, having to do with what information needs to be gathered. Consider first the Bellman-Ford algorithm. In step 2, the calculation for node </a:t>
            </a:r>
            <a:r>
              <a:rPr lang="en-US" sz="1200" i="1" kern="1200" dirty="0" smtClean="0">
                <a:solidFill>
                  <a:schemeClr val="tx1"/>
                </a:solidFill>
                <a:latin typeface="Times New Roman" pitchFamily="32" charset="0"/>
                <a:ea typeface="+mn-ea"/>
                <a:cs typeface="+mn-cs"/>
              </a:rPr>
              <a:t>n</a:t>
            </a:r>
            <a:r>
              <a:rPr lang="en-US" sz="1200" kern="1200" dirty="0" smtClean="0">
                <a:solidFill>
                  <a:schemeClr val="tx1"/>
                </a:solidFill>
                <a:latin typeface="Times New Roman" pitchFamily="32" charset="0"/>
                <a:ea typeface="+mn-ea"/>
                <a:cs typeface="+mn-cs"/>
              </a:rPr>
              <a:t> involves knowledge of the link cost to all neighboring nodes to node </a:t>
            </a:r>
            <a:r>
              <a:rPr lang="en-US" sz="1200" i="1" kern="1200" dirty="0" smtClean="0">
                <a:solidFill>
                  <a:schemeClr val="tx1"/>
                </a:solidFill>
                <a:latin typeface="Times New Roman" pitchFamily="32" charset="0"/>
                <a:ea typeface="+mn-ea"/>
                <a:cs typeface="+mn-cs"/>
              </a:rPr>
              <a:t>n</a:t>
            </a:r>
            <a:r>
              <a:rPr lang="en-US" sz="1200" kern="1200" dirty="0" smtClean="0">
                <a:solidFill>
                  <a:schemeClr val="tx1"/>
                </a:solidFill>
                <a:latin typeface="Times New Roman" pitchFamily="32" charset="0"/>
                <a:ea typeface="+mn-ea"/>
                <a:cs typeface="+mn-cs"/>
              </a:rPr>
              <a:t> ]i.e., </a:t>
            </a:r>
            <a:r>
              <a:rPr lang="en-US" sz="1200" i="1" kern="1200" dirty="0" smtClean="0">
                <a:solidFill>
                  <a:schemeClr val="tx1"/>
                </a:solidFill>
                <a:latin typeface="Times New Roman" pitchFamily="32" charset="0"/>
                <a:ea typeface="+mn-ea"/>
                <a:cs typeface="+mn-cs"/>
              </a:rPr>
              <a:t>w</a:t>
            </a:r>
            <a:r>
              <a:rPr lang="en-US" sz="1200" kern="1200" dirty="0" smtClean="0">
                <a:solidFill>
                  <a:schemeClr val="tx1"/>
                </a:solidFill>
                <a:latin typeface="Times New Roman" pitchFamily="32" charset="0"/>
                <a:ea typeface="+mn-ea"/>
                <a:cs typeface="+mn-cs"/>
              </a:rPr>
              <a:t>(</a:t>
            </a:r>
            <a:r>
              <a:rPr lang="en-US" sz="1200" i="1" kern="1200" dirty="0" smtClean="0">
                <a:solidFill>
                  <a:schemeClr val="tx1"/>
                </a:solidFill>
                <a:latin typeface="Times New Roman" pitchFamily="32" charset="0"/>
                <a:ea typeface="+mn-ea"/>
                <a:cs typeface="+mn-cs"/>
              </a:rPr>
              <a:t>j</a:t>
            </a:r>
            <a:r>
              <a:rPr lang="en-US" sz="1200" kern="1200" dirty="0" smtClean="0">
                <a:solidFill>
                  <a:schemeClr val="tx1"/>
                </a:solidFill>
                <a:latin typeface="Times New Roman" pitchFamily="32" charset="0"/>
                <a:ea typeface="+mn-ea"/>
                <a:cs typeface="+mn-cs"/>
              </a:rPr>
              <a:t>, </a:t>
            </a:r>
            <a:r>
              <a:rPr lang="en-US" sz="1200" i="1" kern="1200" dirty="0" smtClean="0">
                <a:solidFill>
                  <a:schemeClr val="tx1"/>
                </a:solidFill>
                <a:latin typeface="Times New Roman" pitchFamily="32" charset="0"/>
                <a:ea typeface="+mn-ea"/>
                <a:cs typeface="+mn-cs"/>
              </a:rPr>
              <a:t>n</a:t>
            </a:r>
            <a:r>
              <a:rPr lang="en-US" sz="1200" kern="1200" dirty="0" smtClean="0">
                <a:solidFill>
                  <a:schemeClr val="tx1"/>
                </a:solidFill>
                <a:latin typeface="Times New Roman" pitchFamily="32" charset="0"/>
                <a:ea typeface="+mn-ea"/>
                <a:cs typeface="+mn-cs"/>
              </a:rPr>
              <a:t>)] plus the total path cost to each of those neighboring nodes from a particular source node </a:t>
            </a:r>
            <a:r>
              <a:rPr lang="en-US" sz="1200" i="1" kern="1200" dirty="0" smtClean="0">
                <a:solidFill>
                  <a:schemeClr val="tx1"/>
                </a:solidFill>
                <a:latin typeface="Times New Roman" pitchFamily="32" charset="0"/>
                <a:ea typeface="+mn-ea"/>
                <a:cs typeface="+mn-cs"/>
              </a:rPr>
              <a:t>s</a:t>
            </a:r>
            <a:r>
              <a:rPr lang="en-US" sz="1200" kern="1200" dirty="0" smtClean="0">
                <a:solidFill>
                  <a:schemeClr val="tx1"/>
                </a:solidFill>
                <a:latin typeface="Times New Roman" pitchFamily="32" charset="0"/>
                <a:ea typeface="+mn-ea"/>
                <a:cs typeface="+mn-cs"/>
              </a:rPr>
              <a:t> [i.e., </a:t>
            </a:r>
            <a:r>
              <a:rPr lang="en-US" sz="1200" i="1" kern="1200" dirty="0" smtClean="0">
                <a:solidFill>
                  <a:schemeClr val="tx1"/>
                </a:solidFill>
                <a:latin typeface="Times New Roman" pitchFamily="32" charset="0"/>
                <a:ea typeface="+mn-ea"/>
                <a:cs typeface="+mn-cs"/>
              </a:rPr>
              <a:t>Lh</a:t>
            </a:r>
            <a:r>
              <a:rPr lang="en-US" sz="1200" kern="1200" dirty="0" smtClean="0">
                <a:solidFill>
                  <a:schemeClr val="tx1"/>
                </a:solidFill>
                <a:latin typeface="Times New Roman" pitchFamily="32" charset="0"/>
                <a:ea typeface="+mn-ea"/>
                <a:cs typeface="+mn-cs"/>
              </a:rPr>
              <a:t>(</a:t>
            </a:r>
            <a:r>
              <a:rPr lang="en-US" sz="1200" i="1" kern="1200" dirty="0" smtClean="0">
                <a:solidFill>
                  <a:schemeClr val="tx1"/>
                </a:solidFill>
                <a:latin typeface="Times New Roman" pitchFamily="32" charset="0"/>
                <a:ea typeface="+mn-ea"/>
                <a:cs typeface="+mn-cs"/>
              </a:rPr>
              <a:t>j</a:t>
            </a:r>
            <a:r>
              <a:rPr lang="en-US" sz="1200" kern="1200" dirty="0" smtClean="0">
                <a:solidFill>
                  <a:schemeClr val="tx1"/>
                </a:solidFill>
                <a:latin typeface="Times New Roman" pitchFamily="32" charset="0"/>
                <a:ea typeface="+mn-ea"/>
                <a:cs typeface="+mn-cs"/>
              </a:rPr>
              <a:t>)]. Each node can maintain a set of costs and associated paths for every other node in the network and exchange this information with its direct neighbors from time to time. Each node can therefore use the expression in step 2 of the Bellman-Ford algorithm, based only on information from its neighbors and knowledge of its link costs, to update its costs and paths. On the other hand, consider Dijkstra's algorithm. Step 3 appears to require that each node must have complete topological information about the network. That is, each node must know the link costs of all links in the network. Thus, for this algorithm, information must be exchanged with all other nodes.</a:t>
            </a:r>
          </a:p>
          <a:p>
            <a:endParaRPr lang="en-US" dirty="0"/>
          </a:p>
        </p:txBody>
      </p:sp>
    </p:spTree>
    <p:extLst>
      <p:ext uri="{BB962C8B-B14F-4D97-AF65-F5344CB8AC3E}">
        <p14:creationId xmlns:p14="http://schemas.microsoft.com/office/powerpoint/2010/main" val="37962981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3799E-D1A9-274D-9DCE-24C1A1D26C3D}" type="slidenum">
              <a:rPr lang="en-US"/>
              <a:pPr/>
              <a:t>53</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sz="1200" kern="1200" dirty="0" smtClean="0">
                <a:solidFill>
                  <a:schemeClr val="tx1"/>
                </a:solidFill>
                <a:latin typeface="Times New Roman" pitchFamily="32" charset="0"/>
                <a:ea typeface="+mn-ea"/>
                <a:cs typeface="+mn-cs"/>
              </a:rPr>
              <a:t>In general, evaluation of the relative merits of the two algorithms should consider the processing time of the algorithms and the amount of information that must be collected from other nodes in the network or internet. The evaluation will depend on the implementation approach and the specific implementation.</a:t>
            </a:r>
          </a:p>
          <a:p>
            <a:endParaRPr/>
          </a:p>
          <a:p>
            <a:r>
              <a:rPr lang="en-US" sz="1200" kern="1200" dirty="0" smtClean="0">
                <a:solidFill>
                  <a:schemeClr val="tx1"/>
                </a:solidFill>
                <a:latin typeface="Times New Roman" pitchFamily="32" charset="0"/>
                <a:ea typeface="+mn-ea"/>
                <a:cs typeface="+mn-cs"/>
              </a:rPr>
              <a:t>A final point: Both algorithms are known to converge under static conditions of topology, and link costs and will converge to the same solution. If the link costs change over time, the algorithm will attempt to catch up with these changes. However, if the link cost depends on traffic, which in turn depends on the routes chosen, then a feedback condition exists, and instabilities may result.</a:t>
            </a:r>
          </a:p>
          <a:p>
            <a:endParaRPr lang="en-US" dirty="0" smtClean="0"/>
          </a:p>
          <a:p>
            <a:endParaRPr lang="en-US" dirty="0"/>
          </a:p>
        </p:txBody>
      </p:sp>
    </p:spTree>
    <p:extLst>
      <p:ext uri="{BB962C8B-B14F-4D97-AF65-F5344CB8AC3E}">
        <p14:creationId xmlns:p14="http://schemas.microsoft.com/office/powerpoint/2010/main" val="6492590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54</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dirty="0" smtClean="0"/>
              <a:t>Chapter 19 </a:t>
            </a:r>
            <a:r>
              <a:rPr lang="en-US" dirty="0"/>
              <a:t>summary.</a:t>
            </a:r>
          </a:p>
        </p:txBody>
      </p:sp>
    </p:spTree>
    <p:extLst>
      <p:ext uri="{BB962C8B-B14F-4D97-AF65-F5344CB8AC3E}">
        <p14:creationId xmlns:p14="http://schemas.microsoft.com/office/powerpoint/2010/main" val="1944717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6F1F2D-5B60-3249-88B7-FB858E8A3509}" type="slidenum">
              <a:rPr lang="en-US"/>
              <a:pPr/>
              <a:t>6</a:t>
            </a:fld>
            <a:endParaRPr lang="en-US" dirty="0"/>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32" charset="0"/>
                <a:ea typeface="+mn-ea"/>
                <a:cs typeface="+mn-cs"/>
              </a:rPr>
              <a:t> The selection of a route is generally based on some performance</a:t>
            </a:r>
          </a:p>
          <a:p>
            <a:r>
              <a:rPr lang="en-US" sz="1200" kern="1200" baseline="0" dirty="0" smtClean="0">
                <a:solidFill>
                  <a:schemeClr val="tx1"/>
                </a:solidFill>
                <a:latin typeface="Times New Roman" pitchFamily="32" charset="0"/>
                <a:ea typeface="+mn-ea"/>
                <a:cs typeface="+mn-cs"/>
              </a:rPr>
              <a:t>criterion. The simplest criterion is to choose the minimum-hop route</a:t>
            </a:r>
          </a:p>
          <a:p>
            <a:r>
              <a:rPr lang="en-US" sz="1200" kern="1200" baseline="0" dirty="0" smtClean="0">
                <a:solidFill>
                  <a:schemeClr val="tx1"/>
                </a:solidFill>
                <a:latin typeface="Times New Roman" pitchFamily="32" charset="0"/>
                <a:ea typeface="+mn-ea"/>
                <a:cs typeface="+mn-cs"/>
              </a:rPr>
              <a:t>(one that passes through the least number of nodes) through the network.  This</a:t>
            </a:r>
          </a:p>
          <a:p>
            <a:r>
              <a:rPr lang="en-US" sz="1200" kern="1200" baseline="0" dirty="0" smtClean="0">
                <a:solidFill>
                  <a:schemeClr val="tx1"/>
                </a:solidFill>
                <a:latin typeface="Times New Roman" pitchFamily="32" charset="0"/>
                <a:ea typeface="+mn-ea"/>
                <a:cs typeface="+mn-cs"/>
              </a:rPr>
              <a:t>is an easily measured criterion and should minimize the consumption of network</a:t>
            </a:r>
          </a:p>
          <a:p>
            <a:r>
              <a:rPr lang="en-US" sz="1200" kern="1200" baseline="0" dirty="0" smtClean="0">
                <a:solidFill>
                  <a:schemeClr val="tx1"/>
                </a:solidFill>
                <a:latin typeface="Times New Roman" pitchFamily="32" charset="0"/>
                <a:ea typeface="+mn-ea"/>
                <a:cs typeface="+mn-cs"/>
              </a:rPr>
              <a:t> resources. A generalization of the minimum-hop criterion is least-cost routing. In</a:t>
            </a:r>
          </a:p>
          <a:p>
            <a:r>
              <a:rPr lang="en-US" sz="1200" kern="1200" baseline="0" dirty="0" smtClean="0">
                <a:solidFill>
                  <a:schemeClr val="tx1"/>
                </a:solidFill>
                <a:latin typeface="Times New Roman" pitchFamily="32" charset="0"/>
                <a:ea typeface="+mn-ea"/>
                <a:cs typeface="+mn-cs"/>
              </a:rPr>
              <a:t>this case, a cost is associated with each link, and, for any pair of attached stations,</a:t>
            </a:r>
          </a:p>
          <a:p>
            <a:r>
              <a:rPr lang="en-US" sz="1200" kern="1200" baseline="0" dirty="0" smtClean="0">
                <a:solidFill>
                  <a:schemeClr val="tx1"/>
                </a:solidFill>
                <a:latin typeface="Times New Roman" pitchFamily="32" charset="0"/>
                <a:ea typeface="+mn-ea"/>
                <a:cs typeface="+mn-cs"/>
              </a:rPr>
              <a:t>the route through the network that accumulates the least cost is sought.</a:t>
            </a:r>
            <a:endParaRPr lang="en-US" dirty="0">
              <a:latin typeface="Times" pitchFamily="32" charset="0"/>
            </a:endParaRPr>
          </a:p>
        </p:txBody>
      </p:sp>
    </p:spTree>
    <p:extLst>
      <p:ext uri="{BB962C8B-B14F-4D97-AF65-F5344CB8AC3E}">
        <p14:creationId xmlns:p14="http://schemas.microsoft.com/office/powerpoint/2010/main" val="1236117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5DDD4-4C03-1D41-83CB-55E83A1E9993}" type="slidenum">
              <a:rPr lang="en-US"/>
              <a:pPr/>
              <a:t>7</a:t>
            </a:fld>
            <a:endParaRPr lang="en-US" dirty="0"/>
          </a:p>
        </p:txBody>
      </p:sp>
      <p:sp>
        <p:nvSpPr>
          <p:cNvPr id="102402" name="Rectangle 1026"/>
          <p:cNvSpPr>
            <a:spLocks noGrp="1" noRot="1" noChangeAspect="1" noChangeArrowheads="1" noTextEdit="1"/>
          </p:cNvSpPr>
          <p:nvPr>
            <p:ph type="sldImg"/>
          </p:nvPr>
        </p:nvSpPr>
        <p:spPr>
          <a:ln/>
        </p:spPr>
      </p:sp>
      <p:sp>
        <p:nvSpPr>
          <p:cNvPr id="102403" name="Rectangle 1027"/>
          <p:cNvSpPr>
            <a:spLocks noGrp="1" noChangeArrowheads="1"/>
          </p:cNvSpPr>
          <p:nvPr>
            <p:ph type="body" idx="1"/>
          </p:nvPr>
        </p:nvSpPr>
        <p:spPr/>
        <p:txBody>
          <a:bodyPr/>
          <a:lstStyle/>
          <a:p>
            <a:r>
              <a:rPr lang="en-US" dirty="0" smtClean="0">
                <a:latin typeface="Times" pitchFamily="32" charset="0"/>
              </a:rPr>
              <a:t>Figure 19.1 </a:t>
            </a:r>
            <a:r>
              <a:rPr lang="en-US" dirty="0">
                <a:latin typeface="Times" pitchFamily="32" charset="0"/>
              </a:rPr>
              <a:t>illustrates a network in which the two arrowed lines between a pair of nodes represent a link between these nodes, and the corresponding numbers represent the current link cost in each direction. The shortest path (fewest hops) from node 1 to node 6 is 1-3-6 (cost = 5 + 5 = 10), but the least-cost path is 1-4-5-6 (cost = 1 + 1 + 2 = 4).</a:t>
            </a:r>
          </a:p>
          <a:p>
            <a:endParaRPr lang="en-US" dirty="0" smtClean="0">
              <a:latin typeface="Times" pitchFamily="32" charset="0"/>
            </a:endParaRPr>
          </a:p>
          <a:p>
            <a:r>
              <a:rPr lang="en-US" dirty="0" smtClean="0">
                <a:latin typeface="Times" pitchFamily="32" charset="0"/>
              </a:rPr>
              <a:t>Costs </a:t>
            </a:r>
            <a:r>
              <a:rPr lang="en-US" dirty="0">
                <a:latin typeface="Times" pitchFamily="32" charset="0"/>
              </a:rPr>
              <a:t>are assigned to links to support one or more design objectives. For example, the cost could be inversely related to the data rate (i.e., the higher the data rate on a link, the lower the assigned cost of the link) or the current queuing delay on the link. In the first case, the least-cost route should provide the highest throughput. In the second case, the least-cost route should minimize delay.</a:t>
            </a:r>
            <a:endParaRPr lang="en-US" dirty="0" smtClean="0">
              <a:latin typeface="Times" pitchFamily="32" charset="0"/>
            </a:endParaRPr>
          </a:p>
          <a:p>
            <a:endParaRPr lang="en-US" dirty="0" smtClean="0"/>
          </a:p>
          <a:p>
            <a:r>
              <a:rPr lang="en-US" sz="1200" kern="1200" baseline="0" dirty="0" smtClean="0">
                <a:solidFill>
                  <a:schemeClr val="tx1"/>
                </a:solidFill>
                <a:latin typeface="Times New Roman" pitchFamily="32" charset="0"/>
                <a:ea typeface="+mn-ea"/>
                <a:cs typeface="+mn-cs"/>
              </a:rPr>
              <a:t> In either the minimum-hop or least-cost approach, the algorithm for determining</a:t>
            </a:r>
          </a:p>
          <a:p>
            <a:r>
              <a:rPr lang="en-US" sz="1200" kern="1200" baseline="0" dirty="0" smtClean="0">
                <a:solidFill>
                  <a:schemeClr val="tx1"/>
                </a:solidFill>
                <a:latin typeface="Times New Roman" pitchFamily="32" charset="0"/>
                <a:ea typeface="+mn-ea"/>
                <a:cs typeface="+mn-cs"/>
              </a:rPr>
              <a:t>the optimum route for any pair of stations is relatively straightforward, and</a:t>
            </a:r>
          </a:p>
          <a:p>
            <a:r>
              <a:rPr lang="en-US" sz="1200" kern="1200" baseline="0" dirty="0" smtClean="0">
                <a:solidFill>
                  <a:schemeClr val="tx1"/>
                </a:solidFill>
                <a:latin typeface="Times New Roman" pitchFamily="32" charset="0"/>
                <a:ea typeface="+mn-ea"/>
                <a:cs typeface="+mn-cs"/>
              </a:rPr>
              <a:t>the processing time would be about the same for either computation. Because the</a:t>
            </a:r>
          </a:p>
          <a:p>
            <a:r>
              <a:rPr lang="en-US" sz="1200" kern="1200" baseline="0" dirty="0" smtClean="0">
                <a:solidFill>
                  <a:schemeClr val="tx1"/>
                </a:solidFill>
                <a:latin typeface="Times New Roman" pitchFamily="32" charset="0"/>
                <a:ea typeface="+mn-ea"/>
                <a:cs typeface="+mn-cs"/>
              </a:rPr>
              <a:t>least-cost criterion is more flexible, this is more common than the minimum-hop</a:t>
            </a:r>
          </a:p>
          <a:p>
            <a:r>
              <a:rPr lang="en-US" sz="1200" kern="1200" baseline="0" dirty="0" smtClean="0">
                <a:solidFill>
                  <a:schemeClr val="tx1"/>
                </a:solidFill>
                <a:latin typeface="Times New Roman" pitchFamily="32" charset="0"/>
                <a:ea typeface="+mn-ea"/>
                <a:cs typeface="+mn-cs"/>
              </a:rPr>
              <a:t>criterion.</a:t>
            </a:r>
            <a:endParaRPr lang="en-US" dirty="0"/>
          </a:p>
        </p:txBody>
      </p:sp>
    </p:spTree>
    <p:extLst>
      <p:ext uri="{BB962C8B-B14F-4D97-AF65-F5344CB8AC3E}">
        <p14:creationId xmlns:p14="http://schemas.microsoft.com/office/powerpoint/2010/main" val="2348695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FDEF15-BD81-ED40-8A29-E6140A316BD2}" type="slidenum">
              <a:rPr lang="en-US"/>
              <a:pPr/>
              <a:t>8</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en-US" dirty="0">
                <a:latin typeface="Times" pitchFamily="32" charset="0"/>
              </a:rPr>
              <a:t>Routing decisions are made on the basis of some performance criterion. Two key characteristics of the decision are the time and place that the decision is made.</a:t>
            </a:r>
          </a:p>
          <a:p>
            <a:endParaRPr/>
          </a:p>
          <a:p>
            <a:r>
              <a:rPr lang="en-US" dirty="0" smtClean="0">
                <a:latin typeface="Times" pitchFamily="32" charset="0"/>
              </a:rPr>
              <a:t>Decision </a:t>
            </a:r>
            <a:r>
              <a:rPr lang="en-US" dirty="0">
                <a:latin typeface="Times" pitchFamily="32" charset="0"/>
              </a:rPr>
              <a:t>time is determined by whether the routing decision is made on a packet or virtual circuit basis. When the internal operation of the network is datagram, a routing decision is made individually for each packet. For internal virtual circuit operation, a routing decision is made at the time the virtual circuit is established. In the simplest case, all subsequent packets using that virtual circuit follow the same route. In more sophisticated network designs, the network may dynamically change the route assigned to a particular virtual circuit in response to changing conditions (e.g., overload or failure of a portion of the network).</a:t>
            </a:r>
          </a:p>
          <a:p>
            <a:endParaRPr/>
          </a:p>
          <a:p>
            <a:r>
              <a:rPr lang="en-US" dirty="0" smtClean="0">
                <a:latin typeface="Times" pitchFamily="32" charset="0"/>
              </a:rPr>
              <a:t>The </a:t>
            </a:r>
            <a:r>
              <a:rPr lang="en-US" dirty="0">
                <a:latin typeface="Times" pitchFamily="32" charset="0"/>
              </a:rPr>
              <a:t>term </a:t>
            </a:r>
            <a:r>
              <a:rPr lang="en-US" i="1" dirty="0">
                <a:latin typeface="Times" pitchFamily="32" charset="0"/>
              </a:rPr>
              <a:t>decision place</a:t>
            </a:r>
            <a:r>
              <a:rPr lang="en-US" dirty="0">
                <a:latin typeface="Times" pitchFamily="32" charset="0"/>
              </a:rPr>
              <a:t> refers to which node or nodes in the network are responsible for the routing decision. Most common is distributed routing, in which each node has the responsibility of selecting an output link for routing packets as they arrive. For centralized routing, the decision is made by some designated node, such as a network control center. The danger of this latter approach is that the loss of the network control center may block operation of the network. The distributed approach is perhaps more complex but is also more robust. A third alternative, used in some networks, is source routing. In this case, the routing decision is actually made by the source station rather than by a network node and is then communicated to the network. This allows the user to dictate a route through the network that meets criteria local to that user.</a:t>
            </a:r>
          </a:p>
        </p:txBody>
      </p:sp>
    </p:spTree>
    <p:extLst>
      <p:ext uri="{BB962C8B-B14F-4D97-AF65-F5344CB8AC3E}">
        <p14:creationId xmlns:p14="http://schemas.microsoft.com/office/powerpoint/2010/main" val="1342305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2D8B31-DBC6-9C42-91B4-0B84AE559350}" type="slidenum">
              <a:rPr lang="en-US"/>
              <a:pPr/>
              <a:t>9</a:t>
            </a:fld>
            <a:endParaRPr lang="en-US" dirty="0"/>
          </a:p>
        </p:txBody>
      </p:sp>
      <p:sp>
        <p:nvSpPr>
          <p:cNvPr id="104450" name="Rectangle 1026"/>
          <p:cNvSpPr>
            <a:spLocks noGrp="1" noRot="1" noChangeAspect="1" noChangeArrowheads="1" noTextEdit="1"/>
          </p:cNvSpPr>
          <p:nvPr>
            <p:ph type="sldImg"/>
          </p:nvPr>
        </p:nvSpPr>
        <p:spPr>
          <a:ln/>
        </p:spPr>
      </p:sp>
      <p:sp>
        <p:nvSpPr>
          <p:cNvPr id="104451" name="Rectangle 1027"/>
          <p:cNvSpPr>
            <a:spLocks noGrp="1" noChangeArrowheads="1"/>
          </p:cNvSpPr>
          <p:nvPr>
            <p:ph type="body" idx="1"/>
          </p:nvPr>
        </p:nvSpPr>
        <p:spPr/>
        <p:txBody>
          <a:bodyPr/>
          <a:lstStyle/>
          <a:p>
            <a:r>
              <a:rPr lang="en-US" dirty="0">
                <a:latin typeface="Times" pitchFamily="32" charset="0"/>
              </a:rPr>
              <a:t>Most routing strategies require that decisions be based on knowledge of the topology of the network, traffic load, and link cost.</a:t>
            </a:r>
          </a:p>
          <a:p>
            <a:endParaRPr/>
          </a:p>
          <a:p>
            <a:r>
              <a:rPr lang="en-US" dirty="0" smtClean="0">
                <a:latin typeface="Times" pitchFamily="32" charset="0"/>
              </a:rPr>
              <a:t>With </a:t>
            </a:r>
            <a:r>
              <a:rPr lang="en-US" dirty="0">
                <a:latin typeface="Times" pitchFamily="32" charset="0"/>
              </a:rPr>
              <a:t>distributed routing, in which the routing decision is made by each node, the individual node may make use of only local information, such as the cost of each outgoing link. Each node might also collect information from adjacent (directly connected) nodes, such as the amount of congestion experienced at that node. Finally, there are algorithms in common use that allow the node to gain information from all nodes on any potential route of interest. In the case of centralized routing, the central node typically makes use of information obtained from all nodes.</a:t>
            </a:r>
          </a:p>
          <a:p>
            <a:endParaRPr/>
          </a:p>
          <a:p>
            <a:r>
              <a:rPr lang="en-US" dirty="0" smtClean="0">
                <a:latin typeface="Times" pitchFamily="32" charset="0"/>
              </a:rPr>
              <a:t>A </a:t>
            </a:r>
            <a:r>
              <a:rPr lang="en-US" dirty="0">
                <a:latin typeface="Times" pitchFamily="32" charset="0"/>
              </a:rPr>
              <a:t>related concept is that of information update timing, which is a function of both the information source and the routing strategy. Clearly, if no information is used (as in flooding), there is no information to update. If only local information is used, the update is essentially continuous. For all other information source categories (adjacent nodes, all nodes), update timing depends on the routing strategy. For a fixed strategy, the information is never updated. For an adaptive strategy, information is updated from time to time to enable the routing decision to adapt to changing conditions.</a:t>
            </a:r>
          </a:p>
          <a:p>
            <a:endParaRPr/>
          </a:p>
          <a:p>
            <a:r>
              <a:rPr lang="en-US" dirty="0" smtClean="0">
                <a:latin typeface="Times" pitchFamily="32" charset="0"/>
              </a:rPr>
              <a:t>As </a:t>
            </a:r>
            <a:r>
              <a:rPr lang="en-US" dirty="0">
                <a:latin typeface="Times" pitchFamily="32" charset="0"/>
              </a:rPr>
              <a:t>you might expect, the more information available, and the more frequently it is updated, the more likely the network is to make good routing decisions. On the other hand, the transmission of that information consumes network resources.</a:t>
            </a:r>
          </a:p>
          <a:p>
            <a:endParaRPr lang="en-US" dirty="0"/>
          </a:p>
        </p:txBody>
      </p:sp>
    </p:spTree>
    <p:extLst>
      <p:ext uri="{BB962C8B-B14F-4D97-AF65-F5344CB8AC3E}">
        <p14:creationId xmlns:p14="http://schemas.microsoft.com/office/powerpoint/2010/main" val="3722210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2162" name="Group 2"/>
          <p:cNvGrpSpPr>
            <a:grpSpLocks/>
          </p:cNvGrpSpPr>
          <p:nvPr/>
        </p:nvGrpSpPr>
        <p:grpSpPr bwMode="auto">
          <a:xfrm>
            <a:off x="3175" y="4267200"/>
            <a:ext cx="9140825" cy="2590800"/>
            <a:chOff x="2" y="2688"/>
            <a:chExt cx="5758" cy="1632"/>
          </a:xfrm>
        </p:grpSpPr>
        <p:sp>
          <p:nvSpPr>
            <p:cNvPr id="92163"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92164" name="Group 4"/>
            <p:cNvGrpSpPr>
              <a:grpSpLocks/>
            </p:cNvGrpSpPr>
            <p:nvPr/>
          </p:nvGrpSpPr>
          <p:grpSpPr bwMode="auto">
            <a:xfrm>
              <a:off x="1776" y="3024"/>
              <a:ext cx="3929" cy="1290"/>
              <a:chOff x="1776" y="3024"/>
              <a:chExt cx="3929" cy="1290"/>
            </a:xfrm>
          </p:grpSpPr>
          <p:grpSp>
            <p:nvGrpSpPr>
              <p:cNvPr id="92165" name="Group 5"/>
              <p:cNvGrpSpPr>
                <a:grpSpLocks/>
              </p:cNvGrpSpPr>
              <p:nvPr/>
            </p:nvGrpSpPr>
            <p:grpSpPr bwMode="auto">
              <a:xfrm>
                <a:off x="2268" y="3934"/>
                <a:ext cx="638" cy="377"/>
                <a:chOff x="2268" y="3934"/>
                <a:chExt cx="638" cy="377"/>
              </a:xfrm>
            </p:grpSpPr>
            <p:sp>
              <p:nvSpPr>
                <p:cNvPr id="92166"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endParaRPr lang="en-US" dirty="0"/>
                </a:p>
              </p:txBody>
            </p:sp>
            <p:sp>
              <p:nvSpPr>
                <p:cNvPr id="92167"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endParaRPr lang="en-US" dirty="0"/>
                </a:p>
              </p:txBody>
            </p:sp>
            <p:sp>
              <p:nvSpPr>
                <p:cNvPr id="92168"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endParaRPr lang="en-US" dirty="0"/>
                </a:p>
              </p:txBody>
            </p:sp>
            <p:sp>
              <p:nvSpPr>
                <p:cNvPr id="92169"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2170"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2171"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2172"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endParaRPr lang="en-US" dirty="0"/>
                </a:p>
              </p:txBody>
            </p:sp>
            <p:sp>
              <p:nvSpPr>
                <p:cNvPr id="92173"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endParaRPr lang="en-US" dirty="0"/>
                </a:p>
              </p:txBody>
            </p:sp>
          </p:grpSp>
          <p:sp>
            <p:nvSpPr>
              <p:cNvPr id="92174"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endParaRPr lang="en-US" dirty="0"/>
              </a:p>
            </p:txBody>
          </p:sp>
          <p:sp>
            <p:nvSpPr>
              <p:cNvPr id="92175"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2176"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endParaRPr lang="en-US" dirty="0"/>
              </a:p>
            </p:txBody>
          </p:sp>
          <p:sp>
            <p:nvSpPr>
              <p:cNvPr id="92177"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2178"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endParaRPr lang="en-US" dirty="0"/>
              </a:p>
            </p:txBody>
          </p:sp>
          <p:sp>
            <p:nvSpPr>
              <p:cNvPr id="92179"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2180"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endParaRPr lang="en-US" dirty="0"/>
              </a:p>
            </p:txBody>
          </p:sp>
          <p:sp>
            <p:nvSpPr>
              <p:cNvPr id="92181"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endParaRPr lang="en-US" dirty="0"/>
              </a:p>
            </p:txBody>
          </p:sp>
          <p:sp>
            <p:nvSpPr>
              <p:cNvPr id="92182"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endParaRPr lang="en-US" dirty="0"/>
              </a:p>
            </p:txBody>
          </p:sp>
          <p:sp>
            <p:nvSpPr>
              <p:cNvPr id="92183"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endParaRPr lang="en-US" dirty="0"/>
              </a:p>
            </p:txBody>
          </p:sp>
          <p:sp>
            <p:nvSpPr>
              <p:cNvPr id="92184"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endParaRPr lang="en-US" dirty="0"/>
              </a:p>
            </p:txBody>
          </p:sp>
          <p:sp>
            <p:nvSpPr>
              <p:cNvPr id="92185"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2186"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endParaRPr lang="en-US" dirty="0"/>
              </a:p>
            </p:txBody>
          </p:sp>
          <p:sp>
            <p:nvSpPr>
              <p:cNvPr id="92187"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endParaRPr lang="en-US" dirty="0"/>
              </a:p>
            </p:txBody>
          </p:sp>
          <p:sp>
            <p:nvSpPr>
              <p:cNvPr id="92188"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endParaRPr lang="en-US" dirty="0"/>
              </a:p>
            </p:txBody>
          </p:sp>
          <p:sp>
            <p:nvSpPr>
              <p:cNvPr id="92189"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92190"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92191"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endParaRPr lang="en-US" dirty="0"/>
              </a:p>
            </p:txBody>
          </p:sp>
          <p:sp>
            <p:nvSpPr>
              <p:cNvPr id="92192"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endParaRPr lang="en-US" dirty="0"/>
              </a:p>
            </p:txBody>
          </p:sp>
          <p:sp>
            <p:nvSpPr>
              <p:cNvPr id="92193"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endParaRPr lang="en-US" dirty="0"/>
              </a:p>
            </p:txBody>
          </p:sp>
          <p:sp>
            <p:nvSpPr>
              <p:cNvPr id="92194"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92195"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2196"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2197"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2198"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endParaRPr lang="en-US" dirty="0"/>
              </a:p>
            </p:txBody>
          </p:sp>
          <p:sp>
            <p:nvSpPr>
              <p:cNvPr id="92199"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endParaRPr lang="en-US" dirty="0"/>
              </a:p>
            </p:txBody>
          </p:sp>
          <p:sp>
            <p:nvSpPr>
              <p:cNvPr id="92200"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endParaRPr lang="en-US" dirty="0"/>
              </a:p>
            </p:txBody>
          </p:sp>
          <p:sp>
            <p:nvSpPr>
              <p:cNvPr id="92201"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endParaRPr lang="en-US" dirty="0"/>
              </a:p>
            </p:txBody>
          </p:sp>
          <p:sp>
            <p:nvSpPr>
              <p:cNvPr id="92202"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endParaRPr lang="en-US" dirty="0"/>
              </a:p>
            </p:txBody>
          </p:sp>
          <p:sp>
            <p:nvSpPr>
              <p:cNvPr id="92203"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endParaRPr lang="en-US" dirty="0"/>
              </a:p>
            </p:txBody>
          </p:sp>
          <p:sp>
            <p:nvSpPr>
              <p:cNvPr id="92204"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2205"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2206"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92207"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92208"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92209"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92210"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2211"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2212"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92213"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grpSp>
            <p:nvGrpSpPr>
              <p:cNvPr id="92214" name="Group 54"/>
              <p:cNvGrpSpPr>
                <a:grpSpLocks/>
              </p:cNvGrpSpPr>
              <p:nvPr/>
            </p:nvGrpSpPr>
            <p:grpSpPr bwMode="auto">
              <a:xfrm>
                <a:off x="4546" y="3608"/>
                <a:ext cx="518" cy="319"/>
                <a:chOff x="4546" y="3608"/>
                <a:chExt cx="518" cy="319"/>
              </a:xfrm>
            </p:grpSpPr>
            <p:sp>
              <p:nvSpPr>
                <p:cNvPr id="92215"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endParaRPr lang="en-US" dirty="0"/>
                </a:p>
              </p:txBody>
            </p:sp>
            <p:sp>
              <p:nvSpPr>
                <p:cNvPr id="92216"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2217"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endParaRPr lang="en-US" dirty="0"/>
                </a:p>
              </p:txBody>
            </p:sp>
            <p:sp>
              <p:nvSpPr>
                <p:cNvPr id="92218"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2219"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endParaRPr lang="en-US" dirty="0"/>
                </a:p>
              </p:txBody>
            </p:sp>
            <p:sp>
              <p:nvSpPr>
                <p:cNvPr id="92220"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grpSp>
          <p:grpSp>
            <p:nvGrpSpPr>
              <p:cNvPr id="92221" name="Group 61"/>
              <p:cNvGrpSpPr>
                <a:grpSpLocks/>
              </p:cNvGrpSpPr>
              <p:nvPr/>
            </p:nvGrpSpPr>
            <p:grpSpPr bwMode="auto">
              <a:xfrm>
                <a:off x="5381" y="3085"/>
                <a:ext cx="227" cy="132"/>
                <a:chOff x="5381" y="3085"/>
                <a:chExt cx="227" cy="132"/>
              </a:xfrm>
            </p:grpSpPr>
            <p:sp>
              <p:nvSpPr>
                <p:cNvPr id="92222"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2223"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endParaRPr lang="en-US" dirty="0"/>
                </a:p>
              </p:txBody>
            </p:sp>
            <p:sp>
              <p:nvSpPr>
                <p:cNvPr id="92224"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2225"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endParaRPr lang="en-US" dirty="0"/>
                </a:p>
              </p:txBody>
            </p:sp>
          </p:grpSp>
        </p:grpSp>
      </p:grpSp>
      <p:sp>
        <p:nvSpPr>
          <p:cNvPr id="9222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9222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32" charset="2"/>
              <a:buNone/>
              <a:defRPr/>
            </a:lvl1pPr>
          </a:lstStyle>
          <a:p>
            <a:r>
              <a:rPr lang="en-US"/>
              <a:t>Click to edit Master subtitle style</a:t>
            </a:r>
          </a:p>
        </p:txBody>
      </p:sp>
      <p:sp>
        <p:nvSpPr>
          <p:cNvPr id="92228" name="Rectangle 68"/>
          <p:cNvSpPr>
            <a:spLocks noGrp="1" noChangeArrowheads="1"/>
          </p:cNvSpPr>
          <p:nvPr>
            <p:ph type="dt" sz="quarter" idx="2"/>
          </p:nvPr>
        </p:nvSpPr>
        <p:spPr/>
        <p:txBody>
          <a:bodyPr/>
          <a:lstStyle>
            <a:lvl1pPr>
              <a:defRPr/>
            </a:lvl1pPr>
          </a:lstStyle>
          <a:p>
            <a:endParaRPr lang="en-US" dirty="0"/>
          </a:p>
        </p:txBody>
      </p:sp>
      <p:sp>
        <p:nvSpPr>
          <p:cNvPr id="92229" name="Rectangle 69"/>
          <p:cNvSpPr>
            <a:spLocks noGrp="1" noChangeArrowheads="1"/>
          </p:cNvSpPr>
          <p:nvPr>
            <p:ph type="ftr" sz="quarter" idx="3"/>
          </p:nvPr>
        </p:nvSpPr>
        <p:spPr/>
        <p:txBody>
          <a:bodyPr/>
          <a:lstStyle>
            <a:lvl1pPr>
              <a:defRPr/>
            </a:lvl1pPr>
          </a:lstStyle>
          <a:p>
            <a:endParaRPr lang="en-US" dirty="0"/>
          </a:p>
        </p:txBody>
      </p:sp>
      <p:sp>
        <p:nvSpPr>
          <p:cNvPr id="92230" name="Rectangle 70"/>
          <p:cNvSpPr>
            <a:spLocks noGrp="1" noChangeArrowheads="1"/>
          </p:cNvSpPr>
          <p:nvPr>
            <p:ph type="sldNum" sz="quarter" idx="4"/>
          </p:nvPr>
        </p:nvSpPr>
        <p:spPr/>
        <p:txBody>
          <a:bodyPr/>
          <a:lstStyle>
            <a:lvl1pPr>
              <a:defRPr/>
            </a:lvl1pPr>
          </a:lstStyle>
          <a:p>
            <a:fld id="{D3A9A500-BC5B-8342-BFA1-5C3B686EE67E}" type="slidenum">
              <a:rPr lang="en-US"/>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smtClean="0"/>
            </a:lvl1pPr>
          </a:lstStyle>
          <a:p>
            <a:fld id="{6B888051-64EC-E549-9D16-3496D627F8FD}"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smtClean="0"/>
            </a:lvl1pPr>
          </a:lstStyle>
          <a:p>
            <a:fld id="{1EF2E4B8-0512-E447-B828-E6107A60DA62}"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endParaRPr lang="en-US" dirty="0"/>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dirty="0"/>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248400"/>
            <a:ext cx="2133600" cy="457200"/>
          </a:xfrm>
        </p:spPr>
        <p:txBody>
          <a:bodyPr/>
          <a:lstStyle>
            <a:lvl1pPr>
              <a:defRPr smtClean="0"/>
            </a:lvl1pPr>
          </a:lstStyle>
          <a:p>
            <a:fld id="{E79E3A01-E727-F24D-BABF-BBDF763420DF}"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6"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7"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7410"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574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0" name="Rectangle 70"/>
          <p:cNvSpPr>
            <a:spLocks noGrp="1" noChangeArrowheads="1"/>
          </p:cNvSpPr>
          <p:nvPr>
            <p:ph type="sldNum" sz="quarter" idx="12"/>
          </p:nvPr>
        </p:nvSpPr>
        <p:spPr/>
        <p:txBody>
          <a:bodyPr/>
          <a:lstStyle>
            <a:lvl1pPr>
              <a:defRPr/>
            </a:lvl1pPr>
          </a:lstStyle>
          <a:p>
            <a:fld id="{D17769CC-C4EF-CE44-8FE8-4417A2163FC5}"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1C4FC1D6-BF0C-9749-816C-1702B0C4A78A}"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D08B9C47-D783-9040-89DA-8EF84378EE92}"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A61F1B6F-62CC-5F4D-9F84-332ECC650186}"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9" name="Rectangle 69"/>
          <p:cNvSpPr>
            <a:spLocks noGrp="1" noChangeArrowheads="1"/>
          </p:cNvSpPr>
          <p:nvPr>
            <p:ph type="sldNum" sz="quarter" idx="12"/>
          </p:nvPr>
        </p:nvSpPr>
        <p:spPr>
          <a:ln/>
        </p:spPr>
        <p:txBody>
          <a:bodyPr/>
          <a:lstStyle>
            <a:lvl1pPr>
              <a:defRPr/>
            </a:lvl1pPr>
          </a:lstStyle>
          <a:p>
            <a:fld id="{2DBE4D59-E122-044A-A01D-E29AED99A75E}"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5" name="Rectangle 69"/>
          <p:cNvSpPr>
            <a:spLocks noGrp="1" noChangeArrowheads="1"/>
          </p:cNvSpPr>
          <p:nvPr>
            <p:ph type="sldNum" sz="quarter" idx="12"/>
          </p:nvPr>
        </p:nvSpPr>
        <p:spPr>
          <a:ln/>
        </p:spPr>
        <p:txBody>
          <a:bodyPr/>
          <a:lstStyle>
            <a:lvl1pPr>
              <a:defRPr/>
            </a:lvl1pPr>
          </a:lstStyle>
          <a:p>
            <a:fld id="{0727A712-7836-3E46-B05C-35E636B56363}"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4" name="Rectangle 69"/>
          <p:cNvSpPr>
            <a:spLocks noGrp="1" noChangeArrowheads="1"/>
          </p:cNvSpPr>
          <p:nvPr>
            <p:ph type="sldNum" sz="quarter" idx="12"/>
          </p:nvPr>
        </p:nvSpPr>
        <p:spPr>
          <a:ln/>
        </p:spPr>
        <p:txBody>
          <a:bodyPr/>
          <a:lstStyle>
            <a:lvl1pPr>
              <a:defRPr/>
            </a:lvl1pPr>
          </a:lstStyle>
          <a:p>
            <a:fld id="{76C920E5-3B0C-3343-BA3D-A98C053EC410}"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smtClean="0"/>
            </a:lvl1pPr>
          </a:lstStyle>
          <a:p>
            <a:fld id="{D9F0C937-AB82-F443-AD0E-1C3C875C76F8}" type="slidenum">
              <a:rPr lang="en-US"/>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107251F6-4E5A-1F44-ADED-8BB7DA8937FA}"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6B8BC37E-4ADF-AF46-98A3-0D5FB97F609C}"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E6BCC22B-BD40-EE4D-8BCA-11ADF8C63D87}"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B42123D3-5594-294D-847F-EF0836CFC416}" type="slidenum">
              <a:rPr lang="en-US"/>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55FDFAF5-A363-414A-8AFA-3B6F3B8F6A3D}"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smtClean="0"/>
            </a:lvl1pPr>
          </a:lstStyle>
          <a:p>
            <a:fld id="{963C9D57-AA50-C642-A4B5-C6ACF8838BE2}"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smtClean="0"/>
            </a:lvl1pPr>
          </a:lstStyle>
          <a:p>
            <a:fld id="{EFA6A067-E5A6-4347-9EC5-A0E67E0BC8AE}"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smtClean="0"/>
            </a:lvl1pPr>
          </a:lstStyle>
          <a:p>
            <a:fld id="{26D85B07-6A87-544E-B19B-31D06530EC11}"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smtClean="0"/>
            </a:lvl1pPr>
          </a:lstStyle>
          <a:p>
            <a:fld id="{7A701AC1-2191-D741-B8B1-943454CB0E44}"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smtClean="0"/>
            </a:lvl1pPr>
          </a:lstStyle>
          <a:p>
            <a:fld id="{03208FCB-5070-3E43-B733-5C945C8A4693}"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smtClean="0"/>
            </a:lvl1pPr>
          </a:lstStyle>
          <a:p>
            <a:fld id="{8C209505-0C65-3549-B5B2-A9A491FC5392}"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smtClean="0"/>
            </a:lvl1pPr>
          </a:lstStyle>
          <a:p>
            <a:fld id="{4D37AF5A-E867-E543-B4F0-CDA2E0A102F1}"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1138" name="Group 1026"/>
          <p:cNvGrpSpPr>
            <a:grpSpLocks/>
          </p:cNvGrpSpPr>
          <p:nvPr/>
        </p:nvGrpSpPr>
        <p:grpSpPr bwMode="auto">
          <a:xfrm>
            <a:off x="3175" y="4267200"/>
            <a:ext cx="9140825" cy="2590800"/>
            <a:chOff x="2" y="2688"/>
            <a:chExt cx="5758" cy="1632"/>
          </a:xfrm>
        </p:grpSpPr>
        <p:sp>
          <p:nvSpPr>
            <p:cNvPr id="91139"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91140" name="Group 1028"/>
            <p:cNvGrpSpPr>
              <a:grpSpLocks/>
            </p:cNvGrpSpPr>
            <p:nvPr/>
          </p:nvGrpSpPr>
          <p:grpSpPr bwMode="auto">
            <a:xfrm>
              <a:off x="1776" y="3024"/>
              <a:ext cx="3929" cy="1290"/>
              <a:chOff x="1776" y="3024"/>
              <a:chExt cx="3929" cy="1290"/>
            </a:xfrm>
          </p:grpSpPr>
          <p:grpSp>
            <p:nvGrpSpPr>
              <p:cNvPr id="91141" name="Group 1029"/>
              <p:cNvGrpSpPr>
                <a:grpSpLocks/>
              </p:cNvGrpSpPr>
              <p:nvPr userDrawn="1"/>
            </p:nvGrpSpPr>
            <p:grpSpPr bwMode="auto">
              <a:xfrm>
                <a:off x="2268" y="3934"/>
                <a:ext cx="638" cy="377"/>
                <a:chOff x="2268" y="3934"/>
                <a:chExt cx="638" cy="377"/>
              </a:xfrm>
            </p:grpSpPr>
            <p:sp>
              <p:nvSpPr>
                <p:cNvPr id="91142"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endParaRPr lang="en-US" dirty="0"/>
                </a:p>
              </p:txBody>
            </p:sp>
            <p:sp>
              <p:nvSpPr>
                <p:cNvPr id="91143"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endParaRPr lang="en-US" dirty="0"/>
                </a:p>
              </p:txBody>
            </p:sp>
            <p:sp>
              <p:nvSpPr>
                <p:cNvPr id="91144"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endParaRPr lang="en-US" dirty="0"/>
                </a:p>
              </p:txBody>
            </p:sp>
            <p:sp>
              <p:nvSpPr>
                <p:cNvPr id="91145"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1146"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1147"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1148"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endParaRPr lang="en-US" dirty="0"/>
                </a:p>
              </p:txBody>
            </p:sp>
            <p:sp>
              <p:nvSpPr>
                <p:cNvPr id="91149"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endParaRPr lang="en-US" dirty="0"/>
                </a:p>
              </p:txBody>
            </p:sp>
          </p:grpSp>
          <p:sp>
            <p:nvSpPr>
              <p:cNvPr id="91150"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endParaRPr lang="en-US" dirty="0"/>
              </a:p>
            </p:txBody>
          </p:sp>
          <p:sp>
            <p:nvSpPr>
              <p:cNvPr id="91151"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1152"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endParaRPr lang="en-US" dirty="0"/>
              </a:p>
            </p:txBody>
          </p:sp>
          <p:sp>
            <p:nvSpPr>
              <p:cNvPr id="91153"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1154"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endParaRPr lang="en-US" dirty="0"/>
              </a:p>
            </p:txBody>
          </p:sp>
          <p:sp>
            <p:nvSpPr>
              <p:cNvPr id="91155"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1156"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endParaRPr lang="en-US" dirty="0"/>
              </a:p>
            </p:txBody>
          </p:sp>
          <p:sp>
            <p:nvSpPr>
              <p:cNvPr id="91157"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endParaRPr lang="en-US" dirty="0"/>
              </a:p>
            </p:txBody>
          </p:sp>
          <p:sp>
            <p:nvSpPr>
              <p:cNvPr id="91158"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endParaRPr lang="en-US" dirty="0"/>
              </a:p>
            </p:txBody>
          </p:sp>
          <p:sp>
            <p:nvSpPr>
              <p:cNvPr id="91159"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endParaRPr lang="en-US" dirty="0"/>
              </a:p>
            </p:txBody>
          </p:sp>
          <p:sp>
            <p:nvSpPr>
              <p:cNvPr id="91160"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endParaRPr lang="en-US" dirty="0"/>
              </a:p>
            </p:txBody>
          </p:sp>
          <p:sp>
            <p:nvSpPr>
              <p:cNvPr id="91161"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1162"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endParaRPr lang="en-US" dirty="0"/>
              </a:p>
            </p:txBody>
          </p:sp>
          <p:sp>
            <p:nvSpPr>
              <p:cNvPr id="91163"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endParaRPr lang="en-US" dirty="0"/>
              </a:p>
            </p:txBody>
          </p:sp>
          <p:sp>
            <p:nvSpPr>
              <p:cNvPr id="91164"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endParaRPr lang="en-US" dirty="0"/>
              </a:p>
            </p:txBody>
          </p:sp>
          <p:sp>
            <p:nvSpPr>
              <p:cNvPr id="91165"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91166"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91167"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endParaRPr lang="en-US" dirty="0"/>
              </a:p>
            </p:txBody>
          </p:sp>
          <p:sp>
            <p:nvSpPr>
              <p:cNvPr id="91168"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endParaRPr lang="en-US" dirty="0"/>
              </a:p>
            </p:txBody>
          </p:sp>
          <p:sp>
            <p:nvSpPr>
              <p:cNvPr id="91169"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endParaRPr lang="en-US" dirty="0"/>
              </a:p>
            </p:txBody>
          </p:sp>
          <p:sp>
            <p:nvSpPr>
              <p:cNvPr id="91170"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91171"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1172"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1173"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1174"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endParaRPr lang="en-US" dirty="0"/>
              </a:p>
            </p:txBody>
          </p:sp>
          <p:sp>
            <p:nvSpPr>
              <p:cNvPr id="91175"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endParaRPr lang="en-US" dirty="0"/>
              </a:p>
            </p:txBody>
          </p:sp>
          <p:sp>
            <p:nvSpPr>
              <p:cNvPr id="91176"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endParaRPr lang="en-US" dirty="0"/>
              </a:p>
            </p:txBody>
          </p:sp>
          <p:sp>
            <p:nvSpPr>
              <p:cNvPr id="91177"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endParaRPr lang="en-US" dirty="0"/>
              </a:p>
            </p:txBody>
          </p:sp>
          <p:sp>
            <p:nvSpPr>
              <p:cNvPr id="91178"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endParaRPr lang="en-US" dirty="0"/>
              </a:p>
            </p:txBody>
          </p:sp>
          <p:sp>
            <p:nvSpPr>
              <p:cNvPr id="91179"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endParaRPr lang="en-US" dirty="0"/>
              </a:p>
            </p:txBody>
          </p:sp>
          <p:sp>
            <p:nvSpPr>
              <p:cNvPr id="91180"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1181"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1182"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91183"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91184"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91185"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91186"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1187"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1188"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91189"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grpSp>
            <p:nvGrpSpPr>
              <p:cNvPr id="91190" name="Group 1078"/>
              <p:cNvGrpSpPr>
                <a:grpSpLocks/>
              </p:cNvGrpSpPr>
              <p:nvPr userDrawn="1"/>
            </p:nvGrpSpPr>
            <p:grpSpPr bwMode="auto">
              <a:xfrm>
                <a:off x="4546" y="3608"/>
                <a:ext cx="518" cy="319"/>
                <a:chOff x="4546" y="3608"/>
                <a:chExt cx="518" cy="319"/>
              </a:xfrm>
            </p:grpSpPr>
            <p:sp>
              <p:nvSpPr>
                <p:cNvPr id="91191"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endParaRPr lang="en-US" dirty="0"/>
                </a:p>
              </p:txBody>
            </p:sp>
            <p:sp>
              <p:nvSpPr>
                <p:cNvPr id="91192"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1193"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endParaRPr lang="en-US" dirty="0"/>
                </a:p>
              </p:txBody>
            </p:sp>
            <p:sp>
              <p:nvSpPr>
                <p:cNvPr id="91194"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1195"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endParaRPr lang="en-US" dirty="0"/>
                </a:p>
              </p:txBody>
            </p:sp>
            <p:sp>
              <p:nvSpPr>
                <p:cNvPr id="91196"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grpSp>
          <p:grpSp>
            <p:nvGrpSpPr>
              <p:cNvPr id="91197" name="Group 1085"/>
              <p:cNvGrpSpPr>
                <a:grpSpLocks/>
              </p:cNvGrpSpPr>
              <p:nvPr userDrawn="1"/>
            </p:nvGrpSpPr>
            <p:grpSpPr bwMode="auto">
              <a:xfrm>
                <a:off x="5381" y="3085"/>
                <a:ext cx="227" cy="132"/>
                <a:chOff x="5381" y="3085"/>
                <a:chExt cx="227" cy="132"/>
              </a:xfrm>
            </p:grpSpPr>
            <p:sp>
              <p:nvSpPr>
                <p:cNvPr id="91198"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1199"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endParaRPr lang="en-US" dirty="0"/>
                </a:p>
              </p:txBody>
            </p:sp>
            <p:sp>
              <p:nvSpPr>
                <p:cNvPr id="91200"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1201"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endParaRPr lang="en-US" dirty="0"/>
                </a:p>
              </p:txBody>
            </p:sp>
          </p:grpSp>
        </p:grpSp>
      </p:grpSp>
      <p:sp>
        <p:nvSpPr>
          <p:cNvPr id="91202" name="Rectangle 1090"/>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91203" name="Rectangle 1091"/>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defRPr>
            </a:lvl1pPr>
          </a:lstStyle>
          <a:p>
            <a:endParaRPr lang="en-US" dirty="0"/>
          </a:p>
        </p:txBody>
      </p:sp>
      <p:sp>
        <p:nvSpPr>
          <p:cNvPr id="91204" name="Rectangle 1092"/>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defRPr>
            </a:lvl1pPr>
          </a:lstStyle>
          <a:p>
            <a:endParaRPr lang="en-US" dirty="0"/>
          </a:p>
        </p:txBody>
      </p:sp>
      <p:sp>
        <p:nvSpPr>
          <p:cNvPr id="91205" name="Rectangle 1093"/>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mn-lt"/>
              </a:defRPr>
            </a:lvl1pPr>
          </a:lstStyle>
          <a:p>
            <a:fld id="{EB823618-EDD5-2A4A-9C7D-88055504223F}" type="slidenum">
              <a:rPr lang="en-US"/>
              <a:pPr/>
              <a:t>‹#›</a:t>
            </a:fld>
            <a:endParaRPr lang="en-US" dirty="0"/>
          </a:p>
        </p:txBody>
      </p:sp>
      <p:sp>
        <p:nvSpPr>
          <p:cNvPr id="91206" name="Rectangle 1094"/>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iming>
    <p:tnLst>
      <p:par>
        <p:cTn id="1" dur="indefinite" restart="never" nodeType="tmRoot"/>
      </p:par>
    </p:tnLst>
  </p:timing>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2"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2"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2"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2"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2"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2"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2"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2" charset="0"/>
        </a:defRPr>
      </a:lvl9pPr>
    </p:titleStyle>
    <p:bodyStyle>
      <a:lvl1pPr marL="342900" indent="-342900" algn="l" rtl="0" fontAlgn="base">
        <a:spcBef>
          <a:spcPct val="20000"/>
        </a:spcBef>
        <a:spcAft>
          <a:spcPct val="0"/>
        </a:spcAft>
        <a:buClr>
          <a:schemeClr val="hlink"/>
        </a:buClr>
        <a:buSzPct val="80000"/>
        <a:buFont typeface="Wingdings" pitchFamily="3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pitchFamily="32" charset="2"/>
        <a:buChar char="l"/>
        <a:defRPr sz="2800">
          <a:solidFill>
            <a:schemeClr val="tx1"/>
          </a:solidFill>
          <a:effectLst>
            <a:outerShdw blurRad="38100" dist="38100" dir="2700000" algn="tl">
              <a:srgbClr val="000000"/>
            </a:outerShdw>
          </a:effectLst>
          <a:latin typeface="+mn-lt"/>
          <a:ea typeface="ＭＳ Ｐゴシック" pitchFamily="32" charset="-128"/>
        </a:defRPr>
      </a:lvl2pPr>
      <a:lvl3pPr marL="1143000" indent="-228600" algn="l" rtl="0" fontAlgn="base">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32" charset="-128"/>
        </a:defRPr>
      </a:lvl3pPr>
      <a:lvl4pPr marL="1600200" indent="-228600" algn="l" rtl="0" fontAlgn="base">
        <a:spcBef>
          <a:spcPct val="20000"/>
        </a:spcBef>
        <a:spcAft>
          <a:spcPct val="0"/>
        </a:spcAft>
        <a:buClr>
          <a:schemeClr val="folHlink"/>
        </a:buClr>
        <a:buSzPct val="50000"/>
        <a:buFont typeface="Wingdings" pitchFamily="32" charset="2"/>
        <a:buChar char="l"/>
        <a:defRPr sz="2000">
          <a:solidFill>
            <a:schemeClr val="tx1"/>
          </a:solidFill>
          <a:effectLst>
            <a:outerShdw blurRad="38100" dist="38100" dir="2700000" algn="tl">
              <a:srgbClr val="000000"/>
            </a:outerShdw>
          </a:effectLst>
          <a:latin typeface="+mn-lt"/>
          <a:ea typeface="ＭＳ Ｐゴシック" pitchFamily="32" charset="-128"/>
        </a:defRPr>
      </a:lvl4pPr>
      <a:lvl5pPr marL="20574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32"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32"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32"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32"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3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6323"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userDrawn="1"/>
            </p:nvGrpSpPr>
            <p:grpSpPr bwMode="auto">
              <a:xfrm>
                <a:off x="2268" y="3934"/>
                <a:ext cx="638" cy="377"/>
                <a:chOff x="2268" y="3934"/>
                <a:chExt cx="638" cy="377"/>
              </a:xfrm>
            </p:grpSpPr>
            <p:sp>
              <p:nvSpPr>
                <p:cNvPr id="56326"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7"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8"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9"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0"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1"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2"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33"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56334"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56335"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6"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7"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8"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9"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0"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1"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2"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56343"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4"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5"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6"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56347"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8"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9"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0"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1"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2"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3"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4"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5"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6"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7"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8"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9"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0"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1"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2"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3"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56364"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5"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6"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7"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8"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9"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0"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1"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2"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3"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5" name="Group 54"/>
              <p:cNvGrpSpPr>
                <a:grpSpLocks/>
              </p:cNvGrpSpPr>
              <p:nvPr userDrawn="1"/>
            </p:nvGrpSpPr>
            <p:grpSpPr bwMode="auto">
              <a:xfrm>
                <a:off x="4546" y="3608"/>
                <a:ext cx="518" cy="319"/>
                <a:chOff x="4546" y="3608"/>
                <a:chExt cx="518" cy="319"/>
              </a:xfrm>
            </p:grpSpPr>
            <p:sp>
              <p:nvSpPr>
                <p:cNvPr id="56375"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6376"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7"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8"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9"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0"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6" name="Group 61"/>
              <p:cNvGrpSpPr>
                <a:grpSpLocks/>
              </p:cNvGrpSpPr>
              <p:nvPr userDrawn="1"/>
            </p:nvGrpSpPr>
            <p:grpSpPr bwMode="auto">
              <a:xfrm>
                <a:off x="5381" y="3085"/>
                <a:ext cx="227" cy="132"/>
                <a:chOff x="5381" y="3085"/>
                <a:chExt cx="227" cy="132"/>
              </a:xfrm>
            </p:grpSpPr>
            <p:sp>
              <p:nvSpPr>
                <p:cNvPr id="56382"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3"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4"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5"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6386"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56387"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56388"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r>
              <a:rPr lang="en-US" dirty="0" smtClean="0"/>
              <a:t>Data and Computer Communications, Ninth Edition by William Stallings, (c) Pearson Education - Prentice Hall, 2011</a:t>
            </a:r>
            <a:endParaRPr lang="en-US" dirty="0"/>
          </a:p>
        </p:txBody>
      </p:sp>
      <p:sp>
        <p:nvSpPr>
          <p:cNvPr id="56389"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10" charset="0"/>
              </a:defRPr>
            </a:lvl1pPr>
          </a:lstStyle>
          <a:p>
            <a:fld id="{171B12AA-2077-3D43-A06B-56620C082BFD}" type="slidenum">
              <a:rPr lang="en-US"/>
              <a:pPr/>
              <a:t>‹#›</a:t>
            </a:fld>
            <a:endParaRPr lang="en-US" dirty="0"/>
          </a:p>
        </p:txBody>
      </p:sp>
      <p:sp>
        <p:nvSpPr>
          <p:cNvPr id="56390"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a:t>Data and Computer Communications</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Tenth </a:t>
            </a:r>
            <a:r>
              <a:rPr lang="en-US" sz="2800" dirty="0"/>
              <a:t>Edition</a:t>
            </a:r>
          </a:p>
          <a:p>
            <a:pPr eaLnBrk="1" hangingPunct="1"/>
            <a:r>
              <a:rPr lang="en-US" sz="2800" dirty="0"/>
              <a:t>by William Stallings</a:t>
            </a:r>
          </a:p>
          <a:p>
            <a:pPr eaLnBrk="1" hangingPunct="1"/>
            <a:endParaRPr lang="en-US" sz="1800" dirty="0"/>
          </a:p>
        </p:txBody>
      </p:sp>
      <p:sp>
        <p:nvSpPr>
          <p:cNvPr id="6" name="Footer Placeholder 5"/>
          <p:cNvSpPr>
            <a:spLocks noGrp="1"/>
          </p:cNvSpPr>
          <p:nvPr>
            <p:ph type="ftr" sz="quarter" idx="11"/>
          </p:nvPr>
        </p:nvSpPr>
        <p:spPr/>
        <p:txBody>
          <a:bodyPr/>
          <a:lstStyle/>
          <a:p>
            <a:pPr>
              <a:defRPr/>
            </a:pPr>
            <a:r>
              <a:rPr lang="en-US" dirty="0" smtClean="0"/>
              <a:t>Data and Computer Communications, Tenth Edition by William Stallings, (c) Pearson Education </a:t>
            </a:r>
            <a:r>
              <a:rPr lang="en-US" smtClean="0"/>
              <a:t>-  </a:t>
            </a:r>
            <a:r>
              <a:rPr lang="en-US" dirty="0" smtClean="0"/>
              <a:t>2013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kumimoji="1" lang="en-US" dirty="0"/>
              <a:t>Routing Strategies - Fixed Routing</a:t>
            </a:r>
          </a:p>
        </p:txBody>
      </p:sp>
      <p:sp>
        <p:nvSpPr>
          <p:cNvPr id="29699" name="Rectangle 3"/>
          <p:cNvSpPr>
            <a:spLocks noGrp="1" noChangeArrowheads="1"/>
          </p:cNvSpPr>
          <p:nvPr>
            <p:ph type="body" idx="1"/>
          </p:nvPr>
        </p:nvSpPr>
        <p:spPr>
          <a:xfrm>
            <a:off x="457200" y="1752600"/>
            <a:ext cx="8305800" cy="4724400"/>
          </a:xfrm>
        </p:spPr>
        <p:txBody>
          <a:bodyPr/>
          <a:lstStyle/>
          <a:p>
            <a:pPr>
              <a:lnSpc>
                <a:spcPct val="90000"/>
              </a:lnSpc>
            </a:pPr>
            <a:r>
              <a:rPr kumimoji="1" lang="en-US" dirty="0"/>
              <a:t>U</a:t>
            </a:r>
            <a:r>
              <a:rPr kumimoji="1" lang="en-US" dirty="0" smtClean="0"/>
              <a:t>se </a:t>
            </a:r>
            <a:r>
              <a:rPr kumimoji="1" lang="en-US" dirty="0"/>
              <a:t>a single permanent route for each source to destination </a:t>
            </a:r>
            <a:r>
              <a:rPr kumimoji="1" lang="en-US" dirty="0" smtClean="0"/>
              <a:t>pair of nodes</a:t>
            </a:r>
          </a:p>
          <a:p>
            <a:pPr>
              <a:lnSpc>
                <a:spcPct val="90000"/>
              </a:lnSpc>
            </a:pPr>
            <a:r>
              <a:rPr kumimoji="1" lang="en-US" dirty="0"/>
              <a:t>D</a:t>
            </a:r>
            <a:r>
              <a:rPr kumimoji="1" lang="en-US" dirty="0" smtClean="0"/>
              <a:t>etermined </a:t>
            </a:r>
            <a:r>
              <a:rPr kumimoji="1" lang="en-US" dirty="0"/>
              <a:t>using a least cost algorithm</a:t>
            </a:r>
            <a:endParaRPr kumimoji="1" lang="en-US" dirty="0" smtClean="0"/>
          </a:p>
          <a:p>
            <a:pPr>
              <a:lnSpc>
                <a:spcPct val="90000"/>
              </a:lnSpc>
            </a:pPr>
            <a:r>
              <a:rPr kumimoji="1" lang="en-US" dirty="0"/>
              <a:t>R</a:t>
            </a:r>
            <a:r>
              <a:rPr kumimoji="1" lang="en-US" dirty="0" smtClean="0"/>
              <a:t>oute </a:t>
            </a:r>
            <a:r>
              <a:rPr kumimoji="1" lang="en-US" dirty="0"/>
              <a:t>is fixed</a:t>
            </a:r>
            <a:endParaRPr kumimoji="1" lang="en-US" dirty="0" smtClean="0"/>
          </a:p>
          <a:p>
            <a:pPr lvl="1">
              <a:lnSpc>
                <a:spcPct val="90000"/>
              </a:lnSpc>
            </a:pPr>
            <a:r>
              <a:rPr kumimoji="1" lang="en-US" dirty="0" smtClean="0"/>
              <a:t>Until </a:t>
            </a:r>
            <a:r>
              <a:rPr kumimoji="1" lang="en-US" dirty="0"/>
              <a:t>a change in network topology</a:t>
            </a:r>
            <a:endParaRPr kumimoji="1" lang="en-US" dirty="0" smtClean="0"/>
          </a:p>
          <a:p>
            <a:pPr lvl="1">
              <a:lnSpc>
                <a:spcPct val="90000"/>
              </a:lnSpc>
            </a:pPr>
            <a:r>
              <a:rPr kumimoji="1" lang="en-US" dirty="0" smtClean="0"/>
              <a:t>Based on expected traffic or capacity</a:t>
            </a:r>
          </a:p>
          <a:p>
            <a:pPr>
              <a:lnSpc>
                <a:spcPct val="90000"/>
              </a:lnSpc>
            </a:pPr>
            <a:r>
              <a:rPr kumimoji="1" lang="en-US" dirty="0" smtClean="0"/>
              <a:t>Advantage </a:t>
            </a:r>
            <a:r>
              <a:rPr kumimoji="1" lang="en-US" dirty="0"/>
              <a:t>is simplicity</a:t>
            </a:r>
            <a:endParaRPr kumimoji="1" lang="en-US" dirty="0" smtClean="0"/>
          </a:p>
          <a:p>
            <a:pPr>
              <a:lnSpc>
                <a:spcPct val="90000"/>
              </a:lnSpc>
            </a:pPr>
            <a:r>
              <a:rPr kumimoji="1" lang="en-US" dirty="0"/>
              <a:t>D</a:t>
            </a:r>
            <a:r>
              <a:rPr kumimoji="1" lang="en-US" dirty="0" smtClean="0"/>
              <a:t>isadvantage </a:t>
            </a:r>
            <a:r>
              <a:rPr kumimoji="1" lang="en-US" dirty="0"/>
              <a:t>is lack of </a:t>
            </a:r>
            <a:r>
              <a:rPr kumimoji="1" lang="en-US" dirty="0" smtClean="0"/>
              <a:t>flexibility</a:t>
            </a:r>
          </a:p>
          <a:p>
            <a:pPr lvl="1">
              <a:lnSpc>
                <a:spcPct val="90000"/>
              </a:lnSpc>
            </a:pPr>
            <a:r>
              <a:rPr kumimoji="1" lang="en-US" dirty="0"/>
              <a:t>D</a:t>
            </a:r>
            <a:r>
              <a:rPr kumimoji="1" lang="en-US" dirty="0" smtClean="0"/>
              <a:t>oes not react to network failure or congestion</a:t>
            </a:r>
          </a:p>
          <a:p>
            <a:pPr>
              <a:lnSpc>
                <a:spcPct val="90000"/>
              </a:lnSpc>
            </a:pPr>
            <a:endParaRPr kumimoji="1"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rcRect l="7059" t="9091" r="2353" b="18182"/>
          <a:stretch>
            <a:fillRect/>
          </a:stretch>
        </p:blipFill>
        <p:spPr>
          <a:xfrm>
            <a:off x="1242994" y="159198"/>
            <a:ext cx="6300806" cy="6546402"/>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kumimoji="1" lang="en-US" dirty="0"/>
              <a:t>Routing Strategies - Flooding</a:t>
            </a:r>
          </a:p>
        </p:txBody>
      </p:sp>
      <p:sp>
        <p:nvSpPr>
          <p:cNvPr id="31747" name="Rectangle 3"/>
          <p:cNvSpPr>
            <a:spLocks noGrp="1" noChangeArrowheads="1"/>
          </p:cNvSpPr>
          <p:nvPr>
            <p:ph type="body" idx="1"/>
          </p:nvPr>
        </p:nvSpPr>
        <p:spPr/>
        <p:txBody>
          <a:bodyPr/>
          <a:lstStyle/>
          <a:p>
            <a:r>
              <a:rPr kumimoji="1" lang="en-US" sz="2800" dirty="0"/>
              <a:t>P</a:t>
            </a:r>
            <a:r>
              <a:rPr kumimoji="1" lang="en-US" sz="2800" dirty="0" smtClean="0"/>
              <a:t>acket </a:t>
            </a:r>
            <a:r>
              <a:rPr kumimoji="1" lang="en-US" sz="2800" dirty="0"/>
              <a:t>sent by node to every neighbor</a:t>
            </a:r>
            <a:endParaRPr kumimoji="1" lang="en-US" sz="2800" dirty="0" smtClean="0"/>
          </a:p>
          <a:p>
            <a:r>
              <a:rPr kumimoji="1" lang="en-US" sz="2800" dirty="0"/>
              <a:t>E</a:t>
            </a:r>
            <a:r>
              <a:rPr kumimoji="1" lang="en-US" sz="2800" dirty="0" smtClean="0"/>
              <a:t>ventually </a:t>
            </a:r>
            <a:r>
              <a:rPr kumimoji="1" lang="en-US" sz="2800" dirty="0"/>
              <a:t>multiple copies arrive at destination</a:t>
            </a:r>
            <a:endParaRPr kumimoji="1" lang="en-US" sz="2800" dirty="0" smtClean="0"/>
          </a:p>
          <a:p>
            <a:r>
              <a:rPr kumimoji="1" lang="en-US" sz="2800" dirty="0"/>
              <a:t>N</a:t>
            </a:r>
            <a:r>
              <a:rPr kumimoji="1" lang="en-US" sz="2800" dirty="0" smtClean="0"/>
              <a:t>o </a:t>
            </a:r>
            <a:r>
              <a:rPr kumimoji="1" lang="en-US" sz="2800" dirty="0"/>
              <a:t>network </a:t>
            </a:r>
            <a:r>
              <a:rPr kumimoji="1" lang="en-US" sz="2800" dirty="0" smtClean="0"/>
              <a:t>information </a:t>
            </a:r>
            <a:r>
              <a:rPr kumimoji="1" lang="en-US" sz="2800" dirty="0"/>
              <a:t>required</a:t>
            </a:r>
            <a:endParaRPr kumimoji="1" lang="en-US" sz="2800" dirty="0" smtClean="0"/>
          </a:p>
          <a:p>
            <a:r>
              <a:rPr kumimoji="1" lang="en-US" sz="2800" dirty="0"/>
              <a:t>E</a:t>
            </a:r>
            <a:r>
              <a:rPr kumimoji="1" lang="en-US" sz="2800" dirty="0" smtClean="0"/>
              <a:t>ach </a:t>
            </a:r>
            <a:r>
              <a:rPr kumimoji="1" lang="en-US" sz="2800" dirty="0"/>
              <a:t>packet is uniquely numbered so duplicates can be discarded</a:t>
            </a:r>
            <a:endParaRPr kumimoji="1" lang="en-US" sz="2800" dirty="0" smtClean="0"/>
          </a:p>
          <a:p>
            <a:r>
              <a:rPr kumimoji="1" lang="en-US" sz="2800" dirty="0"/>
              <a:t>N</a:t>
            </a:r>
            <a:r>
              <a:rPr kumimoji="1" lang="en-US" sz="2800" dirty="0" smtClean="0"/>
              <a:t>eed </a:t>
            </a:r>
            <a:r>
              <a:rPr kumimoji="1" lang="en-US" sz="2800" dirty="0"/>
              <a:t>to limit incessant </a:t>
            </a:r>
            <a:r>
              <a:rPr kumimoji="1" lang="en-US" sz="2800" dirty="0" smtClean="0"/>
              <a:t>retransmission of packets</a:t>
            </a:r>
          </a:p>
          <a:p>
            <a:pPr lvl="1"/>
            <a:r>
              <a:rPr kumimoji="1" lang="en-US" sz="2400" dirty="0"/>
              <a:t>N</a:t>
            </a:r>
            <a:r>
              <a:rPr kumimoji="1" lang="en-US" sz="2400" dirty="0" smtClean="0"/>
              <a:t>odes </a:t>
            </a:r>
            <a:r>
              <a:rPr kumimoji="1" lang="en-US" sz="2400" dirty="0"/>
              <a:t>can remember</a:t>
            </a:r>
            <a:r>
              <a:rPr kumimoji="1" lang="en-US" sz="2400" dirty="0" smtClean="0"/>
              <a:t> identity of packets retransmitted</a:t>
            </a:r>
          </a:p>
          <a:p>
            <a:pPr lvl="1"/>
            <a:r>
              <a:rPr kumimoji="1" lang="en-US" sz="2400" dirty="0" smtClean="0"/>
              <a:t>Can </a:t>
            </a:r>
            <a:r>
              <a:rPr kumimoji="1" lang="en-US" sz="2400" dirty="0"/>
              <a:t>include a hop count in packets</a:t>
            </a:r>
          </a:p>
        </p:txBody>
      </p:sp>
      <p:pic>
        <p:nvPicPr>
          <p:cNvPr id="4" name="Picture 3"/>
          <p:cNvPicPr>
            <a:picLocks noChangeAspect="1"/>
          </p:cNvPicPr>
          <p:nvPr/>
        </p:nvPicPr>
        <p:blipFill>
          <a:blip r:embed="rId3"/>
          <a:stretch>
            <a:fillRect/>
          </a:stretch>
        </p:blipFill>
        <p:spPr>
          <a:xfrm>
            <a:off x="6781800" y="4876800"/>
            <a:ext cx="2054443" cy="176440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5882" t="2727" r="7059" b="5455"/>
          <a:stretch>
            <a:fillRect/>
          </a:stretch>
        </p:blipFill>
        <p:spPr>
          <a:xfrm>
            <a:off x="2071610" y="187053"/>
            <a:ext cx="4775953" cy="6518547"/>
          </a:xfrm>
          <a:prstGeom prst="rect">
            <a:avLst/>
          </a:prstGeom>
          <a:solidFill>
            <a:schemeClr val="accent3">
              <a:lumMod val="20000"/>
              <a:lumOff val="80000"/>
            </a:schemeClr>
          </a:solidFill>
        </p:spPr>
      </p:pic>
    </p:spTree>
  </p:cSld>
  <p:clrMapOvr>
    <a:masterClrMapping/>
  </p:clrMapOvr>
  <p:transition spd="slow">
    <p:pull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152400"/>
            <a:ext cx="8229600" cy="1139825"/>
          </a:xfrm>
        </p:spPr>
        <p:txBody>
          <a:bodyPr/>
          <a:lstStyle/>
          <a:p>
            <a:r>
              <a:rPr kumimoji="1" lang="en-US" dirty="0"/>
              <a:t>Properties of Flooding</a:t>
            </a:r>
          </a:p>
        </p:txBody>
      </p:sp>
      <p:graphicFrame>
        <p:nvGraphicFramePr>
          <p:cNvPr id="6" name="Diagram 5"/>
          <p:cNvGraphicFramePr/>
          <p:nvPr>
            <p:extLst>
              <p:ext uri="{D42A27DB-BD31-4B8C-83A1-F6EECF244321}">
                <p14:modId xmlns:p14="http://schemas.microsoft.com/office/powerpoint/2010/main" val="534046736"/>
              </p:ext>
            </p:extLst>
          </p:nvPr>
        </p:nvGraphicFramePr>
        <p:xfrm>
          <a:off x="228600" y="1066800"/>
          <a:ext cx="86106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kumimoji="1" lang="en-US" dirty="0"/>
              <a:t>Routing Strategies - Random Routing</a:t>
            </a:r>
          </a:p>
        </p:txBody>
      </p:sp>
      <p:sp>
        <p:nvSpPr>
          <p:cNvPr id="34819" name="Rectangle 3"/>
          <p:cNvSpPr>
            <a:spLocks noGrp="1" noChangeArrowheads="1"/>
          </p:cNvSpPr>
          <p:nvPr>
            <p:ph type="body" idx="1"/>
          </p:nvPr>
        </p:nvSpPr>
        <p:spPr>
          <a:xfrm>
            <a:off x="457200" y="2057400"/>
            <a:ext cx="8229600" cy="4302125"/>
          </a:xfrm>
        </p:spPr>
        <p:txBody>
          <a:bodyPr/>
          <a:lstStyle/>
          <a:p>
            <a:pPr>
              <a:lnSpc>
                <a:spcPct val="90000"/>
              </a:lnSpc>
            </a:pPr>
            <a:r>
              <a:rPr kumimoji="1" lang="en-US" sz="2800" dirty="0"/>
              <a:t>S</a:t>
            </a:r>
            <a:r>
              <a:rPr kumimoji="1" lang="en-US" sz="2800" dirty="0" smtClean="0"/>
              <a:t>implicity </a:t>
            </a:r>
            <a:r>
              <a:rPr kumimoji="1" lang="en-US" sz="2800" dirty="0"/>
              <a:t>of flooding with much </a:t>
            </a:r>
            <a:r>
              <a:rPr kumimoji="1" lang="en-US" sz="2800" dirty="0" smtClean="0"/>
              <a:t>less traffic </a:t>
            </a:r>
            <a:r>
              <a:rPr kumimoji="1" lang="en-US" sz="2800" dirty="0"/>
              <a:t>load</a:t>
            </a:r>
            <a:endParaRPr kumimoji="1" lang="en-US" sz="2800" dirty="0" smtClean="0"/>
          </a:p>
          <a:p>
            <a:pPr>
              <a:lnSpc>
                <a:spcPct val="90000"/>
              </a:lnSpc>
            </a:pPr>
            <a:r>
              <a:rPr kumimoji="1" lang="en-US" sz="2800" dirty="0"/>
              <a:t>N</a:t>
            </a:r>
            <a:r>
              <a:rPr kumimoji="1" lang="en-US" sz="2800" dirty="0" smtClean="0"/>
              <a:t>ode </a:t>
            </a:r>
            <a:r>
              <a:rPr kumimoji="1" lang="en-US" sz="2800" dirty="0"/>
              <a:t>selects one outgoing path for retransmission of incoming packet</a:t>
            </a:r>
            <a:endParaRPr kumimoji="1" lang="en-US" sz="2800" dirty="0" smtClean="0"/>
          </a:p>
          <a:p>
            <a:pPr>
              <a:lnSpc>
                <a:spcPct val="90000"/>
              </a:lnSpc>
            </a:pPr>
            <a:r>
              <a:rPr kumimoji="1" lang="en-US" sz="2800" dirty="0"/>
              <a:t>S</a:t>
            </a:r>
            <a:r>
              <a:rPr kumimoji="1" lang="en-US" sz="2800" dirty="0" smtClean="0"/>
              <a:t>election </a:t>
            </a:r>
            <a:r>
              <a:rPr kumimoji="1" lang="en-US" sz="2800" dirty="0"/>
              <a:t>can be random or round robin</a:t>
            </a:r>
            <a:endParaRPr kumimoji="1" lang="en-US" sz="2800" dirty="0" smtClean="0"/>
          </a:p>
          <a:p>
            <a:pPr>
              <a:lnSpc>
                <a:spcPct val="90000"/>
              </a:lnSpc>
            </a:pPr>
            <a:r>
              <a:rPr kumimoji="1" lang="en-US" sz="2800" dirty="0" smtClean="0"/>
              <a:t>A refinement </a:t>
            </a:r>
            <a:r>
              <a:rPr kumimoji="1" lang="en-US" sz="2800" dirty="0"/>
              <a:t>is to select outgoing path based on probability calculation</a:t>
            </a:r>
            <a:endParaRPr kumimoji="1" lang="en-US" sz="2800" dirty="0" smtClean="0"/>
          </a:p>
          <a:p>
            <a:pPr>
              <a:lnSpc>
                <a:spcPct val="90000"/>
              </a:lnSpc>
            </a:pPr>
            <a:r>
              <a:rPr kumimoji="1" lang="en-US" sz="2800" dirty="0"/>
              <a:t>N</a:t>
            </a:r>
            <a:r>
              <a:rPr kumimoji="1" lang="en-US" sz="2800" dirty="0" smtClean="0"/>
              <a:t>o </a:t>
            </a:r>
            <a:r>
              <a:rPr kumimoji="1" lang="en-US" sz="2800" dirty="0"/>
              <a:t>network </a:t>
            </a:r>
            <a:r>
              <a:rPr kumimoji="1" lang="en-US" sz="2800" dirty="0" smtClean="0"/>
              <a:t>information </a:t>
            </a:r>
            <a:r>
              <a:rPr kumimoji="1" lang="en-US" sz="2800" dirty="0"/>
              <a:t>needed</a:t>
            </a:r>
            <a:endParaRPr kumimoji="1" lang="en-US" sz="2800" dirty="0" smtClean="0"/>
          </a:p>
          <a:p>
            <a:pPr>
              <a:lnSpc>
                <a:spcPct val="90000"/>
              </a:lnSpc>
            </a:pPr>
            <a:r>
              <a:rPr kumimoji="1" lang="en-US" sz="2800" dirty="0" smtClean="0"/>
              <a:t>Random </a:t>
            </a:r>
            <a:r>
              <a:rPr kumimoji="1" lang="en-US" sz="2800" dirty="0"/>
              <a:t>route is typically neither least cost nor minimum hop</a:t>
            </a:r>
          </a:p>
          <a:p>
            <a:pPr>
              <a:lnSpc>
                <a:spcPct val="90000"/>
              </a:lnSpc>
            </a:pPr>
            <a:endParaRPr kumimoji="1"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kumimoji="1" lang="en-US" dirty="0"/>
              <a:t>Routing Strategies - Adaptive Routing</a:t>
            </a:r>
          </a:p>
        </p:txBody>
      </p:sp>
      <p:sp>
        <p:nvSpPr>
          <p:cNvPr id="35843" name="Rectangle 3"/>
          <p:cNvSpPr>
            <a:spLocks noGrp="1" noChangeArrowheads="1"/>
          </p:cNvSpPr>
          <p:nvPr>
            <p:ph type="body" idx="1"/>
          </p:nvPr>
        </p:nvSpPr>
        <p:spPr>
          <a:xfrm>
            <a:off x="533400" y="1600200"/>
            <a:ext cx="8229600" cy="2133600"/>
          </a:xfrm>
        </p:spPr>
        <p:txBody>
          <a:bodyPr/>
          <a:lstStyle/>
          <a:p>
            <a:r>
              <a:rPr kumimoji="1" lang="en-US" sz="2800" dirty="0"/>
              <a:t>U</a:t>
            </a:r>
            <a:r>
              <a:rPr kumimoji="1" lang="en-US" sz="2800" dirty="0" smtClean="0"/>
              <a:t>sed </a:t>
            </a:r>
            <a:r>
              <a:rPr kumimoji="1" lang="en-US" sz="2800" dirty="0"/>
              <a:t>by almost all packet switching networks</a:t>
            </a:r>
            <a:endParaRPr kumimoji="1" lang="en-US" sz="2800" dirty="0" smtClean="0"/>
          </a:p>
          <a:p>
            <a:r>
              <a:rPr kumimoji="1" lang="en-US" sz="2800" dirty="0"/>
              <a:t>R</a:t>
            </a:r>
            <a:r>
              <a:rPr kumimoji="1" lang="en-US" sz="2800" dirty="0" smtClean="0"/>
              <a:t>outing </a:t>
            </a:r>
            <a:r>
              <a:rPr kumimoji="1" lang="en-US" sz="2800" dirty="0"/>
              <a:t>decisions change as conditions on the network change due to failure or congestion</a:t>
            </a:r>
            <a:endParaRPr kumimoji="1" lang="en-US" sz="2800" dirty="0" smtClean="0"/>
          </a:p>
          <a:p>
            <a:r>
              <a:rPr kumimoji="1" lang="en-US" sz="2800" dirty="0"/>
              <a:t>R</a:t>
            </a:r>
            <a:r>
              <a:rPr kumimoji="1" lang="en-US" sz="2800" dirty="0" smtClean="0"/>
              <a:t>equires information </a:t>
            </a:r>
            <a:r>
              <a:rPr kumimoji="1" lang="en-US" sz="2800" dirty="0"/>
              <a:t>about </a:t>
            </a:r>
            <a:r>
              <a:rPr kumimoji="1" lang="en-US" sz="2800" dirty="0" smtClean="0"/>
              <a:t>network</a:t>
            </a:r>
          </a:p>
        </p:txBody>
      </p:sp>
      <p:graphicFrame>
        <p:nvGraphicFramePr>
          <p:cNvPr id="2" name="Diagram 1"/>
          <p:cNvGraphicFramePr/>
          <p:nvPr>
            <p:extLst>
              <p:ext uri="{D42A27DB-BD31-4B8C-83A1-F6EECF244321}">
                <p14:modId xmlns:p14="http://schemas.microsoft.com/office/powerpoint/2010/main" val="452399062"/>
              </p:ext>
            </p:extLst>
          </p:nvPr>
        </p:nvGraphicFramePr>
        <p:xfrm>
          <a:off x="457200" y="3810000"/>
          <a:ext cx="8229600" cy="292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277813"/>
            <a:ext cx="8610600" cy="1139825"/>
          </a:xfrm>
        </p:spPr>
        <p:txBody>
          <a:bodyPr/>
          <a:lstStyle/>
          <a:p>
            <a:r>
              <a:rPr kumimoji="1" lang="en-US" dirty="0"/>
              <a:t>Adaptive Routing</a:t>
            </a:r>
            <a:r>
              <a:rPr kumimoji="1" lang="en-US" dirty="0" smtClean="0"/>
              <a:t> Advantages</a:t>
            </a:r>
            <a:endParaRPr kumimoji="1" lang="en-US" dirty="0"/>
          </a:p>
        </p:txBody>
      </p:sp>
      <p:graphicFrame>
        <p:nvGraphicFramePr>
          <p:cNvPr id="6" name="Diagram 5"/>
          <p:cNvGraphicFramePr/>
          <p:nvPr/>
        </p:nvGraphicFramePr>
        <p:xfrm>
          <a:off x="457200" y="1905000"/>
          <a:ext cx="8229600" cy="4225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152400"/>
            <a:ext cx="8229600" cy="1139825"/>
          </a:xfrm>
        </p:spPr>
        <p:txBody>
          <a:bodyPr/>
          <a:lstStyle/>
          <a:p>
            <a:r>
              <a:rPr kumimoji="1" lang="en-US" dirty="0"/>
              <a:t>Classification of Adaptive Routing </a:t>
            </a:r>
            <a:r>
              <a:rPr kumimoji="1" lang="en-US" dirty="0" smtClean="0"/>
              <a:t>Strategies</a:t>
            </a:r>
            <a:endParaRPr kumimoji="1" lang="en-US" dirty="0"/>
          </a:p>
        </p:txBody>
      </p:sp>
      <p:sp>
        <p:nvSpPr>
          <p:cNvPr id="38915" name="Rectangle 3"/>
          <p:cNvSpPr>
            <a:spLocks noGrp="1" noChangeArrowheads="1"/>
          </p:cNvSpPr>
          <p:nvPr>
            <p:ph type="body" idx="1"/>
          </p:nvPr>
        </p:nvSpPr>
        <p:spPr>
          <a:xfrm>
            <a:off x="457200" y="1600200"/>
            <a:ext cx="8382000" cy="5105400"/>
          </a:xfrm>
        </p:spPr>
        <p:txBody>
          <a:bodyPr/>
          <a:lstStyle/>
          <a:p>
            <a:pPr>
              <a:lnSpc>
                <a:spcPct val="90000"/>
              </a:lnSpc>
            </a:pPr>
            <a:r>
              <a:rPr kumimoji="1" lang="en-US" dirty="0" smtClean="0"/>
              <a:t>A convenient way to classify is on the basis of </a:t>
            </a:r>
            <a:r>
              <a:rPr kumimoji="1" lang="en-US" dirty="0"/>
              <a:t>information </a:t>
            </a:r>
            <a:r>
              <a:rPr kumimoji="1" lang="en-US" dirty="0" smtClean="0"/>
              <a:t>source</a:t>
            </a:r>
          </a:p>
          <a:p>
            <a:pPr>
              <a:lnSpc>
                <a:spcPct val="90000"/>
              </a:lnSpc>
            </a:pPr>
            <a:endParaRPr kumimoji="1" lang="en-US" dirty="0"/>
          </a:p>
        </p:txBody>
      </p:sp>
      <p:graphicFrame>
        <p:nvGraphicFramePr>
          <p:cNvPr id="4" name="Diagram 3"/>
          <p:cNvGraphicFramePr/>
          <p:nvPr>
            <p:extLst>
              <p:ext uri="{D42A27DB-BD31-4B8C-83A1-F6EECF244321}">
                <p14:modId xmlns:p14="http://schemas.microsoft.com/office/powerpoint/2010/main" val="265957202"/>
              </p:ext>
            </p:extLst>
          </p:nvPr>
        </p:nvGraphicFramePr>
        <p:xfrm>
          <a:off x="381000" y="2672347"/>
          <a:ext cx="83820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4.pdf"/>
          <p:cNvPicPr>
            <a:picLocks noChangeAspect="1"/>
          </p:cNvPicPr>
          <p:nvPr/>
        </p:nvPicPr>
        <p:blipFill>
          <a:blip r:embed="rId3"/>
          <a:srcRect l="16364" t="7059" r="8182" b="23529"/>
          <a:stretch>
            <a:fillRect/>
          </a:stretch>
        </p:blipFill>
        <p:spPr>
          <a:xfrm>
            <a:off x="281556" y="484159"/>
            <a:ext cx="8537806" cy="6069041"/>
          </a:xfrm>
          <a:prstGeom prst="rect">
            <a:avLst/>
          </a:prstGeom>
          <a:solidFill>
            <a:schemeClr val="accent3">
              <a:lumMod val="20000"/>
              <a:lumOff val="80000"/>
            </a:schemeClr>
          </a:solidFill>
        </p:spPr>
      </p:pic>
    </p:spTree>
  </p:cSld>
  <p:clrMapOvr>
    <a:masterClrMapping/>
  </p:clrMapOvr>
  <p:transition spd="slow">
    <p:pull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kumimoji="1" lang="en-US" sz="3200" cap="none" dirty="0" smtClean="0">
                <a:latin typeface="Arial" pitchFamily="-110" charset="0"/>
              </a:rPr>
              <a:t>Routing</a:t>
            </a: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smtClean="0">
                <a:solidFill>
                  <a:schemeClr val="tx2"/>
                </a:solidFill>
                <a:latin typeface="Arial" pitchFamily="-110" charset="0"/>
              </a:rPr>
              <a:t>Chapter 19</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3400" y="152400"/>
            <a:ext cx="8229600" cy="1139825"/>
          </a:xfrm>
        </p:spPr>
        <p:txBody>
          <a:bodyPr/>
          <a:lstStyle/>
          <a:p>
            <a:r>
              <a:rPr kumimoji="1" lang="en-US" dirty="0"/>
              <a:t>ARPANET Routing Strategies</a:t>
            </a:r>
            <a:br>
              <a:rPr kumimoji="1" lang="en-US" dirty="0"/>
            </a:br>
            <a:r>
              <a:rPr kumimoji="1" lang="en-US" dirty="0"/>
              <a:t>1st </a:t>
            </a:r>
            <a:r>
              <a:rPr kumimoji="1" lang="en-US" dirty="0" smtClean="0"/>
              <a:t>Generation</a:t>
            </a:r>
            <a:endParaRPr kumimoji="1" lang="en-US" dirty="0"/>
          </a:p>
        </p:txBody>
      </p:sp>
      <p:sp>
        <p:nvSpPr>
          <p:cNvPr id="39939" name="Rectangle 3"/>
          <p:cNvSpPr>
            <a:spLocks noGrp="1" noChangeArrowheads="1"/>
          </p:cNvSpPr>
          <p:nvPr>
            <p:ph type="body" idx="1"/>
          </p:nvPr>
        </p:nvSpPr>
        <p:spPr>
          <a:xfrm>
            <a:off x="457200" y="1524000"/>
            <a:ext cx="8229600" cy="5334000"/>
          </a:xfrm>
        </p:spPr>
        <p:txBody>
          <a:bodyPr/>
          <a:lstStyle/>
          <a:p>
            <a:pPr algn="ctr">
              <a:lnSpc>
                <a:spcPct val="90000"/>
              </a:lnSpc>
              <a:buNone/>
            </a:pPr>
            <a:r>
              <a:rPr kumimoji="1"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Distance Vector Routing</a:t>
            </a:r>
          </a:p>
          <a:p>
            <a:pPr>
              <a:lnSpc>
                <a:spcPct val="90000"/>
              </a:lnSpc>
              <a:buNone/>
            </a:pPr>
            <a:endParaRPr kumimoji="1" lang="en-US" sz="1600" dirty="0" smtClean="0"/>
          </a:p>
          <a:p>
            <a:pPr>
              <a:lnSpc>
                <a:spcPct val="90000"/>
              </a:lnSpc>
            </a:pPr>
            <a:r>
              <a:rPr kumimoji="1"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1969</a:t>
            </a:r>
          </a:p>
          <a:p>
            <a:pPr>
              <a:lnSpc>
                <a:spcPct val="90000"/>
              </a:lnSpc>
            </a:pPr>
            <a:r>
              <a:rPr kumimoji="1" lang="en-US" sz="2800" dirty="0"/>
              <a:t>D</a:t>
            </a:r>
            <a:r>
              <a:rPr kumimoji="1" lang="en-US" sz="2800" dirty="0" smtClean="0"/>
              <a:t>istributed </a:t>
            </a:r>
            <a:r>
              <a:rPr kumimoji="1" lang="en-US" sz="2800" dirty="0"/>
              <a:t>adaptive using estimated delay </a:t>
            </a:r>
            <a:endParaRPr kumimoji="1" lang="en-US" sz="2800" dirty="0" smtClean="0"/>
          </a:p>
          <a:p>
            <a:pPr lvl="1">
              <a:lnSpc>
                <a:spcPct val="90000"/>
              </a:lnSpc>
            </a:pPr>
            <a:r>
              <a:rPr kumimoji="1" lang="en-US" sz="2400" dirty="0"/>
              <a:t>Q</a:t>
            </a:r>
            <a:r>
              <a:rPr kumimoji="1" lang="en-US" sz="2400" dirty="0" smtClean="0"/>
              <a:t>ueue </a:t>
            </a:r>
            <a:r>
              <a:rPr kumimoji="1" lang="en-US" sz="2400" dirty="0"/>
              <a:t>length used as estimate of delay</a:t>
            </a:r>
            <a:endParaRPr kumimoji="1" lang="en-US" sz="2400" dirty="0" smtClean="0"/>
          </a:p>
          <a:p>
            <a:pPr>
              <a:lnSpc>
                <a:spcPct val="90000"/>
              </a:lnSpc>
            </a:pPr>
            <a:r>
              <a:rPr kumimoji="1" lang="en-US" sz="2800" dirty="0"/>
              <a:t>V</a:t>
            </a:r>
            <a:r>
              <a:rPr kumimoji="1" lang="en-US" sz="2800" dirty="0" smtClean="0"/>
              <a:t>ersion of </a:t>
            </a:r>
            <a:r>
              <a:rPr kumimoji="1" lang="en-US" sz="2800" dirty="0"/>
              <a:t>Bellman-Ford algorithm </a:t>
            </a:r>
            <a:endParaRPr kumimoji="1" lang="en-US" sz="2800" dirty="0" smtClean="0"/>
          </a:p>
          <a:p>
            <a:pPr>
              <a:lnSpc>
                <a:spcPct val="90000"/>
              </a:lnSpc>
            </a:pPr>
            <a:r>
              <a:rPr kumimoji="1" lang="en-US" sz="2800" dirty="0" smtClean="0"/>
              <a:t>Node exchanges delay vector with neighbors</a:t>
            </a:r>
          </a:p>
          <a:p>
            <a:pPr>
              <a:lnSpc>
                <a:spcPct val="90000"/>
              </a:lnSpc>
            </a:pPr>
            <a:r>
              <a:rPr kumimoji="1" lang="en-US" sz="2800" dirty="0"/>
              <a:t>U</a:t>
            </a:r>
            <a:r>
              <a:rPr kumimoji="1" lang="en-US" sz="2800" dirty="0" smtClean="0"/>
              <a:t>pdate </a:t>
            </a:r>
            <a:r>
              <a:rPr kumimoji="1" lang="en-US" sz="2800" dirty="0"/>
              <a:t>routing table based on incoming </a:t>
            </a:r>
            <a:r>
              <a:rPr kumimoji="1" lang="en-US" sz="2800" dirty="0" smtClean="0"/>
              <a:t>information</a:t>
            </a:r>
          </a:p>
          <a:p>
            <a:pPr>
              <a:lnSpc>
                <a:spcPct val="90000"/>
              </a:lnSpc>
            </a:pPr>
            <a:r>
              <a:rPr kumimoji="1" lang="en-US" sz="2800" dirty="0"/>
              <a:t>D</a:t>
            </a:r>
            <a:r>
              <a:rPr kumimoji="1" lang="en-US" sz="2800" dirty="0" smtClean="0"/>
              <a:t>oesn't </a:t>
            </a:r>
            <a:r>
              <a:rPr kumimoji="1" lang="en-US" sz="2800" dirty="0"/>
              <a:t>consider line speed, just queue length and responds slowly to congestion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4" name="Picture 3" descr="f5.pdf"/>
          <p:cNvPicPr>
            <a:picLocks noChangeAspect="1"/>
          </p:cNvPicPr>
          <p:nvPr/>
        </p:nvPicPr>
        <p:blipFill>
          <a:blip r:embed="rId3"/>
          <a:srcRect l="5455" t="8235" r="4545" b="31765"/>
          <a:stretch>
            <a:fillRect/>
          </a:stretch>
        </p:blipFill>
        <p:spPr>
          <a:xfrm>
            <a:off x="152400" y="1066800"/>
            <a:ext cx="8813995" cy="4540571"/>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4" name="Picture 3" descr="f6.pdf"/>
          <p:cNvPicPr>
            <a:picLocks noChangeAspect="1"/>
          </p:cNvPicPr>
          <p:nvPr/>
        </p:nvPicPr>
        <p:blipFill>
          <a:blip r:embed="rId3"/>
          <a:srcRect l="5882" t="24545" r="2353" b="20000"/>
          <a:stretch>
            <a:fillRect/>
          </a:stretch>
        </p:blipFill>
        <p:spPr>
          <a:xfrm>
            <a:off x="666206" y="457200"/>
            <a:ext cx="7715794" cy="6034206"/>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kumimoji="1" lang="en-US" dirty="0"/>
              <a:t>ARPANET Routing Strategies</a:t>
            </a:r>
            <a:br>
              <a:rPr kumimoji="1" lang="en-US" dirty="0"/>
            </a:br>
            <a:r>
              <a:rPr kumimoji="1" lang="en-US" dirty="0"/>
              <a:t>2nd Generation</a:t>
            </a:r>
          </a:p>
        </p:txBody>
      </p:sp>
      <p:sp>
        <p:nvSpPr>
          <p:cNvPr id="40963" name="Rectangle 3"/>
          <p:cNvSpPr>
            <a:spLocks noGrp="1" noChangeArrowheads="1"/>
          </p:cNvSpPr>
          <p:nvPr>
            <p:ph type="body" idx="1"/>
          </p:nvPr>
        </p:nvSpPr>
        <p:spPr>
          <a:xfrm>
            <a:off x="457200" y="1676400"/>
            <a:ext cx="8229600" cy="4800600"/>
          </a:xfrm>
        </p:spPr>
        <p:txBody>
          <a:bodyPr/>
          <a:lstStyle/>
          <a:p>
            <a:pPr algn="ctr">
              <a:lnSpc>
                <a:spcPct val="90000"/>
              </a:lnSpc>
              <a:buNone/>
            </a:pPr>
            <a:r>
              <a:rPr kumimoji="1" 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Link-State Routing</a:t>
            </a:r>
          </a:p>
          <a:p>
            <a:pPr>
              <a:lnSpc>
                <a:spcPct val="90000"/>
              </a:lnSpc>
            </a:pPr>
            <a:r>
              <a:rPr kumimoji="1"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1979</a:t>
            </a:r>
          </a:p>
          <a:p>
            <a:pPr>
              <a:lnSpc>
                <a:spcPct val="90000"/>
              </a:lnSpc>
            </a:pPr>
            <a:r>
              <a:rPr kumimoji="1" lang="en-US" sz="2800" dirty="0"/>
              <a:t>D</a:t>
            </a:r>
            <a:r>
              <a:rPr kumimoji="1" lang="en-US" sz="2800" dirty="0" smtClean="0"/>
              <a:t>istributed </a:t>
            </a:r>
            <a:r>
              <a:rPr kumimoji="1" lang="en-US" sz="2800" dirty="0"/>
              <a:t>adaptive </a:t>
            </a:r>
            <a:r>
              <a:rPr kumimoji="1" lang="en-US" sz="2800" dirty="0" smtClean="0"/>
              <a:t>using delay criterion</a:t>
            </a:r>
          </a:p>
          <a:p>
            <a:pPr lvl="1">
              <a:lnSpc>
                <a:spcPct val="90000"/>
              </a:lnSpc>
            </a:pPr>
            <a:r>
              <a:rPr kumimoji="1" lang="en-US" sz="2400" dirty="0"/>
              <a:t>U</a:t>
            </a:r>
            <a:r>
              <a:rPr kumimoji="1" lang="en-US" sz="2400" dirty="0" smtClean="0"/>
              <a:t>sing </a:t>
            </a:r>
            <a:r>
              <a:rPr kumimoji="1" lang="en-US" sz="2400" dirty="0"/>
              <a:t>timestamps of arrival, departure</a:t>
            </a:r>
            <a:r>
              <a:rPr kumimoji="1" lang="en-US" sz="2400" dirty="0" smtClean="0"/>
              <a:t> and </a:t>
            </a:r>
            <a:r>
              <a:rPr kumimoji="1" lang="en-US" sz="2400" dirty="0"/>
              <a:t>ACK times</a:t>
            </a:r>
            <a:endParaRPr kumimoji="1" lang="en-US" sz="2400" dirty="0" smtClean="0"/>
          </a:p>
          <a:p>
            <a:pPr>
              <a:lnSpc>
                <a:spcPct val="90000"/>
              </a:lnSpc>
            </a:pPr>
            <a:r>
              <a:rPr kumimoji="1" lang="en-US" sz="2800" dirty="0"/>
              <a:t>R</a:t>
            </a:r>
            <a:r>
              <a:rPr kumimoji="1" lang="en-US" sz="2800" dirty="0" smtClean="0"/>
              <a:t>e-computes </a:t>
            </a:r>
            <a:r>
              <a:rPr kumimoji="1" lang="en-US" sz="2800" dirty="0"/>
              <a:t>average delays every </a:t>
            </a:r>
            <a:r>
              <a:rPr kumimoji="1" lang="en-US" sz="2800" dirty="0" smtClean="0"/>
              <a:t>10 seconds</a:t>
            </a:r>
          </a:p>
          <a:p>
            <a:pPr>
              <a:lnSpc>
                <a:spcPct val="90000"/>
              </a:lnSpc>
            </a:pPr>
            <a:r>
              <a:rPr kumimoji="1" lang="en-US" sz="2800" dirty="0"/>
              <a:t>A</a:t>
            </a:r>
            <a:r>
              <a:rPr kumimoji="1" lang="en-US" sz="2800" dirty="0" smtClean="0"/>
              <a:t>ny </a:t>
            </a:r>
            <a:r>
              <a:rPr kumimoji="1" lang="en-US" sz="2800" dirty="0"/>
              <a:t>changes are flooded to all other nodes</a:t>
            </a:r>
            <a:endParaRPr kumimoji="1" lang="en-US" sz="2800" dirty="0" smtClean="0"/>
          </a:p>
          <a:p>
            <a:pPr>
              <a:lnSpc>
                <a:spcPct val="90000"/>
              </a:lnSpc>
            </a:pPr>
            <a:r>
              <a:rPr kumimoji="1" lang="en-US" sz="2800" dirty="0"/>
              <a:t>R</a:t>
            </a:r>
            <a:r>
              <a:rPr kumimoji="1" lang="en-US" sz="2800" dirty="0" smtClean="0"/>
              <a:t>e-computes </a:t>
            </a:r>
            <a:r>
              <a:rPr kumimoji="1" lang="en-US" sz="2800" dirty="0"/>
              <a:t>routing using Dijkstra’s algorithm</a:t>
            </a:r>
            <a:endParaRPr kumimoji="1" lang="en-US" sz="2800" dirty="0" smtClean="0"/>
          </a:p>
          <a:p>
            <a:pPr>
              <a:lnSpc>
                <a:spcPct val="90000"/>
              </a:lnSpc>
            </a:pPr>
            <a:r>
              <a:rPr kumimoji="1" lang="en-US" sz="2800" dirty="0"/>
              <a:t>G</a:t>
            </a:r>
            <a:r>
              <a:rPr kumimoji="1" lang="en-US" sz="2800" dirty="0" smtClean="0"/>
              <a:t>ood </a:t>
            </a:r>
            <a:r>
              <a:rPr kumimoji="1" lang="en-US" sz="2800" dirty="0"/>
              <a:t>under light and medium loads</a:t>
            </a:r>
            <a:endParaRPr kumimoji="1" lang="en-US" sz="2800" dirty="0" smtClean="0"/>
          </a:p>
          <a:p>
            <a:pPr>
              <a:lnSpc>
                <a:spcPct val="90000"/>
              </a:lnSpc>
            </a:pPr>
            <a:r>
              <a:rPr kumimoji="1" lang="en-US" sz="2800" dirty="0"/>
              <a:t>U</a:t>
            </a:r>
            <a:r>
              <a:rPr kumimoji="1" lang="en-US" sz="2800" dirty="0" smtClean="0"/>
              <a:t>nder </a:t>
            </a:r>
            <a:r>
              <a:rPr kumimoji="1" lang="en-US" sz="2800" dirty="0"/>
              <a:t>heavy loads, little correlation between reported delays and those experienced</a:t>
            </a:r>
          </a:p>
          <a:p>
            <a:pPr lvl="1">
              <a:lnSpc>
                <a:spcPct val="90000"/>
              </a:lnSpc>
            </a:pPr>
            <a:endParaRPr kumimoji="1"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descr="f7.pdf"/>
          <p:cNvPicPr>
            <a:picLocks noChangeAspect="1"/>
          </p:cNvPicPr>
          <p:nvPr/>
        </p:nvPicPr>
        <p:blipFill>
          <a:blip r:embed="rId3"/>
          <a:srcRect l="10909" t="8235" r="5455" b="12941"/>
          <a:stretch>
            <a:fillRect/>
          </a:stretch>
        </p:blipFill>
        <p:spPr>
          <a:xfrm>
            <a:off x="511749" y="564829"/>
            <a:ext cx="8175051" cy="5953571"/>
          </a:xfrm>
          <a:prstGeom prst="rect">
            <a:avLst/>
          </a:prstGeom>
          <a:solidFill>
            <a:schemeClr val="accent3">
              <a:lumMod val="20000"/>
              <a:lumOff val="80000"/>
            </a:schemeClr>
          </a:solidFill>
        </p:spPr>
      </p:pic>
    </p:spTree>
  </p:cSld>
  <p:clrMapOvr>
    <a:masterClrMapping/>
  </p:clrMapOvr>
  <p:transition spd="slow">
    <p:pull dir="l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7813"/>
            <a:ext cx="8229600" cy="1322387"/>
          </a:xfrm>
        </p:spPr>
        <p:txBody>
          <a:bodyPr/>
          <a:lstStyle/>
          <a:p>
            <a:r>
              <a:rPr kumimoji="1" lang="en-US" dirty="0"/>
              <a:t>ARPANET Routing Strategies</a:t>
            </a:r>
            <a:br>
              <a:rPr kumimoji="1" lang="en-US" dirty="0"/>
            </a:br>
            <a:r>
              <a:rPr kumimoji="1" lang="en-US" dirty="0"/>
              <a:t>3rd Generation</a:t>
            </a:r>
          </a:p>
        </p:txBody>
      </p:sp>
      <p:sp>
        <p:nvSpPr>
          <p:cNvPr id="41987" name="Rectangle 3"/>
          <p:cNvSpPr>
            <a:spLocks noGrp="1" noChangeArrowheads="1"/>
          </p:cNvSpPr>
          <p:nvPr>
            <p:ph type="body" idx="1"/>
          </p:nvPr>
        </p:nvSpPr>
        <p:spPr>
          <a:xfrm>
            <a:off x="457200" y="2057400"/>
            <a:ext cx="8229600" cy="4800600"/>
          </a:xfrm>
        </p:spPr>
        <p:txBody>
          <a:bodyPr/>
          <a:lstStyle/>
          <a:p>
            <a:pPr>
              <a:lnSpc>
                <a:spcPct val="90000"/>
              </a:lnSpc>
            </a:pPr>
            <a:r>
              <a:rPr kumimoji="1" 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1987</a:t>
            </a:r>
            <a:endParaRPr kumimoji="1"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lnSpc>
                <a:spcPct val="90000"/>
              </a:lnSpc>
            </a:pPr>
            <a:r>
              <a:rPr kumimoji="1" lang="en-US" sz="2800" dirty="0"/>
              <a:t>L</a:t>
            </a:r>
            <a:r>
              <a:rPr kumimoji="1" lang="en-US" sz="2800" dirty="0" smtClean="0"/>
              <a:t>ink </a:t>
            </a:r>
            <a:r>
              <a:rPr kumimoji="1" lang="en-US" sz="2800" dirty="0"/>
              <a:t>cost </a:t>
            </a:r>
            <a:r>
              <a:rPr kumimoji="1" lang="en-US" sz="2800" dirty="0" smtClean="0"/>
              <a:t>calculation changed</a:t>
            </a:r>
            <a:endParaRPr kumimoji="1" lang="en-US" sz="2800" dirty="0"/>
          </a:p>
          <a:p>
            <a:pPr lvl="1">
              <a:lnSpc>
                <a:spcPct val="90000"/>
              </a:lnSpc>
            </a:pPr>
            <a:r>
              <a:rPr kumimoji="1" lang="en-US" sz="2400" dirty="0" smtClean="0"/>
              <a:t>Damp </a:t>
            </a:r>
            <a:r>
              <a:rPr kumimoji="1" lang="en-US" sz="2400" dirty="0"/>
              <a:t>routing oscillations</a:t>
            </a:r>
            <a:endParaRPr kumimoji="1" lang="en-US" sz="2400" dirty="0" smtClean="0"/>
          </a:p>
          <a:p>
            <a:pPr lvl="1">
              <a:lnSpc>
                <a:spcPct val="90000"/>
              </a:lnSpc>
            </a:pPr>
            <a:r>
              <a:rPr kumimoji="1" lang="en-US" sz="2400" dirty="0" smtClean="0"/>
              <a:t>Reduce </a:t>
            </a:r>
            <a:r>
              <a:rPr kumimoji="1" lang="en-US" sz="2400" dirty="0"/>
              <a:t>routing overhead</a:t>
            </a:r>
            <a:endParaRPr kumimoji="1" lang="en-US" sz="2400" dirty="0" smtClean="0"/>
          </a:p>
          <a:p>
            <a:pPr>
              <a:lnSpc>
                <a:spcPct val="90000"/>
              </a:lnSpc>
            </a:pPr>
            <a:r>
              <a:rPr kumimoji="1" lang="en-US" sz="2800" dirty="0"/>
              <a:t>M</a:t>
            </a:r>
            <a:r>
              <a:rPr kumimoji="1" lang="en-US" sz="2800" dirty="0" smtClean="0"/>
              <a:t>easure </a:t>
            </a:r>
            <a:r>
              <a:rPr kumimoji="1" lang="en-US" sz="2800" dirty="0"/>
              <a:t>average delay over last 10 </a:t>
            </a:r>
            <a:r>
              <a:rPr kumimoji="1" lang="en-US" sz="2800" dirty="0" smtClean="0"/>
              <a:t>seconds </a:t>
            </a:r>
            <a:r>
              <a:rPr kumimoji="1" lang="en-US" sz="2800" dirty="0"/>
              <a:t>and transform into link utilization estimate</a:t>
            </a:r>
            <a:endParaRPr kumimoji="1" lang="en-US" sz="2800" dirty="0" smtClean="0"/>
          </a:p>
          <a:p>
            <a:pPr>
              <a:lnSpc>
                <a:spcPct val="90000"/>
              </a:lnSpc>
            </a:pPr>
            <a:r>
              <a:rPr kumimoji="1" lang="en-US" sz="2800" dirty="0"/>
              <a:t>N</a:t>
            </a:r>
            <a:r>
              <a:rPr kumimoji="1" lang="en-US" sz="2800" dirty="0" smtClean="0"/>
              <a:t>ormalize </a:t>
            </a:r>
            <a:r>
              <a:rPr kumimoji="1" lang="en-US" sz="2800" dirty="0"/>
              <a:t>this based on current value and previous results</a:t>
            </a:r>
            <a:endParaRPr kumimoji="1" lang="en-US" sz="2800" dirty="0" smtClean="0"/>
          </a:p>
          <a:p>
            <a:pPr>
              <a:lnSpc>
                <a:spcPct val="90000"/>
              </a:lnSpc>
            </a:pPr>
            <a:r>
              <a:rPr kumimoji="1" lang="en-US" sz="2800" dirty="0"/>
              <a:t>S</a:t>
            </a:r>
            <a:r>
              <a:rPr kumimoji="1" lang="en-US" sz="2800" dirty="0" smtClean="0"/>
              <a:t>et </a:t>
            </a:r>
            <a:r>
              <a:rPr kumimoji="1" lang="en-US" sz="2800" dirty="0"/>
              <a:t>link cost as function of average utilization</a:t>
            </a:r>
          </a:p>
          <a:p>
            <a:pPr lvl="1">
              <a:lnSpc>
                <a:spcPct val="90000"/>
              </a:lnSpc>
            </a:pPr>
            <a:endParaRPr kumimoji="1"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descr="f8.pdf"/>
          <p:cNvPicPr>
            <a:picLocks noChangeAspect="1"/>
          </p:cNvPicPr>
          <p:nvPr/>
        </p:nvPicPr>
        <p:blipFill>
          <a:blip r:embed="rId3"/>
          <a:srcRect l="10000" t="15294" r="13636" b="9412"/>
          <a:stretch>
            <a:fillRect/>
          </a:stretch>
        </p:blipFill>
        <p:spPr>
          <a:xfrm>
            <a:off x="381000" y="304800"/>
            <a:ext cx="8312868" cy="6333518"/>
          </a:xfrm>
          <a:prstGeom prst="rect">
            <a:avLst/>
          </a:prstGeom>
          <a:solidFill>
            <a:schemeClr val="accent3">
              <a:lumMod val="20000"/>
              <a:lumOff val="80000"/>
            </a:schemeClr>
          </a:solidFill>
        </p:spPr>
      </p:pic>
    </p:spTree>
  </p:cSld>
  <p:clrMapOvr>
    <a:masterClrMapping/>
  </p:clrMapOvr>
  <p:transition spd="slow">
    <p:wheel spokes="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Routing Protocols</a:t>
            </a:r>
            <a:endParaRPr lang="en-US" dirty="0"/>
          </a:p>
        </p:txBody>
      </p:sp>
      <p:sp>
        <p:nvSpPr>
          <p:cNvPr id="3" name="Content Placeholder 2"/>
          <p:cNvSpPr>
            <a:spLocks noGrp="1"/>
          </p:cNvSpPr>
          <p:nvPr>
            <p:ph idx="1"/>
          </p:nvPr>
        </p:nvSpPr>
        <p:spPr>
          <a:xfrm>
            <a:off x="457200" y="1676400"/>
            <a:ext cx="8229600" cy="4876800"/>
          </a:xfrm>
        </p:spPr>
        <p:txBody>
          <a:bodyPr>
            <a:normAutofit fontScale="85000" lnSpcReduction="10000"/>
          </a:bodyPr>
          <a:lstStyle/>
          <a:p>
            <a:r>
              <a:rPr lang="en-US" dirty="0" smtClean="0"/>
              <a:t>Routers are responsible for receiving and forwarding packets through the interconnected set of networks</a:t>
            </a:r>
          </a:p>
          <a:p>
            <a:pPr lvl="1"/>
            <a:r>
              <a:rPr lang="en-US" dirty="0" smtClean="0"/>
              <a:t>Makes routing decisions based on knowledge of the topology and traffic/delay conditions of the internet</a:t>
            </a:r>
          </a:p>
          <a:p>
            <a:pPr lvl="1"/>
            <a:r>
              <a:rPr lang="en-US" dirty="0" smtClean="0"/>
              <a:t>Routers exchange routing information using a special routing protocol</a:t>
            </a:r>
          </a:p>
          <a:p>
            <a:pPr marL="342900" lvl="1" indent="-342900">
              <a:buClr>
                <a:schemeClr val="hlink"/>
              </a:buClr>
              <a:buSzPct val="80000"/>
              <a:buFont typeface="Wingdings" pitchFamily="32" charset="2"/>
              <a:buChar char="Ø"/>
            </a:pPr>
            <a:r>
              <a:rPr lang="en-US" sz="3200" dirty="0" smtClean="0">
                <a:ea typeface="+mn-ea"/>
                <a:cs typeface="+mn-cs"/>
              </a:rPr>
              <a:t>Two concepts in considering the routing function:</a:t>
            </a:r>
          </a:p>
          <a:p>
            <a:pPr lvl="1"/>
            <a:r>
              <a:rPr lang="en-US" sz="2824" dirty="0" smtClean="0"/>
              <a:t>Routing information</a:t>
            </a:r>
          </a:p>
          <a:p>
            <a:pPr marL="1200150" lvl="3" indent="-342900">
              <a:buClr>
                <a:schemeClr val="hlink"/>
              </a:buClr>
              <a:buSzPct val="80000"/>
              <a:buFont typeface="Wingdings" pitchFamily="32" charset="2"/>
              <a:buChar char="Ø"/>
            </a:pPr>
            <a:r>
              <a:rPr lang="en-US" dirty="0" smtClean="0">
                <a:ea typeface="+mn-ea"/>
                <a:cs typeface="+mn-cs"/>
              </a:rPr>
              <a:t>Information about the topology and delays of the internet</a:t>
            </a:r>
          </a:p>
          <a:p>
            <a:pPr lvl="1"/>
            <a:r>
              <a:rPr lang="en-US" sz="2824" dirty="0" smtClean="0"/>
              <a:t>Routing algorithm</a:t>
            </a:r>
          </a:p>
          <a:p>
            <a:pPr marL="1200150" lvl="3" indent="-342900">
              <a:buClr>
                <a:schemeClr val="hlink"/>
              </a:buClr>
              <a:buSzPct val="80000"/>
              <a:buFont typeface="Wingdings" pitchFamily="32" charset="2"/>
              <a:buChar char="Ø"/>
            </a:pPr>
            <a:r>
              <a:rPr lang="en-US" dirty="0" smtClean="0">
                <a:ea typeface="+mn-ea"/>
                <a:cs typeface="+mn-cs"/>
              </a:rPr>
              <a:t>The algorithm used to make a routing decision for a particular datagram, based on current routing information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Systems (AS)</a:t>
            </a:r>
            <a:endParaRPr lang="en-US" dirty="0"/>
          </a:p>
        </p:txBody>
      </p:sp>
      <p:sp>
        <p:nvSpPr>
          <p:cNvPr id="3" name="Content Placeholder 2"/>
          <p:cNvSpPr>
            <a:spLocks noGrp="1"/>
          </p:cNvSpPr>
          <p:nvPr>
            <p:ph idx="1"/>
          </p:nvPr>
        </p:nvSpPr>
        <p:spPr/>
        <p:txBody>
          <a:bodyPr/>
          <a:lstStyle/>
          <a:p>
            <a:r>
              <a:rPr lang="en-US" dirty="0" smtClean="0"/>
              <a:t>Exhibits the following characteristics:</a:t>
            </a:r>
          </a:p>
          <a:p>
            <a:pPr lvl="1"/>
            <a:r>
              <a:rPr lang="en-US" dirty="0" smtClean="0"/>
              <a:t>Is a set of routers and networks managed by a single organization</a:t>
            </a:r>
          </a:p>
          <a:p>
            <a:pPr lvl="1"/>
            <a:r>
              <a:rPr lang="en-US" dirty="0" smtClean="0"/>
              <a:t>Consists of a group of routers exchanging information via a common routing protocol</a:t>
            </a:r>
          </a:p>
          <a:p>
            <a:pPr lvl="1"/>
            <a:r>
              <a:rPr lang="en-US" dirty="0" smtClean="0"/>
              <a:t>Except in times of failure, is connected (in a graph-theoretic sense); there is a path between any pair of nodes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39825"/>
          </a:xfrm>
        </p:spPr>
        <p:txBody>
          <a:bodyPr/>
          <a:lstStyle/>
          <a:p>
            <a:r>
              <a:rPr lang="en-US" dirty="0" smtClean="0"/>
              <a:t>Interior Router Protocol </a:t>
            </a:r>
            <a:br>
              <a:rPr lang="en-US" dirty="0" smtClean="0"/>
            </a:br>
            <a:r>
              <a:rPr lang="en-US" dirty="0" smtClean="0"/>
              <a:t>(IRP)</a:t>
            </a:r>
            <a:endParaRPr lang="en-US" dirty="0"/>
          </a:p>
        </p:txBody>
      </p:sp>
      <p:sp>
        <p:nvSpPr>
          <p:cNvPr id="3" name="Content Placeholder 2"/>
          <p:cNvSpPr>
            <a:spLocks noGrp="1"/>
          </p:cNvSpPr>
          <p:nvPr>
            <p:ph idx="1"/>
          </p:nvPr>
        </p:nvSpPr>
        <p:spPr>
          <a:xfrm>
            <a:off x="457200" y="2057400"/>
            <a:ext cx="8229600" cy="4454525"/>
          </a:xfrm>
        </p:spPr>
        <p:txBody>
          <a:bodyPr/>
          <a:lstStyle/>
          <a:p>
            <a:r>
              <a:rPr lang="en-US" dirty="0" smtClean="0"/>
              <a:t>A shared routing protocol which passes routing information between routers within an AS</a:t>
            </a:r>
          </a:p>
          <a:p>
            <a:r>
              <a:rPr lang="en-US" dirty="0" smtClean="0"/>
              <a:t>Custom tailored to specific applications and requirements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533400" y="0"/>
            <a:ext cx="8153400" cy="1143000"/>
          </a:xfrm>
        </p:spPr>
        <p:txBody>
          <a:bodyPr/>
          <a:lstStyle/>
          <a:p>
            <a:r>
              <a:rPr kumimoji="1" lang="en-GB" sz="3600" dirty="0"/>
              <a:t>Routing in Switched</a:t>
            </a:r>
            <a:r>
              <a:rPr kumimoji="1" lang="en-GB" sz="3600" dirty="0" smtClean="0"/>
              <a:t> Data Networks</a:t>
            </a:r>
            <a:endParaRPr kumimoji="1" lang="en-AU" sz="3600" dirty="0"/>
          </a:p>
        </p:txBody>
      </p:sp>
      <p:sp>
        <p:nvSpPr>
          <p:cNvPr id="95235" name="Rectangle 3"/>
          <p:cNvSpPr>
            <a:spLocks noGrp="1" noChangeArrowheads="1"/>
          </p:cNvSpPr>
          <p:nvPr>
            <p:ph type="body" idx="1"/>
          </p:nvPr>
        </p:nvSpPr>
        <p:spPr>
          <a:xfrm>
            <a:off x="381000" y="1143000"/>
            <a:ext cx="8229600" cy="5486400"/>
          </a:xfrm>
        </p:spPr>
        <p:txBody>
          <a:bodyPr/>
          <a:lstStyle/>
          <a:p>
            <a:pPr>
              <a:lnSpc>
                <a:spcPct val="90000"/>
              </a:lnSpc>
              <a:buFont typeface="Wingdings" pitchFamily="32" charset="2"/>
              <a:buNone/>
            </a:pPr>
            <a:r>
              <a:rPr lang="en-US" sz="2800" i="1" dirty="0">
                <a:latin typeface="Times" pitchFamily="32" charset="0"/>
              </a:rPr>
              <a:t>	"I tell you," went on Syme with passion, "that every time a train comes in I feel that it has broken past batteries of besiegers, and that man has won a battle against chaos. You say contemptuously that when one has left Sloane Square one must come to Victoria. I say that one might do a thousand things instead, and that whenever I really come there I have the sense of hairbreadth escape. And when I hear the guard shout out the word 'Victoria', it is not an unmeaning word. It is to me the cry of a herald announcing conquest. It is to me indeed 'Victoria'; it is the victory of Adam."</a:t>
            </a:r>
          </a:p>
          <a:p>
            <a:pPr algn="r">
              <a:lnSpc>
                <a:spcPct val="90000"/>
              </a:lnSpc>
              <a:buFont typeface="Wingdings" pitchFamily="32" charset="2"/>
              <a:buNone/>
            </a:pPr>
            <a:r>
              <a:rPr lang="en-US" sz="2800" i="1" dirty="0">
                <a:latin typeface="Times" pitchFamily="32" charset="0"/>
              </a:rPr>
              <a:t>		—The Man Who Was Thursday</a:t>
            </a:r>
            <a:r>
              <a:rPr lang="en-US" sz="2800" dirty="0">
                <a:latin typeface="Times" pitchFamily="32" charset="0"/>
              </a:rPr>
              <a:t>,</a:t>
            </a:r>
          </a:p>
          <a:p>
            <a:pPr algn="r">
              <a:lnSpc>
                <a:spcPct val="90000"/>
              </a:lnSpc>
              <a:buFont typeface="Wingdings" pitchFamily="32" charset="2"/>
              <a:buNone/>
            </a:pPr>
            <a:r>
              <a:rPr lang="en-US" sz="2800" dirty="0" smtClean="0">
                <a:latin typeface="Times" pitchFamily="32" charset="0"/>
              </a:rPr>
              <a:t>G</a:t>
            </a:r>
            <a:r>
              <a:rPr lang="en-US" sz="2800" dirty="0">
                <a:latin typeface="Times" pitchFamily="32" charset="0"/>
              </a:rPr>
              <a:t>.K. Chesterton</a:t>
            </a:r>
          </a:p>
        </p:txBody>
      </p:sp>
      <p:pic>
        <p:nvPicPr>
          <p:cNvPr id="4" name="Picture 3"/>
          <p:cNvPicPr>
            <a:picLocks noChangeAspect="1"/>
          </p:cNvPicPr>
          <p:nvPr/>
        </p:nvPicPr>
        <p:blipFill>
          <a:blip r:embed="rId3"/>
          <a:stretch>
            <a:fillRect/>
          </a:stretch>
        </p:blipFill>
        <p:spPr>
          <a:xfrm>
            <a:off x="152400" y="5256979"/>
            <a:ext cx="862888" cy="160102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schemeClr>
        </a:solidFill>
        <a:effectLst/>
      </p:bgPr>
    </p:bg>
    <p:spTree>
      <p:nvGrpSpPr>
        <p:cNvPr id="1" name=""/>
        <p:cNvGrpSpPr/>
        <p:nvPr/>
      </p:nvGrpSpPr>
      <p:grpSpPr>
        <a:xfrm>
          <a:off x="0" y="0"/>
          <a:ext cx="0" cy="0"/>
          <a:chOff x="0" y="0"/>
          <a:chExt cx="0" cy="0"/>
        </a:xfrm>
      </p:grpSpPr>
      <p:pic>
        <p:nvPicPr>
          <p:cNvPr id="4" name="Picture 3" descr="f9.pdf"/>
          <p:cNvPicPr>
            <a:picLocks noChangeAspect="1"/>
          </p:cNvPicPr>
          <p:nvPr/>
        </p:nvPicPr>
        <p:blipFill>
          <a:blip r:embed="rId3"/>
          <a:srcRect l="3636" t="3529" r="4545" b="4706"/>
          <a:stretch>
            <a:fillRect/>
          </a:stretch>
        </p:blipFill>
        <p:spPr>
          <a:xfrm>
            <a:off x="457245" y="242070"/>
            <a:ext cx="8148800" cy="6293132"/>
          </a:xfrm>
          <a:prstGeom prst="rect">
            <a:avLst/>
          </a:prstGeom>
          <a:solidFill>
            <a:schemeClr val="accent3">
              <a:lumMod val="40000"/>
              <a:lumOff val="60000"/>
            </a:schemeClr>
          </a:solidFill>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r>
              <a:rPr lang="en-US" dirty="0" smtClean="0"/>
              <a:t>Exterior Router Protocol (ERP)</a:t>
            </a:r>
            <a:endParaRPr lang="en-US" dirty="0"/>
          </a:p>
        </p:txBody>
      </p:sp>
      <p:sp>
        <p:nvSpPr>
          <p:cNvPr id="3" name="Content Placeholder 2"/>
          <p:cNvSpPr>
            <a:spLocks noGrp="1"/>
          </p:cNvSpPr>
          <p:nvPr>
            <p:ph idx="1"/>
          </p:nvPr>
        </p:nvSpPr>
        <p:spPr>
          <a:xfrm>
            <a:off x="152400" y="1676400"/>
            <a:ext cx="8229600" cy="4038600"/>
          </a:xfrm>
        </p:spPr>
        <p:txBody>
          <a:bodyPr>
            <a:normAutofit fontScale="77500" lnSpcReduction="20000"/>
          </a:bodyPr>
          <a:lstStyle/>
          <a:p>
            <a:r>
              <a:rPr lang="en-US" dirty="0" smtClean="0"/>
              <a:t>Protocol used to pass routing information between routers in different </a:t>
            </a:r>
            <a:r>
              <a:rPr lang="en-US" dirty="0" err="1" smtClean="0"/>
              <a:t>ASs</a:t>
            </a:r>
            <a:endParaRPr lang="en-US" dirty="0" smtClean="0"/>
          </a:p>
          <a:p>
            <a:r>
              <a:rPr lang="en-US" dirty="0" smtClean="0"/>
              <a:t>Will need to pass less information than an IRP for the following reason:</a:t>
            </a:r>
          </a:p>
          <a:p>
            <a:pPr lvl="1"/>
            <a:r>
              <a:rPr lang="en-US" dirty="0" smtClean="0"/>
              <a:t>If a datagram is to be transferred from a host in one AS to a host in another AS, a router in the first system need only determine the target AS and devise a route to get into that target system</a:t>
            </a:r>
          </a:p>
          <a:p>
            <a:pPr lvl="1"/>
            <a:r>
              <a:rPr lang="en-US" dirty="0" smtClean="0"/>
              <a:t>Once the datagram enters the target AS, the routers within that system can cooperate to deliver the datagram</a:t>
            </a:r>
          </a:p>
          <a:p>
            <a:pPr lvl="1"/>
            <a:r>
              <a:rPr lang="en-US" dirty="0" smtClean="0"/>
              <a:t>The ERP is not concerned with, and does not know about, the details of the route</a:t>
            </a:r>
          </a:p>
        </p:txBody>
      </p:sp>
      <p:graphicFrame>
        <p:nvGraphicFramePr>
          <p:cNvPr id="4" name="Diagram 3"/>
          <p:cNvGraphicFramePr/>
          <p:nvPr>
            <p:extLst>
              <p:ext uri="{D42A27DB-BD31-4B8C-83A1-F6EECF244321}">
                <p14:modId xmlns:p14="http://schemas.microsoft.com/office/powerpoint/2010/main" val="515817479"/>
              </p:ext>
            </p:extLst>
          </p:nvPr>
        </p:nvGraphicFramePr>
        <p:xfrm>
          <a:off x="1200484" y="5334000"/>
          <a:ext cx="6934200" cy="14130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Routing</a:t>
            </a:r>
            <a:endParaRPr lang="en-US" dirty="0"/>
          </a:p>
        </p:txBody>
      </p:sp>
      <p:sp>
        <p:nvSpPr>
          <p:cNvPr id="3" name="Content Placeholder 2"/>
          <p:cNvSpPr>
            <a:spLocks noGrp="1"/>
          </p:cNvSpPr>
          <p:nvPr>
            <p:ph idx="1"/>
          </p:nvPr>
        </p:nvSpPr>
        <p:spPr>
          <a:xfrm>
            <a:off x="457200" y="1828801"/>
            <a:ext cx="8229600" cy="1600200"/>
          </a:xfrm>
        </p:spPr>
        <p:txBody>
          <a:bodyPr/>
          <a:lstStyle/>
          <a:p>
            <a:r>
              <a:rPr lang="en-US" dirty="0" smtClean="0"/>
              <a:t>Internet routing protocols employ one of three approaches to gathering and using routing information:</a:t>
            </a:r>
          </a:p>
        </p:txBody>
      </p:sp>
      <p:sp>
        <p:nvSpPr>
          <p:cNvPr id="4" name="Bevel 3"/>
          <p:cNvSpPr/>
          <p:nvPr/>
        </p:nvSpPr>
        <p:spPr bwMode="auto">
          <a:xfrm>
            <a:off x="2514600" y="3581400"/>
            <a:ext cx="4114800" cy="762000"/>
          </a:xfrm>
          <a:prstGeom prst="bevel">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lvl="1"/>
            <a:r>
              <a:rPr lang="en-US" dirty="0" smtClean="0">
                <a:solidFill>
                  <a:schemeClr val="accent4">
                    <a:lumMod val="10000"/>
                  </a:schemeClr>
                </a:solidFill>
              </a:rPr>
              <a:t>Distance</a:t>
            </a:r>
            <a:r>
              <a:rPr lang="en-US" dirty="0">
                <a:solidFill>
                  <a:schemeClr val="accent4">
                    <a:lumMod val="10000"/>
                  </a:schemeClr>
                </a:solidFill>
              </a:rPr>
              <a:t>-vector routing</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accent4">
                  <a:lumMod val="10000"/>
                </a:schemeClr>
              </a:solidFill>
              <a:effectLst/>
            </a:endParaRPr>
          </a:p>
        </p:txBody>
      </p:sp>
      <p:sp>
        <p:nvSpPr>
          <p:cNvPr id="5" name="Bevel 4"/>
          <p:cNvSpPr/>
          <p:nvPr/>
        </p:nvSpPr>
        <p:spPr bwMode="auto">
          <a:xfrm>
            <a:off x="2514600" y="5867400"/>
            <a:ext cx="4114800" cy="762000"/>
          </a:xfrm>
          <a:prstGeom prst="bevel">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lvl="1"/>
            <a:r>
              <a:rPr lang="en-US" dirty="0">
                <a:solidFill>
                  <a:schemeClr val="accent4">
                    <a:lumMod val="10000"/>
                  </a:schemeClr>
                </a:solidFill>
              </a:rPr>
              <a:t>Link-state routing</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accent4">
                  <a:lumMod val="10000"/>
                </a:schemeClr>
              </a:solidFill>
              <a:effectLst/>
            </a:endParaRPr>
          </a:p>
        </p:txBody>
      </p:sp>
      <p:sp>
        <p:nvSpPr>
          <p:cNvPr id="6" name="Bevel 5"/>
          <p:cNvSpPr/>
          <p:nvPr/>
        </p:nvSpPr>
        <p:spPr bwMode="auto">
          <a:xfrm>
            <a:off x="2514600" y="4724400"/>
            <a:ext cx="4114800" cy="762000"/>
          </a:xfrm>
          <a:prstGeom prst="bevel">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lvl="1"/>
            <a:r>
              <a:rPr lang="en-US" dirty="0">
                <a:solidFill>
                  <a:schemeClr val="accent4">
                    <a:lumMod val="10000"/>
                  </a:schemeClr>
                </a:solidFill>
              </a:rPr>
              <a:t>Path-vector routing</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accent4">
                  <a:lumMod val="10000"/>
                </a:schemeClr>
              </a:solidFill>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Distance-Vector Routing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Requires that each node exchange information with its neighboring nodes</a:t>
            </a:r>
          </a:p>
          <a:p>
            <a:pPr lvl="1"/>
            <a:r>
              <a:rPr lang="en-US" dirty="0" smtClean="0"/>
              <a:t>Two nodes are said to be neighbors if they are both directly connected to the same network</a:t>
            </a:r>
          </a:p>
          <a:p>
            <a:r>
              <a:rPr lang="en-US" dirty="0" smtClean="0"/>
              <a:t>Used in the first-generation routing algorithm for ARPANET</a:t>
            </a:r>
          </a:p>
          <a:p>
            <a:r>
              <a:rPr lang="en-US" dirty="0" smtClean="0"/>
              <a:t>Each node maintains a vector of link costs for each directly attached network and distance and next-hop vectors for each destination</a:t>
            </a:r>
          </a:p>
          <a:p>
            <a:r>
              <a:rPr lang="en-US" dirty="0" smtClean="0"/>
              <a:t>Routing Information Protocol (RIP) uses this approach</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Link-State Routing</a:t>
            </a:r>
            <a:endParaRPr lang="en-US" dirty="0"/>
          </a:p>
        </p:txBody>
      </p:sp>
      <p:sp>
        <p:nvSpPr>
          <p:cNvPr id="3" name="Content Placeholder 2"/>
          <p:cNvSpPr>
            <a:spLocks noGrp="1"/>
          </p:cNvSpPr>
          <p:nvPr>
            <p:ph idx="1"/>
          </p:nvPr>
        </p:nvSpPr>
        <p:spPr>
          <a:xfrm>
            <a:off x="457200" y="1676400"/>
            <a:ext cx="8229600" cy="4953000"/>
          </a:xfrm>
        </p:spPr>
        <p:txBody>
          <a:bodyPr>
            <a:normAutofit fontScale="77500" lnSpcReduction="20000"/>
          </a:bodyPr>
          <a:lstStyle/>
          <a:p>
            <a:r>
              <a:rPr lang="en-US" dirty="0" smtClean="0"/>
              <a:t>Designed to overcome the drawbacks of distance-vector routing</a:t>
            </a:r>
          </a:p>
          <a:p>
            <a:r>
              <a:rPr lang="en-US" dirty="0" smtClean="0"/>
              <a:t>When a router is initialized, it determines the link cost on each of its network interfaces</a:t>
            </a:r>
          </a:p>
          <a:p>
            <a:r>
              <a:rPr lang="en-US" dirty="0" smtClean="0"/>
              <a:t>The router then advertises this set of link costs to all other routers in the internet topology, not just neighboring routers</a:t>
            </a:r>
          </a:p>
          <a:p>
            <a:r>
              <a:rPr lang="en-US" dirty="0" smtClean="0"/>
              <a:t>From then on, the router monitors its link costs</a:t>
            </a:r>
          </a:p>
          <a:p>
            <a:r>
              <a:rPr lang="en-US" dirty="0" smtClean="0"/>
              <a:t>Whenever there is a significant change the router again advertises its set of link costs to all other routers in the configuration</a:t>
            </a:r>
          </a:p>
          <a:p>
            <a:r>
              <a:rPr lang="en-US" dirty="0" smtClean="0"/>
              <a:t>The OSPF protocol is an example</a:t>
            </a:r>
          </a:p>
          <a:p>
            <a:r>
              <a:rPr lang="en-US" dirty="0" smtClean="0"/>
              <a:t>The second-generation routing algorithm for ARPANET also uses this approach</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Path-Vector Routing</a:t>
            </a:r>
            <a:endParaRPr lang="en-US" dirty="0"/>
          </a:p>
        </p:txBody>
      </p:sp>
      <p:sp>
        <p:nvSpPr>
          <p:cNvPr id="3" name="Content Placeholder 2"/>
          <p:cNvSpPr>
            <a:spLocks noGrp="1"/>
          </p:cNvSpPr>
          <p:nvPr>
            <p:ph idx="1"/>
          </p:nvPr>
        </p:nvSpPr>
        <p:spPr>
          <a:xfrm>
            <a:off x="457200" y="1676400"/>
            <a:ext cx="8229600" cy="4953000"/>
          </a:xfrm>
        </p:spPr>
        <p:txBody>
          <a:bodyPr>
            <a:normAutofit fontScale="85000" lnSpcReduction="20000"/>
          </a:bodyPr>
          <a:lstStyle/>
          <a:p>
            <a:r>
              <a:rPr lang="en-US" dirty="0" smtClean="0"/>
              <a:t>Alternative to dispense with routing metrics and simply provide information about which networks can be reached by a given router and the Ass visited in order to reach the destination network by this route</a:t>
            </a:r>
          </a:p>
          <a:p>
            <a:endParaRPr lang="en-US" dirty="0" smtClean="0"/>
          </a:p>
          <a:p>
            <a:r>
              <a:rPr lang="en-US" dirty="0" smtClean="0"/>
              <a:t>Differs from a distance-vector algorithm in two respects:</a:t>
            </a:r>
          </a:p>
          <a:p>
            <a:pPr lvl="1"/>
            <a:r>
              <a:rPr lang="en-US" dirty="0" smtClean="0"/>
              <a:t>The path-vector approach does not include a distance or cost estimate</a:t>
            </a:r>
          </a:p>
          <a:p>
            <a:pPr lvl="1"/>
            <a:r>
              <a:rPr lang="en-US" dirty="0" smtClean="0"/>
              <a:t>Each block of routing information lists all of the </a:t>
            </a:r>
            <a:r>
              <a:rPr lang="en-US" dirty="0" err="1" smtClean="0"/>
              <a:t>ASs</a:t>
            </a:r>
            <a:r>
              <a:rPr lang="en-US" dirty="0" smtClean="0"/>
              <a:t> visited in order to reach the destination network by this route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r>
              <a:rPr lang="en-US" dirty="0" smtClean="0"/>
              <a:t>Border Gateway Protocol (BGP)</a:t>
            </a:r>
            <a:endParaRPr lang="en-US" dirty="0"/>
          </a:p>
        </p:txBody>
      </p:sp>
      <p:sp>
        <p:nvSpPr>
          <p:cNvPr id="3" name="Content Placeholder 2"/>
          <p:cNvSpPr>
            <a:spLocks noGrp="1"/>
          </p:cNvSpPr>
          <p:nvPr>
            <p:ph idx="1"/>
          </p:nvPr>
        </p:nvSpPr>
        <p:spPr>
          <a:xfrm>
            <a:off x="457200" y="1524000"/>
            <a:ext cx="8229600" cy="3505200"/>
          </a:xfrm>
        </p:spPr>
        <p:txBody>
          <a:bodyPr>
            <a:normAutofit fontScale="77500" lnSpcReduction="20000"/>
          </a:bodyPr>
          <a:lstStyle/>
          <a:p>
            <a:r>
              <a:rPr lang="en-US" dirty="0" smtClean="0"/>
              <a:t>Was developed for use in conjunction with internets that employ the TCP/IP suite</a:t>
            </a:r>
          </a:p>
          <a:p>
            <a:r>
              <a:rPr lang="en-US" dirty="0" smtClean="0"/>
              <a:t>Has become the preferred exterior router protocol for the Internet</a:t>
            </a:r>
          </a:p>
          <a:p>
            <a:r>
              <a:rPr lang="en-US" dirty="0" smtClean="0"/>
              <a:t>Designed to allow routers in different autonomous systems to cooperate in the exchange of routing information</a:t>
            </a:r>
          </a:p>
          <a:p>
            <a:r>
              <a:rPr lang="en-US" dirty="0" smtClean="0"/>
              <a:t>Protocol operates in terms of messages, which are sent over TCP connections</a:t>
            </a:r>
          </a:p>
          <a:p>
            <a:r>
              <a:rPr lang="en-US" dirty="0" smtClean="0"/>
              <a:t>Current version is known as BGP-4 (RFC 4271)</a:t>
            </a:r>
          </a:p>
        </p:txBody>
      </p:sp>
      <p:graphicFrame>
        <p:nvGraphicFramePr>
          <p:cNvPr id="4" name="Diagram 3"/>
          <p:cNvGraphicFramePr/>
          <p:nvPr>
            <p:extLst>
              <p:ext uri="{D42A27DB-BD31-4B8C-83A1-F6EECF244321}">
                <p14:modId xmlns:p14="http://schemas.microsoft.com/office/powerpoint/2010/main" val="3718364575"/>
              </p:ext>
            </p:extLst>
          </p:nvPr>
        </p:nvGraphicFramePr>
        <p:xfrm>
          <a:off x="1676400" y="3703053"/>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398587"/>
          </a:xfrm>
        </p:spPr>
        <p:txBody>
          <a:bodyPr/>
          <a:lstStyle/>
          <a:p>
            <a:r>
              <a:rPr lang="en-US" dirty="0" smtClean="0"/>
              <a:t>Table 19.2  </a:t>
            </a:r>
            <a:br>
              <a:rPr lang="en-US" dirty="0" smtClean="0"/>
            </a:br>
            <a:r>
              <a:rPr lang="en-US" dirty="0" smtClean="0"/>
              <a:t>BGP-4 Messages </a:t>
            </a:r>
            <a:endParaRPr lang="en-US" dirty="0"/>
          </a:p>
        </p:txBody>
      </p:sp>
      <p:pic>
        <p:nvPicPr>
          <p:cNvPr id="4" name="Picture 3"/>
          <p:cNvPicPr>
            <a:picLocks noChangeAspect="1"/>
          </p:cNvPicPr>
          <p:nvPr/>
        </p:nvPicPr>
        <p:blipFill>
          <a:blip r:embed="rId3"/>
          <a:stretch>
            <a:fillRect/>
          </a:stretch>
        </p:blipFill>
        <p:spPr>
          <a:xfrm>
            <a:off x="-990600" y="2590800"/>
            <a:ext cx="10943055" cy="3479800"/>
          </a:xfrm>
          <a:prstGeom prst="rect">
            <a:avLst/>
          </a:prstGeom>
        </p:spPr>
      </p:pic>
    </p:spTree>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Neighbor Acquisition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Occurs when two neighboring routers in different autonomous systems agree to exchange routing information regularly</a:t>
            </a:r>
          </a:p>
          <a:p>
            <a:r>
              <a:rPr lang="en-US" dirty="0" smtClean="0"/>
              <a:t>Two routers send Open messages to each other after a TCP connection is established</a:t>
            </a:r>
          </a:p>
          <a:p>
            <a:pPr lvl="1"/>
            <a:r>
              <a:rPr lang="en-US" dirty="0" smtClean="0"/>
              <a:t>If each router accepts the request, it returns a </a:t>
            </a:r>
            <a:r>
              <a:rPr lang="en-US" dirty="0" err="1" smtClean="0"/>
              <a:t>Keepalive</a:t>
            </a:r>
            <a:r>
              <a:rPr lang="en-US" dirty="0" smtClean="0"/>
              <a:t> message in response</a:t>
            </a:r>
          </a:p>
          <a:p>
            <a:r>
              <a:rPr lang="en-US" dirty="0" smtClean="0"/>
              <a:t>Protocol does not address the issue of how one router knows the address or even the existence of another router nor how it decides                        that it needs to exchange routing               information with that particular router</a:t>
            </a:r>
          </a:p>
        </p:txBody>
      </p:sp>
      <p:pic>
        <p:nvPicPr>
          <p:cNvPr id="4" name="Picture 3"/>
          <p:cNvPicPr>
            <a:picLocks noChangeAspect="1"/>
          </p:cNvPicPr>
          <p:nvPr/>
        </p:nvPicPr>
        <p:blipFill>
          <a:blip r:embed="rId3"/>
          <a:stretch>
            <a:fillRect/>
          </a:stretch>
        </p:blipFill>
        <p:spPr>
          <a:xfrm>
            <a:off x="6563993" y="5029200"/>
            <a:ext cx="2580007" cy="1828800"/>
          </a:xfrm>
          <a:prstGeom prst="rect">
            <a:avLst/>
          </a:prstGeom>
          <a:effectLst>
            <a:softEdge rad="88900"/>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4" name="Picture 3" descr="f10.pdf"/>
          <p:cNvPicPr>
            <a:picLocks noChangeAspect="1"/>
          </p:cNvPicPr>
          <p:nvPr/>
        </p:nvPicPr>
        <p:blipFill>
          <a:blip r:embed="rId3"/>
          <a:srcRect l="3529" t="3636" r="10588" b="3636"/>
          <a:stretch>
            <a:fillRect/>
          </a:stretch>
        </p:blipFill>
        <p:spPr>
          <a:xfrm>
            <a:off x="2109374" y="249416"/>
            <a:ext cx="4551163" cy="6359171"/>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kumimoji="1" lang="en-US" dirty="0"/>
              <a:t>Routing</a:t>
            </a:r>
            <a:r>
              <a:rPr kumimoji="1" lang="en-GB" dirty="0"/>
              <a:t> in Packet </a:t>
            </a:r>
            <a:r>
              <a:rPr kumimoji="1" lang="en-GB" dirty="0" smtClean="0"/>
              <a:t>Switching Networks</a:t>
            </a:r>
            <a:endParaRPr kumimoji="1" lang="en-US" dirty="0"/>
          </a:p>
        </p:txBody>
      </p:sp>
      <p:sp>
        <p:nvSpPr>
          <p:cNvPr id="23555" name="Rectangle 3"/>
          <p:cNvSpPr>
            <a:spLocks noGrp="1" noChangeArrowheads="1"/>
          </p:cNvSpPr>
          <p:nvPr>
            <p:ph type="body" idx="1"/>
          </p:nvPr>
        </p:nvSpPr>
        <p:spPr>
          <a:xfrm>
            <a:off x="457200" y="1828800"/>
            <a:ext cx="8229600" cy="4454525"/>
          </a:xfrm>
        </p:spPr>
        <p:txBody>
          <a:bodyPr/>
          <a:lstStyle/>
          <a:p>
            <a:pPr>
              <a:lnSpc>
                <a:spcPct val="90000"/>
              </a:lnSpc>
            </a:pPr>
            <a:r>
              <a:rPr kumimoji="1" lang="en-US" sz="2800" dirty="0"/>
              <a:t>K</a:t>
            </a:r>
            <a:r>
              <a:rPr kumimoji="1" lang="en-US" sz="2800" dirty="0" smtClean="0"/>
              <a:t>ey </a:t>
            </a:r>
            <a:r>
              <a:rPr kumimoji="1" lang="en-US" sz="2800" dirty="0"/>
              <a:t>design issue for (packet) switched networks</a:t>
            </a:r>
            <a:endParaRPr kumimoji="1" lang="en-US" sz="2800" dirty="0" smtClean="0"/>
          </a:p>
          <a:p>
            <a:pPr>
              <a:lnSpc>
                <a:spcPct val="90000"/>
              </a:lnSpc>
            </a:pPr>
            <a:r>
              <a:rPr kumimoji="1" lang="en-US" sz="2800" dirty="0"/>
              <a:t>S</a:t>
            </a:r>
            <a:r>
              <a:rPr kumimoji="1" lang="en-US" sz="2800" dirty="0" smtClean="0"/>
              <a:t>elect </a:t>
            </a:r>
            <a:r>
              <a:rPr kumimoji="1" lang="en-US" sz="2800" dirty="0"/>
              <a:t>route across network between end nodes</a:t>
            </a:r>
            <a:endParaRPr kumimoji="1" lang="en-US" sz="2800" dirty="0" smtClean="0"/>
          </a:p>
          <a:p>
            <a:pPr>
              <a:lnSpc>
                <a:spcPct val="90000"/>
              </a:lnSpc>
            </a:pPr>
            <a:r>
              <a:rPr kumimoji="1" lang="en-US" sz="2800" dirty="0"/>
              <a:t>C</a:t>
            </a:r>
            <a:r>
              <a:rPr kumimoji="1" lang="en-US" sz="2800" dirty="0" smtClean="0"/>
              <a:t>haracteristics </a:t>
            </a:r>
            <a:r>
              <a:rPr kumimoji="1" lang="en-US" sz="2800" dirty="0"/>
              <a:t>required:</a:t>
            </a:r>
            <a:endParaRPr kumimoji="1" lang="en-US" sz="2800" dirty="0" smtClean="0"/>
          </a:p>
          <a:p>
            <a:pPr lvl="1">
              <a:lnSpc>
                <a:spcPct val="90000"/>
              </a:lnSpc>
            </a:pPr>
            <a:r>
              <a:rPr kumimoji="1" lang="en-US" sz="2400" dirty="0"/>
              <a:t>C</a:t>
            </a:r>
            <a:r>
              <a:rPr kumimoji="1" lang="en-US" sz="2400" dirty="0" smtClean="0"/>
              <a:t>orrectness</a:t>
            </a:r>
          </a:p>
          <a:p>
            <a:pPr lvl="1">
              <a:lnSpc>
                <a:spcPct val="90000"/>
              </a:lnSpc>
            </a:pPr>
            <a:r>
              <a:rPr kumimoji="1" lang="en-US" sz="2400" dirty="0"/>
              <a:t>S</a:t>
            </a:r>
            <a:r>
              <a:rPr kumimoji="1" lang="en-US" sz="2400" dirty="0" smtClean="0"/>
              <a:t>implicity</a:t>
            </a:r>
          </a:p>
          <a:p>
            <a:pPr lvl="1">
              <a:lnSpc>
                <a:spcPct val="90000"/>
              </a:lnSpc>
            </a:pPr>
            <a:r>
              <a:rPr kumimoji="1" lang="en-US" sz="2400" dirty="0"/>
              <a:t>R</a:t>
            </a:r>
            <a:r>
              <a:rPr kumimoji="1" lang="en-US" sz="2400" dirty="0" smtClean="0"/>
              <a:t>obustness</a:t>
            </a:r>
          </a:p>
          <a:p>
            <a:pPr lvl="1">
              <a:lnSpc>
                <a:spcPct val="90000"/>
              </a:lnSpc>
            </a:pPr>
            <a:r>
              <a:rPr kumimoji="1" lang="en-US" sz="2400" dirty="0"/>
              <a:t>S</a:t>
            </a:r>
            <a:r>
              <a:rPr kumimoji="1" lang="en-US" sz="2400" dirty="0" smtClean="0"/>
              <a:t>tability</a:t>
            </a:r>
          </a:p>
          <a:p>
            <a:pPr lvl="1">
              <a:lnSpc>
                <a:spcPct val="90000"/>
              </a:lnSpc>
            </a:pPr>
            <a:r>
              <a:rPr kumimoji="1" lang="en-US" sz="2400" dirty="0"/>
              <a:t>F</a:t>
            </a:r>
            <a:r>
              <a:rPr kumimoji="1" lang="en-US" sz="2400" dirty="0" smtClean="0"/>
              <a:t>airness</a:t>
            </a:r>
          </a:p>
          <a:p>
            <a:pPr lvl="1">
              <a:lnSpc>
                <a:spcPct val="90000"/>
              </a:lnSpc>
            </a:pPr>
            <a:r>
              <a:rPr kumimoji="1" lang="en-US" sz="2400" dirty="0"/>
              <a:t>O</a:t>
            </a:r>
            <a:r>
              <a:rPr kumimoji="1" lang="en-US" sz="2400" dirty="0" smtClean="0"/>
              <a:t>ptimality</a:t>
            </a:r>
          </a:p>
          <a:p>
            <a:pPr lvl="1">
              <a:lnSpc>
                <a:spcPct val="90000"/>
              </a:lnSpc>
            </a:pPr>
            <a:r>
              <a:rPr kumimoji="1" lang="en-US" sz="2400" dirty="0"/>
              <a:t>E</a:t>
            </a:r>
            <a:r>
              <a:rPr kumimoji="1" lang="en-US" sz="2400" dirty="0" smtClean="0"/>
              <a:t>fficiency</a:t>
            </a:r>
            <a:endParaRPr kumimoji="1" lang="en-US" sz="2400" dirty="0"/>
          </a:p>
          <a:p>
            <a:pPr lvl="1">
              <a:lnSpc>
                <a:spcPct val="90000"/>
              </a:lnSpc>
            </a:pPr>
            <a:endParaRPr kumimoji="1" lang="en-US" sz="2400" dirty="0"/>
          </a:p>
        </p:txBody>
      </p:sp>
      <p:pic>
        <p:nvPicPr>
          <p:cNvPr id="4" name="Picture 3"/>
          <p:cNvPicPr>
            <a:picLocks noChangeAspect="1"/>
          </p:cNvPicPr>
          <p:nvPr/>
        </p:nvPicPr>
        <p:blipFill>
          <a:blip r:embed="rId3"/>
          <a:stretch>
            <a:fillRect/>
          </a:stretch>
        </p:blipFill>
        <p:spPr>
          <a:xfrm>
            <a:off x="4648200" y="2971800"/>
            <a:ext cx="2992016" cy="29718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Shortest Path First (OSPF) Protocol</a:t>
            </a:r>
            <a:endParaRPr lang="en-US" dirty="0"/>
          </a:p>
        </p:txBody>
      </p:sp>
      <p:sp>
        <p:nvSpPr>
          <p:cNvPr id="3" name="Content Placeholder 2"/>
          <p:cNvSpPr>
            <a:spLocks noGrp="1"/>
          </p:cNvSpPr>
          <p:nvPr>
            <p:ph idx="1"/>
          </p:nvPr>
        </p:nvSpPr>
        <p:spPr/>
        <p:txBody>
          <a:bodyPr/>
          <a:lstStyle/>
          <a:p>
            <a:r>
              <a:rPr lang="en-US" dirty="0" smtClean="0"/>
              <a:t>RFC 2328</a:t>
            </a:r>
          </a:p>
          <a:p>
            <a:r>
              <a:rPr lang="en-US" dirty="0" smtClean="0"/>
              <a:t>Used as the interior router protocol in TCP/IP networks</a:t>
            </a:r>
          </a:p>
          <a:p>
            <a:r>
              <a:rPr lang="en-US" dirty="0" smtClean="0"/>
              <a:t>Computes a route through the internet that incurs the least cost based on a user-configurable metric of cost</a:t>
            </a:r>
          </a:p>
          <a:p>
            <a:r>
              <a:rPr lang="en-US" dirty="0" smtClean="0"/>
              <a:t>Is able to equalize loads over multiple equal-cost paths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4" name="Picture 3" descr="f11.pdf"/>
          <p:cNvPicPr>
            <a:picLocks noChangeAspect="1"/>
          </p:cNvPicPr>
          <p:nvPr/>
        </p:nvPicPr>
        <p:blipFill>
          <a:blip r:embed="rId3"/>
          <a:srcRect t="2727" b="3636"/>
          <a:stretch>
            <a:fillRect/>
          </a:stretch>
        </p:blipFill>
        <p:spPr>
          <a:xfrm>
            <a:off x="1922318" y="187053"/>
            <a:ext cx="5299364" cy="6421531"/>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t="2727" b="3636"/>
          <a:stretch>
            <a:fillRect/>
          </a:stretch>
        </p:blipFill>
        <p:spPr>
          <a:xfrm>
            <a:off x="1922318" y="187053"/>
            <a:ext cx="5299364" cy="6421531"/>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76800" y="277813"/>
            <a:ext cx="3810000" cy="4217987"/>
          </a:xfrm>
        </p:spPr>
        <p:txBody>
          <a:bodyPr/>
          <a:lstStyle/>
          <a:p>
            <a:r>
              <a:rPr lang="en-US" dirty="0" smtClean="0"/>
              <a:t>Table 19.3</a:t>
            </a:r>
            <a:br>
              <a:rPr lang="en-US" dirty="0" smtClean="0"/>
            </a:br>
            <a:r>
              <a:rPr lang="en-US" dirty="0" smtClean="0"/>
              <a:t/>
            </a:r>
            <a:br>
              <a:rPr lang="en-US" dirty="0" smtClean="0"/>
            </a:br>
            <a:r>
              <a:rPr lang="en-US" dirty="0" smtClean="0"/>
              <a:t>Routing Table for R6</a:t>
            </a:r>
            <a:endParaRPr lang="en-US" dirty="0"/>
          </a:p>
        </p:txBody>
      </p:sp>
      <p:pic>
        <p:nvPicPr>
          <p:cNvPr id="4" name="Picture 3"/>
          <p:cNvPicPr>
            <a:picLocks noChangeAspect="1"/>
          </p:cNvPicPr>
          <p:nvPr/>
        </p:nvPicPr>
        <p:blipFill>
          <a:blip r:embed="rId3"/>
          <a:srcRect l="19582" r="19582" b="1727"/>
          <a:stretch>
            <a:fillRect/>
          </a:stretch>
        </p:blipFill>
        <p:spPr>
          <a:xfrm>
            <a:off x="0" y="0"/>
            <a:ext cx="4894555" cy="6897583"/>
          </a:xfrm>
          <a:prstGeom prst="rect">
            <a:avLst/>
          </a:prstGeom>
        </p:spPr>
      </p:pic>
    </p:spTree>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65540" name="Rectangle 4"/>
          <p:cNvSpPr>
            <a:spLocks noGrp="1" noChangeArrowheads="1"/>
          </p:cNvSpPr>
          <p:nvPr>
            <p:ph type="title"/>
          </p:nvPr>
        </p:nvSpPr>
        <p:spPr/>
        <p:txBody>
          <a:bodyPr/>
          <a:lstStyle/>
          <a:p>
            <a:r>
              <a:rPr kumimoji="1" lang="en-GB" dirty="0"/>
              <a:t>Dijkstra’s Algorithm</a:t>
            </a:r>
            <a:endParaRPr kumimoji="1" lang="en-US" dirty="0"/>
          </a:p>
        </p:txBody>
      </p:sp>
      <p:sp>
        <p:nvSpPr>
          <p:cNvPr id="65541" name="Rectangle 5"/>
          <p:cNvSpPr>
            <a:spLocks noGrp="1" noChangeArrowheads="1"/>
          </p:cNvSpPr>
          <p:nvPr>
            <p:ph type="body" idx="1"/>
          </p:nvPr>
        </p:nvSpPr>
        <p:spPr/>
        <p:txBody>
          <a:bodyPr/>
          <a:lstStyle/>
          <a:p>
            <a:r>
              <a:rPr kumimoji="1" lang="en-US" dirty="0"/>
              <a:t>F</a:t>
            </a:r>
            <a:r>
              <a:rPr kumimoji="1" lang="en-US" dirty="0" smtClean="0"/>
              <a:t>inds </a:t>
            </a:r>
            <a:r>
              <a:rPr kumimoji="1" lang="en-US" dirty="0"/>
              <a:t>shortest paths from given source </a:t>
            </a:r>
            <a:r>
              <a:rPr kumimoji="1" lang="en-US" dirty="0" smtClean="0"/>
              <a:t>node</a:t>
            </a:r>
            <a:r>
              <a:rPr kumimoji="1" lang="en-US" dirty="0"/>
              <a:t>sto all other nodes</a:t>
            </a:r>
            <a:endParaRPr kumimoji="1" lang="en-US" dirty="0" smtClean="0"/>
          </a:p>
          <a:p>
            <a:r>
              <a:rPr kumimoji="1" lang="en-US" dirty="0" smtClean="0"/>
              <a:t>Develop </a:t>
            </a:r>
            <a:r>
              <a:rPr kumimoji="1" lang="en-US" dirty="0"/>
              <a:t>paths in order of increasing path length</a:t>
            </a:r>
            <a:endParaRPr kumimoji="1" lang="en-US" dirty="0" smtClean="0"/>
          </a:p>
          <a:p>
            <a:r>
              <a:rPr kumimoji="1" lang="en-US" dirty="0"/>
              <a:t>A</a:t>
            </a:r>
            <a:r>
              <a:rPr kumimoji="1" lang="en-US" dirty="0" smtClean="0"/>
              <a:t>lgorithm </a:t>
            </a:r>
            <a:r>
              <a:rPr kumimoji="1" lang="en-US" dirty="0"/>
              <a:t>runs in </a:t>
            </a:r>
            <a:r>
              <a:rPr kumimoji="1" lang="en-US" dirty="0" smtClean="0"/>
              <a:t>stages</a:t>
            </a:r>
          </a:p>
          <a:p>
            <a:pPr lvl="1"/>
            <a:r>
              <a:rPr kumimoji="1" lang="en-US" dirty="0"/>
              <a:t>E</a:t>
            </a:r>
            <a:r>
              <a:rPr kumimoji="1" lang="en-US" dirty="0" smtClean="0"/>
              <a:t>ach </a:t>
            </a:r>
            <a:r>
              <a:rPr kumimoji="1" lang="en-US" dirty="0"/>
              <a:t>time adding node with next shortest path</a:t>
            </a:r>
            <a:endParaRPr kumimoji="1" lang="en-US" dirty="0" smtClean="0"/>
          </a:p>
          <a:p>
            <a:r>
              <a:rPr kumimoji="1" lang="en-GB" sz="2800" dirty="0" smtClean="0"/>
              <a:t>Algorithm </a:t>
            </a:r>
            <a:r>
              <a:rPr kumimoji="1" lang="en-US" sz="2800" dirty="0" smtClean="0"/>
              <a:t>terminates </a:t>
            </a:r>
            <a:r>
              <a:rPr kumimoji="1" lang="en-US" sz="2800" dirty="0"/>
              <a:t>when all nodes</a:t>
            </a:r>
            <a:r>
              <a:rPr kumimoji="1" lang="en-US" sz="2800" dirty="0" smtClean="0"/>
              <a:t> have been added to </a:t>
            </a:r>
            <a:r>
              <a:rPr kumimoji="1" lang="en-US" sz="2800" i="1" dirty="0" smtClean="0"/>
              <a:t>T</a:t>
            </a:r>
            <a:endParaRPr kumimoji="1" lang="en-GB" i="1" dirty="0"/>
          </a:p>
        </p:txBody>
      </p:sp>
      <p:pic>
        <p:nvPicPr>
          <p:cNvPr id="4" name="Picture 3"/>
          <p:cNvPicPr>
            <a:picLocks noChangeAspect="1"/>
          </p:cNvPicPr>
          <p:nvPr/>
        </p:nvPicPr>
        <p:blipFill>
          <a:blip r:embed="rId3"/>
          <a:stretch>
            <a:fillRect/>
          </a:stretch>
        </p:blipFill>
        <p:spPr>
          <a:xfrm>
            <a:off x="3352800" y="5791200"/>
            <a:ext cx="4906140" cy="69404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0"/>
            <a:ext cx="8229600" cy="1139825"/>
          </a:xfrm>
        </p:spPr>
        <p:txBody>
          <a:bodyPr/>
          <a:lstStyle/>
          <a:p>
            <a:r>
              <a:rPr kumimoji="1" lang="en-GB" dirty="0"/>
              <a:t>Dijkstra’s Algorithm Method</a:t>
            </a:r>
            <a:endParaRPr kumimoji="1" lang="en-US" dirty="0"/>
          </a:p>
        </p:txBody>
      </p:sp>
      <p:graphicFrame>
        <p:nvGraphicFramePr>
          <p:cNvPr id="5" name="Diagram 4"/>
          <p:cNvGraphicFramePr/>
          <p:nvPr/>
        </p:nvGraphicFramePr>
        <p:xfrm>
          <a:off x="457200" y="1371600"/>
          <a:ext cx="83058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400" y="4038600"/>
            <a:ext cx="8834582" cy="2439675"/>
          </a:xfrm>
          <a:prstGeom prst="rect">
            <a:avLst/>
          </a:prstGeom>
        </p:spPr>
      </p:pic>
      <p:sp>
        <p:nvSpPr>
          <p:cNvPr id="5" name="Title 4"/>
          <p:cNvSpPr>
            <a:spLocks noGrp="1"/>
          </p:cNvSpPr>
          <p:nvPr>
            <p:ph type="title"/>
          </p:nvPr>
        </p:nvSpPr>
        <p:spPr>
          <a:xfrm>
            <a:off x="0" y="0"/>
            <a:ext cx="9144000" cy="3273425"/>
          </a:xfrm>
        </p:spPr>
        <p:txBody>
          <a:bodyPr/>
          <a:lstStyle/>
          <a:p>
            <a:r>
              <a:rPr lang="en-US" sz="4000" dirty="0" smtClean="0"/>
              <a:t>Table 19.4(a)</a:t>
            </a:r>
            <a:br>
              <a:rPr lang="en-US" sz="4000" dirty="0" smtClean="0"/>
            </a:br>
            <a:r>
              <a:rPr lang="en-US" dirty="0" smtClean="0"/>
              <a:t/>
            </a:r>
            <a:br>
              <a:rPr lang="en-US" dirty="0" smtClean="0"/>
            </a:br>
            <a:r>
              <a:rPr lang="en-US" sz="3600" dirty="0" smtClean="0"/>
              <a:t>Example of Least-Cost Routing Algorithms </a:t>
            </a:r>
            <a:br>
              <a:rPr lang="en-US" sz="3600" dirty="0" smtClean="0"/>
            </a:br>
            <a:r>
              <a:rPr lang="en-US" sz="3600" dirty="0" smtClean="0"/>
              <a:t>(using Figure 19.1)</a:t>
            </a:r>
            <a:endParaRPr lang="en-US" dirty="0"/>
          </a:p>
        </p:txBody>
      </p:sp>
      <p:sp>
        <p:nvSpPr>
          <p:cNvPr id="7" name="Rectangle 6"/>
          <p:cNvSpPr/>
          <p:nvPr/>
        </p:nvSpPr>
        <p:spPr>
          <a:xfrm>
            <a:off x="152400" y="6248400"/>
            <a:ext cx="2877673" cy="369332"/>
          </a:xfrm>
          <a:prstGeom prst="rect">
            <a:avLst/>
          </a:prstGeom>
        </p:spPr>
        <p:txBody>
          <a:bodyPr wrap="none">
            <a:spAutoFit/>
          </a:bodyPr>
          <a:lstStyle/>
          <a:p>
            <a:r>
              <a:rPr lang="en-US" sz="1800" dirty="0" err="1" smtClean="0">
                <a:latin typeface="+mn-lt"/>
              </a:rPr>
              <a:t>Dijkstra'a</a:t>
            </a:r>
            <a:r>
              <a:rPr lang="en-US" sz="1800" dirty="0" smtClean="0">
                <a:latin typeface="+mn-lt"/>
              </a:rPr>
              <a:t> Algorithm (</a:t>
            </a:r>
            <a:r>
              <a:rPr lang="en-US" sz="1800" dirty="0" err="1" smtClean="0">
                <a:latin typeface="+mn-lt"/>
              </a:rPr>
              <a:t>s</a:t>
            </a:r>
            <a:r>
              <a:rPr lang="en-US" sz="1800" dirty="0" smtClean="0">
                <a:latin typeface="+mn-lt"/>
              </a:rPr>
              <a:t> = 1)</a:t>
            </a:r>
            <a:endParaRPr lang="en-US" sz="18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14.pdf"/>
          <p:cNvPicPr>
            <a:picLocks noChangeAspect="1"/>
          </p:cNvPicPr>
          <p:nvPr/>
        </p:nvPicPr>
        <p:blipFill>
          <a:blip r:embed="rId3"/>
          <a:srcRect t="4545" b="7273"/>
          <a:stretch>
            <a:fillRect/>
          </a:stretch>
        </p:blipFill>
        <p:spPr>
          <a:xfrm>
            <a:off x="1600200" y="152400"/>
            <a:ext cx="5757413" cy="6570135"/>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71685" name="Rectangle 5"/>
          <p:cNvSpPr>
            <a:spLocks noGrp="1" noChangeArrowheads="1"/>
          </p:cNvSpPr>
          <p:nvPr>
            <p:ph type="title"/>
          </p:nvPr>
        </p:nvSpPr>
        <p:spPr/>
        <p:txBody>
          <a:bodyPr/>
          <a:lstStyle/>
          <a:p>
            <a:r>
              <a:rPr kumimoji="1" lang="en-GB" dirty="0"/>
              <a:t>Bellman-Ford Algorithm</a:t>
            </a:r>
            <a:endParaRPr kumimoji="1" lang="en-US" dirty="0"/>
          </a:p>
        </p:txBody>
      </p:sp>
      <p:sp>
        <p:nvSpPr>
          <p:cNvPr id="71686" name="Rectangle 6"/>
          <p:cNvSpPr>
            <a:spLocks noGrp="1" noChangeArrowheads="1"/>
          </p:cNvSpPr>
          <p:nvPr>
            <p:ph type="body" idx="1"/>
          </p:nvPr>
        </p:nvSpPr>
        <p:spPr/>
        <p:txBody>
          <a:bodyPr/>
          <a:lstStyle/>
          <a:p>
            <a:r>
              <a:rPr kumimoji="1" lang="en-US" dirty="0"/>
              <a:t>F</a:t>
            </a:r>
            <a:r>
              <a:rPr kumimoji="1" lang="en-US" dirty="0" smtClean="0"/>
              <a:t>ind </a:t>
            </a:r>
            <a:r>
              <a:rPr kumimoji="1" lang="en-US" dirty="0"/>
              <a:t>shortest paths from given node subject to constraint that paths contain at most one link</a:t>
            </a:r>
            <a:endParaRPr kumimoji="1" lang="en-GB" dirty="0" smtClean="0"/>
          </a:p>
          <a:p>
            <a:r>
              <a:rPr kumimoji="1" lang="en-GB" dirty="0"/>
              <a:t>F</a:t>
            </a:r>
            <a:r>
              <a:rPr kumimoji="1" lang="en-GB" dirty="0" smtClean="0"/>
              <a:t>ind</a:t>
            </a:r>
            <a:r>
              <a:rPr kumimoji="1" lang="en-US" dirty="0"/>
              <a:t>the shortest paths with a constraint of paths of at most two </a:t>
            </a:r>
            <a:r>
              <a:rPr kumimoji="1" lang="en-US" dirty="0" smtClean="0"/>
              <a:t>links</a:t>
            </a:r>
          </a:p>
          <a:p>
            <a:r>
              <a:rPr kumimoji="1" lang="en-GB" dirty="0" smtClean="0"/>
              <a:t>Proceeds in stages</a:t>
            </a:r>
            <a:r>
              <a:rPr kumimoji="1" lang="en-US" dirty="0" smtClean="0"/>
              <a:t> </a:t>
            </a:r>
            <a:endParaRPr kumimoji="1" lang="en-US" dirty="0"/>
          </a:p>
          <a:p>
            <a:endParaRPr kumimoji="1" lang="en-US" dirty="0"/>
          </a:p>
        </p:txBody>
      </p:sp>
      <p:pic>
        <p:nvPicPr>
          <p:cNvPr id="4" name="Picture 3"/>
          <p:cNvPicPr>
            <a:picLocks noChangeAspect="1"/>
          </p:cNvPicPr>
          <p:nvPr/>
        </p:nvPicPr>
        <p:blipFill>
          <a:blip r:embed="rId3"/>
          <a:stretch>
            <a:fillRect/>
          </a:stretch>
        </p:blipFill>
        <p:spPr>
          <a:xfrm>
            <a:off x="5257799" y="4572000"/>
            <a:ext cx="3147391" cy="190500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0"/>
            <a:ext cx="8229600" cy="1139825"/>
          </a:xfrm>
        </p:spPr>
        <p:txBody>
          <a:bodyPr/>
          <a:lstStyle/>
          <a:p>
            <a:r>
              <a:rPr kumimoji="1" lang="en-GB" dirty="0"/>
              <a:t>Bellman-Ford Algorithm</a:t>
            </a:r>
          </a:p>
        </p:txBody>
      </p:sp>
      <p:graphicFrame>
        <p:nvGraphicFramePr>
          <p:cNvPr id="4" name="Diagram 3"/>
          <p:cNvGraphicFramePr/>
          <p:nvPr/>
        </p:nvGraphicFramePr>
        <p:xfrm>
          <a:off x="-76200" y="1066800"/>
          <a:ext cx="9220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9296400" cy="2084387"/>
          </a:xfrm>
        </p:spPr>
        <p:txBody>
          <a:bodyPr/>
          <a:lstStyle/>
          <a:p>
            <a:r>
              <a:rPr lang="en-US" dirty="0" smtClean="0"/>
              <a:t>Table 19.1</a:t>
            </a:r>
            <a:br>
              <a:rPr lang="en-US" dirty="0" smtClean="0"/>
            </a:br>
            <a:r>
              <a:rPr lang="en-US" dirty="0" smtClean="0"/>
              <a:t>Elements of Routing Techniques for Packet-Switching Networks </a:t>
            </a:r>
            <a:endParaRPr lang="en-US" dirty="0"/>
          </a:p>
        </p:txBody>
      </p:sp>
      <p:pic>
        <p:nvPicPr>
          <p:cNvPr id="4" name="Picture 3"/>
          <p:cNvPicPr>
            <a:picLocks noChangeAspect="1"/>
          </p:cNvPicPr>
          <p:nvPr/>
        </p:nvPicPr>
        <p:blipFill>
          <a:blip r:embed="rId3"/>
          <a:stretch>
            <a:fillRect/>
          </a:stretch>
        </p:blipFill>
        <p:spPr>
          <a:xfrm>
            <a:off x="228600" y="2895600"/>
            <a:ext cx="8785605" cy="38333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381000" y="1219200"/>
            <a:ext cx="8229600" cy="1139825"/>
          </a:xfrm>
        </p:spPr>
        <p:txBody>
          <a:bodyPr/>
          <a:lstStyle/>
          <a:p>
            <a:r>
              <a:rPr lang="en-US" sz="4800" dirty="0" smtClean="0"/>
              <a:t>Table 19.4(b)</a:t>
            </a:r>
            <a:br>
              <a:rPr lang="en-US" sz="4800" dirty="0" smtClean="0"/>
            </a:br>
            <a:r>
              <a:rPr lang="en-US" dirty="0" smtClean="0"/>
              <a:t/>
            </a:r>
            <a:br>
              <a:rPr lang="en-US" dirty="0" smtClean="0"/>
            </a:br>
            <a:r>
              <a:rPr lang="en-US" dirty="0" smtClean="0"/>
              <a:t>Example of Least-Cost Routing Algorithms </a:t>
            </a:r>
            <a:br>
              <a:rPr lang="en-US" dirty="0" smtClean="0"/>
            </a:br>
            <a:r>
              <a:rPr lang="en-US" dirty="0" smtClean="0"/>
              <a:t>(using Figure 19.1)</a:t>
            </a:r>
            <a:endParaRPr lang="en-US" dirty="0"/>
          </a:p>
        </p:txBody>
      </p:sp>
      <p:pic>
        <p:nvPicPr>
          <p:cNvPr id="7" name="Picture 6"/>
          <p:cNvPicPr>
            <a:picLocks noChangeAspect="1"/>
          </p:cNvPicPr>
          <p:nvPr/>
        </p:nvPicPr>
        <p:blipFill>
          <a:blip r:embed="rId3"/>
          <a:stretch>
            <a:fillRect/>
          </a:stretch>
        </p:blipFill>
        <p:spPr>
          <a:xfrm>
            <a:off x="152400" y="4038600"/>
            <a:ext cx="8863076" cy="2317750"/>
          </a:xfrm>
          <a:prstGeom prst="rect">
            <a:avLst/>
          </a:prstGeom>
        </p:spPr>
      </p:pic>
      <p:sp>
        <p:nvSpPr>
          <p:cNvPr id="8" name="Rectangle 7"/>
          <p:cNvSpPr/>
          <p:nvPr/>
        </p:nvSpPr>
        <p:spPr>
          <a:xfrm>
            <a:off x="152400" y="6172200"/>
            <a:ext cx="3321192" cy="369332"/>
          </a:xfrm>
          <a:prstGeom prst="rect">
            <a:avLst/>
          </a:prstGeom>
        </p:spPr>
        <p:txBody>
          <a:bodyPr wrap="none">
            <a:spAutoFit/>
          </a:bodyPr>
          <a:lstStyle/>
          <a:p>
            <a:r>
              <a:rPr lang="en-US" sz="1800" dirty="0" smtClean="0">
                <a:latin typeface="+mn-lt"/>
              </a:rPr>
              <a:t>Bellman-Ford Algorithm (</a:t>
            </a:r>
            <a:r>
              <a:rPr lang="en-US" sz="1800" dirty="0" err="1" smtClean="0">
                <a:latin typeface="+mn-lt"/>
              </a:rPr>
              <a:t>s</a:t>
            </a:r>
            <a:r>
              <a:rPr lang="en-US" sz="1800" dirty="0" smtClean="0">
                <a:latin typeface="+mn-lt"/>
              </a:rPr>
              <a:t> = 1)</a:t>
            </a:r>
            <a:endParaRPr lang="en-US" sz="1800" dirty="0">
              <a:latin typeface="+mn-lt"/>
            </a:endParaRPr>
          </a:p>
        </p:txBody>
      </p:sp>
    </p:spTree>
  </p:cSld>
  <p:clrMapOvr>
    <a:masterClrMapping/>
  </p:clrMapOvr>
  <p:transition spd="slow">
    <p:pull dir="l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15.pdf"/>
          <p:cNvPicPr>
            <a:picLocks noChangeAspect="1"/>
          </p:cNvPicPr>
          <p:nvPr/>
        </p:nvPicPr>
        <p:blipFill>
          <a:blip r:embed="rId3"/>
          <a:srcRect l="10000" t="4706" r="15455" b="12941"/>
          <a:stretch>
            <a:fillRect/>
          </a:stretch>
        </p:blipFill>
        <p:spPr>
          <a:xfrm>
            <a:off x="838200" y="228600"/>
            <a:ext cx="7476994" cy="6382818"/>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152400"/>
            <a:ext cx="8229600" cy="914400"/>
          </a:xfrm>
        </p:spPr>
        <p:txBody>
          <a:bodyPr/>
          <a:lstStyle/>
          <a:p>
            <a:r>
              <a:rPr kumimoji="1" lang="en-GB" dirty="0"/>
              <a:t>Comparison</a:t>
            </a:r>
            <a:endParaRPr kumimoji="1" lang="en-US" dirty="0"/>
          </a:p>
        </p:txBody>
      </p:sp>
      <p:sp>
        <p:nvSpPr>
          <p:cNvPr id="78852" name="Rectangle 4"/>
          <p:cNvSpPr>
            <a:spLocks noGrp="1" noChangeArrowheads="1"/>
          </p:cNvSpPr>
          <p:nvPr>
            <p:ph sz="half" idx="1"/>
          </p:nvPr>
        </p:nvSpPr>
        <p:spPr>
          <a:xfrm>
            <a:off x="29411" y="381000"/>
            <a:ext cx="4419600" cy="6934200"/>
          </a:xfrm>
        </p:spPr>
        <p:txBody>
          <a:bodyPr/>
          <a:lstStyle/>
          <a:p>
            <a:pPr>
              <a:lnSpc>
                <a:spcPct val="90000"/>
              </a:lnSpc>
            </a:pPr>
            <a:endParaRPr kumimoji="1" lang="en-GB" sz="2000" dirty="0" smtClean="0"/>
          </a:p>
          <a:p>
            <a:pPr>
              <a:lnSpc>
                <a:spcPct val="90000"/>
              </a:lnSpc>
            </a:pPr>
            <a:r>
              <a:rPr kumimoji="1" lang="en-GB" sz="2400" dirty="0" smtClean="0"/>
              <a:t>Bellman-Ford</a:t>
            </a:r>
          </a:p>
          <a:p>
            <a:pPr lvl="1">
              <a:lnSpc>
                <a:spcPct val="90000"/>
              </a:lnSpc>
            </a:pPr>
            <a:r>
              <a:rPr kumimoji="1" lang="en-GB" dirty="0"/>
              <a:t>C</a:t>
            </a:r>
            <a:r>
              <a:rPr kumimoji="1" lang="en-GB" dirty="0" smtClean="0"/>
              <a:t>alculation </a:t>
            </a:r>
            <a:r>
              <a:rPr kumimoji="1" lang="en-GB" dirty="0"/>
              <a:t>for node n needs link cost to </a:t>
            </a:r>
            <a:r>
              <a:rPr kumimoji="1" lang="en-GB" dirty="0" smtClean="0"/>
              <a:t>neighboring </a:t>
            </a:r>
            <a:r>
              <a:rPr kumimoji="1" lang="en-GB" dirty="0"/>
              <a:t>nodes plus total cost to each </a:t>
            </a:r>
            <a:r>
              <a:rPr kumimoji="1" lang="en-GB" dirty="0" smtClean="0"/>
              <a:t>neighbor </a:t>
            </a:r>
            <a:r>
              <a:rPr kumimoji="1" lang="en-GB" dirty="0"/>
              <a:t>from </a:t>
            </a:r>
            <a:r>
              <a:rPr kumimoji="1" lang="en-GB" dirty="0" err="1"/>
              <a:t>s</a:t>
            </a:r>
            <a:endParaRPr kumimoji="1" lang="en-GB" dirty="0" smtClean="0"/>
          </a:p>
          <a:p>
            <a:pPr lvl="1">
              <a:lnSpc>
                <a:spcPct val="90000"/>
              </a:lnSpc>
            </a:pPr>
            <a:r>
              <a:rPr kumimoji="1" lang="en-GB" dirty="0"/>
              <a:t>E</a:t>
            </a:r>
            <a:r>
              <a:rPr kumimoji="1" lang="en-GB" dirty="0" smtClean="0"/>
              <a:t>ach </a:t>
            </a:r>
            <a:r>
              <a:rPr kumimoji="1" lang="en-GB" dirty="0"/>
              <a:t>node can maintain set of costs and paths for every other node</a:t>
            </a:r>
            <a:endParaRPr kumimoji="1" lang="en-GB" dirty="0" smtClean="0"/>
          </a:p>
          <a:p>
            <a:pPr lvl="1">
              <a:lnSpc>
                <a:spcPct val="90000"/>
              </a:lnSpc>
            </a:pPr>
            <a:r>
              <a:rPr kumimoji="1" lang="en-GB" dirty="0"/>
              <a:t>C</a:t>
            </a:r>
            <a:r>
              <a:rPr kumimoji="1" lang="en-GB" dirty="0" smtClean="0"/>
              <a:t>an </a:t>
            </a:r>
            <a:r>
              <a:rPr kumimoji="1" lang="en-GB" dirty="0"/>
              <a:t>exchange information with direct neighbors</a:t>
            </a:r>
            <a:endParaRPr kumimoji="1" lang="en-GB" dirty="0" smtClean="0"/>
          </a:p>
          <a:p>
            <a:pPr lvl="1">
              <a:lnSpc>
                <a:spcPct val="90000"/>
              </a:lnSpc>
            </a:pPr>
            <a:r>
              <a:rPr kumimoji="1" lang="en-GB" dirty="0"/>
              <a:t>C</a:t>
            </a:r>
            <a:r>
              <a:rPr kumimoji="1" lang="en-GB" dirty="0" smtClean="0"/>
              <a:t>an </a:t>
            </a:r>
            <a:r>
              <a:rPr kumimoji="1" lang="en-GB" dirty="0"/>
              <a:t>update costs and paths based on information from neighbors and knowledge of link costs</a:t>
            </a:r>
          </a:p>
          <a:p>
            <a:pPr>
              <a:lnSpc>
                <a:spcPct val="90000"/>
              </a:lnSpc>
            </a:pPr>
            <a:endParaRPr kumimoji="1" lang="en-US" sz="2000" dirty="0"/>
          </a:p>
        </p:txBody>
      </p:sp>
      <p:sp>
        <p:nvSpPr>
          <p:cNvPr id="4" name="Content Placeholder 3"/>
          <p:cNvSpPr>
            <a:spLocks noGrp="1"/>
          </p:cNvSpPr>
          <p:nvPr>
            <p:ph sz="half" idx="2"/>
          </p:nvPr>
        </p:nvSpPr>
        <p:spPr>
          <a:xfrm>
            <a:off x="4800600" y="1066800"/>
            <a:ext cx="4038600" cy="4454525"/>
          </a:xfrm>
        </p:spPr>
        <p:txBody>
          <a:bodyPr/>
          <a:lstStyle/>
          <a:p>
            <a:pPr>
              <a:lnSpc>
                <a:spcPct val="90000"/>
              </a:lnSpc>
            </a:pPr>
            <a:endParaRPr kumimoji="1" lang="en-GB" sz="2000" dirty="0" smtClean="0"/>
          </a:p>
          <a:p>
            <a:pPr>
              <a:lnSpc>
                <a:spcPct val="90000"/>
              </a:lnSpc>
            </a:pPr>
            <a:r>
              <a:rPr kumimoji="1" lang="en-GB" sz="2400" dirty="0" err="1" smtClean="0">
                <a:ea typeface="ＭＳ Ｐゴシック" pitchFamily="32" charset="-128"/>
              </a:rPr>
              <a:t>Dijkstra</a:t>
            </a:r>
            <a:endParaRPr kumimoji="1" lang="en-GB" sz="2400" dirty="0" smtClean="0">
              <a:ea typeface="ＭＳ Ｐゴシック" pitchFamily="32" charset="-128"/>
            </a:endParaRPr>
          </a:p>
          <a:p>
            <a:pPr lvl="1">
              <a:lnSpc>
                <a:spcPct val="90000"/>
              </a:lnSpc>
            </a:pPr>
            <a:r>
              <a:rPr kumimoji="1" lang="en-GB" dirty="0" smtClean="0"/>
              <a:t>Each node needs complete topology</a:t>
            </a:r>
          </a:p>
          <a:p>
            <a:pPr lvl="1">
              <a:lnSpc>
                <a:spcPct val="90000"/>
              </a:lnSpc>
            </a:pPr>
            <a:r>
              <a:rPr kumimoji="1" lang="en-GB" dirty="0" smtClean="0"/>
              <a:t>Must know link costs of all links in network</a:t>
            </a:r>
          </a:p>
          <a:p>
            <a:pPr lvl="1">
              <a:lnSpc>
                <a:spcPct val="90000"/>
              </a:lnSpc>
            </a:pPr>
            <a:r>
              <a:rPr kumimoji="1" lang="en-GB" dirty="0" smtClean="0"/>
              <a:t>Must exchange information with all other nodes</a:t>
            </a:r>
          </a:p>
          <a:p>
            <a:endParaRPr lang="en-US" dirty="0"/>
          </a:p>
        </p:txBody>
      </p:sp>
      <p:pic>
        <p:nvPicPr>
          <p:cNvPr id="6" name="Picture 5"/>
          <p:cNvPicPr>
            <a:picLocks noChangeAspect="1"/>
          </p:cNvPicPr>
          <p:nvPr/>
        </p:nvPicPr>
        <p:blipFill>
          <a:blip r:embed="rId3"/>
          <a:stretch>
            <a:fillRect/>
          </a:stretch>
        </p:blipFill>
        <p:spPr>
          <a:xfrm>
            <a:off x="5791200" y="4724400"/>
            <a:ext cx="2586625" cy="1600200"/>
          </a:xfrm>
          <a:prstGeom prst="rect">
            <a:avLst/>
          </a:prstGeom>
        </p:spPr>
      </p:pic>
      <p:cxnSp>
        <p:nvCxnSpPr>
          <p:cNvPr id="3" name="Straight Connector 2"/>
          <p:cNvCxnSpPr/>
          <p:nvPr/>
        </p:nvCxnSpPr>
        <p:spPr bwMode="auto">
          <a:xfrm>
            <a:off x="4572000" y="762000"/>
            <a:ext cx="0" cy="6096000"/>
          </a:xfrm>
          <a:prstGeom prst="line">
            <a:avLst/>
          </a:prstGeom>
          <a:noFill/>
          <a:ln w="9525" cap="flat" cmpd="sng" algn="ctr">
            <a:solidFill>
              <a:schemeClr val="tx2"/>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33400" y="152400"/>
            <a:ext cx="8229600" cy="1139825"/>
          </a:xfrm>
        </p:spPr>
        <p:txBody>
          <a:bodyPr/>
          <a:lstStyle/>
          <a:p>
            <a:r>
              <a:rPr kumimoji="1" lang="en-GB" dirty="0"/>
              <a:t>Evaluation</a:t>
            </a:r>
            <a:endParaRPr kumimoji="1" lang="en-US" dirty="0"/>
          </a:p>
        </p:txBody>
      </p:sp>
      <p:graphicFrame>
        <p:nvGraphicFramePr>
          <p:cNvPr id="4" name="Diagram 3"/>
          <p:cNvGraphicFramePr/>
          <p:nvPr>
            <p:extLst>
              <p:ext uri="{D42A27DB-BD31-4B8C-83A1-F6EECF244321}">
                <p14:modId xmlns:p14="http://schemas.microsoft.com/office/powerpoint/2010/main" val="410850088"/>
              </p:ext>
            </p:extLst>
          </p:nvPr>
        </p:nvGraphicFramePr>
        <p:xfrm>
          <a:off x="304800" y="1371600"/>
          <a:ext cx="8534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2743200" y="3124200"/>
            <a:ext cx="1528572" cy="1295400"/>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1752600" y="76200"/>
            <a:ext cx="5259917" cy="1447800"/>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304800" y="1676400"/>
            <a:ext cx="4191000" cy="5181600"/>
          </a:xfrm>
        </p:spPr>
        <p:txBody>
          <a:bodyPr>
            <a:normAutofit lnSpcReduction="10000"/>
          </a:bodyPr>
          <a:lstStyle/>
          <a:p>
            <a:pPr eaLnBrk="1" hangingPunct="1"/>
            <a:r>
              <a:rPr lang="en-US" dirty="0" smtClean="0"/>
              <a:t>Routing in packet-switching networks</a:t>
            </a:r>
          </a:p>
          <a:p>
            <a:pPr lvl="1" eaLnBrk="1" hangingPunct="1"/>
            <a:r>
              <a:rPr lang="en-US" dirty="0" smtClean="0"/>
              <a:t>Characteristics </a:t>
            </a:r>
          </a:p>
          <a:p>
            <a:pPr lvl="1" eaLnBrk="1" hangingPunct="1"/>
            <a:r>
              <a:rPr lang="en-US" dirty="0" smtClean="0"/>
              <a:t>Routing strategies</a:t>
            </a:r>
          </a:p>
          <a:p>
            <a:pPr eaLnBrk="1" hangingPunct="1"/>
            <a:r>
              <a:rPr lang="en-US" dirty="0" smtClean="0"/>
              <a:t>Examples:  Routing in ARPANET</a:t>
            </a:r>
          </a:p>
          <a:p>
            <a:pPr lvl="1" eaLnBrk="1" hangingPunct="1"/>
            <a:r>
              <a:rPr lang="en-US" dirty="0" smtClean="0"/>
              <a:t>First generation: Distance Vector Routing</a:t>
            </a:r>
          </a:p>
          <a:p>
            <a:pPr lvl="1" eaLnBrk="1" hangingPunct="1"/>
            <a:r>
              <a:rPr lang="en-US" dirty="0" smtClean="0"/>
              <a:t>Second generation:  Link-State Routing</a:t>
            </a:r>
          </a:p>
          <a:p>
            <a:pPr lvl="1" eaLnBrk="1" hangingPunct="1"/>
            <a:r>
              <a:rPr lang="en-US" dirty="0" smtClean="0"/>
              <a:t>Third generation</a:t>
            </a:r>
            <a:endParaRPr lang="en-AU" dirty="0" smtClean="0"/>
          </a:p>
        </p:txBody>
      </p:sp>
      <p:sp>
        <p:nvSpPr>
          <p:cNvPr id="5" name="Content Placeholder 4"/>
          <p:cNvSpPr>
            <a:spLocks noGrp="1"/>
          </p:cNvSpPr>
          <p:nvPr>
            <p:ph sz="half" idx="2"/>
          </p:nvPr>
        </p:nvSpPr>
        <p:spPr>
          <a:xfrm>
            <a:off x="4648200" y="1524000"/>
            <a:ext cx="4038600" cy="5029200"/>
          </a:xfrm>
        </p:spPr>
        <p:txBody>
          <a:bodyPr>
            <a:normAutofit lnSpcReduction="10000"/>
          </a:bodyPr>
          <a:lstStyle/>
          <a:p>
            <a:pPr eaLnBrk="1" hangingPunct="1"/>
            <a:r>
              <a:rPr lang="en-US" dirty="0" smtClean="0"/>
              <a:t>Internet routing protocols</a:t>
            </a:r>
          </a:p>
          <a:p>
            <a:pPr lvl="1" eaLnBrk="1" hangingPunct="1"/>
            <a:r>
              <a:rPr lang="en-US" dirty="0" smtClean="0"/>
              <a:t>Autonomous systems</a:t>
            </a:r>
          </a:p>
          <a:p>
            <a:pPr lvl="1" eaLnBrk="1" hangingPunct="1"/>
            <a:r>
              <a:rPr lang="en-US" smtClean="0"/>
              <a:t>Approaches </a:t>
            </a:r>
            <a:r>
              <a:rPr lang="en-US" dirty="0" smtClean="0"/>
              <a:t>to routing </a:t>
            </a:r>
          </a:p>
          <a:p>
            <a:pPr lvl="1" eaLnBrk="1" hangingPunct="1"/>
            <a:r>
              <a:rPr lang="en-US" dirty="0" smtClean="0"/>
              <a:t>Border gateway protocol</a:t>
            </a:r>
          </a:p>
          <a:p>
            <a:pPr lvl="1" eaLnBrk="1" hangingPunct="1"/>
            <a:r>
              <a:rPr lang="en-US" dirty="0" smtClean="0"/>
              <a:t>OSPF protocol</a:t>
            </a:r>
          </a:p>
          <a:p>
            <a:pPr eaLnBrk="1" hangingPunct="1"/>
            <a:r>
              <a:rPr lang="en-US" dirty="0" smtClean="0"/>
              <a:t>Least-cost algorithms</a:t>
            </a:r>
          </a:p>
          <a:p>
            <a:pPr lvl="1" eaLnBrk="1" hangingPunct="1"/>
            <a:r>
              <a:rPr lang="en-US" dirty="0" err="1" smtClean="0"/>
              <a:t>Dijkstra’s</a:t>
            </a:r>
            <a:r>
              <a:rPr lang="en-US" dirty="0" smtClean="0"/>
              <a:t> algorithm</a:t>
            </a:r>
          </a:p>
          <a:p>
            <a:pPr lvl="1" eaLnBrk="1" hangingPunct="1"/>
            <a:r>
              <a:rPr lang="en-US" dirty="0" smtClean="0"/>
              <a:t>Bellman-Ford algorithm</a:t>
            </a:r>
          </a:p>
          <a:p>
            <a:pPr lvl="1" eaLnBrk="1" hangingPunct="1"/>
            <a:r>
              <a:rPr lang="en-US" dirty="0" smtClean="0"/>
              <a:t>Comparison </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kumimoji="1" lang="en-US" dirty="0"/>
              <a:t>Performance Criteria</a:t>
            </a:r>
          </a:p>
        </p:txBody>
      </p:sp>
      <p:sp>
        <p:nvSpPr>
          <p:cNvPr id="24579" name="Rectangle 3"/>
          <p:cNvSpPr>
            <a:spLocks noGrp="1" noChangeArrowheads="1"/>
          </p:cNvSpPr>
          <p:nvPr>
            <p:ph type="body" idx="1"/>
          </p:nvPr>
        </p:nvSpPr>
        <p:spPr/>
        <p:txBody>
          <a:bodyPr/>
          <a:lstStyle/>
          <a:p>
            <a:r>
              <a:rPr kumimoji="1" lang="en-US" dirty="0"/>
              <a:t>U</a:t>
            </a:r>
            <a:r>
              <a:rPr kumimoji="1" lang="en-US" dirty="0" smtClean="0"/>
              <a:t>sed </a:t>
            </a:r>
            <a:r>
              <a:rPr kumimoji="1" lang="en-US" dirty="0"/>
              <a:t>for selection of route</a:t>
            </a:r>
            <a:endParaRPr kumimoji="1" lang="en-US" dirty="0" smtClean="0"/>
          </a:p>
          <a:p>
            <a:r>
              <a:rPr kumimoji="1" lang="en-US" dirty="0"/>
              <a:t>S</a:t>
            </a:r>
            <a:r>
              <a:rPr kumimoji="1" lang="en-US" dirty="0" smtClean="0"/>
              <a:t>implest is to choose </a:t>
            </a:r>
            <a:r>
              <a:rPr kumimoji="1" lang="en-US" dirty="0"/>
              <a:t>“minimum hop”</a:t>
            </a:r>
            <a:endParaRPr kumimoji="1" lang="en-US" dirty="0" smtClean="0"/>
          </a:p>
          <a:p>
            <a:r>
              <a:rPr kumimoji="1" lang="en-US" dirty="0"/>
              <a:t>C</a:t>
            </a:r>
            <a:r>
              <a:rPr kumimoji="1" lang="en-US" dirty="0" smtClean="0"/>
              <a:t>an </a:t>
            </a:r>
            <a:r>
              <a:rPr kumimoji="1" lang="en-US" dirty="0"/>
              <a:t>be generalized as “least cost</a:t>
            </a:r>
            <a:r>
              <a:rPr kumimoji="1" lang="en-US" dirty="0" smtClean="0"/>
              <a:t>” routing</a:t>
            </a:r>
          </a:p>
          <a:p>
            <a:r>
              <a:rPr kumimoji="1" lang="en-US" dirty="0"/>
              <a:t>B</a:t>
            </a:r>
            <a:r>
              <a:rPr kumimoji="1" lang="en-US" dirty="0" smtClean="0"/>
              <a:t>ecause “least cost” is more flexible it is more common than “minimum hop”</a:t>
            </a:r>
            <a:endParaRPr kumimoji="1" lang="en-US" dirty="0"/>
          </a:p>
        </p:txBody>
      </p:sp>
      <p:pic>
        <p:nvPicPr>
          <p:cNvPr id="4" name="Picture 3"/>
          <p:cNvPicPr>
            <a:picLocks noChangeAspect="1"/>
          </p:cNvPicPr>
          <p:nvPr/>
        </p:nvPicPr>
        <p:blipFill>
          <a:blip r:embed="rId3"/>
          <a:stretch>
            <a:fillRect/>
          </a:stretch>
        </p:blipFill>
        <p:spPr>
          <a:xfrm>
            <a:off x="1524000" y="4724400"/>
            <a:ext cx="2667000" cy="166475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t="19091" b="23636"/>
          <a:stretch>
            <a:fillRect/>
          </a:stretch>
        </p:blipFill>
        <p:spPr>
          <a:xfrm>
            <a:off x="152400" y="152400"/>
            <a:ext cx="8738832" cy="6477000"/>
          </a:xfrm>
          <a:prstGeom prst="rect">
            <a:avLst/>
          </a:prstGeom>
          <a:solidFill>
            <a:schemeClr val="accent3">
              <a:lumMod val="20000"/>
              <a:lumOff val="80000"/>
            </a:schemeClr>
          </a:solidFill>
        </p:spPr>
      </p:pic>
    </p:spTree>
  </p:cSld>
  <p:clrMapOvr>
    <a:masterClrMapping/>
  </p:clrMapOvr>
  <p:transition spd="slow">
    <p:pull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kumimoji="1" lang="en-US" dirty="0"/>
              <a:t>Decision Time and Place</a:t>
            </a:r>
          </a:p>
        </p:txBody>
      </p:sp>
      <p:sp>
        <p:nvSpPr>
          <p:cNvPr id="26627" name="Rectangle 3"/>
          <p:cNvSpPr>
            <a:spLocks noGrp="1" noChangeArrowheads="1"/>
          </p:cNvSpPr>
          <p:nvPr>
            <p:ph type="body" idx="1"/>
          </p:nvPr>
        </p:nvSpPr>
        <p:spPr/>
        <p:txBody>
          <a:bodyPr/>
          <a:lstStyle/>
          <a:p>
            <a:pPr lvl="1"/>
            <a:endParaRPr kumimoji="1" lang="en-US" dirty="0" smtClean="0"/>
          </a:p>
          <a:p>
            <a:pPr lvl="1"/>
            <a:endParaRPr kumimoji="1" lang="en-US" dirty="0"/>
          </a:p>
        </p:txBody>
      </p:sp>
      <p:graphicFrame>
        <p:nvGraphicFramePr>
          <p:cNvPr id="4" name="Diagram 3"/>
          <p:cNvGraphicFramePr/>
          <p:nvPr>
            <p:extLst>
              <p:ext uri="{D42A27DB-BD31-4B8C-83A1-F6EECF244321}">
                <p14:modId xmlns:p14="http://schemas.microsoft.com/office/powerpoint/2010/main" val="476622437"/>
              </p:ext>
            </p:extLst>
          </p:nvPr>
        </p:nvGraphicFramePr>
        <p:xfrm>
          <a:off x="533400" y="1447800"/>
          <a:ext cx="8001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kumimoji="1" lang="en-US" dirty="0"/>
              <a:t>Network Information Source and Update Timing</a:t>
            </a:r>
          </a:p>
        </p:txBody>
      </p:sp>
      <p:sp>
        <p:nvSpPr>
          <p:cNvPr id="27651" name="Rectangle 3"/>
          <p:cNvSpPr>
            <a:spLocks noGrp="1" noChangeArrowheads="1"/>
          </p:cNvSpPr>
          <p:nvPr>
            <p:ph type="body" idx="1"/>
          </p:nvPr>
        </p:nvSpPr>
        <p:spPr/>
        <p:txBody>
          <a:bodyPr/>
          <a:lstStyle/>
          <a:p>
            <a:pPr>
              <a:lnSpc>
                <a:spcPct val="90000"/>
              </a:lnSpc>
            </a:pPr>
            <a:r>
              <a:rPr kumimoji="1" lang="en-US" sz="2800" dirty="0"/>
              <a:t>R</a:t>
            </a:r>
            <a:r>
              <a:rPr kumimoji="1" lang="en-US" sz="2800" dirty="0" smtClean="0"/>
              <a:t>outing </a:t>
            </a:r>
            <a:r>
              <a:rPr kumimoji="1" lang="en-US" sz="2800" dirty="0"/>
              <a:t>decisions usually based on knowledge of </a:t>
            </a:r>
            <a:r>
              <a:rPr kumimoji="1" lang="en-US" sz="2800" dirty="0" smtClean="0"/>
              <a:t>network, traffic load, and link cost</a:t>
            </a:r>
          </a:p>
          <a:p>
            <a:pPr lvl="1">
              <a:lnSpc>
                <a:spcPct val="90000"/>
              </a:lnSpc>
            </a:pPr>
            <a:r>
              <a:rPr kumimoji="1" lang="en-US" sz="2400" dirty="0"/>
              <a:t>D</a:t>
            </a:r>
            <a:r>
              <a:rPr kumimoji="1" lang="en-US" sz="2400" dirty="0" smtClean="0"/>
              <a:t>istributed </a:t>
            </a:r>
            <a:r>
              <a:rPr kumimoji="1" lang="en-US" sz="2400" dirty="0"/>
              <a:t>routing</a:t>
            </a:r>
            <a:endParaRPr kumimoji="1" lang="en-US" sz="2400" dirty="0" smtClean="0"/>
          </a:p>
          <a:p>
            <a:pPr lvl="2">
              <a:lnSpc>
                <a:spcPct val="90000"/>
              </a:lnSpc>
            </a:pPr>
            <a:r>
              <a:rPr kumimoji="1" lang="en-US" sz="2000" dirty="0"/>
              <a:t>U</a:t>
            </a:r>
            <a:r>
              <a:rPr kumimoji="1" lang="en-US" sz="2000" dirty="0" smtClean="0"/>
              <a:t>sing </a:t>
            </a:r>
            <a:r>
              <a:rPr kumimoji="1" lang="en-US" sz="2000" dirty="0"/>
              <a:t>local knowledge, </a:t>
            </a:r>
            <a:r>
              <a:rPr kumimoji="1" lang="en-US" sz="2000" dirty="0" smtClean="0"/>
              <a:t>information </a:t>
            </a:r>
            <a:r>
              <a:rPr kumimoji="1" lang="en-US" sz="2000" dirty="0"/>
              <a:t>from adjacent nodes, </a:t>
            </a:r>
            <a:r>
              <a:rPr kumimoji="1" lang="en-US" sz="2000" dirty="0" smtClean="0"/>
              <a:t>information </a:t>
            </a:r>
            <a:r>
              <a:rPr kumimoji="1" lang="en-US" sz="2000" dirty="0"/>
              <a:t>from all nodes on a potential route</a:t>
            </a:r>
            <a:endParaRPr kumimoji="1" lang="en-US" sz="2000" dirty="0" smtClean="0"/>
          </a:p>
          <a:p>
            <a:pPr lvl="1">
              <a:lnSpc>
                <a:spcPct val="90000"/>
              </a:lnSpc>
            </a:pPr>
            <a:r>
              <a:rPr kumimoji="1" lang="en-US" sz="2400" dirty="0"/>
              <a:t>C</a:t>
            </a:r>
            <a:r>
              <a:rPr kumimoji="1" lang="en-US" sz="2400" dirty="0" smtClean="0"/>
              <a:t>entral </a:t>
            </a:r>
            <a:r>
              <a:rPr kumimoji="1" lang="en-US" sz="2400" dirty="0"/>
              <a:t>routing</a:t>
            </a:r>
            <a:endParaRPr kumimoji="1" lang="en-US" sz="2400" dirty="0" smtClean="0"/>
          </a:p>
          <a:p>
            <a:pPr lvl="2">
              <a:lnSpc>
                <a:spcPct val="90000"/>
              </a:lnSpc>
            </a:pPr>
            <a:r>
              <a:rPr kumimoji="1" lang="en-US" sz="2000" dirty="0"/>
              <a:t>C</a:t>
            </a:r>
            <a:r>
              <a:rPr kumimoji="1" lang="en-US" sz="2000" dirty="0" smtClean="0"/>
              <a:t>ollect information </a:t>
            </a:r>
            <a:r>
              <a:rPr kumimoji="1" lang="en-US" sz="2000" dirty="0"/>
              <a:t>from all </a:t>
            </a:r>
            <a:r>
              <a:rPr kumimoji="1" lang="en-US" sz="2000" dirty="0" smtClean="0"/>
              <a:t>nodes</a:t>
            </a:r>
            <a:endParaRPr kumimoji="1" lang="en-US" sz="2000" dirty="0"/>
          </a:p>
        </p:txBody>
      </p:sp>
      <p:graphicFrame>
        <p:nvGraphicFramePr>
          <p:cNvPr id="4" name="Diagram 3"/>
          <p:cNvGraphicFramePr/>
          <p:nvPr/>
        </p:nvGraphicFramePr>
        <p:xfrm>
          <a:off x="1371600" y="4495800"/>
          <a:ext cx="59436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01-Overview">
  <a:themeElements>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32"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32"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h01">
  <a:themeElements>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10072</TotalTime>
  <Words>11379</Words>
  <Application>Microsoft Office PowerPoint</Application>
  <PresentationFormat>如螢幕大小 (4:3)</PresentationFormat>
  <Paragraphs>852</Paragraphs>
  <Slides>54</Slides>
  <Notes>54</Notes>
  <HiddenSlides>0</HiddenSlides>
  <MMClips>0</MMClips>
  <ScaleCrop>false</ScaleCrop>
  <HeadingPairs>
    <vt:vector size="6" baseType="variant">
      <vt:variant>
        <vt:lpstr>使用字型</vt:lpstr>
      </vt:variant>
      <vt:variant>
        <vt:i4>6</vt:i4>
      </vt:variant>
      <vt:variant>
        <vt:lpstr>佈景主題</vt:lpstr>
      </vt:variant>
      <vt:variant>
        <vt:i4>2</vt:i4>
      </vt:variant>
      <vt:variant>
        <vt:lpstr>投影片標題</vt:lpstr>
      </vt:variant>
      <vt:variant>
        <vt:i4>54</vt:i4>
      </vt:variant>
    </vt:vector>
  </HeadingPairs>
  <TitlesOfParts>
    <vt:vector size="62" baseType="lpstr">
      <vt:lpstr>ＭＳ Ｐゴシック</vt:lpstr>
      <vt:lpstr>Arial</vt:lpstr>
      <vt:lpstr>Symbol</vt:lpstr>
      <vt:lpstr>Times</vt:lpstr>
      <vt:lpstr>Times New Roman</vt:lpstr>
      <vt:lpstr>Wingdings</vt:lpstr>
      <vt:lpstr>01-Overview</vt:lpstr>
      <vt:lpstr>ch01</vt:lpstr>
      <vt:lpstr>Data and Computer Communications</vt:lpstr>
      <vt:lpstr>Routing</vt:lpstr>
      <vt:lpstr>Routing in Switched Data Networks</vt:lpstr>
      <vt:lpstr>Routing in Packet Switching Networks</vt:lpstr>
      <vt:lpstr>Table 19.1 Elements of Routing Techniques for Packet-Switching Networks </vt:lpstr>
      <vt:lpstr>Performance Criteria</vt:lpstr>
      <vt:lpstr>PowerPoint 簡報</vt:lpstr>
      <vt:lpstr>Decision Time and Place</vt:lpstr>
      <vt:lpstr>Network Information Source and Update Timing</vt:lpstr>
      <vt:lpstr>Routing Strategies - Fixed Routing</vt:lpstr>
      <vt:lpstr>PowerPoint 簡報</vt:lpstr>
      <vt:lpstr>Routing Strategies - Flooding</vt:lpstr>
      <vt:lpstr>PowerPoint 簡報</vt:lpstr>
      <vt:lpstr>Properties of Flooding</vt:lpstr>
      <vt:lpstr>Routing Strategies - Random Routing</vt:lpstr>
      <vt:lpstr>Routing Strategies - Adaptive Routing</vt:lpstr>
      <vt:lpstr>Adaptive Routing Advantages</vt:lpstr>
      <vt:lpstr>Classification of Adaptive Routing Strategies</vt:lpstr>
      <vt:lpstr>PowerPoint 簡報</vt:lpstr>
      <vt:lpstr>ARPANET Routing Strategies 1st Generation</vt:lpstr>
      <vt:lpstr>PowerPoint 簡報</vt:lpstr>
      <vt:lpstr>PowerPoint 簡報</vt:lpstr>
      <vt:lpstr>ARPANET Routing Strategies 2nd Generation</vt:lpstr>
      <vt:lpstr>PowerPoint 簡報</vt:lpstr>
      <vt:lpstr>ARPANET Routing Strategies 3rd Generation</vt:lpstr>
      <vt:lpstr>PowerPoint 簡報</vt:lpstr>
      <vt:lpstr>Internet Routing Protocols</vt:lpstr>
      <vt:lpstr>Autonomous Systems (AS)</vt:lpstr>
      <vt:lpstr>Interior Router Protocol  (IRP)</vt:lpstr>
      <vt:lpstr>PowerPoint 簡報</vt:lpstr>
      <vt:lpstr>Exterior Router Protocol (ERP)</vt:lpstr>
      <vt:lpstr>Approaches to Routing</vt:lpstr>
      <vt:lpstr>Distance-Vector Routing</vt:lpstr>
      <vt:lpstr>Link-State Routing</vt:lpstr>
      <vt:lpstr>Path-Vector Routing</vt:lpstr>
      <vt:lpstr>Border Gateway Protocol (BGP)</vt:lpstr>
      <vt:lpstr>Table 19.2   BGP-4 Messages </vt:lpstr>
      <vt:lpstr>Neighbor Acquisition</vt:lpstr>
      <vt:lpstr>PowerPoint 簡報</vt:lpstr>
      <vt:lpstr>Open Shortest Path First (OSPF) Protocol</vt:lpstr>
      <vt:lpstr>PowerPoint 簡報</vt:lpstr>
      <vt:lpstr>PowerPoint 簡報</vt:lpstr>
      <vt:lpstr>Table 19.3  Routing Table for R6</vt:lpstr>
      <vt:lpstr>Dijkstra’s Algorithm</vt:lpstr>
      <vt:lpstr>Dijkstra’s Algorithm Method</vt:lpstr>
      <vt:lpstr>Table 19.4(a)  Example of Least-Cost Routing Algorithms  (using Figure 19.1)</vt:lpstr>
      <vt:lpstr>PowerPoint 簡報</vt:lpstr>
      <vt:lpstr>Bellman-Ford Algorithm</vt:lpstr>
      <vt:lpstr>Bellman-Ford Algorithm</vt:lpstr>
      <vt:lpstr>Table 19.4(b)  Example of Least-Cost Routing Algorithms  (using Figure 19.1)</vt:lpstr>
      <vt:lpstr>PowerPoint 簡報</vt:lpstr>
      <vt:lpstr>Comparison</vt:lpstr>
      <vt:lpstr>Evaluation</vt:lpstr>
      <vt:lpstr>Summary</vt:lpstr>
    </vt:vector>
  </TitlesOfParts>
  <Manager/>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 William Stallings, Data and Computer Communications, 8/e</dc:title>
  <dc:subject>Lecture Slides</dc:subject>
  <dc:creator>Dr Lawrie Brown</dc:creator>
  <cp:keywords/>
  <dc:description/>
  <cp:lastModifiedBy>YCC</cp:lastModifiedBy>
  <cp:revision>107</cp:revision>
  <cp:lastPrinted>2006-07-26T03:20:36Z</cp:lastPrinted>
  <dcterms:created xsi:type="dcterms:W3CDTF">2013-11-08T04:23:57Z</dcterms:created>
  <dcterms:modified xsi:type="dcterms:W3CDTF">2017-05-23T13:54:26Z</dcterms:modified>
  <cp:category/>
</cp:coreProperties>
</file>