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88" r:id="rId3"/>
    <p:sldId id="289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Message (1)" id="{EB20F4F2-9AAA-43D3-9523-A28B7A21DDEE}">
          <p14:sldIdLst>
            <p14:sldId id="284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16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774" y="660"/>
      </p:cViewPr>
      <p:guideLst>
        <p:guide orient="horz" pos="2160"/>
        <p:guide pos="3840"/>
        <p:guide pos="264"/>
        <p:guide orient="horz" pos="264"/>
        <p:guide pos="7416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527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64" userDrawn="1">
          <p15:clr>
            <a:srgbClr val="FBAE40"/>
          </p15:clr>
        </p15:guide>
        <p15:guide id="5" orient="horz" pos="4065" userDrawn="1">
          <p15:clr>
            <a:srgbClr val="FBAE40"/>
          </p15:clr>
        </p15:guide>
        <p15:guide id="6" pos="74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E6723C01-D25E-49A4-9288-8EC93D37EF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96092" y="1655629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F8005E1-E61E-4FD4-9C83-143664C6FB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5494" y="1655629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DDA34490-CD9F-4BEC-97D8-AECBD5AE9F2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96092" y="3861281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94F2B1A-1D83-472C-A782-FA47661E4C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5494" y="3861281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3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56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413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56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71651" y="1804651"/>
            <a:ext cx="3248698" cy="3248698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939486" y="2161886"/>
            <a:ext cx="2534228" cy="2534228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716960" y="2161886"/>
            <a:ext cx="2534228" cy="2534228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0246767" y="2455077"/>
            <a:ext cx="1947846" cy="1947846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070" y="2455077"/>
            <a:ext cx="1947846" cy="1947846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5260FEEF-745D-4E92-8756-20ABC5598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4C5C6B9-C05E-4C27-A65B-DB15FE7484E7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160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78573" y="1333500"/>
            <a:ext cx="5290597" cy="3546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122831" y="1333500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794959" y="1333500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6122831" y="3133696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8794959" y="3133696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6A9B62C-3919-44F6-9EE3-8612CFB936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245EC0B-3124-4EF2-AEE7-985E6792C642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65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218736" y="1408921"/>
            <a:ext cx="2702057" cy="18883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014686" y="1408921"/>
            <a:ext cx="2034370" cy="25142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6142944" y="1408921"/>
            <a:ext cx="2034370" cy="25142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4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8271202" y="1408921"/>
            <a:ext cx="2702062" cy="4637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1218736" y="3396343"/>
            <a:ext cx="2702057" cy="2649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6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014686" y="4011868"/>
            <a:ext cx="4162628" cy="2034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979AD42-0112-4220-98B3-2373BA814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DDC3984-E1EB-4831-B2FB-693E5FE0B7A2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3401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046848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3882906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6722426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9558484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3E7CC68-7612-4E81-AD18-D542995DBA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813561B-1253-4502-8BEA-DABA526B73B9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9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8712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269642" y="1801043"/>
            <a:ext cx="2331974" cy="233197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2F16E42-6C7F-42C8-95F8-8F086F3EDB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048" y="0"/>
            <a:ext cx="7173951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711196B1-9996-4E02-ACF1-5622F606AF55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685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1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4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9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7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9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1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162A148-5C64-4092-981D-03BDC5A3E1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7123" y="3584417"/>
            <a:ext cx="4884429" cy="65307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CD73134-5FCC-44E4-81AD-18208B54AFF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657" y="1070149"/>
            <a:ext cx="1793631" cy="3175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15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5193C4D-6377-4A59-86E5-1E881B32CC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6076" y="2820883"/>
            <a:ext cx="1412673" cy="1765605"/>
          </a:xfrm>
          <a:prstGeom prst="roundRect">
            <a:avLst>
              <a:gd name="adj" fmla="val 15812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A6FEB210-882C-4886-BCF5-41DCE5443D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95498" y="2820883"/>
            <a:ext cx="1412673" cy="1765605"/>
          </a:xfrm>
          <a:prstGeom prst="roundRect">
            <a:avLst>
              <a:gd name="adj" fmla="val 15812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AD00123-4E10-4F22-ADA3-669CE79B7AF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08718" y="2683488"/>
            <a:ext cx="1632538" cy="2040396"/>
          </a:xfrm>
          <a:prstGeom prst="roundRect">
            <a:avLst>
              <a:gd name="adj" fmla="val 15812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088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942503DF-479D-40ED-B404-11C5810754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64002" y="2050543"/>
            <a:ext cx="3378873" cy="2104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FCE4E2F4-1191-4A3A-95F7-D6F46D947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48929" y="2050543"/>
            <a:ext cx="3378873" cy="2104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99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A098A6B5-8F9B-4694-9C07-51A1D2D9C99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91062" y="2318501"/>
            <a:ext cx="3580713" cy="2233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686A7547-6A23-4753-BF03-A40949A7D5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16397" y="2318501"/>
            <a:ext cx="3580713" cy="2233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E4AE1E8-A884-4414-873E-EBB953546D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41251" y="2063618"/>
            <a:ext cx="4309131" cy="26841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605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EC7B8B44-40D8-4FAC-AF71-26D6B3A4BD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0313" y="1473159"/>
            <a:ext cx="5332693" cy="3291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7586BF8F-C70B-4C3A-A3F6-79F7983F67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98993" y="1473159"/>
            <a:ext cx="5332693" cy="3291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9665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B540F84-8B06-45D5-BA09-9BD571FE5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48734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8E75C17-000C-46DC-9076-337D46D126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81020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6DFF171-0A02-457E-9F35-D4C5CD93406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26198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EFFC52F8-71C2-4B38-A867-064BF99274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62256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15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FCC91CFF-BDB3-4B11-9196-0B41D6D0AE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4525" y="1704638"/>
            <a:ext cx="1920240" cy="192480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EE57D6BF-C787-48FE-B6B9-A9800E4A7C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364195B-9788-46F5-9A13-1F095EC37778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93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0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85" r:id="rId9"/>
    <p:sldLayoutId id="2147483693" r:id="rId10"/>
    <p:sldLayoutId id="2147483684" r:id="rId11"/>
    <p:sldLayoutId id="2147483687" r:id="rId12"/>
    <p:sldLayoutId id="2147483690" r:id="rId13"/>
    <p:sldLayoutId id="2147483688" r:id="rId14"/>
    <p:sldLayoutId id="2147483692" r:id="rId15"/>
    <p:sldLayoutId id="2147483686" r:id="rId16"/>
    <p:sldLayoutId id="2147483691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za.saputra@lecturer.itk.ac.i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4167672" y="1500673"/>
            <a:ext cx="3856656" cy="3856654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" name="Straight Connector 3"/>
          <p:cNvCxnSpPr>
            <a:cxnSpLocks/>
            <a:endCxn id="2" idx="1"/>
          </p:cNvCxnSpPr>
          <p:nvPr/>
        </p:nvCxnSpPr>
        <p:spPr>
          <a:xfrm>
            <a:off x="0" y="3429000"/>
            <a:ext cx="4167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  <a:stCxn id="2" idx="3"/>
          </p:cNvCxnSpPr>
          <p:nvPr/>
        </p:nvCxnSpPr>
        <p:spPr>
          <a:xfrm>
            <a:off x="8024328" y="3429000"/>
            <a:ext cx="4167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8699" y="2591735"/>
            <a:ext cx="5194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Aturan</a:t>
            </a:r>
            <a:r>
              <a:rPr lang="en-ID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 </a:t>
            </a:r>
          </a:p>
          <a:p>
            <a:pPr algn="ctr"/>
            <a:r>
              <a:rPr lang="en-ID" sz="4000" b="1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Perkuliahan</a:t>
            </a:r>
            <a:endParaRPr lang="en-ID" sz="4000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Droid Serif" panose="02020600060500020200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B975-A8CE-D08F-87A9-479D96DE6A14}"/>
              </a:ext>
            </a:extLst>
          </p:cNvPr>
          <p:cNvSpPr txBox="1"/>
          <p:nvPr/>
        </p:nvSpPr>
        <p:spPr>
          <a:xfrm>
            <a:off x="2235007" y="5363195"/>
            <a:ext cx="7721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4800" b="1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Pengolahan</a:t>
            </a:r>
            <a:r>
              <a:rPr lang="en-ID" sz="48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 </a:t>
            </a:r>
            <a:r>
              <a:rPr lang="en-ID" sz="4800" b="1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Sinyal</a:t>
            </a:r>
            <a:r>
              <a:rPr lang="en-ID" sz="48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 Digital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07D3B-D319-8485-D587-C59A481B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1E728-5145-3104-5B67-CFF8C4C1B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A47C2B4A-2184-9681-9B94-8D1E765ACA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4" b="21964"/>
          <a:stretch/>
        </p:blipFill>
        <p:spPr>
          <a:xfrm>
            <a:off x="1269642" y="1801043"/>
            <a:ext cx="2331974" cy="2331974"/>
          </a:xfrm>
        </p:spPr>
      </p:pic>
      <p:sp>
        <p:nvSpPr>
          <p:cNvPr id="31" name="TextBox 30"/>
          <p:cNvSpPr txBox="1"/>
          <p:nvPr/>
        </p:nvSpPr>
        <p:spPr>
          <a:xfrm>
            <a:off x="1727493" y="4133016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Hello!</a:t>
            </a:r>
            <a:endParaRPr lang="id-ID" sz="3600" b="1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5984" y="4719458"/>
            <a:ext cx="3991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I’m </a:t>
            </a:r>
            <a:r>
              <a:rPr lang="en-US" sz="2000" b="1" dirty="0">
                <a:solidFill>
                  <a:srgbClr val="FFFF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Riza Hadi Saputra, S.T., M.T</a:t>
            </a:r>
            <a:endParaRPr lang="id-ID" sz="2000" b="1" dirty="0">
              <a:solidFill>
                <a:srgbClr val="FFFF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0621" y="1151148"/>
            <a:ext cx="7052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Bachelor </a:t>
            </a:r>
            <a:r>
              <a:rPr lang="en-US" sz="2400" b="1" dirty="0">
                <a:latin typeface="Roboto Slab" pitchFamily="2" charset="0"/>
                <a:ea typeface="Roboto Slab" pitchFamily="2" charset="0"/>
              </a:rPr>
              <a:t>at Telkom University in 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Physics Engineering </a:t>
            </a:r>
            <a:r>
              <a:rPr lang="en-US" b="1" dirty="0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Instrumentasi</a:t>
            </a:r>
            <a:r>
              <a:rPr lang="en-US" b="1" dirty="0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 dan </a:t>
            </a:r>
            <a:r>
              <a:rPr lang="en-US" b="1" dirty="0" err="1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Kontrol</a:t>
            </a:r>
            <a:r>
              <a:rPr lang="en-US" b="1" dirty="0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)</a:t>
            </a:r>
          </a:p>
          <a:p>
            <a:endParaRPr lang="en-US" sz="2400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Master </a:t>
            </a:r>
            <a:r>
              <a:rPr lang="en-US" sz="2400" b="1" dirty="0">
                <a:latin typeface="Roboto Slab" pitchFamily="2" charset="0"/>
                <a:ea typeface="Roboto Slab" pitchFamily="2" charset="0"/>
              </a:rPr>
              <a:t>at Bandung of Institute Technology in </a:t>
            </a:r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Physics Engineering </a:t>
            </a:r>
            <a:r>
              <a:rPr lang="en-US" b="1" dirty="0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Otomasi</a:t>
            </a:r>
            <a:r>
              <a:rPr lang="en-US" b="1" dirty="0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 Proses </a:t>
            </a:r>
            <a:r>
              <a:rPr lang="en-US" b="1" dirty="0" err="1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Industri</a:t>
            </a:r>
            <a:r>
              <a:rPr lang="en-US" b="1" dirty="0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n-US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3D7CB-76FB-B2E1-1A1F-DEF6147C6A7C}"/>
              </a:ext>
            </a:extLst>
          </p:cNvPr>
          <p:cNvSpPr txBox="1"/>
          <p:nvPr/>
        </p:nvSpPr>
        <p:spPr>
          <a:xfrm>
            <a:off x="4960621" y="3429000"/>
            <a:ext cx="705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hlinkClick r:id="rId3"/>
              </a:rPr>
              <a:t>riza.saputra@lecturer.itk.ac.id</a:t>
            </a:r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 </a:t>
            </a:r>
            <a:endParaRPr lang="en-US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10625-93C8-6671-7B99-36F9432DA044}"/>
              </a:ext>
            </a:extLst>
          </p:cNvPr>
          <p:cNvSpPr txBox="1"/>
          <p:nvPr/>
        </p:nvSpPr>
        <p:spPr>
          <a:xfrm>
            <a:off x="4960620" y="4190047"/>
            <a:ext cx="705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0852-476-82-476</a:t>
            </a:r>
            <a:endParaRPr lang="en-US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2EFFE-2439-EB80-1A95-4755FD51A01C}"/>
              </a:ext>
            </a:extLst>
          </p:cNvPr>
          <p:cNvSpPr txBox="1"/>
          <p:nvPr/>
        </p:nvSpPr>
        <p:spPr>
          <a:xfrm>
            <a:off x="4960620" y="4957315"/>
            <a:ext cx="705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Gedung B Ruang B101 (Prodi 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C1EB8-22F9-57BB-E3E5-D69692F6DC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6"/>
          <a:stretch/>
        </p:blipFill>
        <p:spPr>
          <a:xfrm>
            <a:off x="9720057" y="4267734"/>
            <a:ext cx="301337" cy="312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030F0-C49C-7D1F-0EE3-D321363A2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6A535A-D721-D126-59C5-F40006743A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Rencana</a:t>
            </a:r>
            <a:r>
              <a:rPr lang="en-ID" sz="3200" dirty="0"/>
              <a:t> </a:t>
            </a:r>
            <a:r>
              <a:rPr lang="en-ID" sz="3200" dirty="0" err="1"/>
              <a:t>Jadwal</a:t>
            </a:r>
            <a:r>
              <a:rPr lang="en-ID" sz="3200" dirty="0"/>
              <a:t> </a:t>
            </a:r>
            <a:r>
              <a:rPr lang="en-ID" sz="3200" dirty="0" err="1"/>
              <a:t>Perkuliahan</a:t>
            </a:r>
            <a:r>
              <a:rPr lang="en-ID" sz="3200" dirty="0"/>
              <a:t> (UTS)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77BDE-2FB4-47E7-B9A6-5FACF553D682}"/>
              </a:ext>
            </a:extLst>
          </p:cNvPr>
          <p:cNvSpPr txBox="1"/>
          <p:nvPr/>
        </p:nvSpPr>
        <p:spPr>
          <a:xfrm>
            <a:off x="99916" y="23594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Sampling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F50F74C-A114-17E7-3FAB-E2FF9E3BFBF2}"/>
              </a:ext>
            </a:extLst>
          </p:cNvPr>
          <p:cNvSpPr txBox="1">
            <a:spLocks/>
          </p:cNvSpPr>
          <p:nvPr/>
        </p:nvSpPr>
        <p:spPr>
          <a:xfrm>
            <a:off x="991378" y="84015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B3A7B7-FADC-262E-3689-0D10679BB48A}"/>
              </a:ext>
            </a:extLst>
          </p:cNvPr>
          <p:cNvSpPr/>
          <p:nvPr/>
        </p:nvSpPr>
        <p:spPr>
          <a:xfrm>
            <a:off x="315859" y="1792902"/>
            <a:ext cx="11315700" cy="3272196"/>
          </a:xfrm>
          <a:custGeom>
            <a:avLst/>
            <a:gdLst>
              <a:gd name="connsiteX0" fmla="*/ 0 w 11315700"/>
              <a:gd name="connsiteY0" fmla="*/ 94656 h 3272196"/>
              <a:gd name="connsiteX1" fmla="*/ 1360170 w 11315700"/>
              <a:gd name="connsiteY1" fmla="*/ 186096 h 3272196"/>
              <a:gd name="connsiteX2" fmla="*/ 2228850 w 11315700"/>
              <a:gd name="connsiteY2" fmla="*/ 1774866 h 3272196"/>
              <a:gd name="connsiteX3" fmla="*/ 4892040 w 11315700"/>
              <a:gd name="connsiteY3" fmla="*/ 1511976 h 3272196"/>
              <a:gd name="connsiteX4" fmla="*/ 7338060 w 11315700"/>
              <a:gd name="connsiteY4" fmla="*/ 2826426 h 3272196"/>
              <a:gd name="connsiteX5" fmla="*/ 9544050 w 11315700"/>
              <a:gd name="connsiteY5" fmla="*/ 2620686 h 3272196"/>
              <a:gd name="connsiteX6" fmla="*/ 11315700 w 11315700"/>
              <a:gd name="connsiteY6" fmla="*/ 3272196 h 32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700" h="3272196">
                <a:moveTo>
                  <a:pt x="0" y="94656"/>
                </a:moveTo>
                <a:cubicBezTo>
                  <a:pt x="494347" y="358"/>
                  <a:pt x="988695" y="-93939"/>
                  <a:pt x="1360170" y="186096"/>
                </a:cubicBezTo>
                <a:cubicBezTo>
                  <a:pt x="1731645" y="466131"/>
                  <a:pt x="1640205" y="1553886"/>
                  <a:pt x="2228850" y="1774866"/>
                </a:cubicBezTo>
                <a:cubicBezTo>
                  <a:pt x="2817495" y="1995846"/>
                  <a:pt x="4040505" y="1336716"/>
                  <a:pt x="4892040" y="1511976"/>
                </a:cubicBezTo>
                <a:cubicBezTo>
                  <a:pt x="5743575" y="1687236"/>
                  <a:pt x="6562725" y="2641641"/>
                  <a:pt x="7338060" y="2826426"/>
                </a:cubicBezTo>
                <a:cubicBezTo>
                  <a:pt x="8113395" y="3011211"/>
                  <a:pt x="8881110" y="2546391"/>
                  <a:pt x="9544050" y="2620686"/>
                </a:cubicBezTo>
                <a:cubicBezTo>
                  <a:pt x="10206990" y="2694981"/>
                  <a:pt x="10761345" y="2983588"/>
                  <a:pt x="11315700" y="3272196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045D60-2D28-0B7C-FA33-54F4E45C1564}"/>
              </a:ext>
            </a:extLst>
          </p:cNvPr>
          <p:cNvSpPr/>
          <p:nvPr/>
        </p:nvSpPr>
        <p:spPr>
          <a:xfrm>
            <a:off x="182880" y="1450443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B40436-8EA3-1AD2-C400-CA3298A33207}"/>
              </a:ext>
            </a:extLst>
          </p:cNvPr>
          <p:cNvSpPr/>
          <p:nvPr/>
        </p:nvSpPr>
        <p:spPr>
          <a:xfrm>
            <a:off x="1585888" y="2282410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DD630-1689-EF13-0DA7-DF2421F042AA}"/>
              </a:ext>
            </a:extLst>
          </p:cNvPr>
          <p:cNvSpPr/>
          <p:nvPr/>
        </p:nvSpPr>
        <p:spPr>
          <a:xfrm>
            <a:off x="2890023" y="3016935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84531-87D8-A595-8414-E813D5942B08}"/>
              </a:ext>
            </a:extLst>
          </p:cNvPr>
          <p:cNvSpPr/>
          <p:nvPr/>
        </p:nvSpPr>
        <p:spPr>
          <a:xfrm>
            <a:off x="4751444" y="2934871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8DDDC-0628-6DCD-1954-C4B081A1196E}"/>
              </a:ext>
            </a:extLst>
          </p:cNvPr>
          <p:cNvSpPr/>
          <p:nvPr/>
        </p:nvSpPr>
        <p:spPr>
          <a:xfrm>
            <a:off x="6206963" y="3741374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B9C49-1594-3CAA-108B-9EFA583FE285}"/>
              </a:ext>
            </a:extLst>
          </p:cNvPr>
          <p:cNvSpPr/>
          <p:nvPr/>
        </p:nvSpPr>
        <p:spPr>
          <a:xfrm>
            <a:off x="8110850" y="4153437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D9DCA2-CDF6-A3F2-AD71-487815358D9C}"/>
              </a:ext>
            </a:extLst>
          </p:cNvPr>
          <p:cNvSpPr/>
          <p:nvPr/>
        </p:nvSpPr>
        <p:spPr>
          <a:xfrm>
            <a:off x="10014737" y="4171366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7</a:t>
            </a:r>
          </a:p>
        </p:txBody>
      </p:sp>
      <p:sp>
        <p:nvSpPr>
          <p:cNvPr id="14" name="Star: 6 Points 13">
            <a:extLst>
              <a:ext uri="{FF2B5EF4-FFF2-40B4-BE49-F238E27FC236}">
                <a16:creationId xmlns:a16="http://schemas.microsoft.com/office/drawing/2014/main" id="{33D6D1E8-ABD1-0BE8-CD2F-FBFDA6BC09C0}"/>
              </a:ext>
            </a:extLst>
          </p:cNvPr>
          <p:cNvSpPr/>
          <p:nvPr/>
        </p:nvSpPr>
        <p:spPr>
          <a:xfrm>
            <a:off x="11057499" y="4707748"/>
            <a:ext cx="1068754" cy="139961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524406-0077-9ACC-F907-14A81DEEF87C}"/>
              </a:ext>
            </a:extLst>
          </p:cNvPr>
          <p:cNvSpPr/>
          <p:nvPr/>
        </p:nvSpPr>
        <p:spPr>
          <a:xfrm>
            <a:off x="11123246" y="4995493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B1519-59DE-4D62-F83C-22CE2D6F4283}"/>
              </a:ext>
            </a:extLst>
          </p:cNvPr>
          <p:cNvSpPr txBox="1"/>
          <p:nvPr/>
        </p:nvSpPr>
        <p:spPr>
          <a:xfrm>
            <a:off x="1852516" y="19052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DFT 1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F72F1-420C-D3F5-8EC7-3272CBEBE366}"/>
              </a:ext>
            </a:extLst>
          </p:cNvPr>
          <p:cNvSpPr txBox="1"/>
          <p:nvPr/>
        </p:nvSpPr>
        <p:spPr>
          <a:xfrm>
            <a:off x="2984993" y="38325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DFT 2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86BED-5961-C1AC-976B-A363EB102DC8}"/>
              </a:ext>
            </a:extLst>
          </p:cNvPr>
          <p:cNvSpPr txBox="1"/>
          <p:nvPr/>
        </p:nvSpPr>
        <p:spPr>
          <a:xfrm>
            <a:off x="4814353" y="250980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Quiz 2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CA3DC-5A76-15EB-52BF-E64AC6C04ED6}"/>
              </a:ext>
            </a:extLst>
          </p:cNvPr>
          <p:cNvSpPr txBox="1"/>
          <p:nvPr/>
        </p:nvSpPr>
        <p:spPr>
          <a:xfrm>
            <a:off x="6199639" y="453263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FFT 1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00932-EE5B-1560-CA4C-DA4FA8705BEB}"/>
              </a:ext>
            </a:extLst>
          </p:cNvPr>
          <p:cNvSpPr txBox="1"/>
          <p:nvPr/>
        </p:nvSpPr>
        <p:spPr>
          <a:xfrm>
            <a:off x="8212949" y="38036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FFT 2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74609-C0F5-DF9A-1024-E358B7B0E67F}"/>
              </a:ext>
            </a:extLst>
          </p:cNvPr>
          <p:cNvSpPr txBox="1"/>
          <p:nvPr/>
        </p:nvSpPr>
        <p:spPr>
          <a:xfrm>
            <a:off x="9999099" y="4995493"/>
            <a:ext cx="968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Coding </a:t>
            </a:r>
          </a:p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Python </a:t>
            </a:r>
          </a:p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FFT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140EB2-7311-5E67-BFC8-B4969A387BB6}"/>
              </a:ext>
            </a:extLst>
          </p:cNvPr>
          <p:cNvSpPr txBox="1"/>
          <p:nvPr/>
        </p:nvSpPr>
        <p:spPr>
          <a:xfrm>
            <a:off x="11273369" y="43479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UTS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C05154E-249A-8002-1BED-5F01B6C9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93470E-78CB-B15C-BDAF-481B73252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3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Rencana</a:t>
            </a:r>
            <a:r>
              <a:rPr lang="en-ID" sz="3200" dirty="0"/>
              <a:t> </a:t>
            </a:r>
            <a:r>
              <a:rPr lang="en-ID" sz="3200" dirty="0" err="1"/>
              <a:t>Jadwal</a:t>
            </a:r>
            <a:r>
              <a:rPr lang="en-ID" sz="3200" dirty="0"/>
              <a:t> </a:t>
            </a:r>
            <a:r>
              <a:rPr lang="en-ID" sz="3200" dirty="0" err="1"/>
              <a:t>Perkuliahan</a:t>
            </a:r>
            <a:r>
              <a:rPr lang="en-ID" sz="3200" dirty="0"/>
              <a:t> (UAS)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77BDE-2FB4-47E7-B9A6-5FACF553D682}"/>
              </a:ext>
            </a:extLst>
          </p:cNvPr>
          <p:cNvSpPr txBox="1"/>
          <p:nvPr/>
        </p:nvSpPr>
        <p:spPr>
          <a:xfrm>
            <a:off x="-14396" y="482162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IIR </a:t>
            </a:r>
            <a:r>
              <a:rPr lang="en-ID" b="1" dirty="0" err="1">
                <a:latin typeface="+mj-lt"/>
                <a:cs typeface="Poppins" panose="02000000000000000000" pitchFamily="2" charset="0"/>
              </a:rPr>
              <a:t>Struktur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F50F74C-A114-17E7-3FAB-E2FF9E3BFBF2}"/>
              </a:ext>
            </a:extLst>
          </p:cNvPr>
          <p:cNvSpPr txBox="1">
            <a:spLocks/>
          </p:cNvSpPr>
          <p:nvPr/>
        </p:nvSpPr>
        <p:spPr>
          <a:xfrm>
            <a:off x="991378" y="84015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B3A7B7-FADC-262E-3689-0D10679BB48A}"/>
              </a:ext>
            </a:extLst>
          </p:cNvPr>
          <p:cNvSpPr/>
          <p:nvPr/>
        </p:nvSpPr>
        <p:spPr>
          <a:xfrm flipV="1">
            <a:off x="315859" y="2604432"/>
            <a:ext cx="11315700" cy="3272196"/>
          </a:xfrm>
          <a:custGeom>
            <a:avLst/>
            <a:gdLst>
              <a:gd name="connsiteX0" fmla="*/ 0 w 11315700"/>
              <a:gd name="connsiteY0" fmla="*/ 94656 h 3272196"/>
              <a:gd name="connsiteX1" fmla="*/ 1360170 w 11315700"/>
              <a:gd name="connsiteY1" fmla="*/ 186096 h 3272196"/>
              <a:gd name="connsiteX2" fmla="*/ 2228850 w 11315700"/>
              <a:gd name="connsiteY2" fmla="*/ 1774866 h 3272196"/>
              <a:gd name="connsiteX3" fmla="*/ 4892040 w 11315700"/>
              <a:gd name="connsiteY3" fmla="*/ 1511976 h 3272196"/>
              <a:gd name="connsiteX4" fmla="*/ 7338060 w 11315700"/>
              <a:gd name="connsiteY4" fmla="*/ 2826426 h 3272196"/>
              <a:gd name="connsiteX5" fmla="*/ 9544050 w 11315700"/>
              <a:gd name="connsiteY5" fmla="*/ 2620686 h 3272196"/>
              <a:gd name="connsiteX6" fmla="*/ 11315700 w 11315700"/>
              <a:gd name="connsiteY6" fmla="*/ 3272196 h 32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700" h="3272196">
                <a:moveTo>
                  <a:pt x="0" y="94656"/>
                </a:moveTo>
                <a:cubicBezTo>
                  <a:pt x="494347" y="358"/>
                  <a:pt x="988695" y="-93939"/>
                  <a:pt x="1360170" y="186096"/>
                </a:cubicBezTo>
                <a:cubicBezTo>
                  <a:pt x="1731645" y="466131"/>
                  <a:pt x="1640205" y="1553886"/>
                  <a:pt x="2228850" y="1774866"/>
                </a:cubicBezTo>
                <a:cubicBezTo>
                  <a:pt x="2817495" y="1995846"/>
                  <a:pt x="4040505" y="1336716"/>
                  <a:pt x="4892040" y="1511976"/>
                </a:cubicBezTo>
                <a:cubicBezTo>
                  <a:pt x="5743575" y="1687236"/>
                  <a:pt x="6562725" y="2641641"/>
                  <a:pt x="7338060" y="2826426"/>
                </a:cubicBezTo>
                <a:cubicBezTo>
                  <a:pt x="8113395" y="3011211"/>
                  <a:pt x="8881110" y="2546391"/>
                  <a:pt x="9544050" y="2620686"/>
                </a:cubicBezTo>
                <a:cubicBezTo>
                  <a:pt x="10206990" y="2694981"/>
                  <a:pt x="10761345" y="2983588"/>
                  <a:pt x="11315700" y="3272196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045D60-2D28-0B7C-FA33-54F4E45C1564}"/>
              </a:ext>
            </a:extLst>
          </p:cNvPr>
          <p:cNvSpPr/>
          <p:nvPr/>
        </p:nvSpPr>
        <p:spPr>
          <a:xfrm>
            <a:off x="45720" y="5301433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B40436-8EA3-1AD2-C400-CA3298A33207}"/>
              </a:ext>
            </a:extLst>
          </p:cNvPr>
          <p:cNvSpPr/>
          <p:nvPr/>
        </p:nvSpPr>
        <p:spPr>
          <a:xfrm>
            <a:off x="1533480" y="4501915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DD630-1689-EF13-0DA7-DF2421F042AA}"/>
              </a:ext>
            </a:extLst>
          </p:cNvPr>
          <p:cNvSpPr/>
          <p:nvPr/>
        </p:nvSpPr>
        <p:spPr>
          <a:xfrm>
            <a:off x="2890023" y="3828465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84531-87D8-A595-8414-E813D5942B08}"/>
              </a:ext>
            </a:extLst>
          </p:cNvPr>
          <p:cNvSpPr/>
          <p:nvPr/>
        </p:nvSpPr>
        <p:spPr>
          <a:xfrm>
            <a:off x="4751443" y="3945183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8DDDC-0628-6DCD-1954-C4B081A1196E}"/>
              </a:ext>
            </a:extLst>
          </p:cNvPr>
          <p:cNvSpPr/>
          <p:nvPr/>
        </p:nvSpPr>
        <p:spPr>
          <a:xfrm>
            <a:off x="6480990" y="3075252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B9C49-1594-3CAA-108B-9EFA583FE285}"/>
              </a:ext>
            </a:extLst>
          </p:cNvPr>
          <p:cNvSpPr/>
          <p:nvPr/>
        </p:nvSpPr>
        <p:spPr>
          <a:xfrm>
            <a:off x="8073231" y="2688231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D9DCA2-CDF6-A3F2-AD71-487815358D9C}"/>
              </a:ext>
            </a:extLst>
          </p:cNvPr>
          <p:cNvSpPr/>
          <p:nvPr/>
        </p:nvSpPr>
        <p:spPr>
          <a:xfrm>
            <a:off x="9697138" y="2787433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15</a:t>
            </a:r>
          </a:p>
        </p:txBody>
      </p:sp>
      <p:sp>
        <p:nvSpPr>
          <p:cNvPr id="14" name="Star: 6 Points 13">
            <a:extLst>
              <a:ext uri="{FF2B5EF4-FFF2-40B4-BE49-F238E27FC236}">
                <a16:creationId xmlns:a16="http://schemas.microsoft.com/office/drawing/2014/main" id="{33D6D1E8-ABD1-0BE8-CD2F-FBFDA6BC09C0}"/>
              </a:ext>
            </a:extLst>
          </p:cNvPr>
          <p:cNvSpPr/>
          <p:nvPr/>
        </p:nvSpPr>
        <p:spPr>
          <a:xfrm>
            <a:off x="11057499" y="1771347"/>
            <a:ext cx="1068754" cy="139961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524406-0077-9ACC-F907-14A81DEEF87C}"/>
              </a:ext>
            </a:extLst>
          </p:cNvPr>
          <p:cNvSpPr/>
          <p:nvPr/>
        </p:nvSpPr>
        <p:spPr>
          <a:xfrm>
            <a:off x="11123246" y="2077307"/>
            <a:ext cx="937260" cy="824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B1519-59DE-4D62-F83C-22CE2D6F4283}"/>
              </a:ext>
            </a:extLst>
          </p:cNvPr>
          <p:cNvSpPr txBox="1"/>
          <p:nvPr/>
        </p:nvSpPr>
        <p:spPr>
          <a:xfrm>
            <a:off x="1863946" y="533805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IIR Desain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F72F1-420C-D3F5-8EC7-3272CBEBE366}"/>
              </a:ext>
            </a:extLst>
          </p:cNvPr>
          <p:cNvSpPr txBox="1"/>
          <p:nvPr/>
        </p:nvSpPr>
        <p:spPr>
          <a:xfrm>
            <a:off x="2639546" y="3487315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FIR </a:t>
            </a:r>
            <a:r>
              <a:rPr lang="en-ID" b="1" dirty="0" err="1">
                <a:latin typeface="+mj-lt"/>
                <a:cs typeface="Poppins" panose="02000000000000000000" pitchFamily="2" charset="0"/>
              </a:rPr>
              <a:t>Struktur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86BED-5961-C1AC-976B-A363EB102DC8}"/>
              </a:ext>
            </a:extLst>
          </p:cNvPr>
          <p:cNvSpPr txBox="1"/>
          <p:nvPr/>
        </p:nvSpPr>
        <p:spPr>
          <a:xfrm>
            <a:off x="4596344" y="476377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FIR Desain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CA3DC-5A76-15EB-52BF-E64AC6C04ED6}"/>
              </a:ext>
            </a:extLst>
          </p:cNvPr>
          <p:cNvSpPr txBox="1"/>
          <p:nvPr/>
        </p:nvSpPr>
        <p:spPr>
          <a:xfrm>
            <a:off x="6553517" y="267898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>
                <a:latin typeface="+mj-lt"/>
                <a:cs typeface="Poppins" panose="02000000000000000000" pitchFamily="2" charset="0"/>
              </a:rPr>
              <a:t>Kuis</a:t>
            </a:r>
            <a:r>
              <a:rPr lang="en-ID" b="1" dirty="0">
                <a:latin typeface="+mj-lt"/>
                <a:cs typeface="Poppins" panose="02000000000000000000" pitchFamily="2" charset="0"/>
              </a:rPr>
              <a:t> 2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00932-EE5B-1560-CA4C-DA4FA8705BEB}"/>
              </a:ext>
            </a:extLst>
          </p:cNvPr>
          <p:cNvSpPr txBox="1"/>
          <p:nvPr/>
        </p:nvSpPr>
        <p:spPr>
          <a:xfrm>
            <a:off x="8080837" y="3477758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Coding</a:t>
            </a:r>
          </a:p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Python</a:t>
            </a:r>
          </a:p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IIR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74609-C0F5-DF9A-1024-E358B7B0E67F}"/>
              </a:ext>
            </a:extLst>
          </p:cNvPr>
          <p:cNvSpPr txBox="1"/>
          <p:nvPr/>
        </p:nvSpPr>
        <p:spPr>
          <a:xfrm>
            <a:off x="9680176" y="1864103"/>
            <a:ext cx="968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Coding </a:t>
            </a:r>
          </a:p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Python </a:t>
            </a:r>
          </a:p>
          <a:p>
            <a:pPr algn="ctr"/>
            <a:r>
              <a:rPr lang="en-ID" b="1" dirty="0">
                <a:latin typeface="+mj-lt"/>
                <a:cs typeface="Poppins" panose="02000000000000000000" pitchFamily="2" charset="0"/>
              </a:rPr>
              <a:t>FIR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140EB2-7311-5E67-BFC8-B4969A387BB6}"/>
              </a:ext>
            </a:extLst>
          </p:cNvPr>
          <p:cNvSpPr txBox="1"/>
          <p:nvPr/>
        </p:nvSpPr>
        <p:spPr>
          <a:xfrm>
            <a:off x="11294721" y="319949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+mj-lt"/>
                <a:cs typeface="Poppins" panose="02000000000000000000" pitchFamily="2" charset="0"/>
              </a:rPr>
              <a:t>UAS</a:t>
            </a:r>
            <a:endParaRPr lang="id-ID" b="1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AFADE-545D-58A9-8EE1-7A02AB8C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9A646-FEDA-42A7-8BF1-92E87AF30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3200" dirty="0"/>
              <a:t>Nilai </a:t>
            </a:r>
            <a:r>
              <a:rPr lang="en-ID" sz="3200" dirty="0" err="1"/>
              <a:t>Perkuliahan</a:t>
            </a:r>
            <a:endParaRPr lang="en-ID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F50F74C-A114-17E7-3FAB-E2FF9E3BFBF2}"/>
              </a:ext>
            </a:extLst>
          </p:cNvPr>
          <p:cNvSpPr txBox="1">
            <a:spLocks/>
          </p:cNvSpPr>
          <p:nvPr/>
        </p:nvSpPr>
        <p:spPr>
          <a:xfrm>
            <a:off x="991378" y="84015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AFADE-545D-58A9-8EE1-7A02AB8C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9A646-FEDA-42A7-8BF1-92E87AF30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ADF3BC7-3EB0-CE60-1EC5-E94882DA9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15705"/>
              </p:ext>
            </p:extLst>
          </p:nvPr>
        </p:nvGraphicFramePr>
        <p:xfrm>
          <a:off x="877570" y="1879600"/>
          <a:ext cx="4528820" cy="314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573">
                  <a:extLst>
                    <a:ext uri="{9D8B030D-6E8A-4147-A177-3AD203B41FA5}">
                      <a16:colId xmlns:a16="http://schemas.microsoft.com/office/drawing/2014/main" val="2132936836"/>
                    </a:ext>
                  </a:extLst>
                </a:gridCol>
                <a:gridCol w="2472247">
                  <a:extLst>
                    <a:ext uri="{9D8B030D-6E8A-4147-A177-3AD203B41FA5}">
                      <a16:colId xmlns:a16="http://schemas.microsoft.com/office/drawing/2014/main" val="3671231929"/>
                    </a:ext>
                  </a:extLst>
                </a:gridCol>
              </a:tblGrid>
              <a:tr h="808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Penilaian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Presentase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534743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r>
                        <a:rPr lang="en-US" dirty="0" err="1"/>
                        <a:t>Tugas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37061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5989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r>
                        <a:rPr lang="en-US" dirty="0"/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90867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r>
                        <a:rPr lang="en-US" dirty="0"/>
                        <a:t>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45783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2762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33018DA-9577-110D-5366-C55A59FFB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8564"/>
              </p:ext>
            </p:extLst>
          </p:nvPr>
        </p:nvGraphicFramePr>
        <p:xfrm>
          <a:off x="6765547" y="1754553"/>
          <a:ext cx="4528820" cy="408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573">
                  <a:extLst>
                    <a:ext uri="{9D8B030D-6E8A-4147-A177-3AD203B41FA5}">
                      <a16:colId xmlns:a16="http://schemas.microsoft.com/office/drawing/2014/main" val="2132936836"/>
                    </a:ext>
                  </a:extLst>
                </a:gridCol>
                <a:gridCol w="2472247">
                  <a:extLst>
                    <a:ext uri="{9D8B030D-6E8A-4147-A177-3AD203B41FA5}">
                      <a16:colId xmlns:a16="http://schemas.microsoft.com/office/drawing/2014/main" val="3671231929"/>
                    </a:ext>
                  </a:extLst>
                </a:gridCol>
              </a:tblGrid>
              <a:tr h="808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Angka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</a:t>
                      </a:r>
                      <a:r>
                        <a:rPr lang="en-US" dirty="0" err="1"/>
                        <a:t>Huruf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534743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86 ≤ Nilai = 100</a:t>
                      </a:r>
                      <a:endParaRPr lang="en-US" sz="1800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A</a:t>
                      </a:r>
                      <a:endParaRPr lang="en-US" sz="1800" b="1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547637061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76 ≤ Nilai &lt; 86</a:t>
                      </a:r>
                      <a:endParaRPr lang="en-US" sz="1800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AB</a:t>
                      </a:r>
                      <a:endParaRPr lang="en-US" sz="1800" b="1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732635989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66 ≤ Nilai &lt; 76</a:t>
                      </a:r>
                      <a:endParaRPr lang="en-US" sz="1800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B</a:t>
                      </a:r>
                      <a:endParaRPr lang="en-US" sz="1800" b="1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588690867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56 ≤ Nilai &lt; 66</a:t>
                      </a:r>
                      <a:endParaRPr lang="en-US" sz="1800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BC</a:t>
                      </a:r>
                      <a:endParaRPr lang="en-US" sz="1800" b="1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902945783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51 ≤ Nilai &lt; 56</a:t>
                      </a:r>
                      <a:endParaRPr lang="en-US" sz="1800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C</a:t>
                      </a:r>
                      <a:endParaRPr lang="en-US" sz="1800" b="1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127627620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41 ≤ Nilai &lt; 51</a:t>
                      </a:r>
                      <a:endParaRPr lang="en-US" sz="180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D</a:t>
                      </a:r>
                      <a:endParaRPr lang="en-US" sz="1800" b="1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503170978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0 = Nilai &lt; 41</a:t>
                      </a:r>
                      <a:endParaRPr lang="en-US" sz="180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ource Sans Pro" panose="020B0503030403020204" pitchFamily="34" charset="0"/>
                        </a:rPr>
                        <a:t>E</a:t>
                      </a:r>
                      <a:endParaRPr lang="en-US" sz="1800" b="1" dirty="0">
                        <a:effectLst/>
                        <a:latin typeface="+mn-lt"/>
                        <a:ea typeface="Source Sans Pro" panose="020B0503030403020204" pitchFamily="34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26365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80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Simulasi</a:t>
            </a:r>
            <a:r>
              <a:rPr lang="en-ID" sz="3200" dirty="0"/>
              <a:t> Nilai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F50F74C-A114-17E7-3FAB-E2FF9E3BFBF2}"/>
              </a:ext>
            </a:extLst>
          </p:cNvPr>
          <p:cNvSpPr txBox="1">
            <a:spLocks/>
          </p:cNvSpPr>
          <p:nvPr/>
        </p:nvSpPr>
        <p:spPr>
          <a:xfrm>
            <a:off x="991378" y="84015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AFADE-545D-58A9-8EE1-7A02AB8C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9A646-FEDA-42A7-8BF1-92E87AF30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69D918-A45E-0133-294D-AC58CA197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20979"/>
              </p:ext>
            </p:extLst>
          </p:nvPr>
        </p:nvGraphicFramePr>
        <p:xfrm>
          <a:off x="991378" y="1945640"/>
          <a:ext cx="10358610" cy="240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61">
                  <a:extLst>
                    <a:ext uri="{9D8B030D-6E8A-4147-A177-3AD203B41FA5}">
                      <a16:colId xmlns:a16="http://schemas.microsoft.com/office/drawing/2014/main" val="1093584977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2764694036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3841078344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549326176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519296751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2736097167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4243614497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1451151969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4008579433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1701320753"/>
                    </a:ext>
                  </a:extLst>
                </a:gridCol>
              </a:tblGrid>
              <a:tr h="50038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Tugas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Quiz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Nilai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569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II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02321"/>
                  </a:ext>
                </a:extLst>
              </a:tr>
              <a:tr h="688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909940"/>
                  </a:ext>
                </a:extLst>
              </a:tr>
              <a:tr h="6880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65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3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A47C2B4A-2184-9681-9B94-8D1E765ACA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343812" y="1332051"/>
            <a:ext cx="4193898" cy="4193898"/>
          </a:xfrm>
        </p:spPr>
      </p:pic>
      <p:sp>
        <p:nvSpPr>
          <p:cNvPr id="34" name="TextBox 33"/>
          <p:cNvSpPr txBox="1"/>
          <p:nvPr/>
        </p:nvSpPr>
        <p:spPr>
          <a:xfrm>
            <a:off x="5005443" y="1551198"/>
            <a:ext cx="7052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Nothing will get done, if you just complain about it</a:t>
            </a:r>
            <a:endParaRPr lang="en-US" sz="6000" b="1" dirty="0">
              <a:solidFill>
                <a:srgbClr val="63ADA4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030F0-C49C-7D1F-0EE3-D321363A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6A535A-D721-D126-59C5-F40006743A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D82E34-06BE-6D3D-CBBB-4DFD47E774A6}"/>
              </a:ext>
            </a:extLst>
          </p:cNvPr>
          <p:cNvSpPr txBox="1"/>
          <p:nvPr/>
        </p:nvSpPr>
        <p:spPr>
          <a:xfrm>
            <a:off x="5005442" y="4331408"/>
            <a:ext cx="7052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-Riza Hadi Saputra-</a:t>
            </a:r>
          </a:p>
        </p:txBody>
      </p:sp>
    </p:spTree>
    <p:extLst>
      <p:ext uri="{BB962C8B-B14F-4D97-AF65-F5344CB8AC3E}">
        <p14:creationId xmlns:p14="http://schemas.microsoft.com/office/powerpoint/2010/main" val="351912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C62828"/>
      </a:accent1>
      <a:accent2>
        <a:srgbClr val="B71C1C"/>
      </a:accent2>
      <a:accent3>
        <a:srgbClr val="4B5554"/>
      </a:accent3>
      <a:accent4>
        <a:srgbClr val="F44336"/>
      </a:accent4>
      <a:accent5>
        <a:srgbClr val="E5393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253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Roboto Slab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Riza Hadi Saputra</cp:lastModifiedBy>
  <cp:revision>85</cp:revision>
  <dcterms:created xsi:type="dcterms:W3CDTF">2016-11-04T05:31:34Z</dcterms:created>
  <dcterms:modified xsi:type="dcterms:W3CDTF">2022-08-23T06:56:31Z</dcterms:modified>
</cp:coreProperties>
</file>