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0" r:id="rId4"/>
    <p:sldId id="287" r:id="rId5"/>
    <p:sldId id="320" r:id="rId6"/>
    <p:sldId id="321" r:id="rId7"/>
    <p:sldId id="289" r:id="rId8"/>
    <p:sldId id="336" r:id="rId9"/>
    <p:sldId id="322" r:id="rId10"/>
    <p:sldId id="324" r:id="rId11"/>
    <p:sldId id="325" r:id="rId12"/>
    <p:sldId id="334" r:id="rId13"/>
    <p:sldId id="295" r:id="rId14"/>
    <p:sldId id="323" r:id="rId15"/>
    <p:sldId id="337" r:id="rId16"/>
    <p:sldId id="326" r:id="rId17"/>
    <p:sldId id="306" r:id="rId18"/>
    <p:sldId id="327" r:id="rId19"/>
    <p:sldId id="328" r:id="rId20"/>
    <p:sldId id="329" r:id="rId21"/>
    <p:sldId id="292" r:id="rId22"/>
    <p:sldId id="330" r:id="rId23"/>
    <p:sldId id="333" r:id="rId24"/>
    <p:sldId id="332" r:id="rId25"/>
    <p:sldId id="270" r:id="rId26"/>
    <p:sldId id="294" r:id="rId27"/>
    <p:sldId id="316" r:id="rId28"/>
    <p:sldId id="300" r:id="rId29"/>
    <p:sldId id="31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>
      <p:cViewPr varScale="1">
        <p:scale>
          <a:sx n="79" d="100"/>
          <a:sy n="79" d="100"/>
        </p:scale>
        <p:origin x="13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niarga\AppData\Roaming\Microsoft\Excel\Book1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niarga\AppData\Roaming\Microsoft\Excel\Book1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niarga\AppData\Roaming\Microsoft\Excel\Book1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H:\HOSHIN%20PROJECTZ%202\script\evaluasi%20rekap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itip%20Absen%20(TA)\Sinyal%20Uji\pengukuran%20baseline%20underwater%203-6-13_Recorded\script\kurtosi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22959534638323"/>
          <c:y val="5.0925925925925923E-2"/>
          <c:w val="0.82845064214301456"/>
          <c:h val="0.613145943459186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TDICA!$T$1:$T$2</c:f>
              <c:strCache>
                <c:ptCount val="2"/>
                <c:pt idx="0">
                  <c:v>Distance</c:v>
                </c:pt>
                <c:pt idx="1">
                  <c:v>85 cm</c:v>
                </c:pt>
              </c:strCache>
            </c:strRef>
          </c:tx>
          <c:spPr>
            <a:pattFill prst="pct1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TDICA!$R$3:$S$8</c:f>
              <c:multiLvlStrCache>
                <c:ptCount val="6"/>
                <c:lvl>
                  <c:pt idx="0">
                    <c:v>ping</c:v>
                  </c:pt>
                  <c:pt idx="1">
                    <c:v>900hz</c:v>
                  </c:pt>
                  <c:pt idx="2">
                    <c:v>900hz</c:v>
                  </c:pt>
                  <c:pt idx="3">
                    <c:v>1000hz</c:v>
                  </c:pt>
                  <c:pt idx="4">
                    <c:v>900hz</c:v>
                  </c:pt>
                  <c:pt idx="5">
                    <c:v>1000hz</c:v>
                  </c:pt>
                </c:lvl>
                <c:lvl>
                  <c:pt idx="0">
                    <c:v>ship</c:v>
                  </c:pt>
                  <c:pt idx="1">
                    <c:v>ping</c:v>
                  </c:pt>
                  <c:pt idx="2">
                    <c:v>ship</c:v>
                  </c:pt>
                  <c:pt idx="3">
                    <c:v>900hz</c:v>
                  </c:pt>
                  <c:pt idx="4">
                    <c:v>600hz</c:v>
                  </c:pt>
                  <c:pt idx="5">
                    <c:v>500hz</c:v>
                  </c:pt>
                </c:lvl>
              </c:multiLvlStrCache>
            </c:multiLvlStrRef>
          </c:cat>
          <c:val>
            <c:numRef>
              <c:f>TDICA!$T$3:$T$8</c:f>
              <c:numCache>
                <c:formatCode>0.000</c:formatCode>
                <c:ptCount val="6"/>
                <c:pt idx="0">
                  <c:v>1.8745000000000001E-2</c:v>
                </c:pt>
                <c:pt idx="1">
                  <c:v>8.8606500000000005E-2</c:v>
                </c:pt>
                <c:pt idx="2">
                  <c:v>7.09645E-2</c:v>
                </c:pt>
                <c:pt idx="3">
                  <c:v>7.9383999999999996E-2</c:v>
                </c:pt>
                <c:pt idx="4">
                  <c:v>8.0907000000000007E-2</c:v>
                </c:pt>
                <c:pt idx="5">
                  <c:v>6.31665E-2</c:v>
                </c:pt>
              </c:numCache>
            </c:numRef>
          </c:val>
        </c:ser>
        <c:ser>
          <c:idx val="1"/>
          <c:order val="1"/>
          <c:tx>
            <c:strRef>
              <c:f>TDICA!$U$1:$U$2</c:f>
              <c:strCache>
                <c:ptCount val="2"/>
                <c:pt idx="0">
                  <c:v>Distance</c:v>
                </c:pt>
                <c:pt idx="1">
                  <c:v>100 cm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TDICA!$R$3:$S$8</c:f>
              <c:multiLvlStrCache>
                <c:ptCount val="6"/>
                <c:lvl>
                  <c:pt idx="0">
                    <c:v>ping</c:v>
                  </c:pt>
                  <c:pt idx="1">
                    <c:v>900hz</c:v>
                  </c:pt>
                  <c:pt idx="2">
                    <c:v>900hz</c:v>
                  </c:pt>
                  <c:pt idx="3">
                    <c:v>1000hz</c:v>
                  </c:pt>
                  <c:pt idx="4">
                    <c:v>900hz</c:v>
                  </c:pt>
                  <c:pt idx="5">
                    <c:v>1000hz</c:v>
                  </c:pt>
                </c:lvl>
                <c:lvl>
                  <c:pt idx="0">
                    <c:v>ship</c:v>
                  </c:pt>
                  <c:pt idx="1">
                    <c:v>ping</c:v>
                  </c:pt>
                  <c:pt idx="2">
                    <c:v>ship</c:v>
                  </c:pt>
                  <c:pt idx="3">
                    <c:v>900hz</c:v>
                  </c:pt>
                  <c:pt idx="4">
                    <c:v>600hz</c:v>
                  </c:pt>
                  <c:pt idx="5">
                    <c:v>500hz</c:v>
                  </c:pt>
                </c:lvl>
              </c:multiLvlStrCache>
            </c:multiLvlStrRef>
          </c:cat>
          <c:val>
            <c:numRef>
              <c:f>TDICA!$U$3:$U$8</c:f>
              <c:numCache>
                <c:formatCode>0.000</c:formatCode>
                <c:ptCount val="6"/>
                <c:pt idx="0">
                  <c:v>6.2882999999999994E-2</c:v>
                </c:pt>
                <c:pt idx="1">
                  <c:v>0.1178365</c:v>
                </c:pt>
                <c:pt idx="2">
                  <c:v>0.1663925</c:v>
                </c:pt>
                <c:pt idx="3">
                  <c:v>0.215447</c:v>
                </c:pt>
                <c:pt idx="4">
                  <c:v>0.21340249999999999</c:v>
                </c:pt>
                <c:pt idx="5">
                  <c:v>0.19149100000000002</c:v>
                </c:pt>
              </c:numCache>
            </c:numRef>
          </c:val>
        </c:ser>
        <c:ser>
          <c:idx val="2"/>
          <c:order val="2"/>
          <c:tx>
            <c:strRef>
              <c:f>TDICA!$V$1:$V$2</c:f>
              <c:strCache>
                <c:ptCount val="2"/>
                <c:pt idx="0">
                  <c:v>Distance</c:v>
                </c:pt>
                <c:pt idx="1">
                  <c:v>150 cm</c:v>
                </c:pt>
              </c:strCache>
            </c:strRef>
          </c:tx>
          <c:spPr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TDICA!$R$3:$S$8</c:f>
              <c:multiLvlStrCache>
                <c:ptCount val="6"/>
                <c:lvl>
                  <c:pt idx="0">
                    <c:v>ping</c:v>
                  </c:pt>
                  <c:pt idx="1">
                    <c:v>900hz</c:v>
                  </c:pt>
                  <c:pt idx="2">
                    <c:v>900hz</c:v>
                  </c:pt>
                  <c:pt idx="3">
                    <c:v>1000hz</c:v>
                  </c:pt>
                  <c:pt idx="4">
                    <c:v>900hz</c:v>
                  </c:pt>
                  <c:pt idx="5">
                    <c:v>1000hz</c:v>
                  </c:pt>
                </c:lvl>
                <c:lvl>
                  <c:pt idx="0">
                    <c:v>ship</c:v>
                  </c:pt>
                  <c:pt idx="1">
                    <c:v>ping</c:v>
                  </c:pt>
                  <c:pt idx="2">
                    <c:v>ship</c:v>
                  </c:pt>
                  <c:pt idx="3">
                    <c:v>900hz</c:v>
                  </c:pt>
                  <c:pt idx="4">
                    <c:v>600hz</c:v>
                  </c:pt>
                  <c:pt idx="5">
                    <c:v>500hz</c:v>
                  </c:pt>
                </c:lvl>
              </c:multiLvlStrCache>
            </c:multiLvlStrRef>
          </c:cat>
          <c:val>
            <c:numRef>
              <c:f>TDICA!$V$3:$V$8</c:f>
              <c:numCache>
                <c:formatCode>0.000</c:formatCode>
                <c:ptCount val="6"/>
                <c:pt idx="0">
                  <c:v>8.0466499999999996E-2</c:v>
                </c:pt>
                <c:pt idx="1">
                  <c:v>0.15689049999999999</c:v>
                </c:pt>
                <c:pt idx="2">
                  <c:v>0.17153499999999999</c:v>
                </c:pt>
                <c:pt idx="3">
                  <c:v>0.19531950000000001</c:v>
                </c:pt>
                <c:pt idx="4">
                  <c:v>0.18430350000000001</c:v>
                </c:pt>
                <c:pt idx="5">
                  <c:v>0.27485350000000003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8301440"/>
        <c:axId val="238340168"/>
      </c:barChart>
      <c:catAx>
        <c:axId val="23830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340168"/>
        <c:crosses val="autoZero"/>
        <c:auto val="1"/>
        <c:lblAlgn val="ctr"/>
        <c:lblOffset val="100"/>
        <c:noMultiLvlLbl val="0"/>
      </c:catAx>
      <c:valAx>
        <c:axId val="238340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MSE</a:t>
                </a:r>
              </a:p>
            </c:rich>
          </c:tx>
          <c:layout>
            <c:manualLayout>
              <c:xMode val="edge"/>
              <c:yMode val="edge"/>
              <c:x val="5.4657439727250595E-2"/>
              <c:y val="0.314913817173210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30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0440257467816518E-2"/>
          <c:y val="0.8800132615002072"/>
          <c:w val="0.90201837908947502"/>
          <c:h val="8.23369355490415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61426404064951"/>
          <c:y val="5.8316753898289234E-2"/>
          <c:w val="0.8098140498267935"/>
          <c:h val="0.542694116360454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FDICA!$L$1:$L$2</c:f>
              <c:strCache>
                <c:ptCount val="2"/>
                <c:pt idx="0">
                  <c:v>Distance</c:v>
                </c:pt>
                <c:pt idx="1">
                  <c:v>85 cm</c:v>
                </c:pt>
              </c:strCache>
            </c:strRef>
          </c:tx>
          <c:spPr>
            <a:pattFill prst="pct1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FDICA!$J$3:$K$8</c:f>
              <c:multiLvlStrCache>
                <c:ptCount val="6"/>
                <c:lvl>
                  <c:pt idx="0">
                    <c:v>ping</c:v>
                  </c:pt>
                  <c:pt idx="1">
                    <c:v>900hz</c:v>
                  </c:pt>
                  <c:pt idx="2">
                    <c:v>900hz</c:v>
                  </c:pt>
                  <c:pt idx="3">
                    <c:v>1000hz</c:v>
                  </c:pt>
                  <c:pt idx="4">
                    <c:v>900hz</c:v>
                  </c:pt>
                  <c:pt idx="5">
                    <c:v>1000hz</c:v>
                  </c:pt>
                </c:lvl>
                <c:lvl>
                  <c:pt idx="0">
                    <c:v>ship</c:v>
                  </c:pt>
                  <c:pt idx="1">
                    <c:v>ping</c:v>
                  </c:pt>
                  <c:pt idx="2">
                    <c:v>ship</c:v>
                  </c:pt>
                  <c:pt idx="3">
                    <c:v>900hz</c:v>
                  </c:pt>
                  <c:pt idx="4">
                    <c:v>600hz</c:v>
                  </c:pt>
                  <c:pt idx="5">
                    <c:v>500hz</c:v>
                  </c:pt>
                </c:lvl>
              </c:multiLvlStrCache>
            </c:multiLvlStrRef>
          </c:cat>
          <c:val>
            <c:numRef>
              <c:f>FDICA!$L$3:$L$8</c:f>
              <c:numCache>
                <c:formatCode>0.000</c:formatCode>
                <c:ptCount val="6"/>
                <c:pt idx="0">
                  <c:v>2.2395999999999999E-2</c:v>
                </c:pt>
                <c:pt idx="1">
                  <c:v>5.8885000000000007E-2</c:v>
                </c:pt>
                <c:pt idx="2">
                  <c:v>6.5418499999999991E-2</c:v>
                </c:pt>
                <c:pt idx="3">
                  <c:v>7.5178500000000009E-2</c:v>
                </c:pt>
                <c:pt idx="4">
                  <c:v>7.5995000000000007E-2</c:v>
                </c:pt>
                <c:pt idx="5">
                  <c:v>7.5595499999999996E-2</c:v>
                </c:pt>
              </c:numCache>
            </c:numRef>
          </c:val>
        </c:ser>
        <c:ser>
          <c:idx val="1"/>
          <c:order val="1"/>
          <c:tx>
            <c:strRef>
              <c:f>FDICA!$M$1:$M$2</c:f>
              <c:strCache>
                <c:ptCount val="2"/>
                <c:pt idx="0">
                  <c:v>Distance</c:v>
                </c:pt>
                <c:pt idx="1">
                  <c:v>100 cm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FDICA!$J$3:$K$8</c:f>
              <c:multiLvlStrCache>
                <c:ptCount val="6"/>
                <c:lvl>
                  <c:pt idx="0">
                    <c:v>ping</c:v>
                  </c:pt>
                  <c:pt idx="1">
                    <c:v>900hz</c:v>
                  </c:pt>
                  <c:pt idx="2">
                    <c:v>900hz</c:v>
                  </c:pt>
                  <c:pt idx="3">
                    <c:v>1000hz</c:v>
                  </c:pt>
                  <c:pt idx="4">
                    <c:v>900hz</c:v>
                  </c:pt>
                  <c:pt idx="5">
                    <c:v>1000hz</c:v>
                  </c:pt>
                </c:lvl>
                <c:lvl>
                  <c:pt idx="0">
                    <c:v>ship</c:v>
                  </c:pt>
                  <c:pt idx="1">
                    <c:v>ping</c:v>
                  </c:pt>
                  <c:pt idx="2">
                    <c:v>ship</c:v>
                  </c:pt>
                  <c:pt idx="3">
                    <c:v>900hz</c:v>
                  </c:pt>
                  <c:pt idx="4">
                    <c:v>600hz</c:v>
                  </c:pt>
                  <c:pt idx="5">
                    <c:v>500hz</c:v>
                  </c:pt>
                </c:lvl>
              </c:multiLvlStrCache>
            </c:multiLvlStrRef>
          </c:cat>
          <c:val>
            <c:numRef>
              <c:f>FDICA!$M$3:$M$8</c:f>
              <c:numCache>
                <c:formatCode>0.000</c:formatCode>
                <c:ptCount val="6"/>
                <c:pt idx="0">
                  <c:v>2.4071000000000002E-2</c:v>
                </c:pt>
                <c:pt idx="1">
                  <c:v>7.5372000000000008E-2</c:v>
                </c:pt>
                <c:pt idx="2">
                  <c:v>6.1948500000000004E-2</c:v>
                </c:pt>
                <c:pt idx="3">
                  <c:v>7.8398499999999996E-2</c:v>
                </c:pt>
                <c:pt idx="4">
                  <c:v>7.0993000000000001E-2</c:v>
                </c:pt>
                <c:pt idx="5">
                  <c:v>6.2875E-2</c:v>
                </c:pt>
              </c:numCache>
            </c:numRef>
          </c:val>
        </c:ser>
        <c:ser>
          <c:idx val="2"/>
          <c:order val="2"/>
          <c:tx>
            <c:strRef>
              <c:f>FDICA!$N$1:$N$2</c:f>
              <c:strCache>
                <c:ptCount val="2"/>
                <c:pt idx="0">
                  <c:v>Distance</c:v>
                </c:pt>
                <c:pt idx="1">
                  <c:v>150 cm</c:v>
                </c:pt>
              </c:strCache>
            </c:strRef>
          </c:tx>
          <c:spPr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FDICA!$J$3:$K$8</c:f>
              <c:multiLvlStrCache>
                <c:ptCount val="6"/>
                <c:lvl>
                  <c:pt idx="0">
                    <c:v>ping</c:v>
                  </c:pt>
                  <c:pt idx="1">
                    <c:v>900hz</c:v>
                  </c:pt>
                  <c:pt idx="2">
                    <c:v>900hz</c:v>
                  </c:pt>
                  <c:pt idx="3">
                    <c:v>1000hz</c:v>
                  </c:pt>
                  <c:pt idx="4">
                    <c:v>900hz</c:v>
                  </c:pt>
                  <c:pt idx="5">
                    <c:v>1000hz</c:v>
                  </c:pt>
                </c:lvl>
                <c:lvl>
                  <c:pt idx="0">
                    <c:v>ship</c:v>
                  </c:pt>
                  <c:pt idx="1">
                    <c:v>ping</c:v>
                  </c:pt>
                  <c:pt idx="2">
                    <c:v>ship</c:v>
                  </c:pt>
                  <c:pt idx="3">
                    <c:v>900hz</c:v>
                  </c:pt>
                  <c:pt idx="4">
                    <c:v>600hz</c:v>
                  </c:pt>
                  <c:pt idx="5">
                    <c:v>500hz</c:v>
                  </c:pt>
                </c:lvl>
              </c:multiLvlStrCache>
            </c:multiLvlStrRef>
          </c:cat>
          <c:val>
            <c:numRef>
              <c:f>FDICA!$N$3:$N$8</c:f>
              <c:numCache>
                <c:formatCode>0.000</c:formatCode>
                <c:ptCount val="6"/>
                <c:pt idx="0">
                  <c:v>2.3689000000000002E-2</c:v>
                </c:pt>
                <c:pt idx="1">
                  <c:v>6.6561999999999996E-2</c:v>
                </c:pt>
                <c:pt idx="2">
                  <c:v>7.1525499999999992E-2</c:v>
                </c:pt>
                <c:pt idx="3">
                  <c:v>7.4771499999999991E-2</c:v>
                </c:pt>
                <c:pt idx="4">
                  <c:v>7.3086499999999999E-2</c:v>
                </c:pt>
                <c:pt idx="5">
                  <c:v>7.3083000000000009E-2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7372472"/>
        <c:axId val="237993008"/>
      </c:barChart>
      <c:catAx>
        <c:axId val="237372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993008"/>
        <c:crosses val="autoZero"/>
        <c:auto val="1"/>
        <c:lblAlgn val="ctr"/>
        <c:lblOffset val="100"/>
        <c:noMultiLvlLbl val="0"/>
      </c:catAx>
      <c:valAx>
        <c:axId val="237993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MSE</a:t>
                </a:r>
              </a:p>
            </c:rich>
          </c:tx>
          <c:layout>
            <c:manualLayout>
              <c:xMode val="edge"/>
              <c:yMode val="edge"/>
              <c:x val="5.1969253156406672E-2"/>
              <c:y val="0.30171023580290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372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2753808301703573E-2"/>
          <c:y val="0.82018633456965517"/>
          <c:w val="0.9"/>
          <c:h val="0.125000874890638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23922009748782"/>
          <c:y val="5.0926015883595611E-2"/>
          <c:w val="0.82071495423807894"/>
          <c:h val="0.591674840644919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MSICA!$L$1:$L$2</c:f>
              <c:strCache>
                <c:ptCount val="2"/>
                <c:pt idx="0">
                  <c:v>Distance</c:v>
                </c:pt>
                <c:pt idx="1">
                  <c:v>85 cm</c:v>
                </c:pt>
              </c:strCache>
            </c:strRef>
          </c:tx>
          <c:spPr>
            <a:pattFill prst="pct1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MSICA!$J$3:$K$8</c:f>
              <c:multiLvlStrCache>
                <c:ptCount val="6"/>
                <c:lvl>
                  <c:pt idx="0">
                    <c:v>ping</c:v>
                  </c:pt>
                  <c:pt idx="1">
                    <c:v>900hz</c:v>
                  </c:pt>
                  <c:pt idx="2">
                    <c:v>900hz</c:v>
                  </c:pt>
                  <c:pt idx="3">
                    <c:v>1000hz</c:v>
                  </c:pt>
                  <c:pt idx="4">
                    <c:v>900hz</c:v>
                  </c:pt>
                  <c:pt idx="5">
                    <c:v>1000hz</c:v>
                  </c:pt>
                </c:lvl>
                <c:lvl>
                  <c:pt idx="0">
                    <c:v>ship</c:v>
                  </c:pt>
                  <c:pt idx="1">
                    <c:v>ping</c:v>
                  </c:pt>
                  <c:pt idx="2">
                    <c:v>ship</c:v>
                  </c:pt>
                  <c:pt idx="3">
                    <c:v>900hz</c:v>
                  </c:pt>
                  <c:pt idx="4">
                    <c:v>600hz</c:v>
                  </c:pt>
                  <c:pt idx="5">
                    <c:v>500hz</c:v>
                  </c:pt>
                </c:lvl>
              </c:multiLvlStrCache>
            </c:multiLvlStrRef>
          </c:cat>
          <c:val>
            <c:numRef>
              <c:f>MSICA!$L$3:$L$8</c:f>
              <c:numCache>
                <c:formatCode>0.000</c:formatCode>
                <c:ptCount val="6"/>
                <c:pt idx="0">
                  <c:v>2.2952500000000001E-2</c:v>
                </c:pt>
                <c:pt idx="1">
                  <c:v>5.91E-2</c:v>
                </c:pt>
                <c:pt idx="2">
                  <c:v>6.5474000000000004E-2</c:v>
                </c:pt>
                <c:pt idx="3">
                  <c:v>7.5999999999999998E-2</c:v>
                </c:pt>
                <c:pt idx="4">
                  <c:v>8.2251500000000005E-2</c:v>
                </c:pt>
                <c:pt idx="5">
                  <c:v>7.4153999999999998E-2</c:v>
                </c:pt>
              </c:numCache>
            </c:numRef>
          </c:val>
        </c:ser>
        <c:ser>
          <c:idx val="1"/>
          <c:order val="1"/>
          <c:tx>
            <c:strRef>
              <c:f>MSICA!$M$1:$M$2</c:f>
              <c:strCache>
                <c:ptCount val="2"/>
                <c:pt idx="0">
                  <c:v>Distance</c:v>
                </c:pt>
                <c:pt idx="1">
                  <c:v>100 cm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MSICA!$J$3:$K$8</c:f>
              <c:multiLvlStrCache>
                <c:ptCount val="6"/>
                <c:lvl>
                  <c:pt idx="0">
                    <c:v>ping</c:v>
                  </c:pt>
                  <c:pt idx="1">
                    <c:v>900hz</c:v>
                  </c:pt>
                  <c:pt idx="2">
                    <c:v>900hz</c:v>
                  </c:pt>
                  <c:pt idx="3">
                    <c:v>1000hz</c:v>
                  </c:pt>
                  <c:pt idx="4">
                    <c:v>900hz</c:v>
                  </c:pt>
                  <c:pt idx="5">
                    <c:v>1000hz</c:v>
                  </c:pt>
                </c:lvl>
                <c:lvl>
                  <c:pt idx="0">
                    <c:v>ship</c:v>
                  </c:pt>
                  <c:pt idx="1">
                    <c:v>ping</c:v>
                  </c:pt>
                  <c:pt idx="2">
                    <c:v>ship</c:v>
                  </c:pt>
                  <c:pt idx="3">
                    <c:v>900hz</c:v>
                  </c:pt>
                  <c:pt idx="4">
                    <c:v>600hz</c:v>
                  </c:pt>
                  <c:pt idx="5">
                    <c:v>500hz</c:v>
                  </c:pt>
                </c:lvl>
              </c:multiLvlStrCache>
            </c:multiLvlStrRef>
          </c:cat>
          <c:val>
            <c:numRef>
              <c:f>MSICA!$M$3:$M$8</c:f>
              <c:numCache>
                <c:formatCode>0.000</c:formatCode>
                <c:ptCount val="6"/>
                <c:pt idx="0">
                  <c:v>2.4189000000000002E-2</c:v>
                </c:pt>
                <c:pt idx="1">
                  <c:v>7.0029499999999995E-2</c:v>
                </c:pt>
                <c:pt idx="2">
                  <c:v>6.2270499999999999E-2</c:v>
                </c:pt>
                <c:pt idx="3">
                  <c:v>7.8142500000000004E-2</c:v>
                </c:pt>
                <c:pt idx="4">
                  <c:v>7.3188000000000003E-2</c:v>
                </c:pt>
                <c:pt idx="5">
                  <c:v>6.5910499999999997E-2</c:v>
                </c:pt>
              </c:numCache>
            </c:numRef>
          </c:val>
        </c:ser>
        <c:ser>
          <c:idx val="2"/>
          <c:order val="2"/>
          <c:tx>
            <c:strRef>
              <c:f>MSICA!$N$1:$N$2</c:f>
              <c:strCache>
                <c:ptCount val="2"/>
                <c:pt idx="0">
                  <c:v>Distance</c:v>
                </c:pt>
                <c:pt idx="1">
                  <c:v>150 cm</c:v>
                </c:pt>
              </c:strCache>
            </c:strRef>
          </c:tx>
          <c:spPr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MSICA!$J$3:$K$8</c:f>
              <c:multiLvlStrCache>
                <c:ptCount val="6"/>
                <c:lvl>
                  <c:pt idx="0">
                    <c:v>ping</c:v>
                  </c:pt>
                  <c:pt idx="1">
                    <c:v>900hz</c:v>
                  </c:pt>
                  <c:pt idx="2">
                    <c:v>900hz</c:v>
                  </c:pt>
                  <c:pt idx="3">
                    <c:v>1000hz</c:v>
                  </c:pt>
                  <c:pt idx="4">
                    <c:v>900hz</c:v>
                  </c:pt>
                  <c:pt idx="5">
                    <c:v>1000hz</c:v>
                  </c:pt>
                </c:lvl>
                <c:lvl>
                  <c:pt idx="0">
                    <c:v>ship</c:v>
                  </c:pt>
                  <c:pt idx="1">
                    <c:v>ping</c:v>
                  </c:pt>
                  <c:pt idx="2">
                    <c:v>ship</c:v>
                  </c:pt>
                  <c:pt idx="3">
                    <c:v>900hz</c:v>
                  </c:pt>
                  <c:pt idx="4">
                    <c:v>600hz</c:v>
                  </c:pt>
                  <c:pt idx="5">
                    <c:v>500hz</c:v>
                  </c:pt>
                </c:lvl>
              </c:multiLvlStrCache>
            </c:multiLvlStrRef>
          </c:cat>
          <c:val>
            <c:numRef>
              <c:f>MSICA!$N$3:$N$8</c:f>
              <c:numCache>
                <c:formatCode>0.000</c:formatCode>
                <c:ptCount val="6"/>
                <c:pt idx="0">
                  <c:v>2.7528999999999998E-2</c:v>
                </c:pt>
                <c:pt idx="1">
                  <c:v>6.6098500000000004E-2</c:v>
                </c:pt>
                <c:pt idx="2">
                  <c:v>6.9067500000000004E-2</c:v>
                </c:pt>
                <c:pt idx="3">
                  <c:v>7.4996999999999994E-2</c:v>
                </c:pt>
                <c:pt idx="4">
                  <c:v>8.1565499999999999E-2</c:v>
                </c:pt>
                <c:pt idx="5">
                  <c:v>7.2430999999999995E-2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7993392"/>
        <c:axId val="277617856"/>
      </c:barChart>
      <c:catAx>
        <c:axId val="23799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617856"/>
        <c:crosses val="autoZero"/>
        <c:auto val="1"/>
        <c:lblAlgn val="ctr"/>
        <c:lblOffset val="100"/>
        <c:noMultiLvlLbl val="0"/>
      </c:catAx>
      <c:valAx>
        <c:axId val="27761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MSE</a:t>
                </a:r>
              </a:p>
            </c:rich>
          </c:tx>
          <c:layout>
            <c:manualLayout>
              <c:xMode val="edge"/>
              <c:yMode val="edge"/>
              <c:x val="1.6006400543663066E-2"/>
              <c:y val="0.324533027121609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99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1904761904761907E-2"/>
          <c:y val="0.89167794484799867"/>
          <c:w val="0.9"/>
          <c:h val="9.68442933155593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49906912128257"/>
          <c:y val="6.7257719351880171E-2"/>
          <c:w val="0.82184888632943431"/>
          <c:h val="0.744356530676383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Sheet7!$J$4</c:f>
              <c:strCache>
                <c:ptCount val="1"/>
                <c:pt idx="0">
                  <c:v>TDICA</c:v>
                </c:pt>
              </c:strCache>
            </c:strRef>
          </c:tx>
          <c:spPr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ffectLst/>
          </c:spPr>
          <c:invertIfNegative val="0"/>
          <c:cat>
            <c:strRef>
              <c:f>Sheet7!$L$28:$N$28</c:f>
              <c:strCache>
                <c:ptCount val="3"/>
                <c:pt idx="0">
                  <c:v>85cm</c:v>
                </c:pt>
                <c:pt idx="1">
                  <c:v>100cm</c:v>
                </c:pt>
                <c:pt idx="2">
                  <c:v>150cm</c:v>
                </c:pt>
              </c:strCache>
            </c:strRef>
          </c:cat>
          <c:val>
            <c:numRef>
              <c:f>Sheet7!$L$4:$N$4</c:f>
              <c:numCache>
                <c:formatCode>General</c:formatCode>
                <c:ptCount val="3"/>
                <c:pt idx="0">
                  <c:v>6.6962090188780632E-2</c:v>
                </c:pt>
                <c:pt idx="1">
                  <c:v>0.16124222835850707</c:v>
                </c:pt>
                <c:pt idx="2">
                  <c:v>0.17722807464801038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7EE-7F45-B184-0B3142DBA09B}"/>
            </c:ext>
          </c:extLst>
        </c:ser>
        <c:ser>
          <c:idx val="1"/>
          <c:order val="1"/>
          <c:tx>
            <c:strRef>
              <c:f>Sheet7!$J$14</c:f>
              <c:strCache>
                <c:ptCount val="1"/>
                <c:pt idx="0">
                  <c:v>FDICA</c:v>
                </c:pt>
              </c:strCache>
            </c:strRef>
          </c:tx>
          <c:spPr>
            <a:pattFill prst="pct20">
              <a:fgClr>
                <a:sysClr val="windowText" lastClr="000000">
                  <a:lumMod val="65000"/>
                  <a:lumOff val="35000"/>
                </a:sys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Sheet7!$L$28:$N$28</c:f>
              <c:strCache>
                <c:ptCount val="3"/>
                <c:pt idx="0">
                  <c:v>85cm</c:v>
                </c:pt>
                <c:pt idx="1">
                  <c:v>100cm</c:v>
                </c:pt>
                <c:pt idx="2">
                  <c:v>150cm</c:v>
                </c:pt>
              </c:strCache>
            </c:strRef>
          </c:cat>
          <c:val>
            <c:numRef>
              <c:f>Sheet7!$L$14:$N$14</c:f>
              <c:numCache>
                <c:formatCode>General</c:formatCode>
                <c:ptCount val="3"/>
                <c:pt idx="0">
                  <c:v>6.2244770204059392E-2</c:v>
                </c:pt>
                <c:pt idx="1">
                  <c:v>6.2276308140294147E-2</c:v>
                </c:pt>
                <c:pt idx="2">
                  <c:v>6.3786326789594019E-2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7EE-7F45-B184-0B3142DBA09B}"/>
            </c:ext>
          </c:extLst>
        </c:ser>
        <c:ser>
          <c:idx val="2"/>
          <c:order val="2"/>
          <c:tx>
            <c:strRef>
              <c:f>Sheet7!$J$24</c:f>
              <c:strCache>
                <c:ptCount val="1"/>
                <c:pt idx="0">
                  <c:v>MSICA</c:v>
                </c:pt>
              </c:strCache>
            </c:strRef>
          </c:tx>
          <c:spPr>
            <a:pattFill prst="wdDnDiag">
              <a:fgClr>
                <a:schemeClr val="tx1"/>
              </a:fgClr>
              <a:bgClr>
                <a:schemeClr val="bg1">
                  <a:lumMod val="85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Sheet7!$L$28:$N$28</c:f>
              <c:strCache>
                <c:ptCount val="3"/>
                <c:pt idx="0">
                  <c:v>85cm</c:v>
                </c:pt>
                <c:pt idx="1">
                  <c:v>100cm</c:v>
                </c:pt>
                <c:pt idx="2">
                  <c:v>150cm</c:v>
                </c:pt>
              </c:strCache>
            </c:strRef>
          </c:cat>
          <c:val>
            <c:numRef>
              <c:f>Sheet7!$L$24:$N$24</c:f>
              <c:numCache>
                <c:formatCode>General</c:formatCode>
                <c:ptCount val="3"/>
                <c:pt idx="0">
                  <c:v>6.3321958804112302E-2</c:v>
                </c:pt>
                <c:pt idx="1">
                  <c:v>6.2288240427842083E-2</c:v>
                </c:pt>
                <c:pt idx="2">
                  <c:v>6.5281448515236679E-2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7EE-7F45-B184-0B3142DBA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4"/>
        <c:overlap val="-9"/>
        <c:axId val="237998456"/>
        <c:axId val="237998848"/>
      </c:barChart>
      <c:catAx>
        <c:axId val="237998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Distance of Hydrophones</a:t>
                </a:r>
                <a:r>
                  <a:rPr lang="en-US" sz="1200" baseline="0"/>
                  <a:t> and Sources</a:t>
                </a:r>
                <a:endParaRPr lang="en-US" sz="12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998848"/>
        <c:crosses val="autoZero"/>
        <c:auto val="1"/>
        <c:lblAlgn val="ctr"/>
        <c:lblOffset val="100"/>
        <c:noMultiLvlLbl val="0"/>
      </c:catAx>
      <c:valAx>
        <c:axId val="23799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MSE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998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136466161865636"/>
          <c:y val="6.5081895146699528E-2"/>
          <c:w val="0.56330047433016883"/>
          <c:h val="0.103180177989827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Sheet1!$E$3:$E$10</c:f>
              <c:strCache>
                <c:ptCount val="8"/>
                <c:pt idx="0">
                  <c:v>pure500</c:v>
                </c:pt>
                <c:pt idx="1">
                  <c:v>pure600</c:v>
                </c:pt>
                <c:pt idx="2">
                  <c:v>pure700</c:v>
                </c:pt>
                <c:pt idx="3">
                  <c:v>pure800</c:v>
                </c:pt>
                <c:pt idx="4">
                  <c:v>pure900</c:v>
                </c:pt>
                <c:pt idx="5">
                  <c:v>pure1000</c:v>
                </c:pt>
                <c:pt idx="6">
                  <c:v>ship</c:v>
                </c:pt>
                <c:pt idx="7">
                  <c:v>ping</c:v>
                </c:pt>
              </c:strCache>
            </c:strRef>
          </c:cat>
          <c:val>
            <c:numRef>
              <c:f>Sheet1!$F$3:$F$10</c:f>
              <c:numCache>
                <c:formatCode>General</c:formatCode>
                <c:ptCount val="8"/>
                <c:pt idx="0">
                  <c:v>1.967735578909412</c:v>
                </c:pt>
                <c:pt idx="1">
                  <c:v>3.5007736641408447</c:v>
                </c:pt>
                <c:pt idx="2">
                  <c:v>2.7205822138583642</c:v>
                </c:pt>
                <c:pt idx="3">
                  <c:v>2.1610484076328427</c:v>
                </c:pt>
                <c:pt idx="4">
                  <c:v>2.1550507403407142</c:v>
                </c:pt>
                <c:pt idx="5">
                  <c:v>1.5005430752189897</c:v>
                </c:pt>
                <c:pt idx="6">
                  <c:v>6.409117584994811</c:v>
                </c:pt>
                <c:pt idx="7">
                  <c:v>5.9050863777827205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237999632"/>
        <c:axId val="238000024"/>
      </c:barChart>
      <c:catAx>
        <c:axId val="2379996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5400000" vert="horz"/>
          <a:lstStyle/>
          <a:p>
            <a:pPr>
              <a:defRPr sz="1200" baseline="0"/>
            </a:pPr>
            <a:endParaRPr lang="en-US"/>
          </a:p>
        </c:txPr>
        <c:crossAx val="238000024"/>
        <c:crosses val="autoZero"/>
        <c:auto val="1"/>
        <c:lblAlgn val="ctr"/>
        <c:lblOffset val="100"/>
        <c:noMultiLvlLbl val="0"/>
      </c:catAx>
      <c:valAx>
        <c:axId val="23800002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400" dirty="0"/>
                  <a:t>kurtosis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3799963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9606A-C763-42C0-B439-91A6C5FECD65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C84FD-454E-4749-A0CB-E253E3F77B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84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C84FD-454E-4749-A0CB-E253E3F77B1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4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2FC2-A2BA-4C75-A441-A84B68F28D46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E626-FCCE-49E2-84D8-A0969EB788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2FC2-A2BA-4C75-A441-A84B68F28D46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E626-FCCE-49E2-84D8-A0969EB788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2FC2-A2BA-4C75-A441-A84B68F28D46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E626-FCCE-49E2-84D8-A0969EB788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2FC2-A2BA-4C75-A441-A84B68F28D46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E626-FCCE-49E2-84D8-A0969EB788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2FC2-A2BA-4C75-A441-A84B68F28D46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E626-FCCE-49E2-84D8-A0969EB788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2FC2-A2BA-4C75-A441-A84B68F28D46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E626-FCCE-49E2-84D8-A0969EB788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2FC2-A2BA-4C75-A441-A84B68F28D46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E626-FCCE-49E2-84D8-A0969EB788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2FC2-A2BA-4C75-A441-A84B68F28D46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E626-FCCE-49E2-84D8-A0969EB788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2FC2-A2BA-4C75-A441-A84B68F28D46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E626-FCCE-49E2-84D8-A0969EB788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2FC2-A2BA-4C75-A441-A84B68F28D46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E626-FCCE-49E2-84D8-A0969EB788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2FC2-A2BA-4C75-A441-A84B68F28D46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E626-FCCE-49E2-84D8-A0969EB788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A2FC2-A2BA-4C75-A441-A84B68F28D46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AE626-FCCE-49E2-84D8-A0969EB788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228600" y="0"/>
            <a:ext cx="9601200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019800"/>
            <a:ext cx="9144000" cy="762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228600" y="3178175"/>
            <a:ext cx="9940179" cy="1752600"/>
          </a:xfrm>
          <a:prstGeom prst="rect">
            <a:avLst/>
          </a:prstGeom>
          <a:solidFill>
            <a:schemeClr val="dk1">
              <a:alpha val="5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120775"/>
            <a:ext cx="7772400" cy="147002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Underwater Source Separation </a:t>
            </a:r>
            <a:r>
              <a:rPr lang="en-US" sz="2800" b="1" dirty="0" smtClean="0">
                <a:solidFill>
                  <a:schemeClr val="bg1"/>
                </a:solidFill>
              </a:rPr>
              <a:t>Using </a:t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Multi-Stage </a:t>
            </a:r>
            <a:r>
              <a:rPr lang="en-US" sz="2800" b="1" dirty="0">
                <a:solidFill>
                  <a:schemeClr val="bg1"/>
                </a:solidFill>
              </a:rPr>
              <a:t>Independent Component Analysis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in Semi-Anechoic Water Tank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33800"/>
            <a:ext cx="7391400" cy="1219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bg1"/>
                </a:solidFill>
              </a:rPr>
              <a:t>Ridhwan</a:t>
            </a:r>
            <a:r>
              <a:rPr lang="en-US" sz="2400" b="1" dirty="0">
                <a:solidFill>
                  <a:schemeClr val="bg1"/>
                </a:solidFill>
              </a:rPr>
              <a:t> Juniarga </a:t>
            </a:r>
            <a:r>
              <a:rPr lang="en-US" sz="2400" b="1" dirty="0" err="1" smtClean="0">
                <a:solidFill>
                  <a:schemeClr val="bg1"/>
                </a:solidFill>
              </a:rPr>
              <a:t>Pribadi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Wiratno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Argo </a:t>
            </a:r>
            <a:r>
              <a:rPr lang="en-US" sz="2400" b="1" dirty="0" err="1" smtClean="0">
                <a:solidFill>
                  <a:schemeClr val="bg1"/>
                </a:solidFill>
              </a:rPr>
              <a:t>Asmoro</a:t>
            </a:r>
            <a:r>
              <a:rPr lang="en-US" sz="2400" b="1" dirty="0" smtClean="0">
                <a:solidFill>
                  <a:schemeClr val="bg1"/>
                </a:solidFill>
              </a:rPr>
              <a:t>.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400" b="1" dirty="0" err="1" smtClean="0">
                <a:solidFill>
                  <a:schemeClr val="bg1"/>
                </a:solidFill>
              </a:rPr>
              <a:t>Wirawan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Dhany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Arifianto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en-US" sz="2400" b="1" dirty="0" err="1">
                <a:solidFill>
                  <a:schemeClr val="bg1"/>
                </a:solidFill>
              </a:rPr>
              <a:t>Endang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Widjiati</a:t>
            </a:r>
            <a:r>
              <a:rPr lang="en-US" sz="2400" b="1" dirty="0" smtClean="0">
                <a:solidFill>
                  <a:schemeClr val="bg1"/>
                </a:solidFill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Mifta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Nur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Farid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21506" name="Picture 2" descr="D:\Picturez\job etc\logoit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019800"/>
            <a:ext cx="707187" cy="703321"/>
          </a:xfrm>
          <a:prstGeom prst="rect">
            <a:avLst/>
          </a:prstGeom>
          <a:noFill/>
        </p:spPr>
      </p:pic>
      <p:pic>
        <p:nvPicPr>
          <p:cNvPr id="21508" name="Picture 4" descr="D:\Picturez\baru baru copy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6019800"/>
            <a:ext cx="690672" cy="73785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2819400" y="0"/>
            <a:ext cx="632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Regional Conference of Acoustic and </a:t>
            </a:r>
            <a:r>
              <a:rPr lang="en-US" sz="1200" dirty="0" err="1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Vibraton</a:t>
            </a:r>
            <a:r>
              <a:rPr lang="en-US" sz="12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2017</a:t>
            </a:r>
          </a:p>
          <a:p>
            <a:pPr algn="r"/>
            <a:r>
              <a:rPr lang="en-US" sz="12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Bali - November 2017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1157" y="353951"/>
            <a:ext cx="7391400" cy="1026583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Frequency Domain ICA (FDICA)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55" y="1634880"/>
            <a:ext cx="4446645" cy="21357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118" y="4025016"/>
            <a:ext cx="2289117" cy="235119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3345757" y="3399760"/>
            <a:ext cx="527538" cy="62525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830" y="4057205"/>
            <a:ext cx="2925282" cy="231900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444354" y="5380960"/>
            <a:ext cx="1082503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1600200"/>
            <a:ext cx="2245238" cy="2313737"/>
          </a:xfrm>
          <a:prstGeom prst="rect">
            <a:avLst/>
          </a:prstGeom>
        </p:spPr>
      </p:pic>
      <p:sp>
        <p:nvSpPr>
          <p:cNvPr id="17" name="Freeform 16"/>
          <p:cNvSpPr/>
          <p:nvPr/>
        </p:nvSpPr>
        <p:spPr>
          <a:xfrm>
            <a:off x="7092257" y="3806160"/>
            <a:ext cx="368300" cy="1562100"/>
          </a:xfrm>
          <a:custGeom>
            <a:avLst/>
            <a:gdLst>
              <a:gd name="connsiteX0" fmla="*/ 0 w 368300"/>
              <a:gd name="connsiteY0" fmla="*/ 1562100 h 1562100"/>
              <a:gd name="connsiteX1" fmla="*/ 368300 w 368300"/>
              <a:gd name="connsiteY1" fmla="*/ 1562100 h 1562100"/>
              <a:gd name="connsiteX2" fmla="*/ 330200 w 368300"/>
              <a:gd name="connsiteY2" fmla="*/ 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300" h="1562100">
                <a:moveTo>
                  <a:pt x="0" y="1562100"/>
                </a:moveTo>
                <a:lnTo>
                  <a:pt x="368300" y="1562100"/>
                </a:lnTo>
                <a:lnTo>
                  <a:pt x="330200" y="0"/>
                </a:ln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2413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74700" y="293201"/>
            <a:ext cx="7391400" cy="1026583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MuItistage</a:t>
            </a:r>
            <a:r>
              <a:rPr lang="en-US" sz="3200" dirty="0" smtClean="0">
                <a:solidFill>
                  <a:schemeClr val="bg1"/>
                </a:solidFill>
              </a:rPr>
              <a:t> ICA (MSICA)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98" y="1574130"/>
            <a:ext cx="4446645" cy="21357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58" y="3964266"/>
            <a:ext cx="2289117" cy="235119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993900" y="3339010"/>
            <a:ext cx="1822938" cy="62525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900" y="3964266"/>
            <a:ext cx="2938994" cy="23511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3962400"/>
            <a:ext cx="2298700" cy="23530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700" y="1588294"/>
            <a:ext cx="2693887" cy="210373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2403063" y="5335866"/>
            <a:ext cx="962437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19581" y="5335866"/>
            <a:ext cx="962437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337300" y="3491410"/>
            <a:ext cx="544718" cy="114300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61378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 rotWithShape="1">
          <a:blip r:embed="rId2"/>
          <a:srcRect l="13636" t="1842" r="1232" b="58498"/>
          <a:stretch/>
        </p:blipFill>
        <p:spPr bwMode="auto">
          <a:xfrm>
            <a:off x="609600" y="2514600"/>
            <a:ext cx="3352800" cy="1670831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90600" y="1219200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So now our black box is complete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621" y="4343400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Experiment were performed in underwater tank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1" name="Picture 2" descr="http://onionesquereality.files.wordpress.com/2010/01/cocktail-party-proble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057400"/>
            <a:ext cx="2702078" cy="2128031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419600" y="4355432"/>
            <a:ext cx="41589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3 different methods of ICA were applied to estimate source signals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52453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Experiment setup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600200"/>
            <a:ext cx="490813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03803" y="2314109"/>
            <a:ext cx="1556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Side view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4269" y="5605790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Top view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895600"/>
            <a:ext cx="81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sensors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2971800"/>
            <a:ext cx="819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sources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0" y="5867400"/>
            <a:ext cx="819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sources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05400" y="5867400"/>
            <a:ext cx="81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sensors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48000" y="2667000"/>
            <a:ext cx="533400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48000" y="5867400"/>
            <a:ext cx="533400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87441"/>
              </p:ext>
            </p:extLst>
          </p:nvPr>
        </p:nvGraphicFramePr>
        <p:xfrm>
          <a:off x="914400" y="1905000"/>
          <a:ext cx="7481301" cy="288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5608"/>
                <a:gridCol w="2511696"/>
                <a:gridCol w="3813997"/>
              </a:tblGrid>
              <a:tr h="3141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No</a:t>
                      </a:r>
                      <a:endParaRPr lang="en-US" sz="2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030" marR="17603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Signal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030" marR="17603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Note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030" marR="176030" marT="0" marB="0"/>
                </a:tc>
              </a:tr>
              <a:tr h="3141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030" marR="17603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Puretone 500hz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030" marR="17603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Narrow Band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030" marR="176030" marT="0" marB="0"/>
                </a:tc>
              </a:tr>
              <a:tr h="3141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030" marR="17603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err="1">
                          <a:effectLst/>
                        </a:rPr>
                        <a:t>Puretone</a:t>
                      </a:r>
                      <a:r>
                        <a:rPr lang="en-US" sz="2100" dirty="0">
                          <a:effectLst/>
                        </a:rPr>
                        <a:t> 600hz</a:t>
                      </a:r>
                      <a:endParaRPr lang="en-US" sz="2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030" marR="17603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Narrow Band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030" marR="176030" marT="0" marB="0"/>
                </a:tc>
              </a:tr>
              <a:tr h="3141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3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030" marR="17603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Puretone 700hz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030" marR="17603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Narrow Band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030" marR="176030" marT="0" marB="0"/>
                </a:tc>
              </a:tr>
              <a:tr h="3141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4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030" marR="17603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err="1">
                          <a:effectLst/>
                        </a:rPr>
                        <a:t>Puretone</a:t>
                      </a:r>
                      <a:r>
                        <a:rPr lang="en-US" sz="2100" dirty="0">
                          <a:effectLst/>
                        </a:rPr>
                        <a:t> 800hz</a:t>
                      </a:r>
                      <a:endParaRPr lang="en-US" sz="2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030" marR="17603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Narrow Band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030" marR="176030" marT="0" marB="0"/>
                </a:tc>
              </a:tr>
              <a:tr h="3141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5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030" marR="17603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Puretone 900hz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030" marR="17603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Narrow Band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030" marR="176030" marT="0" marB="0"/>
                </a:tc>
              </a:tr>
              <a:tr h="3141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6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030" marR="17603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Puretone 1 khz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030" marR="17603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Narrow Band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030" marR="176030" marT="0" marB="0"/>
                </a:tc>
              </a:tr>
              <a:tr h="3141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7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030" marR="17603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Ship noise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030" marR="17603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Wideband Stationary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030" marR="176030" marT="0" marB="0"/>
                </a:tc>
              </a:tr>
              <a:tr h="3141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8</a:t>
                      </a:r>
                      <a:endParaRPr lang="en-US" sz="2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030" marR="17603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Sonar Pinging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030" marR="17603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Wideband Non-Stationary</a:t>
                      </a:r>
                      <a:endParaRPr lang="en-US" sz="2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6030" marR="176030" marT="0" marB="0"/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Configuration of Test Signal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79825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00200" y="2971800"/>
            <a:ext cx="6553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was </a:t>
            </a:r>
            <a:r>
              <a:rPr lang="en-US" sz="5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5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 result then?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120865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 </a:t>
            </a:r>
            <a:r>
              <a:rPr lang="en-US" dirty="0" smtClean="0">
                <a:solidFill>
                  <a:schemeClr val="bg1"/>
                </a:solidFill>
              </a:rPr>
              <a:t>of TDICA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9600" y="1295400"/>
            <a:ext cx="7620000" cy="4496619"/>
            <a:chOff x="685800" y="1752599"/>
            <a:chExt cx="7620000" cy="4496619"/>
          </a:xfrm>
        </p:grpSpPr>
        <p:sp>
          <p:nvSpPr>
            <p:cNvPr id="5" name="Rectangle 4"/>
            <p:cNvSpPr/>
            <p:nvPr/>
          </p:nvSpPr>
          <p:spPr>
            <a:xfrm>
              <a:off x="838200" y="1752599"/>
              <a:ext cx="7467600" cy="44966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" name="Chart 3"/>
            <p:cNvGraphicFramePr/>
            <p:nvPr>
              <p:extLst>
                <p:ext uri="{D42A27DB-BD31-4B8C-83A1-F6EECF244321}">
                  <p14:modId xmlns:p14="http://schemas.microsoft.com/office/powerpoint/2010/main" val="2336565142"/>
                </p:ext>
              </p:extLst>
            </p:nvPr>
          </p:nvGraphicFramePr>
          <p:xfrm>
            <a:off x="685800" y="1981200"/>
            <a:ext cx="7391400" cy="41796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6" name="Oval 5"/>
          <p:cNvSpPr/>
          <p:nvPr/>
        </p:nvSpPr>
        <p:spPr>
          <a:xfrm>
            <a:off x="1524000" y="3200400"/>
            <a:ext cx="12954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579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 of source separation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(time-</a:t>
            </a:r>
            <a:r>
              <a:rPr lang="en-US" dirty="0" err="1" smtClean="0">
                <a:solidFill>
                  <a:schemeClr val="bg1"/>
                </a:solidFill>
              </a:rPr>
              <a:t>freq</a:t>
            </a:r>
            <a:r>
              <a:rPr lang="en-US" dirty="0" smtClean="0">
                <a:solidFill>
                  <a:schemeClr val="bg1"/>
                </a:solidFill>
              </a:rPr>
              <a:t> representation)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3186" name="Picture 2" descr="D:\buat progress\buat progress\Data Percobaan\MSICA\85\plot2\1specgram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28019"/>
            <a:ext cx="7543800" cy="4929981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1828800" y="5181600"/>
            <a:ext cx="6096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1219200" y="5410200"/>
            <a:ext cx="6096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64168" y="4694139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signal not decomposed perfectly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105400" y="5181600"/>
            <a:ext cx="6096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15000" y="5257800"/>
            <a:ext cx="2209800" cy="533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24800" y="4114800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Intensity </a:t>
            </a:r>
            <a:r>
              <a:rPr lang="en-US" dirty="0" smtClean="0"/>
              <a:t>of signal 2 increased in this part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 </a:t>
            </a:r>
            <a:r>
              <a:rPr lang="en-US" dirty="0" smtClean="0">
                <a:solidFill>
                  <a:schemeClr val="bg1"/>
                </a:solidFill>
              </a:rPr>
              <a:t>of FDICA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62000" y="1752599"/>
            <a:ext cx="7543800" cy="4496619"/>
            <a:chOff x="762000" y="1752599"/>
            <a:chExt cx="7543800" cy="4496619"/>
          </a:xfrm>
        </p:grpSpPr>
        <p:sp>
          <p:nvSpPr>
            <p:cNvPr id="5" name="Rectangle 4"/>
            <p:cNvSpPr/>
            <p:nvPr/>
          </p:nvSpPr>
          <p:spPr>
            <a:xfrm>
              <a:off x="838200" y="1752599"/>
              <a:ext cx="7467600" cy="44966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" name="Chart 5"/>
            <p:cNvGraphicFramePr/>
            <p:nvPr>
              <p:extLst>
                <p:ext uri="{D42A27DB-BD31-4B8C-83A1-F6EECF244321}">
                  <p14:modId xmlns:p14="http://schemas.microsoft.com/office/powerpoint/2010/main" val="2950396592"/>
                </p:ext>
              </p:extLst>
            </p:nvPr>
          </p:nvGraphicFramePr>
          <p:xfrm>
            <a:off x="762000" y="2057400"/>
            <a:ext cx="7167565" cy="40957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7" name="Oval 6"/>
          <p:cNvSpPr/>
          <p:nvPr/>
        </p:nvSpPr>
        <p:spPr>
          <a:xfrm>
            <a:off x="1676400" y="3429000"/>
            <a:ext cx="12954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9440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 </a:t>
            </a:r>
            <a:r>
              <a:rPr lang="en-US" smtClean="0">
                <a:solidFill>
                  <a:schemeClr val="bg1"/>
                </a:solidFill>
              </a:rPr>
              <a:t>of MSICA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8200" y="1752599"/>
            <a:ext cx="7467600" cy="4496619"/>
            <a:chOff x="838200" y="1752599"/>
            <a:chExt cx="7467600" cy="4496619"/>
          </a:xfrm>
        </p:grpSpPr>
        <p:sp>
          <p:nvSpPr>
            <p:cNvPr id="5" name="Rectangle 4"/>
            <p:cNvSpPr/>
            <p:nvPr/>
          </p:nvSpPr>
          <p:spPr>
            <a:xfrm>
              <a:off x="838200" y="1752599"/>
              <a:ext cx="7467600" cy="44966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7" name="Chart 6"/>
            <p:cNvGraphicFramePr/>
            <p:nvPr>
              <p:extLst>
                <p:ext uri="{D42A27DB-BD31-4B8C-83A1-F6EECF244321}">
                  <p14:modId xmlns:p14="http://schemas.microsoft.com/office/powerpoint/2010/main" val="2382862311"/>
                </p:ext>
              </p:extLst>
            </p:nvPr>
          </p:nvGraphicFramePr>
          <p:xfrm>
            <a:off x="1066800" y="2209800"/>
            <a:ext cx="6729984" cy="3505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6" name="Oval 5"/>
          <p:cNvSpPr/>
          <p:nvPr/>
        </p:nvSpPr>
        <p:spPr>
          <a:xfrm>
            <a:off x="2057400" y="3429000"/>
            <a:ext cx="12954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42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369" y="234371"/>
            <a:ext cx="3352800" cy="4572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Background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0600"/>
            <a:ext cx="843716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81000" y="6427113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1100" dirty="0" smtClean="0">
                <a:solidFill>
                  <a:schemeClr val="bg1"/>
                </a:solidFill>
              </a:rPr>
              <a:t>Suraj Kamal and  Supriya M.H, 2011.“</a:t>
            </a:r>
            <a:r>
              <a:rPr lang="nl-NL" sz="1100" b="1" i="1" dirty="0" smtClean="0">
                <a:solidFill>
                  <a:schemeClr val="bg1"/>
                </a:solidFill>
              </a:rPr>
              <a:t>Blind Source Separation of Nonlinearly Mixed Ocean Acoustic Signals Using Slow Feature Analysis”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10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Comparison of 3 methods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54241" y="1191921"/>
            <a:ext cx="7467600" cy="4496619"/>
            <a:chOff x="838200" y="1417638"/>
            <a:chExt cx="7467600" cy="4496619"/>
          </a:xfrm>
        </p:grpSpPr>
        <p:sp>
          <p:nvSpPr>
            <p:cNvPr id="5" name="Rectangle 4"/>
            <p:cNvSpPr/>
            <p:nvPr/>
          </p:nvSpPr>
          <p:spPr>
            <a:xfrm>
              <a:off x="838200" y="1417638"/>
              <a:ext cx="7467600" cy="44966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" name="Chart 5"/>
            <p:cNvGraphicFramePr/>
            <p:nvPr>
              <p:extLst>
                <p:ext uri="{D42A27DB-BD31-4B8C-83A1-F6EECF244321}">
                  <p14:modId xmlns:p14="http://schemas.microsoft.com/office/powerpoint/2010/main" val="2522662324"/>
                </p:ext>
              </p:extLst>
            </p:nvPr>
          </p:nvGraphicFramePr>
          <p:xfrm>
            <a:off x="1219200" y="1951447"/>
            <a:ext cx="6386080" cy="3429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529389" y="5828179"/>
            <a:ext cx="8157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Performance of TDICA decaying as distance of sources-sensors increased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276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Distribution of testing signal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219200"/>
            <a:ext cx="5505450" cy="46863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3400" y="60960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Distribution of Testing Signal Ship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Ping ; (a) baseline ; (b) distance 85 cm; (c) </a:t>
            </a:r>
            <a:r>
              <a:rPr lang="en-US" dirty="0" err="1">
                <a:solidFill>
                  <a:schemeClr val="bg1"/>
                </a:solidFill>
              </a:rPr>
              <a:t>dnstance</a:t>
            </a:r>
            <a:r>
              <a:rPr lang="en-US" dirty="0">
                <a:solidFill>
                  <a:schemeClr val="bg1"/>
                </a:solidFill>
              </a:rPr>
              <a:t> 100 cm; (d) distance 150 cm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1752600"/>
            <a:ext cx="7772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MSICA </a:t>
            </a:r>
            <a:r>
              <a:rPr lang="en-US" sz="2800" dirty="0">
                <a:solidFill>
                  <a:schemeClr val="bg1"/>
                </a:solidFill>
              </a:rPr>
              <a:t>and FDICA shows almost equal value of MSE, and the TDICA method shows significant decreasing of performance for each addition of recorded distance. 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The signals still not well-reconstructed.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There was some reflected sound in water tank captured by sensors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169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76400"/>
            <a:ext cx="91440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Kurtosis test signal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609600" y="1905000"/>
          <a:ext cx="73152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219200" y="3657600"/>
            <a:ext cx="6553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08495" y="3472934"/>
            <a:ext cx="103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gaussian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90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Covariance of test </a:t>
            </a:r>
            <a:r>
              <a:rPr lang="en-US" dirty="0" smtClean="0">
                <a:solidFill>
                  <a:schemeClr val="bg1"/>
                </a:solidFill>
              </a:rPr>
              <a:t>signal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450932"/>
              </p:ext>
            </p:extLst>
          </p:nvPr>
        </p:nvGraphicFramePr>
        <p:xfrm>
          <a:off x="457200" y="1905000"/>
          <a:ext cx="8443350" cy="41148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2213"/>
                <a:gridCol w="964869"/>
                <a:gridCol w="935181"/>
                <a:gridCol w="935181"/>
                <a:gridCol w="935181"/>
                <a:gridCol w="935181"/>
                <a:gridCol w="935181"/>
                <a:gridCol w="901040"/>
                <a:gridCol w="969323"/>
              </a:tblGrid>
              <a:tr h="445325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sinyal</a:t>
                      </a:r>
                      <a:endParaRPr lang="en-US" sz="2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1000Hz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500Hz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600Hz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700Hz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800Hz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900Hz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ping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ship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</a:tr>
              <a:tr h="498764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1000Hz</a:t>
                      </a:r>
                      <a:endParaRPr lang="en-US" sz="2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-0.011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0.0007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-4E-05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6E-05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-6E-05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-7E-04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3E-05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</a:tr>
              <a:tr h="445325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500Hz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-0.011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0.0027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0.001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5E-05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0.0003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0.0003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-1E-04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</a:tr>
              <a:tr h="445325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600Hz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0.0007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0.003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-0.003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1E-05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0.0174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-6E-05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3E-05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</a:tr>
              <a:tr h="445325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700Hz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-4E-05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0.001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-0.003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-2E-05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-5E-05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7E-05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-5E-06</a:t>
                      </a:r>
                      <a:endParaRPr lang="en-US" sz="2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</a:tr>
              <a:tr h="445325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800Hz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6E-05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5E-05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1E-05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-2E-05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-2E-04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1E-05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0.0002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</a:tr>
              <a:tr h="498764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900Hz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-6E-05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3E-04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0.0174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-5E-05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-0.0002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-1E-04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-5E-05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</a:tr>
              <a:tr h="445325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ping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-7E-04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3E-04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-6E-05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7E-05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1E-05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-1E-04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-6E-05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</a:tr>
              <a:tr h="445325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ship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3E-05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-1E-04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3E-05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-5E-06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0.0002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-5E-05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-6E-05</a:t>
                      </a:r>
                      <a:endParaRPr lang="en-US" sz="2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2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317" marR="160317" marT="0" marB="0"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010400" y="5486400"/>
            <a:ext cx="1066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519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seminar TA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066800"/>
            <a:ext cx="6477000" cy="2220293"/>
          </a:xfrm>
          <a:prstGeom prst="rect">
            <a:avLst/>
          </a:prstGeom>
          <a:noFill/>
        </p:spPr>
      </p:pic>
      <p:pic>
        <p:nvPicPr>
          <p:cNvPr id="1028" name="Picture 4" descr="F:\seminar TA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199" y="3418507"/>
            <a:ext cx="6477001" cy="222029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04800" y="3962400"/>
            <a:ext cx="17526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underwater acoustic</a:t>
            </a:r>
            <a:endParaRPr lang="en-US" sz="4400" b="1" cap="none" spc="0" dirty="0">
              <a:ln w="18000">
                <a:solidFill>
                  <a:srgbClr val="FFFF0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981201"/>
            <a:ext cx="22098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8000">
                  <a:solidFill>
                    <a:schemeClr val="accent2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Signal </a:t>
            </a:r>
          </a:p>
          <a:p>
            <a:pPr algn="ctr"/>
            <a:r>
              <a:rPr lang="en-US" sz="2400" b="1" dirty="0" smtClean="0">
                <a:ln w="18000">
                  <a:solidFill>
                    <a:schemeClr val="accent2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Processing (BSS)</a:t>
            </a:r>
            <a:endParaRPr lang="en-US" sz="4400" b="1" cap="none" spc="0" dirty="0">
              <a:ln w="18000">
                <a:solidFill>
                  <a:schemeClr val="accent2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43400" y="3505200"/>
            <a:ext cx="1143000" cy="22860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Yuwono</a:t>
            </a:r>
            <a:r>
              <a:rPr lang="en-US" dirty="0" smtClean="0"/>
              <a:t>, </a:t>
            </a:r>
            <a:r>
              <a:rPr lang="en-US" dirty="0" err="1" smtClean="0"/>
              <a:t>niken</a:t>
            </a:r>
            <a:endParaRPr lang="en-US" dirty="0" smtClean="0"/>
          </a:p>
          <a:p>
            <a:pPr algn="ctr"/>
            <a:r>
              <a:rPr lang="en-US" sz="1400" dirty="0" err="1" smtClean="0">
                <a:solidFill>
                  <a:srgbClr val="FFFF00"/>
                </a:solidFill>
              </a:rPr>
              <a:t>Mencari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nilai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redaman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dan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kecepatan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suara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di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akuarium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objek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05000" y="1371600"/>
            <a:ext cx="1066800" cy="18288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Belouchrani Amin</a:t>
            </a:r>
          </a:p>
          <a:p>
            <a:pPr algn="ctr"/>
            <a:r>
              <a:rPr lang="en-US" sz="1400" dirty="0" err="1" smtClean="0">
                <a:ln>
                  <a:solidFill>
                    <a:schemeClr val="accent2"/>
                  </a:solidFill>
                </a:ln>
              </a:rPr>
              <a:t>Memperkenalkan</a:t>
            </a:r>
            <a:r>
              <a:rPr lang="en-US" sz="1400" dirty="0" smtClean="0">
                <a:ln>
                  <a:solidFill>
                    <a:schemeClr val="accent2"/>
                  </a:solidFill>
                </a:ln>
              </a:rPr>
              <a:t> TFICA</a:t>
            </a:r>
            <a:endParaRPr lang="en-US" sz="1400" dirty="0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43400" y="762000"/>
            <a:ext cx="1219200" cy="24384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Ridasari</a:t>
            </a:r>
            <a:r>
              <a:rPr lang="en-US" dirty="0" smtClean="0"/>
              <a:t> </a:t>
            </a:r>
            <a:r>
              <a:rPr lang="en-US" dirty="0" err="1" smtClean="0"/>
              <a:t>Fatma</a:t>
            </a:r>
            <a:r>
              <a:rPr lang="id-ID" dirty="0" smtClean="0"/>
              <a:t>, </a:t>
            </a:r>
            <a:endParaRPr lang="en-US" dirty="0" smtClean="0"/>
          </a:p>
          <a:p>
            <a:pPr algn="ctr"/>
            <a:r>
              <a:rPr lang="en-US" sz="1600" dirty="0" err="1" smtClean="0">
                <a:ln>
                  <a:solidFill>
                    <a:schemeClr val="accent2"/>
                  </a:solidFill>
                </a:ln>
              </a:rPr>
              <a:t>Menggunakan</a:t>
            </a:r>
            <a:r>
              <a:rPr lang="en-US" sz="1600" dirty="0" smtClean="0">
                <a:ln>
                  <a:solidFill>
                    <a:schemeClr val="accent2"/>
                  </a:solidFill>
                </a:ln>
              </a:rPr>
              <a:t> TFICA </a:t>
            </a:r>
            <a:r>
              <a:rPr lang="en-US" sz="1600" dirty="0" err="1" smtClean="0">
                <a:ln>
                  <a:solidFill>
                    <a:schemeClr val="accent2"/>
                  </a:solidFill>
                </a:ln>
              </a:rPr>
              <a:t>untuk</a:t>
            </a:r>
            <a:r>
              <a:rPr lang="en-US" sz="1600" dirty="0" smtClean="0">
                <a:ln>
                  <a:solidFill>
                    <a:schemeClr val="accent2"/>
                  </a:solidFill>
                </a:ln>
              </a:rPr>
              <a:t> </a:t>
            </a:r>
            <a:r>
              <a:rPr lang="en-US" sz="1600" dirty="0" err="1" smtClean="0">
                <a:ln>
                  <a:solidFill>
                    <a:schemeClr val="accent2"/>
                  </a:solidFill>
                </a:ln>
              </a:rPr>
              <a:t>memisahkan</a:t>
            </a:r>
            <a:r>
              <a:rPr lang="en-US" sz="1600" dirty="0" smtClean="0">
                <a:ln>
                  <a:solidFill>
                    <a:schemeClr val="accent2"/>
                  </a:solidFill>
                </a:ln>
              </a:rPr>
              <a:t> </a:t>
            </a:r>
            <a:r>
              <a:rPr lang="en-US" sz="1600" dirty="0" err="1" smtClean="0">
                <a:ln>
                  <a:solidFill>
                    <a:schemeClr val="accent2"/>
                  </a:solidFill>
                </a:ln>
              </a:rPr>
              <a:t>suara</a:t>
            </a:r>
            <a:r>
              <a:rPr lang="en-US" sz="1600" dirty="0" smtClean="0">
                <a:ln>
                  <a:solidFill>
                    <a:schemeClr val="accent2"/>
                  </a:solidFill>
                </a:ln>
              </a:rPr>
              <a:t> </a:t>
            </a:r>
            <a:r>
              <a:rPr lang="en-US" sz="1600" dirty="0" err="1" smtClean="0">
                <a:ln>
                  <a:solidFill>
                    <a:schemeClr val="accent2"/>
                  </a:solidFill>
                </a:ln>
              </a:rPr>
              <a:t>pompa</a:t>
            </a:r>
            <a:r>
              <a:rPr lang="en-US" sz="1600" dirty="0" smtClean="0">
                <a:ln>
                  <a:solidFill>
                    <a:schemeClr val="accent2"/>
                  </a:solidFill>
                </a:ln>
              </a:rPr>
              <a:t> </a:t>
            </a:r>
            <a:r>
              <a:rPr lang="en-US" sz="1600" dirty="0" err="1" smtClean="0">
                <a:ln>
                  <a:solidFill>
                    <a:schemeClr val="accent2"/>
                  </a:solidFill>
                </a:ln>
              </a:rPr>
              <a:t>tercampur</a:t>
            </a:r>
            <a:endParaRPr lang="en-US" sz="1600" dirty="0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1905000"/>
            <a:ext cx="1066800" cy="2362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Wahyu</a:t>
            </a:r>
            <a:r>
              <a:rPr lang="en-US" dirty="0" smtClean="0"/>
              <a:t> </a:t>
            </a:r>
            <a:r>
              <a:rPr lang="en-US" dirty="0" err="1" smtClean="0"/>
              <a:t>Indra</a:t>
            </a:r>
            <a:endParaRPr lang="en-US" dirty="0" smtClean="0"/>
          </a:p>
          <a:p>
            <a:pPr algn="ctr"/>
            <a:r>
              <a:rPr lang="en-US" sz="1600" dirty="0" err="1" smtClean="0">
                <a:ln>
                  <a:solidFill>
                    <a:schemeClr val="accent2"/>
                  </a:solidFill>
                </a:ln>
                <a:solidFill>
                  <a:schemeClr val="accent3"/>
                </a:solidFill>
              </a:rPr>
              <a:t>Memisahkan</a:t>
            </a:r>
            <a:r>
              <a:rPr lang="en-US" sz="1600" dirty="0" smtClean="0">
                <a:ln>
                  <a:solidFill>
                    <a:schemeClr val="accent2"/>
                  </a:solidFill>
                </a:ln>
                <a:solidFill>
                  <a:schemeClr val="accent3"/>
                </a:solidFill>
              </a:rPr>
              <a:t> </a:t>
            </a:r>
            <a:r>
              <a:rPr lang="en-US" sz="1600" dirty="0" err="1" smtClean="0">
                <a:ln>
                  <a:solidFill>
                    <a:schemeClr val="accent2"/>
                  </a:solidFill>
                </a:ln>
                <a:solidFill>
                  <a:schemeClr val="accent3"/>
                </a:solidFill>
              </a:rPr>
              <a:t>sinyal</a:t>
            </a:r>
            <a:r>
              <a:rPr lang="en-US" sz="1600" dirty="0" smtClean="0">
                <a:ln>
                  <a:solidFill>
                    <a:schemeClr val="accent2"/>
                  </a:solidFill>
                </a:ln>
                <a:solidFill>
                  <a:schemeClr val="accent3"/>
                </a:solidFill>
              </a:rPr>
              <a:t> </a:t>
            </a:r>
            <a:r>
              <a:rPr lang="en-US" sz="1600" dirty="0" err="1" smtClean="0">
                <a:ln>
                  <a:solidFill>
                    <a:schemeClr val="accent2"/>
                  </a:solidFill>
                </a:ln>
                <a:solidFill>
                  <a:schemeClr val="accent3"/>
                </a:solidFill>
              </a:rPr>
              <a:t>tercampur</a:t>
            </a:r>
            <a:r>
              <a:rPr lang="en-US" sz="1600" dirty="0" smtClean="0">
                <a:ln>
                  <a:solidFill>
                    <a:schemeClr val="accent2"/>
                  </a:solidFill>
                </a:ln>
                <a:solidFill>
                  <a:schemeClr val="accent3"/>
                </a:solidFill>
              </a:rPr>
              <a:t> </a:t>
            </a:r>
            <a:r>
              <a:rPr lang="en-US" sz="1600" dirty="0" err="1" smtClean="0">
                <a:ln>
                  <a:solidFill>
                    <a:schemeClr val="accent2"/>
                  </a:solidFill>
                </a:ln>
                <a:solidFill>
                  <a:schemeClr val="accent3"/>
                </a:solidFill>
              </a:rPr>
              <a:t>sintetsis</a:t>
            </a:r>
            <a:r>
              <a:rPr lang="en-US" sz="1600" dirty="0" smtClean="0">
                <a:ln>
                  <a:solidFill>
                    <a:schemeClr val="accent2"/>
                  </a:solidFill>
                </a:ln>
                <a:solidFill>
                  <a:schemeClr val="accent3"/>
                </a:solidFill>
              </a:rPr>
              <a:t> </a:t>
            </a:r>
            <a:r>
              <a:rPr lang="en-US" sz="1600" dirty="0" err="1" smtClean="0">
                <a:ln>
                  <a:solidFill>
                    <a:schemeClr val="accent2"/>
                  </a:solidFill>
                </a:ln>
                <a:solidFill>
                  <a:schemeClr val="accent3"/>
                </a:solidFill>
              </a:rPr>
              <a:t>bawah</a:t>
            </a:r>
            <a:r>
              <a:rPr lang="en-US" sz="1600" dirty="0" smtClean="0">
                <a:ln>
                  <a:solidFill>
                    <a:schemeClr val="accent2"/>
                  </a:solidFill>
                </a:ln>
                <a:solidFill>
                  <a:schemeClr val="accent3"/>
                </a:solidFill>
              </a:rPr>
              <a:t> air</a:t>
            </a:r>
            <a:endParaRPr lang="en-US" sz="1600" dirty="0">
              <a:ln>
                <a:solidFill>
                  <a:schemeClr val="accent2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86600" y="914400"/>
            <a:ext cx="1447800" cy="4953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accent2"/>
                  </a:solidFill>
                </a:ln>
                <a:solidFill>
                  <a:schemeClr val="accent3"/>
                </a:solidFill>
              </a:rPr>
              <a:t>TUGAS AKHIR </a:t>
            </a:r>
          </a:p>
          <a:p>
            <a:pPr algn="ctr"/>
            <a:r>
              <a:rPr lang="en-US" dirty="0" smtClean="0">
                <a:ln>
                  <a:solidFill>
                    <a:schemeClr val="accent2"/>
                  </a:solidFill>
                </a:ln>
                <a:solidFill>
                  <a:schemeClr val="accent3"/>
                </a:solidFill>
              </a:rPr>
              <a:t>SAYA</a:t>
            </a:r>
            <a:endParaRPr lang="en-US" dirty="0">
              <a:ln>
                <a:solidFill>
                  <a:schemeClr val="accent2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15000" y="3505200"/>
            <a:ext cx="1143000" cy="19812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Pratiwi</a:t>
            </a:r>
            <a:r>
              <a:rPr lang="en-US" dirty="0" smtClean="0"/>
              <a:t> </a:t>
            </a:r>
            <a:r>
              <a:rPr lang="en-US" dirty="0" err="1" smtClean="0"/>
              <a:t>Indan</a:t>
            </a:r>
            <a:r>
              <a:rPr lang="en-US" dirty="0" smtClean="0"/>
              <a:t>,</a:t>
            </a:r>
          </a:p>
          <a:p>
            <a:pPr algn="ctr"/>
            <a:r>
              <a:rPr lang="en-US" sz="1400" dirty="0" err="1" smtClean="0">
                <a:solidFill>
                  <a:srgbClr val="FFFF00"/>
                </a:solidFill>
              </a:rPr>
              <a:t>Melakukan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uji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waktu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dengung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di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akuarium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objek</a:t>
            </a:r>
            <a:endParaRPr lang="en-US" sz="1400" dirty="0" smtClean="0">
              <a:solidFill>
                <a:srgbClr val="FFFF0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57400" y="914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1998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6600" y="16118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2011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05057" y="3810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2012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0" y="5867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2012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3600" y="55626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2013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67600" y="57912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2013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14" grpId="0"/>
      <p:bldP spid="15" grpId="0"/>
      <p:bldP spid="22" grpId="0"/>
      <p:bldP spid="23" grpId="0"/>
      <p:bldP spid="24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Simulasi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Pencampuran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Suara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04800" y="2590800"/>
            <a:ext cx="94488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2477"/>
          <a:stretch>
            <a:fillRect/>
          </a:stretch>
        </p:blipFill>
        <p:spPr bwMode="auto">
          <a:xfrm>
            <a:off x="533400" y="2895600"/>
            <a:ext cx="3505200" cy="8191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52400" y="4724400"/>
            <a:ext cx="200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Mixed signal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1371600"/>
            <a:ext cx="2188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Mixing matrix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8400" y="4800600"/>
            <a:ext cx="2069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source signal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685800" y="3886200"/>
            <a:ext cx="914400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2286794" y="2437606"/>
            <a:ext cx="91440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2590800" y="4114800"/>
            <a:ext cx="1143000" cy="76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85800" y="6550223"/>
            <a:ext cx="8458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A. Belouchrani and M. G. Amin, 1998“</a:t>
            </a:r>
            <a:r>
              <a:rPr lang="nl-NL" sz="1400" b="1" dirty="0" smtClean="0">
                <a:solidFill>
                  <a:schemeClr val="bg1"/>
                </a:solidFill>
              </a:rPr>
              <a:t>Blind Source Separation Based on Time-Frequency Signal Representations</a:t>
            </a:r>
            <a:r>
              <a:rPr lang="nl-NL" sz="1400" dirty="0" smtClean="0">
                <a:solidFill>
                  <a:schemeClr val="bg1"/>
                </a:solidFill>
              </a:rPr>
              <a:t>”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038600" y="3276600"/>
            <a:ext cx="1524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1137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2971800"/>
            <a:ext cx="3257550" cy="685800"/>
          </a:xfrm>
          <a:prstGeom prst="rect">
            <a:avLst/>
          </a:prstGeom>
          <a:noFill/>
        </p:spPr>
      </p:pic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2880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0359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2133600"/>
            <a:ext cx="3829050" cy="819150"/>
          </a:xfrm>
          <a:prstGeom prst="rect">
            <a:avLst/>
          </a:prstGeom>
          <a:noFill/>
        </p:spPr>
      </p:pic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0" y="127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19100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-685800" y="2133600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centering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352800" y="4495800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Whitening(</a:t>
            </a:r>
            <a:r>
              <a:rPr kumimoji="0" lang="en-US" sz="4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sphering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036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0366" name="Picture 1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4495800"/>
            <a:ext cx="1981200" cy="877824"/>
          </a:xfrm>
          <a:prstGeom prst="rect">
            <a:avLst/>
          </a:prstGeom>
          <a:noFill/>
        </p:spPr>
      </p:pic>
      <p:sp>
        <p:nvSpPr>
          <p:cNvPr id="100368" name="Rectangle 16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1"/>
                </a:solidFill>
              </a:rPr>
              <a:t>Preprocessing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143000"/>
            <a:ext cx="9144000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TextBox 5"/>
          <p:cNvSpPr txBox="1"/>
          <p:nvPr/>
        </p:nvSpPr>
        <p:spPr>
          <a:xfrm>
            <a:off x="4038600" y="6581001"/>
            <a:ext cx="510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http://www.cs.bham.ac.uk/~axk/ML_ICA.ppt [</a:t>
            </a:r>
            <a:r>
              <a:rPr lang="nl-NL" sz="1200" i="1" dirty="0" smtClean="0">
                <a:solidFill>
                  <a:schemeClr val="bg1"/>
                </a:solidFill>
              </a:rPr>
              <a:t>diakses</a:t>
            </a:r>
            <a:r>
              <a:rPr lang="nl-NL" sz="1200" dirty="0" smtClean="0">
                <a:solidFill>
                  <a:schemeClr val="bg1"/>
                </a:solidFill>
              </a:rPr>
              <a:t>Februari, 2013]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pic>
        <p:nvPicPr>
          <p:cNvPr id="7" name="Picture 6" descr="D:\Titip Absen (TA)\newborn\demo ane\gmbr.jpg"/>
          <p:cNvPicPr/>
          <p:nvPr/>
        </p:nvPicPr>
        <p:blipFill>
          <a:blip r:embed="rId2"/>
          <a:srcRect l="8207" r="7520"/>
          <a:stretch>
            <a:fillRect/>
          </a:stretch>
        </p:blipFill>
        <p:spPr bwMode="auto">
          <a:xfrm>
            <a:off x="228600" y="2362200"/>
            <a:ext cx="853439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029200"/>
            <a:ext cx="91440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438400"/>
            <a:ext cx="91440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Mixture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6764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LINEAR MIXTURE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4196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CONVOLUTIVE MIXTURE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438400"/>
            <a:ext cx="267859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5477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5029200"/>
            <a:ext cx="2514600" cy="83657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00200" y="2971800"/>
            <a:ext cx="6553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Imagine when we have to put the sensor in different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Then we will have….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304800"/>
            <a:ext cx="3352800" cy="4572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Background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3613" r="5169" b="3731"/>
          <a:stretch/>
        </p:blipFill>
        <p:spPr bwMode="auto">
          <a:xfrm>
            <a:off x="685801" y="952500"/>
            <a:ext cx="76962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81000" y="6427113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1100" dirty="0" smtClean="0">
                <a:solidFill>
                  <a:schemeClr val="bg1"/>
                </a:solidFill>
              </a:rPr>
              <a:t>Suraj Kamal and  Supriya M.H, 2011.“</a:t>
            </a:r>
            <a:r>
              <a:rPr lang="nl-NL" sz="1100" b="1" i="1" dirty="0" smtClean="0">
                <a:solidFill>
                  <a:schemeClr val="bg1"/>
                </a:solidFill>
              </a:rPr>
              <a:t>Blind Source Separation of Nonlinearly Mixed Ocean Acoustic Signals Using Slow Feature Analysis”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72200" y="5090160"/>
            <a:ext cx="2590800" cy="345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Different salinity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53200" y="3124200"/>
            <a:ext cx="1828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Different temperature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67000" y="2590800"/>
            <a:ext cx="2590800" cy="345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Different sound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speed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91000" y="4114800"/>
            <a:ext cx="2590800" cy="345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multi channel </a:t>
            </a:r>
            <a:r>
              <a:rPr lang="en-US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propagation profile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/>
          <a:srcRect l="3935" r="4561" b="4878"/>
          <a:stretch/>
        </p:blipFill>
        <p:spPr bwMode="auto">
          <a:xfrm>
            <a:off x="0" y="1905000"/>
            <a:ext cx="4724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048000" y="3276600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343400" y="2743200"/>
            <a:ext cx="1066800" cy="5562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 rotWithShape="1">
          <a:blip r:embed="rId3"/>
          <a:srcRect l="13636" t="1842" r="1232" b="58498"/>
          <a:stretch/>
        </p:blipFill>
        <p:spPr bwMode="auto">
          <a:xfrm>
            <a:off x="5410200" y="1300969"/>
            <a:ext cx="3352800" cy="1670831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064807" y="2987427"/>
            <a:ext cx="3891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Capturing small portion, to make lab scale experiment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34000" y="304800"/>
            <a:ext cx="3352800" cy="4572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Background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5105400"/>
            <a:ext cx="883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Water tank was covered with absorber to avoid the reflection of sound wave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 salinity and water temperature can be controlled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25714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00200" y="2971800"/>
            <a:ext cx="6553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Then, how do we separate this mixed sound from different sources?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2153170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391400" cy="1026583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Blind Source Separation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/ Independent Component Analysis (ICA)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9634" name="Picture 2" descr="http://onionesquereality.files.wordpress.com/2010/01/cocktail-party-proble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84067"/>
            <a:ext cx="4953000" cy="390075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514474" y="1588078"/>
            <a:ext cx="2514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Simplification of separation model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373380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Blindly decomposing mixed sound without any prior information of the sources</a:t>
            </a:r>
            <a:endParaRPr 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71600" y="6042304"/>
                <a:ext cx="2667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042304"/>
                <a:ext cx="26670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609600" y="5344577"/>
            <a:ext cx="1524000" cy="6977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21142" y="5344577"/>
            <a:ext cx="136358" cy="6977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303672" y="5484820"/>
            <a:ext cx="1649328" cy="557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28674" y="5990477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Linear mixture 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981200" y="6411636"/>
            <a:ext cx="13224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2630466" y="6288066"/>
            <a:ext cx="2154476" cy="363255"/>
          </a:xfrm>
          <a:custGeom>
            <a:avLst/>
            <a:gdLst>
              <a:gd name="connsiteX0" fmla="*/ 12526 w 2154476"/>
              <a:gd name="connsiteY0" fmla="*/ 125260 h 363255"/>
              <a:gd name="connsiteX1" fmla="*/ 0 w 2154476"/>
              <a:gd name="connsiteY1" fmla="*/ 363255 h 363255"/>
              <a:gd name="connsiteX2" fmla="*/ 150312 w 2154476"/>
              <a:gd name="connsiteY2" fmla="*/ 363255 h 363255"/>
              <a:gd name="connsiteX3" fmla="*/ 2154476 w 2154476"/>
              <a:gd name="connsiteY3" fmla="*/ 0 h 36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4476" h="363255">
                <a:moveTo>
                  <a:pt x="12526" y="125260"/>
                </a:moveTo>
                <a:lnTo>
                  <a:pt x="0" y="363255"/>
                </a:lnTo>
                <a:lnTo>
                  <a:pt x="150312" y="363255"/>
                </a:lnTo>
                <a:lnTo>
                  <a:pt x="2154476" y="0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43200"/>
            <a:ext cx="91440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Assumption of ICA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65919"/>
            <a:ext cx="8229600" cy="78296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bg1"/>
                </a:solidFill>
              </a:rPr>
              <a:t>Signals must be statistically independent</a:t>
            </a:r>
            <a:endParaRPr lang="en-US" b="1" i="1" u="sng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819400"/>
            <a:ext cx="3796048" cy="1164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029200"/>
            <a:ext cx="9144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0" y="15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.......................(1)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8070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5181600"/>
            <a:ext cx="2971802" cy="327471"/>
          </a:xfrm>
          <a:prstGeom prst="rect">
            <a:avLst/>
          </a:prstGeom>
          <a:noFill/>
        </p:spPr>
      </p:pic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8218" y="4241512"/>
            <a:ext cx="77764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 smtClean="0">
                <a:solidFill>
                  <a:schemeClr val="bg1"/>
                </a:solidFill>
              </a:rPr>
              <a:t>Signal </a:t>
            </a:r>
            <a:r>
              <a:rPr lang="en-US" sz="3200" b="1" i="1" dirty="0">
                <a:solidFill>
                  <a:schemeClr val="bg1"/>
                </a:solidFill>
              </a:rPr>
              <a:t>must be </a:t>
            </a:r>
            <a:r>
              <a:rPr lang="en-US" sz="3200" b="1" i="1" u="sng" dirty="0">
                <a:solidFill>
                  <a:srgbClr val="FF0000"/>
                </a:solidFill>
              </a:rPr>
              <a:t>non-Gaussian </a:t>
            </a:r>
            <a:endParaRPr lang="en-US" sz="32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59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44788" y="1259417"/>
            <a:ext cx="7391400" cy="1026583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Time Domain ICA (TDICA)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2286000"/>
            <a:ext cx="4446645" cy="2135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145" y="2286000"/>
            <a:ext cx="2725943" cy="213579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092701" y="3507390"/>
            <a:ext cx="609600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5894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2635837</TotalTime>
  <Words>641</Words>
  <Application>Microsoft Office PowerPoint</Application>
  <PresentationFormat>On-screen Show (4:3)</PresentationFormat>
  <Paragraphs>211</Paragraphs>
  <Slides>29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Times New Roman</vt:lpstr>
      <vt:lpstr>Wingdings</vt:lpstr>
      <vt:lpstr>Office Theme</vt:lpstr>
      <vt:lpstr>Underwater Source Separation Using  Multi-Stage Independent Component Analysis  in Semi-Anechoic Water Tank</vt:lpstr>
      <vt:lpstr>Background</vt:lpstr>
      <vt:lpstr>PowerPoint Presentation</vt:lpstr>
      <vt:lpstr>Background</vt:lpstr>
      <vt:lpstr>Background</vt:lpstr>
      <vt:lpstr>PowerPoint Presentation</vt:lpstr>
      <vt:lpstr>Blind Source Separation / Independent Component Analysis (ICA)</vt:lpstr>
      <vt:lpstr>Assumption of ICA</vt:lpstr>
      <vt:lpstr>Time Domain ICA (TDICA)</vt:lpstr>
      <vt:lpstr>Frequency Domain ICA (FDICA)</vt:lpstr>
      <vt:lpstr>MuItistage ICA (MSICA)</vt:lpstr>
      <vt:lpstr>PowerPoint Presentation</vt:lpstr>
      <vt:lpstr>Experiment setup</vt:lpstr>
      <vt:lpstr>Configuration of Test Signal</vt:lpstr>
      <vt:lpstr>PowerPoint Presentation</vt:lpstr>
      <vt:lpstr>Result of TDICA</vt:lpstr>
      <vt:lpstr>Result of source separation  (time-freq representation)</vt:lpstr>
      <vt:lpstr>Result of FDICA</vt:lpstr>
      <vt:lpstr>Result of MSICA</vt:lpstr>
      <vt:lpstr>Comparison of 3 methods</vt:lpstr>
      <vt:lpstr>Distribution of testing signal</vt:lpstr>
      <vt:lpstr>Conclusion</vt:lpstr>
      <vt:lpstr>Kurtosis test signal</vt:lpstr>
      <vt:lpstr>Covariance of test signal</vt:lpstr>
      <vt:lpstr>PowerPoint Presentation</vt:lpstr>
      <vt:lpstr>Simulasi Pencampuran Suara</vt:lpstr>
      <vt:lpstr>Preprocessing</vt:lpstr>
      <vt:lpstr>Preprocessing</vt:lpstr>
      <vt:lpstr>Mixture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Akustiks</dc:creator>
  <cp:lastModifiedBy>juniarga</cp:lastModifiedBy>
  <cp:revision>74</cp:revision>
  <dcterms:created xsi:type="dcterms:W3CDTF">2013-03-03T11:54:23Z</dcterms:created>
  <dcterms:modified xsi:type="dcterms:W3CDTF">2017-11-24T21:58:24Z</dcterms:modified>
</cp:coreProperties>
</file>