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90" r:id="rId3"/>
    <p:sldId id="291" r:id="rId4"/>
    <p:sldId id="292" r:id="rId5"/>
    <p:sldId id="293" r:id="rId6"/>
    <p:sldId id="29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76"/>
    <a:srgbClr val="002576"/>
    <a:srgbClr val="FF1010"/>
    <a:srgbClr val="FDAF00"/>
    <a:srgbClr val="D98FA2"/>
    <a:srgbClr val="FEA4B1"/>
    <a:srgbClr val="D42126"/>
    <a:srgbClr val="002E61"/>
    <a:srgbClr val="1F77B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78" autoAdjust="0"/>
    <p:restoredTop sz="94494"/>
  </p:normalViewPr>
  <p:slideViewPr>
    <p:cSldViewPr snapToGrid="0">
      <p:cViewPr varScale="1">
        <p:scale>
          <a:sx n="104" d="100"/>
          <a:sy n="104" d="100"/>
        </p:scale>
        <p:origin x="95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E08CD-0E7F-E34C-A458-CB034D61676F}" type="datetimeFigureOut">
              <a:rPr lang="en-US" smtClean="0"/>
              <a:t>9/27/2025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2DFC4-A405-414E-B0DB-7FCB3888C09D}" type="slidenum">
              <a:rPr lang="en-US" smtClean="0"/>
              <a:t>‹#›</a:t>
            </a:fld>
            <a:endParaRPr lang="en-US"/>
          </a:p>
        </p:txBody>
      </p:sp>
    </p:spTree>
    <p:extLst>
      <p:ext uri="{BB962C8B-B14F-4D97-AF65-F5344CB8AC3E}">
        <p14:creationId xmlns:p14="http://schemas.microsoft.com/office/powerpoint/2010/main" val="15105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2DFC4-A405-414E-B0DB-7FCB3888C09D}" type="slidenum">
              <a:rPr lang="en-US" smtClean="0"/>
              <a:t>1</a:t>
            </a:fld>
            <a:endParaRPr lang="en-US"/>
          </a:p>
        </p:txBody>
      </p:sp>
    </p:spTree>
    <p:extLst>
      <p:ext uri="{BB962C8B-B14F-4D97-AF65-F5344CB8AC3E}">
        <p14:creationId xmlns:p14="http://schemas.microsoft.com/office/powerpoint/2010/main" val="95916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A5E37-1E3B-5565-197A-C1788EC20F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B0E8F-9D0F-E29C-5241-DA7538F40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143DC4-C505-997D-3383-456C4804C3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F340F1-021C-F697-46C7-6CEF70E6F679}"/>
              </a:ext>
            </a:extLst>
          </p:cNvPr>
          <p:cNvSpPr>
            <a:spLocks noGrp="1"/>
          </p:cNvSpPr>
          <p:nvPr>
            <p:ph type="sldNum" sz="quarter" idx="5"/>
          </p:nvPr>
        </p:nvSpPr>
        <p:spPr/>
        <p:txBody>
          <a:bodyPr/>
          <a:lstStyle/>
          <a:p>
            <a:fld id="{A8D2DFC4-A405-414E-B0DB-7FCB3888C09D}" type="slidenum">
              <a:rPr lang="en-US" smtClean="0"/>
              <a:t>2</a:t>
            </a:fld>
            <a:endParaRPr lang="en-US"/>
          </a:p>
        </p:txBody>
      </p:sp>
    </p:spTree>
    <p:extLst>
      <p:ext uri="{BB962C8B-B14F-4D97-AF65-F5344CB8AC3E}">
        <p14:creationId xmlns:p14="http://schemas.microsoft.com/office/powerpoint/2010/main" val="1754833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07A4C-EF2B-F5D3-ECAE-9F722FB4BF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F67CD4-AA26-667E-5D6E-9321C8F378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AFF8A9-6B56-7C1D-627D-1999240C7A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D9EA09-E56D-C7C7-EF48-1D40C12C2EB4}"/>
              </a:ext>
            </a:extLst>
          </p:cNvPr>
          <p:cNvSpPr>
            <a:spLocks noGrp="1"/>
          </p:cNvSpPr>
          <p:nvPr>
            <p:ph type="sldNum" sz="quarter" idx="5"/>
          </p:nvPr>
        </p:nvSpPr>
        <p:spPr/>
        <p:txBody>
          <a:bodyPr/>
          <a:lstStyle/>
          <a:p>
            <a:fld id="{A8D2DFC4-A405-414E-B0DB-7FCB3888C09D}" type="slidenum">
              <a:rPr lang="en-US" smtClean="0"/>
              <a:t>3</a:t>
            </a:fld>
            <a:endParaRPr lang="en-US"/>
          </a:p>
        </p:txBody>
      </p:sp>
    </p:spTree>
    <p:extLst>
      <p:ext uri="{BB962C8B-B14F-4D97-AF65-F5344CB8AC3E}">
        <p14:creationId xmlns:p14="http://schemas.microsoft.com/office/powerpoint/2010/main" val="188606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F2C01-55B6-3441-0942-EDF07FA2F9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3B3D70-1AB5-F88F-4767-75072C3F3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656BB-175C-E29F-168A-28DFC4D57E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69C825-4C5E-EBBE-36D2-C0C3C91A98EE}"/>
              </a:ext>
            </a:extLst>
          </p:cNvPr>
          <p:cNvSpPr>
            <a:spLocks noGrp="1"/>
          </p:cNvSpPr>
          <p:nvPr>
            <p:ph type="sldNum" sz="quarter" idx="5"/>
          </p:nvPr>
        </p:nvSpPr>
        <p:spPr/>
        <p:txBody>
          <a:bodyPr/>
          <a:lstStyle/>
          <a:p>
            <a:fld id="{A8D2DFC4-A405-414E-B0DB-7FCB3888C09D}" type="slidenum">
              <a:rPr lang="en-US" smtClean="0"/>
              <a:t>4</a:t>
            </a:fld>
            <a:endParaRPr lang="en-US"/>
          </a:p>
        </p:txBody>
      </p:sp>
    </p:spTree>
    <p:extLst>
      <p:ext uri="{BB962C8B-B14F-4D97-AF65-F5344CB8AC3E}">
        <p14:creationId xmlns:p14="http://schemas.microsoft.com/office/powerpoint/2010/main" val="1622580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C5C0-A59F-A5D1-D846-F44FAB1492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0E7B61-F03B-7908-3610-8BD69FB618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9007F-9728-932A-7508-1A0F100BEA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8A5184-E922-ECC2-AA55-7A16D4515208}"/>
              </a:ext>
            </a:extLst>
          </p:cNvPr>
          <p:cNvSpPr>
            <a:spLocks noGrp="1"/>
          </p:cNvSpPr>
          <p:nvPr>
            <p:ph type="sldNum" sz="quarter" idx="5"/>
          </p:nvPr>
        </p:nvSpPr>
        <p:spPr/>
        <p:txBody>
          <a:bodyPr/>
          <a:lstStyle/>
          <a:p>
            <a:fld id="{A8D2DFC4-A405-414E-B0DB-7FCB3888C09D}" type="slidenum">
              <a:rPr lang="en-US" smtClean="0"/>
              <a:t>5</a:t>
            </a:fld>
            <a:endParaRPr lang="en-US"/>
          </a:p>
        </p:txBody>
      </p:sp>
    </p:spTree>
    <p:extLst>
      <p:ext uri="{BB962C8B-B14F-4D97-AF65-F5344CB8AC3E}">
        <p14:creationId xmlns:p14="http://schemas.microsoft.com/office/powerpoint/2010/main" val="262267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FCBDF-E4AF-FB61-FCA3-72C2BD3C8C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B471B6-2108-7BA4-5DEB-0BA42C3D3E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C458B-9C32-1D63-67BC-C650785F3F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857095-230F-9405-7F77-DAA023823489}"/>
              </a:ext>
            </a:extLst>
          </p:cNvPr>
          <p:cNvSpPr>
            <a:spLocks noGrp="1"/>
          </p:cNvSpPr>
          <p:nvPr>
            <p:ph type="sldNum" sz="quarter" idx="5"/>
          </p:nvPr>
        </p:nvSpPr>
        <p:spPr/>
        <p:txBody>
          <a:bodyPr/>
          <a:lstStyle/>
          <a:p>
            <a:fld id="{A8D2DFC4-A405-414E-B0DB-7FCB3888C09D}" type="slidenum">
              <a:rPr lang="en-US" smtClean="0"/>
              <a:t>6</a:t>
            </a:fld>
            <a:endParaRPr lang="en-US"/>
          </a:p>
        </p:txBody>
      </p:sp>
    </p:spTree>
    <p:extLst>
      <p:ext uri="{BB962C8B-B14F-4D97-AF65-F5344CB8AC3E}">
        <p14:creationId xmlns:p14="http://schemas.microsoft.com/office/powerpoint/2010/main" val="341123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57E9-B548-2330-B7B5-01EF85F11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A7ABE2-8131-D310-9551-068B9AD49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84D5C1-8367-5741-21EE-ECC0E1520AAB}"/>
              </a:ext>
            </a:extLst>
          </p:cNvPr>
          <p:cNvSpPr>
            <a:spLocks noGrp="1"/>
          </p:cNvSpPr>
          <p:nvPr>
            <p:ph type="dt" sz="half" idx="10"/>
          </p:nvPr>
        </p:nvSpPr>
        <p:spPr/>
        <p:txBody>
          <a:bodyPr/>
          <a:lstStyle/>
          <a:p>
            <a:fld id="{27D68EB0-B574-2741-A066-93BAAFE2513E}" type="datetime1">
              <a:rPr lang="en-US" smtClean="0"/>
              <a:t>9/27/2025</a:t>
            </a:fld>
            <a:endParaRPr lang="en-US"/>
          </a:p>
        </p:txBody>
      </p:sp>
      <p:sp>
        <p:nvSpPr>
          <p:cNvPr id="5" name="Footer Placeholder 4">
            <a:extLst>
              <a:ext uri="{FF2B5EF4-FFF2-40B4-BE49-F238E27FC236}">
                <a16:creationId xmlns:a16="http://schemas.microsoft.com/office/drawing/2014/main" id="{68191BCC-7746-6288-690C-6CCCA666A663}"/>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99FEA191-B671-F161-4528-978BDDA5635D}"/>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38117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43B3-129F-D320-9CC2-57E18D581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B26471-0B25-CC80-E721-D63371FAD9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E82F1-C7EF-7703-F362-E444782DC5D6}"/>
              </a:ext>
            </a:extLst>
          </p:cNvPr>
          <p:cNvSpPr>
            <a:spLocks noGrp="1"/>
          </p:cNvSpPr>
          <p:nvPr>
            <p:ph type="dt" sz="half" idx="10"/>
          </p:nvPr>
        </p:nvSpPr>
        <p:spPr/>
        <p:txBody>
          <a:bodyPr/>
          <a:lstStyle/>
          <a:p>
            <a:fld id="{895AA03A-23D8-EB42-98D5-B9152EF1E3EC}" type="datetime1">
              <a:rPr lang="en-US" smtClean="0"/>
              <a:t>9/27/2025</a:t>
            </a:fld>
            <a:endParaRPr lang="en-US"/>
          </a:p>
        </p:txBody>
      </p:sp>
      <p:sp>
        <p:nvSpPr>
          <p:cNvPr id="5" name="Footer Placeholder 4">
            <a:extLst>
              <a:ext uri="{FF2B5EF4-FFF2-40B4-BE49-F238E27FC236}">
                <a16:creationId xmlns:a16="http://schemas.microsoft.com/office/drawing/2014/main" id="{AF6A444C-57BB-FFF7-81E3-348529EF0528}"/>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E5667AD3-0A41-E104-A298-9C5F430568C3}"/>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39964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4551C6-59A9-796F-A242-858A140A11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F9BBBD-8762-6AD3-1498-2DE49B23A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0799A-E9DE-44A5-2D71-3DF086390DC5}"/>
              </a:ext>
            </a:extLst>
          </p:cNvPr>
          <p:cNvSpPr>
            <a:spLocks noGrp="1"/>
          </p:cNvSpPr>
          <p:nvPr>
            <p:ph type="dt" sz="half" idx="10"/>
          </p:nvPr>
        </p:nvSpPr>
        <p:spPr/>
        <p:txBody>
          <a:bodyPr/>
          <a:lstStyle/>
          <a:p>
            <a:fld id="{ADC1261A-86B5-5E49-A506-CCA2DF4781BE}" type="datetime1">
              <a:rPr lang="en-US" smtClean="0"/>
              <a:t>9/27/2025</a:t>
            </a:fld>
            <a:endParaRPr lang="en-US"/>
          </a:p>
        </p:txBody>
      </p:sp>
      <p:sp>
        <p:nvSpPr>
          <p:cNvPr id="5" name="Footer Placeholder 4">
            <a:extLst>
              <a:ext uri="{FF2B5EF4-FFF2-40B4-BE49-F238E27FC236}">
                <a16:creationId xmlns:a16="http://schemas.microsoft.com/office/drawing/2014/main" id="{A654C989-0BB2-5368-621D-9D3106F74859}"/>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FC0AA7CD-AF83-652B-62DE-EB6266FA7683}"/>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106486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61B56-C137-B967-455D-F189AA599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CC52CC-473A-77A1-64B1-05D63A2482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A10F28-0A25-FE80-4589-51692F08BE00}"/>
              </a:ext>
            </a:extLst>
          </p:cNvPr>
          <p:cNvSpPr>
            <a:spLocks noGrp="1"/>
          </p:cNvSpPr>
          <p:nvPr>
            <p:ph type="dt" sz="half" idx="10"/>
          </p:nvPr>
        </p:nvSpPr>
        <p:spPr/>
        <p:txBody>
          <a:bodyPr/>
          <a:lstStyle/>
          <a:p>
            <a:fld id="{299BFF69-BDE5-7F40-9B4C-18E9BE658903}" type="datetime1">
              <a:rPr lang="en-US" smtClean="0"/>
              <a:t>9/27/2025</a:t>
            </a:fld>
            <a:endParaRPr lang="en-US"/>
          </a:p>
        </p:txBody>
      </p:sp>
      <p:sp>
        <p:nvSpPr>
          <p:cNvPr id="5" name="Footer Placeholder 4">
            <a:extLst>
              <a:ext uri="{FF2B5EF4-FFF2-40B4-BE49-F238E27FC236}">
                <a16:creationId xmlns:a16="http://schemas.microsoft.com/office/drawing/2014/main" id="{D836732E-0DF5-9B1E-0AAC-935FF63FD62B}"/>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037150EE-831D-A23D-AC80-3854D7FA565B}"/>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113266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6C64-0615-BDF0-D06B-7480FE5993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D14BAD-668D-005E-90A4-6FEFF60D5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A5317F-5CC6-B38D-7D43-B7FADF843BA8}"/>
              </a:ext>
            </a:extLst>
          </p:cNvPr>
          <p:cNvSpPr>
            <a:spLocks noGrp="1"/>
          </p:cNvSpPr>
          <p:nvPr>
            <p:ph type="dt" sz="half" idx="10"/>
          </p:nvPr>
        </p:nvSpPr>
        <p:spPr/>
        <p:txBody>
          <a:bodyPr/>
          <a:lstStyle/>
          <a:p>
            <a:fld id="{F73E99CE-6922-0841-AE3C-9C8F1ECDD2C3}" type="datetime1">
              <a:rPr lang="en-US" smtClean="0"/>
              <a:t>9/27/2025</a:t>
            </a:fld>
            <a:endParaRPr lang="en-US"/>
          </a:p>
        </p:txBody>
      </p:sp>
      <p:sp>
        <p:nvSpPr>
          <p:cNvPr id="5" name="Footer Placeholder 4">
            <a:extLst>
              <a:ext uri="{FF2B5EF4-FFF2-40B4-BE49-F238E27FC236}">
                <a16:creationId xmlns:a16="http://schemas.microsoft.com/office/drawing/2014/main" id="{48C65275-952F-BA16-FFC9-A92987168D96}"/>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5E1B27C0-4F7A-7114-60BD-4D6F6C208138}"/>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363263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BDD5-D158-9536-DFCE-731012046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BC4A2A-C8C1-E381-5952-B37BD5C642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A1B43-661E-98D5-92EB-841778E35D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62CB0B-B81E-2249-C96C-331F9ED3E908}"/>
              </a:ext>
            </a:extLst>
          </p:cNvPr>
          <p:cNvSpPr>
            <a:spLocks noGrp="1"/>
          </p:cNvSpPr>
          <p:nvPr>
            <p:ph type="dt" sz="half" idx="10"/>
          </p:nvPr>
        </p:nvSpPr>
        <p:spPr/>
        <p:txBody>
          <a:bodyPr/>
          <a:lstStyle/>
          <a:p>
            <a:fld id="{3E14464B-CD0E-8C4D-9CFA-7F21F72D7D38}" type="datetime1">
              <a:rPr lang="en-US" smtClean="0"/>
              <a:t>9/27/2025</a:t>
            </a:fld>
            <a:endParaRPr lang="en-US"/>
          </a:p>
        </p:txBody>
      </p:sp>
      <p:sp>
        <p:nvSpPr>
          <p:cNvPr id="6" name="Footer Placeholder 5">
            <a:extLst>
              <a:ext uri="{FF2B5EF4-FFF2-40B4-BE49-F238E27FC236}">
                <a16:creationId xmlns:a16="http://schemas.microsoft.com/office/drawing/2014/main" id="{8B3ACDA9-7DE9-491E-C907-206266E104F3}"/>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7" name="Slide Number Placeholder 6">
            <a:extLst>
              <a:ext uri="{FF2B5EF4-FFF2-40B4-BE49-F238E27FC236}">
                <a16:creationId xmlns:a16="http://schemas.microsoft.com/office/drawing/2014/main" id="{3A085C4B-9A54-8F65-8630-3F73A87763F4}"/>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62819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DD7D-36C0-66B4-26EF-25A4A6E276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0A8500-E2C5-D9A1-2486-6BEA6FA33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46DA49-4853-418C-AE04-C54E16D808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6CEC41-8F4C-44B0-B783-5321232E92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45776-7AE4-FDFA-5CBC-DC6D1B056B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45E80C-CA8E-AE15-1D8B-AA2E915F37D1}"/>
              </a:ext>
            </a:extLst>
          </p:cNvPr>
          <p:cNvSpPr>
            <a:spLocks noGrp="1"/>
          </p:cNvSpPr>
          <p:nvPr>
            <p:ph type="dt" sz="half" idx="10"/>
          </p:nvPr>
        </p:nvSpPr>
        <p:spPr/>
        <p:txBody>
          <a:bodyPr/>
          <a:lstStyle/>
          <a:p>
            <a:fld id="{5EBAAFEA-634B-554A-BB43-160B8454632E}" type="datetime1">
              <a:rPr lang="en-US" smtClean="0"/>
              <a:t>9/27/2025</a:t>
            </a:fld>
            <a:endParaRPr lang="en-US"/>
          </a:p>
        </p:txBody>
      </p:sp>
      <p:sp>
        <p:nvSpPr>
          <p:cNvPr id="8" name="Footer Placeholder 7">
            <a:extLst>
              <a:ext uri="{FF2B5EF4-FFF2-40B4-BE49-F238E27FC236}">
                <a16:creationId xmlns:a16="http://schemas.microsoft.com/office/drawing/2014/main" id="{C9DCEFAF-AC26-8FCF-E646-5089838C2251}"/>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9" name="Slide Number Placeholder 8">
            <a:extLst>
              <a:ext uri="{FF2B5EF4-FFF2-40B4-BE49-F238E27FC236}">
                <a16:creationId xmlns:a16="http://schemas.microsoft.com/office/drawing/2014/main" id="{E719A117-FF58-DFFC-4032-3B7A93014114}"/>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64536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DE58A-324F-0EC3-1737-6759E7C85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C03B96-A6CB-9832-4CA8-F9409EC22152}"/>
              </a:ext>
            </a:extLst>
          </p:cNvPr>
          <p:cNvSpPr>
            <a:spLocks noGrp="1"/>
          </p:cNvSpPr>
          <p:nvPr>
            <p:ph type="dt" sz="half" idx="10"/>
          </p:nvPr>
        </p:nvSpPr>
        <p:spPr/>
        <p:txBody>
          <a:bodyPr/>
          <a:lstStyle/>
          <a:p>
            <a:fld id="{1145D88C-8105-3341-8A9F-9E7DCA3943D7}" type="datetime1">
              <a:rPr lang="en-US" smtClean="0"/>
              <a:t>9/27/2025</a:t>
            </a:fld>
            <a:endParaRPr lang="en-US"/>
          </a:p>
        </p:txBody>
      </p:sp>
      <p:sp>
        <p:nvSpPr>
          <p:cNvPr id="4" name="Footer Placeholder 3">
            <a:extLst>
              <a:ext uri="{FF2B5EF4-FFF2-40B4-BE49-F238E27FC236}">
                <a16:creationId xmlns:a16="http://schemas.microsoft.com/office/drawing/2014/main" id="{5C24DCBE-17AF-6D6B-C6EE-F24082252CFA}"/>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5" name="Slide Number Placeholder 4">
            <a:extLst>
              <a:ext uri="{FF2B5EF4-FFF2-40B4-BE49-F238E27FC236}">
                <a16:creationId xmlns:a16="http://schemas.microsoft.com/office/drawing/2014/main" id="{AD78F4D5-1351-5DB3-7297-28B6098CFD8F}"/>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77733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EECF0-025F-E9DF-F15C-595A50EA2E70}"/>
              </a:ext>
            </a:extLst>
          </p:cNvPr>
          <p:cNvSpPr>
            <a:spLocks noGrp="1"/>
          </p:cNvSpPr>
          <p:nvPr>
            <p:ph type="dt" sz="half" idx="10"/>
          </p:nvPr>
        </p:nvSpPr>
        <p:spPr/>
        <p:txBody>
          <a:bodyPr/>
          <a:lstStyle/>
          <a:p>
            <a:fld id="{F0E3CAB6-8C36-7A49-A6C9-F96D0293BECA}" type="datetime1">
              <a:rPr lang="en-US" smtClean="0"/>
              <a:t>9/27/2025</a:t>
            </a:fld>
            <a:endParaRPr lang="en-US"/>
          </a:p>
        </p:txBody>
      </p:sp>
      <p:sp>
        <p:nvSpPr>
          <p:cNvPr id="3" name="Footer Placeholder 2">
            <a:extLst>
              <a:ext uri="{FF2B5EF4-FFF2-40B4-BE49-F238E27FC236}">
                <a16:creationId xmlns:a16="http://schemas.microsoft.com/office/drawing/2014/main" id="{797B43AC-18F1-6827-55D8-C7F875DD8925}"/>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4" name="Slide Number Placeholder 3">
            <a:extLst>
              <a:ext uri="{FF2B5EF4-FFF2-40B4-BE49-F238E27FC236}">
                <a16:creationId xmlns:a16="http://schemas.microsoft.com/office/drawing/2014/main" id="{18198ECF-AC65-7952-D5BF-558C1640B6FA}"/>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542870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DBA7-51CA-6B87-F6FE-EE93FD286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E1026-2DD7-AC48-7FBB-11EEA4D48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9AE5D6-19A2-62AA-1D34-B87BADCF3B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5FB47-14AD-A390-6794-F0431CF3E823}"/>
              </a:ext>
            </a:extLst>
          </p:cNvPr>
          <p:cNvSpPr>
            <a:spLocks noGrp="1"/>
          </p:cNvSpPr>
          <p:nvPr>
            <p:ph type="dt" sz="half" idx="10"/>
          </p:nvPr>
        </p:nvSpPr>
        <p:spPr/>
        <p:txBody>
          <a:bodyPr/>
          <a:lstStyle/>
          <a:p>
            <a:fld id="{743C883A-2230-3242-87CD-A6CF7C481D2C}" type="datetime1">
              <a:rPr lang="en-US" smtClean="0"/>
              <a:t>9/27/2025</a:t>
            </a:fld>
            <a:endParaRPr lang="en-US"/>
          </a:p>
        </p:txBody>
      </p:sp>
      <p:sp>
        <p:nvSpPr>
          <p:cNvPr id="6" name="Footer Placeholder 5">
            <a:extLst>
              <a:ext uri="{FF2B5EF4-FFF2-40B4-BE49-F238E27FC236}">
                <a16:creationId xmlns:a16="http://schemas.microsoft.com/office/drawing/2014/main" id="{ECE69193-BB58-2B3A-3AF4-CA8BF8FF2DA1}"/>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7" name="Slide Number Placeholder 6">
            <a:extLst>
              <a:ext uri="{FF2B5EF4-FFF2-40B4-BE49-F238E27FC236}">
                <a16:creationId xmlns:a16="http://schemas.microsoft.com/office/drawing/2014/main" id="{F36A6DB3-92B5-3758-DB88-719BB24A99A1}"/>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641522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588A-2F25-599B-3564-728E17FA9F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6519F0-0AF0-A3D7-CEFB-09FA50EC8A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2F3DE0-C0C9-CF93-2E8B-13761D6E6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E853D-988C-B0F5-99D4-9E00CE71390E}"/>
              </a:ext>
            </a:extLst>
          </p:cNvPr>
          <p:cNvSpPr>
            <a:spLocks noGrp="1"/>
          </p:cNvSpPr>
          <p:nvPr>
            <p:ph type="dt" sz="half" idx="10"/>
          </p:nvPr>
        </p:nvSpPr>
        <p:spPr/>
        <p:txBody>
          <a:bodyPr/>
          <a:lstStyle/>
          <a:p>
            <a:fld id="{4233BF82-C3EA-F443-943F-6DB05484970D}" type="datetime1">
              <a:rPr lang="en-US" smtClean="0"/>
              <a:t>9/27/2025</a:t>
            </a:fld>
            <a:endParaRPr lang="en-US"/>
          </a:p>
        </p:txBody>
      </p:sp>
      <p:sp>
        <p:nvSpPr>
          <p:cNvPr id="6" name="Footer Placeholder 5">
            <a:extLst>
              <a:ext uri="{FF2B5EF4-FFF2-40B4-BE49-F238E27FC236}">
                <a16:creationId xmlns:a16="http://schemas.microsoft.com/office/drawing/2014/main" id="{75AE63B8-515F-164C-C6A2-4140BB6537FD}"/>
              </a:ext>
            </a:extLst>
          </p:cNvPr>
          <p:cNvSpPr>
            <a:spLocks noGrp="1"/>
          </p:cNvSpPr>
          <p:nvPr>
            <p:ph type="ftr" sz="quarter" idx="11"/>
          </p:nvPr>
        </p:nvSpPr>
        <p:spPr/>
        <p:txBody>
          <a:bodyPr/>
          <a:lstStyle/>
          <a:p>
            <a:r>
              <a:rPr lang="en-US"/>
              <a:t>“Analytical Parametric Investigation of Nonlinear Train-Structure Interaction Under Earthquake Excitation”</a:t>
            </a:r>
          </a:p>
        </p:txBody>
      </p:sp>
      <p:sp>
        <p:nvSpPr>
          <p:cNvPr id="7" name="Slide Number Placeholder 6">
            <a:extLst>
              <a:ext uri="{FF2B5EF4-FFF2-40B4-BE49-F238E27FC236}">
                <a16:creationId xmlns:a16="http://schemas.microsoft.com/office/drawing/2014/main" id="{0393F479-DF1A-0E5F-F0AE-EE039A1AC727}"/>
              </a:ext>
            </a:extLst>
          </p:cNvPr>
          <p:cNvSpPr>
            <a:spLocks noGrp="1"/>
          </p:cNvSpPr>
          <p:nvPr>
            <p:ph type="sldNum" sz="quarter" idx="12"/>
          </p:nvPr>
        </p:nvSpPr>
        <p:spPr/>
        <p:txBody>
          <a:bodyPr/>
          <a:lstStyle/>
          <a:p>
            <a:fld id="{DE9038DE-E562-D147-AB1B-655D48BC2E74}" type="slidenum">
              <a:rPr lang="en-US" smtClean="0"/>
              <a:t>‹#›</a:t>
            </a:fld>
            <a:endParaRPr lang="en-US"/>
          </a:p>
        </p:txBody>
      </p:sp>
    </p:spTree>
    <p:extLst>
      <p:ext uri="{BB962C8B-B14F-4D97-AF65-F5344CB8AC3E}">
        <p14:creationId xmlns:p14="http://schemas.microsoft.com/office/powerpoint/2010/main" val="2973797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46909-42A9-0670-9A0E-91A2307948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D9D6D7-7B09-04D9-2B45-61714BE7AA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E9A90-8F39-7C23-6AED-FC96841F2F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C8B27A-FDE1-A743-BC19-19B5045BF750}" type="datetime1">
              <a:rPr lang="en-US" smtClean="0"/>
              <a:t>9/27/2025</a:t>
            </a:fld>
            <a:endParaRPr lang="en-US"/>
          </a:p>
        </p:txBody>
      </p:sp>
      <p:sp>
        <p:nvSpPr>
          <p:cNvPr id="5" name="Footer Placeholder 4">
            <a:extLst>
              <a:ext uri="{FF2B5EF4-FFF2-40B4-BE49-F238E27FC236}">
                <a16:creationId xmlns:a16="http://schemas.microsoft.com/office/drawing/2014/main" id="{18A59DA4-A22F-5880-6A4E-EB72291BF7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“Analytical Parametric Investigation of Nonlinear Train-Structure Interaction Under Earthquake Excitation”</a:t>
            </a:r>
          </a:p>
        </p:txBody>
      </p:sp>
      <p:sp>
        <p:nvSpPr>
          <p:cNvPr id="6" name="Slide Number Placeholder 5">
            <a:extLst>
              <a:ext uri="{FF2B5EF4-FFF2-40B4-BE49-F238E27FC236}">
                <a16:creationId xmlns:a16="http://schemas.microsoft.com/office/drawing/2014/main" id="{7BB85309-A892-A78E-67A2-AD211A520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038DE-E562-D147-AB1B-655D48BC2E74}" type="slidenum">
              <a:rPr lang="en-US" smtClean="0"/>
              <a:t>‹#›</a:t>
            </a:fld>
            <a:endParaRPr lang="en-US"/>
          </a:p>
        </p:txBody>
      </p:sp>
    </p:spTree>
    <p:extLst>
      <p:ext uri="{BB962C8B-B14F-4D97-AF65-F5344CB8AC3E}">
        <p14:creationId xmlns:p14="http://schemas.microsoft.com/office/powerpoint/2010/main" val="2157100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datahub.berkeley.edu/hub/logi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D9B97C-98E4-46DD-5908-C3E6B9973A72}"/>
              </a:ext>
            </a:extLst>
          </p:cNvPr>
          <p:cNvSpPr txBox="1"/>
          <p:nvPr/>
        </p:nvSpPr>
        <p:spPr>
          <a:xfrm>
            <a:off x="2129927" y="2397140"/>
            <a:ext cx="7932145" cy="1200329"/>
          </a:xfrm>
          <a:prstGeom prst="rect">
            <a:avLst/>
          </a:prstGeom>
          <a:noFill/>
        </p:spPr>
        <p:txBody>
          <a:bodyPr wrap="square" rtlCol="0">
            <a:spAutoFit/>
          </a:bodyPr>
          <a:lstStyle/>
          <a:p>
            <a:pPr algn="ctr"/>
            <a:r>
              <a:rPr lang="en-US" sz="3600" dirty="0">
                <a:solidFill>
                  <a:srgbClr val="002476"/>
                </a:solidFill>
                <a:latin typeface="Aptos" panose="020B0004020202020204" pitchFamily="34" charset="0"/>
                <a:ea typeface="Tahoma" panose="020B0604030504040204" pitchFamily="34" charset="0"/>
                <a:cs typeface="Tahoma" panose="020B0604030504040204" pitchFamily="34" charset="0"/>
              </a:rPr>
              <a:t>Introduction to Python for Structural Dynamics</a:t>
            </a:r>
            <a:endParaRPr lang="en-US" sz="3200" dirty="0">
              <a:solidFill>
                <a:srgbClr val="002476"/>
              </a:solidFill>
              <a:latin typeface="Aptos" panose="020B000402020202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165AED82-749B-5A5E-2159-49A7D0EBAE49}"/>
              </a:ext>
            </a:extLst>
          </p:cNvPr>
          <p:cNvSpPr txBox="1"/>
          <p:nvPr/>
        </p:nvSpPr>
        <p:spPr>
          <a:xfrm>
            <a:off x="2129926" y="3913097"/>
            <a:ext cx="7932145" cy="1938992"/>
          </a:xfrm>
          <a:prstGeom prst="rect">
            <a:avLst/>
          </a:prstGeom>
          <a:noFill/>
        </p:spPr>
        <p:txBody>
          <a:bodyPr wrap="square" rtlCol="0">
            <a:spAutoFit/>
          </a:bodyPr>
          <a:lstStyle/>
          <a:p>
            <a:pPr algn="ctr"/>
            <a:r>
              <a:rPr lang="en-US" sz="2000" dirty="0">
                <a:latin typeface="Aptos" panose="020B0004020202020204" pitchFamily="34" charset="0"/>
                <a:ea typeface="Verdana" panose="020B0604030504040204" pitchFamily="34" charset="0"/>
                <a:cs typeface="Arima Koshi" pitchFamily="2" charset="77"/>
              </a:rPr>
              <a:t>Miguel A. Gomez</a:t>
            </a:r>
          </a:p>
          <a:p>
            <a:pPr algn="ctr"/>
            <a:r>
              <a:rPr lang="en-US" sz="2000" dirty="0">
                <a:latin typeface="Aptos" panose="020B0004020202020204" pitchFamily="34" charset="0"/>
                <a:ea typeface="Verdana" panose="020B0604030504040204" pitchFamily="34" charset="0"/>
                <a:cs typeface="Arima Koshi" pitchFamily="2" charset="77"/>
              </a:rPr>
              <a:t>(miguel.gomez.f@berkeley.edu)</a:t>
            </a:r>
          </a:p>
          <a:p>
            <a:pPr algn="ctr"/>
            <a:endParaRPr lang="en-US" sz="2000" dirty="0">
              <a:latin typeface="Aptos" panose="020B0004020202020204" pitchFamily="34" charset="0"/>
              <a:ea typeface="Verdana" panose="020B0604030504040204" pitchFamily="34" charset="0"/>
              <a:cs typeface="Arima Koshi" pitchFamily="2" charset="77"/>
            </a:endParaRPr>
          </a:p>
          <a:p>
            <a:pPr algn="ctr"/>
            <a:r>
              <a:rPr lang="en-US" sz="2000" dirty="0">
                <a:latin typeface="Aptos" panose="020B0004020202020204" pitchFamily="34" charset="0"/>
                <a:ea typeface="Verdana" panose="020B0604030504040204" pitchFamily="34" charset="0"/>
                <a:cs typeface="Arima Koshi" pitchFamily="2" charset="77"/>
              </a:rPr>
              <a:t>University of California, Berkeley</a:t>
            </a:r>
          </a:p>
          <a:p>
            <a:pPr algn="ctr"/>
            <a:endParaRPr lang="en-US" sz="2000" dirty="0">
              <a:latin typeface="Aptos" panose="020B0004020202020204" pitchFamily="34" charset="0"/>
              <a:ea typeface="Verdana" panose="020B0604030504040204" pitchFamily="34" charset="0"/>
              <a:cs typeface="Arima Koshi" pitchFamily="2" charset="77"/>
            </a:endParaRPr>
          </a:p>
          <a:p>
            <a:pPr algn="ctr"/>
            <a:r>
              <a:rPr lang="en-US" sz="2000" dirty="0">
                <a:latin typeface="Aptos" panose="020B0004020202020204" pitchFamily="34" charset="0"/>
                <a:ea typeface="Verdana" panose="020B0604030504040204" pitchFamily="34" charset="0"/>
                <a:cs typeface="Arima Koshi" pitchFamily="2" charset="77"/>
              </a:rPr>
              <a:t>September 2025</a:t>
            </a:r>
            <a:endParaRPr lang="en-US" dirty="0">
              <a:latin typeface="Aptos" panose="020B0004020202020204" pitchFamily="34" charset="0"/>
              <a:ea typeface="Verdana" panose="020B0604030504040204" pitchFamily="34" charset="0"/>
              <a:cs typeface="Arima Koshi" pitchFamily="2" charset="77"/>
            </a:endParaRPr>
          </a:p>
        </p:txBody>
      </p:sp>
      <p:sp>
        <p:nvSpPr>
          <p:cNvPr id="2" name="Rectangle 1">
            <a:extLst>
              <a:ext uri="{FF2B5EF4-FFF2-40B4-BE49-F238E27FC236}">
                <a16:creationId xmlns:a16="http://schemas.microsoft.com/office/drawing/2014/main" id="{C077201D-6A49-85CC-0342-6833B818AF8A}"/>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11">
            <a:extLst>
              <a:ext uri="{FF2B5EF4-FFF2-40B4-BE49-F238E27FC236}">
                <a16:creationId xmlns:a16="http://schemas.microsoft.com/office/drawing/2014/main" id="{8C239B47-AEF1-3DD9-867C-76DDBCCE4C89}"/>
              </a:ext>
            </a:extLst>
          </p:cNvPr>
          <p:cNvSpPr>
            <a:spLocks noGrp="1"/>
          </p:cNvSpPr>
          <p:nvPr>
            <p:ph type="sldNum" sz="quarter" idx="12"/>
          </p:nvPr>
        </p:nvSpPr>
        <p:spPr>
          <a:xfrm>
            <a:off x="8610600" y="6356350"/>
            <a:ext cx="2743200" cy="365125"/>
          </a:xfrm>
        </p:spPr>
        <p:txBody>
          <a:bodyPr/>
          <a:lstStyle/>
          <a:p>
            <a:fld id="{DE9038DE-E562-D147-AB1B-655D48BC2E74}" type="slidenum">
              <a:rPr lang="en-US" smtClean="0">
                <a:solidFill>
                  <a:schemeClr val="bg1">
                    <a:lumMod val="95000"/>
                  </a:schemeClr>
                </a:solidFill>
                <a:latin typeface="Aptos" panose="020B0004020202020204" pitchFamily="34" charset="0"/>
              </a:rPr>
              <a:t>1</a:t>
            </a:fld>
            <a:endParaRPr lang="en-US" dirty="0">
              <a:solidFill>
                <a:schemeClr val="bg1">
                  <a:lumMod val="95000"/>
                </a:schemeClr>
              </a:solidFill>
              <a:latin typeface="Aptos" panose="020B0004020202020204" pitchFamily="34" charset="0"/>
            </a:endParaRPr>
          </a:p>
        </p:txBody>
      </p:sp>
      <p:pic>
        <p:nvPicPr>
          <p:cNvPr id="6" name="Picture 5">
            <a:extLst>
              <a:ext uri="{FF2B5EF4-FFF2-40B4-BE49-F238E27FC236}">
                <a16:creationId xmlns:a16="http://schemas.microsoft.com/office/drawing/2014/main" id="{EEAC8131-4D86-FA97-6A14-E5A2641DC90E}"/>
              </a:ext>
            </a:extLst>
          </p:cNvPr>
          <p:cNvPicPr>
            <a:picLocks noChangeAspect="1"/>
          </p:cNvPicPr>
          <p:nvPr/>
        </p:nvPicPr>
        <p:blipFill>
          <a:blip r:embed="rId3"/>
          <a:srcRect l="14467" t="35652" r="13946" b="38221"/>
          <a:stretch/>
        </p:blipFill>
        <p:spPr>
          <a:xfrm>
            <a:off x="398058" y="6285821"/>
            <a:ext cx="1982656" cy="462637"/>
          </a:xfrm>
          <a:prstGeom prst="rect">
            <a:avLst/>
          </a:prstGeom>
        </p:spPr>
      </p:pic>
      <p:pic>
        <p:nvPicPr>
          <p:cNvPr id="1028" name="Picture 4" descr="Python Logo PNG Transparent – Brands Logos">
            <a:extLst>
              <a:ext uri="{FF2B5EF4-FFF2-40B4-BE49-F238E27FC236}">
                <a16:creationId xmlns:a16="http://schemas.microsoft.com/office/drawing/2014/main" id="{6D597955-0C72-D7FF-FD05-4E506E8E6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931" y="876487"/>
            <a:ext cx="912134" cy="908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11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0F446-0F5E-2252-100C-BB3737728C4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F8C0957-4204-187B-9CBA-DE36EFFB57CC}"/>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0501B31D-1932-0458-1CF3-E8AABE056E3D}"/>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2</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58B09FAB-00AC-79FD-EACF-805D5703662F}"/>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FEA673FB-93DD-ED7E-E487-C7D81C2539C5}"/>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9EFA4FFF-2588-0410-3FA3-257706492AE0}"/>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99468210-BAC2-10D2-0FDB-2E93066A74D4}"/>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General comments</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11" name="TextBox 10">
            <a:extLst>
              <a:ext uri="{FF2B5EF4-FFF2-40B4-BE49-F238E27FC236}">
                <a16:creationId xmlns:a16="http://schemas.microsoft.com/office/drawing/2014/main" id="{A61CF0B6-4981-29D2-98F5-703E570CAA1B}"/>
              </a:ext>
            </a:extLst>
          </p:cNvPr>
          <p:cNvSpPr txBox="1"/>
          <p:nvPr/>
        </p:nvSpPr>
        <p:spPr>
          <a:xfrm>
            <a:off x="201505" y="1095997"/>
            <a:ext cx="11754061"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Python is a general-purpose programming language. A piece of python code is basically a series of instructions that the computer follows, sequentially.</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However, a simple python distribution will not be enough for most computing tasks.</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We will need to install and load some modules, at the beginning of our program, that will allow us to do numerical computations and generate plots:</a:t>
            </a:r>
          </a:p>
          <a:p>
            <a:pPr marL="742950" lvl="1" indent="-285750">
              <a:buFont typeface="Wingdings" panose="05000000000000000000" pitchFamily="2" charset="2"/>
              <a:buChar char="§"/>
            </a:pPr>
            <a:r>
              <a:rPr lang="en-US" dirty="0" err="1">
                <a:latin typeface="Aptos" panose="020B0004020202020204" pitchFamily="34" charset="0"/>
                <a:ea typeface="Verdana" panose="020B0604030504040204" pitchFamily="34" charset="0"/>
                <a:cs typeface="Arima Koshi" pitchFamily="2" charset="77"/>
              </a:rPr>
              <a:t>numpy</a:t>
            </a:r>
            <a:r>
              <a:rPr lang="en-US" dirty="0">
                <a:latin typeface="Aptos" panose="020B0004020202020204" pitchFamily="34" charset="0"/>
                <a:ea typeface="Verdana" panose="020B0604030504040204" pitchFamily="34" charset="0"/>
                <a:cs typeface="Arima Koshi" pitchFamily="2" charset="77"/>
              </a:rPr>
              <a:t>: to enable vector and matrix (array) computations.</a:t>
            </a:r>
          </a:p>
          <a:p>
            <a:pPr marL="742950" lvl="1"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matplotlib: to enable plotting capabilities.</a:t>
            </a:r>
          </a:p>
          <a:p>
            <a:pPr lvl="1"/>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To get the most out of any programming language, it’s always useful to know how to work with functions.</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Through this sessions we’ll be using AI tools for coding. The goal of this session is that we can properly interpret the code that is being generated, and how to write effective prompts that produce the desired results.</a:t>
            </a:r>
          </a:p>
          <a:p>
            <a:pPr marL="285750" indent="-285750">
              <a:buFont typeface="Wingdings" panose="05000000000000000000" pitchFamily="2" charset="2"/>
              <a:buChar char="§"/>
            </a:pPr>
            <a:endParaRPr lang="en-US" dirty="0">
              <a:latin typeface="Aptos" panose="020B0004020202020204" pitchFamily="34" charset="0"/>
              <a:ea typeface="Verdana" panose="020B0604030504040204" pitchFamily="34" charset="0"/>
              <a:cs typeface="Arima Koshi" pitchFamily="2" charset="77"/>
            </a:endParaRPr>
          </a:p>
          <a:p>
            <a:pPr marL="285750" indent="-285750">
              <a:buFont typeface="Wingdings" panose="05000000000000000000" pitchFamily="2" charset="2"/>
              <a:buChar char="§"/>
            </a:pPr>
            <a:r>
              <a:rPr lang="en-US" dirty="0">
                <a:latin typeface="Aptos" panose="020B0004020202020204" pitchFamily="34" charset="0"/>
                <a:ea typeface="Verdana" panose="020B0604030504040204" pitchFamily="34" charset="0"/>
                <a:cs typeface="Arima Koshi" pitchFamily="2" charset="77"/>
              </a:rPr>
              <a:t>For more general purposes, python also allows object-oriented programming (classes), but we won’t cover those here (questions about this in OH).</a:t>
            </a:r>
          </a:p>
        </p:txBody>
      </p:sp>
    </p:spTree>
    <p:extLst>
      <p:ext uri="{BB962C8B-B14F-4D97-AF65-F5344CB8AC3E}">
        <p14:creationId xmlns:p14="http://schemas.microsoft.com/office/powerpoint/2010/main" val="151619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91B46-D28F-3FEC-1437-3FFC93DC5AE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CAEA0A9-48BA-B9DE-5622-95AE863A48AF}"/>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A5AE931A-3C9F-786C-976E-26A4181AA542}"/>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3</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79052A4C-2A68-F88E-54A7-A50BE153617B}"/>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8AE1325A-6955-14C2-5197-F44F3A436F9A}"/>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7DBFA7EB-9CFA-2768-CEBD-9B5DE7E189B5}"/>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F33A5D18-CEB8-BD72-DF49-E01D67DFE31D}"/>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UC Berkeley </a:t>
            </a:r>
            <a:r>
              <a:rPr lang="en-US" sz="2000" dirty="0" err="1">
                <a:solidFill>
                  <a:srgbClr val="002476"/>
                </a:solidFill>
                <a:latin typeface="Aptos" panose="020B0004020202020204" pitchFamily="34" charset="0"/>
                <a:ea typeface="Verdana" panose="020B0604030504040204" pitchFamily="34" charset="0"/>
                <a:cs typeface="Arima Koshi" pitchFamily="2" charset="77"/>
              </a:rPr>
              <a:t>DataHub</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11" name="TextBox 10">
            <a:extLst>
              <a:ext uri="{FF2B5EF4-FFF2-40B4-BE49-F238E27FC236}">
                <a16:creationId xmlns:a16="http://schemas.microsoft.com/office/drawing/2014/main" id="{1891DA54-1E3C-C54C-4717-85506582F4A1}"/>
              </a:ext>
            </a:extLst>
          </p:cNvPr>
          <p:cNvSpPr txBox="1"/>
          <p:nvPr/>
        </p:nvSpPr>
        <p:spPr>
          <a:xfrm>
            <a:off x="201505" y="1095997"/>
            <a:ext cx="11754061" cy="1477328"/>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UC Berkeley provides all students access to </a:t>
            </a:r>
            <a:r>
              <a:rPr lang="en-US" dirty="0" err="1">
                <a:latin typeface="Aptos" panose="020B0004020202020204" pitchFamily="34" charset="0"/>
                <a:ea typeface="Verdana" panose="020B0604030504040204" pitchFamily="34" charset="0"/>
                <a:cs typeface="Arima Koshi" pitchFamily="2" charset="77"/>
              </a:rPr>
              <a:t>Jupyter</a:t>
            </a:r>
            <a:r>
              <a:rPr lang="en-US" dirty="0">
                <a:latin typeface="Aptos" panose="020B0004020202020204" pitchFamily="34" charset="0"/>
                <a:ea typeface="Verdana" panose="020B0604030504040204" pitchFamily="34" charset="0"/>
                <a:cs typeface="Arima Koshi" pitchFamily="2" charset="77"/>
              </a:rPr>
              <a:t> Notebooks through </a:t>
            </a:r>
            <a:r>
              <a:rPr lang="en-US" dirty="0" err="1">
                <a:latin typeface="Aptos" panose="020B0004020202020204" pitchFamily="34" charset="0"/>
                <a:ea typeface="Verdana" panose="020B0604030504040204" pitchFamily="34" charset="0"/>
                <a:cs typeface="Arima Koshi" pitchFamily="2" charset="77"/>
              </a:rPr>
              <a:t>DataHub</a:t>
            </a:r>
            <a:r>
              <a:rPr lang="en-US" dirty="0">
                <a:latin typeface="Aptos" panose="020B0004020202020204" pitchFamily="34" charset="0"/>
                <a:ea typeface="Verdana" panose="020B0604030504040204" pitchFamily="34" charset="0"/>
                <a:cs typeface="Arima Koshi" pitchFamily="2" charset="77"/>
              </a:rPr>
              <a:t>. Check that you have access by visiting this website:</a:t>
            </a:r>
          </a:p>
          <a:p>
            <a:pPr algn="ctr"/>
            <a:r>
              <a:rPr lang="en-US" dirty="0">
                <a:latin typeface="Aptos" panose="020B0004020202020204" pitchFamily="34" charset="0"/>
                <a:ea typeface="Verdana" panose="020B0604030504040204" pitchFamily="34" charset="0"/>
                <a:cs typeface="Arima Koshi" pitchFamily="2" charset="77"/>
                <a:hlinkClick r:id="rId4"/>
              </a:rPr>
              <a:t>https://datahub.berkeley.edu/hub/login</a:t>
            </a:r>
            <a:endParaRPr lang="en-US" dirty="0">
              <a:latin typeface="Aptos" panose="020B0004020202020204" pitchFamily="34" charset="0"/>
              <a:ea typeface="Verdana" panose="020B0604030504040204" pitchFamily="34" charset="0"/>
              <a:cs typeface="Arima Koshi" pitchFamily="2" charset="77"/>
            </a:endParaRPr>
          </a:p>
          <a:p>
            <a:endParaRPr lang="en-US" dirty="0">
              <a:latin typeface="Aptos" panose="020B0004020202020204" pitchFamily="34" charset="0"/>
              <a:ea typeface="Verdana" panose="020B0604030504040204" pitchFamily="34" charset="0"/>
              <a:cs typeface="Arima Koshi" pitchFamily="2" charset="77"/>
            </a:endParaRPr>
          </a:p>
          <a:p>
            <a:r>
              <a:rPr lang="en-US" dirty="0">
                <a:latin typeface="Aptos" panose="020B0004020202020204" pitchFamily="34" charset="0"/>
                <a:ea typeface="Verdana" panose="020B0604030504040204" pitchFamily="34" charset="0"/>
                <a:cs typeface="Arima Koshi" pitchFamily="2" charset="77"/>
              </a:rPr>
              <a:t>You’ll be requested to access with you </a:t>
            </a:r>
            <a:r>
              <a:rPr lang="en-US" dirty="0" err="1">
                <a:latin typeface="Aptos" panose="020B0004020202020204" pitchFamily="34" charset="0"/>
                <a:ea typeface="Verdana" panose="020B0604030504040204" pitchFamily="34" charset="0"/>
                <a:cs typeface="Arima Koshi" pitchFamily="2" charset="77"/>
              </a:rPr>
              <a:t>CalCentral</a:t>
            </a:r>
            <a:r>
              <a:rPr lang="en-US" dirty="0">
                <a:latin typeface="Aptos" panose="020B0004020202020204" pitchFamily="34" charset="0"/>
                <a:ea typeface="Verdana" panose="020B0604030504040204" pitchFamily="34" charset="0"/>
                <a:cs typeface="Arima Koshi" pitchFamily="2" charset="77"/>
              </a:rPr>
              <a:t> credentials. </a:t>
            </a:r>
          </a:p>
        </p:txBody>
      </p:sp>
      <p:pic>
        <p:nvPicPr>
          <p:cNvPr id="7" name="Picture 6">
            <a:extLst>
              <a:ext uri="{FF2B5EF4-FFF2-40B4-BE49-F238E27FC236}">
                <a16:creationId xmlns:a16="http://schemas.microsoft.com/office/drawing/2014/main" id="{8CCC5E8D-93F7-0E86-78AB-5A3E039D7977}"/>
              </a:ext>
            </a:extLst>
          </p:cNvPr>
          <p:cNvPicPr>
            <a:picLocks noChangeAspect="1"/>
          </p:cNvPicPr>
          <p:nvPr/>
        </p:nvPicPr>
        <p:blipFill>
          <a:blip r:embed="rId5"/>
          <a:stretch>
            <a:fillRect/>
          </a:stretch>
        </p:blipFill>
        <p:spPr>
          <a:xfrm>
            <a:off x="2803647" y="2708871"/>
            <a:ext cx="6618142" cy="3315972"/>
          </a:xfrm>
          <a:prstGeom prst="rect">
            <a:avLst/>
          </a:prstGeom>
        </p:spPr>
      </p:pic>
    </p:spTree>
    <p:extLst>
      <p:ext uri="{BB962C8B-B14F-4D97-AF65-F5344CB8AC3E}">
        <p14:creationId xmlns:p14="http://schemas.microsoft.com/office/powerpoint/2010/main" val="536084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79F4-7684-F0E0-EBC2-191B51D380B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8C8C4F8-8B79-8668-3851-EBF2071F3514}"/>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1E28F30F-25D5-78F6-2BC9-70D4D4D59FB6}"/>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4</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5152A929-62D5-7B5C-7625-5BCBBC974BDC}"/>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D75C79BF-EC6F-2738-6D8B-D10E9CDD7E2F}"/>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AE6136F8-1BD5-285A-BE2A-DE2F562A6ECC}"/>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25E37C1D-580E-6594-4414-736D74D408F8}"/>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Basic data structures</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11" name="TextBox 10">
            <a:extLst>
              <a:ext uri="{FF2B5EF4-FFF2-40B4-BE49-F238E27FC236}">
                <a16:creationId xmlns:a16="http://schemas.microsoft.com/office/drawing/2014/main" id="{0EB79FF7-E36D-B185-2D5F-E13B55912A0A}"/>
              </a:ext>
            </a:extLst>
          </p:cNvPr>
          <p:cNvSpPr txBox="1"/>
          <p:nvPr/>
        </p:nvSpPr>
        <p:spPr>
          <a:xfrm>
            <a:off x="201505" y="1095997"/>
            <a:ext cx="11754061" cy="369332"/>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Python comes with the following data structures:</a:t>
            </a:r>
          </a:p>
        </p:txBody>
      </p:sp>
      <p:sp>
        <p:nvSpPr>
          <p:cNvPr id="7" name="TextBox 6">
            <a:extLst>
              <a:ext uri="{FF2B5EF4-FFF2-40B4-BE49-F238E27FC236}">
                <a16:creationId xmlns:a16="http://schemas.microsoft.com/office/drawing/2014/main" id="{FFAE4FA5-43FD-D5F0-FEA9-CD2746444325}"/>
              </a:ext>
            </a:extLst>
          </p:cNvPr>
          <p:cNvSpPr txBox="1"/>
          <p:nvPr/>
        </p:nvSpPr>
        <p:spPr>
          <a:xfrm>
            <a:off x="201505" y="1496570"/>
            <a:ext cx="5996095" cy="3046988"/>
          </a:xfrm>
          <a:prstGeom prst="rect">
            <a:avLst/>
          </a:prstGeom>
          <a:noFill/>
        </p:spPr>
        <p:txBody>
          <a:bodyPr wrap="square">
            <a:spAutoFit/>
          </a:bodyPr>
          <a:lstStyle/>
          <a:p>
            <a:r>
              <a:rPr lang="en-US" sz="1600" b="0" i="0" dirty="0">
                <a:effectLst/>
                <a:latin typeface="Monospac821 BT" panose="020B0609020202020204" pitchFamily="49" charset="0"/>
              </a:rPr>
              <a:t># Numeric types </a:t>
            </a:r>
          </a:p>
          <a:p>
            <a:r>
              <a:rPr lang="en-US" sz="1600" b="0" i="0" dirty="0" err="1">
                <a:effectLst/>
                <a:latin typeface="Monospac821 BT" panose="020B0609020202020204" pitchFamily="49" charset="0"/>
              </a:rPr>
              <a:t>int_var</a:t>
            </a:r>
            <a:r>
              <a:rPr lang="en-US" sz="1600" b="0" i="0" dirty="0">
                <a:effectLst/>
                <a:latin typeface="Monospac821 BT" panose="020B0609020202020204" pitchFamily="49" charset="0"/>
              </a:rPr>
              <a:t> = 10 # integer </a:t>
            </a:r>
          </a:p>
          <a:p>
            <a:r>
              <a:rPr lang="en-US" sz="1600" b="0" i="0" dirty="0" err="1">
                <a:effectLst/>
                <a:latin typeface="Monospac821 BT" panose="020B0609020202020204" pitchFamily="49" charset="0"/>
              </a:rPr>
              <a:t>float_var</a:t>
            </a:r>
            <a:r>
              <a:rPr lang="en-US" sz="1600" b="0" i="0" dirty="0">
                <a:effectLst/>
                <a:latin typeface="Monospac821 BT" panose="020B0609020202020204" pitchFamily="49" charset="0"/>
              </a:rPr>
              <a:t> = 3.14 # floating-point number</a:t>
            </a:r>
          </a:p>
          <a:p>
            <a:r>
              <a:rPr lang="en-US" sz="1600" b="0" i="0" dirty="0" err="1">
                <a:effectLst/>
                <a:latin typeface="Monospac821 BT" panose="020B0609020202020204" pitchFamily="49" charset="0"/>
              </a:rPr>
              <a:t>complex_var</a:t>
            </a:r>
            <a:r>
              <a:rPr lang="en-US" sz="1600" b="0" i="0" dirty="0">
                <a:effectLst/>
                <a:latin typeface="Monospac821 BT" panose="020B0609020202020204" pitchFamily="49" charset="0"/>
              </a:rPr>
              <a:t> = 2 + 3j # complex number </a:t>
            </a:r>
          </a:p>
          <a:p>
            <a:endParaRPr lang="en-US" sz="1600" dirty="0">
              <a:latin typeface="Monospac821 BT" panose="020B0609020202020204" pitchFamily="49" charset="0"/>
            </a:endParaRPr>
          </a:p>
          <a:p>
            <a:r>
              <a:rPr lang="en-US" sz="1600" b="0" i="0" dirty="0">
                <a:effectLst/>
                <a:latin typeface="Monospac821 BT" panose="020B0609020202020204" pitchFamily="49" charset="0"/>
              </a:rPr>
              <a:t># Sequence types </a:t>
            </a:r>
          </a:p>
          <a:p>
            <a:r>
              <a:rPr lang="en-US" sz="1600" b="0" i="0" dirty="0" err="1">
                <a:effectLst/>
                <a:latin typeface="Monospac821 BT" panose="020B0609020202020204" pitchFamily="49" charset="0"/>
              </a:rPr>
              <a:t>list_var</a:t>
            </a:r>
            <a:r>
              <a:rPr lang="en-US" sz="1600" b="0" i="0" dirty="0">
                <a:effectLst/>
                <a:latin typeface="Monospac821 BT" panose="020B0609020202020204" pitchFamily="49" charset="0"/>
              </a:rPr>
              <a:t> = [1, 2, 3] # list (mutable) </a:t>
            </a:r>
          </a:p>
          <a:p>
            <a:r>
              <a:rPr lang="en-US" sz="1600" b="0" i="0" dirty="0" err="1">
                <a:effectLst/>
                <a:latin typeface="Monospac821 BT" panose="020B0609020202020204" pitchFamily="49" charset="0"/>
              </a:rPr>
              <a:t>tuple_var</a:t>
            </a:r>
            <a:r>
              <a:rPr lang="en-US" sz="1600" b="0" i="0" dirty="0">
                <a:effectLst/>
                <a:latin typeface="Monospac821 BT" panose="020B0609020202020204" pitchFamily="49" charset="0"/>
              </a:rPr>
              <a:t> = (1, 2, 3) # tuple (immutable) </a:t>
            </a:r>
          </a:p>
          <a:p>
            <a:r>
              <a:rPr lang="en-US" sz="1600" b="0" i="0" dirty="0" err="1">
                <a:effectLst/>
                <a:latin typeface="Monospac821 BT" panose="020B0609020202020204" pitchFamily="49" charset="0"/>
              </a:rPr>
              <a:t>range_var</a:t>
            </a:r>
            <a:r>
              <a:rPr lang="en-US" sz="1600" b="0" i="0" dirty="0">
                <a:effectLst/>
                <a:latin typeface="Monospac821 BT" panose="020B0609020202020204" pitchFamily="49" charset="0"/>
              </a:rPr>
              <a:t> = range(5) # range object </a:t>
            </a:r>
          </a:p>
          <a:p>
            <a:endParaRPr lang="en-US" sz="1600" dirty="0">
              <a:latin typeface="Monospac821 BT" panose="020B0609020202020204" pitchFamily="49" charset="0"/>
            </a:endParaRPr>
          </a:p>
          <a:p>
            <a:r>
              <a:rPr lang="en-US" sz="1600" b="0" i="0" dirty="0">
                <a:effectLst/>
                <a:latin typeface="Monospac821 BT" panose="020B0609020202020204" pitchFamily="49" charset="0"/>
              </a:rPr>
              <a:t># Text type </a:t>
            </a:r>
            <a:r>
              <a:rPr lang="en-US" sz="1600" b="0" i="0" dirty="0" err="1">
                <a:effectLst/>
                <a:latin typeface="Monospac821 BT" panose="020B0609020202020204" pitchFamily="49" charset="0"/>
              </a:rPr>
              <a:t>str_var</a:t>
            </a:r>
            <a:r>
              <a:rPr lang="en-US" sz="1600" b="0" i="0" dirty="0">
                <a:effectLst/>
                <a:latin typeface="Monospac821 BT" panose="020B0609020202020204" pitchFamily="49" charset="0"/>
              </a:rPr>
              <a:t> = "Hello, Python" # string </a:t>
            </a:r>
          </a:p>
          <a:p>
            <a:endParaRPr lang="en-US" sz="1600" dirty="0">
              <a:latin typeface="Monospac821 BT" panose="020B0609020202020204" pitchFamily="49" charset="0"/>
            </a:endParaRPr>
          </a:p>
        </p:txBody>
      </p:sp>
      <p:sp>
        <p:nvSpPr>
          <p:cNvPr id="10" name="TextBox 9">
            <a:extLst>
              <a:ext uri="{FF2B5EF4-FFF2-40B4-BE49-F238E27FC236}">
                <a16:creationId xmlns:a16="http://schemas.microsoft.com/office/drawing/2014/main" id="{93232945-710B-4114-6ABF-2BB38FE8D2F3}"/>
              </a:ext>
            </a:extLst>
          </p:cNvPr>
          <p:cNvSpPr txBox="1"/>
          <p:nvPr/>
        </p:nvSpPr>
        <p:spPr>
          <a:xfrm>
            <a:off x="6078535" y="1453485"/>
            <a:ext cx="6096000" cy="3046988"/>
          </a:xfrm>
          <a:prstGeom prst="rect">
            <a:avLst/>
          </a:prstGeom>
          <a:noFill/>
        </p:spPr>
        <p:txBody>
          <a:bodyPr wrap="square">
            <a:spAutoFit/>
          </a:bodyPr>
          <a:lstStyle/>
          <a:p>
            <a:r>
              <a:rPr lang="en-US" sz="1600" b="0" i="0" dirty="0">
                <a:effectLst/>
                <a:latin typeface="Monospac821 BT" panose="020B0609020202020204" pitchFamily="49" charset="0"/>
              </a:rPr>
              <a:t># Set types </a:t>
            </a:r>
            <a:r>
              <a:rPr lang="en-US" sz="1600" b="0" i="0" dirty="0" err="1">
                <a:effectLst/>
                <a:latin typeface="Monospac821 BT" panose="020B0609020202020204" pitchFamily="49" charset="0"/>
              </a:rPr>
              <a:t>set_var</a:t>
            </a:r>
            <a:r>
              <a:rPr lang="en-US" sz="1600" b="0" i="0" dirty="0">
                <a:effectLst/>
                <a:latin typeface="Monospac821 BT" panose="020B0609020202020204" pitchFamily="49" charset="0"/>
              </a:rPr>
              <a:t> = {1, 2, 3} # set (unique unordered) </a:t>
            </a:r>
          </a:p>
          <a:p>
            <a:r>
              <a:rPr lang="en-US" sz="1600" b="0" i="0" dirty="0" err="1">
                <a:effectLst/>
                <a:latin typeface="Monospac821 BT" panose="020B0609020202020204" pitchFamily="49" charset="0"/>
              </a:rPr>
              <a:t>frozenset_var</a:t>
            </a:r>
            <a:r>
              <a:rPr lang="en-US" sz="1600" b="0" i="0" dirty="0">
                <a:effectLst/>
                <a:latin typeface="Monospac821 BT" panose="020B0609020202020204" pitchFamily="49" charset="0"/>
              </a:rPr>
              <a:t> = </a:t>
            </a:r>
            <a:r>
              <a:rPr lang="en-US" sz="1600" b="0" i="0" dirty="0" err="1">
                <a:effectLst/>
                <a:latin typeface="Monospac821 BT" panose="020B0609020202020204" pitchFamily="49" charset="0"/>
              </a:rPr>
              <a:t>frozenset</a:t>
            </a:r>
            <a:r>
              <a:rPr lang="en-US" sz="1600" b="0" i="0" dirty="0">
                <a:effectLst/>
                <a:latin typeface="Monospac821 BT" panose="020B0609020202020204" pitchFamily="49" charset="0"/>
              </a:rPr>
              <a:t>([1, 2, 3]) # immutable set </a:t>
            </a:r>
          </a:p>
          <a:p>
            <a:endParaRPr lang="en-US" sz="1600" dirty="0">
              <a:latin typeface="Monospac821 BT" panose="020B0609020202020204" pitchFamily="49" charset="0"/>
            </a:endParaRPr>
          </a:p>
          <a:p>
            <a:r>
              <a:rPr lang="en-US" sz="1600" b="0" i="0" dirty="0">
                <a:effectLst/>
                <a:latin typeface="Monospac821 BT" panose="020B0609020202020204" pitchFamily="49" charset="0"/>
              </a:rPr>
              <a:t># Mapping type </a:t>
            </a:r>
          </a:p>
          <a:p>
            <a:r>
              <a:rPr lang="en-US" sz="1600" b="0" i="0" dirty="0" err="1">
                <a:effectLst/>
                <a:latin typeface="Monospac821 BT" panose="020B0609020202020204" pitchFamily="49" charset="0"/>
              </a:rPr>
              <a:t>dict_var</a:t>
            </a:r>
            <a:r>
              <a:rPr lang="en-US" sz="1600" b="0" i="0" dirty="0">
                <a:effectLst/>
                <a:latin typeface="Monospac821 BT" panose="020B0609020202020204" pitchFamily="49" charset="0"/>
              </a:rPr>
              <a:t> = {"a": 1, "b": 2} # dictionary (key-value pairs) </a:t>
            </a:r>
          </a:p>
          <a:p>
            <a:endParaRPr lang="en-US" sz="1600" dirty="0">
              <a:latin typeface="Monospac821 BT" panose="020B0609020202020204" pitchFamily="49" charset="0"/>
            </a:endParaRPr>
          </a:p>
          <a:p>
            <a:r>
              <a:rPr lang="en-US" sz="1600" b="0" i="0" dirty="0">
                <a:effectLst/>
                <a:latin typeface="Monospac821 BT" panose="020B0609020202020204" pitchFamily="49" charset="0"/>
              </a:rPr>
              <a:t># Boolean </a:t>
            </a:r>
            <a:r>
              <a:rPr lang="en-US" sz="1600" b="0" i="0" dirty="0" err="1">
                <a:effectLst/>
                <a:latin typeface="Monospac821 BT" panose="020B0609020202020204" pitchFamily="49" charset="0"/>
              </a:rPr>
              <a:t>bool_var</a:t>
            </a:r>
            <a:r>
              <a:rPr lang="en-US" sz="1600" b="0" i="0" dirty="0">
                <a:effectLst/>
                <a:latin typeface="Monospac821 BT" panose="020B0609020202020204" pitchFamily="49" charset="0"/>
              </a:rPr>
              <a:t> = True # True or False </a:t>
            </a:r>
          </a:p>
          <a:p>
            <a:endParaRPr lang="en-US" sz="1600" dirty="0">
              <a:latin typeface="Monospac821 BT" panose="020B0609020202020204" pitchFamily="49" charset="0"/>
            </a:endParaRPr>
          </a:p>
          <a:p>
            <a:r>
              <a:rPr lang="en-US" sz="1600" b="0" i="0" dirty="0">
                <a:effectLst/>
                <a:latin typeface="Monospac821 BT" panose="020B0609020202020204" pitchFamily="49" charset="0"/>
              </a:rPr>
              <a:t># None type </a:t>
            </a:r>
            <a:r>
              <a:rPr lang="en-US" sz="1600" b="0" i="0" dirty="0" err="1">
                <a:effectLst/>
                <a:latin typeface="Monospac821 BT" panose="020B0609020202020204" pitchFamily="49" charset="0"/>
              </a:rPr>
              <a:t>none_var</a:t>
            </a:r>
            <a:r>
              <a:rPr lang="en-US" sz="1600" b="0" i="0" dirty="0">
                <a:effectLst/>
                <a:latin typeface="Monospac821 BT" panose="020B0609020202020204" pitchFamily="49" charset="0"/>
              </a:rPr>
              <a:t> = None # null equivalent</a:t>
            </a:r>
            <a:endParaRPr lang="en-US" sz="1600" dirty="0">
              <a:latin typeface="Monospac821 BT" panose="020B0609020202020204" pitchFamily="49" charset="0"/>
            </a:endParaRPr>
          </a:p>
        </p:txBody>
      </p:sp>
    </p:spTree>
    <p:extLst>
      <p:ext uri="{BB962C8B-B14F-4D97-AF65-F5344CB8AC3E}">
        <p14:creationId xmlns:p14="http://schemas.microsoft.com/office/powerpoint/2010/main" val="3287242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92211-CB47-29F1-0AB3-A02FAC8C94B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35261E7-D2FA-075B-C023-6D2866160E43}"/>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8CA4B04A-FB86-2410-A449-7892B964B305}"/>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5</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58334154-0048-725D-3C8F-A23F5453D95B}"/>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FB9F4C4A-66D2-E443-97CD-75E2A714722C}"/>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D3693689-587A-B97D-5F66-91EAF68E2FD4}"/>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A7114BDA-2AD1-2F88-5D8B-348044C74808}"/>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Example</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790DC2E-0FC6-F218-FE17-A3A32AB276E1}"/>
                  </a:ext>
                </a:extLst>
              </p:cNvPr>
              <p:cNvSpPr txBox="1"/>
              <p:nvPr/>
            </p:nvSpPr>
            <p:spPr>
              <a:xfrm>
                <a:off x="201505" y="1095997"/>
                <a:ext cx="11754061" cy="1268681"/>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Let’s create a program that plots the function:</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Verdana" panose="020B0604030504040204" pitchFamily="34" charset="0"/>
                          <a:cs typeface="Arima Koshi" pitchFamily="2" charset="77"/>
                        </a:rPr>
                        <m:t>𝑓</m:t>
                      </m:r>
                      <m:d>
                        <m:dPr>
                          <m:ctrlPr>
                            <a:rPr lang="en-US" b="0" i="1" smtClean="0">
                              <a:latin typeface="Cambria Math" panose="02040503050406030204" pitchFamily="18" charset="0"/>
                              <a:ea typeface="Verdana" panose="020B0604030504040204" pitchFamily="34" charset="0"/>
                              <a:cs typeface="Arima Koshi" pitchFamily="2" charset="77"/>
                            </a:rPr>
                          </m:ctrlPr>
                        </m:dPr>
                        <m:e>
                          <m:r>
                            <a:rPr lang="en-US" b="0" i="1" smtClean="0">
                              <a:latin typeface="Cambria Math" panose="02040503050406030204" pitchFamily="18" charset="0"/>
                              <a:ea typeface="Verdana" panose="020B0604030504040204" pitchFamily="34" charset="0"/>
                              <a:cs typeface="Arima Koshi" pitchFamily="2" charset="77"/>
                            </a:rPr>
                            <m:t>𝑡</m:t>
                          </m:r>
                        </m:e>
                      </m:d>
                      <m:r>
                        <a:rPr lang="en-US" b="0" i="1" smtClean="0">
                          <a:latin typeface="Cambria Math" panose="02040503050406030204" pitchFamily="18" charset="0"/>
                          <a:ea typeface="Verdana" panose="020B0604030504040204" pitchFamily="34" charset="0"/>
                          <a:cs typeface="Arima Koshi" pitchFamily="2" charset="77"/>
                        </a:rPr>
                        <m:t>=</m:t>
                      </m:r>
                      <m:func>
                        <m:funcPr>
                          <m:ctrlPr>
                            <a:rPr lang="en-US" b="0" i="1" smtClean="0">
                              <a:latin typeface="Cambria Math" panose="02040503050406030204" pitchFamily="18" charset="0"/>
                              <a:ea typeface="Verdana" panose="020B0604030504040204" pitchFamily="34" charset="0"/>
                              <a:cs typeface="Arima Koshi" pitchFamily="2" charset="77"/>
                            </a:rPr>
                          </m:ctrlPr>
                        </m:funcPr>
                        <m:fName>
                          <m:r>
                            <a:rPr lang="en-US" b="0" i="1" smtClean="0">
                              <a:latin typeface="Cambria Math" panose="02040503050406030204" pitchFamily="18" charset="0"/>
                              <a:ea typeface="Verdana" panose="020B0604030504040204" pitchFamily="34" charset="0"/>
                              <a:cs typeface="Arima Koshi" pitchFamily="2" charset="77"/>
                            </a:rPr>
                            <m:t>𝐴</m:t>
                          </m:r>
                          <m:r>
                            <a:rPr lang="en-US" b="0" i="1" smtClean="0">
                              <a:latin typeface="Cambria Math" panose="02040503050406030204" pitchFamily="18" charset="0"/>
                              <a:ea typeface="Verdana" panose="020B0604030504040204" pitchFamily="34" charset="0"/>
                              <a:cs typeface="Arima Koshi" pitchFamily="2" charset="77"/>
                            </a:rPr>
                            <m:t> </m:t>
                          </m:r>
                          <m:r>
                            <m:rPr>
                              <m:sty m:val="p"/>
                            </m:rPr>
                            <a:rPr lang="en-US" b="0" i="0" smtClean="0">
                              <a:latin typeface="Cambria Math" panose="02040503050406030204" pitchFamily="18" charset="0"/>
                              <a:ea typeface="Verdana" panose="020B0604030504040204" pitchFamily="34" charset="0"/>
                              <a:cs typeface="Arima Koshi" pitchFamily="2" charset="77"/>
                            </a:rPr>
                            <m:t>sin</m:t>
                          </m:r>
                        </m:fName>
                        <m:e>
                          <m:d>
                            <m:dPr>
                              <m:ctrlPr>
                                <a:rPr lang="en-US" b="0" i="1" smtClean="0">
                                  <a:latin typeface="Cambria Math" panose="02040503050406030204" pitchFamily="18" charset="0"/>
                                  <a:ea typeface="Verdana" panose="020B0604030504040204" pitchFamily="34" charset="0"/>
                                </a:rPr>
                              </m:ctrlPr>
                            </m:dPr>
                            <m:e>
                              <m:f>
                                <m:fPr>
                                  <m:ctrlPr>
                                    <a:rPr lang="en-US" b="0" i="1" smtClean="0">
                                      <a:latin typeface="Cambria Math" panose="02040503050406030204" pitchFamily="18" charset="0"/>
                                      <a:ea typeface="Verdana" panose="020B0604030504040204" pitchFamily="34" charset="0"/>
                                    </a:rPr>
                                  </m:ctrlPr>
                                </m:fPr>
                                <m:num>
                                  <m:r>
                                    <a:rPr lang="en-US" b="0" i="1" smtClean="0">
                                      <a:latin typeface="Cambria Math" panose="02040503050406030204" pitchFamily="18" charset="0"/>
                                      <a:ea typeface="Verdana" panose="020B0604030504040204" pitchFamily="34" charset="0"/>
                                    </a:rPr>
                                    <m:t>2</m:t>
                                  </m:r>
                                  <m:r>
                                    <a:rPr lang="en-US" b="0" i="1" smtClean="0">
                                      <a:latin typeface="Cambria Math" panose="02040503050406030204" pitchFamily="18" charset="0"/>
                                      <a:ea typeface="Verdana" panose="020B0604030504040204" pitchFamily="34" charset="0"/>
                                    </a:rPr>
                                    <m:t>𝜋</m:t>
                                  </m:r>
                                </m:num>
                                <m:den>
                                  <m:r>
                                    <a:rPr lang="en-US" b="0" i="1" smtClean="0">
                                      <a:latin typeface="Cambria Math" panose="02040503050406030204" pitchFamily="18" charset="0"/>
                                      <a:ea typeface="Verdana" panose="020B0604030504040204" pitchFamily="34" charset="0"/>
                                    </a:rPr>
                                    <m:t>𝑇</m:t>
                                  </m:r>
                                </m:den>
                              </m:f>
                              <m:r>
                                <a:rPr lang="en-US" b="0" i="1" smtClean="0">
                                  <a:latin typeface="Cambria Math" panose="02040503050406030204" pitchFamily="18" charset="0"/>
                                  <a:ea typeface="Verdana" panose="020B0604030504040204" pitchFamily="34" charset="0"/>
                                  <a:cs typeface="Arima Koshi" pitchFamily="2" charset="77"/>
                                </a:rPr>
                                <m:t>𝑡</m:t>
                              </m:r>
                            </m:e>
                          </m:d>
                        </m:e>
                      </m:func>
                    </m:oMath>
                  </m:oMathPara>
                </a14:m>
                <a:endParaRPr lang="en-US" dirty="0">
                  <a:latin typeface="Aptos" panose="020B0004020202020204" pitchFamily="34" charset="0"/>
                  <a:ea typeface="Verdana" panose="020B0604030504040204" pitchFamily="34" charset="0"/>
                  <a:cs typeface="Arima Koshi" pitchFamily="2" charset="77"/>
                </a:endParaRPr>
              </a:p>
              <a:p>
                <a:r>
                  <a:rPr lang="en-US" dirty="0">
                    <a:latin typeface="Aptos" panose="020B0004020202020204" pitchFamily="34" charset="0"/>
                    <a:ea typeface="Verdana" panose="020B0604030504040204" pitchFamily="34" charset="0"/>
                    <a:cs typeface="Arima Koshi" pitchFamily="2" charset="77"/>
                  </a:rPr>
                  <a:t>Data: </a:t>
                </a:r>
                <a14:m>
                  <m:oMath xmlns:m="http://schemas.openxmlformats.org/officeDocument/2006/math">
                    <m:r>
                      <a:rPr lang="en-US" b="0" i="1" smtClean="0">
                        <a:latin typeface="Cambria Math" panose="02040503050406030204" pitchFamily="18" charset="0"/>
                        <a:ea typeface="Verdana" panose="020B0604030504040204" pitchFamily="34" charset="0"/>
                        <a:cs typeface="Arima Koshi" pitchFamily="2" charset="77"/>
                      </a:rPr>
                      <m:t>𝑇</m:t>
                    </m:r>
                    <m:r>
                      <a:rPr lang="en-US" b="0" i="1" smtClean="0">
                        <a:latin typeface="Cambria Math" panose="02040503050406030204" pitchFamily="18" charset="0"/>
                        <a:ea typeface="Verdana" panose="020B0604030504040204" pitchFamily="34" charset="0"/>
                        <a:cs typeface="Arima Koshi" pitchFamily="2" charset="77"/>
                      </a:rPr>
                      <m:t>=0.5</m:t>
                    </m:r>
                  </m:oMath>
                </a14:m>
                <a:r>
                  <a:rPr lang="en-US" dirty="0">
                    <a:latin typeface="Aptos" panose="020B0004020202020204" pitchFamily="34" charset="0"/>
                    <a:ea typeface="Verdana" panose="020B0604030504040204" pitchFamily="34" charset="0"/>
                    <a:cs typeface="Arima Koshi" pitchFamily="2" charset="77"/>
                  </a:rPr>
                  <a:t>, </a:t>
                </a:r>
                <a14:m>
                  <m:oMath xmlns:m="http://schemas.openxmlformats.org/officeDocument/2006/math">
                    <m:r>
                      <a:rPr lang="en-US" b="0" i="1" smtClean="0">
                        <a:latin typeface="Cambria Math" panose="02040503050406030204" pitchFamily="18" charset="0"/>
                        <a:ea typeface="Verdana" panose="020B0604030504040204" pitchFamily="34" charset="0"/>
                        <a:cs typeface="Arima Koshi" pitchFamily="2" charset="77"/>
                      </a:rPr>
                      <m:t>𝑡</m:t>
                    </m:r>
                    <m:r>
                      <a:rPr lang="en-US" b="0" i="1" smtClean="0">
                        <a:latin typeface="Cambria Math" panose="02040503050406030204" pitchFamily="18" charset="0"/>
                        <a:ea typeface="Verdana" panose="020B0604030504040204" pitchFamily="34" charset="0"/>
                        <a:cs typeface="Arima Koshi" pitchFamily="2" charset="77"/>
                      </a:rPr>
                      <m:t>∈[0, 5]</m:t>
                    </m:r>
                  </m:oMath>
                </a14:m>
                <a:endParaRPr lang="en-US" dirty="0">
                  <a:latin typeface="Aptos" panose="020B0004020202020204" pitchFamily="34" charset="0"/>
                  <a:ea typeface="Verdana" panose="020B0604030504040204" pitchFamily="34" charset="0"/>
                  <a:cs typeface="Arima Koshi" pitchFamily="2" charset="77"/>
                </a:endParaRPr>
              </a:p>
            </p:txBody>
          </p:sp>
        </mc:Choice>
        <mc:Fallback>
          <p:sp>
            <p:nvSpPr>
              <p:cNvPr id="11" name="TextBox 10">
                <a:extLst>
                  <a:ext uri="{FF2B5EF4-FFF2-40B4-BE49-F238E27FC236}">
                    <a16:creationId xmlns:a16="http://schemas.microsoft.com/office/drawing/2014/main" id="{A790DC2E-0FC6-F218-FE17-A3A32AB276E1}"/>
                  </a:ext>
                </a:extLst>
              </p:cNvPr>
              <p:cNvSpPr txBox="1">
                <a:spLocks noRot="1" noChangeAspect="1" noMove="1" noResize="1" noEditPoints="1" noAdjustHandles="1" noChangeArrowheads="1" noChangeShapeType="1" noTextEdit="1"/>
              </p:cNvSpPr>
              <p:nvPr/>
            </p:nvSpPr>
            <p:spPr>
              <a:xfrm>
                <a:off x="201505" y="1095997"/>
                <a:ext cx="11754061" cy="1268681"/>
              </a:xfrm>
              <a:prstGeom prst="rect">
                <a:avLst/>
              </a:prstGeom>
              <a:blipFill>
                <a:blip r:embed="rId4"/>
                <a:stretch>
                  <a:fillRect l="-415" t="-2404" b="-7212"/>
                </a:stretch>
              </a:blipFill>
            </p:spPr>
            <p:txBody>
              <a:bodyPr/>
              <a:lstStyle/>
              <a:p>
                <a:r>
                  <a:rPr lang="en-US">
                    <a:noFill/>
                  </a:rPr>
                  <a:t> </a:t>
                </a:r>
              </a:p>
            </p:txBody>
          </p:sp>
        </mc:Fallback>
      </mc:AlternateContent>
    </p:spTree>
    <p:extLst>
      <p:ext uri="{BB962C8B-B14F-4D97-AF65-F5344CB8AC3E}">
        <p14:creationId xmlns:p14="http://schemas.microsoft.com/office/powerpoint/2010/main" val="68195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D6147-6A6C-39AD-9622-AB2F0C1555D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1732FF2-FDD7-B4D1-C02B-DED91810F0B4}"/>
              </a:ext>
            </a:extLst>
          </p:cNvPr>
          <p:cNvSpPr/>
          <p:nvPr/>
        </p:nvSpPr>
        <p:spPr>
          <a:xfrm>
            <a:off x="0" y="6167718"/>
            <a:ext cx="12192000" cy="690282"/>
          </a:xfrm>
          <a:prstGeom prst="rect">
            <a:avLst/>
          </a:prstGeom>
          <a:solidFill>
            <a:srgbClr val="0025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A2E921EC-BD10-FCE0-BE8C-DA6139ACA286}"/>
              </a:ext>
            </a:extLst>
          </p:cNvPr>
          <p:cNvSpPr>
            <a:spLocks noGrp="1"/>
          </p:cNvSpPr>
          <p:nvPr>
            <p:ph type="sldNum" sz="quarter" idx="12"/>
          </p:nvPr>
        </p:nvSpPr>
        <p:spPr/>
        <p:txBody>
          <a:bodyPr/>
          <a:lstStyle/>
          <a:p>
            <a:fld id="{DE9038DE-E562-D147-AB1B-655D48BC2E74}" type="slidenum">
              <a:rPr lang="en-US" smtClean="0">
                <a:solidFill>
                  <a:schemeClr val="bg1">
                    <a:lumMod val="95000"/>
                  </a:schemeClr>
                </a:solidFill>
                <a:latin typeface="Aptos" panose="020B0004020202020204" pitchFamily="34" charset="0"/>
              </a:rPr>
              <a:t>6</a:t>
            </a:fld>
            <a:endParaRPr lang="en-US" dirty="0">
              <a:solidFill>
                <a:schemeClr val="bg1">
                  <a:lumMod val="95000"/>
                </a:schemeClr>
              </a:solidFill>
              <a:latin typeface="Aptos" panose="020B0004020202020204" pitchFamily="34" charset="0"/>
            </a:endParaRPr>
          </a:p>
        </p:txBody>
      </p:sp>
      <p:sp>
        <p:nvSpPr>
          <p:cNvPr id="4" name="Footer Placeholder 6">
            <a:extLst>
              <a:ext uri="{FF2B5EF4-FFF2-40B4-BE49-F238E27FC236}">
                <a16:creationId xmlns:a16="http://schemas.microsoft.com/office/drawing/2014/main" id="{202AE9D7-C2B7-A97A-AD3E-F377A342B01C}"/>
              </a:ext>
            </a:extLst>
          </p:cNvPr>
          <p:cNvSpPr>
            <a:spLocks noGrp="1"/>
          </p:cNvSpPr>
          <p:nvPr>
            <p:ph type="ftr" sz="quarter" idx="11"/>
          </p:nvPr>
        </p:nvSpPr>
        <p:spPr>
          <a:xfrm>
            <a:off x="3251201" y="6350000"/>
            <a:ext cx="5689598" cy="365125"/>
          </a:xfrm>
        </p:spPr>
        <p:txBody>
          <a:bodyPr/>
          <a:lstStyle/>
          <a:p>
            <a:r>
              <a:rPr lang="en-US" sz="1400" dirty="0">
                <a:solidFill>
                  <a:schemeClr val="bg1"/>
                </a:solidFill>
                <a:latin typeface="Aptos" panose="020B0004020202020204" pitchFamily="34" charset="0"/>
              </a:rPr>
              <a:t>Introduction to Python for Structural Dynamics</a:t>
            </a:r>
          </a:p>
        </p:txBody>
      </p:sp>
      <p:sp>
        <p:nvSpPr>
          <p:cNvPr id="6" name="TextBox 5">
            <a:extLst>
              <a:ext uri="{FF2B5EF4-FFF2-40B4-BE49-F238E27FC236}">
                <a16:creationId xmlns:a16="http://schemas.microsoft.com/office/drawing/2014/main" id="{848FC380-94FA-EFEA-C8FB-1EEF6842D338}"/>
              </a:ext>
            </a:extLst>
          </p:cNvPr>
          <p:cNvSpPr txBox="1"/>
          <p:nvPr/>
        </p:nvSpPr>
        <p:spPr>
          <a:xfrm>
            <a:off x="201505" y="159967"/>
            <a:ext cx="11822427" cy="523220"/>
          </a:xfrm>
          <a:prstGeom prst="rect">
            <a:avLst/>
          </a:prstGeom>
          <a:noFill/>
        </p:spPr>
        <p:txBody>
          <a:bodyPr wrap="square" rtlCol="0">
            <a:spAutoFit/>
          </a:bodyPr>
          <a:lstStyle/>
          <a:p>
            <a:r>
              <a:rPr lang="en-US" sz="2800" dirty="0">
                <a:solidFill>
                  <a:srgbClr val="002476"/>
                </a:solidFill>
                <a:latin typeface="Aptos" panose="020B0004020202020204" pitchFamily="34" charset="0"/>
                <a:ea typeface="Verdana" panose="020B0604030504040204" pitchFamily="34" charset="0"/>
                <a:cs typeface="Arima Koshi" pitchFamily="2" charset="77"/>
              </a:rPr>
              <a:t>Introduction to python</a:t>
            </a:r>
          </a:p>
        </p:txBody>
      </p:sp>
      <p:pic>
        <p:nvPicPr>
          <p:cNvPr id="2" name="Picture 1">
            <a:extLst>
              <a:ext uri="{FF2B5EF4-FFF2-40B4-BE49-F238E27FC236}">
                <a16:creationId xmlns:a16="http://schemas.microsoft.com/office/drawing/2014/main" id="{EFD4BCE5-64D0-F0C5-8D91-050A2B07E05E}"/>
              </a:ext>
            </a:extLst>
          </p:cNvPr>
          <p:cNvPicPr>
            <a:picLocks noChangeAspect="1"/>
          </p:cNvPicPr>
          <p:nvPr/>
        </p:nvPicPr>
        <p:blipFill>
          <a:blip r:embed="rId3"/>
          <a:srcRect l="14467" t="35652" r="13946" b="38221"/>
          <a:stretch/>
        </p:blipFill>
        <p:spPr>
          <a:xfrm>
            <a:off x="398058" y="6285821"/>
            <a:ext cx="1982656" cy="462637"/>
          </a:xfrm>
          <a:prstGeom prst="rect">
            <a:avLst/>
          </a:prstGeom>
        </p:spPr>
      </p:pic>
      <p:sp>
        <p:nvSpPr>
          <p:cNvPr id="5" name="TextBox 4">
            <a:extLst>
              <a:ext uri="{FF2B5EF4-FFF2-40B4-BE49-F238E27FC236}">
                <a16:creationId xmlns:a16="http://schemas.microsoft.com/office/drawing/2014/main" id="{A00602DA-F947-3997-FAC1-A293E50E8E8C}"/>
              </a:ext>
            </a:extLst>
          </p:cNvPr>
          <p:cNvSpPr txBox="1"/>
          <p:nvPr/>
        </p:nvSpPr>
        <p:spPr>
          <a:xfrm>
            <a:off x="201505" y="689537"/>
            <a:ext cx="11822427" cy="400110"/>
          </a:xfrm>
          <a:prstGeom prst="rect">
            <a:avLst/>
          </a:prstGeom>
          <a:noFill/>
        </p:spPr>
        <p:txBody>
          <a:bodyPr wrap="square" rtlCol="0">
            <a:spAutoFit/>
          </a:bodyPr>
          <a:lstStyle/>
          <a:p>
            <a:r>
              <a:rPr lang="en-US" sz="2000" dirty="0">
                <a:solidFill>
                  <a:srgbClr val="002476"/>
                </a:solidFill>
                <a:latin typeface="Aptos" panose="020B0004020202020204" pitchFamily="34" charset="0"/>
                <a:ea typeface="Verdana" panose="020B0604030504040204" pitchFamily="34" charset="0"/>
                <a:cs typeface="Arima Koshi" pitchFamily="2" charset="77"/>
              </a:rPr>
              <a:t>Example</a:t>
            </a:r>
            <a:endParaRPr lang="en-US" sz="2800" dirty="0">
              <a:solidFill>
                <a:srgbClr val="002476"/>
              </a:solidFill>
              <a:latin typeface="Aptos" panose="020B0004020202020204" pitchFamily="34" charset="0"/>
              <a:ea typeface="Verdana" panose="020B0604030504040204" pitchFamily="34" charset="0"/>
              <a:cs typeface="Arima Koshi" pitchFamily="2" charset="77"/>
            </a:endParaRPr>
          </a:p>
        </p:txBody>
      </p:sp>
      <p:sp>
        <p:nvSpPr>
          <p:cNvPr id="11" name="TextBox 10">
            <a:extLst>
              <a:ext uri="{FF2B5EF4-FFF2-40B4-BE49-F238E27FC236}">
                <a16:creationId xmlns:a16="http://schemas.microsoft.com/office/drawing/2014/main" id="{133ED618-DC20-02A2-2757-AC0D5D28F59C}"/>
              </a:ext>
            </a:extLst>
          </p:cNvPr>
          <p:cNvSpPr txBox="1"/>
          <p:nvPr/>
        </p:nvSpPr>
        <p:spPr>
          <a:xfrm>
            <a:off x="201505" y="1095997"/>
            <a:ext cx="11754061" cy="369332"/>
          </a:xfrm>
          <a:prstGeom prst="rect">
            <a:avLst/>
          </a:prstGeom>
          <a:noFill/>
        </p:spPr>
        <p:txBody>
          <a:bodyPr wrap="square" rtlCol="0">
            <a:spAutoFit/>
          </a:bodyPr>
          <a:lstStyle/>
          <a:p>
            <a:r>
              <a:rPr lang="en-US" dirty="0">
                <a:latin typeface="Aptos" panose="020B0004020202020204" pitchFamily="34" charset="0"/>
                <a:ea typeface="Verdana" panose="020B0604030504040204" pitchFamily="34" charset="0"/>
                <a:cs typeface="Arima Koshi" pitchFamily="2" charset="77"/>
              </a:rPr>
              <a:t>Typically, I set up a </a:t>
            </a:r>
            <a:r>
              <a:rPr lang="en-US" dirty="0" err="1">
                <a:latin typeface="Aptos" panose="020B0004020202020204" pitchFamily="34" charset="0"/>
                <a:ea typeface="Verdana" panose="020B0604030504040204" pitchFamily="34" charset="0"/>
                <a:cs typeface="Arima Koshi" pitchFamily="2" charset="77"/>
              </a:rPr>
              <a:t>Jupyter</a:t>
            </a:r>
            <a:r>
              <a:rPr lang="en-US" dirty="0">
                <a:latin typeface="Aptos" panose="020B0004020202020204" pitchFamily="34" charset="0"/>
                <a:ea typeface="Verdana" panose="020B0604030504040204" pitchFamily="34" charset="0"/>
                <a:cs typeface="Arima Koshi" pitchFamily="2" charset="77"/>
              </a:rPr>
              <a:t> notebook with 4 cells:</a:t>
            </a:r>
          </a:p>
        </p:txBody>
      </p:sp>
    </p:spTree>
    <p:extLst>
      <p:ext uri="{BB962C8B-B14F-4D97-AF65-F5344CB8AC3E}">
        <p14:creationId xmlns:p14="http://schemas.microsoft.com/office/powerpoint/2010/main" val="3779790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31112</TotalTime>
  <Words>528</Words>
  <Application>Microsoft Office PowerPoint</Application>
  <PresentationFormat>Widescreen</PresentationFormat>
  <Paragraphs>76</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Calibri Light</vt:lpstr>
      <vt:lpstr>Cambria Math</vt:lpstr>
      <vt:lpstr>Monospac821 BT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Miguel Gomez</dc:creator>
  <cp:lastModifiedBy>Miguel Gomez</cp:lastModifiedBy>
  <cp:revision>62</cp:revision>
  <cp:lastPrinted>2024-04-19T23:14:50Z</cp:lastPrinted>
  <dcterms:created xsi:type="dcterms:W3CDTF">2023-10-23T18:00:21Z</dcterms:created>
  <dcterms:modified xsi:type="dcterms:W3CDTF">2025-09-28T05:21:07Z</dcterms:modified>
</cp:coreProperties>
</file>