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1" r:id="rId2"/>
    <p:sldId id="259" r:id="rId3"/>
    <p:sldId id="263" r:id="rId4"/>
    <p:sldId id="264" r:id="rId5"/>
    <p:sldId id="265" r:id="rId6"/>
    <p:sldId id="277" r:id="rId7"/>
    <p:sldId id="266" r:id="rId8"/>
    <p:sldId id="267" r:id="rId9"/>
    <p:sldId id="268" r:id="rId10"/>
    <p:sldId id="271" r:id="rId11"/>
    <p:sldId id="274" r:id="rId12"/>
    <p:sldId id="278" r:id="rId13"/>
    <p:sldId id="281" r:id="rId14"/>
    <p:sldId id="279" r:id="rId15"/>
    <p:sldId id="280" r:id="rId16"/>
    <p:sldId id="283" r:id="rId17"/>
    <p:sldId id="284" r:id="rId18"/>
    <p:sldId id="285" r:id="rId19"/>
    <p:sldId id="286" r:id="rId20"/>
    <p:sldId id="269" r:id="rId21"/>
    <p:sldId id="270" r:id="rId22"/>
    <p:sldId id="273" r:id="rId23"/>
    <p:sldId id="275" r:id="rId24"/>
    <p:sldId id="272" r:id="rId25"/>
    <p:sldId id="276"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7/9/2018</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7/9/2018</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7/9/2018</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7/9/2018</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hr-HR" dirty="0" smtClean="0"/>
              <a:t>BASICS</a:t>
            </a:r>
            <a:endParaRPr lang="en-US" dirty="0"/>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 xmlns:p14="http://schemas.microsoft.com/office/powerpoint/2010/main" val="3570323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1362075"/>
          </a:xfrm>
        </p:spPr>
        <p:txBody>
          <a:bodyPr/>
          <a:lstStyle/>
          <a:p>
            <a:pPr algn="ctr"/>
            <a:r>
              <a:rPr lang="hr-HR" dirty="0" smtClean="0"/>
              <a:t>woman – la mujer</a:t>
            </a:r>
            <a:endParaRPr lang="en-US" dirty="0"/>
          </a:p>
        </p:txBody>
      </p:sp>
      <p:pic>
        <p:nvPicPr>
          <p:cNvPr id="3" name="Picture 2"/>
          <p:cNvPicPr>
            <a:picLocks noChangeAspect="1"/>
          </p:cNvPicPr>
          <p:nvPr/>
        </p:nvPicPr>
        <p:blipFill>
          <a:blip r:embed="rId2" cstate="print">
            <a:clrChange>
              <a:clrFrom>
                <a:srgbClr val="C5C8CD"/>
              </a:clrFrom>
              <a:clrTo>
                <a:srgbClr val="C5C8CD">
                  <a:alpha val="0"/>
                </a:srgbClr>
              </a:clrTo>
            </a:clrChange>
            <a:extLst>
              <a:ext uri="{28A0092B-C50C-407E-A947-70E740481C1C}">
                <a14:useLocalDpi xmlns="" xmlns:a14="http://schemas.microsoft.com/office/drawing/2010/main" val="0"/>
              </a:ext>
            </a:extLst>
          </a:blip>
          <a:stretch>
            <a:fillRect/>
          </a:stretch>
        </p:blipFill>
        <p:spPr>
          <a:xfrm>
            <a:off x="3166056" y="2779690"/>
            <a:ext cx="2553281" cy="3451860"/>
          </a:xfrm>
          <a:prstGeom prst="rect">
            <a:avLst/>
          </a:prstGeom>
        </p:spPr>
      </p:pic>
    </p:spTree>
    <p:extLst>
      <p:ext uri="{BB962C8B-B14F-4D97-AF65-F5344CB8AC3E}">
        <p14:creationId xmlns="" xmlns:p14="http://schemas.microsoft.com/office/powerpoint/2010/main" val="274198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772400" cy="1362075"/>
          </a:xfrm>
        </p:spPr>
        <p:txBody>
          <a:bodyPr/>
          <a:lstStyle/>
          <a:p>
            <a:pPr algn="ctr"/>
            <a:r>
              <a:rPr lang="hr-HR" dirty="0" smtClean="0"/>
              <a:t>man – el hombre</a:t>
            </a:r>
            <a:endParaRPr lang="en-US" dirty="0"/>
          </a:p>
        </p:txBody>
      </p:sp>
      <p:pic>
        <p:nvPicPr>
          <p:cNvPr id="4" name="Picture 3"/>
          <p:cNvPicPr>
            <a:picLocks noChangeAspect="1"/>
          </p:cNvPicPr>
          <p:nvPr/>
        </p:nvPicPr>
        <p:blipFill>
          <a:blip r:embed="rId2" cstate="print">
            <a:clrChange>
              <a:clrFrom>
                <a:srgbClr val="C5C8CD"/>
              </a:clrFrom>
              <a:clrTo>
                <a:srgbClr val="C5C8CD">
                  <a:alpha val="0"/>
                </a:srgbClr>
              </a:clrTo>
            </a:clrChange>
            <a:extLst>
              <a:ext uri="{28A0092B-C50C-407E-A947-70E740481C1C}">
                <a14:useLocalDpi xmlns="" xmlns:a14="http://schemas.microsoft.com/office/drawing/2010/main" val="0"/>
              </a:ext>
            </a:extLst>
          </a:blip>
          <a:stretch>
            <a:fillRect/>
          </a:stretch>
        </p:blipFill>
        <p:spPr>
          <a:xfrm>
            <a:off x="3166057" y="2779690"/>
            <a:ext cx="2553280" cy="3451860"/>
          </a:xfrm>
          <a:prstGeom prst="rect">
            <a:avLst/>
          </a:prstGeom>
        </p:spPr>
      </p:pic>
    </p:spTree>
    <p:extLst>
      <p:ext uri="{BB962C8B-B14F-4D97-AF65-F5344CB8AC3E}">
        <p14:creationId xmlns="" xmlns:p14="http://schemas.microsoft.com/office/powerpoint/2010/main" val="4135393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772400" cy="1362075"/>
          </a:xfrm>
        </p:spPr>
        <p:txBody>
          <a:bodyPr/>
          <a:lstStyle/>
          <a:p>
            <a:pPr algn="ctr"/>
            <a:r>
              <a:rPr lang="hr-HR" dirty="0" smtClean="0"/>
              <a:t>letter – la carta</a:t>
            </a:r>
            <a:endParaRPr lang="en-US" dirty="0"/>
          </a:p>
        </p:txBody>
      </p:sp>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947676" y="2819400"/>
            <a:ext cx="3250794" cy="3250794"/>
          </a:xfrm>
          <a:prstGeom prst="rect">
            <a:avLst/>
          </a:prstGeom>
        </p:spPr>
      </p:pic>
    </p:spTree>
    <p:extLst>
      <p:ext uri="{BB962C8B-B14F-4D97-AF65-F5344CB8AC3E}">
        <p14:creationId xmlns="" xmlns:p14="http://schemas.microsoft.com/office/powerpoint/2010/main" val="1443021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772400" cy="1362075"/>
          </a:xfrm>
        </p:spPr>
        <p:txBody>
          <a:bodyPr/>
          <a:lstStyle/>
          <a:p>
            <a:pPr algn="ctr"/>
            <a:r>
              <a:rPr lang="hr-HR" dirty="0" smtClean="0"/>
              <a:t>book – el libro</a:t>
            </a:r>
            <a:endParaRPr lang="en-US" dirty="0"/>
          </a:p>
        </p:txBody>
      </p:sp>
      <p:pic>
        <p:nvPicPr>
          <p:cNvPr id="3075" name="Picture 3" descr="C:\Users\dajo\AppData\Local\Microsoft\Windows\INetCache\IE\N4A4DVMH\book[1].gi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19400" y="2819400"/>
            <a:ext cx="3810000" cy="332691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84517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1362075"/>
          </a:xfrm>
        </p:spPr>
        <p:txBody>
          <a:bodyPr/>
          <a:lstStyle/>
          <a:p>
            <a:pPr algn="ctr"/>
            <a:r>
              <a:rPr lang="hr-HR" dirty="0"/>
              <a:t>w</a:t>
            </a:r>
            <a:r>
              <a:rPr lang="hr-HR" dirty="0" smtClean="0"/>
              <a:t>ater – el agua</a:t>
            </a:r>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590800" y="2971800"/>
            <a:ext cx="4286250" cy="3238500"/>
          </a:xfrm>
          <a:prstGeom prst="rect">
            <a:avLst/>
          </a:prstGeom>
        </p:spPr>
      </p:pic>
    </p:spTree>
    <p:extLst>
      <p:ext uri="{BB962C8B-B14F-4D97-AF65-F5344CB8AC3E}">
        <p14:creationId xmlns="" xmlns:p14="http://schemas.microsoft.com/office/powerpoint/2010/main" val="1053022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66800"/>
            <a:ext cx="7772400" cy="1362075"/>
          </a:xfrm>
        </p:spPr>
        <p:txBody>
          <a:bodyPr/>
          <a:lstStyle/>
          <a:p>
            <a:pPr algn="ctr"/>
            <a:r>
              <a:rPr lang="hr-HR" dirty="0" smtClean="0"/>
              <a:t>milk – la leche</a:t>
            </a:r>
            <a:endParaRPr lang="en-US" dirty="0"/>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372697" y="3124200"/>
            <a:ext cx="2235835" cy="3200399"/>
          </a:xfrm>
          <a:prstGeom prst="rect">
            <a:avLst/>
          </a:prstGeom>
        </p:spPr>
      </p:pic>
    </p:spTree>
    <p:extLst>
      <p:ext uri="{BB962C8B-B14F-4D97-AF65-F5344CB8AC3E}">
        <p14:creationId xmlns="" xmlns:p14="http://schemas.microsoft.com/office/powerpoint/2010/main" val="747792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772400" cy="1362075"/>
          </a:xfrm>
        </p:spPr>
        <p:txBody>
          <a:bodyPr/>
          <a:lstStyle/>
          <a:p>
            <a:pPr algn="ctr"/>
            <a:r>
              <a:rPr lang="hr-HR" dirty="0" smtClean="0"/>
              <a:t>car – el coche</a:t>
            </a:r>
            <a:endParaRPr lang="en-US" dirty="0"/>
          </a:p>
        </p:txBody>
      </p:sp>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600200" y="3124200"/>
            <a:ext cx="5638800" cy="3106711"/>
          </a:xfrm>
          <a:prstGeom prst="rect">
            <a:avLst/>
          </a:prstGeom>
        </p:spPr>
      </p:pic>
    </p:spTree>
    <p:extLst>
      <p:ext uri="{BB962C8B-B14F-4D97-AF65-F5344CB8AC3E}">
        <p14:creationId xmlns="" xmlns:p14="http://schemas.microsoft.com/office/powerpoint/2010/main" val="3790562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95400"/>
            <a:ext cx="7772400" cy="1362075"/>
          </a:xfrm>
        </p:spPr>
        <p:txBody>
          <a:bodyPr/>
          <a:lstStyle/>
          <a:p>
            <a:pPr algn="ctr"/>
            <a:r>
              <a:rPr lang="hr-HR" dirty="0" smtClean="0"/>
              <a:t>house – la casa</a:t>
            </a:r>
            <a:endParaRPr lang="en-US" dirty="0"/>
          </a:p>
        </p:txBody>
      </p:sp>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362200" y="2819400"/>
            <a:ext cx="4143375" cy="3666704"/>
          </a:xfrm>
          <a:prstGeom prst="rect">
            <a:avLst/>
          </a:prstGeom>
        </p:spPr>
      </p:pic>
    </p:spTree>
    <p:extLst>
      <p:ext uri="{BB962C8B-B14F-4D97-AF65-F5344CB8AC3E}">
        <p14:creationId xmlns="" xmlns:p14="http://schemas.microsoft.com/office/powerpoint/2010/main" val="3790562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1362075"/>
          </a:xfrm>
        </p:spPr>
        <p:txBody>
          <a:bodyPr/>
          <a:lstStyle/>
          <a:p>
            <a:pPr algn="ctr"/>
            <a:r>
              <a:rPr lang="hr-HR" dirty="0" smtClean="0"/>
              <a:t>sky – el cielo</a:t>
            </a:r>
            <a:endParaRPr lang="en-US" dirty="0"/>
          </a:p>
        </p:txBody>
      </p:sp>
      <p:pic>
        <p:nvPicPr>
          <p:cNvPr id="3" name="Picture 2"/>
          <p:cNvPicPr>
            <a:picLocks noChangeAspect="1"/>
          </p:cNvPicPr>
          <p:nvPr/>
        </p:nvPicPr>
        <p:blipFill>
          <a:blip r:embed="rId2" cstate="print">
            <a:clrChange>
              <a:clrFrom>
                <a:srgbClr val="FEFEFE"/>
              </a:clrFrom>
              <a:clrTo>
                <a:srgbClr val="FEFEFE">
                  <a:alpha val="0"/>
                </a:srgbClr>
              </a:clrTo>
            </a:clrChange>
            <a:extLst>
              <a:ext uri="{28A0092B-C50C-407E-A947-70E740481C1C}">
                <a14:useLocalDpi xmlns="" xmlns:a14="http://schemas.microsoft.com/office/drawing/2010/main" val="0"/>
              </a:ext>
            </a:extLst>
          </a:blip>
          <a:stretch>
            <a:fillRect/>
          </a:stretch>
        </p:blipFill>
        <p:spPr>
          <a:xfrm>
            <a:off x="2028825" y="3048000"/>
            <a:ext cx="5362575" cy="2837290"/>
          </a:xfrm>
          <a:prstGeom prst="rect">
            <a:avLst/>
          </a:prstGeom>
        </p:spPr>
      </p:pic>
    </p:spTree>
    <p:extLst>
      <p:ext uri="{BB962C8B-B14F-4D97-AF65-F5344CB8AC3E}">
        <p14:creationId xmlns="" xmlns:p14="http://schemas.microsoft.com/office/powerpoint/2010/main" val="3790562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1362075"/>
          </a:xfrm>
        </p:spPr>
        <p:txBody>
          <a:bodyPr/>
          <a:lstStyle/>
          <a:p>
            <a:pPr algn="ctr"/>
            <a:r>
              <a:rPr lang="hr-HR" dirty="0" smtClean="0"/>
              <a:t>sun – el sol</a:t>
            </a:r>
            <a:endParaRPr lang="en-US" dirty="0"/>
          </a:p>
        </p:txBody>
      </p:sp>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819400" y="2743199"/>
            <a:ext cx="3740110" cy="3573783"/>
          </a:xfrm>
          <a:prstGeom prst="rect">
            <a:avLst/>
          </a:prstGeom>
        </p:spPr>
      </p:pic>
    </p:spTree>
    <p:extLst>
      <p:ext uri="{BB962C8B-B14F-4D97-AF65-F5344CB8AC3E}">
        <p14:creationId xmlns="" xmlns:p14="http://schemas.microsoft.com/office/powerpoint/2010/main" val="3790562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BASICS</a:t>
            </a:r>
            <a:endParaRPr lang="en-US" dirty="0"/>
          </a:p>
        </p:txBody>
      </p:sp>
      <p:sp>
        <p:nvSpPr>
          <p:cNvPr id="3" name="Text Placeholder 2"/>
          <p:cNvSpPr>
            <a:spLocks noGrp="1"/>
          </p:cNvSpPr>
          <p:nvPr>
            <p:ph type="body" idx="1"/>
          </p:nvPr>
        </p:nvSpPr>
        <p:spPr/>
        <p:txBody>
          <a:bodyPr>
            <a:normAutofit/>
          </a:bodyPr>
          <a:lstStyle/>
          <a:p>
            <a:r>
              <a:rPr lang="hr-HR" sz="4000" dirty="0" smtClean="0">
                <a:solidFill>
                  <a:schemeClr val="accent5">
                    <a:lumMod val="75000"/>
                  </a:schemeClr>
                </a:solidFill>
              </a:rPr>
              <a:t>Introduction</a:t>
            </a:r>
            <a:endParaRPr lang="en-US" sz="4000" dirty="0">
              <a:solidFill>
                <a:schemeClr val="accent5">
                  <a:lumMod val="75000"/>
                </a:schemeClr>
              </a:solidFill>
            </a:endParaRPr>
          </a:p>
        </p:txBody>
      </p:sp>
    </p:spTree>
    <p:extLst>
      <p:ext uri="{BB962C8B-B14F-4D97-AF65-F5344CB8AC3E}">
        <p14:creationId xmlns="" xmlns:p14="http://schemas.microsoft.com/office/powerpoint/2010/main" val="3681874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BASICS</a:t>
            </a:r>
            <a:endParaRPr lang="en-US" dirty="0"/>
          </a:p>
        </p:txBody>
      </p:sp>
      <p:sp>
        <p:nvSpPr>
          <p:cNvPr id="3" name="Text Placeholder 2"/>
          <p:cNvSpPr>
            <a:spLocks noGrp="1"/>
          </p:cNvSpPr>
          <p:nvPr>
            <p:ph type="body" idx="1"/>
          </p:nvPr>
        </p:nvSpPr>
        <p:spPr/>
        <p:txBody>
          <a:bodyPr>
            <a:normAutofit/>
          </a:bodyPr>
          <a:lstStyle/>
          <a:p>
            <a:r>
              <a:rPr lang="hr-HR" sz="4000" dirty="0" smtClean="0">
                <a:solidFill>
                  <a:schemeClr val="accent5">
                    <a:lumMod val="75000"/>
                  </a:schemeClr>
                </a:solidFill>
              </a:rPr>
              <a:t>Sentences</a:t>
            </a:r>
          </a:p>
        </p:txBody>
      </p:sp>
    </p:spTree>
    <p:extLst>
      <p:ext uri="{BB962C8B-B14F-4D97-AF65-F5344CB8AC3E}">
        <p14:creationId xmlns="" xmlns:p14="http://schemas.microsoft.com/office/powerpoint/2010/main" val="3398069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2400" cy="1362075"/>
          </a:xfrm>
        </p:spPr>
        <p:txBody>
          <a:bodyPr/>
          <a:lstStyle/>
          <a:p>
            <a:r>
              <a:rPr lang="hr-HR" dirty="0" smtClean="0"/>
              <a:t>Greetings</a:t>
            </a:r>
            <a:endParaRPr lang="en-US" dirty="0"/>
          </a:p>
        </p:txBody>
      </p:sp>
      <p:sp>
        <p:nvSpPr>
          <p:cNvPr id="3" name="Text Placeholder 2"/>
          <p:cNvSpPr>
            <a:spLocks noGrp="1"/>
          </p:cNvSpPr>
          <p:nvPr>
            <p:ph type="body" idx="1"/>
          </p:nvPr>
        </p:nvSpPr>
        <p:spPr>
          <a:xfrm>
            <a:off x="685800" y="3005138"/>
            <a:ext cx="7772400" cy="3852862"/>
          </a:xfrm>
        </p:spPr>
        <p:txBody>
          <a:bodyPr>
            <a:noAutofit/>
          </a:bodyPr>
          <a:lstStyle/>
          <a:p>
            <a:pPr marL="571500" indent="-571500">
              <a:buFont typeface="Wingdings" pitchFamily="2" charset="2"/>
              <a:buChar char="v"/>
            </a:pPr>
            <a:r>
              <a:rPr lang="hr-HR" sz="2800" dirty="0" smtClean="0">
                <a:solidFill>
                  <a:schemeClr val="accent5">
                    <a:lumMod val="75000"/>
                  </a:schemeClr>
                </a:solidFill>
              </a:rPr>
              <a:t>Buenos </a:t>
            </a:r>
            <a:r>
              <a:rPr lang="en-US" sz="2800" dirty="0">
                <a:solidFill>
                  <a:schemeClr val="accent5">
                    <a:lumMod val="75000"/>
                  </a:schemeClr>
                </a:solidFill>
              </a:rPr>
              <a:t> </a:t>
            </a:r>
            <a:r>
              <a:rPr lang="en-US" sz="2800" dirty="0" err="1">
                <a:solidFill>
                  <a:schemeClr val="accent5">
                    <a:lumMod val="75000"/>
                  </a:schemeClr>
                </a:solidFill>
              </a:rPr>
              <a:t>días</a:t>
            </a:r>
            <a:r>
              <a:rPr lang="en-US" sz="2800" dirty="0" smtClean="0">
                <a:solidFill>
                  <a:schemeClr val="accent5">
                    <a:lumMod val="75000"/>
                  </a:schemeClr>
                </a:solidFill>
              </a:rPr>
              <a:t>.</a:t>
            </a:r>
            <a:r>
              <a:rPr lang="hr-HR" sz="2800" dirty="0" smtClean="0">
                <a:solidFill>
                  <a:schemeClr val="accent5">
                    <a:lumMod val="75000"/>
                  </a:schemeClr>
                </a:solidFill>
              </a:rPr>
              <a:t> – Good morning.</a:t>
            </a:r>
          </a:p>
          <a:p>
            <a:pPr marL="571500" indent="-571500">
              <a:buFont typeface="Wingdings" pitchFamily="2" charset="2"/>
              <a:buChar char="v"/>
            </a:pPr>
            <a:r>
              <a:rPr lang="hr-HR" sz="2800" dirty="0" smtClean="0">
                <a:solidFill>
                  <a:schemeClr val="accent5">
                    <a:lumMod val="75000"/>
                  </a:schemeClr>
                </a:solidFill>
              </a:rPr>
              <a:t>Buenas tardes. – Good afternoon.</a:t>
            </a:r>
          </a:p>
          <a:p>
            <a:pPr marL="571500" indent="-571500">
              <a:buFont typeface="Wingdings" pitchFamily="2" charset="2"/>
              <a:buChar char="v"/>
            </a:pPr>
            <a:r>
              <a:rPr lang="hr-HR" sz="2800" dirty="0" smtClean="0">
                <a:solidFill>
                  <a:schemeClr val="accent5">
                    <a:lumMod val="75000"/>
                  </a:schemeClr>
                </a:solidFill>
              </a:rPr>
              <a:t>Buenas noches. – Good </a:t>
            </a:r>
            <a:r>
              <a:rPr lang="hr-HR" sz="2800" dirty="0" err="1" smtClean="0">
                <a:solidFill>
                  <a:schemeClr val="accent5">
                    <a:lumMod val="75000"/>
                  </a:schemeClr>
                </a:solidFill>
              </a:rPr>
              <a:t>evening</a:t>
            </a:r>
            <a:r>
              <a:rPr lang="hr-HR" sz="2800" dirty="0" smtClean="0">
                <a:solidFill>
                  <a:schemeClr val="accent5">
                    <a:lumMod val="75000"/>
                  </a:schemeClr>
                </a:solidFill>
              </a:rPr>
              <a:t>.</a:t>
            </a:r>
            <a:endParaRPr lang="hr-HR" sz="2800" dirty="0">
              <a:solidFill>
                <a:schemeClr val="accent5">
                  <a:lumMod val="75000"/>
                </a:schemeClr>
              </a:solidFill>
            </a:endParaRPr>
          </a:p>
          <a:p>
            <a:pPr marL="571500" indent="-571500">
              <a:buFont typeface="Wingdings" pitchFamily="2" charset="2"/>
              <a:buChar char="v"/>
            </a:pPr>
            <a:r>
              <a:rPr lang="en-US" sz="2800" dirty="0" err="1">
                <a:solidFill>
                  <a:schemeClr val="accent5">
                    <a:lumMod val="75000"/>
                  </a:schemeClr>
                </a:solidFill>
              </a:rPr>
              <a:t>Adiós</a:t>
            </a:r>
            <a:r>
              <a:rPr lang="en-US" sz="2800" dirty="0" smtClean="0">
                <a:solidFill>
                  <a:schemeClr val="accent5">
                    <a:lumMod val="75000"/>
                  </a:schemeClr>
                </a:solidFill>
              </a:rPr>
              <a:t>.</a:t>
            </a:r>
            <a:r>
              <a:rPr lang="hr-HR" sz="2800" dirty="0" smtClean="0">
                <a:solidFill>
                  <a:schemeClr val="accent5">
                    <a:lumMod val="75000"/>
                  </a:schemeClr>
                </a:solidFill>
              </a:rPr>
              <a:t> – Goodbye.</a:t>
            </a:r>
          </a:p>
          <a:p>
            <a:pPr marL="571500" indent="-571500">
              <a:buFont typeface="Wingdings" pitchFamily="2" charset="2"/>
              <a:buChar char="v"/>
            </a:pPr>
            <a:r>
              <a:rPr lang="en-US" sz="2800" dirty="0">
                <a:solidFill>
                  <a:schemeClr val="accent5">
                    <a:lumMod val="75000"/>
                  </a:schemeClr>
                </a:solidFill>
              </a:rPr>
              <a:t>Hasta </a:t>
            </a:r>
            <a:r>
              <a:rPr lang="en-US" sz="2800" dirty="0" err="1">
                <a:solidFill>
                  <a:schemeClr val="accent5">
                    <a:lumMod val="75000"/>
                  </a:schemeClr>
                </a:solidFill>
              </a:rPr>
              <a:t>luego</a:t>
            </a:r>
            <a:r>
              <a:rPr lang="en-US" sz="2800" dirty="0" smtClean="0">
                <a:solidFill>
                  <a:schemeClr val="accent5">
                    <a:lumMod val="75000"/>
                  </a:schemeClr>
                </a:solidFill>
              </a:rPr>
              <a:t>.</a:t>
            </a:r>
            <a:r>
              <a:rPr lang="hr-HR" sz="2800" dirty="0" smtClean="0">
                <a:solidFill>
                  <a:schemeClr val="accent5">
                    <a:lumMod val="75000"/>
                  </a:schemeClr>
                </a:solidFill>
              </a:rPr>
              <a:t> - </a:t>
            </a:r>
            <a:r>
              <a:rPr lang="en-US" sz="2800" dirty="0">
                <a:solidFill>
                  <a:schemeClr val="accent5">
                    <a:lumMod val="75000"/>
                  </a:schemeClr>
                </a:solidFill>
              </a:rPr>
              <a:t>See you later.</a:t>
            </a:r>
            <a:endParaRPr lang="hr-HR" sz="2800" dirty="0" smtClean="0">
              <a:solidFill>
                <a:schemeClr val="accent5">
                  <a:lumMod val="75000"/>
                </a:schemeClr>
              </a:solidFill>
            </a:endParaRPr>
          </a:p>
        </p:txBody>
      </p:sp>
    </p:spTree>
    <p:extLst>
      <p:ext uri="{BB962C8B-B14F-4D97-AF65-F5344CB8AC3E}">
        <p14:creationId xmlns="" xmlns:p14="http://schemas.microsoft.com/office/powerpoint/2010/main" val="3261931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066800"/>
            <a:ext cx="7772400" cy="1362075"/>
          </a:xfrm>
        </p:spPr>
        <p:txBody>
          <a:bodyPr/>
          <a:lstStyle/>
          <a:p>
            <a:r>
              <a:rPr lang="hr-HR" dirty="0" smtClean="0"/>
              <a:t>Greetings</a:t>
            </a:r>
            <a:endParaRPr lang="en-US" dirty="0"/>
          </a:p>
        </p:txBody>
      </p:sp>
      <p:sp>
        <p:nvSpPr>
          <p:cNvPr id="3" name="Text Placeholder 2"/>
          <p:cNvSpPr>
            <a:spLocks noGrp="1"/>
          </p:cNvSpPr>
          <p:nvPr>
            <p:ph type="body" idx="1"/>
          </p:nvPr>
        </p:nvSpPr>
        <p:spPr>
          <a:xfrm>
            <a:off x="722313" y="2547938"/>
            <a:ext cx="7772400" cy="3852862"/>
          </a:xfrm>
        </p:spPr>
        <p:txBody>
          <a:bodyPr>
            <a:noAutofit/>
          </a:bodyPr>
          <a:lstStyle/>
          <a:p>
            <a:pPr marL="457200" indent="-457200">
              <a:buFont typeface="Wingdings" pitchFamily="2" charset="2"/>
              <a:buChar char="v"/>
            </a:pPr>
            <a:r>
              <a:rPr lang="en-US" sz="2800" dirty="0" err="1" smtClean="0">
                <a:solidFill>
                  <a:schemeClr val="accent5">
                    <a:lumMod val="75000"/>
                  </a:schemeClr>
                </a:solidFill>
              </a:rPr>
              <a:t>Hola</a:t>
            </a:r>
            <a:r>
              <a:rPr lang="en-US" sz="2800" dirty="0">
                <a:solidFill>
                  <a:schemeClr val="accent5">
                    <a:lumMod val="75000"/>
                  </a:schemeClr>
                </a:solidFill>
              </a:rPr>
              <a:t>, me </a:t>
            </a:r>
            <a:r>
              <a:rPr lang="en-US" sz="2800" dirty="0" err="1">
                <a:solidFill>
                  <a:schemeClr val="accent5">
                    <a:lumMod val="75000"/>
                  </a:schemeClr>
                </a:solidFill>
              </a:rPr>
              <a:t>llamo</a:t>
            </a:r>
            <a:r>
              <a:rPr lang="en-US" sz="2800" dirty="0">
                <a:solidFill>
                  <a:schemeClr val="accent5">
                    <a:lumMod val="75000"/>
                  </a:schemeClr>
                </a:solidFill>
              </a:rPr>
              <a:t> Juan</a:t>
            </a:r>
            <a:r>
              <a:rPr lang="en-US" sz="2800" dirty="0" smtClean="0">
                <a:solidFill>
                  <a:schemeClr val="accent5">
                    <a:lumMod val="75000"/>
                  </a:schemeClr>
                </a:solidFill>
              </a:rPr>
              <a:t>.</a:t>
            </a:r>
            <a:r>
              <a:rPr lang="hr-HR" sz="2800" dirty="0" smtClean="0">
                <a:solidFill>
                  <a:schemeClr val="accent5">
                    <a:lumMod val="75000"/>
                  </a:schemeClr>
                </a:solidFill>
              </a:rPr>
              <a:t> – </a:t>
            </a:r>
            <a:r>
              <a:rPr lang="en-US" sz="2800" dirty="0" smtClean="0">
                <a:solidFill>
                  <a:schemeClr val="accent5">
                    <a:lumMod val="75000"/>
                  </a:schemeClr>
                </a:solidFill>
              </a:rPr>
              <a:t>Hello</a:t>
            </a:r>
            <a:r>
              <a:rPr lang="en-US" sz="2800" dirty="0">
                <a:solidFill>
                  <a:schemeClr val="accent5">
                    <a:lumMod val="75000"/>
                  </a:schemeClr>
                </a:solidFill>
              </a:rPr>
              <a:t>, my name is John</a:t>
            </a:r>
            <a:r>
              <a:rPr lang="en-US" sz="2800" dirty="0" smtClean="0">
                <a:solidFill>
                  <a:schemeClr val="accent5">
                    <a:lumMod val="75000"/>
                  </a:schemeClr>
                </a:solidFill>
              </a:rPr>
              <a:t>.</a:t>
            </a:r>
            <a:endParaRPr lang="hr-HR" sz="2800" dirty="0" smtClean="0">
              <a:solidFill>
                <a:schemeClr val="accent5">
                  <a:lumMod val="75000"/>
                </a:schemeClr>
              </a:solidFill>
            </a:endParaRPr>
          </a:p>
          <a:p>
            <a:pPr marL="457200" indent="-457200">
              <a:buFont typeface="Wingdings" pitchFamily="2" charset="2"/>
              <a:buChar char="v"/>
            </a:pPr>
            <a:r>
              <a:rPr lang="en-US" sz="2800" dirty="0">
                <a:solidFill>
                  <a:schemeClr val="accent5">
                    <a:lumMod val="75000"/>
                  </a:schemeClr>
                </a:solidFill>
              </a:rPr>
              <a:t>¿</a:t>
            </a:r>
            <a:r>
              <a:rPr lang="en-US" sz="2800" dirty="0" err="1">
                <a:solidFill>
                  <a:schemeClr val="accent5">
                    <a:lumMod val="75000"/>
                  </a:schemeClr>
                </a:solidFill>
              </a:rPr>
              <a:t>Cómo</a:t>
            </a:r>
            <a:r>
              <a:rPr lang="en-US" sz="2800" dirty="0">
                <a:solidFill>
                  <a:schemeClr val="accent5">
                    <a:lumMod val="75000"/>
                  </a:schemeClr>
                </a:solidFill>
              </a:rPr>
              <a:t> se llama </a:t>
            </a:r>
            <a:r>
              <a:rPr lang="en-US" sz="2800" dirty="0" err="1">
                <a:solidFill>
                  <a:schemeClr val="accent5">
                    <a:lumMod val="75000"/>
                  </a:schemeClr>
                </a:solidFill>
              </a:rPr>
              <a:t>usted</a:t>
            </a:r>
            <a:r>
              <a:rPr lang="en-US" sz="2800" dirty="0" smtClean="0">
                <a:solidFill>
                  <a:schemeClr val="accent5">
                    <a:lumMod val="75000"/>
                  </a:schemeClr>
                </a:solidFill>
              </a:rPr>
              <a:t>?</a:t>
            </a:r>
            <a:r>
              <a:rPr lang="hr-HR" sz="2800" dirty="0" smtClean="0">
                <a:solidFill>
                  <a:schemeClr val="accent5">
                    <a:lumMod val="75000"/>
                  </a:schemeClr>
                </a:solidFill>
              </a:rPr>
              <a:t> – </a:t>
            </a:r>
            <a:r>
              <a:rPr lang="en-US" sz="2800" dirty="0" smtClean="0">
                <a:solidFill>
                  <a:schemeClr val="accent5">
                    <a:lumMod val="75000"/>
                  </a:schemeClr>
                </a:solidFill>
              </a:rPr>
              <a:t>What </a:t>
            </a:r>
            <a:r>
              <a:rPr lang="en-US" sz="2800" dirty="0">
                <a:solidFill>
                  <a:schemeClr val="accent5">
                    <a:lumMod val="75000"/>
                  </a:schemeClr>
                </a:solidFill>
              </a:rPr>
              <a:t>is your name</a:t>
            </a:r>
            <a:r>
              <a:rPr lang="en-US" sz="2800" dirty="0" smtClean="0">
                <a:solidFill>
                  <a:schemeClr val="accent5">
                    <a:lumMod val="75000"/>
                  </a:schemeClr>
                </a:solidFill>
              </a:rPr>
              <a:t>?</a:t>
            </a:r>
            <a:endParaRPr lang="hr-HR" sz="2800" dirty="0">
              <a:solidFill>
                <a:schemeClr val="accent5">
                  <a:lumMod val="75000"/>
                </a:schemeClr>
              </a:solidFill>
            </a:endParaRPr>
          </a:p>
          <a:p>
            <a:pPr marL="457200" indent="-457200">
              <a:buFont typeface="Wingdings" pitchFamily="2" charset="2"/>
              <a:buChar char="v"/>
            </a:pPr>
            <a:endParaRPr lang="hr-HR" sz="2800" dirty="0" smtClean="0">
              <a:solidFill>
                <a:schemeClr val="accent5">
                  <a:lumMod val="75000"/>
                </a:schemeClr>
              </a:solidFill>
            </a:endParaRPr>
          </a:p>
          <a:p>
            <a:pPr marL="457200" indent="-457200">
              <a:buFont typeface="Wingdings" pitchFamily="2" charset="2"/>
              <a:buChar char="v"/>
            </a:pPr>
            <a:r>
              <a:rPr lang="en-US" sz="2800" dirty="0">
                <a:solidFill>
                  <a:schemeClr val="accent5">
                    <a:lumMod val="75000"/>
                  </a:schemeClr>
                </a:solidFill>
              </a:rPr>
              <a:t>Mucho gusto</a:t>
            </a:r>
            <a:r>
              <a:rPr lang="en-US" sz="2800" dirty="0" smtClean="0">
                <a:solidFill>
                  <a:schemeClr val="accent5">
                    <a:lumMod val="75000"/>
                  </a:schemeClr>
                </a:solidFill>
              </a:rPr>
              <a:t>.</a:t>
            </a:r>
            <a:r>
              <a:rPr lang="hr-HR" sz="2800" dirty="0" smtClean="0">
                <a:solidFill>
                  <a:schemeClr val="accent5">
                    <a:lumMod val="75000"/>
                  </a:schemeClr>
                </a:solidFill>
              </a:rPr>
              <a:t> – Nice to meet you.</a:t>
            </a:r>
          </a:p>
          <a:p>
            <a:pPr marL="457200" indent="-457200">
              <a:buFont typeface="Wingdings" pitchFamily="2" charset="2"/>
              <a:buChar char="v"/>
            </a:pPr>
            <a:r>
              <a:rPr lang="en-US" sz="2800" dirty="0">
                <a:solidFill>
                  <a:schemeClr val="accent5">
                    <a:lumMod val="75000"/>
                  </a:schemeClr>
                </a:solidFill>
              </a:rPr>
              <a:t>¿</a:t>
            </a:r>
            <a:r>
              <a:rPr lang="en-US" sz="2800" dirty="0" err="1">
                <a:solidFill>
                  <a:schemeClr val="accent5">
                    <a:lumMod val="75000"/>
                  </a:schemeClr>
                </a:solidFill>
              </a:rPr>
              <a:t>Cómo</a:t>
            </a:r>
            <a:r>
              <a:rPr lang="en-US" sz="2800" dirty="0">
                <a:solidFill>
                  <a:schemeClr val="accent5">
                    <a:lumMod val="75000"/>
                  </a:schemeClr>
                </a:solidFill>
              </a:rPr>
              <a:t> </a:t>
            </a:r>
            <a:r>
              <a:rPr lang="en-US" sz="2800" dirty="0" err="1">
                <a:solidFill>
                  <a:schemeClr val="accent5">
                    <a:lumMod val="75000"/>
                  </a:schemeClr>
                </a:solidFill>
              </a:rPr>
              <a:t>está</a:t>
            </a:r>
            <a:r>
              <a:rPr lang="en-US" sz="2800" dirty="0">
                <a:solidFill>
                  <a:schemeClr val="accent5">
                    <a:lumMod val="75000"/>
                  </a:schemeClr>
                </a:solidFill>
              </a:rPr>
              <a:t> </a:t>
            </a:r>
            <a:r>
              <a:rPr lang="en-US" sz="2800" dirty="0" err="1">
                <a:solidFill>
                  <a:schemeClr val="accent5">
                    <a:lumMod val="75000"/>
                  </a:schemeClr>
                </a:solidFill>
              </a:rPr>
              <a:t>usted</a:t>
            </a:r>
            <a:r>
              <a:rPr lang="en-US" sz="2800" dirty="0" smtClean="0">
                <a:solidFill>
                  <a:schemeClr val="accent5">
                    <a:lumMod val="75000"/>
                  </a:schemeClr>
                </a:solidFill>
              </a:rPr>
              <a:t>?</a:t>
            </a:r>
            <a:r>
              <a:rPr lang="hr-HR" sz="2800" dirty="0" smtClean="0">
                <a:solidFill>
                  <a:schemeClr val="accent5">
                    <a:lumMod val="75000"/>
                  </a:schemeClr>
                </a:solidFill>
              </a:rPr>
              <a:t> – How are you?</a:t>
            </a:r>
          </a:p>
          <a:p>
            <a:pPr marL="457200" indent="-457200">
              <a:buFont typeface="Wingdings" pitchFamily="2" charset="2"/>
              <a:buChar char="v"/>
            </a:pPr>
            <a:r>
              <a:rPr lang="en-US" sz="2800" dirty="0" err="1">
                <a:solidFill>
                  <a:schemeClr val="accent5">
                    <a:lumMod val="75000"/>
                  </a:schemeClr>
                </a:solidFill>
              </a:rPr>
              <a:t>Estoy</a:t>
            </a:r>
            <a:r>
              <a:rPr lang="en-US" sz="2800" dirty="0">
                <a:solidFill>
                  <a:schemeClr val="accent5">
                    <a:lumMod val="75000"/>
                  </a:schemeClr>
                </a:solidFill>
              </a:rPr>
              <a:t> </a:t>
            </a:r>
            <a:r>
              <a:rPr lang="en-US" sz="2800" dirty="0" err="1">
                <a:solidFill>
                  <a:schemeClr val="accent5">
                    <a:lumMod val="75000"/>
                  </a:schemeClr>
                </a:solidFill>
              </a:rPr>
              <a:t>bien</a:t>
            </a:r>
            <a:r>
              <a:rPr lang="en-US" sz="2800" dirty="0" smtClean="0">
                <a:solidFill>
                  <a:schemeClr val="accent5">
                    <a:lumMod val="75000"/>
                  </a:schemeClr>
                </a:solidFill>
              </a:rPr>
              <a:t>.</a:t>
            </a:r>
            <a:r>
              <a:rPr lang="hr-HR" sz="2800" dirty="0" smtClean="0">
                <a:solidFill>
                  <a:schemeClr val="accent5">
                    <a:lumMod val="75000"/>
                  </a:schemeClr>
                </a:solidFill>
              </a:rPr>
              <a:t> – </a:t>
            </a:r>
            <a:r>
              <a:rPr lang="en-US" sz="2800" dirty="0" smtClean="0">
                <a:solidFill>
                  <a:schemeClr val="accent5">
                    <a:lumMod val="75000"/>
                  </a:schemeClr>
                </a:solidFill>
              </a:rPr>
              <a:t>I </a:t>
            </a:r>
            <a:r>
              <a:rPr lang="en-US" sz="2800" dirty="0">
                <a:solidFill>
                  <a:schemeClr val="accent5">
                    <a:lumMod val="75000"/>
                  </a:schemeClr>
                </a:solidFill>
              </a:rPr>
              <a:t>am fine.</a:t>
            </a:r>
            <a:endParaRPr lang="hr-HR" sz="2800" dirty="0" smtClean="0">
              <a:solidFill>
                <a:schemeClr val="accent5">
                  <a:lumMod val="75000"/>
                </a:schemeClr>
              </a:solidFill>
            </a:endParaRPr>
          </a:p>
          <a:p>
            <a:pPr marL="571500" indent="-571500">
              <a:buFont typeface="Wingdings" pitchFamily="2" charset="2"/>
              <a:buChar char="v"/>
            </a:pPr>
            <a:endParaRPr lang="hr-HR" sz="2800" dirty="0" smtClean="0">
              <a:solidFill>
                <a:schemeClr val="accent5">
                  <a:lumMod val="75000"/>
                </a:schemeClr>
              </a:solidFill>
            </a:endParaRPr>
          </a:p>
        </p:txBody>
      </p:sp>
    </p:spTree>
    <p:extLst>
      <p:ext uri="{BB962C8B-B14F-4D97-AF65-F5344CB8AC3E}">
        <p14:creationId xmlns="" xmlns:p14="http://schemas.microsoft.com/office/powerpoint/2010/main" val="1097491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772400" cy="1362075"/>
          </a:xfrm>
        </p:spPr>
        <p:txBody>
          <a:bodyPr/>
          <a:lstStyle/>
          <a:p>
            <a:r>
              <a:rPr lang="hr-HR" dirty="0" smtClean="0"/>
              <a:t>Phrases</a:t>
            </a:r>
            <a:endParaRPr lang="en-US" dirty="0"/>
          </a:p>
        </p:txBody>
      </p:sp>
      <p:sp>
        <p:nvSpPr>
          <p:cNvPr id="3" name="Text Placeholder 2"/>
          <p:cNvSpPr>
            <a:spLocks noGrp="1"/>
          </p:cNvSpPr>
          <p:nvPr>
            <p:ph type="body" idx="1"/>
          </p:nvPr>
        </p:nvSpPr>
        <p:spPr>
          <a:xfrm>
            <a:off x="685800" y="3005138"/>
            <a:ext cx="7772400" cy="3852862"/>
          </a:xfrm>
        </p:spPr>
        <p:txBody>
          <a:bodyPr>
            <a:noAutofit/>
          </a:bodyPr>
          <a:lstStyle/>
          <a:p>
            <a:pPr marL="457200" indent="-457200">
              <a:buFont typeface="Wingdings" pitchFamily="2" charset="2"/>
              <a:buChar char="v"/>
            </a:pPr>
            <a:r>
              <a:rPr lang="en-US" sz="2800" dirty="0" err="1" smtClean="0">
                <a:solidFill>
                  <a:schemeClr val="accent5">
                    <a:lumMod val="75000"/>
                  </a:schemeClr>
                </a:solidFill>
              </a:rPr>
              <a:t>Perdóname</a:t>
            </a:r>
            <a:r>
              <a:rPr lang="hr-HR" sz="2800" dirty="0" smtClean="0">
                <a:solidFill>
                  <a:schemeClr val="accent5">
                    <a:lumMod val="75000"/>
                  </a:schemeClr>
                </a:solidFill>
              </a:rPr>
              <a:t>. – Excuse me.</a:t>
            </a:r>
          </a:p>
          <a:p>
            <a:pPr marL="457200" indent="-457200">
              <a:buFont typeface="Wingdings" pitchFamily="2" charset="2"/>
              <a:buChar char="v"/>
            </a:pPr>
            <a:r>
              <a:rPr lang="en-US" sz="2800" dirty="0">
                <a:solidFill>
                  <a:schemeClr val="accent5">
                    <a:lumMod val="75000"/>
                  </a:schemeClr>
                </a:solidFill>
              </a:rPr>
              <a:t>Lo </a:t>
            </a:r>
            <a:r>
              <a:rPr lang="en-US" sz="2800" dirty="0" err="1">
                <a:solidFill>
                  <a:schemeClr val="accent5">
                    <a:lumMod val="75000"/>
                  </a:schemeClr>
                </a:solidFill>
              </a:rPr>
              <a:t>siento</a:t>
            </a:r>
            <a:r>
              <a:rPr lang="en-US" sz="2800" dirty="0">
                <a:solidFill>
                  <a:schemeClr val="accent5">
                    <a:lumMod val="75000"/>
                  </a:schemeClr>
                </a:solidFill>
              </a:rPr>
              <a:t>.</a:t>
            </a:r>
            <a:r>
              <a:rPr lang="hr-HR" sz="2800" dirty="0">
                <a:solidFill>
                  <a:schemeClr val="accent5">
                    <a:lumMod val="75000"/>
                  </a:schemeClr>
                </a:solidFill>
              </a:rPr>
              <a:t> – I am sorry.</a:t>
            </a:r>
          </a:p>
          <a:p>
            <a:pPr marL="457200" indent="-457200">
              <a:buFont typeface="Wingdings" pitchFamily="2" charset="2"/>
              <a:buChar char="v"/>
            </a:pPr>
            <a:endParaRPr lang="hr-HR" sz="2800" dirty="0" smtClean="0">
              <a:solidFill>
                <a:schemeClr val="accent5">
                  <a:lumMod val="75000"/>
                </a:schemeClr>
              </a:solidFill>
            </a:endParaRPr>
          </a:p>
          <a:p>
            <a:pPr marL="457200" indent="-457200">
              <a:buFont typeface="Wingdings" pitchFamily="2" charset="2"/>
              <a:buChar char="v"/>
            </a:pPr>
            <a:r>
              <a:rPr lang="en-US" sz="2800" dirty="0" err="1">
                <a:solidFill>
                  <a:schemeClr val="accent5">
                    <a:lumMod val="75000"/>
                  </a:schemeClr>
                </a:solidFill>
              </a:rPr>
              <a:t>Por</a:t>
            </a:r>
            <a:r>
              <a:rPr lang="en-US" sz="2800" dirty="0">
                <a:solidFill>
                  <a:schemeClr val="accent5">
                    <a:lumMod val="75000"/>
                  </a:schemeClr>
                </a:solidFill>
              </a:rPr>
              <a:t> favor</a:t>
            </a:r>
            <a:r>
              <a:rPr lang="en-US" sz="2800" dirty="0" smtClean="0">
                <a:solidFill>
                  <a:schemeClr val="accent5">
                    <a:lumMod val="75000"/>
                  </a:schemeClr>
                </a:solidFill>
              </a:rPr>
              <a:t>.</a:t>
            </a:r>
            <a:r>
              <a:rPr lang="hr-HR" sz="2800" dirty="0" smtClean="0">
                <a:solidFill>
                  <a:schemeClr val="accent5">
                    <a:lumMod val="75000"/>
                  </a:schemeClr>
                </a:solidFill>
              </a:rPr>
              <a:t> – </a:t>
            </a:r>
            <a:r>
              <a:rPr lang="en-US" sz="2800" dirty="0" smtClean="0">
                <a:solidFill>
                  <a:schemeClr val="accent5">
                    <a:lumMod val="75000"/>
                  </a:schemeClr>
                </a:solidFill>
              </a:rPr>
              <a:t>Please.</a:t>
            </a:r>
            <a:r>
              <a:rPr lang="hr-HR" sz="2800" dirty="0" smtClean="0">
                <a:solidFill>
                  <a:schemeClr val="accent5">
                    <a:lumMod val="75000"/>
                  </a:schemeClr>
                </a:solidFill>
              </a:rPr>
              <a:t> </a:t>
            </a:r>
          </a:p>
          <a:p>
            <a:pPr marL="457200" indent="-457200">
              <a:buFont typeface="Wingdings" pitchFamily="2" charset="2"/>
              <a:buChar char="v"/>
            </a:pPr>
            <a:endParaRPr lang="hr-HR" sz="2800" dirty="0" smtClean="0">
              <a:solidFill>
                <a:schemeClr val="accent5">
                  <a:lumMod val="75000"/>
                </a:schemeClr>
              </a:solidFill>
            </a:endParaRPr>
          </a:p>
          <a:p>
            <a:pPr marL="457200" indent="-457200">
              <a:buFont typeface="Wingdings" pitchFamily="2" charset="2"/>
              <a:buChar char="v"/>
            </a:pPr>
            <a:r>
              <a:rPr lang="en-US" sz="2800" dirty="0" err="1">
                <a:solidFill>
                  <a:schemeClr val="accent5">
                    <a:lumMod val="75000"/>
                  </a:schemeClr>
                </a:solidFill>
              </a:rPr>
              <a:t>Gracías</a:t>
            </a:r>
            <a:r>
              <a:rPr lang="en-US" sz="2800" dirty="0" smtClean="0">
                <a:solidFill>
                  <a:schemeClr val="accent5">
                    <a:lumMod val="75000"/>
                  </a:schemeClr>
                </a:solidFill>
              </a:rPr>
              <a:t>.</a:t>
            </a:r>
            <a:r>
              <a:rPr lang="hr-HR" sz="2800" dirty="0" smtClean="0">
                <a:solidFill>
                  <a:schemeClr val="accent5">
                    <a:lumMod val="75000"/>
                  </a:schemeClr>
                </a:solidFill>
              </a:rPr>
              <a:t> – Thank you.</a:t>
            </a:r>
          </a:p>
          <a:p>
            <a:pPr marL="457200" indent="-457200">
              <a:buFont typeface="Wingdings" pitchFamily="2" charset="2"/>
              <a:buChar char="v"/>
            </a:pPr>
            <a:r>
              <a:rPr lang="en-US" sz="2800" dirty="0" smtClean="0">
                <a:solidFill>
                  <a:schemeClr val="accent5">
                    <a:lumMod val="75000"/>
                  </a:schemeClr>
                </a:solidFill>
              </a:rPr>
              <a:t>De </a:t>
            </a:r>
            <a:r>
              <a:rPr lang="en-US" sz="2800" dirty="0">
                <a:solidFill>
                  <a:schemeClr val="accent5">
                    <a:lumMod val="75000"/>
                  </a:schemeClr>
                </a:solidFill>
              </a:rPr>
              <a:t>nada</a:t>
            </a:r>
            <a:r>
              <a:rPr lang="en-US" sz="2800" dirty="0" smtClean="0">
                <a:solidFill>
                  <a:schemeClr val="accent5">
                    <a:lumMod val="75000"/>
                  </a:schemeClr>
                </a:solidFill>
              </a:rPr>
              <a:t>.</a:t>
            </a:r>
            <a:r>
              <a:rPr lang="hr-HR" sz="2800" dirty="0" smtClean="0">
                <a:solidFill>
                  <a:schemeClr val="accent5">
                    <a:lumMod val="75000"/>
                  </a:schemeClr>
                </a:solidFill>
              </a:rPr>
              <a:t> – You are welcome.</a:t>
            </a:r>
          </a:p>
          <a:p>
            <a:pPr marL="571500" indent="-571500">
              <a:buFont typeface="Wingdings" pitchFamily="2" charset="2"/>
              <a:buChar char="v"/>
            </a:pPr>
            <a:endParaRPr lang="hr-HR" sz="2800" dirty="0" smtClean="0">
              <a:solidFill>
                <a:schemeClr val="accent5">
                  <a:lumMod val="75000"/>
                </a:schemeClr>
              </a:solidFill>
            </a:endParaRPr>
          </a:p>
        </p:txBody>
      </p:sp>
    </p:spTree>
    <p:extLst>
      <p:ext uri="{BB962C8B-B14F-4D97-AF65-F5344CB8AC3E}">
        <p14:creationId xmlns="" xmlns:p14="http://schemas.microsoft.com/office/powerpoint/2010/main" val="2993518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2400" cy="1362075"/>
          </a:xfrm>
        </p:spPr>
        <p:txBody>
          <a:bodyPr/>
          <a:lstStyle/>
          <a:p>
            <a:r>
              <a:rPr lang="hr-HR" dirty="0" smtClean="0"/>
              <a:t>Sentences</a:t>
            </a:r>
            <a:endParaRPr lang="en-US" dirty="0"/>
          </a:p>
        </p:txBody>
      </p:sp>
      <p:sp>
        <p:nvSpPr>
          <p:cNvPr id="3" name="Text Placeholder 2"/>
          <p:cNvSpPr>
            <a:spLocks noGrp="1"/>
          </p:cNvSpPr>
          <p:nvPr>
            <p:ph type="body" idx="1"/>
          </p:nvPr>
        </p:nvSpPr>
        <p:spPr>
          <a:xfrm>
            <a:off x="762000" y="2667000"/>
            <a:ext cx="7772400" cy="3852862"/>
          </a:xfrm>
        </p:spPr>
        <p:txBody>
          <a:bodyPr>
            <a:noAutofit/>
          </a:bodyPr>
          <a:lstStyle/>
          <a:p>
            <a:pPr marL="457200" indent="-457200">
              <a:buFont typeface="Wingdings" pitchFamily="2" charset="2"/>
              <a:buChar char="v"/>
            </a:pPr>
            <a:r>
              <a:rPr lang="hr-HR" sz="2800" dirty="0" smtClean="0">
                <a:solidFill>
                  <a:schemeClr val="accent5">
                    <a:lumMod val="75000"/>
                  </a:schemeClr>
                </a:solidFill>
              </a:rPr>
              <a:t>Yo soy un </a:t>
            </a:r>
            <a:r>
              <a:rPr lang="en-US" sz="2800" dirty="0" err="1" smtClean="0">
                <a:solidFill>
                  <a:schemeClr val="accent5">
                    <a:lumMod val="75000"/>
                  </a:schemeClr>
                </a:solidFill>
              </a:rPr>
              <a:t>niño</a:t>
            </a:r>
            <a:r>
              <a:rPr lang="hr-HR" sz="2800" dirty="0" smtClean="0">
                <a:solidFill>
                  <a:schemeClr val="accent5">
                    <a:lumMod val="75000"/>
                  </a:schemeClr>
                </a:solidFill>
              </a:rPr>
              <a:t>. – I am a boy.</a:t>
            </a:r>
          </a:p>
          <a:p>
            <a:pPr marL="457200" indent="-457200">
              <a:buFont typeface="Wingdings" pitchFamily="2" charset="2"/>
              <a:buChar char="v"/>
            </a:pPr>
            <a:r>
              <a:rPr lang="hr-HR" sz="2800" dirty="0" smtClean="0">
                <a:solidFill>
                  <a:schemeClr val="accent5">
                    <a:lumMod val="75000"/>
                  </a:schemeClr>
                </a:solidFill>
              </a:rPr>
              <a:t>Tu eres una mujer. – You are a woman.</a:t>
            </a:r>
          </a:p>
          <a:p>
            <a:pPr marL="457200" indent="-457200">
              <a:buFont typeface="Wingdings" pitchFamily="2" charset="2"/>
              <a:buChar char="v"/>
            </a:pPr>
            <a:endParaRPr lang="hr-HR" sz="2800" dirty="0" smtClean="0">
              <a:solidFill>
                <a:schemeClr val="accent5">
                  <a:lumMod val="75000"/>
                </a:schemeClr>
              </a:solidFill>
            </a:endParaRPr>
          </a:p>
          <a:p>
            <a:pPr marL="457200" indent="-457200">
              <a:buFont typeface="Wingdings" pitchFamily="2" charset="2"/>
              <a:buChar char="v"/>
            </a:pPr>
            <a:r>
              <a:rPr lang="hr-HR" sz="2800" dirty="0" smtClean="0">
                <a:solidFill>
                  <a:schemeClr val="accent5">
                    <a:lumMod val="75000"/>
                  </a:schemeClr>
                </a:solidFill>
              </a:rPr>
              <a:t>Nosotros somos hombres. – We are men.</a:t>
            </a:r>
          </a:p>
          <a:p>
            <a:pPr marL="457200" indent="-457200">
              <a:buFont typeface="Wingdings" pitchFamily="2" charset="2"/>
              <a:buChar char="v"/>
            </a:pPr>
            <a:r>
              <a:rPr lang="hr-HR" sz="2800" dirty="0" smtClean="0">
                <a:solidFill>
                  <a:schemeClr val="accent5">
                    <a:lumMod val="75000"/>
                  </a:schemeClr>
                </a:solidFill>
              </a:rPr>
              <a:t>Ustedes son mujeres. – You are women.</a:t>
            </a:r>
          </a:p>
          <a:p>
            <a:pPr marL="457200" indent="-457200">
              <a:buFont typeface="Wingdings" pitchFamily="2" charset="2"/>
              <a:buChar char="v"/>
            </a:pPr>
            <a:r>
              <a:rPr lang="hr-HR" sz="2800" dirty="0" smtClean="0">
                <a:solidFill>
                  <a:schemeClr val="accent5">
                    <a:lumMod val="75000"/>
                  </a:schemeClr>
                </a:solidFill>
              </a:rPr>
              <a:t>Ellas son </a:t>
            </a:r>
            <a:r>
              <a:rPr lang="en-US" sz="2800" dirty="0" err="1" smtClean="0">
                <a:solidFill>
                  <a:schemeClr val="accent5">
                    <a:lumMod val="75000"/>
                  </a:schemeClr>
                </a:solidFill>
              </a:rPr>
              <a:t>niñ</a:t>
            </a:r>
            <a:r>
              <a:rPr lang="hr-HR" sz="2800" dirty="0" smtClean="0">
                <a:solidFill>
                  <a:schemeClr val="accent5">
                    <a:lumMod val="75000"/>
                  </a:schemeClr>
                </a:solidFill>
              </a:rPr>
              <a:t>as. – They are girls.</a:t>
            </a:r>
          </a:p>
        </p:txBody>
      </p:sp>
    </p:spTree>
    <p:extLst>
      <p:ext uri="{BB962C8B-B14F-4D97-AF65-F5344CB8AC3E}">
        <p14:creationId xmlns="" xmlns:p14="http://schemas.microsoft.com/office/powerpoint/2010/main" val="736669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066800"/>
            <a:ext cx="7772400" cy="1362075"/>
          </a:xfrm>
        </p:spPr>
        <p:txBody>
          <a:bodyPr/>
          <a:lstStyle/>
          <a:p>
            <a:r>
              <a:rPr lang="hr-HR" dirty="0" smtClean="0"/>
              <a:t>Sentences</a:t>
            </a:r>
            <a:endParaRPr lang="en-US" dirty="0"/>
          </a:p>
        </p:txBody>
      </p:sp>
      <p:sp>
        <p:nvSpPr>
          <p:cNvPr id="3" name="Text Placeholder 2"/>
          <p:cNvSpPr>
            <a:spLocks noGrp="1"/>
          </p:cNvSpPr>
          <p:nvPr>
            <p:ph type="body" idx="1"/>
          </p:nvPr>
        </p:nvSpPr>
        <p:spPr>
          <a:xfrm>
            <a:off x="685800" y="2590800"/>
            <a:ext cx="7772400" cy="3852862"/>
          </a:xfrm>
        </p:spPr>
        <p:txBody>
          <a:bodyPr>
            <a:noAutofit/>
          </a:bodyPr>
          <a:lstStyle/>
          <a:p>
            <a:pPr marL="457200" indent="-457200">
              <a:buFont typeface="Wingdings" pitchFamily="2" charset="2"/>
              <a:buChar char="v"/>
            </a:pPr>
            <a:r>
              <a:rPr lang="hr-HR" sz="2800" dirty="0" smtClean="0">
                <a:solidFill>
                  <a:schemeClr val="accent5">
                    <a:lumMod val="75000"/>
                  </a:schemeClr>
                </a:solidFill>
              </a:rPr>
              <a:t>Nosotros bebemos leche. – We drink milk.</a:t>
            </a:r>
          </a:p>
          <a:p>
            <a:pPr marL="457200" indent="-457200">
              <a:buFont typeface="Wingdings" pitchFamily="2" charset="2"/>
              <a:buChar char="v"/>
            </a:pPr>
            <a:r>
              <a:rPr lang="hr-HR" sz="2800" dirty="0" smtClean="0">
                <a:solidFill>
                  <a:schemeClr val="accent5">
                    <a:lumMod val="75000"/>
                  </a:schemeClr>
                </a:solidFill>
              </a:rPr>
              <a:t>Las ni</a:t>
            </a:r>
            <a:r>
              <a:rPr lang="en-US" sz="2800" dirty="0" smtClean="0">
                <a:solidFill>
                  <a:schemeClr val="accent5">
                    <a:lumMod val="75000"/>
                  </a:schemeClr>
                </a:solidFill>
              </a:rPr>
              <a:t>ñ</a:t>
            </a:r>
            <a:r>
              <a:rPr lang="hr-HR" sz="2800" dirty="0" smtClean="0">
                <a:solidFill>
                  <a:schemeClr val="accent5">
                    <a:lumMod val="75000"/>
                  </a:schemeClr>
                </a:solidFill>
              </a:rPr>
              <a:t>as beben agua. – The girls drink water.</a:t>
            </a:r>
          </a:p>
          <a:p>
            <a:pPr marL="457200" indent="-457200">
              <a:buFont typeface="Wingdings" pitchFamily="2" charset="2"/>
              <a:buChar char="v"/>
            </a:pPr>
            <a:r>
              <a:rPr lang="hr-HR" sz="2800" dirty="0" smtClean="0">
                <a:solidFill>
                  <a:schemeClr val="accent5">
                    <a:lumMod val="75000"/>
                  </a:schemeClr>
                </a:solidFill>
              </a:rPr>
              <a:t>Nosotros escribimos una carta – We write a letter.</a:t>
            </a:r>
          </a:p>
          <a:p>
            <a:pPr marL="457200" indent="-457200">
              <a:buFont typeface="Wingdings" pitchFamily="2" charset="2"/>
              <a:buChar char="v"/>
            </a:pPr>
            <a:r>
              <a:rPr lang="hr-HR" sz="2800" dirty="0" smtClean="0">
                <a:solidFill>
                  <a:schemeClr val="accent5">
                    <a:lumMod val="75000"/>
                  </a:schemeClr>
                </a:solidFill>
              </a:rPr>
              <a:t>Ustedes beben vino. – You drink wine.</a:t>
            </a:r>
          </a:p>
          <a:p>
            <a:pPr marL="457200" indent="-457200">
              <a:buFont typeface="Wingdings" pitchFamily="2" charset="2"/>
              <a:buChar char="v"/>
            </a:pPr>
            <a:r>
              <a:rPr lang="hr-HR" sz="2800" dirty="0" smtClean="0">
                <a:solidFill>
                  <a:schemeClr val="accent5">
                    <a:lumMod val="75000"/>
                  </a:schemeClr>
                </a:solidFill>
              </a:rPr>
              <a:t>El escribe un libro. – He writes a book.</a:t>
            </a:r>
          </a:p>
          <a:p>
            <a:pPr marL="457200" indent="-457200">
              <a:buFont typeface="Wingdings" pitchFamily="2" charset="2"/>
              <a:buChar char="v"/>
            </a:pPr>
            <a:endParaRPr lang="hr-HR" sz="2800" dirty="0" smtClean="0">
              <a:solidFill>
                <a:schemeClr val="accent5">
                  <a:lumMod val="75000"/>
                </a:schemeClr>
              </a:solidFill>
            </a:endParaRPr>
          </a:p>
          <a:p>
            <a:pPr marL="457200" indent="-457200">
              <a:buFont typeface="Wingdings" pitchFamily="2" charset="2"/>
              <a:buChar char="v"/>
            </a:pPr>
            <a:endParaRPr lang="hr-HR" sz="2800" dirty="0">
              <a:solidFill>
                <a:schemeClr val="accent5">
                  <a:lumMod val="75000"/>
                </a:schemeClr>
              </a:solidFill>
            </a:endParaRPr>
          </a:p>
        </p:txBody>
      </p:sp>
    </p:spTree>
    <p:extLst>
      <p:ext uri="{BB962C8B-B14F-4D97-AF65-F5344CB8AC3E}">
        <p14:creationId xmlns="" xmlns:p14="http://schemas.microsoft.com/office/powerpoint/2010/main" val="4207374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43000"/>
            <a:ext cx="7772400" cy="1362075"/>
          </a:xfrm>
        </p:spPr>
        <p:txBody>
          <a:bodyPr/>
          <a:lstStyle/>
          <a:p>
            <a:r>
              <a:rPr lang="hr-HR" dirty="0" smtClean="0"/>
              <a:t>Sentences</a:t>
            </a:r>
            <a:endParaRPr lang="en-US" dirty="0"/>
          </a:p>
        </p:txBody>
      </p:sp>
      <p:sp>
        <p:nvSpPr>
          <p:cNvPr id="3" name="Text Placeholder 2"/>
          <p:cNvSpPr>
            <a:spLocks noGrp="1"/>
          </p:cNvSpPr>
          <p:nvPr>
            <p:ph type="body" idx="1"/>
          </p:nvPr>
        </p:nvSpPr>
        <p:spPr>
          <a:xfrm>
            <a:off x="685800" y="2819400"/>
            <a:ext cx="7772400" cy="3852862"/>
          </a:xfrm>
        </p:spPr>
        <p:txBody>
          <a:bodyPr>
            <a:noAutofit/>
          </a:bodyPr>
          <a:lstStyle/>
          <a:p>
            <a:pPr marL="457200" indent="-457200">
              <a:buFont typeface="Wingdings" pitchFamily="2" charset="2"/>
              <a:buChar char="v"/>
            </a:pPr>
            <a:r>
              <a:rPr lang="hr-HR" sz="2800" dirty="0" smtClean="0">
                <a:solidFill>
                  <a:schemeClr val="accent5">
                    <a:lumMod val="75000"/>
                  </a:schemeClr>
                </a:solidFill>
              </a:rPr>
              <a:t>Esta </a:t>
            </a:r>
            <a:r>
              <a:rPr lang="hr-HR" sz="2800" dirty="0">
                <a:solidFill>
                  <a:schemeClr val="accent5">
                    <a:lumMod val="75000"/>
                  </a:schemeClr>
                </a:solidFill>
              </a:rPr>
              <a:t>es mi </a:t>
            </a:r>
            <a:r>
              <a:rPr lang="hr-HR" sz="2800" dirty="0" smtClean="0">
                <a:solidFill>
                  <a:schemeClr val="accent5">
                    <a:lumMod val="75000"/>
                  </a:schemeClr>
                </a:solidFill>
              </a:rPr>
              <a:t>casa. – This is my house.</a:t>
            </a:r>
          </a:p>
          <a:p>
            <a:pPr marL="457200" indent="-457200">
              <a:buFont typeface="Wingdings" pitchFamily="2" charset="2"/>
              <a:buChar char="v"/>
            </a:pPr>
            <a:r>
              <a:rPr lang="hr-HR" sz="2800" dirty="0" smtClean="0">
                <a:solidFill>
                  <a:schemeClr val="accent5">
                    <a:lumMod val="75000"/>
                  </a:schemeClr>
                </a:solidFill>
              </a:rPr>
              <a:t>Ese </a:t>
            </a:r>
            <a:r>
              <a:rPr lang="hr-HR" sz="2800" dirty="0">
                <a:solidFill>
                  <a:schemeClr val="accent5">
                    <a:lumMod val="75000"/>
                  </a:schemeClr>
                </a:solidFill>
              </a:rPr>
              <a:t>es tu </a:t>
            </a:r>
            <a:r>
              <a:rPr lang="hr-HR" sz="2800" dirty="0" smtClean="0">
                <a:solidFill>
                  <a:schemeClr val="accent5">
                    <a:lumMod val="75000"/>
                  </a:schemeClr>
                </a:solidFill>
              </a:rPr>
              <a:t>coche. – That is your car.</a:t>
            </a:r>
          </a:p>
          <a:p>
            <a:pPr marL="457200" indent="-457200">
              <a:buFont typeface="Wingdings" pitchFamily="2" charset="2"/>
              <a:buChar char="v"/>
            </a:pPr>
            <a:endParaRPr lang="hr-HR" sz="2800" dirty="0" smtClean="0">
              <a:solidFill>
                <a:schemeClr val="accent5">
                  <a:lumMod val="75000"/>
                </a:schemeClr>
              </a:solidFill>
            </a:endParaRPr>
          </a:p>
          <a:p>
            <a:pPr marL="457200" indent="-457200">
              <a:buFont typeface="Wingdings" pitchFamily="2" charset="2"/>
              <a:buChar char="v"/>
            </a:pPr>
            <a:r>
              <a:rPr lang="hr-HR" sz="2800" dirty="0">
                <a:solidFill>
                  <a:schemeClr val="accent5">
                    <a:lumMod val="75000"/>
                  </a:schemeClr>
                </a:solidFill>
              </a:rPr>
              <a:t>El cielo es </a:t>
            </a:r>
            <a:r>
              <a:rPr lang="hr-HR" sz="2800" dirty="0" smtClean="0">
                <a:solidFill>
                  <a:schemeClr val="accent5">
                    <a:lumMod val="75000"/>
                  </a:schemeClr>
                </a:solidFill>
              </a:rPr>
              <a:t>azul. – Sky is blue.</a:t>
            </a:r>
          </a:p>
          <a:p>
            <a:pPr marL="457200" indent="-457200">
              <a:buFont typeface="Wingdings" pitchFamily="2" charset="2"/>
              <a:buChar char="v"/>
            </a:pPr>
            <a:r>
              <a:rPr lang="hr-HR" sz="2800" dirty="0" smtClean="0">
                <a:solidFill>
                  <a:schemeClr val="accent5">
                    <a:lumMod val="75000"/>
                  </a:schemeClr>
                </a:solidFill>
              </a:rPr>
              <a:t>El </a:t>
            </a:r>
            <a:r>
              <a:rPr lang="hr-HR" sz="2800" dirty="0">
                <a:solidFill>
                  <a:schemeClr val="accent5">
                    <a:lumMod val="75000"/>
                  </a:schemeClr>
                </a:solidFill>
              </a:rPr>
              <a:t>sol es </a:t>
            </a:r>
            <a:r>
              <a:rPr lang="hr-HR" sz="2800" dirty="0" smtClean="0">
                <a:solidFill>
                  <a:schemeClr val="accent5">
                    <a:lumMod val="75000"/>
                  </a:schemeClr>
                </a:solidFill>
              </a:rPr>
              <a:t>amarillo. – Sun is yellow.</a:t>
            </a:r>
          </a:p>
          <a:p>
            <a:pPr marL="457200" indent="-457200">
              <a:buFont typeface="Wingdings" pitchFamily="2" charset="2"/>
              <a:buChar char="v"/>
            </a:pPr>
            <a:endParaRPr lang="hr-HR" sz="2800" dirty="0">
              <a:solidFill>
                <a:schemeClr val="accent5">
                  <a:lumMod val="75000"/>
                </a:schemeClr>
              </a:solidFill>
            </a:endParaRPr>
          </a:p>
        </p:txBody>
      </p:sp>
    </p:spTree>
    <p:extLst>
      <p:ext uri="{BB962C8B-B14F-4D97-AF65-F5344CB8AC3E}">
        <p14:creationId xmlns="" xmlns:p14="http://schemas.microsoft.com/office/powerpoint/2010/main" val="1227895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7772400" cy="1362075"/>
          </a:xfrm>
        </p:spPr>
        <p:txBody>
          <a:bodyPr/>
          <a:lstStyle/>
          <a:p>
            <a:r>
              <a:rPr lang="en-US" b="1" dirty="0">
                <a:solidFill>
                  <a:schemeClr val="accent5">
                    <a:lumMod val="75000"/>
                  </a:schemeClr>
                </a:solidFill>
              </a:rPr>
              <a:t>Masculine and Feminine Nouns</a:t>
            </a:r>
          </a:p>
        </p:txBody>
      </p:sp>
      <p:sp>
        <p:nvSpPr>
          <p:cNvPr id="3" name="Text Placeholder 2"/>
          <p:cNvSpPr>
            <a:spLocks noGrp="1"/>
          </p:cNvSpPr>
          <p:nvPr>
            <p:ph type="body" idx="1"/>
          </p:nvPr>
        </p:nvSpPr>
        <p:spPr>
          <a:xfrm>
            <a:off x="685800" y="2624138"/>
            <a:ext cx="7772400" cy="1795462"/>
          </a:xfrm>
        </p:spPr>
        <p:txBody>
          <a:bodyPr>
            <a:noAutofit/>
          </a:bodyPr>
          <a:lstStyle/>
          <a:p>
            <a:r>
              <a:rPr lang="en-US" dirty="0" smtClean="0">
                <a:solidFill>
                  <a:schemeClr val="accent5">
                    <a:lumMod val="75000"/>
                  </a:schemeClr>
                </a:solidFill>
              </a:rPr>
              <a:t>In </a:t>
            </a:r>
            <a:r>
              <a:rPr lang="en-US" dirty="0">
                <a:solidFill>
                  <a:schemeClr val="accent5">
                    <a:lumMod val="75000"/>
                  </a:schemeClr>
                </a:solidFill>
              </a:rPr>
              <a:t>Spanish all nouns are masculine or feminine. Usually, nouns that end with an "o" are masculine, and nouns that end with an "a" are feminine. For example, "</a:t>
            </a:r>
            <a:r>
              <a:rPr lang="en-US" dirty="0" err="1">
                <a:solidFill>
                  <a:schemeClr val="accent5">
                    <a:lumMod val="75000"/>
                  </a:schemeClr>
                </a:solidFill>
              </a:rPr>
              <a:t>manzana</a:t>
            </a:r>
            <a:r>
              <a:rPr lang="en-US" dirty="0">
                <a:solidFill>
                  <a:schemeClr val="accent5">
                    <a:lumMod val="75000"/>
                  </a:schemeClr>
                </a:solidFill>
              </a:rPr>
              <a:t>" (apple) is feminine and "</a:t>
            </a:r>
            <a:r>
              <a:rPr lang="en-US" dirty="0" err="1">
                <a:solidFill>
                  <a:schemeClr val="accent5">
                    <a:lumMod val="75000"/>
                  </a:schemeClr>
                </a:solidFill>
              </a:rPr>
              <a:t>diario</a:t>
            </a:r>
            <a:r>
              <a:rPr lang="en-US" dirty="0">
                <a:solidFill>
                  <a:schemeClr val="accent5">
                    <a:lumMod val="75000"/>
                  </a:schemeClr>
                </a:solidFill>
              </a:rPr>
              <a:t>" (newspaper) is masculine.</a:t>
            </a:r>
          </a:p>
          <a:p>
            <a:endParaRPr lang="en-US" dirty="0">
              <a:solidFill>
                <a:schemeClr val="accent5">
                  <a:lumMod val="75000"/>
                </a:schemeClr>
              </a:solidFill>
            </a:endParaRPr>
          </a:p>
        </p:txBody>
      </p:sp>
    </p:spTree>
    <p:extLst>
      <p:ext uri="{BB962C8B-B14F-4D97-AF65-F5344CB8AC3E}">
        <p14:creationId xmlns="" xmlns:p14="http://schemas.microsoft.com/office/powerpoint/2010/main" val="121251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066800"/>
            <a:ext cx="7772400" cy="1362075"/>
          </a:xfrm>
        </p:spPr>
        <p:txBody>
          <a:bodyPr/>
          <a:lstStyle/>
          <a:p>
            <a:r>
              <a:rPr lang="hr-HR" b="1" dirty="0" smtClean="0">
                <a:solidFill>
                  <a:schemeClr val="accent5">
                    <a:lumMod val="75000"/>
                  </a:schemeClr>
                </a:solidFill>
              </a:rPr>
              <a:t>Articles</a:t>
            </a:r>
            <a:endParaRPr lang="en-US" b="1" dirty="0">
              <a:solidFill>
                <a:schemeClr val="accent5">
                  <a:lumMod val="75000"/>
                </a:schemeClr>
              </a:solidFill>
            </a:endParaRPr>
          </a:p>
        </p:txBody>
      </p:sp>
      <p:sp>
        <p:nvSpPr>
          <p:cNvPr id="3" name="Text Placeholder 2"/>
          <p:cNvSpPr>
            <a:spLocks noGrp="1"/>
          </p:cNvSpPr>
          <p:nvPr>
            <p:ph type="body" idx="1"/>
          </p:nvPr>
        </p:nvSpPr>
        <p:spPr>
          <a:xfrm>
            <a:off x="685800" y="3048000"/>
            <a:ext cx="7772400" cy="1795462"/>
          </a:xfrm>
        </p:spPr>
        <p:txBody>
          <a:bodyPr>
            <a:noAutofit/>
          </a:bodyPr>
          <a:lstStyle/>
          <a:p>
            <a:r>
              <a:rPr lang="en-US" dirty="0" smtClean="0">
                <a:solidFill>
                  <a:schemeClr val="accent5">
                    <a:lumMod val="75000"/>
                  </a:schemeClr>
                </a:solidFill>
              </a:rPr>
              <a:t>The </a:t>
            </a:r>
            <a:r>
              <a:rPr lang="en-US" dirty="0">
                <a:solidFill>
                  <a:schemeClr val="accent5">
                    <a:lumMod val="75000"/>
                  </a:schemeClr>
                </a:solidFill>
              </a:rPr>
              <a:t>articles "el" and "un" are used with masculine nouns, and the articles "la" and "</a:t>
            </a:r>
            <a:r>
              <a:rPr lang="en-US" dirty="0" err="1">
                <a:solidFill>
                  <a:schemeClr val="accent5">
                    <a:lumMod val="75000"/>
                  </a:schemeClr>
                </a:solidFill>
              </a:rPr>
              <a:t>una</a:t>
            </a:r>
            <a:r>
              <a:rPr lang="en-US" dirty="0">
                <a:solidFill>
                  <a:schemeClr val="accent5">
                    <a:lumMod val="75000"/>
                  </a:schemeClr>
                </a:solidFill>
              </a:rPr>
              <a:t>" are used with feminine nouns. "The apple" is "la </a:t>
            </a:r>
            <a:r>
              <a:rPr lang="en-US" dirty="0" err="1">
                <a:solidFill>
                  <a:schemeClr val="accent5">
                    <a:lumMod val="75000"/>
                  </a:schemeClr>
                </a:solidFill>
              </a:rPr>
              <a:t>manzana</a:t>
            </a:r>
            <a:r>
              <a:rPr lang="en-US" dirty="0">
                <a:solidFill>
                  <a:schemeClr val="accent5">
                    <a:lumMod val="75000"/>
                  </a:schemeClr>
                </a:solidFill>
              </a:rPr>
              <a:t>" and "a newspaper" is "un </a:t>
            </a:r>
            <a:r>
              <a:rPr lang="en-US" dirty="0" err="1">
                <a:solidFill>
                  <a:schemeClr val="accent5">
                    <a:lumMod val="75000"/>
                  </a:schemeClr>
                </a:solidFill>
              </a:rPr>
              <a:t>diario</a:t>
            </a:r>
            <a:r>
              <a:rPr lang="en-US" dirty="0">
                <a:solidFill>
                  <a:schemeClr val="accent5">
                    <a:lumMod val="75000"/>
                  </a:schemeClr>
                </a:solidFill>
              </a:rPr>
              <a:t>."</a:t>
            </a:r>
          </a:p>
        </p:txBody>
      </p:sp>
    </p:spTree>
    <p:extLst>
      <p:ext uri="{BB962C8B-B14F-4D97-AF65-F5344CB8AC3E}">
        <p14:creationId xmlns="" xmlns:p14="http://schemas.microsoft.com/office/powerpoint/2010/main" val="3299387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1362075"/>
          </a:xfrm>
        </p:spPr>
        <p:txBody>
          <a:bodyPr/>
          <a:lstStyle/>
          <a:p>
            <a:r>
              <a:rPr lang="hr-HR" b="1" dirty="0" smtClean="0">
                <a:solidFill>
                  <a:schemeClr val="accent5">
                    <a:lumMod val="75000"/>
                  </a:schemeClr>
                </a:solidFill>
              </a:rPr>
              <a:t>Verb Conjugation</a:t>
            </a:r>
            <a:endParaRPr lang="en-US" b="1" dirty="0">
              <a:solidFill>
                <a:schemeClr val="accent5">
                  <a:lumMod val="75000"/>
                </a:schemeClr>
              </a:solidFill>
            </a:endParaRPr>
          </a:p>
        </p:txBody>
      </p:sp>
      <p:sp>
        <p:nvSpPr>
          <p:cNvPr id="3" name="Text Placeholder 2"/>
          <p:cNvSpPr>
            <a:spLocks noGrp="1"/>
          </p:cNvSpPr>
          <p:nvPr>
            <p:ph type="body" idx="1"/>
          </p:nvPr>
        </p:nvSpPr>
        <p:spPr>
          <a:xfrm>
            <a:off x="457200" y="3124200"/>
            <a:ext cx="7772400" cy="1795462"/>
          </a:xfrm>
        </p:spPr>
        <p:txBody>
          <a:bodyPr>
            <a:noAutofit/>
          </a:bodyPr>
          <a:lstStyle/>
          <a:p>
            <a:r>
              <a:rPr lang="en-US" dirty="0">
                <a:solidFill>
                  <a:schemeClr val="accent5">
                    <a:lumMod val="75000"/>
                  </a:schemeClr>
                </a:solidFill>
              </a:rPr>
              <a:t>Verb conjugation in Spanish is more complicated than in English. In Spanish, the verb endings change in order to describe who is doing the action and when. For example, for "comer," "I eat" is "</a:t>
            </a:r>
            <a:r>
              <a:rPr lang="en-US" dirty="0" err="1">
                <a:solidFill>
                  <a:schemeClr val="accent5">
                    <a:lumMod val="75000"/>
                  </a:schemeClr>
                </a:solidFill>
              </a:rPr>
              <a:t>yo</a:t>
            </a:r>
            <a:r>
              <a:rPr lang="en-US" dirty="0">
                <a:solidFill>
                  <a:schemeClr val="accent5">
                    <a:lumMod val="75000"/>
                  </a:schemeClr>
                </a:solidFill>
              </a:rPr>
              <a:t> </a:t>
            </a:r>
            <a:r>
              <a:rPr lang="en-US" dirty="0" err="1">
                <a:solidFill>
                  <a:schemeClr val="accent5">
                    <a:lumMod val="75000"/>
                  </a:schemeClr>
                </a:solidFill>
              </a:rPr>
              <a:t>como</a:t>
            </a:r>
            <a:r>
              <a:rPr lang="en-US" dirty="0">
                <a:solidFill>
                  <a:schemeClr val="accent5">
                    <a:lumMod val="75000"/>
                  </a:schemeClr>
                </a:solidFill>
              </a:rPr>
              <a:t>" and "you eat" is "</a:t>
            </a:r>
            <a:r>
              <a:rPr lang="en-US" dirty="0" err="1">
                <a:solidFill>
                  <a:schemeClr val="accent5">
                    <a:lumMod val="75000"/>
                  </a:schemeClr>
                </a:solidFill>
              </a:rPr>
              <a:t>tú</a:t>
            </a:r>
            <a:r>
              <a:rPr lang="en-US" dirty="0">
                <a:solidFill>
                  <a:schemeClr val="accent5">
                    <a:lumMod val="75000"/>
                  </a:schemeClr>
                </a:solidFill>
              </a:rPr>
              <a:t> comes."</a:t>
            </a:r>
          </a:p>
        </p:txBody>
      </p:sp>
    </p:spTree>
    <p:extLst>
      <p:ext uri="{BB962C8B-B14F-4D97-AF65-F5344CB8AC3E}">
        <p14:creationId xmlns="" xmlns:p14="http://schemas.microsoft.com/office/powerpoint/2010/main" val="49714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1362075"/>
          </a:xfrm>
        </p:spPr>
        <p:txBody>
          <a:bodyPr/>
          <a:lstStyle/>
          <a:p>
            <a:r>
              <a:rPr lang="hr-HR" dirty="0" smtClean="0"/>
              <a:t>Conjugation of ‘Hablar’</a:t>
            </a:r>
            <a:br>
              <a:rPr lang="hr-HR" dirty="0" smtClean="0"/>
            </a:br>
            <a:r>
              <a:rPr lang="hr-HR" sz="3200" dirty="0" smtClean="0">
                <a:solidFill>
                  <a:schemeClr val="accent5">
                    <a:lumMod val="75000"/>
                  </a:schemeClr>
                </a:solidFill>
              </a:rPr>
              <a:t>- present indicative</a:t>
            </a:r>
            <a:endParaRPr lang="en-US" sz="3200" dirty="0">
              <a:solidFill>
                <a:schemeClr val="accent5">
                  <a:lumMod val="75000"/>
                </a:schemeClr>
              </a:solidFill>
            </a:endParaRPr>
          </a:p>
        </p:txBody>
      </p:sp>
      <p:sp>
        <p:nvSpPr>
          <p:cNvPr id="3" name="Text Placeholder 2"/>
          <p:cNvSpPr>
            <a:spLocks noGrp="1"/>
          </p:cNvSpPr>
          <p:nvPr>
            <p:ph type="body" idx="1"/>
          </p:nvPr>
        </p:nvSpPr>
        <p:spPr>
          <a:xfrm>
            <a:off x="1752600" y="3048000"/>
            <a:ext cx="2782887" cy="3352800"/>
          </a:xfrm>
        </p:spPr>
        <p:txBody>
          <a:bodyPr>
            <a:normAutofit/>
          </a:bodyPr>
          <a:lstStyle/>
          <a:p>
            <a:pPr marL="342900" indent="-342900">
              <a:buFont typeface="Wingdings" pitchFamily="2" charset="2"/>
              <a:buChar char="q"/>
            </a:pPr>
            <a:r>
              <a:rPr lang="hr-HR" sz="2800" dirty="0" smtClean="0"/>
              <a:t>Yo hablo</a:t>
            </a:r>
          </a:p>
          <a:p>
            <a:pPr marL="342900" indent="-342900">
              <a:buFont typeface="Wingdings" pitchFamily="2" charset="2"/>
              <a:buChar char="q"/>
            </a:pPr>
            <a:r>
              <a:rPr lang="hr-HR" sz="2800" dirty="0" smtClean="0"/>
              <a:t>Tu hablas</a:t>
            </a:r>
          </a:p>
          <a:p>
            <a:pPr marL="342900" indent="-342900">
              <a:buFont typeface="Wingdings" pitchFamily="2" charset="2"/>
              <a:buChar char="q"/>
            </a:pPr>
            <a:r>
              <a:rPr lang="hr-HR" sz="2800" dirty="0" smtClean="0"/>
              <a:t>Usted habla</a:t>
            </a:r>
          </a:p>
          <a:p>
            <a:pPr marL="342900" indent="-342900">
              <a:buFont typeface="Wingdings" pitchFamily="2" charset="2"/>
              <a:buChar char="q"/>
            </a:pPr>
            <a:r>
              <a:rPr lang="hr-HR" sz="2800" dirty="0" smtClean="0"/>
              <a:t>El habla</a:t>
            </a:r>
          </a:p>
          <a:p>
            <a:pPr marL="342900" indent="-342900">
              <a:buFont typeface="Wingdings" pitchFamily="2" charset="2"/>
              <a:buChar char="q"/>
            </a:pPr>
            <a:r>
              <a:rPr lang="hr-HR" sz="2800" dirty="0" smtClean="0"/>
              <a:t>Ella habla</a:t>
            </a:r>
          </a:p>
        </p:txBody>
      </p:sp>
      <p:sp>
        <p:nvSpPr>
          <p:cNvPr id="5" name="Text Placeholder 2"/>
          <p:cNvSpPr txBox="1">
            <a:spLocks/>
          </p:cNvSpPr>
          <p:nvPr/>
        </p:nvSpPr>
        <p:spPr>
          <a:xfrm>
            <a:off x="4684713" y="3276600"/>
            <a:ext cx="2782887" cy="2286000"/>
          </a:xfrm>
          <a:prstGeom prst="rect">
            <a:avLst/>
          </a:prstGeom>
        </p:spPr>
        <p:txBody>
          <a:bodyPr anchor="t" anchorCtr="0">
            <a:normAutofit fontScale="92500"/>
          </a:bodyPr>
          <a:lstStyle>
            <a:lvl1pPr marL="0" indent="0" algn="l" rtl="0" eaLnBrk="1" latinLnBrk="0" hangingPunct="1">
              <a:spcBef>
                <a:spcPts val="580"/>
              </a:spcBef>
              <a:buClr>
                <a:schemeClr val="accent1"/>
              </a:buClr>
              <a:buSzPct val="85000"/>
              <a:buFont typeface="Wingdings 2"/>
              <a:buNone/>
              <a:defRPr kumimoji="0" sz="2400" kern="1200">
                <a:solidFill>
                  <a:schemeClr val="tx1">
                    <a:tint val="75000"/>
                  </a:schemeClr>
                </a:solidFill>
                <a:latin typeface="+mn-lt"/>
                <a:ea typeface="+mn-ea"/>
                <a:cs typeface="+mn-cs"/>
              </a:defRPr>
            </a:lvl1pPr>
            <a:lvl2pPr marL="548640" indent="-228600" algn="l" rtl="0" eaLnBrk="1" latinLnBrk="0" hangingPunct="1">
              <a:spcBef>
                <a:spcPts val="370"/>
              </a:spcBef>
              <a:buClr>
                <a:schemeClr val="accent2"/>
              </a:buClr>
              <a:buSzPct val="85000"/>
              <a:buFont typeface="Wingdings 2"/>
              <a:buNone/>
              <a:defRPr kumimoji="0" sz="1800" kern="1200">
                <a:solidFill>
                  <a:schemeClr val="tx1">
                    <a:tint val="75000"/>
                  </a:schemeClr>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None/>
              <a:defRPr kumimoji="0" sz="1600" kern="1200">
                <a:solidFill>
                  <a:schemeClr val="tx1">
                    <a:tint val="75000"/>
                  </a:schemeClr>
                </a:solidFill>
                <a:latin typeface="+mn-lt"/>
                <a:ea typeface="+mn-ea"/>
                <a:cs typeface="+mn-cs"/>
              </a:defRPr>
            </a:lvl3pPr>
            <a:lvl4pPr marL="1097280" indent="-228600" algn="l" rtl="0" eaLnBrk="1" latinLnBrk="0" hangingPunct="1">
              <a:spcBef>
                <a:spcPts val="370"/>
              </a:spcBef>
              <a:buClr>
                <a:schemeClr val="accent3"/>
              </a:buClr>
              <a:buSzPct val="80000"/>
              <a:buFont typeface="Wingdings 2"/>
              <a:buNone/>
              <a:defRPr kumimoji="0" sz="1400" kern="1200">
                <a:solidFill>
                  <a:schemeClr val="tx1">
                    <a:tint val="75000"/>
                  </a:schemeClr>
                </a:solidFill>
                <a:latin typeface="+mn-lt"/>
                <a:ea typeface="+mn-ea"/>
                <a:cs typeface="+mn-cs"/>
              </a:defRPr>
            </a:lvl4pPr>
            <a:lvl5pPr marL="1371600" indent="-228600" algn="l" rtl="0" eaLnBrk="1" latinLnBrk="0" hangingPunct="1">
              <a:spcBef>
                <a:spcPts val="370"/>
              </a:spcBef>
              <a:buClr>
                <a:schemeClr val="accent3"/>
              </a:buClr>
              <a:buFontTx/>
              <a:buNone/>
              <a:defRPr kumimoji="0" sz="1400" kern="1200">
                <a:solidFill>
                  <a:schemeClr val="tx1">
                    <a:tint val="75000"/>
                  </a:schemeClr>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342900" indent="-342900">
              <a:buFont typeface="Wingdings" pitchFamily="2" charset="2"/>
              <a:buChar char="q"/>
            </a:pPr>
            <a:r>
              <a:rPr lang="hr-HR" sz="2800" dirty="0" smtClean="0"/>
              <a:t>Nosotros/as hablamos</a:t>
            </a:r>
          </a:p>
          <a:p>
            <a:pPr marL="342900" indent="-342900">
              <a:buFont typeface="Wingdings" pitchFamily="2" charset="2"/>
              <a:buChar char="q"/>
            </a:pPr>
            <a:r>
              <a:rPr lang="hr-HR" sz="2800" dirty="0" smtClean="0"/>
              <a:t>Ustedes hablan</a:t>
            </a:r>
          </a:p>
          <a:p>
            <a:pPr marL="342900" indent="-342900">
              <a:buFont typeface="Wingdings" pitchFamily="2" charset="2"/>
              <a:buChar char="q"/>
            </a:pPr>
            <a:r>
              <a:rPr lang="hr-HR" sz="2800" dirty="0" smtClean="0"/>
              <a:t>Ellos/as hablan</a:t>
            </a:r>
          </a:p>
        </p:txBody>
      </p:sp>
    </p:spTree>
    <p:extLst>
      <p:ext uri="{BB962C8B-B14F-4D97-AF65-F5344CB8AC3E}">
        <p14:creationId xmlns="" xmlns:p14="http://schemas.microsoft.com/office/powerpoint/2010/main" val="1503226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dirty="0" smtClean="0"/>
              <a:t>BASICS</a:t>
            </a:r>
            <a:endParaRPr lang="en-US" dirty="0"/>
          </a:p>
        </p:txBody>
      </p:sp>
      <p:sp>
        <p:nvSpPr>
          <p:cNvPr id="3" name="Text Placeholder 2"/>
          <p:cNvSpPr>
            <a:spLocks noGrp="1"/>
          </p:cNvSpPr>
          <p:nvPr>
            <p:ph type="body" idx="1"/>
          </p:nvPr>
        </p:nvSpPr>
        <p:spPr/>
        <p:txBody>
          <a:bodyPr>
            <a:normAutofit/>
          </a:bodyPr>
          <a:lstStyle/>
          <a:p>
            <a:r>
              <a:rPr lang="hr-HR" sz="4000" dirty="0" smtClean="0">
                <a:solidFill>
                  <a:schemeClr val="accent5">
                    <a:lumMod val="75000"/>
                  </a:schemeClr>
                </a:solidFill>
              </a:rPr>
              <a:t>Words and images</a:t>
            </a:r>
            <a:endParaRPr lang="en-US" sz="4000" dirty="0">
              <a:solidFill>
                <a:schemeClr val="accent5">
                  <a:lumMod val="75000"/>
                </a:schemeClr>
              </a:solidFill>
            </a:endParaRPr>
          </a:p>
        </p:txBody>
      </p:sp>
    </p:spTree>
    <p:extLst>
      <p:ext uri="{BB962C8B-B14F-4D97-AF65-F5344CB8AC3E}">
        <p14:creationId xmlns="" xmlns:p14="http://schemas.microsoft.com/office/powerpoint/2010/main" val="427854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1362075"/>
          </a:xfrm>
        </p:spPr>
        <p:txBody>
          <a:bodyPr/>
          <a:lstStyle/>
          <a:p>
            <a:pPr algn="ctr"/>
            <a:r>
              <a:rPr lang="hr-HR" dirty="0" smtClean="0"/>
              <a:t>boy – el </a:t>
            </a:r>
            <a:r>
              <a:rPr lang="en-US" dirty="0" err="1"/>
              <a:t>niño</a:t>
            </a:r>
            <a:endParaRPr lang="en-US" dirty="0"/>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tretch>
            <a:fillRect/>
          </a:stretch>
        </p:blipFill>
        <p:spPr>
          <a:xfrm>
            <a:off x="3070605" y="2743200"/>
            <a:ext cx="2981325" cy="2981325"/>
          </a:xfrm>
          <a:prstGeom prst="rect">
            <a:avLst/>
          </a:prstGeom>
        </p:spPr>
      </p:pic>
    </p:spTree>
    <p:extLst>
      <p:ext uri="{BB962C8B-B14F-4D97-AF65-F5344CB8AC3E}">
        <p14:creationId xmlns="" xmlns:p14="http://schemas.microsoft.com/office/powerpoint/2010/main" val="3462333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95400"/>
            <a:ext cx="7772400" cy="1362075"/>
          </a:xfrm>
        </p:spPr>
        <p:txBody>
          <a:bodyPr/>
          <a:lstStyle/>
          <a:p>
            <a:pPr algn="ctr"/>
            <a:r>
              <a:rPr lang="hr-HR" dirty="0" smtClean="0"/>
              <a:t>girl – la </a:t>
            </a:r>
            <a:r>
              <a:rPr lang="en-US" dirty="0" err="1" smtClean="0"/>
              <a:t>niñ</a:t>
            </a:r>
            <a:r>
              <a:rPr lang="hr-HR" dirty="0" smtClean="0"/>
              <a:t>a</a:t>
            </a:r>
            <a:endParaRPr lang="en-US" dirty="0"/>
          </a:p>
        </p:txBody>
      </p:sp>
      <p:pic>
        <p:nvPicPr>
          <p:cNvPr id="6" name="Picture 5"/>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tretch>
            <a:fillRect/>
          </a:stretch>
        </p:blipFill>
        <p:spPr>
          <a:xfrm>
            <a:off x="3070605" y="2736761"/>
            <a:ext cx="2981325" cy="2981325"/>
          </a:xfrm>
          <a:prstGeom prst="rect">
            <a:avLst/>
          </a:prstGeom>
        </p:spPr>
      </p:pic>
    </p:spTree>
    <p:extLst>
      <p:ext uri="{BB962C8B-B14F-4D97-AF65-F5344CB8AC3E}">
        <p14:creationId xmlns="" xmlns:p14="http://schemas.microsoft.com/office/powerpoint/2010/main" val="4103858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Custom 11">
      <a:dk1>
        <a:sysClr val="windowText" lastClr="000000"/>
      </a:dk1>
      <a:lt1>
        <a:sysClr val="window" lastClr="FFFFFF"/>
      </a:lt1>
      <a:dk2>
        <a:srgbClr val="502651"/>
      </a:dk2>
      <a:lt2>
        <a:srgbClr val="FFFFFF"/>
      </a:lt2>
      <a:accent1>
        <a:srgbClr val="FFFFFF"/>
      </a:accent1>
      <a:accent2>
        <a:srgbClr val="78397A"/>
      </a:accent2>
      <a:accent3>
        <a:srgbClr val="A04DA3"/>
      </a:accent3>
      <a:accent4>
        <a:srgbClr val="502651"/>
      </a:accent4>
      <a:accent5>
        <a:srgbClr val="78397A"/>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92</TotalTime>
  <Words>485</Words>
  <Application>Microsoft Office PowerPoint</Application>
  <PresentationFormat>On-screen Show (4:3)</PresentationFormat>
  <Paragraphs>74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Urban</vt:lpstr>
      <vt:lpstr>BASICS</vt:lpstr>
      <vt:lpstr>BASICS</vt:lpstr>
      <vt:lpstr>Masculine and Feminine Nouns</vt:lpstr>
      <vt:lpstr>Articles</vt:lpstr>
      <vt:lpstr>Verb Conjugation</vt:lpstr>
      <vt:lpstr>Conjugation of ‘Hablar’ - present indicative</vt:lpstr>
      <vt:lpstr>BASICS</vt:lpstr>
      <vt:lpstr>boy – el niño</vt:lpstr>
      <vt:lpstr>girl – la niña</vt:lpstr>
      <vt:lpstr>woman – la mujer</vt:lpstr>
      <vt:lpstr>man – el hombre</vt:lpstr>
      <vt:lpstr>letter – la carta</vt:lpstr>
      <vt:lpstr>book – el libro</vt:lpstr>
      <vt:lpstr>water – el agua</vt:lpstr>
      <vt:lpstr>milk – la leche</vt:lpstr>
      <vt:lpstr>car – el coche</vt:lpstr>
      <vt:lpstr>house – la casa</vt:lpstr>
      <vt:lpstr>sky – el cielo</vt:lpstr>
      <vt:lpstr>sun – el sol</vt:lpstr>
      <vt:lpstr>BASICS</vt:lpstr>
      <vt:lpstr>Greetings</vt:lpstr>
      <vt:lpstr>Greetings</vt:lpstr>
      <vt:lpstr>Phrases</vt:lpstr>
      <vt:lpstr>Sentences</vt:lpstr>
      <vt:lpstr>Sentences</vt:lpstr>
      <vt:lpstr>Sentences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dajo</dc:creator>
  <cp:lastModifiedBy>Mihaela</cp:lastModifiedBy>
  <cp:revision>84</cp:revision>
  <dcterms:created xsi:type="dcterms:W3CDTF">2006-08-16T00:00:00Z</dcterms:created>
  <dcterms:modified xsi:type="dcterms:W3CDTF">2018-07-09T13:21:18Z</dcterms:modified>
</cp:coreProperties>
</file>