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9" r:id="rId3"/>
    <p:sldId id="292" r:id="rId4"/>
    <p:sldId id="293" r:id="rId5"/>
    <p:sldId id="266" r:id="rId6"/>
    <p:sldId id="287" r:id="rId7"/>
    <p:sldId id="268" r:id="rId8"/>
    <p:sldId id="271" r:id="rId9"/>
    <p:sldId id="274" r:id="rId10"/>
    <p:sldId id="288" r:id="rId11"/>
    <p:sldId id="278" r:id="rId12"/>
    <p:sldId id="279" r:id="rId13"/>
    <p:sldId id="281" r:id="rId14"/>
    <p:sldId id="269" r:id="rId15"/>
    <p:sldId id="272" r:id="rId16"/>
    <p:sldId id="290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Math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72400" cy="1362075"/>
          </a:xfrm>
        </p:spPr>
        <p:txBody>
          <a:bodyPr/>
          <a:lstStyle/>
          <a:p>
            <a:r>
              <a:rPr lang="hr-HR" dirty="0" err="1" smtClean="0"/>
              <a:t>square</a:t>
            </a:r>
            <a:r>
              <a:rPr lang="hr-HR" dirty="0" smtClean="0"/>
              <a:t> </a:t>
            </a:r>
            <a:r>
              <a:rPr lang="hr-HR" dirty="0" err="1" smtClean="0"/>
              <a:t>root</a:t>
            </a:r>
            <a:r>
              <a:rPr lang="hr-HR" dirty="0" smtClean="0"/>
              <a:t> </a:t>
            </a:r>
            <a:r>
              <a:rPr lang="hr-HR" dirty="0" err="1" smtClean="0"/>
              <a:t>sign</a:t>
            </a:r>
            <a:r>
              <a:rPr lang="hr-HR" dirty="0" smtClean="0"/>
              <a:t> - </a:t>
            </a:r>
            <a:r>
              <a:rPr lang="hr-HR" dirty="0" err="1" smtClean="0"/>
              <a:t>signo</a:t>
            </a:r>
            <a:r>
              <a:rPr lang="hr-HR" dirty="0" smtClean="0"/>
              <a:t> de </a:t>
            </a:r>
            <a:r>
              <a:rPr lang="hr-HR" dirty="0" err="1" smtClean="0"/>
              <a:t>raíz</a:t>
            </a:r>
            <a:r>
              <a:rPr lang="hr-HR" dirty="0" smtClean="0"/>
              <a:t> </a:t>
            </a:r>
            <a:r>
              <a:rPr lang="hr-HR" dirty="0" err="1" smtClean="0"/>
              <a:t>cuadrada</a:t>
            </a:r>
            <a:r>
              <a:rPr lang="hr-HR" dirty="0" smtClean="0"/>
              <a:t> </a:t>
            </a:r>
            <a:endParaRPr lang="hr-H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176" t="41210" r="39568" b="21680"/>
          <a:stretch>
            <a:fillRect/>
          </a:stretch>
        </p:blipFill>
        <p:spPr bwMode="auto">
          <a:xfrm>
            <a:off x="2500298" y="3000372"/>
            <a:ext cx="328614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cube</a:t>
            </a:r>
            <a:r>
              <a:rPr lang="hr-HR" dirty="0" smtClean="0"/>
              <a:t> – el </a:t>
            </a:r>
            <a:r>
              <a:rPr lang="hr-HR" dirty="0" err="1" smtClean="0"/>
              <a:t>cubo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884" t="38086" r="39056" b="21875"/>
          <a:stretch>
            <a:fillRect/>
          </a:stretch>
        </p:blipFill>
        <p:spPr bwMode="auto">
          <a:xfrm>
            <a:off x="3000364" y="3000372"/>
            <a:ext cx="30735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sphere</a:t>
            </a:r>
            <a:r>
              <a:rPr lang="hr-HR" dirty="0" smtClean="0"/>
              <a:t> - 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hr-HR" dirty="0" err="1" smtClean="0"/>
              <a:t>esfera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372" t="39258" r="39568" b="21679"/>
          <a:stretch>
            <a:fillRect/>
          </a:stretch>
        </p:blipFill>
        <p:spPr bwMode="auto">
          <a:xfrm>
            <a:off x="3000364" y="3007176"/>
            <a:ext cx="3143272" cy="299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pyramid</a:t>
            </a:r>
            <a:r>
              <a:rPr lang="hr-HR" dirty="0" smtClean="0"/>
              <a:t> - 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hr-HR" dirty="0" err="1" smtClean="0"/>
              <a:t>pirámide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372" t="39258" r="38470" b="21679"/>
          <a:stretch>
            <a:fillRect/>
          </a:stretch>
        </p:blipFill>
        <p:spPr bwMode="auto">
          <a:xfrm>
            <a:off x="2857488" y="2928934"/>
            <a:ext cx="3429024" cy="311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4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2564904"/>
            <a:ext cx="7772400" cy="3852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800" dirty="0" smtClean="0"/>
              <a:t> M</a:t>
            </a:r>
            <a:r>
              <a:rPr lang="es-ES" sz="2800" dirty="0" smtClean="0"/>
              <a:t>i clase favorita es matemáticas</a:t>
            </a:r>
            <a:r>
              <a:rPr lang="hr-HR" sz="2800" dirty="0" smtClean="0"/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- M</a:t>
            </a:r>
            <a:r>
              <a:rPr lang="en-US" sz="2800" dirty="0" smtClean="0"/>
              <a:t>y favorite class is math</a:t>
            </a:r>
            <a:r>
              <a:rPr lang="hr-HR" sz="28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Me </a:t>
            </a:r>
            <a:r>
              <a:rPr lang="hr-HR" sz="2800" dirty="0" err="1" smtClean="0"/>
              <a:t>gustan</a:t>
            </a:r>
            <a:r>
              <a:rPr lang="hr-HR" sz="2800" dirty="0" smtClean="0"/>
              <a:t> las </a:t>
            </a:r>
            <a:r>
              <a:rPr lang="hr-HR" sz="2800" dirty="0" err="1" smtClean="0"/>
              <a:t>mates</a:t>
            </a:r>
            <a:r>
              <a:rPr lang="hr-HR" sz="2800" dirty="0" smtClean="0"/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hr-HR" sz="2800" dirty="0" smtClean="0"/>
              <a:t>I like </a:t>
            </a:r>
            <a:r>
              <a:rPr lang="hr-HR" sz="2800" dirty="0" err="1" smtClean="0"/>
              <a:t>math</a:t>
            </a:r>
            <a:r>
              <a:rPr lang="hr-HR" sz="28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S</a:t>
            </a:r>
            <a:r>
              <a:rPr lang="es-ES" sz="2800" dirty="0" err="1" smtClean="0"/>
              <a:t>oy</a:t>
            </a:r>
            <a:r>
              <a:rPr lang="es-ES" sz="2800" dirty="0" smtClean="0"/>
              <a:t> bueno en las mates</a:t>
            </a:r>
            <a:r>
              <a:rPr lang="hr-HR" sz="2800" dirty="0" smtClean="0"/>
              <a:t>. - </a:t>
            </a:r>
            <a:r>
              <a:rPr lang="en-US" sz="2800" dirty="0" smtClean="0"/>
              <a:t>I am good at math</a:t>
            </a:r>
            <a:r>
              <a:rPr lang="hr-HR" sz="28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</a:t>
            </a:r>
            <a:r>
              <a:rPr lang="hr-HR" sz="2800" dirty="0" err="1" smtClean="0"/>
              <a:t>Tengo</a:t>
            </a:r>
            <a:r>
              <a:rPr lang="hr-HR" sz="2800" dirty="0" smtClean="0"/>
              <a:t> </a:t>
            </a:r>
            <a:r>
              <a:rPr lang="hr-HR" sz="2800" dirty="0" err="1" smtClean="0"/>
              <a:t>clase</a:t>
            </a:r>
            <a:r>
              <a:rPr lang="hr-HR" sz="2800" dirty="0" smtClean="0"/>
              <a:t> de mate. - I </a:t>
            </a:r>
            <a:r>
              <a:rPr lang="hr-HR" sz="2800" dirty="0" err="1" smtClean="0"/>
              <a:t>have</a:t>
            </a:r>
            <a:r>
              <a:rPr lang="hr-HR" sz="2800" dirty="0" smtClean="0"/>
              <a:t> </a:t>
            </a:r>
            <a:r>
              <a:rPr lang="hr-HR" sz="2800" dirty="0" err="1" smtClean="0"/>
              <a:t>math</a:t>
            </a:r>
            <a:r>
              <a:rPr lang="hr-HR" sz="2800" dirty="0" smtClean="0"/>
              <a:t> </a:t>
            </a:r>
            <a:r>
              <a:rPr lang="hr-HR" sz="2800" dirty="0" err="1" smtClean="0"/>
              <a:t>class</a:t>
            </a:r>
            <a:r>
              <a:rPr lang="hr-HR" sz="28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N</a:t>
            </a:r>
            <a:r>
              <a:rPr lang="es-ES" sz="2800" dirty="0" smtClean="0"/>
              <a:t>o me gustan las mates</a:t>
            </a:r>
            <a:r>
              <a:rPr lang="hr-HR" sz="2800" dirty="0" smtClean="0"/>
              <a:t>. - I don't like </a:t>
            </a:r>
            <a:r>
              <a:rPr lang="hr-HR" sz="2800" dirty="0" err="1" smtClean="0"/>
              <a:t>math</a:t>
            </a:r>
            <a:r>
              <a:rPr lang="hr-HR" sz="28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Problema de </a:t>
            </a:r>
            <a:r>
              <a:rPr lang="hr-HR" sz="2800" dirty="0" err="1" smtClean="0"/>
              <a:t>matemáticas</a:t>
            </a:r>
            <a:r>
              <a:rPr lang="hr-HR" sz="2800" dirty="0" smtClean="0"/>
              <a:t>. - </a:t>
            </a:r>
            <a:r>
              <a:rPr lang="hr-HR" sz="2800" dirty="0" err="1" smtClean="0"/>
              <a:t>Math</a:t>
            </a:r>
            <a:r>
              <a:rPr lang="hr-HR" sz="2800" dirty="0" smtClean="0"/>
              <a:t> problem.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</a:t>
            </a:r>
            <a:r>
              <a:rPr lang="hr-HR" sz="2800" dirty="0" err="1" smtClean="0"/>
              <a:t>Sabe</a:t>
            </a:r>
            <a:r>
              <a:rPr lang="hr-HR" sz="2800" dirty="0" smtClean="0"/>
              <a:t> de </a:t>
            </a:r>
            <a:r>
              <a:rPr lang="hr-HR" sz="2800" dirty="0" err="1" smtClean="0"/>
              <a:t>matemáticas</a:t>
            </a:r>
            <a:r>
              <a:rPr lang="hr-HR" sz="2800" dirty="0" smtClean="0"/>
              <a:t>. - He </a:t>
            </a:r>
            <a:r>
              <a:rPr lang="hr-HR" sz="2800" dirty="0" err="1" smtClean="0"/>
              <a:t>knows</a:t>
            </a:r>
            <a:r>
              <a:rPr lang="hr-HR" sz="2800" dirty="0" smtClean="0"/>
              <a:t> </a:t>
            </a:r>
            <a:r>
              <a:rPr lang="hr-HR" sz="2800" dirty="0" err="1" smtClean="0"/>
              <a:t>math</a:t>
            </a:r>
            <a:r>
              <a:rPr lang="hr-HR" sz="2800" dirty="0" smtClean="0"/>
              <a:t>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6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2564904"/>
            <a:ext cx="7772400" cy="3852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800" dirty="0" err="1" smtClean="0"/>
              <a:t>Matemáticas</a:t>
            </a:r>
            <a:r>
              <a:rPr lang="hr-HR" sz="2800" dirty="0" smtClean="0"/>
              <a:t> – </a:t>
            </a:r>
            <a:r>
              <a:rPr lang="hr-HR" sz="2800" i="1" dirty="0" err="1" smtClean="0"/>
              <a:t>mathematics</a:t>
            </a:r>
            <a:endParaRPr lang="hr-HR" sz="2800" i="1" dirty="0" smtClean="0"/>
          </a:p>
          <a:p>
            <a:pPr>
              <a:buFont typeface="Wingdings" pitchFamily="2" charset="2"/>
              <a:buChar char="v"/>
            </a:pPr>
            <a:r>
              <a:rPr lang="hr-HR" sz="2800" dirty="0" err="1" smtClean="0"/>
              <a:t>Número</a:t>
            </a:r>
            <a:r>
              <a:rPr lang="hr-HR" sz="2800" dirty="0" smtClean="0"/>
              <a:t> – </a:t>
            </a:r>
            <a:r>
              <a:rPr lang="hr-HR" sz="2800" dirty="0" err="1" smtClean="0"/>
              <a:t>number</a:t>
            </a:r>
            <a:endParaRPr lang="hr-HR" sz="2800" dirty="0" smtClean="0"/>
          </a:p>
          <a:p>
            <a:pPr>
              <a:buFont typeface="Wingdings" pitchFamily="2" charset="2"/>
              <a:buChar char="v"/>
            </a:pPr>
            <a:r>
              <a:rPr lang="hr-HR" sz="2800" dirty="0" err="1" smtClean="0"/>
              <a:t>número</a:t>
            </a:r>
            <a:r>
              <a:rPr lang="hr-HR" sz="2800" dirty="0" smtClean="0"/>
              <a:t> par – </a:t>
            </a:r>
            <a:r>
              <a:rPr lang="hr-HR" sz="2800" dirty="0" err="1" smtClean="0"/>
              <a:t>even</a:t>
            </a:r>
            <a:r>
              <a:rPr lang="hr-HR" sz="2800" dirty="0" smtClean="0"/>
              <a:t> </a:t>
            </a:r>
            <a:r>
              <a:rPr lang="hr-HR" sz="2800" dirty="0" err="1" smtClean="0"/>
              <a:t>number</a:t>
            </a:r>
            <a:endParaRPr lang="hr-HR" sz="2800" dirty="0" smtClean="0"/>
          </a:p>
          <a:p>
            <a:pPr>
              <a:buFont typeface="Wingdings" pitchFamily="2" charset="2"/>
              <a:buChar char="v"/>
            </a:pPr>
            <a:r>
              <a:rPr lang="hr-HR" sz="2800" dirty="0" err="1" smtClean="0"/>
              <a:t>número</a:t>
            </a:r>
            <a:r>
              <a:rPr lang="hr-HR" sz="2800" dirty="0" smtClean="0"/>
              <a:t> </a:t>
            </a:r>
            <a:r>
              <a:rPr lang="hr-HR" sz="2800" dirty="0" err="1" smtClean="0"/>
              <a:t>impar</a:t>
            </a:r>
            <a:r>
              <a:rPr lang="hr-HR" sz="2800" dirty="0" smtClean="0"/>
              <a:t> – </a:t>
            </a:r>
            <a:r>
              <a:rPr lang="hr-HR" sz="2800" dirty="0" err="1" smtClean="0"/>
              <a:t>odd</a:t>
            </a:r>
            <a:r>
              <a:rPr lang="hr-HR" sz="2800" dirty="0" smtClean="0"/>
              <a:t> </a:t>
            </a:r>
            <a:r>
              <a:rPr lang="hr-HR" sz="2800" dirty="0" err="1" smtClean="0"/>
              <a:t>number</a:t>
            </a:r>
            <a:endParaRPr lang="hr-HR" sz="2800" dirty="0" smtClean="0"/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u</a:t>
            </a:r>
            <a:r>
              <a:rPr lang="es-ES" sz="2800" dirty="0" smtClean="0"/>
              <a:t>no más uno es igual a dos</a:t>
            </a:r>
            <a:r>
              <a:rPr lang="hr-HR" sz="2800" dirty="0" smtClean="0"/>
              <a:t> - 1 + </a:t>
            </a:r>
            <a:r>
              <a:rPr lang="hr-HR" sz="2800" dirty="0" err="1" smtClean="0"/>
              <a:t>1</a:t>
            </a:r>
            <a:r>
              <a:rPr lang="hr-HR" sz="2800" dirty="0" smtClean="0"/>
              <a:t> = 2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seis no es igual a ocho</a:t>
            </a:r>
            <a:r>
              <a:rPr lang="hr-HR" sz="2800" dirty="0" smtClean="0"/>
              <a:t> - 6 ≠ 8</a:t>
            </a:r>
          </a:p>
          <a:p>
            <a:pPr>
              <a:buFont typeface="Wingdings" pitchFamily="2" charset="2"/>
              <a:buChar char="v"/>
            </a:pPr>
            <a:r>
              <a:rPr lang="hr-HR" sz="2800" dirty="0" smtClean="0"/>
              <a:t> t</a:t>
            </a:r>
            <a:r>
              <a:rPr lang="es-ES" sz="2800" dirty="0" smtClean="0"/>
              <a:t>res es menor que cinco</a:t>
            </a:r>
            <a:r>
              <a:rPr lang="hr-HR" sz="2800" dirty="0" smtClean="0"/>
              <a:t> - 3 &lt; 5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la raíz cuadrada de cuatro es dos </a:t>
            </a:r>
            <a:r>
              <a:rPr lang="hr-HR" sz="2800" dirty="0" smtClean="0"/>
              <a:t>- √4 = 2</a:t>
            </a:r>
            <a:endParaRPr lang="es-ES" sz="2800" dirty="0" smtClean="0"/>
          </a:p>
          <a:p>
            <a:pPr>
              <a:buFont typeface="Wingdings" pitchFamily="2" charset="2"/>
              <a:buChar char="v"/>
            </a:pPr>
            <a:endParaRPr lang="es-ES" sz="2800" dirty="0" smtClean="0"/>
          </a:p>
          <a:p>
            <a:pPr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6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65e709826e660446f8983cb3aa4ccf35.gif"/>
          <p:cNvPicPr>
            <a:picLocks noChangeAspect="1"/>
          </p:cNvPicPr>
          <p:nvPr/>
        </p:nvPicPr>
        <p:blipFill>
          <a:blip r:embed="rId2" cstate="print"/>
          <a:srcRect b="41170"/>
          <a:stretch>
            <a:fillRect/>
          </a:stretch>
        </p:blipFill>
        <p:spPr>
          <a:xfrm>
            <a:off x="714348" y="428604"/>
            <a:ext cx="7508471" cy="3500462"/>
          </a:xfrm>
          <a:prstGeom prst="rect">
            <a:avLst/>
          </a:prstGeom>
        </p:spPr>
      </p:pic>
      <p:pic>
        <p:nvPicPr>
          <p:cNvPr id="5" name="Slika 4" descr="65e709826e660446f8983cb3aa4ccf35.gif"/>
          <p:cNvPicPr>
            <a:picLocks noChangeAspect="1"/>
          </p:cNvPicPr>
          <p:nvPr/>
        </p:nvPicPr>
        <p:blipFill>
          <a:blip r:embed="rId2" cstate="print"/>
          <a:srcRect t="60301" r="50459" b="30874"/>
          <a:stretch>
            <a:fillRect/>
          </a:stretch>
        </p:blipFill>
        <p:spPr>
          <a:xfrm>
            <a:off x="714348" y="4286256"/>
            <a:ext cx="3857652" cy="544529"/>
          </a:xfrm>
          <a:prstGeom prst="rect">
            <a:avLst/>
          </a:prstGeom>
        </p:spPr>
      </p:pic>
      <p:pic>
        <p:nvPicPr>
          <p:cNvPr id="6" name="Slika 5" descr="65e709826e660446f8983cb3aa4ccf35.gif"/>
          <p:cNvPicPr>
            <a:picLocks noChangeAspect="1"/>
          </p:cNvPicPr>
          <p:nvPr/>
        </p:nvPicPr>
        <p:blipFill>
          <a:blip r:embed="rId2" cstate="print"/>
          <a:srcRect l="9324" t="67655" r="34732" b="22050"/>
          <a:stretch>
            <a:fillRect/>
          </a:stretch>
        </p:blipFill>
        <p:spPr>
          <a:xfrm>
            <a:off x="571472" y="4714884"/>
            <a:ext cx="3918885" cy="571504"/>
          </a:xfrm>
          <a:prstGeom prst="rect">
            <a:avLst/>
          </a:prstGeom>
        </p:spPr>
      </p:pic>
      <p:pic>
        <p:nvPicPr>
          <p:cNvPr id="7" name="Slika 6" descr="65e709826e660446f8983cb3aa4ccf35.gif"/>
          <p:cNvPicPr>
            <a:picLocks noChangeAspect="1"/>
          </p:cNvPicPr>
          <p:nvPr/>
        </p:nvPicPr>
        <p:blipFill>
          <a:blip r:embed="rId2" cstate="print"/>
          <a:srcRect l="49541" t="60301" b="30874"/>
          <a:stretch>
            <a:fillRect/>
          </a:stretch>
        </p:blipFill>
        <p:spPr>
          <a:xfrm>
            <a:off x="4572000" y="4286256"/>
            <a:ext cx="3714776" cy="514827"/>
          </a:xfrm>
          <a:prstGeom prst="rect">
            <a:avLst/>
          </a:prstGeom>
        </p:spPr>
      </p:pic>
      <p:pic>
        <p:nvPicPr>
          <p:cNvPr id="8" name="Slika 7" descr="65e709826e660446f8983cb3aa4ccf35.gif"/>
          <p:cNvPicPr>
            <a:picLocks noChangeAspect="1"/>
          </p:cNvPicPr>
          <p:nvPr/>
        </p:nvPicPr>
        <p:blipFill>
          <a:blip r:embed="rId2" cstate="print"/>
          <a:srcRect l="1165" t="76479" b="16167"/>
          <a:stretch>
            <a:fillRect/>
          </a:stretch>
        </p:blipFill>
        <p:spPr>
          <a:xfrm>
            <a:off x="714348" y="5214950"/>
            <a:ext cx="7269511" cy="428628"/>
          </a:xfrm>
          <a:prstGeom prst="rect">
            <a:avLst/>
          </a:prstGeom>
        </p:spPr>
      </p:pic>
      <p:pic>
        <p:nvPicPr>
          <p:cNvPr id="9" name="Slika 8" descr="65e709826e660446f8983cb3aa4ccf35.gif"/>
          <p:cNvPicPr>
            <a:picLocks noChangeAspect="1"/>
          </p:cNvPicPr>
          <p:nvPr/>
        </p:nvPicPr>
        <p:blipFill>
          <a:blip r:embed="rId2" cstate="print"/>
          <a:srcRect l="61772" t="67655" b="22050"/>
          <a:stretch>
            <a:fillRect/>
          </a:stretch>
        </p:blipFill>
        <p:spPr>
          <a:xfrm>
            <a:off x="4286248" y="4714884"/>
            <a:ext cx="2677886" cy="571504"/>
          </a:xfrm>
          <a:prstGeom prst="rect">
            <a:avLst/>
          </a:prstGeom>
        </p:spPr>
      </p:pic>
      <p:sp>
        <p:nvSpPr>
          <p:cNvPr id="10" name="TekstniOkvir 9"/>
          <p:cNvSpPr txBox="1"/>
          <p:nvPr/>
        </p:nvSpPr>
        <p:spPr>
          <a:xfrm>
            <a:off x="6000760" y="4714884"/>
            <a:ext cx="12859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latin typeface="Aharoni" pitchFamily="2" charset="-79"/>
                <a:cs typeface="Aharoni" pitchFamily="2" charset="-79"/>
              </a:rPr>
              <a:t>100 </a:t>
            </a:r>
            <a:r>
              <a:rPr lang="hr-HR" sz="2000" b="1" dirty="0" err="1" smtClean="0">
                <a:solidFill>
                  <a:srgbClr val="8E0000"/>
                </a:solidFill>
                <a:latin typeface="Aharoni" pitchFamily="2" charset="-79"/>
                <a:cs typeface="Aharoni" pitchFamily="2" charset="-79"/>
              </a:rPr>
              <a:t>cien</a:t>
            </a:r>
            <a:endParaRPr lang="hr-HR" b="1" dirty="0">
              <a:solidFill>
                <a:srgbClr val="8E0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2400" cy="1362075"/>
          </a:xfrm>
        </p:spPr>
        <p:txBody>
          <a:bodyPr/>
          <a:lstStyle/>
          <a:p>
            <a:r>
              <a:rPr lang="hr-HR" dirty="0" err="1" smtClean="0"/>
              <a:t>Spani</a:t>
            </a:r>
            <a:r>
              <a:rPr lang="en-US" dirty="0" smtClean="0"/>
              <a:t>s</a:t>
            </a:r>
            <a:r>
              <a:rPr lang="hr-HR" dirty="0" smtClean="0"/>
              <a:t>h </a:t>
            </a:r>
            <a:r>
              <a:rPr lang="hr-HR" dirty="0" err="1" smtClean="0"/>
              <a:t>numbers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595706"/>
          </a:xfrm>
        </p:spPr>
        <p:txBody>
          <a:bodyPr>
            <a:normAutofit fontScale="25000" lnSpcReduction="20000"/>
          </a:bodyPr>
          <a:lstStyle/>
          <a:p>
            <a:r>
              <a:rPr lang="hr-HR" sz="7400" dirty="0" smtClean="0">
                <a:latin typeface="+mj-lt"/>
              </a:rPr>
              <a:t>1. </a:t>
            </a:r>
            <a:r>
              <a:rPr lang="hr-HR" sz="7400" dirty="0" err="1" smtClean="0">
                <a:latin typeface="+mj-lt"/>
              </a:rPr>
              <a:t>Learn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the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numbers</a:t>
            </a:r>
            <a:r>
              <a:rPr lang="hr-HR" sz="7400" dirty="0" smtClean="0">
                <a:latin typeface="+mj-lt"/>
              </a:rPr>
              <a:t> for 1-15. </a:t>
            </a:r>
            <a:r>
              <a:rPr lang="hr-HR" sz="7400" dirty="0" err="1" smtClean="0">
                <a:latin typeface="+mj-lt"/>
              </a:rPr>
              <a:t>There</a:t>
            </a:r>
            <a:r>
              <a:rPr lang="hr-HR" sz="7400" dirty="0" smtClean="0">
                <a:latin typeface="+mj-lt"/>
              </a:rPr>
              <a:t>'s no real </a:t>
            </a:r>
            <a:r>
              <a:rPr lang="hr-HR" sz="7400" dirty="0" err="1" smtClean="0">
                <a:latin typeface="+mj-lt"/>
              </a:rPr>
              <a:t>pattern</a:t>
            </a:r>
            <a:r>
              <a:rPr lang="hr-HR" sz="7400" dirty="0" smtClean="0">
                <a:latin typeface="+mj-lt"/>
              </a:rPr>
              <a:t>, </a:t>
            </a:r>
            <a:r>
              <a:rPr lang="hr-HR" sz="7400" dirty="0" err="1" smtClean="0">
                <a:latin typeface="+mj-lt"/>
              </a:rPr>
              <a:t>you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just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have</a:t>
            </a:r>
            <a:r>
              <a:rPr lang="hr-HR" sz="7400" dirty="0" smtClean="0">
                <a:latin typeface="+mj-lt"/>
              </a:rPr>
              <a:t> to </a:t>
            </a:r>
            <a:r>
              <a:rPr lang="hr-HR" sz="7400" dirty="0" err="1" smtClean="0">
                <a:latin typeface="+mj-lt"/>
              </a:rPr>
              <a:t>learn</a:t>
            </a:r>
            <a:r>
              <a:rPr lang="hr-HR" sz="7400" dirty="0" smtClean="0">
                <a:latin typeface="+mj-lt"/>
              </a:rPr>
              <a:t>    </a:t>
            </a:r>
          </a:p>
          <a:p>
            <a:r>
              <a:rPr lang="hr-HR" sz="7400" dirty="0" smtClean="0">
                <a:latin typeface="+mj-lt"/>
              </a:rPr>
              <a:t>     </a:t>
            </a:r>
            <a:r>
              <a:rPr lang="hr-HR" sz="7400" dirty="0" err="1" smtClean="0">
                <a:latin typeface="+mj-lt"/>
              </a:rPr>
              <a:t>them</a:t>
            </a:r>
            <a:r>
              <a:rPr lang="hr-HR" sz="7400" dirty="0" smtClean="0">
                <a:latin typeface="+mj-lt"/>
              </a:rPr>
              <a:t>: </a:t>
            </a:r>
            <a:r>
              <a:rPr lang="hr-HR" sz="7400" i="1" dirty="0" smtClean="0">
                <a:latin typeface="+mj-lt"/>
              </a:rPr>
              <a:t>uno, dos, tres, </a:t>
            </a:r>
            <a:r>
              <a:rPr lang="hr-HR" sz="7400" i="1" dirty="0" err="1" smtClean="0">
                <a:latin typeface="+mj-lt"/>
              </a:rPr>
              <a:t>cuatro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cinco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seis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siete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ocho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nueve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diez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once</a:t>
            </a:r>
            <a:r>
              <a:rPr lang="hr-HR" sz="7400" i="1" dirty="0" smtClean="0">
                <a:latin typeface="+mj-lt"/>
              </a:rPr>
              <a:t>, doce,    </a:t>
            </a:r>
          </a:p>
          <a:p>
            <a:r>
              <a:rPr lang="hr-HR" sz="7400" i="1" dirty="0" smtClean="0">
                <a:latin typeface="+mj-lt"/>
              </a:rPr>
              <a:t>     </a:t>
            </a:r>
            <a:r>
              <a:rPr lang="hr-HR" sz="7400" i="1" dirty="0" err="1" smtClean="0">
                <a:latin typeface="+mj-lt"/>
              </a:rPr>
              <a:t>trece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catorce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quince</a:t>
            </a:r>
            <a:r>
              <a:rPr lang="hr-HR" sz="7400" i="1" dirty="0" smtClean="0">
                <a:latin typeface="+mj-lt"/>
              </a:rPr>
              <a:t>.</a:t>
            </a:r>
            <a:endParaRPr lang="hr-HR" sz="7400" dirty="0" smtClean="0">
              <a:latin typeface="+mj-lt"/>
            </a:endParaRPr>
          </a:p>
          <a:p>
            <a:r>
              <a:rPr lang="hr-HR" sz="7400" dirty="0" smtClean="0">
                <a:latin typeface="+mj-lt"/>
              </a:rPr>
              <a:t>2. </a:t>
            </a:r>
            <a:r>
              <a:rPr lang="hr-HR" sz="7400" dirty="0" err="1" smtClean="0">
                <a:latin typeface="+mj-lt"/>
              </a:rPr>
              <a:t>Learn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the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numbers</a:t>
            </a:r>
            <a:r>
              <a:rPr lang="hr-HR" sz="7400" dirty="0" smtClean="0">
                <a:latin typeface="+mj-lt"/>
              </a:rPr>
              <a:t> for </a:t>
            </a:r>
            <a:r>
              <a:rPr lang="hr-HR" sz="7400" dirty="0" err="1" smtClean="0">
                <a:latin typeface="+mj-lt"/>
              </a:rPr>
              <a:t>the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multiples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of</a:t>
            </a:r>
            <a:r>
              <a:rPr lang="hr-HR" sz="7400" dirty="0" smtClean="0">
                <a:latin typeface="+mj-lt"/>
              </a:rPr>
              <a:t> ten: </a:t>
            </a:r>
            <a:r>
              <a:rPr lang="hr-HR" sz="7400" i="1" dirty="0" err="1" smtClean="0">
                <a:latin typeface="+mj-lt"/>
              </a:rPr>
              <a:t>veinte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treinta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cuarenta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cincuenta</a:t>
            </a:r>
            <a:r>
              <a:rPr lang="hr-HR" sz="7400" i="1" dirty="0" smtClean="0">
                <a:latin typeface="+mj-lt"/>
              </a:rPr>
              <a:t>,  </a:t>
            </a:r>
          </a:p>
          <a:p>
            <a:r>
              <a:rPr lang="hr-HR" sz="7400" i="1" dirty="0" smtClean="0">
                <a:latin typeface="+mj-lt"/>
              </a:rPr>
              <a:t>     </a:t>
            </a:r>
            <a:r>
              <a:rPr lang="hr-HR" sz="7400" i="1" dirty="0" err="1" smtClean="0">
                <a:latin typeface="+mj-lt"/>
              </a:rPr>
              <a:t>sesenta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setenta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ochenta</a:t>
            </a:r>
            <a:r>
              <a:rPr lang="hr-HR" sz="7400" i="1" dirty="0" smtClean="0">
                <a:latin typeface="+mj-lt"/>
              </a:rPr>
              <a:t>, </a:t>
            </a:r>
            <a:r>
              <a:rPr lang="hr-HR" sz="7400" i="1" dirty="0" err="1" smtClean="0">
                <a:latin typeface="+mj-lt"/>
              </a:rPr>
              <a:t>noventa</a:t>
            </a:r>
            <a:r>
              <a:rPr lang="hr-HR" sz="7400" dirty="0" smtClean="0">
                <a:latin typeface="+mj-lt"/>
              </a:rPr>
              <a:t>. A </a:t>
            </a:r>
            <a:r>
              <a:rPr lang="hr-HR" sz="7400" dirty="0" err="1" smtClean="0">
                <a:latin typeface="+mj-lt"/>
              </a:rPr>
              <a:t>few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tips</a:t>
            </a:r>
            <a:r>
              <a:rPr lang="hr-HR" sz="7400" dirty="0" smtClean="0">
                <a:latin typeface="+mj-lt"/>
              </a:rPr>
              <a:t> to </a:t>
            </a:r>
            <a:r>
              <a:rPr lang="hr-HR" sz="7400" dirty="0" err="1" smtClean="0">
                <a:latin typeface="+mj-lt"/>
              </a:rPr>
              <a:t>help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you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remember</a:t>
            </a:r>
            <a:r>
              <a:rPr lang="hr-HR" sz="7400" dirty="0" smtClean="0">
                <a:latin typeface="+mj-lt"/>
              </a:rPr>
              <a:t>: </a:t>
            </a:r>
          </a:p>
          <a:p>
            <a:pPr lvl="1"/>
            <a:r>
              <a:rPr lang="hr-HR" sz="7400" dirty="0" smtClean="0">
                <a:latin typeface="+mj-lt"/>
              </a:rPr>
              <a:t>    - </a:t>
            </a:r>
            <a:r>
              <a:rPr lang="hr-HR" sz="7400" dirty="0" err="1" smtClean="0">
                <a:latin typeface="+mj-lt"/>
              </a:rPr>
              <a:t>Other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than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i="1" dirty="0" err="1" smtClean="0">
                <a:latin typeface="+mj-lt"/>
              </a:rPr>
              <a:t>veinte</a:t>
            </a:r>
            <a:r>
              <a:rPr lang="hr-HR" sz="7400" dirty="0" smtClean="0">
                <a:latin typeface="+mj-lt"/>
              </a:rPr>
              <a:t>, </a:t>
            </a:r>
            <a:r>
              <a:rPr lang="hr-HR" sz="7400" dirty="0" err="1" smtClean="0">
                <a:latin typeface="+mj-lt"/>
              </a:rPr>
              <a:t>they</a:t>
            </a:r>
            <a:r>
              <a:rPr lang="hr-HR" sz="7400" dirty="0" smtClean="0">
                <a:latin typeface="+mj-lt"/>
              </a:rPr>
              <a:t> all </a:t>
            </a:r>
            <a:r>
              <a:rPr lang="hr-HR" sz="7400" dirty="0" err="1" smtClean="0">
                <a:latin typeface="+mj-lt"/>
              </a:rPr>
              <a:t>end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in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i="1" dirty="0" smtClean="0">
                <a:latin typeface="+mj-lt"/>
              </a:rPr>
              <a:t>-</a:t>
            </a:r>
            <a:r>
              <a:rPr lang="hr-HR" sz="7400" i="1" dirty="0" err="1" smtClean="0">
                <a:latin typeface="+mj-lt"/>
              </a:rPr>
              <a:t>enta</a:t>
            </a:r>
            <a:endParaRPr lang="hr-HR" sz="7400" dirty="0" smtClean="0">
              <a:latin typeface="+mj-lt"/>
            </a:endParaRPr>
          </a:p>
          <a:p>
            <a:pPr lvl="1"/>
            <a:r>
              <a:rPr lang="hr-HR" sz="7400" dirty="0" smtClean="0">
                <a:latin typeface="+mj-lt"/>
              </a:rPr>
              <a:t>    - </a:t>
            </a:r>
            <a:r>
              <a:rPr lang="hr-HR" sz="7400" dirty="0" err="1" smtClean="0">
                <a:latin typeface="+mj-lt"/>
              </a:rPr>
              <a:t>Other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than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i="1" dirty="0" err="1" smtClean="0">
                <a:latin typeface="+mj-lt"/>
              </a:rPr>
              <a:t>veinte</a:t>
            </a:r>
            <a:r>
              <a:rPr lang="hr-HR" sz="7400" dirty="0" smtClean="0">
                <a:latin typeface="+mj-lt"/>
              </a:rPr>
              <a:t> (</a:t>
            </a:r>
            <a:r>
              <a:rPr lang="hr-HR" sz="7400" dirty="0" err="1" smtClean="0">
                <a:latin typeface="+mj-lt"/>
              </a:rPr>
              <a:t>again</a:t>
            </a:r>
            <a:r>
              <a:rPr lang="hr-HR" sz="7400" dirty="0" smtClean="0">
                <a:latin typeface="+mj-lt"/>
              </a:rPr>
              <a:t>), </a:t>
            </a:r>
            <a:r>
              <a:rPr lang="hr-HR" sz="7400" dirty="0" err="1" smtClean="0">
                <a:latin typeface="+mj-lt"/>
              </a:rPr>
              <a:t>they</a:t>
            </a:r>
            <a:r>
              <a:rPr lang="hr-HR" sz="7400" dirty="0" smtClean="0">
                <a:latin typeface="+mj-lt"/>
              </a:rPr>
              <a:t> all </a:t>
            </a:r>
            <a:r>
              <a:rPr lang="hr-HR" sz="7400" dirty="0" err="1" smtClean="0">
                <a:latin typeface="+mj-lt"/>
              </a:rPr>
              <a:t>have</a:t>
            </a:r>
            <a:r>
              <a:rPr lang="hr-HR" sz="7400" dirty="0" smtClean="0">
                <a:latin typeface="+mj-lt"/>
              </a:rPr>
              <a:t> a clear </a:t>
            </a:r>
            <a:r>
              <a:rPr lang="hr-HR" sz="7400" dirty="0" err="1" smtClean="0">
                <a:latin typeface="+mj-lt"/>
              </a:rPr>
              <a:t>relationship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with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the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related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smaller</a:t>
            </a:r>
            <a:r>
              <a:rPr lang="hr-HR" sz="7400" dirty="0" smtClean="0">
                <a:latin typeface="+mj-lt"/>
              </a:rPr>
              <a:t> </a:t>
            </a:r>
            <a:r>
              <a:rPr lang="hr-HR" sz="7400" dirty="0" err="1" smtClean="0">
                <a:latin typeface="+mj-lt"/>
              </a:rPr>
              <a:t>number</a:t>
            </a:r>
            <a:r>
              <a:rPr lang="hr-HR" sz="7400" dirty="0" smtClean="0">
                <a:latin typeface="+mj-lt"/>
              </a:rPr>
              <a:t>: </a:t>
            </a:r>
            <a:r>
              <a:rPr lang="hr-HR" sz="7400" b="1" dirty="0" err="1" smtClean="0">
                <a:latin typeface="+mj-lt"/>
              </a:rPr>
              <a:t>cua</a:t>
            </a:r>
            <a:r>
              <a:rPr lang="hr-HR" sz="7400" dirty="0" err="1" smtClean="0">
                <a:latin typeface="+mj-lt"/>
              </a:rPr>
              <a:t>tro</a:t>
            </a:r>
            <a:r>
              <a:rPr lang="hr-HR" sz="7400" dirty="0" smtClean="0">
                <a:latin typeface="+mj-lt"/>
              </a:rPr>
              <a:t>          </a:t>
            </a:r>
            <a:r>
              <a:rPr lang="hr-HR" sz="7400" b="1" dirty="0" err="1" smtClean="0">
                <a:latin typeface="+mj-lt"/>
              </a:rPr>
              <a:t>cua</a:t>
            </a:r>
            <a:r>
              <a:rPr lang="hr-HR" sz="7400" dirty="0" err="1" smtClean="0">
                <a:latin typeface="+mj-lt"/>
              </a:rPr>
              <a:t>renta</a:t>
            </a:r>
            <a:r>
              <a:rPr lang="hr-HR" sz="7400" dirty="0" smtClean="0">
                <a:latin typeface="+mj-lt"/>
              </a:rPr>
              <a:t>, </a:t>
            </a:r>
            <a:r>
              <a:rPr lang="hr-HR" sz="7400" b="1" dirty="0" err="1" smtClean="0">
                <a:latin typeface="+mj-lt"/>
              </a:rPr>
              <a:t>och</a:t>
            </a:r>
            <a:r>
              <a:rPr lang="hr-HR" sz="7400" dirty="0" err="1" smtClean="0">
                <a:latin typeface="+mj-lt"/>
              </a:rPr>
              <a:t>o</a:t>
            </a:r>
            <a:r>
              <a:rPr lang="hr-HR" sz="7400" dirty="0" smtClean="0">
                <a:latin typeface="+mj-lt"/>
              </a:rPr>
              <a:t>         </a:t>
            </a:r>
            <a:r>
              <a:rPr lang="hr-HR" sz="7400" b="1" dirty="0" err="1" smtClean="0">
                <a:latin typeface="+mj-lt"/>
              </a:rPr>
              <a:t>och</a:t>
            </a:r>
            <a:r>
              <a:rPr lang="hr-HR" sz="7400" dirty="0" err="1" smtClean="0">
                <a:latin typeface="+mj-lt"/>
              </a:rPr>
              <a:t>enta</a:t>
            </a:r>
            <a:r>
              <a:rPr lang="hr-HR" sz="7400" dirty="0" smtClean="0">
                <a:latin typeface="+mj-lt"/>
              </a:rPr>
              <a:t>, </a:t>
            </a:r>
            <a:r>
              <a:rPr lang="hr-HR" sz="7400" dirty="0" err="1" smtClean="0">
                <a:latin typeface="+mj-lt"/>
              </a:rPr>
              <a:t>etc</a:t>
            </a:r>
            <a:r>
              <a:rPr lang="hr-HR" sz="7400" dirty="0" smtClean="0">
                <a:latin typeface="+mj-lt"/>
              </a:rPr>
              <a:t>.</a:t>
            </a:r>
          </a:p>
          <a:p>
            <a:endParaRPr lang="hr-HR" dirty="0"/>
          </a:p>
        </p:txBody>
      </p:sp>
      <p:cxnSp>
        <p:nvCxnSpPr>
          <p:cNvPr id="5" name="Ravni poveznik sa strelicom 4"/>
          <p:cNvCxnSpPr/>
          <p:nvPr/>
        </p:nvCxnSpPr>
        <p:spPr>
          <a:xfrm>
            <a:off x="3643306" y="5143512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vni poveznik sa strelicom 7"/>
          <p:cNvCxnSpPr/>
          <p:nvPr/>
        </p:nvCxnSpPr>
        <p:spPr>
          <a:xfrm>
            <a:off x="5500694" y="5143512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72400" cy="1362075"/>
          </a:xfrm>
        </p:spPr>
        <p:txBody>
          <a:bodyPr/>
          <a:lstStyle/>
          <a:p>
            <a:r>
              <a:rPr lang="hr-HR" dirty="0" err="1" smtClean="0"/>
              <a:t>Spanish</a:t>
            </a:r>
            <a:r>
              <a:rPr lang="hr-HR" dirty="0" smtClean="0"/>
              <a:t> </a:t>
            </a:r>
            <a:r>
              <a:rPr lang="hr-HR" dirty="0" err="1" smtClean="0"/>
              <a:t>numbers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571472" y="2571744"/>
            <a:ext cx="7923241" cy="40719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you've memorized the above, you can fill in the gaps with a simple formula:</a:t>
            </a:r>
          </a:p>
          <a:p>
            <a:pPr>
              <a:buFontTx/>
              <a:buChar char="-"/>
            </a:pPr>
            <a:r>
              <a:rPr lang="hr-HR" dirty="0" smtClean="0"/>
              <a:t> </a:t>
            </a:r>
            <a:r>
              <a:rPr lang="en-US" dirty="0" smtClean="0"/>
              <a:t>For numbers from 16-19, take the rightmost digit and say “</a:t>
            </a:r>
            <a:r>
              <a:rPr lang="en-US" dirty="0" err="1" smtClean="0"/>
              <a:t>diez</a:t>
            </a:r>
            <a:r>
              <a:rPr lang="en-US" dirty="0" smtClean="0"/>
              <a:t> + y + (digit)”. E.g. </a:t>
            </a:r>
            <a:r>
              <a:rPr lang="hr-HR" dirty="0" smtClean="0"/>
              <a:t> </a:t>
            </a:r>
          </a:p>
          <a:p>
            <a:r>
              <a:rPr lang="hr-HR" dirty="0" smtClean="0"/>
              <a:t> </a:t>
            </a:r>
            <a:r>
              <a:rPr lang="en-US" dirty="0" smtClean="0"/>
              <a:t>17 = “</a:t>
            </a:r>
            <a:r>
              <a:rPr lang="en-US" dirty="0" err="1" smtClean="0"/>
              <a:t>diez</a:t>
            </a:r>
            <a:r>
              <a:rPr lang="en-US" dirty="0" smtClean="0"/>
              <a:t> + y + </a:t>
            </a:r>
            <a:r>
              <a:rPr lang="en-US" dirty="0" err="1" smtClean="0"/>
              <a:t>siete</a:t>
            </a:r>
            <a:r>
              <a:rPr lang="en-US" dirty="0" smtClean="0"/>
              <a:t>” = “</a:t>
            </a:r>
            <a:r>
              <a:rPr lang="en-US" dirty="0" err="1" smtClean="0"/>
              <a:t>diez</a:t>
            </a:r>
            <a:r>
              <a:rPr lang="en-US" dirty="0" smtClean="0"/>
              <a:t> y </a:t>
            </a:r>
            <a:r>
              <a:rPr lang="en-US" dirty="0" err="1" smtClean="0"/>
              <a:t>siete</a:t>
            </a:r>
            <a:r>
              <a:rPr lang="en-US" dirty="0" smtClean="0"/>
              <a:t>”, which contracts to </a:t>
            </a:r>
            <a:r>
              <a:rPr lang="en-US" i="1" dirty="0" err="1" smtClean="0"/>
              <a:t>diecisiete</a:t>
            </a:r>
            <a:r>
              <a:rPr lang="en-US" dirty="0" smtClean="0"/>
              <a:t>. This is much </a:t>
            </a:r>
            <a:r>
              <a:rPr lang="hr-HR" dirty="0" smtClean="0"/>
              <a:t> </a:t>
            </a:r>
          </a:p>
          <a:p>
            <a:r>
              <a:rPr lang="hr-HR" dirty="0" smtClean="0"/>
              <a:t>  </a:t>
            </a:r>
            <a:r>
              <a:rPr lang="en-US" dirty="0" smtClean="0"/>
              <a:t>like how in English 16 is “six-ten” i.e. “sixteen”.</a:t>
            </a:r>
          </a:p>
          <a:p>
            <a:r>
              <a:rPr lang="hr-HR" dirty="0" smtClean="0"/>
              <a:t>- </a:t>
            </a:r>
            <a:r>
              <a:rPr lang="en-US" dirty="0" smtClean="0"/>
              <a:t>For numbers above twenty, simply take the “tens” number (</a:t>
            </a:r>
            <a:r>
              <a:rPr lang="en-US" dirty="0" err="1" smtClean="0"/>
              <a:t>veinte</a:t>
            </a:r>
            <a:r>
              <a:rPr lang="en-US" dirty="0" smtClean="0"/>
              <a:t>, </a:t>
            </a:r>
            <a:r>
              <a:rPr lang="en-US" dirty="0" err="1" smtClean="0"/>
              <a:t>treinta</a:t>
            </a:r>
            <a:r>
              <a:rPr lang="en-US" dirty="0" smtClean="0"/>
              <a:t>, etc.) </a:t>
            </a:r>
            <a:endParaRPr lang="hr-HR" dirty="0" smtClean="0"/>
          </a:p>
          <a:p>
            <a:r>
              <a:rPr lang="hr-HR" dirty="0" smtClean="0"/>
              <a:t> </a:t>
            </a:r>
            <a:r>
              <a:rPr lang="en-US" dirty="0" smtClean="0"/>
              <a:t>and the “ones” number (</a:t>
            </a:r>
            <a:r>
              <a:rPr lang="en-US" dirty="0" err="1" smtClean="0"/>
              <a:t>uno</a:t>
            </a:r>
            <a:r>
              <a:rPr lang="en-US" dirty="0" smtClean="0"/>
              <a:t>, dos, </a:t>
            </a:r>
            <a:r>
              <a:rPr lang="en-US" dirty="0" err="1" smtClean="0"/>
              <a:t>tres</a:t>
            </a:r>
            <a:r>
              <a:rPr lang="en-US" dirty="0" smtClean="0"/>
              <a:t>, etc.) and stick “y” (“and”) in the middle. E.g. 31 = </a:t>
            </a:r>
            <a:endParaRPr lang="hr-HR" dirty="0" smtClean="0"/>
          </a:p>
          <a:p>
            <a:r>
              <a:rPr lang="hr-HR" dirty="0" smtClean="0"/>
              <a:t> </a:t>
            </a:r>
            <a:r>
              <a:rPr lang="en-US" dirty="0" smtClean="0"/>
              <a:t>“thirty and one” = </a:t>
            </a:r>
            <a:r>
              <a:rPr lang="en-US" i="1" dirty="0" err="1" smtClean="0"/>
              <a:t>treinta</a:t>
            </a:r>
            <a:r>
              <a:rPr lang="en-US" i="1" dirty="0" smtClean="0"/>
              <a:t> y </a:t>
            </a:r>
            <a:r>
              <a:rPr lang="en-US" i="1" dirty="0" err="1" smtClean="0"/>
              <a:t>uno</a:t>
            </a:r>
            <a:r>
              <a:rPr lang="en-US" dirty="0" smtClean="0"/>
              <a:t>. 98 = “ninety and eight” = </a:t>
            </a:r>
            <a:r>
              <a:rPr lang="en-US" i="1" dirty="0" err="1" smtClean="0"/>
              <a:t>noventa</a:t>
            </a:r>
            <a:r>
              <a:rPr lang="en-US" i="1" dirty="0" smtClean="0"/>
              <a:t> y </a:t>
            </a:r>
            <a:r>
              <a:rPr lang="en-US" i="1" dirty="0" err="1" smtClean="0"/>
              <a:t>ocho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The only extra thing to be aware of is that numbers from 21-29 get contracted into a </a:t>
            </a:r>
            <a:endParaRPr lang="hr-HR" dirty="0" smtClean="0"/>
          </a:p>
          <a:p>
            <a:r>
              <a:rPr lang="hr-HR" dirty="0" smtClean="0"/>
              <a:t>  </a:t>
            </a:r>
            <a:r>
              <a:rPr lang="en-US" dirty="0" smtClean="0"/>
              <a:t>single word – so instead of “</a:t>
            </a:r>
            <a:r>
              <a:rPr lang="en-US" dirty="0" err="1" smtClean="0"/>
              <a:t>veinte</a:t>
            </a:r>
            <a:r>
              <a:rPr lang="en-US" dirty="0" smtClean="0"/>
              <a:t> y </a:t>
            </a:r>
            <a:r>
              <a:rPr lang="en-US" dirty="0" err="1" smtClean="0"/>
              <a:t>cuatro</a:t>
            </a:r>
            <a:r>
              <a:rPr lang="en-US" dirty="0" smtClean="0"/>
              <a:t>”, it's “</a:t>
            </a:r>
            <a:r>
              <a:rPr lang="en-US" dirty="0" err="1" smtClean="0"/>
              <a:t>veinticuatro</a:t>
            </a:r>
            <a:r>
              <a:rPr lang="en-US" dirty="0" smtClean="0"/>
              <a:t>”.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37" t="26562" r="38506" b="32422"/>
          <a:stretch>
            <a:fillRect/>
          </a:stretch>
        </p:blipFill>
        <p:spPr bwMode="auto">
          <a:xfrm>
            <a:off x="214282" y="214290"/>
            <a:ext cx="1357322" cy="12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885" t="28320" r="39055" b="33594"/>
          <a:stretch>
            <a:fillRect/>
          </a:stretch>
        </p:blipFill>
        <p:spPr bwMode="auto">
          <a:xfrm>
            <a:off x="285720" y="1500174"/>
            <a:ext cx="1285884" cy="11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231" t="27344" r="36311" b="33593"/>
          <a:stretch>
            <a:fillRect/>
          </a:stretch>
        </p:blipFill>
        <p:spPr bwMode="auto">
          <a:xfrm>
            <a:off x="357158" y="2714620"/>
            <a:ext cx="135245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336" t="24805" r="37957" b="34179"/>
          <a:stretch>
            <a:fillRect/>
          </a:stretch>
        </p:blipFill>
        <p:spPr bwMode="auto">
          <a:xfrm>
            <a:off x="285720" y="3857628"/>
            <a:ext cx="137773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688" t="26366" r="36859" b="33594"/>
          <a:stretch>
            <a:fillRect/>
          </a:stretch>
        </p:blipFill>
        <p:spPr bwMode="auto">
          <a:xfrm>
            <a:off x="214282" y="5072074"/>
            <a:ext cx="156815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kstniOkvir 8"/>
          <p:cNvSpPr txBox="1"/>
          <p:nvPr/>
        </p:nvSpPr>
        <p:spPr>
          <a:xfrm>
            <a:off x="1643042" y="50004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>
                <a:latin typeface="+mj-lt"/>
              </a:rPr>
              <a:t>uno</a:t>
            </a:r>
            <a:endParaRPr lang="hr-HR" sz="3600" dirty="0">
              <a:latin typeface="+mj-lt"/>
            </a:endParaRPr>
          </a:p>
        </p:txBody>
      </p:sp>
      <p:sp>
        <p:nvSpPr>
          <p:cNvPr id="10" name="TekstniOkvir 9"/>
          <p:cNvSpPr txBox="1"/>
          <p:nvPr/>
        </p:nvSpPr>
        <p:spPr>
          <a:xfrm>
            <a:off x="1643042" y="178592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>
                <a:latin typeface="+mj-lt"/>
              </a:rPr>
              <a:t>dos</a:t>
            </a:r>
            <a:endParaRPr lang="hr-HR" sz="3600" dirty="0">
              <a:latin typeface="+mj-lt"/>
            </a:endParaRPr>
          </a:p>
        </p:txBody>
      </p:sp>
      <p:sp>
        <p:nvSpPr>
          <p:cNvPr id="12" name="TekstniOkvir 11"/>
          <p:cNvSpPr txBox="1"/>
          <p:nvPr/>
        </p:nvSpPr>
        <p:spPr>
          <a:xfrm>
            <a:off x="1643042" y="300037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>
                <a:latin typeface="+mj-lt"/>
              </a:rPr>
              <a:t>tres</a:t>
            </a:r>
            <a:endParaRPr lang="hr-HR" sz="3600" dirty="0">
              <a:latin typeface="+mj-lt"/>
            </a:endParaRPr>
          </a:p>
        </p:txBody>
      </p:sp>
      <p:sp>
        <p:nvSpPr>
          <p:cNvPr id="13" name="TekstniOkvir 12"/>
          <p:cNvSpPr txBox="1"/>
          <p:nvPr/>
        </p:nvSpPr>
        <p:spPr>
          <a:xfrm>
            <a:off x="1643042" y="421481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cuatro</a:t>
            </a:r>
            <a:endParaRPr lang="hr-HR" sz="3600" dirty="0">
              <a:latin typeface="+mj-lt"/>
            </a:endParaRPr>
          </a:p>
        </p:txBody>
      </p:sp>
      <p:sp>
        <p:nvSpPr>
          <p:cNvPr id="14" name="TekstniOkvir 13"/>
          <p:cNvSpPr txBox="1"/>
          <p:nvPr/>
        </p:nvSpPr>
        <p:spPr>
          <a:xfrm>
            <a:off x="1714480" y="5429264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cinco</a:t>
            </a:r>
            <a:endParaRPr lang="hr-HR" sz="3600" dirty="0">
              <a:latin typeface="+mj-l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433" t="26367" r="37957" b="32617"/>
          <a:stretch>
            <a:fillRect/>
          </a:stretch>
        </p:blipFill>
        <p:spPr bwMode="auto">
          <a:xfrm>
            <a:off x="4500562" y="214291"/>
            <a:ext cx="1285884" cy="125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86" t="27344" r="39056" b="32617"/>
          <a:stretch>
            <a:fillRect/>
          </a:stretch>
        </p:blipFill>
        <p:spPr bwMode="auto">
          <a:xfrm>
            <a:off x="4429124" y="1428736"/>
            <a:ext cx="13033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921" t="28516" r="39568" b="33398"/>
          <a:stretch>
            <a:fillRect/>
          </a:stretch>
        </p:blipFill>
        <p:spPr bwMode="auto">
          <a:xfrm>
            <a:off x="4500563" y="2714620"/>
            <a:ext cx="1285884" cy="122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24" t="28516" r="38470" b="34375"/>
          <a:stretch>
            <a:fillRect/>
          </a:stretch>
        </p:blipFill>
        <p:spPr bwMode="auto">
          <a:xfrm>
            <a:off x="4357687" y="3929066"/>
            <a:ext cx="150207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82" t="27343" r="39056" b="33594"/>
          <a:stretch>
            <a:fillRect/>
          </a:stretch>
        </p:blipFill>
        <p:spPr bwMode="auto">
          <a:xfrm>
            <a:off x="4572000" y="5143512"/>
            <a:ext cx="1285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kstniOkvir 19"/>
          <p:cNvSpPr txBox="1"/>
          <p:nvPr/>
        </p:nvSpPr>
        <p:spPr>
          <a:xfrm>
            <a:off x="6000760" y="57148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sies</a:t>
            </a:r>
            <a:endParaRPr lang="hr-HR" sz="3600" dirty="0">
              <a:latin typeface="+mj-lt"/>
            </a:endParaRPr>
          </a:p>
        </p:txBody>
      </p:sp>
      <p:sp>
        <p:nvSpPr>
          <p:cNvPr id="21" name="TekstniOkvir 20"/>
          <p:cNvSpPr txBox="1"/>
          <p:nvPr/>
        </p:nvSpPr>
        <p:spPr>
          <a:xfrm>
            <a:off x="5857884" y="171448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siete</a:t>
            </a:r>
            <a:endParaRPr lang="hr-HR" sz="3600" dirty="0">
              <a:latin typeface="+mj-lt"/>
            </a:endParaRPr>
          </a:p>
        </p:txBody>
      </p:sp>
      <p:sp>
        <p:nvSpPr>
          <p:cNvPr id="22" name="TekstniOkvir 21"/>
          <p:cNvSpPr txBox="1"/>
          <p:nvPr/>
        </p:nvSpPr>
        <p:spPr>
          <a:xfrm>
            <a:off x="5857884" y="300037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ocho</a:t>
            </a:r>
            <a:endParaRPr lang="hr-HR" sz="3600" dirty="0">
              <a:latin typeface="+mj-lt"/>
            </a:endParaRPr>
          </a:p>
        </p:txBody>
      </p:sp>
      <p:sp>
        <p:nvSpPr>
          <p:cNvPr id="23" name="TekstniOkvir 22"/>
          <p:cNvSpPr txBox="1"/>
          <p:nvPr/>
        </p:nvSpPr>
        <p:spPr>
          <a:xfrm>
            <a:off x="5929322" y="4286256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nueve</a:t>
            </a:r>
            <a:endParaRPr lang="hr-HR" sz="3600" dirty="0">
              <a:latin typeface="+mj-lt"/>
            </a:endParaRPr>
          </a:p>
        </p:txBody>
      </p:sp>
      <p:sp>
        <p:nvSpPr>
          <p:cNvPr id="24" name="TekstniOkvir 23"/>
          <p:cNvSpPr txBox="1"/>
          <p:nvPr/>
        </p:nvSpPr>
        <p:spPr>
          <a:xfrm>
            <a:off x="6000760" y="550070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diez</a:t>
            </a:r>
            <a:endParaRPr lang="hr-HR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86" t="39062" r="37957" b="20898"/>
          <a:stretch>
            <a:fillRect/>
          </a:stretch>
        </p:blipFill>
        <p:spPr bwMode="auto">
          <a:xfrm>
            <a:off x="500034" y="357166"/>
            <a:ext cx="1683122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37" t="40039" r="39055" b="22851"/>
          <a:stretch>
            <a:fillRect/>
          </a:stretch>
        </p:blipFill>
        <p:spPr bwMode="auto">
          <a:xfrm>
            <a:off x="428596" y="1928802"/>
            <a:ext cx="1714512" cy="144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kstniOkvir 7"/>
          <p:cNvSpPr txBox="1"/>
          <p:nvPr/>
        </p:nvSpPr>
        <p:spPr>
          <a:xfrm>
            <a:off x="2214546" y="857232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equals</a:t>
            </a:r>
            <a:r>
              <a:rPr lang="hr-HR" sz="3600" dirty="0" smtClean="0">
                <a:latin typeface="+mj-lt"/>
              </a:rPr>
              <a:t> </a:t>
            </a:r>
            <a:r>
              <a:rPr lang="hr-HR" sz="3600" dirty="0" err="1" smtClean="0">
                <a:latin typeface="+mj-lt"/>
              </a:rPr>
              <a:t>sign</a:t>
            </a:r>
            <a:r>
              <a:rPr lang="hr-HR" sz="3600" dirty="0" smtClean="0">
                <a:latin typeface="+mj-lt"/>
              </a:rPr>
              <a:t>- </a:t>
            </a:r>
            <a:r>
              <a:rPr lang="hr-HR" sz="3600" dirty="0" err="1" smtClean="0">
                <a:latin typeface="+mj-lt"/>
              </a:rPr>
              <a:t>signo</a:t>
            </a:r>
            <a:r>
              <a:rPr lang="hr-HR" sz="3600" dirty="0" smtClean="0">
                <a:latin typeface="+mj-lt"/>
              </a:rPr>
              <a:t> de </a:t>
            </a:r>
            <a:r>
              <a:rPr lang="hr-HR" sz="3600" dirty="0" err="1" smtClean="0">
                <a:latin typeface="+mj-lt"/>
              </a:rPr>
              <a:t>igualdad</a:t>
            </a:r>
            <a:r>
              <a:rPr lang="hr-HR" sz="3600" dirty="0" smtClean="0">
                <a:latin typeface="+mj-lt"/>
              </a:rPr>
              <a:t> </a:t>
            </a:r>
            <a:endParaRPr lang="hr-HR" sz="3600" dirty="0">
              <a:latin typeface="+mj-lt"/>
            </a:endParaRPr>
          </a:p>
        </p:txBody>
      </p:sp>
      <p:sp>
        <p:nvSpPr>
          <p:cNvPr id="9" name="TekstniOkvir 8"/>
          <p:cNvSpPr txBox="1"/>
          <p:nvPr/>
        </p:nvSpPr>
        <p:spPr>
          <a:xfrm>
            <a:off x="2285984" y="2357430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inequality</a:t>
            </a:r>
            <a:r>
              <a:rPr lang="hr-HR" sz="3600" dirty="0" smtClean="0">
                <a:latin typeface="+mj-lt"/>
              </a:rPr>
              <a:t> </a:t>
            </a:r>
            <a:r>
              <a:rPr lang="hr-HR" sz="3600" dirty="0" err="1" smtClean="0">
                <a:latin typeface="+mj-lt"/>
              </a:rPr>
              <a:t>sign</a:t>
            </a:r>
            <a:r>
              <a:rPr lang="hr-HR" sz="3600" dirty="0" smtClean="0">
                <a:latin typeface="+mj-lt"/>
              </a:rPr>
              <a:t>- </a:t>
            </a:r>
            <a:r>
              <a:rPr lang="hr-HR" sz="3600" dirty="0" err="1" smtClean="0">
                <a:latin typeface="+mj-lt"/>
              </a:rPr>
              <a:t>signo</a:t>
            </a:r>
            <a:r>
              <a:rPr lang="hr-HR" sz="3600" dirty="0" smtClean="0">
                <a:latin typeface="+mj-lt"/>
              </a:rPr>
              <a:t> de </a:t>
            </a:r>
            <a:r>
              <a:rPr lang="hr-HR" sz="3600" dirty="0" err="1" smtClean="0">
                <a:latin typeface="+mj-lt"/>
              </a:rPr>
              <a:t>desigualdad</a:t>
            </a:r>
            <a:endParaRPr lang="hr-HR" sz="3600" dirty="0"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37" t="40039" r="39605" b="21875"/>
          <a:stretch>
            <a:fillRect/>
          </a:stretch>
        </p:blipFill>
        <p:spPr bwMode="auto">
          <a:xfrm>
            <a:off x="500034" y="3500438"/>
            <a:ext cx="1643074" cy="145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kstniOkvir 10"/>
          <p:cNvSpPr txBox="1"/>
          <p:nvPr/>
        </p:nvSpPr>
        <p:spPr>
          <a:xfrm>
            <a:off x="2285984" y="3929066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less</a:t>
            </a:r>
            <a:r>
              <a:rPr lang="hr-HR" sz="3600" dirty="0" smtClean="0">
                <a:latin typeface="+mj-lt"/>
              </a:rPr>
              <a:t>-</a:t>
            </a:r>
            <a:r>
              <a:rPr lang="hr-HR" sz="3600" dirty="0" err="1" smtClean="0">
                <a:latin typeface="+mj-lt"/>
              </a:rPr>
              <a:t>than</a:t>
            </a:r>
            <a:r>
              <a:rPr lang="hr-HR" sz="3600" dirty="0" smtClean="0">
                <a:latin typeface="+mj-lt"/>
              </a:rPr>
              <a:t> </a:t>
            </a:r>
            <a:r>
              <a:rPr lang="hr-HR" sz="3600" dirty="0" err="1" smtClean="0">
                <a:latin typeface="+mj-lt"/>
              </a:rPr>
              <a:t>sign</a:t>
            </a:r>
            <a:r>
              <a:rPr lang="hr-HR" sz="3600" dirty="0" smtClean="0">
                <a:latin typeface="+mj-lt"/>
              </a:rPr>
              <a:t>- </a:t>
            </a:r>
            <a:r>
              <a:rPr lang="hr-HR" sz="3600" dirty="0" err="1" smtClean="0">
                <a:latin typeface="+mj-lt"/>
              </a:rPr>
              <a:t>menor</a:t>
            </a:r>
            <a:r>
              <a:rPr lang="hr-HR" sz="3600" dirty="0" smtClean="0">
                <a:latin typeface="+mj-lt"/>
              </a:rPr>
              <a:t> </a:t>
            </a:r>
            <a:r>
              <a:rPr lang="hr-HR" sz="3600" dirty="0" err="1" smtClean="0">
                <a:latin typeface="+mj-lt"/>
              </a:rPr>
              <a:t>que</a:t>
            </a:r>
            <a:endParaRPr lang="hr-HR" sz="3600" dirty="0">
              <a:latin typeface="+mj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921" t="40234" r="38470" b="22656"/>
          <a:stretch>
            <a:fillRect/>
          </a:stretch>
        </p:blipFill>
        <p:spPr bwMode="auto">
          <a:xfrm>
            <a:off x="571472" y="5072074"/>
            <a:ext cx="1643074" cy="145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kstniOkvir 12"/>
          <p:cNvSpPr txBox="1"/>
          <p:nvPr/>
        </p:nvSpPr>
        <p:spPr>
          <a:xfrm>
            <a:off x="2571736" y="5500702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>
                <a:latin typeface="+mj-lt"/>
              </a:rPr>
              <a:t>greater</a:t>
            </a:r>
            <a:r>
              <a:rPr lang="hr-HR" sz="3600" dirty="0" smtClean="0">
                <a:latin typeface="+mj-lt"/>
              </a:rPr>
              <a:t>-</a:t>
            </a:r>
            <a:r>
              <a:rPr lang="hr-HR" sz="3600" dirty="0" err="1" smtClean="0">
                <a:latin typeface="+mj-lt"/>
              </a:rPr>
              <a:t>than</a:t>
            </a:r>
            <a:r>
              <a:rPr lang="hr-HR" sz="3600" dirty="0" smtClean="0">
                <a:latin typeface="+mj-lt"/>
              </a:rPr>
              <a:t> </a:t>
            </a:r>
            <a:r>
              <a:rPr lang="hr-HR" sz="3600" dirty="0" err="1" smtClean="0">
                <a:latin typeface="+mj-lt"/>
              </a:rPr>
              <a:t>sign</a:t>
            </a:r>
            <a:r>
              <a:rPr lang="hr-HR" sz="3600" dirty="0" smtClean="0">
                <a:latin typeface="+mj-lt"/>
              </a:rPr>
              <a:t>-</a:t>
            </a:r>
            <a:r>
              <a:rPr lang="hr-HR" sz="3600" dirty="0" err="1" smtClean="0">
                <a:latin typeface="+mj-lt"/>
              </a:rPr>
              <a:t>mayor</a:t>
            </a:r>
            <a:r>
              <a:rPr lang="hr-HR" sz="3600" dirty="0" smtClean="0">
                <a:latin typeface="+mj-lt"/>
              </a:rPr>
              <a:t> </a:t>
            </a:r>
            <a:r>
              <a:rPr lang="hr-HR" sz="3600" dirty="0" err="1" smtClean="0">
                <a:latin typeface="+mj-lt"/>
              </a:rPr>
              <a:t>que</a:t>
            </a:r>
            <a:endParaRPr lang="hr-H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433" t="39062" r="39604" b="20898"/>
          <a:stretch>
            <a:fillRect/>
          </a:stretch>
        </p:blipFill>
        <p:spPr bwMode="auto">
          <a:xfrm>
            <a:off x="357158" y="214290"/>
            <a:ext cx="1602976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823" t="39258" r="39018" b="21679"/>
          <a:stretch>
            <a:fillRect/>
          </a:stretch>
        </p:blipFill>
        <p:spPr bwMode="auto">
          <a:xfrm>
            <a:off x="285720" y="1785926"/>
            <a:ext cx="1785918" cy="162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921" t="39258" r="39568" b="21679"/>
          <a:stretch>
            <a:fillRect/>
          </a:stretch>
        </p:blipFill>
        <p:spPr bwMode="auto">
          <a:xfrm>
            <a:off x="357158" y="3357562"/>
            <a:ext cx="1714512" cy="167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kstniOkvir 12"/>
          <p:cNvSpPr txBox="1"/>
          <p:nvPr/>
        </p:nvSpPr>
        <p:spPr>
          <a:xfrm>
            <a:off x="2214546" y="714356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/>
              <a:t>plus </a:t>
            </a:r>
            <a:r>
              <a:rPr lang="hr-HR" sz="3600" dirty="0" err="1" smtClean="0"/>
              <a:t>sign</a:t>
            </a:r>
            <a:r>
              <a:rPr lang="hr-HR" sz="3600" dirty="0" smtClean="0"/>
              <a:t> - </a:t>
            </a:r>
            <a:r>
              <a:rPr lang="hr-HR" sz="3600" dirty="0" err="1" smtClean="0"/>
              <a:t>signo</a:t>
            </a:r>
            <a:r>
              <a:rPr lang="hr-HR" sz="3600" dirty="0" smtClean="0"/>
              <a:t> </a:t>
            </a:r>
            <a:r>
              <a:rPr lang="hr-HR" sz="3600" dirty="0" err="1" smtClean="0"/>
              <a:t>más</a:t>
            </a:r>
            <a:r>
              <a:rPr lang="hr-HR" sz="3600" dirty="0" smtClean="0"/>
              <a:t> </a:t>
            </a:r>
          </a:p>
          <a:p>
            <a:endParaRPr lang="hr-HR" sz="3600" dirty="0">
              <a:latin typeface="+mj-lt"/>
            </a:endParaRPr>
          </a:p>
        </p:txBody>
      </p:sp>
      <p:sp>
        <p:nvSpPr>
          <p:cNvPr id="14" name="TekstniOkvir 13"/>
          <p:cNvSpPr txBox="1"/>
          <p:nvPr/>
        </p:nvSpPr>
        <p:spPr>
          <a:xfrm>
            <a:off x="2285984" y="2214554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/>
              <a:t>minus </a:t>
            </a:r>
            <a:r>
              <a:rPr lang="hr-HR" sz="3600" dirty="0" err="1" smtClean="0"/>
              <a:t>sign</a:t>
            </a:r>
            <a:r>
              <a:rPr lang="hr-HR" sz="3600" dirty="0" smtClean="0"/>
              <a:t> - </a:t>
            </a:r>
            <a:r>
              <a:rPr lang="hr-HR" sz="3600" dirty="0" err="1" smtClean="0"/>
              <a:t>signo</a:t>
            </a:r>
            <a:r>
              <a:rPr lang="hr-HR" sz="3600" dirty="0" smtClean="0"/>
              <a:t> </a:t>
            </a:r>
            <a:r>
              <a:rPr lang="hr-HR" sz="3600" dirty="0" err="1" smtClean="0"/>
              <a:t>menos</a:t>
            </a:r>
            <a:r>
              <a:rPr lang="hr-HR" sz="3600" dirty="0" smtClean="0"/>
              <a:t> </a:t>
            </a:r>
          </a:p>
          <a:p>
            <a:endParaRPr lang="hr-HR" sz="3600" dirty="0">
              <a:latin typeface="+mj-lt"/>
            </a:endParaRPr>
          </a:p>
        </p:txBody>
      </p:sp>
      <p:sp>
        <p:nvSpPr>
          <p:cNvPr id="15" name="TekstniOkvir 14"/>
          <p:cNvSpPr txBox="1"/>
          <p:nvPr/>
        </p:nvSpPr>
        <p:spPr>
          <a:xfrm>
            <a:off x="2285984" y="3857628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/>
              <a:t>multiplication</a:t>
            </a:r>
            <a:r>
              <a:rPr lang="hr-HR" sz="3600" dirty="0" smtClean="0"/>
              <a:t> </a:t>
            </a:r>
            <a:r>
              <a:rPr lang="hr-HR" sz="3600" dirty="0" err="1" smtClean="0"/>
              <a:t>sign</a:t>
            </a:r>
            <a:r>
              <a:rPr lang="hr-HR" sz="3600" dirty="0" smtClean="0"/>
              <a:t> - </a:t>
            </a:r>
            <a:r>
              <a:rPr lang="hr-HR" sz="3600" dirty="0" err="1" smtClean="0"/>
              <a:t>signo</a:t>
            </a:r>
            <a:r>
              <a:rPr lang="hr-HR" sz="3600" dirty="0" smtClean="0"/>
              <a:t> de </a:t>
            </a:r>
            <a:r>
              <a:rPr lang="hr-HR" sz="3600" dirty="0" err="1" smtClean="0"/>
              <a:t>multiplicación</a:t>
            </a:r>
            <a:r>
              <a:rPr lang="hr-HR" sz="3600" dirty="0" smtClean="0"/>
              <a:t> </a:t>
            </a:r>
          </a:p>
          <a:p>
            <a:endParaRPr lang="hr-HR" sz="3600" dirty="0">
              <a:latin typeface="+mj-lt"/>
            </a:endParaRPr>
          </a:p>
        </p:txBody>
      </p:sp>
      <p:sp>
        <p:nvSpPr>
          <p:cNvPr id="16" name="TekstniOkvir 15"/>
          <p:cNvSpPr txBox="1"/>
          <p:nvPr/>
        </p:nvSpPr>
        <p:spPr>
          <a:xfrm>
            <a:off x="2285984" y="5500702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 smtClean="0"/>
              <a:t>division</a:t>
            </a:r>
            <a:r>
              <a:rPr lang="hr-HR" sz="3600" dirty="0" smtClean="0"/>
              <a:t> </a:t>
            </a:r>
            <a:r>
              <a:rPr lang="hr-HR" sz="3600" dirty="0" err="1" smtClean="0"/>
              <a:t>sign</a:t>
            </a:r>
            <a:r>
              <a:rPr lang="hr-HR" sz="3600" dirty="0" smtClean="0"/>
              <a:t> - </a:t>
            </a:r>
            <a:r>
              <a:rPr lang="hr-HR" sz="3600" dirty="0" err="1" smtClean="0"/>
              <a:t>signo</a:t>
            </a:r>
            <a:r>
              <a:rPr lang="hr-HR" sz="3600" dirty="0" smtClean="0"/>
              <a:t> de </a:t>
            </a:r>
            <a:r>
              <a:rPr lang="hr-HR" sz="3600" dirty="0" err="1" smtClean="0"/>
              <a:t>división</a:t>
            </a:r>
            <a:r>
              <a:rPr lang="hr-HR" sz="3600" dirty="0" smtClean="0"/>
              <a:t> </a:t>
            </a:r>
          </a:p>
          <a:p>
            <a:endParaRPr lang="hr-HR" sz="3600" dirty="0">
              <a:latin typeface="+mj-lt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884" t="39062" r="39056" b="20898"/>
          <a:stretch>
            <a:fillRect/>
          </a:stretch>
        </p:blipFill>
        <p:spPr bwMode="auto">
          <a:xfrm>
            <a:off x="426854" y="4929198"/>
            <a:ext cx="1716254" cy="167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parentheses</a:t>
            </a:r>
            <a:r>
              <a:rPr lang="hr-HR" dirty="0" smtClean="0"/>
              <a:t> - </a:t>
            </a:r>
            <a:r>
              <a:rPr lang="hr-HR" dirty="0" err="1" smtClean="0"/>
              <a:t>paréntesis</a:t>
            </a:r>
            <a:endParaRPr lang="en-US" dirty="0"/>
          </a:p>
        </p:txBody>
      </p:sp>
      <p:pic>
        <p:nvPicPr>
          <p:cNvPr id="10" name="Slika 9" descr="03-Punctuation-Tips-Brackets-and-Parentheses-01-1024x537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219" t="838" r="27343" b="20205"/>
          <a:stretch>
            <a:fillRect/>
          </a:stretch>
        </p:blipFill>
        <p:spPr>
          <a:xfrm>
            <a:off x="2143108" y="2571744"/>
            <a:ext cx="4429156" cy="3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269</TotalTime>
  <Words>556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Math</vt:lpstr>
      <vt:lpstr>MATH</vt:lpstr>
      <vt:lpstr>Spanish numbers</vt:lpstr>
      <vt:lpstr>Spanish numbers</vt:lpstr>
      <vt:lpstr>MATH</vt:lpstr>
      <vt:lpstr>Slide 6</vt:lpstr>
      <vt:lpstr>Slide 7</vt:lpstr>
      <vt:lpstr>Slide 8</vt:lpstr>
      <vt:lpstr>parentheses - paréntesis</vt:lpstr>
      <vt:lpstr>square root sign - signo de raíz cuadrada </vt:lpstr>
      <vt:lpstr>cube – el cubo</vt:lpstr>
      <vt:lpstr>sphere - la esfera</vt:lpstr>
      <vt:lpstr>pyramid - la pirámide</vt:lpstr>
      <vt:lpstr>MATH</vt:lpstr>
      <vt:lpstr>Sentences</vt:lpstr>
      <vt:lpstr>Sentences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104</cp:revision>
  <dcterms:created xsi:type="dcterms:W3CDTF">2006-08-16T00:00:00Z</dcterms:created>
  <dcterms:modified xsi:type="dcterms:W3CDTF">2018-07-09T13:41:28Z</dcterms:modified>
</cp:coreProperties>
</file>