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youtu.be/2rJ8iwvxf40?fbclid=IwAR0mPxdTFEaGE62GIgP1lD7xnYCKc4LaYgS6Ka9m8fB3DToCSyq62eeArKc" TargetMode="External"/><Relationship Id="rId2" Type="http://schemas.openxmlformats.org/officeDocument/2006/relationships/hyperlink" Target="https://www.youtube.com/watch?v=5u6uawmr7dQ&amp;feature=youtu.be&amp;fbclid=IwAR1SuZfpDakCTClbsd8EHssurRatyDl1R4Z1Mjrf-SuleYNzvM_X965G26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133801" y="607208"/>
            <a:ext cx="8791575" cy="2387600"/>
          </a:xfrm>
        </p:spPr>
        <p:txBody>
          <a:bodyPr/>
          <a:lstStyle/>
          <a:p>
            <a:r>
              <a:rPr lang="es-MX" dirty="0"/>
              <a:t>Comparación del modelo y el sistema de una mesa interactiva</a:t>
            </a:r>
          </a:p>
        </p:txBody>
      </p:sp>
      <p:sp>
        <p:nvSpPr>
          <p:cNvPr id="3" name="Subtítulo 2"/>
          <p:cNvSpPr>
            <a:spLocks noGrp="1"/>
          </p:cNvSpPr>
          <p:nvPr>
            <p:ph type="subTitle" idx="1"/>
          </p:nvPr>
        </p:nvSpPr>
        <p:spPr>
          <a:xfrm>
            <a:off x="3400023" y="2994809"/>
            <a:ext cx="6156101" cy="3354476"/>
          </a:xfrm>
        </p:spPr>
        <p:txBody>
          <a:bodyPr>
            <a:normAutofit lnSpcReduction="10000"/>
          </a:bodyPr>
          <a:lstStyle/>
          <a:p>
            <a:r>
              <a:rPr lang="es-MX" sz="2400" dirty="0"/>
              <a:t>Equipo 2</a:t>
            </a:r>
          </a:p>
          <a:p>
            <a:r>
              <a:rPr lang="es-MX" dirty="0"/>
              <a:t>Integrantes:</a:t>
            </a:r>
          </a:p>
          <a:p>
            <a:r>
              <a:rPr lang="es-MX" dirty="0"/>
              <a:t>Aldana ballarte Mauricio u.</a:t>
            </a:r>
          </a:p>
          <a:p>
            <a:r>
              <a:rPr lang="es-MX" dirty="0"/>
              <a:t>Echeverría Martín del campo Eduardo</a:t>
            </a:r>
          </a:p>
          <a:p>
            <a:r>
              <a:rPr lang="es-MX" dirty="0"/>
              <a:t>Hernández Ramírez Luis a.</a:t>
            </a:r>
          </a:p>
          <a:p>
            <a:r>
              <a:rPr lang="es-MX" dirty="0"/>
              <a:t>Ortega de la cruz miguel a.</a:t>
            </a:r>
          </a:p>
          <a:p>
            <a:r>
              <a:rPr lang="es-MX" dirty="0"/>
              <a:t>Sanchez Julian augusto</a:t>
            </a:r>
          </a:p>
        </p:txBody>
      </p:sp>
    </p:spTree>
    <p:extLst>
      <p:ext uri="{BB962C8B-B14F-4D97-AF65-F5344CB8AC3E}">
        <p14:creationId xmlns:p14="http://schemas.microsoft.com/office/powerpoint/2010/main" val="126106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6867" y="2292772"/>
            <a:ext cx="9905998" cy="1478570"/>
          </a:xfrm>
        </p:spPr>
        <p:txBody>
          <a:bodyPr/>
          <a:lstStyle/>
          <a:p>
            <a:r>
              <a:rPr lang="es-MX" dirty="0"/>
              <a:t>Resultados de las encuestas 2</a:t>
            </a:r>
          </a:p>
        </p:txBody>
      </p:sp>
    </p:spTree>
    <p:extLst>
      <p:ext uri="{BB962C8B-B14F-4D97-AF65-F5344CB8AC3E}">
        <p14:creationId xmlns:p14="http://schemas.microsoft.com/office/powerpoint/2010/main" val="2073138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a 12"/>
          <p:cNvGraphicFramePr>
            <a:graphicFrameLocks noGrp="1"/>
          </p:cNvGraphicFramePr>
          <p:nvPr>
            <p:extLst>
              <p:ext uri="{D42A27DB-BD31-4B8C-83A1-F6EECF244321}">
                <p14:modId xmlns:p14="http://schemas.microsoft.com/office/powerpoint/2010/main" val="372179687"/>
              </p:ext>
            </p:extLst>
          </p:nvPr>
        </p:nvGraphicFramePr>
        <p:xfrm>
          <a:off x="448949" y="1661376"/>
          <a:ext cx="10636741" cy="4851926"/>
        </p:xfrm>
        <a:graphic>
          <a:graphicData uri="http://schemas.openxmlformats.org/drawingml/2006/table">
            <a:tbl>
              <a:tblPr firstRow="1" bandRow="1">
                <a:tableStyleId>{5C22544A-7EE6-4342-B048-85BDC9FD1C3A}</a:tableStyleId>
              </a:tblPr>
              <a:tblGrid>
                <a:gridCol w="4517458">
                  <a:extLst>
                    <a:ext uri="{9D8B030D-6E8A-4147-A177-3AD203B41FA5}">
                      <a16:colId xmlns:a16="http://schemas.microsoft.com/office/drawing/2014/main" val="20000"/>
                    </a:ext>
                  </a:extLst>
                </a:gridCol>
                <a:gridCol w="1163937">
                  <a:extLst>
                    <a:ext uri="{9D8B030D-6E8A-4147-A177-3AD203B41FA5}">
                      <a16:colId xmlns:a16="http://schemas.microsoft.com/office/drawing/2014/main" val="20001"/>
                    </a:ext>
                  </a:extLst>
                </a:gridCol>
                <a:gridCol w="1445646">
                  <a:extLst>
                    <a:ext uri="{9D8B030D-6E8A-4147-A177-3AD203B41FA5}">
                      <a16:colId xmlns:a16="http://schemas.microsoft.com/office/drawing/2014/main" val="20002"/>
                    </a:ext>
                  </a:extLst>
                </a:gridCol>
                <a:gridCol w="1754850">
                  <a:extLst>
                    <a:ext uri="{9D8B030D-6E8A-4147-A177-3AD203B41FA5}">
                      <a16:colId xmlns:a16="http://schemas.microsoft.com/office/drawing/2014/main" val="20003"/>
                    </a:ext>
                  </a:extLst>
                </a:gridCol>
                <a:gridCol w="1754850">
                  <a:extLst>
                    <a:ext uri="{9D8B030D-6E8A-4147-A177-3AD203B41FA5}">
                      <a16:colId xmlns:a16="http://schemas.microsoft.com/office/drawing/2014/main" val="20004"/>
                    </a:ext>
                  </a:extLst>
                </a:gridCol>
              </a:tblGrid>
              <a:tr h="696290">
                <a:tc>
                  <a:txBody>
                    <a:bodyPr/>
                    <a:lstStyle/>
                    <a:p>
                      <a:r>
                        <a:rPr lang="es-MX" dirty="0"/>
                        <a:t>Preguntas</a:t>
                      </a:r>
                    </a:p>
                  </a:txBody>
                  <a:tcPr/>
                </a:tc>
                <a:tc>
                  <a:txBody>
                    <a:bodyPr/>
                    <a:lstStyle/>
                    <a:p>
                      <a:r>
                        <a:rPr lang="es-MX" dirty="0"/>
                        <a:t>Promedio</a:t>
                      </a:r>
                    </a:p>
                  </a:txBody>
                  <a:tcPr>
                    <a:solidFill>
                      <a:schemeClr val="tx1">
                        <a:lumMod val="65000"/>
                      </a:schemeClr>
                    </a:solidFill>
                  </a:tcPr>
                </a:tc>
                <a:tc>
                  <a:txBody>
                    <a:bodyPr/>
                    <a:lstStyle/>
                    <a:p>
                      <a:r>
                        <a:rPr lang="es-MX" dirty="0"/>
                        <a:t>Desviación</a:t>
                      </a:r>
                      <a:r>
                        <a:rPr lang="es-MX" baseline="0" dirty="0"/>
                        <a:t> estándar </a:t>
                      </a:r>
                      <a:endParaRPr lang="es-MX" dirty="0"/>
                    </a:p>
                  </a:txBody>
                  <a:tcPr>
                    <a:solidFill>
                      <a:schemeClr val="tx1">
                        <a:lumMod val="65000"/>
                      </a:schemeClr>
                    </a:solidFill>
                  </a:tcPr>
                </a:tc>
                <a:tc>
                  <a:txBody>
                    <a:bodyPr/>
                    <a:lstStyle/>
                    <a:p>
                      <a:r>
                        <a:rPr lang="es-MX" dirty="0"/>
                        <a:t>Promedio</a:t>
                      </a:r>
                    </a:p>
                  </a:txBody>
                  <a:tcPr/>
                </a:tc>
                <a:tc>
                  <a:txBody>
                    <a:bodyPr/>
                    <a:lstStyle/>
                    <a:p>
                      <a:r>
                        <a:rPr lang="es-MX" dirty="0"/>
                        <a:t>Desviación</a:t>
                      </a:r>
                      <a:r>
                        <a:rPr lang="es-MX" baseline="0" dirty="0"/>
                        <a:t> estándar </a:t>
                      </a:r>
                      <a:endParaRPr lang="es-MX" dirty="0"/>
                    </a:p>
                  </a:txBody>
                  <a:tcPr/>
                </a:tc>
                <a:extLst>
                  <a:ext uri="{0D108BD9-81ED-4DB2-BD59-A6C34878D82A}">
                    <a16:rowId xmlns:a16="http://schemas.microsoft.com/office/drawing/2014/main" val="10000"/>
                  </a:ext>
                </a:extLst>
              </a:tr>
              <a:tr h="696290">
                <a:tc>
                  <a:txBody>
                    <a:bodyPr/>
                    <a:lstStyle/>
                    <a:p>
                      <a:r>
                        <a:rPr lang="es-MX" dirty="0"/>
                        <a:t>1.-En general,</a:t>
                      </a:r>
                      <a:r>
                        <a:rPr lang="es-MX" baseline="0" dirty="0"/>
                        <a:t> estoy satisfecho con lo fácil que es utilizar el sistema</a:t>
                      </a:r>
                      <a:endParaRPr lang="es-MX" dirty="0"/>
                    </a:p>
                  </a:txBody>
                  <a:tcPr/>
                </a:tc>
                <a:tc>
                  <a:txBody>
                    <a:bodyPr/>
                    <a:lstStyle/>
                    <a:p>
                      <a:r>
                        <a:rPr lang="es-MX" dirty="0"/>
                        <a:t>5.545</a:t>
                      </a:r>
                    </a:p>
                  </a:txBody>
                  <a:tcPr>
                    <a:solidFill>
                      <a:schemeClr val="tx1">
                        <a:lumMod val="65000"/>
                      </a:schemeClr>
                    </a:solidFill>
                  </a:tcPr>
                </a:tc>
                <a:tc>
                  <a:txBody>
                    <a:bodyPr/>
                    <a:lstStyle/>
                    <a:p>
                      <a:r>
                        <a:rPr lang="es-MX" dirty="0"/>
                        <a:t>1.075</a:t>
                      </a:r>
                    </a:p>
                  </a:txBody>
                  <a:tcPr>
                    <a:solidFill>
                      <a:schemeClr val="tx1">
                        <a:lumMod val="65000"/>
                      </a:schemeClr>
                    </a:solidFill>
                  </a:tcPr>
                </a:tc>
                <a:tc>
                  <a:txBody>
                    <a:bodyPr/>
                    <a:lstStyle/>
                    <a:p>
                      <a:r>
                        <a:rPr lang="es-MX" dirty="0"/>
                        <a:t>5.333</a:t>
                      </a:r>
                    </a:p>
                  </a:txBody>
                  <a:tcPr/>
                </a:tc>
                <a:tc>
                  <a:txBody>
                    <a:bodyPr/>
                    <a:lstStyle/>
                    <a:p>
                      <a:r>
                        <a:rPr lang="es-MX" dirty="0"/>
                        <a:t>1.211</a:t>
                      </a:r>
                    </a:p>
                  </a:txBody>
                  <a:tcPr/>
                </a:tc>
                <a:extLst>
                  <a:ext uri="{0D108BD9-81ED-4DB2-BD59-A6C34878D82A}">
                    <a16:rowId xmlns:a16="http://schemas.microsoft.com/office/drawing/2014/main" val="10001"/>
                  </a:ext>
                </a:extLst>
              </a:tr>
              <a:tr h="685238">
                <a:tc>
                  <a:txBody>
                    <a:bodyPr/>
                    <a:lstStyle/>
                    <a:p>
                      <a:r>
                        <a:rPr lang="es-MX" dirty="0"/>
                        <a:t>2.- Es sencillo de utilizar el sistema</a:t>
                      </a:r>
                    </a:p>
                  </a:txBody>
                  <a:tcPr/>
                </a:tc>
                <a:tc>
                  <a:txBody>
                    <a:bodyPr/>
                    <a:lstStyle/>
                    <a:p>
                      <a:r>
                        <a:rPr lang="es-MX" dirty="0"/>
                        <a:t> 5.181</a:t>
                      </a:r>
                    </a:p>
                  </a:txBody>
                  <a:tcPr>
                    <a:solidFill>
                      <a:schemeClr val="tx1">
                        <a:lumMod val="65000"/>
                      </a:schemeClr>
                    </a:solidFill>
                  </a:tcPr>
                </a:tc>
                <a:tc>
                  <a:txBody>
                    <a:bodyPr/>
                    <a:lstStyle/>
                    <a:p>
                      <a:r>
                        <a:rPr lang="es-MX" dirty="0"/>
                        <a:t>1.192</a:t>
                      </a:r>
                    </a:p>
                  </a:txBody>
                  <a:tcPr>
                    <a:solidFill>
                      <a:schemeClr val="tx1">
                        <a:lumMod val="65000"/>
                      </a:schemeClr>
                    </a:solidFill>
                  </a:tcPr>
                </a:tc>
                <a:tc>
                  <a:txBody>
                    <a:bodyPr/>
                    <a:lstStyle/>
                    <a:p>
                      <a:r>
                        <a:rPr lang="es-MX" dirty="0"/>
                        <a:t>5.666</a:t>
                      </a:r>
                    </a:p>
                  </a:txBody>
                  <a:tcPr/>
                </a:tc>
                <a:tc>
                  <a:txBody>
                    <a:bodyPr/>
                    <a:lstStyle/>
                    <a:p>
                      <a:r>
                        <a:rPr lang="es-MX" dirty="0"/>
                        <a:t>1.5055</a:t>
                      </a:r>
                    </a:p>
                  </a:txBody>
                  <a:tcPr/>
                </a:tc>
                <a:extLst>
                  <a:ext uri="{0D108BD9-81ED-4DB2-BD59-A6C34878D82A}">
                    <a16:rowId xmlns:a16="http://schemas.microsoft.com/office/drawing/2014/main" val="10002"/>
                  </a:ext>
                </a:extLst>
              </a:tr>
              <a:tr h="696290">
                <a:tc>
                  <a:txBody>
                    <a:bodyPr/>
                    <a:lstStyle/>
                    <a:p>
                      <a:r>
                        <a:rPr lang="es-MX" dirty="0"/>
                        <a:t>3.- Puedo</a:t>
                      </a:r>
                      <a:r>
                        <a:rPr lang="es-MX" baseline="0" dirty="0"/>
                        <a:t> efectivamente completar mi trabajo con el sistema</a:t>
                      </a:r>
                      <a:endParaRPr lang="es-MX" dirty="0"/>
                    </a:p>
                  </a:txBody>
                  <a:tcPr/>
                </a:tc>
                <a:tc>
                  <a:txBody>
                    <a:bodyPr/>
                    <a:lstStyle/>
                    <a:p>
                      <a:r>
                        <a:rPr lang="es-MX" dirty="0"/>
                        <a:t>4.90</a:t>
                      </a:r>
                    </a:p>
                  </a:txBody>
                  <a:tcPr>
                    <a:solidFill>
                      <a:schemeClr val="tx1">
                        <a:lumMod val="65000"/>
                      </a:schemeClr>
                    </a:solidFill>
                  </a:tcPr>
                </a:tc>
                <a:tc>
                  <a:txBody>
                    <a:bodyPr/>
                    <a:lstStyle/>
                    <a:p>
                      <a:r>
                        <a:rPr lang="es-MX" dirty="0"/>
                        <a:t>1.23</a:t>
                      </a:r>
                    </a:p>
                  </a:txBody>
                  <a:tcPr>
                    <a:solidFill>
                      <a:schemeClr val="tx1">
                        <a:lumMod val="65000"/>
                      </a:schemeClr>
                    </a:solidFill>
                  </a:tcPr>
                </a:tc>
                <a:tc>
                  <a:txBody>
                    <a:bodyPr/>
                    <a:lstStyle/>
                    <a:p>
                      <a:r>
                        <a:rPr lang="es-MX" dirty="0"/>
                        <a:t>5.5</a:t>
                      </a:r>
                    </a:p>
                  </a:txBody>
                  <a:tcPr/>
                </a:tc>
                <a:tc>
                  <a:txBody>
                    <a:bodyPr/>
                    <a:lstStyle/>
                    <a:p>
                      <a:r>
                        <a:rPr lang="es-MX" dirty="0"/>
                        <a:t>1.0488</a:t>
                      </a:r>
                    </a:p>
                  </a:txBody>
                  <a:tcPr/>
                </a:tc>
                <a:extLst>
                  <a:ext uri="{0D108BD9-81ED-4DB2-BD59-A6C34878D82A}">
                    <a16:rowId xmlns:a16="http://schemas.microsoft.com/office/drawing/2014/main" val="10003"/>
                  </a:ext>
                </a:extLst>
              </a:tr>
              <a:tr h="685238">
                <a:tc>
                  <a:txBody>
                    <a:bodyPr/>
                    <a:lstStyle/>
                    <a:p>
                      <a:r>
                        <a:rPr lang="es-MX" dirty="0"/>
                        <a:t>6.-</a:t>
                      </a:r>
                      <a:r>
                        <a:rPr lang="es-MX" baseline="0" dirty="0"/>
                        <a:t> Me siento cómodo con el sistema</a:t>
                      </a:r>
                      <a:endParaRPr lang="es-MX" dirty="0"/>
                    </a:p>
                  </a:txBody>
                  <a:tcPr/>
                </a:tc>
                <a:tc>
                  <a:txBody>
                    <a:bodyPr/>
                    <a:lstStyle/>
                    <a:p>
                      <a:r>
                        <a:rPr lang="es-MX" dirty="0"/>
                        <a:t>5.09</a:t>
                      </a:r>
                    </a:p>
                  </a:txBody>
                  <a:tcPr>
                    <a:solidFill>
                      <a:schemeClr val="tx1">
                        <a:lumMod val="65000"/>
                      </a:schemeClr>
                    </a:solidFill>
                  </a:tcPr>
                </a:tc>
                <a:tc>
                  <a:txBody>
                    <a:bodyPr/>
                    <a:lstStyle/>
                    <a:p>
                      <a:r>
                        <a:rPr lang="es-MX" dirty="0"/>
                        <a:t>1.311</a:t>
                      </a:r>
                    </a:p>
                  </a:txBody>
                  <a:tcPr>
                    <a:solidFill>
                      <a:schemeClr val="tx1">
                        <a:lumMod val="65000"/>
                      </a:schemeClr>
                    </a:solidFill>
                  </a:tcPr>
                </a:tc>
                <a:tc>
                  <a:txBody>
                    <a:bodyPr/>
                    <a:lstStyle/>
                    <a:p>
                      <a:r>
                        <a:rPr lang="es-MX" dirty="0"/>
                        <a:t>5.33</a:t>
                      </a:r>
                    </a:p>
                  </a:txBody>
                  <a:tcPr/>
                </a:tc>
                <a:tc>
                  <a:txBody>
                    <a:bodyPr/>
                    <a:lstStyle/>
                    <a:p>
                      <a:r>
                        <a:rPr lang="es-MX" dirty="0"/>
                        <a:t>1.21106</a:t>
                      </a:r>
                    </a:p>
                  </a:txBody>
                  <a:tcPr/>
                </a:tc>
                <a:extLst>
                  <a:ext uri="{0D108BD9-81ED-4DB2-BD59-A6C34878D82A}">
                    <a16:rowId xmlns:a16="http://schemas.microsoft.com/office/drawing/2014/main" val="10004"/>
                  </a:ext>
                </a:extLst>
              </a:tr>
              <a:tr h="696290">
                <a:tc>
                  <a:txBody>
                    <a:bodyPr/>
                    <a:lstStyle/>
                    <a:p>
                      <a:r>
                        <a:rPr lang="es-MX" dirty="0"/>
                        <a:t>7.- Es</a:t>
                      </a:r>
                      <a:r>
                        <a:rPr lang="es-MX" baseline="0" dirty="0"/>
                        <a:t> fácil de aprender a utilizar este sistema</a:t>
                      </a:r>
                      <a:endParaRPr lang="es-MX" dirty="0"/>
                    </a:p>
                  </a:txBody>
                  <a:tcPr/>
                </a:tc>
                <a:tc>
                  <a:txBody>
                    <a:bodyPr/>
                    <a:lstStyle/>
                    <a:p>
                      <a:r>
                        <a:rPr lang="es-MX" dirty="0"/>
                        <a:t> 5.09</a:t>
                      </a:r>
                    </a:p>
                  </a:txBody>
                  <a:tcPr>
                    <a:solidFill>
                      <a:schemeClr val="tx1">
                        <a:lumMod val="65000"/>
                      </a:schemeClr>
                    </a:solidFill>
                  </a:tcPr>
                </a:tc>
                <a:tc>
                  <a:txBody>
                    <a:bodyPr/>
                    <a:lstStyle/>
                    <a:p>
                      <a:r>
                        <a:rPr lang="es-MX" dirty="0"/>
                        <a:t>0.668</a:t>
                      </a:r>
                    </a:p>
                  </a:txBody>
                  <a:tcPr>
                    <a:solidFill>
                      <a:schemeClr val="tx1">
                        <a:lumMod val="65000"/>
                      </a:schemeClr>
                    </a:solidFill>
                  </a:tcPr>
                </a:tc>
                <a:tc>
                  <a:txBody>
                    <a:bodyPr/>
                    <a:lstStyle/>
                    <a:p>
                      <a:r>
                        <a:rPr lang="es-MX" dirty="0"/>
                        <a:t>4.8333</a:t>
                      </a:r>
                    </a:p>
                  </a:txBody>
                  <a:tcPr/>
                </a:tc>
                <a:tc>
                  <a:txBody>
                    <a:bodyPr/>
                    <a:lstStyle/>
                    <a:p>
                      <a:r>
                        <a:rPr lang="es-MX" dirty="0"/>
                        <a:t>1.9407</a:t>
                      </a:r>
                    </a:p>
                  </a:txBody>
                  <a:tcPr/>
                </a:tc>
                <a:extLst>
                  <a:ext uri="{0D108BD9-81ED-4DB2-BD59-A6C34878D82A}">
                    <a16:rowId xmlns:a16="http://schemas.microsoft.com/office/drawing/2014/main" val="10005"/>
                  </a:ext>
                </a:extLst>
              </a:tr>
              <a:tr h="696290">
                <a:tc>
                  <a:txBody>
                    <a:bodyPr/>
                    <a:lstStyle/>
                    <a:p>
                      <a:r>
                        <a:rPr lang="es-MX" dirty="0"/>
                        <a:t>8.- Creo que me convertí productivo</a:t>
                      </a:r>
                      <a:r>
                        <a:rPr lang="es-MX" baseline="0" dirty="0"/>
                        <a:t> rápidamente con el sistema</a:t>
                      </a:r>
                      <a:endParaRPr lang="es-MX" dirty="0"/>
                    </a:p>
                  </a:txBody>
                  <a:tcPr/>
                </a:tc>
                <a:tc>
                  <a:txBody>
                    <a:bodyPr/>
                    <a:lstStyle/>
                    <a:p>
                      <a:r>
                        <a:rPr lang="es-MX" dirty="0"/>
                        <a:t>3.636</a:t>
                      </a:r>
                    </a:p>
                  </a:txBody>
                  <a:tcPr>
                    <a:solidFill>
                      <a:schemeClr val="tx1">
                        <a:lumMod val="65000"/>
                      </a:schemeClr>
                    </a:solidFill>
                  </a:tcPr>
                </a:tc>
                <a:tc>
                  <a:txBody>
                    <a:bodyPr/>
                    <a:lstStyle/>
                    <a:p>
                      <a:r>
                        <a:rPr lang="es-MX" dirty="0"/>
                        <a:t>0.881</a:t>
                      </a:r>
                    </a:p>
                  </a:txBody>
                  <a:tcPr>
                    <a:solidFill>
                      <a:schemeClr val="tx1">
                        <a:lumMod val="65000"/>
                      </a:schemeClr>
                    </a:solidFill>
                  </a:tcPr>
                </a:tc>
                <a:tc>
                  <a:txBody>
                    <a:bodyPr/>
                    <a:lstStyle/>
                    <a:p>
                      <a:r>
                        <a:rPr lang="es-MX" dirty="0"/>
                        <a:t>3.6666</a:t>
                      </a:r>
                    </a:p>
                  </a:txBody>
                  <a:tcPr/>
                </a:tc>
                <a:tc>
                  <a:txBody>
                    <a:bodyPr/>
                    <a:lstStyle/>
                    <a:p>
                      <a:r>
                        <a:rPr lang="es-MX" dirty="0"/>
                        <a:t>0.81649</a:t>
                      </a:r>
                    </a:p>
                  </a:txBody>
                  <a:tcPr/>
                </a:tc>
                <a:extLst>
                  <a:ext uri="{0D108BD9-81ED-4DB2-BD59-A6C34878D82A}">
                    <a16:rowId xmlns:a16="http://schemas.microsoft.com/office/drawing/2014/main" val="10006"/>
                  </a:ext>
                </a:extLst>
              </a:tr>
            </a:tbl>
          </a:graphicData>
        </a:graphic>
      </p:graphicFrame>
      <p:sp>
        <p:nvSpPr>
          <p:cNvPr id="14" name="Título 13"/>
          <p:cNvSpPr>
            <a:spLocks noGrp="1"/>
          </p:cNvSpPr>
          <p:nvPr>
            <p:ph type="title"/>
          </p:nvPr>
        </p:nvSpPr>
        <p:spPr>
          <a:xfrm>
            <a:off x="1583444" y="396273"/>
            <a:ext cx="6175746" cy="1400530"/>
          </a:xfrm>
        </p:spPr>
        <p:txBody>
          <a:bodyPr/>
          <a:lstStyle/>
          <a:p>
            <a:r>
              <a:rPr lang="es-MX" dirty="0"/>
              <a:t>Calidad del sistema</a:t>
            </a:r>
          </a:p>
        </p:txBody>
      </p:sp>
    </p:spTree>
    <p:extLst>
      <p:ext uri="{BB962C8B-B14F-4D97-AF65-F5344CB8AC3E}">
        <p14:creationId xmlns:p14="http://schemas.microsoft.com/office/powerpoint/2010/main" val="1361756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Calidad de la información</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699804880"/>
              </p:ext>
            </p:extLst>
          </p:nvPr>
        </p:nvGraphicFramePr>
        <p:xfrm>
          <a:off x="671423" y="1653393"/>
          <a:ext cx="10845978" cy="5029200"/>
        </p:xfrm>
        <a:graphic>
          <a:graphicData uri="http://schemas.openxmlformats.org/drawingml/2006/table">
            <a:tbl>
              <a:tblPr firstRow="1" bandRow="1">
                <a:tableStyleId>{5C22544A-7EE6-4342-B048-85BDC9FD1C3A}</a:tableStyleId>
              </a:tblPr>
              <a:tblGrid>
                <a:gridCol w="4545545">
                  <a:extLst>
                    <a:ext uri="{9D8B030D-6E8A-4147-A177-3AD203B41FA5}">
                      <a16:colId xmlns:a16="http://schemas.microsoft.com/office/drawing/2014/main" val="20000"/>
                    </a:ext>
                  </a:extLst>
                </a:gridCol>
                <a:gridCol w="1248226">
                  <a:extLst>
                    <a:ext uri="{9D8B030D-6E8A-4147-A177-3AD203B41FA5}">
                      <a16:colId xmlns:a16="http://schemas.microsoft.com/office/drawing/2014/main" val="20001"/>
                    </a:ext>
                  </a:extLst>
                </a:gridCol>
                <a:gridCol w="1561323">
                  <a:extLst>
                    <a:ext uri="{9D8B030D-6E8A-4147-A177-3AD203B41FA5}">
                      <a16:colId xmlns:a16="http://schemas.microsoft.com/office/drawing/2014/main" val="20002"/>
                    </a:ext>
                  </a:extLst>
                </a:gridCol>
                <a:gridCol w="1745442">
                  <a:extLst>
                    <a:ext uri="{9D8B030D-6E8A-4147-A177-3AD203B41FA5}">
                      <a16:colId xmlns:a16="http://schemas.microsoft.com/office/drawing/2014/main" val="20003"/>
                    </a:ext>
                  </a:extLst>
                </a:gridCol>
                <a:gridCol w="1745442">
                  <a:extLst>
                    <a:ext uri="{9D8B030D-6E8A-4147-A177-3AD203B41FA5}">
                      <a16:colId xmlns:a16="http://schemas.microsoft.com/office/drawing/2014/main" val="20004"/>
                    </a:ext>
                  </a:extLst>
                </a:gridCol>
              </a:tblGrid>
              <a:tr h="526640">
                <a:tc>
                  <a:txBody>
                    <a:bodyPr/>
                    <a:lstStyle/>
                    <a:p>
                      <a:r>
                        <a:rPr lang="es-MX" dirty="0"/>
                        <a:t>Preguntas</a:t>
                      </a:r>
                    </a:p>
                  </a:txBody>
                  <a:tcPr/>
                </a:tc>
                <a:tc>
                  <a:txBody>
                    <a:bodyPr/>
                    <a:lstStyle/>
                    <a:p>
                      <a:r>
                        <a:rPr lang="es-MX" dirty="0"/>
                        <a:t>Promedio</a:t>
                      </a:r>
                    </a:p>
                  </a:txBody>
                  <a:tcPr>
                    <a:solidFill>
                      <a:schemeClr val="tx1">
                        <a:lumMod val="65000"/>
                      </a:schemeClr>
                    </a:solidFill>
                  </a:tcPr>
                </a:tc>
                <a:tc>
                  <a:txBody>
                    <a:bodyPr/>
                    <a:lstStyle/>
                    <a:p>
                      <a:r>
                        <a:rPr lang="es-MX" dirty="0"/>
                        <a:t>Desviación</a:t>
                      </a:r>
                      <a:r>
                        <a:rPr lang="es-MX" baseline="0" dirty="0"/>
                        <a:t> estándar </a:t>
                      </a:r>
                      <a:endParaRPr lang="es-MX" dirty="0"/>
                    </a:p>
                  </a:txBody>
                  <a:tcPr>
                    <a:solidFill>
                      <a:schemeClr val="tx1">
                        <a:lumMod val="65000"/>
                      </a:schemeClr>
                    </a:solidFill>
                  </a:tcPr>
                </a:tc>
                <a:tc>
                  <a:txBody>
                    <a:bodyPr/>
                    <a:lstStyle/>
                    <a:p>
                      <a:r>
                        <a:rPr lang="es-MX" dirty="0"/>
                        <a:t>Promedio</a:t>
                      </a:r>
                    </a:p>
                  </a:txBody>
                  <a:tcPr/>
                </a:tc>
                <a:tc>
                  <a:txBody>
                    <a:bodyPr/>
                    <a:lstStyle/>
                    <a:p>
                      <a:r>
                        <a:rPr lang="es-MX" dirty="0"/>
                        <a:t>Desviación</a:t>
                      </a:r>
                      <a:r>
                        <a:rPr lang="es-MX" baseline="0" dirty="0"/>
                        <a:t> estándar </a:t>
                      </a:r>
                      <a:endParaRPr lang="es-MX" dirty="0"/>
                    </a:p>
                  </a:txBody>
                  <a:tcPr/>
                </a:tc>
                <a:extLst>
                  <a:ext uri="{0D108BD9-81ED-4DB2-BD59-A6C34878D82A}">
                    <a16:rowId xmlns:a16="http://schemas.microsoft.com/office/drawing/2014/main" val="10000"/>
                  </a:ext>
                </a:extLst>
              </a:tr>
              <a:tr h="908996">
                <a:tc>
                  <a:txBody>
                    <a:bodyPr/>
                    <a:lstStyle/>
                    <a:p>
                      <a:r>
                        <a:rPr lang="es-MX" dirty="0"/>
                        <a:t>10.- Cada vez que cometo un error al utilizar el sistema,</a:t>
                      </a:r>
                      <a:r>
                        <a:rPr lang="es-MX" baseline="0" dirty="0"/>
                        <a:t> se puede recuperar fácil y rápidamente</a:t>
                      </a:r>
                      <a:endParaRPr lang="es-MX" dirty="0"/>
                    </a:p>
                  </a:txBody>
                  <a:tcPr/>
                </a:tc>
                <a:tc>
                  <a:txBody>
                    <a:bodyPr/>
                    <a:lstStyle/>
                    <a:p>
                      <a:r>
                        <a:rPr lang="es-MX" dirty="0"/>
                        <a:t>4.545</a:t>
                      </a:r>
                    </a:p>
                  </a:txBody>
                  <a:tcPr>
                    <a:solidFill>
                      <a:schemeClr val="tx1">
                        <a:lumMod val="65000"/>
                      </a:schemeClr>
                    </a:solidFill>
                  </a:tcPr>
                </a:tc>
                <a:tc>
                  <a:txBody>
                    <a:bodyPr/>
                    <a:lstStyle/>
                    <a:p>
                      <a:r>
                        <a:rPr lang="es-MX" dirty="0"/>
                        <a:t>1.213</a:t>
                      </a:r>
                    </a:p>
                  </a:txBody>
                  <a:tcPr>
                    <a:solidFill>
                      <a:schemeClr val="tx1">
                        <a:lumMod val="65000"/>
                      </a:schemeClr>
                    </a:solidFill>
                  </a:tcPr>
                </a:tc>
                <a:tc>
                  <a:txBody>
                    <a:bodyPr/>
                    <a:lstStyle/>
                    <a:p>
                      <a:r>
                        <a:rPr lang="es-MX" dirty="0"/>
                        <a:t>5.1666</a:t>
                      </a:r>
                    </a:p>
                  </a:txBody>
                  <a:tcPr/>
                </a:tc>
                <a:tc>
                  <a:txBody>
                    <a:bodyPr/>
                    <a:lstStyle/>
                    <a:p>
                      <a:r>
                        <a:rPr lang="es-MX" dirty="0"/>
                        <a:t>1.3291</a:t>
                      </a:r>
                    </a:p>
                  </a:txBody>
                  <a:tcPr/>
                </a:tc>
                <a:extLst>
                  <a:ext uri="{0D108BD9-81ED-4DB2-BD59-A6C34878D82A}">
                    <a16:rowId xmlns:a16="http://schemas.microsoft.com/office/drawing/2014/main" val="10001"/>
                  </a:ext>
                </a:extLst>
              </a:tr>
              <a:tr h="908996">
                <a:tc>
                  <a:txBody>
                    <a:bodyPr/>
                    <a:lstStyle/>
                    <a:p>
                      <a:r>
                        <a:rPr lang="es-MX" dirty="0"/>
                        <a:t>11.-La información(los mensajes</a:t>
                      </a:r>
                      <a:r>
                        <a:rPr lang="es-MX" baseline="0" dirty="0"/>
                        <a:t> en pantalla, y otra documentación</a:t>
                      </a:r>
                      <a:r>
                        <a:rPr lang="es-MX" dirty="0"/>
                        <a:t>), proporcionada con el sistema es clara</a:t>
                      </a:r>
                    </a:p>
                  </a:txBody>
                  <a:tcPr/>
                </a:tc>
                <a:tc>
                  <a:txBody>
                    <a:bodyPr/>
                    <a:lstStyle/>
                    <a:p>
                      <a:r>
                        <a:rPr lang="es-MX" dirty="0"/>
                        <a:t>5.181</a:t>
                      </a:r>
                    </a:p>
                  </a:txBody>
                  <a:tcPr>
                    <a:solidFill>
                      <a:schemeClr val="tx1">
                        <a:lumMod val="65000"/>
                      </a:schemeClr>
                    </a:solidFill>
                  </a:tcPr>
                </a:tc>
                <a:tc>
                  <a:txBody>
                    <a:bodyPr/>
                    <a:lstStyle/>
                    <a:p>
                      <a:r>
                        <a:rPr lang="es-MX" dirty="0"/>
                        <a:t>1.250</a:t>
                      </a:r>
                    </a:p>
                  </a:txBody>
                  <a:tcPr>
                    <a:solidFill>
                      <a:schemeClr val="tx1">
                        <a:lumMod val="65000"/>
                      </a:schemeClr>
                    </a:solidFill>
                  </a:tcPr>
                </a:tc>
                <a:tc>
                  <a:txBody>
                    <a:bodyPr/>
                    <a:lstStyle/>
                    <a:p>
                      <a:r>
                        <a:rPr lang="es-MX" dirty="0"/>
                        <a:t>5</a:t>
                      </a:r>
                    </a:p>
                  </a:txBody>
                  <a:tcPr/>
                </a:tc>
                <a:tc>
                  <a:txBody>
                    <a:bodyPr/>
                    <a:lstStyle/>
                    <a:p>
                      <a:r>
                        <a:rPr lang="es-MX" dirty="0"/>
                        <a:t>1.2649</a:t>
                      </a:r>
                    </a:p>
                  </a:txBody>
                  <a:tcPr/>
                </a:tc>
                <a:extLst>
                  <a:ext uri="{0D108BD9-81ED-4DB2-BD59-A6C34878D82A}">
                    <a16:rowId xmlns:a16="http://schemas.microsoft.com/office/drawing/2014/main" val="10002"/>
                  </a:ext>
                </a:extLst>
              </a:tr>
              <a:tr h="526640">
                <a:tc>
                  <a:txBody>
                    <a:bodyPr/>
                    <a:lstStyle/>
                    <a:p>
                      <a:r>
                        <a:rPr lang="es-MX" dirty="0"/>
                        <a:t>12.- Es fácil encontrar</a:t>
                      </a:r>
                      <a:r>
                        <a:rPr lang="es-MX" baseline="0" dirty="0"/>
                        <a:t> la información que necesito</a:t>
                      </a:r>
                      <a:endParaRPr lang="es-MX" dirty="0"/>
                    </a:p>
                  </a:txBody>
                  <a:tcPr/>
                </a:tc>
                <a:tc>
                  <a:txBody>
                    <a:bodyPr/>
                    <a:lstStyle/>
                    <a:p>
                      <a:r>
                        <a:rPr lang="es-MX" dirty="0"/>
                        <a:t>5</a:t>
                      </a:r>
                    </a:p>
                  </a:txBody>
                  <a:tcPr>
                    <a:solidFill>
                      <a:schemeClr val="tx1">
                        <a:lumMod val="65000"/>
                      </a:schemeClr>
                    </a:solidFill>
                  </a:tcPr>
                </a:tc>
                <a:tc>
                  <a:txBody>
                    <a:bodyPr/>
                    <a:lstStyle/>
                    <a:p>
                      <a:r>
                        <a:rPr lang="es-MX" dirty="0"/>
                        <a:t>1.264</a:t>
                      </a:r>
                    </a:p>
                  </a:txBody>
                  <a:tcPr>
                    <a:solidFill>
                      <a:schemeClr val="tx1">
                        <a:lumMod val="65000"/>
                      </a:schemeClr>
                    </a:solidFill>
                  </a:tcPr>
                </a:tc>
                <a:tc>
                  <a:txBody>
                    <a:bodyPr/>
                    <a:lstStyle/>
                    <a:p>
                      <a:r>
                        <a:rPr lang="es-MX" dirty="0"/>
                        <a:t>5.333</a:t>
                      </a:r>
                    </a:p>
                  </a:txBody>
                  <a:tcPr/>
                </a:tc>
                <a:tc>
                  <a:txBody>
                    <a:bodyPr/>
                    <a:lstStyle/>
                    <a:p>
                      <a:r>
                        <a:rPr lang="es-MX" dirty="0"/>
                        <a:t>1.21106</a:t>
                      </a:r>
                    </a:p>
                  </a:txBody>
                  <a:tcPr/>
                </a:tc>
                <a:extLst>
                  <a:ext uri="{0D108BD9-81ED-4DB2-BD59-A6C34878D82A}">
                    <a16:rowId xmlns:a16="http://schemas.microsoft.com/office/drawing/2014/main" val="10003"/>
                  </a:ext>
                </a:extLst>
              </a:tr>
              <a:tr h="526640">
                <a:tc>
                  <a:txBody>
                    <a:bodyPr/>
                    <a:lstStyle/>
                    <a:p>
                      <a:r>
                        <a:rPr lang="es-MX" dirty="0"/>
                        <a:t>13.- La información proporcionada por el sistema es fácil de entender</a:t>
                      </a:r>
                    </a:p>
                  </a:txBody>
                  <a:tcPr/>
                </a:tc>
                <a:tc>
                  <a:txBody>
                    <a:bodyPr/>
                    <a:lstStyle/>
                    <a:p>
                      <a:r>
                        <a:rPr lang="es-MX" dirty="0"/>
                        <a:t>5.090</a:t>
                      </a:r>
                    </a:p>
                  </a:txBody>
                  <a:tcPr>
                    <a:solidFill>
                      <a:schemeClr val="tx1">
                        <a:lumMod val="65000"/>
                      </a:schemeClr>
                    </a:solidFill>
                  </a:tcPr>
                </a:tc>
                <a:tc>
                  <a:txBody>
                    <a:bodyPr/>
                    <a:lstStyle/>
                    <a:p>
                      <a:r>
                        <a:rPr lang="es-MX" dirty="0"/>
                        <a:t>1.375</a:t>
                      </a:r>
                    </a:p>
                  </a:txBody>
                  <a:tcPr>
                    <a:solidFill>
                      <a:schemeClr val="tx1">
                        <a:lumMod val="65000"/>
                      </a:schemeClr>
                    </a:solidFill>
                  </a:tcPr>
                </a:tc>
                <a:tc>
                  <a:txBody>
                    <a:bodyPr/>
                    <a:lstStyle/>
                    <a:p>
                      <a:r>
                        <a:rPr lang="es-MX" dirty="0"/>
                        <a:t>5.5</a:t>
                      </a:r>
                    </a:p>
                  </a:txBody>
                  <a:tcPr/>
                </a:tc>
                <a:tc>
                  <a:txBody>
                    <a:bodyPr/>
                    <a:lstStyle/>
                    <a:p>
                      <a:r>
                        <a:rPr lang="es-MX" dirty="0"/>
                        <a:t>1.2247</a:t>
                      </a:r>
                    </a:p>
                  </a:txBody>
                  <a:tcPr/>
                </a:tc>
                <a:extLst>
                  <a:ext uri="{0D108BD9-81ED-4DB2-BD59-A6C34878D82A}">
                    <a16:rowId xmlns:a16="http://schemas.microsoft.com/office/drawing/2014/main" val="10004"/>
                  </a:ext>
                </a:extLst>
              </a:tr>
              <a:tr h="526640">
                <a:tc>
                  <a:txBody>
                    <a:bodyPr/>
                    <a:lstStyle/>
                    <a:p>
                      <a:r>
                        <a:rPr lang="es-MX" dirty="0"/>
                        <a:t>14.- la información</a:t>
                      </a:r>
                      <a:r>
                        <a:rPr lang="es-MX" baseline="0" dirty="0"/>
                        <a:t> es eficaz para ayudar a completar las tareas</a:t>
                      </a:r>
                      <a:endParaRPr lang="es-MX" dirty="0"/>
                    </a:p>
                  </a:txBody>
                  <a:tcPr/>
                </a:tc>
                <a:tc>
                  <a:txBody>
                    <a:bodyPr/>
                    <a:lstStyle/>
                    <a:p>
                      <a:r>
                        <a:rPr lang="es-MX" dirty="0"/>
                        <a:t>5.545</a:t>
                      </a:r>
                    </a:p>
                  </a:txBody>
                  <a:tcPr>
                    <a:solidFill>
                      <a:schemeClr val="tx1">
                        <a:lumMod val="65000"/>
                      </a:schemeClr>
                    </a:solidFill>
                  </a:tcPr>
                </a:tc>
                <a:tc>
                  <a:txBody>
                    <a:bodyPr/>
                    <a:lstStyle/>
                    <a:p>
                      <a:r>
                        <a:rPr lang="es-MX" dirty="0"/>
                        <a:t>1.293</a:t>
                      </a:r>
                    </a:p>
                  </a:txBody>
                  <a:tcPr>
                    <a:solidFill>
                      <a:schemeClr val="tx1">
                        <a:lumMod val="65000"/>
                      </a:schemeClr>
                    </a:solidFill>
                  </a:tcPr>
                </a:tc>
                <a:tc>
                  <a:txBody>
                    <a:bodyPr/>
                    <a:lstStyle/>
                    <a:p>
                      <a:r>
                        <a:rPr lang="es-MX" dirty="0"/>
                        <a:t>5.1666</a:t>
                      </a:r>
                    </a:p>
                  </a:txBody>
                  <a:tcPr/>
                </a:tc>
                <a:tc>
                  <a:txBody>
                    <a:bodyPr/>
                    <a:lstStyle/>
                    <a:p>
                      <a:r>
                        <a:rPr lang="es-MX" dirty="0"/>
                        <a:t>1.16904</a:t>
                      </a:r>
                    </a:p>
                  </a:txBody>
                  <a:tcPr/>
                </a:tc>
                <a:extLst>
                  <a:ext uri="{0D108BD9-81ED-4DB2-BD59-A6C34878D82A}">
                    <a16:rowId xmlns:a16="http://schemas.microsoft.com/office/drawing/2014/main" val="10005"/>
                  </a:ext>
                </a:extLst>
              </a:tr>
              <a:tr h="526640">
                <a:tc>
                  <a:txBody>
                    <a:bodyPr/>
                    <a:lstStyle/>
                    <a:p>
                      <a:r>
                        <a:rPr lang="es-MX" dirty="0"/>
                        <a:t>15.- La organización de</a:t>
                      </a:r>
                      <a:r>
                        <a:rPr lang="es-MX" baseline="0" dirty="0"/>
                        <a:t> la información en las pantallas</a:t>
                      </a:r>
                      <a:endParaRPr lang="es-MX" dirty="0"/>
                    </a:p>
                  </a:txBody>
                  <a:tcPr/>
                </a:tc>
                <a:tc>
                  <a:txBody>
                    <a:bodyPr/>
                    <a:lstStyle/>
                    <a:p>
                      <a:r>
                        <a:rPr lang="es-MX" dirty="0"/>
                        <a:t>5.36</a:t>
                      </a:r>
                    </a:p>
                  </a:txBody>
                  <a:tcPr>
                    <a:solidFill>
                      <a:schemeClr val="tx1">
                        <a:lumMod val="65000"/>
                      </a:schemeClr>
                    </a:solidFill>
                  </a:tcPr>
                </a:tc>
                <a:tc>
                  <a:txBody>
                    <a:bodyPr/>
                    <a:lstStyle/>
                    <a:p>
                      <a:r>
                        <a:rPr lang="es-MX" dirty="0"/>
                        <a:t>1.120</a:t>
                      </a:r>
                    </a:p>
                  </a:txBody>
                  <a:tcPr>
                    <a:solidFill>
                      <a:schemeClr val="tx1">
                        <a:lumMod val="65000"/>
                      </a:schemeClr>
                    </a:solidFill>
                  </a:tcPr>
                </a:tc>
                <a:tc>
                  <a:txBody>
                    <a:bodyPr/>
                    <a:lstStyle/>
                    <a:p>
                      <a:r>
                        <a:rPr lang="es-MX" dirty="0"/>
                        <a:t>5.333</a:t>
                      </a:r>
                    </a:p>
                  </a:txBody>
                  <a:tcPr/>
                </a:tc>
                <a:tc>
                  <a:txBody>
                    <a:bodyPr/>
                    <a:lstStyle/>
                    <a:p>
                      <a:r>
                        <a:rPr lang="es-MX" dirty="0"/>
                        <a:t>1.0327</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73502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Calidad de la interfaz de usuario</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142735385"/>
              </p:ext>
            </p:extLst>
          </p:nvPr>
        </p:nvGraphicFramePr>
        <p:xfrm>
          <a:off x="1103312" y="2052638"/>
          <a:ext cx="10152824" cy="4311411"/>
        </p:xfrm>
        <a:graphic>
          <a:graphicData uri="http://schemas.openxmlformats.org/drawingml/2006/table">
            <a:tbl>
              <a:tblPr firstRow="1" bandRow="1">
                <a:tableStyleId>{5C22544A-7EE6-4342-B048-85BDC9FD1C3A}</a:tableStyleId>
              </a:tblPr>
              <a:tblGrid>
                <a:gridCol w="3481567">
                  <a:extLst>
                    <a:ext uri="{9D8B030D-6E8A-4147-A177-3AD203B41FA5}">
                      <a16:colId xmlns:a16="http://schemas.microsoft.com/office/drawing/2014/main" val="20000"/>
                    </a:ext>
                  </a:extLst>
                </a:gridCol>
                <a:gridCol w="1468191">
                  <a:extLst>
                    <a:ext uri="{9D8B030D-6E8A-4147-A177-3AD203B41FA5}">
                      <a16:colId xmlns:a16="http://schemas.microsoft.com/office/drawing/2014/main" val="20001"/>
                    </a:ext>
                  </a:extLst>
                </a:gridCol>
                <a:gridCol w="1803043">
                  <a:extLst>
                    <a:ext uri="{9D8B030D-6E8A-4147-A177-3AD203B41FA5}">
                      <a16:colId xmlns:a16="http://schemas.microsoft.com/office/drawing/2014/main" val="20002"/>
                    </a:ext>
                  </a:extLst>
                </a:gridCol>
                <a:gridCol w="1369458">
                  <a:extLst>
                    <a:ext uri="{9D8B030D-6E8A-4147-A177-3AD203B41FA5}">
                      <a16:colId xmlns:a16="http://schemas.microsoft.com/office/drawing/2014/main" val="20003"/>
                    </a:ext>
                  </a:extLst>
                </a:gridCol>
                <a:gridCol w="2030565">
                  <a:extLst>
                    <a:ext uri="{9D8B030D-6E8A-4147-A177-3AD203B41FA5}">
                      <a16:colId xmlns:a16="http://schemas.microsoft.com/office/drawing/2014/main" val="20004"/>
                    </a:ext>
                  </a:extLst>
                </a:gridCol>
              </a:tblGrid>
              <a:tr h="620387">
                <a:tc>
                  <a:txBody>
                    <a:bodyPr/>
                    <a:lstStyle/>
                    <a:p>
                      <a:r>
                        <a:rPr lang="es-MX" dirty="0"/>
                        <a:t>Preguntas</a:t>
                      </a:r>
                    </a:p>
                  </a:txBody>
                  <a:tcPr/>
                </a:tc>
                <a:tc>
                  <a:txBody>
                    <a:bodyPr/>
                    <a:lstStyle/>
                    <a:p>
                      <a:r>
                        <a:rPr lang="es-MX" dirty="0"/>
                        <a:t>Promedio</a:t>
                      </a:r>
                    </a:p>
                  </a:txBody>
                  <a:tcPr>
                    <a:solidFill>
                      <a:schemeClr val="tx1">
                        <a:lumMod val="65000"/>
                      </a:schemeClr>
                    </a:solidFill>
                  </a:tcPr>
                </a:tc>
                <a:tc>
                  <a:txBody>
                    <a:bodyPr/>
                    <a:lstStyle/>
                    <a:p>
                      <a:r>
                        <a:rPr lang="es-MX" dirty="0"/>
                        <a:t>Desviación</a:t>
                      </a:r>
                      <a:r>
                        <a:rPr lang="es-MX" baseline="0" dirty="0"/>
                        <a:t> estándar </a:t>
                      </a:r>
                      <a:endParaRPr lang="es-MX" dirty="0"/>
                    </a:p>
                  </a:txBody>
                  <a:tcPr>
                    <a:solidFill>
                      <a:schemeClr val="tx1">
                        <a:lumMod val="65000"/>
                      </a:schemeClr>
                    </a:solidFill>
                  </a:tcPr>
                </a:tc>
                <a:tc>
                  <a:txBody>
                    <a:bodyPr/>
                    <a:lstStyle/>
                    <a:p>
                      <a:r>
                        <a:rPr lang="es-MX" dirty="0"/>
                        <a:t>Promedio</a:t>
                      </a:r>
                    </a:p>
                  </a:txBody>
                  <a:tcPr/>
                </a:tc>
                <a:tc>
                  <a:txBody>
                    <a:bodyPr/>
                    <a:lstStyle/>
                    <a:p>
                      <a:r>
                        <a:rPr lang="es-MX" dirty="0"/>
                        <a:t>Desviación</a:t>
                      </a:r>
                      <a:r>
                        <a:rPr lang="es-MX" baseline="0" dirty="0"/>
                        <a:t> estándar </a:t>
                      </a:r>
                      <a:endParaRPr lang="es-MX" dirty="0"/>
                    </a:p>
                  </a:txBody>
                  <a:tcPr/>
                </a:tc>
                <a:extLst>
                  <a:ext uri="{0D108BD9-81ED-4DB2-BD59-A6C34878D82A}">
                    <a16:rowId xmlns:a16="http://schemas.microsoft.com/office/drawing/2014/main" val="10000"/>
                  </a:ext>
                </a:extLst>
              </a:tr>
              <a:tr h="1070805">
                <a:tc>
                  <a:txBody>
                    <a:bodyPr/>
                    <a:lstStyle/>
                    <a:p>
                      <a:r>
                        <a:rPr lang="es-MX" dirty="0"/>
                        <a:t>16.- La interfaz del sistema es agradable</a:t>
                      </a:r>
                    </a:p>
                  </a:txBody>
                  <a:tcPr/>
                </a:tc>
                <a:tc>
                  <a:txBody>
                    <a:bodyPr/>
                    <a:lstStyle/>
                    <a:p>
                      <a:r>
                        <a:rPr lang="es-MX" dirty="0"/>
                        <a:t>5</a:t>
                      </a:r>
                    </a:p>
                  </a:txBody>
                  <a:tcPr>
                    <a:solidFill>
                      <a:schemeClr val="tx1">
                        <a:lumMod val="65000"/>
                      </a:schemeClr>
                    </a:solidFill>
                  </a:tcPr>
                </a:tc>
                <a:tc>
                  <a:txBody>
                    <a:bodyPr/>
                    <a:lstStyle/>
                    <a:p>
                      <a:r>
                        <a:rPr lang="es-MX" dirty="0"/>
                        <a:t>1.341</a:t>
                      </a:r>
                    </a:p>
                  </a:txBody>
                  <a:tcPr>
                    <a:solidFill>
                      <a:schemeClr val="tx1">
                        <a:lumMod val="65000"/>
                      </a:schemeClr>
                    </a:solidFill>
                  </a:tcPr>
                </a:tc>
                <a:tc>
                  <a:txBody>
                    <a:bodyPr/>
                    <a:lstStyle/>
                    <a:p>
                      <a:r>
                        <a:rPr lang="es-MX" dirty="0"/>
                        <a:t>4.833</a:t>
                      </a:r>
                    </a:p>
                  </a:txBody>
                  <a:tcPr/>
                </a:tc>
                <a:tc>
                  <a:txBody>
                    <a:bodyPr/>
                    <a:lstStyle/>
                    <a:p>
                      <a:r>
                        <a:rPr lang="es-MX" dirty="0"/>
                        <a:t>0.75277</a:t>
                      </a:r>
                    </a:p>
                  </a:txBody>
                  <a:tcPr/>
                </a:tc>
                <a:extLst>
                  <a:ext uri="{0D108BD9-81ED-4DB2-BD59-A6C34878D82A}">
                    <a16:rowId xmlns:a16="http://schemas.microsoft.com/office/drawing/2014/main" val="10001"/>
                  </a:ext>
                </a:extLst>
              </a:tr>
              <a:tr h="1070805">
                <a:tc>
                  <a:txBody>
                    <a:bodyPr/>
                    <a:lstStyle/>
                    <a:p>
                      <a:r>
                        <a:rPr lang="es-MX" dirty="0"/>
                        <a:t>17.-Me gusta usar la interfaz del sistema</a:t>
                      </a:r>
                    </a:p>
                  </a:txBody>
                  <a:tcPr/>
                </a:tc>
                <a:tc>
                  <a:txBody>
                    <a:bodyPr/>
                    <a:lstStyle/>
                    <a:p>
                      <a:r>
                        <a:rPr lang="es-MX" dirty="0"/>
                        <a:t>5</a:t>
                      </a:r>
                    </a:p>
                  </a:txBody>
                  <a:tcPr>
                    <a:solidFill>
                      <a:schemeClr val="tx1">
                        <a:lumMod val="65000"/>
                      </a:schemeClr>
                    </a:solidFill>
                  </a:tcPr>
                </a:tc>
                <a:tc>
                  <a:txBody>
                    <a:bodyPr/>
                    <a:lstStyle/>
                    <a:p>
                      <a:r>
                        <a:rPr lang="es-MX" dirty="0"/>
                        <a:t>1.414</a:t>
                      </a:r>
                    </a:p>
                  </a:txBody>
                  <a:tcPr>
                    <a:solidFill>
                      <a:schemeClr val="tx1">
                        <a:lumMod val="65000"/>
                      </a:schemeClr>
                    </a:solidFill>
                  </a:tcPr>
                </a:tc>
                <a:tc>
                  <a:txBody>
                    <a:bodyPr/>
                    <a:lstStyle/>
                    <a:p>
                      <a:r>
                        <a:rPr lang="es-MX" dirty="0"/>
                        <a:t>5.166</a:t>
                      </a:r>
                    </a:p>
                  </a:txBody>
                  <a:tcPr/>
                </a:tc>
                <a:tc>
                  <a:txBody>
                    <a:bodyPr/>
                    <a:lstStyle/>
                    <a:p>
                      <a:r>
                        <a:rPr lang="es-MX" dirty="0"/>
                        <a:t>0.75277</a:t>
                      </a:r>
                    </a:p>
                  </a:txBody>
                  <a:tcPr/>
                </a:tc>
                <a:extLst>
                  <a:ext uri="{0D108BD9-81ED-4DB2-BD59-A6C34878D82A}">
                    <a16:rowId xmlns:a16="http://schemas.microsoft.com/office/drawing/2014/main" val="10002"/>
                  </a:ext>
                </a:extLst>
              </a:tr>
              <a:tr h="1529721">
                <a:tc>
                  <a:txBody>
                    <a:bodyPr/>
                    <a:lstStyle/>
                    <a:p>
                      <a:r>
                        <a:rPr lang="es-MX" dirty="0"/>
                        <a:t>18.- Este sistema tiene todas las funciones y capacidades que</a:t>
                      </a:r>
                      <a:r>
                        <a:rPr lang="es-MX" baseline="0" dirty="0"/>
                        <a:t> espero que tenga</a:t>
                      </a:r>
                      <a:endParaRPr lang="es-MX" dirty="0"/>
                    </a:p>
                  </a:txBody>
                  <a:tcPr/>
                </a:tc>
                <a:tc>
                  <a:txBody>
                    <a:bodyPr/>
                    <a:lstStyle/>
                    <a:p>
                      <a:r>
                        <a:rPr lang="es-MX" dirty="0"/>
                        <a:t>5</a:t>
                      </a:r>
                    </a:p>
                  </a:txBody>
                  <a:tcPr>
                    <a:solidFill>
                      <a:schemeClr val="tx1">
                        <a:lumMod val="65000"/>
                      </a:schemeClr>
                    </a:solidFill>
                  </a:tcPr>
                </a:tc>
                <a:tc>
                  <a:txBody>
                    <a:bodyPr/>
                    <a:lstStyle/>
                    <a:p>
                      <a:r>
                        <a:rPr lang="es-MX" dirty="0"/>
                        <a:t>1.612</a:t>
                      </a:r>
                    </a:p>
                  </a:txBody>
                  <a:tcPr>
                    <a:solidFill>
                      <a:schemeClr val="tx1">
                        <a:lumMod val="65000"/>
                      </a:schemeClr>
                    </a:solidFill>
                  </a:tcPr>
                </a:tc>
                <a:tc>
                  <a:txBody>
                    <a:bodyPr/>
                    <a:lstStyle/>
                    <a:p>
                      <a:r>
                        <a:rPr lang="es-MX" dirty="0"/>
                        <a:t>4.833</a:t>
                      </a:r>
                    </a:p>
                  </a:txBody>
                  <a:tcPr/>
                </a:tc>
                <a:tc>
                  <a:txBody>
                    <a:bodyPr/>
                    <a:lstStyle/>
                    <a:p>
                      <a:r>
                        <a:rPr lang="es-MX" dirty="0"/>
                        <a:t>0.75277</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23922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Evaluación general</a:t>
            </a:r>
          </a:p>
        </p:txBody>
      </p:sp>
      <p:graphicFrame>
        <p:nvGraphicFramePr>
          <p:cNvPr id="5" name="Tabla 4"/>
          <p:cNvGraphicFramePr>
            <a:graphicFrameLocks noGrp="1"/>
          </p:cNvGraphicFramePr>
          <p:nvPr>
            <p:extLst>
              <p:ext uri="{D42A27DB-BD31-4B8C-83A1-F6EECF244321}">
                <p14:modId xmlns:p14="http://schemas.microsoft.com/office/powerpoint/2010/main" val="949986410"/>
              </p:ext>
            </p:extLst>
          </p:nvPr>
        </p:nvGraphicFramePr>
        <p:xfrm>
          <a:off x="1185332" y="1765582"/>
          <a:ext cx="10148077" cy="1280160"/>
        </p:xfrm>
        <a:graphic>
          <a:graphicData uri="http://schemas.openxmlformats.org/drawingml/2006/table">
            <a:tbl>
              <a:tblPr firstRow="1" bandRow="1">
                <a:tableStyleId>{5C22544A-7EE6-4342-B048-85BDC9FD1C3A}</a:tableStyleId>
              </a:tblPr>
              <a:tblGrid>
                <a:gridCol w="3322274">
                  <a:extLst>
                    <a:ext uri="{9D8B030D-6E8A-4147-A177-3AD203B41FA5}">
                      <a16:colId xmlns:a16="http://schemas.microsoft.com/office/drawing/2014/main" val="20000"/>
                    </a:ext>
                  </a:extLst>
                </a:gridCol>
                <a:gridCol w="1378039">
                  <a:extLst>
                    <a:ext uri="{9D8B030D-6E8A-4147-A177-3AD203B41FA5}">
                      <a16:colId xmlns:a16="http://schemas.microsoft.com/office/drawing/2014/main" val="20001"/>
                    </a:ext>
                  </a:extLst>
                </a:gridCol>
                <a:gridCol w="1403797">
                  <a:extLst>
                    <a:ext uri="{9D8B030D-6E8A-4147-A177-3AD203B41FA5}">
                      <a16:colId xmlns:a16="http://schemas.microsoft.com/office/drawing/2014/main" val="20002"/>
                    </a:ext>
                  </a:extLst>
                </a:gridCol>
                <a:gridCol w="1659051">
                  <a:extLst>
                    <a:ext uri="{9D8B030D-6E8A-4147-A177-3AD203B41FA5}">
                      <a16:colId xmlns:a16="http://schemas.microsoft.com/office/drawing/2014/main" val="20003"/>
                    </a:ext>
                  </a:extLst>
                </a:gridCol>
                <a:gridCol w="2384916">
                  <a:extLst>
                    <a:ext uri="{9D8B030D-6E8A-4147-A177-3AD203B41FA5}">
                      <a16:colId xmlns:a16="http://schemas.microsoft.com/office/drawing/2014/main" val="20004"/>
                    </a:ext>
                  </a:extLst>
                </a:gridCol>
              </a:tblGrid>
              <a:tr h="370840">
                <a:tc>
                  <a:txBody>
                    <a:bodyPr/>
                    <a:lstStyle/>
                    <a:p>
                      <a:r>
                        <a:rPr lang="es-MX" dirty="0"/>
                        <a:t>Preguntas</a:t>
                      </a:r>
                    </a:p>
                  </a:txBody>
                  <a:tcPr/>
                </a:tc>
                <a:tc>
                  <a:txBody>
                    <a:bodyPr/>
                    <a:lstStyle/>
                    <a:p>
                      <a:r>
                        <a:rPr lang="es-MX" dirty="0"/>
                        <a:t>Promedio</a:t>
                      </a:r>
                    </a:p>
                  </a:txBody>
                  <a:tcPr>
                    <a:solidFill>
                      <a:schemeClr val="tx1">
                        <a:lumMod val="65000"/>
                      </a:schemeClr>
                    </a:solidFill>
                  </a:tcPr>
                </a:tc>
                <a:tc>
                  <a:txBody>
                    <a:bodyPr/>
                    <a:lstStyle/>
                    <a:p>
                      <a:r>
                        <a:rPr lang="es-MX" dirty="0"/>
                        <a:t>Desviación</a:t>
                      </a:r>
                      <a:r>
                        <a:rPr lang="es-MX" baseline="0" dirty="0"/>
                        <a:t> estándar</a:t>
                      </a:r>
                      <a:endParaRPr lang="es-MX" dirty="0"/>
                    </a:p>
                  </a:txBody>
                  <a:tcPr>
                    <a:solidFill>
                      <a:schemeClr val="tx1">
                        <a:lumMod val="65000"/>
                      </a:schemeClr>
                    </a:solidFill>
                  </a:tcPr>
                </a:tc>
                <a:tc>
                  <a:txBody>
                    <a:bodyPr/>
                    <a:lstStyle/>
                    <a:p>
                      <a:r>
                        <a:rPr lang="es-MX" dirty="0"/>
                        <a:t>Promedio</a:t>
                      </a:r>
                    </a:p>
                  </a:txBody>
                  <a:tcPr/>
                </a:tc>
                <a:tc>
                  <a:txBody>
                    <a:bodyPr/>
                    <a:lstStyle/>
                    <a:p>
                      <a:r>
                        <a:rPr lang="es-MX" dirty="0"/>
                        <a:t>Desviación</a:t>
                      </a:r>
                      <a:r>
                        <a:rPr lang="es-MX" baseline="0" dirty="0"/>
                        <a:t> estándar </a:t>
                      </a:r>
                      <a:endParaRPr lang="es-MX" dirty="0"/>
                    </a:p>
                  </a:txBody>
                  <a:tcPr/>
                </a:tc>
                <a:extLst>
                  <a:ext uri="{0D108BD9-81ED-4DB2-BD59-A6C34878D82A}">
                    <a16:rowId xmlns:a16="http://schemas.microsoft.com/office/drawing/2014/main" val="10000"/>
                  </a:ext>
                </a:extLst>
              </a:tr>
              <a:tr h="370840">
                <a:tc>
                  <a:txBody>
                    <a:bodyPr/>
                    <a:lstStyle/>
                    <a:p>
                      <a:r>
                        <a:rPr lang="es-MX" dirty="0"/>
                        <a:t>En general,</a:t>
                      </a:r>
                      <a:r>
                        <a:rPr lang="es-MX" baseline="0" dirty="0"/>
                        <a:t> estoy satisfecho con el sistema</a:t>
                      </a:r>
                      <a:endParaRPr lang="es-MX" dirty="0"/>
                    </a:p>
                  </a:txBody>
                  <a:tcPr/>
                </a:tc>
                <a:tc>
                  <a:txBody>
                    <a:bodyPr/>
                    <a:lstStyle/>
                    <a:p>
                      <a:r>
                        <a:rPr lang="es-MX" dirty="0"/>
                        <a:t>5.09</a:t>
                      </a:r>
                    </a:p>
                  </a:txBody>
                  <a:tcPr>
                    <a:solidFill>
                      <a:schemeClr val="tx1">
                        <a:lumMod val="65000"/>
                      </a:schemeClr>
                    </a:solidFill>
                  </a:tcPr>
                </a:tc>
                <a:tc>
                  <a:txBody>
                    <a:bodyPr/>
                    <a:lstStyle/>
                    <a:p>
                      <a:r>
                        <a:rPr lang="es-MX" dirty="0"/>
                        <a:t>1.044</a:t>
                      </a:r>
                    </a:p>
                  </a:txBody>
                  <a:tcPr>
                    <a:solidFill>
                      <a:schemeClr val="tx1">
                        <a:lumMod val="65000"/>
                      </a:schemeClr>
                    </a:solidFill>
                  </a:tcPr>
                </a:tc>
                <a:tc>
                  <a:txBody>
                    <a:bodyPr/>
                    <a:lstStyle/>
                    <a:p>
                      <a:r>
                        <a:rPr lang="es-MX" dirty="0"/>
                        <a:t>5.5</a:t>
                      </a:r>
                    </a:p>
                  </a:txBody>
                  <a:tcPr/>
                </a:tc>
                <a:tc>
                  <a:txBody>
                    <a:bodyPr/>
                    <a:lstStyle/>
                    <a:p>
                      <a:r>
                        <a:rPr lang="es-MX" dirty="0"/>
                        <a:t>1.2247</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006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21770E-0978-4568-9F09-18634FE8F7AF}"/>
              </a:ext>
            </a:extLst>
          </p:cNvPr>
          <p:cNvSpPr>
            <a:spLocks noGrp="1"/>
          </p:cNvSpPr>
          <p:nvPr>
            <p:ph type="title"/>
          </p:nvPr>
        </p:nvSpPr>
        <p:spPr/>
        <p:txBody>
          <a:bodyPr/>
          <a:lstStyle/>
          <a:p>
            <a:r>
              <a:rPr lang="es-MX" dirty="0"/>
              <a:t>Conclusiones</a:t>
            </a:r>
          </a:p>
        </p:txBody>
      </p:sp>
      <p:sp>
        <p:nvSpPr>
          <p:cNvPr id="3" name="Marcador de contenido 2">
            <a:extLst>
              <a:ext uri="{FF2B5EF4-FFF2-40B4-BE49-F238E27FC236}">
                <a16:creationId xmlns:a16="http://schemas.microsoft.com/office/drawing/2014/main" id="{5413D04A-7923-491A-8532-000C35490B3F}"/>
              </a:ext>
            </a:extLst>
          </p:cNvPr>
          <p:cNvSpPr>
            <a:spLocks noGrp="1"/>
          </p:cNvSpPr>
          <p:nvPr>
            <p:ph idx="1"/>
          </p:nvPr>
        </p:nvSpPr>
        <p:spPr/>
        <p:txBody>
          <a:bodyPr/>
          <a:lstStyle/>
          <a:p>
            <a:pPr marL="0" indent="0">
              <a:buNone/>
            </a:pPr>
            <a:r>
              <a:rPr lang="es-MX" dirty="0"/>
              <a:t>Gracias a la variedad de encuestados tanto en edad como en área, se obtuvo una retroalimentación muy rica. Sin embargo los resultados obtenidos en la segunda encuesta dejan en evidencia un deterioro en la calificación de la mayoría de categorías.</a:t>
            </a:r>
          </a:p>
          <a:p>
            <a:pPr marL="0" indent="0">
              <a:buNone/>
            </a:pPr>
            <a:r>
              <a:rPr lang="es-MX" dirty="0"/>
              <a:t>Como conclusión general se puede decir que el sistema esta en buen nivel en cuanto a la interacción con el usuario y su intuición, pero para seguir mejorando habrá que evolucionar constantemente </a:t>
            </a:r>
            <a:r>
              <a:rPr lang="es-MX"/>
              <a:t>el diseño.</a:t>
            </a:r>
            <a:endParaRPr lang="es-MX" dirty="0"/>
          </a:p>
        </p:txBody>
      </p:sp>
    </p:spTree>
    <p:extLst>
      <p:ext uri="{BB962C8B-B14F-4D97-AF65-F5344CB8AC3E}">
        <p14:creationId xmlns:p14="http://schemas.microsoft.com/office/powerpoint/2010/main" val="209314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90484"/>
            <a:ext cx="9905998" cy="1478570"/>
          </a:xfrm>
        </p:spPr>
        <p:txBody>
          <a:bodyPr/>
          <a:lstStyle/>
          <a:p>
            <a:r>
              <a:rPr lang="es-MX" dirty="0"/>
              <a:t>El modelo anterior</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130110"/>
            <a:ext cx="9058876" cy="5474605"/>
          </a:xfrm>
        </p:spPr>
      </p:pic>
    </p:spTree>
    <p:extLst>
      <p:ext uri="{BB962C8B-B14F-4D97-AF65-F5344CB8AC3E}">
        <p14:creationId xmlns:p14="http://schemas.microsoft.com/office/powerpoint/2010/main" val="324445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El modelo nuevo</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290" y="1712890"/>
            <a:ext cx="6697613" cy="4696497"/>
          </a:xfrm>
          <a:prstGeom prst="rect">
            <a:avLst/>
          </a:prstGeom>
        </p:spPr>
      </p:pic>
    </p:spTree>
    <p:extLst>
      <p:ext uri="{BB962C8B-B14F-4D97-AF65-F5344CB8AC3E}">
        <p14:creationId xmlns:p14="http://schemas.microsoft.com/office/powerpoint/2010/main" val="3101068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Videos</a:t>
            </a:r>
          </a:p>
        </p:txBody>
      </p:sp>
      <p:sp>
        <p:nvSpPr>
          <p:cNvPr id="3" name="Marcador de contenido 2"/>
          <p:cNvSpPr>
            <a:spLocks noGrp="1"/>
          </p:cNvSpPr>
          <p:nvPr>
            <p:ph idx="1"/>
          </p:nvPr>
        </p:nvSpPr>
        <p:spPr/>
        <p:txBody>
          <a:bodyPr/>
          <a:lstStyle/>
          <a:p>
            <a:r>
              <a:rPr lang="es-MX" dirty="0"/>
              <a:t>Link video1:</a:t>
            </a:r>
          </a:p>
          <a:p>
            <a:r>
              <a:rPr lang="es-MX" dirty="0">
                <a:hlinkClick r:id="rId2"/>
              </a:rPr>
              <a:t>https://www.youtube.com/watch?v=5u6uawmr7dQ&amp;feature=youtu.be&amp;fbclid=IwAR1SuZfpDakCTClbsd8EHssurRatyDl1R4Z1Mjrf-SuleYNzvM_X965G264</a:t>
            </a:r>
            <a:r>
              <a:rPr lang="es-MX" dirty="0"/>
              <a:t> </a:t>
            </a:r>
          </a:p>
          <a:p>
            <a:r>
              <a:rPr lang="es-MX" dirty="0"/>
              <a:t>Link video2:</a:t>
            </a:r>
          </a:p>
          <a:p>
            <a:r>
              <a:rPr lang="es-MX">
                <a:hlinkClick r:id="rId3"/>
              </a:rPr>
              <a:t>https://youtu.be/2rJ8iwvxf40</a:t>
            </a:r>
            <a:endParaRPr lang="es-MX" dirty="0"/>
          </a:p>
          <a:p>
            <a:endParaRPr lang="es-MX" dirty="0"/>
          </a:p>
        </p:txBody>
      </p:sp>
    </p:spTree>
    <p:extLst>
      <p:ext uri="{BB962C8B-B14F-4D97-AF65-F5344CB8AC3E}">
        <p14:creationId xmlns:p14="http://schemas.microsoft.com/office/powerpoint/2010/main" val="3251717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6867" y="2292772"/>
            <a:ext cx="9905998" cy="1478570"/>
          </a:xfrm>
        </p:spPr>
        <p:txBody>
          <a:bodyPr/>
          <a:lstStyle/>
          <a:p>
            <a:r>
              <a:rPr lang="es-MX" dirty="0"/>
              <a:t>Resultados de las encuestas 1</a:t>
            </a:r>
          </a:p>
        </p:txBody>
      </p:sp>
    </p:spTree>
    <p:extLst>
      <p:ext uri="{BB962C8B-B14F-4D97-AF65-F5344CB8AC3E}">
        <p14:creationId xmlns:p14="http://schemas.microsoft.com/office/powerpoint/2010/main" val="188667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a 12"/>
          <p:cNvGraphicFramePr>
            <a:graphicFrameLocks noGrp="1"/>
          </p:cNvGraphicFramePr>
          <p:nvPr>
            <p:extLst>
              <p:ext uri="{D42A27DB-BD31-4B8C-83A1-F6EECF244321}">
                <p14:modId xmlns:p14="http://schemas.microsoft.com/office/powerpoint/2010/main" val="735403698"/>
              </p:ext>
            </p:extLst>
          </p:nvPr>
        </p:nvGraphicFramePr>
        <p:xfrm>
          <a:off x="448949" y="1661376"/>
          <a:ext cx="10636741" cy="4851926"/>
        </p:xfrm>
        <a:graphic>
          <a:graphicData uri="http://schemas.openxmlformats.org/drawingml/2006/table">
            <a:tbl>
              <a:tblPr firstRow="1" bandRow="1">
                <a:tableStyleId>{5C22544A-7EE6-4342-B048-85BDC9FD1C3A}</a:tableStyleId>
              </a:tblPr>
              <a:tblGrid>
                <a:gridCol w="4517458">
                  <a:extLst>
                    <a:ext uri="{9D8B030D-6E8A-4147-A177-3AD203B41FA5}">
                      <a16:colId xmlns:a16="http://schemas.microsoft.com/office/drawing/2014/main" val="20000"/>
                    </a:ext>
                  </a:extLst>
                </a:gridCol>
                <a:gridCol w="1163937">
                  <a:extLst>
                    <a:ext uri="{9D8B030D-6E8A-4147-A177-3AD203B41FA5}">
                      <a16:colId xmlns:a16="http://schemas.microsoft.com/office/drawing/2014/main" val="20001"/>
                    </a:ext>
                  </a:extLst>
                </a:gridCol>
                <a:gridCol w="1445646">
                  <a:extLst>
                    <a:ext uri="{9D8B030D-6E8A-4147-A177-3AD203B41FA5}">
                      <a16:colId xmlns:a16="http://schemas.microsoft.com/office/drawing/2014/main" val="20002"/>
                    </a:ext>
                  </a:extLst>
                </a:gridCol>
                <a:gridCol w="1754850">
                  <a:extLst>
                    <a:ext uri="{9D8B030D-6E8A-4147-A177-3AD203B41FA5}">
                      <a16:colId xmlns:a16="http://schemas.microsoft.com/office/drawing/2014/main" val="20003"/>
                    </a:ext>
                  </a:extLst>
                </a:gridCol>
                <a:gridCol w="1754850">
                  <a:extLst>
                    <a:ext uri="{9D8B030D-6E8A-4147-A177-3AD203B41FA5}">
                      <a16:colId xmlns:a16="http://schemas.microsoft.com/office/drawing/2014/main" val="20004"/>
                    </a:ext>
                  </a:extLst>
                </a:gridCol>
              </a:tblGrid>
              <a:tr h="696290">
                <a:tc>
                  <a:txBody>
                    <a:bodyPr/>
                    <a:lstStyle/>
                    <a:p>
                      <a:r>
                        <a:rPr lang="es-MX" dirty="0"/>
                        <a:t>Preguntas</a:t>
                      </a:r>
                    </a:p>
                  </a:txBody>
                  <a:tcPr/>
                </a:tc>
                <a:tc>
                  <a:txBody>
                    <a:bodyPr/>
                    <a:lstStyle/>
                    <a:p>
                      <a:r>
                        <a:rPr lang="es-MX" dirty="0"/>
                        <a:t>Promedio</a:t>
                      </a:r>
                    </a:p>
                  </a:txBody>
                  <a:tcPr>
                    <a:solidFill>
                      <a:schemeClr val="tx1">
                        <a:lumMod val="65000"/>
                      </a:schemeClr>
                    </a:solidFill>
                  </a:tcPr>
                </a:tc>
                <a:tc>
                  <a:txBody>
                    <a:bodyPr/>
                    <a:lstStyle/>
                    <a:p>
                      <a:r>
                        <a:rPr lang="es-MX" dirty="0"/>
                        <a:t>Desviación</a:t>
                      </a:r>
                      <a:r>
                        <a:rPr lang="es-MX" baseline="0" dirty="0"/>
                        <a:t> estándar </a:t>
                      </a:r>
                      <a:endParaRPr lang="es-MX" dirty="0"/>
                    </a:p>
                  </a:txBody>
                  <a:tcPr>
                    <a:solidFill>
                      <a:schemeClr val="tx1">
                        <a:lumMod val="65000"/>
                      </a:schemeClr>
                    </a:solidFill>
                  </a:tcPr>
                </a:tc>
                <a:tc>
                  <a:txBody>
                    <a:bodyPr/>
                    <a:lstStyle/>
                    <a:p>
                      <a:r>
                        <a:rPr lang="es-MX" dirty="0"/>
                        <a:t>Promedio</a:t>
                      </a:r>
                    </a:p>
                  </a:txBody>
                  <a:tcPr/>
                </a:tc>
                <a:tc>
                  <a:txBody>
                    <a:bodyPr/>
                    <a:lstStyle/>
                    <a:p>
                      <a:r>
                        <a:rPr lang="es-MX" dirty="0"/>
                        <a:t>Desviación</a:t>
                      </a:r>
                      <a:r>
                        <a:rPr lang="es-MX" baseline="0" dirty="0"/>
                        <a:t> estándar </a:t>
                      </a:r>
                      <a:endParaRPr lang="es-MX" dirty="0"/>
                    </a:p>
                  </a:txBody>
                  <a:tcPr/>
                </a:tc>
                <a:extLst>
                  <a:ext uri="{0D108BD9-81ED-4DB2-BD59-A6C34878D82A}">
                    <a16:rowId xmlns:a16="http://schemas.microsoft.com/office/drawing/2014/main" val="10000"/>
                  </a:ext>
                </a:extLst>
              </a:tr>
              <a:tr h="696290">
                <a:tc>
                  <a:txBody>
                    <a:bodyPr/>
                    <a:lstStyle/>
                    <a:p>
                      <a:r>
                        <a:rPr lang="es-MX" dirty="0"/>
                        <a:t>1.-En general,</a:t>
                      </a:r>
                      <a:r>
                        <a:rPr lang="es-MX" baseline="0" dirty="0"/>
                        <a:t> estoy satisfecho con lo fácil que es utilizar el sistema</a:t>
                      </a:r>
                      <a:endParaRPr lang="es-MX" dirty="0"/>
                    </a:p>
                  </a:txBody>
                  <a:tcPr/>
                </a:tc>
                <a:tc>
                  <a:txBody>
                    <a:bodyPr/>
                    <a:lstStyle/>
                    <a:p>
                      <a:r>
                        <a:rPr lang="es-MX" dirty="0"/>
                        <a:t>5.333</a:t>
                      </a:r>
                    </a:p>
                  </a:txBody>
                  <a:tcPr>
                    <a:solidFill>
                      <a:schemeClr val="tx1">
                        <a:lumMod val="65000"/>
                      </a:schemeClr>
                    </a:solidFill>
                  </a:tcPr>
                </a:tc>
                <a:tc>
                  <a:txBody>
                    <a:bodyPr/>
                    <a:lstStyle/>
                    <a:p>
                      <a:r>
                        <a:rPr lang="es-MX" dirty="0"/>
                        <a:t>1.211</a:t>
                      </a:r>
                    </a:p>
                  </a:txBody>
                  <a:tcPr>
                    <a:solidFill>
                      <a:schemeClr val="tx1">
                        <a:lumMod val="65000"/>
                      </a:schemeClr>
                    </a:solidFill>
                  </a:tcPr>
                </a:tc>
                <a:tc>
                  <a:txBody>
                    <a:bodyPr/>
                    <a:lstStyle/>
                    <a:p>
                      <a:r>
                        <a:rPr lang="es-MX" dirty="0"/>
                        <a:t>5.545</a:t>
                      </a:r>
                    </a:p>
                  </a:txBody>
                  <a:tcPr/>
                </a:tc>
                <a:tc>
                  <a:txBody>
                    <a:bodyPr/>
                    <a:lstStyle/>
                    <a:p>
                      <a:r>
                        <a:rPr lang="es-MX" dirty="0"/>
                        <a:t>1.075</a:t>
                      </a:r>
                    </a:p>
                  </a:txBody>
                  <a:tcPr/>
                </a:tc>
                <a:extLst>
                  <a:ext uri="{0D108BD9-81ED-4DB2-BD59-A6C34878D82A}">
                    <a16:rowId xmlns:a16="http://schemas.microsoft.com/office/drawing/2014/main" val="10001"/>
                  </a:ext>
                </a:extLst>
              </a:tr>
              <a:tr h="685238">
                <a:tc>
                  <a:txBody>
                    <a:bodyPr/>
                    <a:lstStyle/>
                    <a:p>
                      <a:r>
                        <a:rPr lang="es-MX" dirty="0"/>
                        <a:t>2.- Es sencillo de utilizar el sistema</a:t>
                      </a:r>
                    </a:p>
                  </a:txBody>
                  <a:tcPr/>
                </a:tc>
                <a:tc>
                  <a:txBody>
                    <a:bodyPr/>
                    <a:lstStyle/>
                    <a:p>
                      <a:r>
                        <a:rPr lang="es-MX" dirty="0"/>
                        <a:t>5.666</a:t>
                      </a:r>
                    </a:p>
                  </a:txBody>
                  <a:tcPr>
                    <a:solidFill>
                      <a:schemeClr val="tx1">
                        <a:lumMod val="65000"/>
                      </a:schemeClr>
                    </a:solidFill>
                  </a:tcPr>
                </a:tc>
                <a:tc>
                  <a:txBody>
                    <a:bodyPr/>
                    <a:lstStyle/>
                    <a:p>
                      <a:r>
                        <a:rPr lang="es-MX" dirty="0"/>
                        <a:t>1.5055</a:t>
                      </a:r>
                    </a:p>
                  </a:txBody>
                  <a:tcPr>
                    <a:solidFill>
                      <a:schemeClr val="tx1">
                        <a:lumMod val="65000"/>
                      </a:schemeClr>
                    </a:solidFill>
                  </a:tcPr>
                </a:tc>
                <a:tc>
                  <a:txBody>
                    <a:bodyPr/>
                    <a:lstStyle/>
                    <a:p>
                      <a:r>
                        <a:rPr lang="es-MX" dirty="0"/>
                        <a:t> 5.181</a:t>
                      </a:r>
                    </a:p>
                  </a:txBody>
                  <a:tcPr/>
                </a:tc>
                <a:tc>
                  <a:txBody>
                    <a:bodyPr/>
                    <a:lstStyle/>
                    <a:p>
                      <a:r>
                        <a:rPr lang="es-MX" dirty="0"/>
                        <a:t>1.192</a:t>
                      </a:r>
                    </a:p>
                  </a:txBody>
                  <a:tcPr/>
                </a:tc>
                <a:extLst>
                  <a:ext uri="{0D108BD9-81ED-4DB2-BD59-A6C34878D82A}">
                    <a16:rowId xmlns:a16="http://schemas.microsoft.com/office/drawing/2014/main" val="10002"/>
                  </a:ext>
                </a:extLst>
              </a:tr>
              <a:tr h="696290">
                <a:tc>
                  <a:txBody>
                    <a:bodyPr/>
                    <a:lstStyle/>
                    <a:p>
                      <a:r>
                        <a:rPr lang="es-MX" dirty="0"/>
                        <a:t>3.- Puedo</a:t>
                      </a:r>
                      <a:r>
                        <a:rPr lang="es-MX" baseline="0" dirty="0"/>
                        <a:t> efectivamente completar mi trabajo con el sistema</a:t>
                      </a:r>
                      <a:endParaRPr lang="es-MX" dirty="0"/>
                    </a:p>
                  </a:txBody>
                  <a:tcPr/>
                </a:tc>
                <a:tc>
                  <a:txBody>
                    <a:bodyPr/>
                    <a:lstStyle/>
                    <a:p>
                      <a:r>
                        <a:rPr lang="es-MX" dirty="0"/>
                        <a:t>5.5</a:t>
                      </a:r>
                    </a:p>
                  </a:txBody>
                  <a:tcPr>
                    <a:solidFill>
                      <a:schemeClr val="tx1">
                        <a:lumMod val="65000"/>
                      </a:schemeClr>
                    </a:solidFill>
                  </a:tcPr>
                </a:tc>
                <a:tc>
                  <a:txBody>
                    <a:bodyPr/>
                    <a:lstStyle/>
                    <a:p>
                      <a:r>
                        <a:rPr lang="es-MX" dirty="0"/>
                        <a:t>1.0488</a:t>
                      </a:r>
                    </a:p>
                  </a:txBody>
                  <a:tcPr>
                    <a:solidFill>
                      <a:schemeClr val="tx1">
                        <a:lumMod val="65000"/>
                      </a:schemeClr>
                    </a:solidFill>
                  </a:tcPr>
                </a:tc>
                <a:tc>
                  <a:txBody>
                    <a:bodyPr/>
                    <a:lstStyle/>
                    <a:p>
                      <a:r>
                        <a:rPr lang="es-MX" dirty="0"/>
                        <a:t>4.90</a:t>
                      </a:r>
                    </a:p>
                  </a:txBody>
                  <a:tcPr/>
                </a:tc>
                <a:tc>
                  <a:txBody>
                    <a:bodyPr/>
                    <a:lstStyle/>
                    <a:p>
                      <a:r>
                        <a:rPr lang="es-MX" dirty="0"/>
                        <a:t>1.23</a:t>
                      </a:r>
                    </a:p>
                  </a:txBody>
                  <a:tcPr/>
                </a:tc>
                <a:extLst>
                  <a:ext uri="{0D108BD9-81ED-4DB2-BD59-A6C34878D82A}">
                    <a16:rowId xmlns:a16="http://schemas.microsoft.com/office/drawing/2014/main" val="10003"/>
                  </a:ext>
                </a:extLst>
              </a:tr>
              <a:tr h="685238">
                <a:tc>
                  <a:txBody>
                    <a:bodyPr/>
                    <a:lstStyle/>
                    <a:p>
                      <a:r>
                        <a:rPr lang="es-MX" dirty="0"/>
                        <a:t>6.-</a:t>
                      </a:r>
                      <a:r>
                        <a:rPr lang="es-MX" baseline="0" dirty="0"/>
                        <a:t> Me siento cómodo con el sistema</a:t>
                      </a:r>
                      <a:endParaRPr lang="es-MX" dirty="0"/>
                    </a:p>
                  </a:txBody>
                  <a:tcPr/>
                </a:tc>
                <a:tc>
                  <a:txBody>
                    <a:bodyPr/>
                    <a:lstStyle/>
                    <a:p>
                      <a:r>
                        <a:rPr lang="es-MX" dirty="0"/>
                        <a:t>5.33</a:t>
                      </a:r>
                    </a:p>
                  </a:txBody>
                  <a:tcPr>
                    <a:solidFill>
                      <a:schemeClr val="tx1">
                        <a:lumMod val="65000"/>
                      </a:schemeClr>
                    </a:solidFill>
                  </a:tcPr>
                </a:tc>
                <a:tc>
                  <a:txBody>
                    <a:bodyPr/>
                    <a:lstStyle/>
                    <a:p>
                      <a:r>
                        <a:rPr lang="es-MX" dirty="0"/>
                        <a:t>1.21106</a:t>
                      </a:r>
                    </a:p>
                  </a:txBody>
                  <a:tcPr>
                    <a:solidFill>
                      <a:schemeClr val="tx1">
                        <a:lumMod val="65000"/>
                      </a:schemeClr>
                    </a:solidFill>
                  </a:tcPr>
                </a:tc>
                <a:tc>
                  <a:txBody>
                    <a:bodyPr/>
                    <a:lstStyle/>
                    <a:p>
                      <a:r>
                        <a:rPr lang="es-MX" dirty="0"/>
                        <a:t>5.09</a:t>
                      </a:r>
                    </a:p>
                  </a:txBody>
                  <a:tcPr/>
                </a:tc>
                <a:tc>
                  <a:txBody>
                    <a:bodyPr/>
                    <a:lstStyle/>
                    <a:p>
                      <a:r>
                        <a:rPr lang="es-MX" dirty="0"/>
                        <a:t>1.311</a:t>
                      </a:r>
                    </a:p>
                  </a:txBody>
                  <a:tcPr/>
                </a:tc>
                <a:extLst>
                  <a:ext uri="{0D108BD9-81ED-4DB2-BD59-A6C34878D82A}">
                    <a16:rowId xmlns:a16="http://schemas.microsoft.com/office/drawing/2014/main" val="10004"/>
                  </a:ext>
                </a:extLst>
              </a:tr>
              <a:tr h="696290">
                <a:tc>
                  <a:txBody>
                    <a:bodyPr/>
                    <a:lstStyle/>
                    <a:p>
                      <a:r>
                        <a:rPr lang="es-MX" dirty="0"/>
                        <a:t>7.- Es</a:t>
                      </a:r>
                      <a:r>
                        <a:rPr lang="es-MX" baseline="0" dirty="0"/>
                        <a:t> fácil de aprender a utilizar este sistema</a:t>
                      </a:r>
                      <a:endParaRPr lang="es-MX" dirty="0"/>
                    </a:p>
                  </a:txBody>
                  <a:tcPr/>
                </a:tc>
                <a:tc>
                  <a:txBody>
                    <a:bodyPr/>
                    <a:lstStyle/>
                    <a:p>
                      <a:r>
                        <a:rPr lang="es-MX" dirty="0"/>
                        <a:t>4.8333</a:t>
                      </a:r>
                    </a:p>
                  </a:txBody>
                  <a:tcPr>
                    <a:solidFill>
                      <a:schemeClr val="tx1">
                        <a:lumMod val="65000"/>
                      </a:schemeClr>
                    </a:solidFill>
                  </a:tcPr>
                </a:tc>
                <a:tc>
                  <a:txBody>
                    <a:bodyPr/>
                    <a:lstStyle/>
                    <a:p>
                      <a:r>
                        <a:rPr lang="es-MX" dirty="0"/>
                        <a:t>1.9407</a:t>
                      </a:r>
                    </a:p>
                  </a:txBody>
                  <a:tcPr>
                    <a:solidFill>
                      <a:schemeClr val="tx1">
                        <a:lumMod val="65000"/>
                      </a:schemeClr>
                    </a:solidFill>
                  </a:tcPr>
                </a:tc>
                <a:tc>
                  <a:txBody>
                    <a:bodyPr/>
                    <a:lstStyle/>
                    <a:p>
                      <a:r>
                        <a:rPr lang="es-MX" dirty="0"/>
                        <a:t> 5.09</a:t>
                      </a:r>
                    </a:p>
                  </a:txBody>
                  <a:tcPr/>
                </a:tc>
                <a:tc>
                  <a:txBody>
                    <a:bodyPr/>
                    <a:lstStyle/>
                    <a:p>
                      <a:r>
                        <a:rPr lang="es-MX" dirty="0"/>
                        <a:t>0.668</a:t>
                      </a:r>
                    </a:p>
                  </a:txBody>
                  <a:tcPr/>
                </a:tc>
                <a:extLst>
                  <a:ext uri="{0D108BD9-81ED-4DB2-BD59-A6C34878D82A}">
                    <a16:rowId xmlns:a16="http://schemas.microsoft.com/office/drawing/2014/main" val="10005"/>
                  </a:ext>
                </a:extLst>
              </a:tr>
              <a:tr h="696290">
                <a:tc>
                  <a:txBody>
                    <a:bodyPr/>
                    <a:lstStyle/>
                    <a:p>
                      <a:r>
                        <a:rPr lang="es-MX" dirty="0"/>
                        <a:t>8.- Creo que me convertí productivo</a:t>
                      </a:r>
                      <a:r>
                        <a:rPr lang="es-MX" baseline="0" dirty="0"/>
                        <a:t> rápidamente con el sistema</a:t>
                      </a:r>
                      <a:endParaRPr lang="es-MX" dirty="0"/>
                    </a:p>
                  </a:txBody>
                  <a:tcPr/>
                </a:tc>
                <a:tc>
                  <a:txBody>
                    <a:bodyPr/>
                    <a:lstStyle/>
                    <a:p>
                      <a:r>
                        <a:rPr lang="es-MX" dirty="0"/>
                        <a:t>3.6666</a:t>
                      </a:r>
                    </a:p>
                  </a:txBody>
                  <a:tcPr>
                    <a:solidFill>
                      <a:schemeClr val="tx1">
                        <a:lumMod val="65000"/>
                      </a:schemeClr>
                    </a:solidFill>
                  </a:tcPr>
                </a:tc>
                <a:tc>
                  <a:txBody>
                    <a:bodyPr/>
                    <a:lstStyle/>
                    <a:p>
                      <a:r>
                        <a:rPr lang="es-MX" dirty="0"/>
                        <a:t>0.81649</a:t>
                      </a:r>
                    </a:p>
                  </a:txBody>
                  <a:tcPr>
                    <a:solidFill>
                      <a:schemeClr val="tx1">
                        <a:lumMod val="65000"/>
                      </a:schemeClr>
                    </a:solidFill>
                  </a:tcPr>
                </a:tc>
                <a:tc>
                  <a:txBody>
                    <a:bodyPr/>
                    <a:lstStyle/>
                    <a:p>
                      <a:r>
                        <a:rPr lang="es-MX" dirty="0"/>
                        <a:t>3.636</a:t>
                      </a:r>
                    </a:p>
                  </a:txBody>
                  <a:tcPr/>
                </a:tc>
                <a:tc>
                  <a:txBody>
                    <a:bodyPr/>
                    <a:lstStyle/>
                    <a:p>
                      <a:r>
                        <a:rPr lang="es-MX" dirty="0"/>
                        <a:t>0.881</a:t>
                      </a:r>
                    </a:p>
                  </a:txBody>
                  <a:tcPr/>
                </a:tc>
                <a:extLst>
                  <a:ext uri="{0D108BD9-81ED-4DB2-BD59-A6C34878D82A}">
                    <a16:rowId xmlns:a16="http://schemas.microsoft.com/office/drawing/2014/main" val="10006"/>
                  </a:ext>
                </a:extLst>
              </a:tr>
            </a:tbl>
          </a:graphicData>
        </a:graphic>
      </p:graphicFrame>
      <p:sp>
        <p:nvSpPr>
          <p:cNvPr id="14" name="Título 13"/>
          <p:cNvSpPr>
            <a:spLocks noGrp="1"/>
          </p:cNvSpPr>
          <p:nvPr>
            <p:ph type="title"/>
          </p:nvPr>
        </p:nvSpPr>
        <p:spPr>
          <a:xfrm>
            <a:off x="1583444" y="396273"/>
            <a:ext cx="6175746" cy="1400530"/>
          </a:xfrm>
        </p:spPr>
        <p:txBody>
          <a:bodyPr/>
          <a:lstStyle/>
          <a:p>
            <a:r>
              <a:rPr lang="es-MX" dirty="0"/>
              <a:t>Calidad del sistema</a:t>
            </a:r>
          </a:p>
        </p:txBody>
      </p:sp>
    </p:spTree>
    <p:extLst>
      <p:ext uri="{BB962C8B-B14F-4D97-AF65-F5344CB8AC3E}">
        <p14:creationId xmlns:p14="http://schemas.microsoft.com/office/powerpoint/2010/main" val="550887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Calidad de la información</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708598959"/>
              </p:ext>
            </p:extLst>
          </p:nvPr>
        </p:nvGraphicFramePr>
        <p:xfrm>
          <a:off x="671423" y="1653393"/>
          <a:ext cx="10845978" cy="5029200"/>
        </p:xfrm>
        <a:graphic>
          <a:graphicData uri="http://schemas.openxmlformats.org/drawingml/2006/table">
            <a:tbl>
              <a:tblPr firstRow="1" bandRow="1">
                <a:tableStyleId>{5C22544A-7EE6-4342-B048-85BDC9FD1C3A}</a:tableStyleId>
              </a:tblPr>
              <a:tblGrid>
                <a:gridCol w="4545545">
                  <a:extLst>
                    <a:ext uri="{9D8B030D-6E8A-4147-A177-3AD203B41FA5}">
                      <a16:colId xmlns:a16="http://schemas.microsoft.com/office/drawing/2014/main" val="20000"/>
                    </a:ext>
                  </a:extLst>
                </a:gridCol>
                <a:gridCol w="1248226">
                  <a:extLst>
                    <a:ext uri="{9D8B030D-6E8A-4147-A177-3AD203B41FA5}">
                      <a16:colId xmlns:a16="http://schemas.microsoft.com/office/drawing/2014/main" val="20001"/>
                    </a:ext>
                  </a:extLst>
                </a:gridCol>
                <a:gridCol w="1561323">
                  <a:extLst>
                    <a:ext uri="{9D8B030D-6E8A-4147-A177-3AD203B41FA5}">
                      <a16:colId xmlns:a16="http://schemas.microsoft.com/office/drawing/2014/main" val="20002"/>
                    </a:ext>
                  </a:extLst>
                </a:gridCol>
                <a:gridCol w="1745442">
                  <a:extLst>
                    <a:ext uri="{9D8B030D-6E8A-4147-A177-3AD203B41FA5}">
                      <a16:colId xmlns:a16="http://schemas.microsoft.com/office/drawing/2014/main" val="20003"/>
                    </a:ext>
                  </a:extLst>
                </a:gridCol>
                <a:gridCol w="1745442">
                  <a:extLst>
                    <a:ext uri="{9D8B030D-6E8A-4147-A177-3AD203B41FA5}">
                      <a16:colId xmlns:a16="http://schemas.microsoft.com/office/drawing/2014/main" val="20004"/>
                    </a:ext>
                  </a:extLst>
                </a:gridCol>
              </a:tblGrid>
              <a:tr h="526640">
                <a:tc>
                  <a:txBody>
                    <a:bodyPr/>
                    <a:lstStyle/>
                    <a:p>
                      <a:r>
                        <a:rPr lang="es-MX" dirty="0"/>
                        <a:t>Preguntas</a:t>
                      </a:r>
                    </a:p>
                  </a:txBody>
                  <a:tcPr/>
                </a:tc>
                <a:tc>
                  <a:txBody>
                    <a:bodyPr/>
                    <a:lstStyle/>
                    <a:p>
                      <a:r>
                        <a:rPr lang="es-MX" dirty="0"/>
                        <a:t>Promedio</a:t>
                      </a:r>
                    </a:p>
                  </a:txBody>
                  <a:tcPr>
                    <a:solidFill>
                      <a:schemeClr val="tx1">
                        <a:lumMod val="65000"/>
                      </a:schemeClr>
                    </a:solidFill>
                  </a:tcPr>
                </a:tc>
                <a:tc>
                  <a:txBody>
                    <a:bodyPr/>
                    <a:lstStyle/>
                    <a:p>
                      <a:r>
                        <a:rPr lang="es-MX" dirty="0"/>
                        <a:t>Desviación</a:t>
                      </a:r>
                      <a:r>
                        <a:rPr lang="es-MX" baseline="0" dirty="0"/>
                        <a:t> estándar </a:t>
                      </a:r>
                      <a:endParaRPr lang="es-MX" dirty="0"/>
                    </a:p>
                  </a:txBody>
                  <a:tcPr>
                    <a:solidFill>
                      <a:schemeClr val="tx1">
                        <a:lumMod val="65000"/>
                      </a:schemeClr>
                    </a:solidFill>
                  </a:tcPr>
                </a:tc>
                <a:tc>
                  <a:txBody>
                    <a:bodyPr/>
                    <a:lstStyle/>
                    <a:p>
                      <a:r>
                        <a:rPr lang="es-MX" dirty="0"/>
                        <a:t>Promedio</a:t>
                      </a:r>
                    </a:p>
                  </a:txBody>
                  <a:tcPr/>
                </a:tc>
                <a:tc>
                  <a:txBody>
                    <a:bodyPr/>
                    <a:lstStyle/>
                    <a:p>
                      <a:r>
                        <a:rPr lang="es-MX" dirty="0"/>
                        <a:t>Desviación</a:t>
                      </a:r>
                      <a:r>
                        <a:rPr lang="es-MX" baseline="0" dirty="0"/>
                        <a:t> estándar </a:t>
                      </a:r>
                      <a:endParaRPr lang="es-MX" dirty="0"/>
                    </a:p>
                  </a:txBody>
                  <a:tcPr/>
                </a:tc>
                <a:extLst>
                  <a:ext uri="{0D108BD9-81ED-4DB2-BD59-A6C34878D82A}">
                    <a16:rowId xmlns:a16="http://schemas.microsoft.com/office/drawing/2014/main" val="10000"/>
                  </a:ext>
                </a:extLst>
              </a:tr>
              <a:tr h="908996">
                <a:tc>
                  <a:txBody>
                    <a:bodyPr/>
                    <a:lstStyle/>
                    <a:p>
                      <a:r>
                        <a:rPr lang="es-MX" dirty="0"/>
                        <a:t>10.- Cada vez que cometo un error al utilizar el sistema,</a:t>
                      </a:r>
                      <a:r>
                        <a:rPr lang="es-MX" baseline="0" dirty="0"/>
                        <a:t> se puede recuperar fácil y rápidamente</a:t>
                      </a:r>
                      <a:endParaRPr lang="es-MX" dirty="0"/>
                    </a:p>
                  </a:txBody>
                  <a:tcPr/>
                </a:tc>
                <a:tc>
                  <a:txBody>
                    <a:bodyPr/>
                    <a:lstStyle/>
                    <a:p>
                      <a:r>
                        <a:rPr lang="es-MX" dirty="0"/>
                        <a:t>5.1666</a:t>
                      </a:r>
                    </a:p>
                  </a:txBody>
                  <a:tcPr>
                    <a:solidFill>
                      <a:schemeClr val="tx1">
                        <a:lumMod val="65000"/>
                      </a:schemeClr>
                    </a:solidFill>
                  </a:tcPr>
                </a:tc>
                <a:tc>
                  <a:txBody>
                    <a:bodyPr/>
                    <a:lstStyle/>
                    <a:p>
                      <a:r>
                        <a:rPr lang="es-MX" dirty="0"/>
                        <a:t>1.3291</a:t>
                      </a:r>
                    </a:p>
                  </a:txBody>
                  <a:tcPr>
                    <a:solidFill>
                      <a:schemeClr val="tx1">
                        <a:lumMod val="65000"/>
                      </a:schemeClr>
                    </a:solidFill>
                  </a:tcPr>
                </a:tc>
                <a:tc>
                  <a:txBody>
                    <a:bodyPr/>
                    <a:lstStyle/>
                    <a:p>
                      <a:r>
                        <a:rPr lang="es-MX" dirty="0"/>
                        <a:t>4.545</a:t>
                      </a:r>
                    </a:p>
                  </a:txBody>
                  <a:tcPr/>
                </a:tc>
                <a:tc>
                  <a:txBody>
                    <a:bodyPr/>
                    <a:lstStyle/>
                    <a:p>
                      <a:r>
                        <a:rPr lang="es-MX" dirty="0"/>
                        <a:t>1.213</a:t>
                      </a:r>
                    </a:p>
                  </a:txBody>
                  <a:tcPr/>
                </a:tc>
                <a:extLst>
                  <a:ext uri="{0D108BD9-81ED-4DB2-BD59-A6C34878D82A}">
                    <a16:rowId xmlns:a16="http://schemas.microsoft.com/office/drawing/2014/main" val="10001"/>
                  </a:ext>
                </a:extLst>
              </a:tr>
              <a:tr h="908996">
                <a:tc>
                  <a:txBody>
                    <a:bodyPr/>
                    <a:lstStyle/>
                    <a:p>
                      <a:r>
                        <a:rPr lang="es-MX" dirty="0"/>
                        <a:t>11.-La información(los mensajes</a:t>
                      </a:r>
                      <a:r>
                        <a:rPr lang="es-MX" baseline="0" dirty="0"/>
                        <a:t> en pantalla, y otra documentación</a:t>
                      </a:r>
                      <a:r>
                        <a:rPr lang="es-MX" dirty="0"/>
                        <a:t>), proporcionada con el sistema es clara</a:t>
                      </a:r>
                    </a:p>
                  </a:txBody>
                  <a:tcPr/>
                </a:tc>
                <a:tc>
                  <a:txBody>
                    <a:bodyPr/>
                    <a:lstStyle/>
                    <a:p>
                      <a:r>
                        <a:rPr lang="es-MX" dirty="0"/>
                        <a:t>5</a:t>
                      </a:r>
                    </a:p>
                  </a:txBody>
                  <a:tcPr>
                    <a:solidFill>
                      <a:schemeClr val="tx1">
                        <a:lumMod val="65000"/>
                      </a:schemeClr>
                    </a:solidFill>
                  </a:tcPr>
                </a:tc>
                <a:tc>
                  <a:txBody>
                    <a:bodyPr/>
                    <a:lstStyle/>
                    <a:p>
                      <a:r>
                        <a:rPr lang="es-MX" dirty="0"/>
                        <a:t>1.2649</a:t>
                      </a:r>
                    </a:p>
                  </a:txBody>
                  <a:tcPr>
                    <a:solidFill>
                      <a:schemeClr val="tx1">
                        <a:lumMod val="65000"/>
                      </a:schemeClr>
                    </a:solidFill>
                  </a:tcPr>
                </a:tc>
                <a:tc>
                  <a:txBody>
                    <a:bodyPr/>
                    <a:lstStyle/>
                    <a:p>
                      <a:r>
                        <a:rPr lang="es-MX" dirty="0"/>
                        <a:t>5.181</a:t>
                      </a:r>
                    </a:p>
                  </a:txBody>
                  <a:tcPr/>
                </a:tc>
                <a:tc>
                  <a:txBody>
                    <a:bodyPr/>
                    <a:lstStyle/>
                    <a:p>
                      <a:r>
                        <a:rPr lang="es-MX" dirty="0"/>
                        <a:t>1.250</a:t>
                      </a:r>
                    </a:p>
                  </a:txBody>
                  <a:tcPr/>
                </a:tc>
                <a:extLst>
                  <a:ext uri="{0D108BD9-81ED-4DB2-BD59-A6C34878D82A}">
                    <a16:rowId xmlns:a16="http://schemas.microsoft.com/office/drawing/2014/main" val="10002"/>
                  </a:ext>
                </a:extLst>
              </a:tr>
              <a:tr h="526640">
                <a:tc>
                  <a:txBody>
                    <a:bodyPr/>
                    <a:lstStyle/>
                    <a:p>
                      <a:r>
                        <a:rPr lang="es-MX" dirty="0"/>
                        <a:t>12.- Es fácil encontrar</a:t>
                      </a:r>
                      <a:r>
                        <a:rPr lang="es-MX" baseline="0" dirty="0"/>
                        <a:t> la información que necesito</a:t>
                      </a:r>
                      <a:endParaRPr lang="es-MX" dirty="0"/>
                    </a:p>
                  </a:txBody>
                  <a:tcPr/>
                </a:tc>
                <a:tc>
                  <a:txBody>
                    <a:bodyPr/>
                    <a:lstStyle/>
                    <a:p>
                      <a:r>
                        <a:rPr lang="es-MX" dirty="0"/>
                        <a:t>5.333</a:t>
                      </a:r>
                    </a:p>
                  </a:txBody>
                  <a:tcPr>
                    <a:solidFill>
                      <a:schemeClr val="tx1">
                        <a:lumMod val="65000"/>
                      </a:schemeClr>
                    </a:solidFill>
                  </a:tcPr>
                </a:tc>
                <a:tc>
                  <a:txBody>
                    <a:bodyPr/>
                    <a:lstStyle/>
                    <a:p>
                      <a:r>
                        <a:rPr lang="es-MX" dirty="0"/>
                        <a:t>1.21106</a:t>
                      </a:r>
                    </a:p>
                  </a:txBody>
                  <a:tcPr>
                    <a:solidFill>
                      <a:schemeClr val="tx1">
                        <a:lumMod val="65000"/>
                      </a:schemeClr>
                    </a:solidFill>
                  </a:tcPr>
                </a:tc>
                <a:tc>
                  <a:txBody>
                    <a:bodyPr/>
                    <a:lstStyle/>
                    <a:p>
                      <a:r>
                        <a:rPr lang="es-MX" dirty="0"/>
                        <a:t>5</a:t>
                      </a:r>
                    </a:p>
                  </a:txBody>
                  <a:tcPr/>
                </a:tc>
                <a:tc>
                  <a:txBody>
                    <a:bodyPr/>
                    <a:lstStyle/>
                    <a:p>
                      <a:r>
                        <a:rPr lang="es-MX" dirty="0"/>
                        <a:t>1.264</a:t>
                      </a:r>
                    </a:p>
                  </a:txBody>
                  <a:tcPr/>
                </a:tc>
                <a:extLst>
                  <a:ext uri="{0D108BD9-81ED-4DB2-BD59-A6C34878D82A}">
                    <a16:rowId xmlns:a16="http://schemas.microsoft.com/office/drawing/2014/main" val="10003"/>
                  </a:ext>
                </a:extLst>
              </a:tr>
              <a:tr h="526640">
                <a:tc>
                  <a:txBody>
                    <a:bodyPr/>
                    <a:lstStyle/>
                    <a:p>
                      <a:r>
                        <a:rPr lang="es-MX" dirty="0"/>
                        <a:t>13.- La información proporcionada por el sistema es fácil de entender</a:t>
                      </a:r>
                    </a:p>
                  </a:txBody>
                  <a:tcPr/>
                </a:tc>
                <a:tc>
                  <a:txBody>
                    <a:bodyPr/>
                    <a:lstStyle/>
                    <a:p>
                      <a:r>
                        <a:rPr lang="es-MX" dirty="0"/>
                        <a:t>5.5</a:t>
                      </a:r>
                    </a:p>
                  </a:txBody>
                  <a:tcPr>
                    <a:solidFill>
                      <a:schemeClr val="tx1">
                        <a:lumMod val="65000"/>
                      </a:schemeClr>
                    </a:solidFill>
                  </a:tcPr>
                </a:tc>
                <a:tc>
                  <a:txBody>
                    <a:bodyPr/>
                    <a:lstStyle/>
                    <a:p>
                      <a:r>
                        <a:rPr lang="es-MX" dirty="0"/>
                        <a:t>1.2247</a:t>
                      </a:r>
                    </a:p>
                  </a:txBody>
                  <a:tcPr>
                    <a:solidFill>
                      <a:schemeClr val="tx1">
                        <a:lumMod val="65000"/>
                      </a:schemeClr>
                    </a:solidFill>
                  </a:tcPr>
                </a:tc>
                <a:tc>
                  <a:txBody>
                    <a:bodyPr/>
                    <a:lstStyle/>
                    <a:p>
                      <a:r>
                        <a:rPr lang="es-MX" dirty="0"/>
                        <a:t>5.090</a:t>
                      </a:r>
                    </a:p>
                  </a:txBody>
                  <a:tcPr/>
                </a:tc>
                <a:tc>
                  <a:txBody>
                    <a:bodyPr/>
                    <a:lstStyle/>
                    <a:p>
                      <a:r>
                        <a:rPr lang="es-MX" dirty="0"/>
                        <a:t>1.375</a:t>
                      </a:r>
                    </a:p>
                  </a:txBody>
                  <a:tcPr/>
                </a:tc>
                <a:extLst>
                  <a:ext uri="{0D108BD9-81ED-4DB2-BD59-A6C34878D82A}">
                    <a16:rowId xmlns:a16="http://schemas.microsoft.com/office/drawing/2014/main" val="10004"/>
                  </a:ext>
                </a:extLst>
              </a:tr>
              <a:tr h="526640">
                <a:tc>
                  <a:txBody>
                    <a:bodyPr/>
                    <a:lstStyle/>
                    <a:p>
                      <a:r>
                        <a:rPr lang="es-MX" dirty="0"/>
                        <a:t>14.- la información</a:t>
                      </a:r>
                      <a:r>
                        <a:rPr lang="es-MX" baseline="0" dirty="0"/>
                        <a:t> es eficaz para ayudar a completar las tareas</a:t>
                      </a:r>
                      <a:endParaRPr lang="es-MX" dirty="0"/>
                    </a:p>
                  </a:txBody>
                  <a:tcPr/>
                </a:tc>
                <a:tc>
                  <a:txBody>
                    <a:bodyPr/>
                    <a:lstStyle/>
                    <a:p>
                      <a:r>
                        <a:rPr lang="es-MX" dirty="0"/>
                        <a:t>5.1666</a:t>
                      </a:r>
                    </a:p>
                  </a:txBody>
                  <a:tcPr>
                    <a:solidFill>
                      <a:schemeClr val="tx1">
                        <a:lumMod val="65000"/>
                      </a:schemeClr>
                    </a:solidFill>
                  </a:tcPr>
                </a:tc>
                <a:tc>
                  <a:txBody>
                    <a:bodyPr/>
                    <a:lstStyle/>
                    <a:p>
                      <a:r>
                        <a:rPr lang="es-MX" dirty="0"/>
                        <a:t>1.16904</a:t>
                      </a:r>
                    </a:p>
                  </a:txBody>
                  <a:tcPr>
                    <a:solidFill>
                      <a:schemeClr val="tx1">
                        <a:lumMod val="65000"/>
                      </a:schemeClr>
                    </a:solidFill>
                  </a:tcPr>
                </a:tc>
                <a:tc>
                  <a:txBody>
                    <a:bodyPr/>
                    <a:lstStyle/>
                    <a:p>
                      <a:r>
                        <a:rPr lang="es-MX" dirty="0"/>
                        <a:t>5.545</a:t>
                      </a:r>
                    </a:p>
                  </a:txBody>
                  <a:tcPr/>
                </a:tc>
                <a:tc>
                  <a:txBody>
                    <a:bodyPr/>
                    <a:lstStyle/>
                    <a:p>
                      <a:r>
                        <a:rPr lang="es-MX" dirty="0"/>
                        <a:t>1.293</a:t>
                      </a:r>
                    </a:p>
                  </a:txBody>
                  <a:tcPr/>
                </a:tc>
                <a:extLst>
                  <a:ext uri="{0D108BD9-81ED-4DB2-BD59-A6C34878D82A}">
                    <a16:rowId xmlns:a16="http://schemas.microsoft.com/office/drawing/2014/main" val="10005"/>
                  </a:ext>
                </a:extLst>
              </a:tr>
              <a:tr h="526640">
                <a:tc>
                  <a:txBody>
                    <a:bodyPr/>
                    <a:lstStyle/>
                    <a:p>
                      <a:r>
                        <a:rPr lang="es-MX" dirty="0"/>
                        <a:t>15.- La organización de</a:t>
                      </a:r>
                      <a:r>
                        <a:rPr lang="es-MX" baseline="0" dirty="0"/>
                        <a:t> la información en las pantallas</a:t>
                      </a:r>
                      <a:endParaRPr lang="es-MX" dirty="0"/>
                    </a:p>
                  </a:txBody>
                  <a:tcPr/>
                </a:tc>
                <a:tc>
                  <a:txBody>
                    <a:bodyPr/>
                    <a:lstStyle/>
                    <a:p>
                      <a:r>
                        <a:rPr lang="es-MX" dirty="0"/>
                        <a:t>5.333</a:t>
                      </a:r>
                    </a:p>
                  </a:txBody>
                  <a:tcPr>
                    <a:solidFill>
                      <a:schemeClr val="tx1">
                        <a:lumMod val="65000"/>
                      </a:schemeClr>
                    </a:solidFill>
                  </a:tcPr>
                </a:tc>
                <a:tc>
                  <a:txBody>
                    <a:bodyPr/>
                    <a:lstStyle/>
                    <a:p>
                      <a:r>
                        <a:rPr lang="es-MX" dirty="0"/>
                        <a:t>1.0327</a:t>
                      </a:r>
                    </a:p>
                  </a:txBody>
                  <a:tcPr>
                    <a:solidFill>
                      <a:schemeClr val="tx1">
                        <a:lumMod val="65000"/>
                      </a:schemeClr>
                    </a:solidFill>
                  </a:tcPr>
                </a:tc>
                <a:tc>
                  <a:txBody>
                    <a:bodyPr/>
                    <a:lstStyle/>
                    <a:p>
                      <a:r>
                        <a:rPr lang="es-MX" dirty="0"/>
                        <a:t>5.36</a:t>
                      </a:r>
                    </a:p>
                  </a:txBody>
                  <a:tcPr/>
                </a:tc>
                <a:tc>
                  <a:txBody>
                    <a:bodyPr/>
                    <a:lstStyle/>
                    <a:p>
                      <a:r>
                        <a:rPr lang="es-MX" dirty="0"/>
                        <a:t>1.120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3211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Calidad de la interfaz de usuario</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261311085"/>
              </p:ext>
            </p:extLst>
          </p:nvPr>
        </p:nvGraphicFramePr>
        <p:xfrm>
          <a:off x="1103312" y="2052638"/>
          <a:ext cx="10152824" cy="4311411"/>
        </p:xfrm>
        <a:graphic>
          <a:graphicData uri="http://schemas.openxmlformats.org/drawingml/2006/table">
            <a:tbl>
              <a:tblPr firstRow="1" bandRow="1">
                <a:tableStyleId>{5C22544A-7EE6-4342-B048-85BDC9FD1C3A}</a:tableStyleId>
              </a:tblPr>
              <a:tblGrid>
                <a:gridCol w="3481567">
                  <a:extLst>
                    <a:ext uri="{9D8B030D-6E8A-4147-A177-3AD203B41FA5}">
                      <a16:colId xmlns:a16="http://schemas.microsoft.com/office/drawing/2014/main" val="20000"/>
                    </a:ext>
                  </a:extLst>
                </a:gridCol>
                <a:gridCol w="1468191">
                  <a:extLst>
                    <a:ext uri="{9D8B030D-6E8A-4147-A177-3AD203B41FA5}">
                      <a16:colId xmlns:a16="http://schemas.microsoft.com/office/drawing/2014/main" val="20001"/>
                    </a:ext>
                  </a:extLst>
                </a:gridCol>
                <a:gridCol w="1803043">
                  <a:extLst>
                    <a:ext uri="{9D8B030D-6E8A-4147-A177-3AD203B41FA5}">
                      <a16:colId xmlns:a16="http://schemas.microsoft.com/office/drawing/2014/main" val="20002"/>
                    </a:ext>
                  </a:extLst>
                </a:gridCol>
                <a:gridCol w="1369458">
                  <a:extLst>
                    <a:ext uri="{9D8B030D-6E8A-4147-A177-3AD203B41FA5}">
                      <a16:colId xmlns:a16="http://schemas.microsoft.com/office/drawing/2014/main" val="20003"/>
                    </a:ext>
                  </a:extLst>
                </a:gridCol>
                <a:gridCol w="2030565">
                  <a:extLst>
                    <a:ext uri="{9D8B030D-6E8A-4147-A177-3AD203B41FA5}">
                      <a16:colId xmlns:a16="http://schemas.microsoft.com/office/drawing/2014/main" val="20004"/>
                    </a:ext>
                  </a:extLst>
                </a:gridCol>
              </a:tblGrid>
              <a:tr h="620387">
                <a:tc>
                  <a:txBody>
                    <a:bodyPr/>
                    <a:lstStyle/>
                    <a:p>
                      <a:r>
                        <a:rPr lang="es-MX" dirty="0"/>
                        <a:t>Preguntas</a:t>
                      </a:r>
                    </a:p>
                  </a:txBody>
                  <a:tcPr/>
                </a:tc>
                <a:tc>
                  <a:txBody>
                    <a:bodyPr/>
                    <a:lstStyle/>
                    <a:p>
                      <a:r>
                        <a:rPr lang="es-MX" dirty="0"/>
                        <a:t>Promedio</a:t>
                      </a:r>
                    </a:p>
                  </a:txBody>
                  <a:tcPr>
                    <a:solidFill>
                      <a:schemeClr val="tx1">
                        <a:lumMod val="65000"/>
                      </a:schemeClr>
                    </a:solidFill>
                  </a:tcPr>
                </a:tc>
                <a:tc>
                  <a:txBody>
                    <a:bodyPr/>
                    <a:lstStyle/>
                    <a:p>
                      <a:r>
                        <a:rPr lang="es-MX" dirty="0"/>
                        <a:t>Desviación</a:t>
                      </a:r>
                      <a:r>
                        <a:rPr lang="es-MX" baseline="0" dirty="0"/>
                        <a:t> estándar </a:t>
                      </a:r>
                      <a:endParaRPr lang="es-MX" dirty="0"/>
                    </a:p>
                  </a:txBody>
                  <a:tcPr>
                    <a:solidFill>
                      <a:schemeClr val="tx1">
                        <a:lumMod val="65000"/>
                      </a:schemeClr>
                    </a:solidFill>
                  </a:tcPr>
                </a:tc>
                <a:tc>
                  <a:txBody>
                    <a:bodyPr/>
                    <a:lstStyle/>
                    <a:p>
                      <a:r>
                        <a:rPr lang="es-MX" dirty="0"/>
                        <a:t>Promedio</a:t>
                      </a:r>
                    </a:p>
                  </a:txBody>
                  <a:tcPr/>
                </a:tc>
                <a:tc>
                  <a:txBody>
                    <a:bodyPr/>
                    <a:lstStyle/>
                    <a:p>
                      <a:r>
                        <a:rPr lang="es-MX" dirty="0"/>
                        <a:t>Desviación</a:t>
                      </a:r>
                      <a:r>
                        <a:rPr lang="es-MX" baseline="0" dirty="0"/>
                        <a:t> estándar </a:t>
                      </a:r>
                      <a:endParaRPr lang="es-MX" dirty="0"/>
                    </a:p>
                  </a:txBody>
                  <a:tcPr/>
                </a:tc>
                <a:extLst>
                  <a:ext uri="{0D108BD9-81ED-4DB2-BD59-A6C34878D82A}">
                    <a16:rowId xmlns:a16="http://schemas.microsoft.com/office/drawing/2014/main" val="10000"/>
                  </a:ext>
                </a:extLst>
              </a:tr>
              <a:tr h="1070805">
                <a:tc>
                  <a:txBody>
                    <a:bodyPr/>
                    <a:lstStyle/>
                    <a:p>
                      <a:r>
                        <a:rPr lang="es-MX" dirty="0"/>
                        <a:t>16.- La interfaz del sistema es agradable</a:t>
                      </a:r>
                    </a:p>
                  </a:txBody>
                  <a:tcPr/>
                </a:tc>
                <a:tc>
                  <a:txBody>
                    <a:bodyPr/>
                    <a:lstStyle/>
                    <a:p>
                      <a:r>
                        <a:rPr lang="es-MX" dirty="0"/>
                        <a:t>4.833</a:t>
                      </a:r>
                    </a:p>
                  </a:txBody>
                  <a:tcPr>
                    <a:solidFill>
                      <a:schemeClr val="tx1">
                        <a:lumMod val="65000"/>
                      </a:schemeClr>
                    </a:solidFill>
                  </a:tcPr>
                </a:tc>
                <a:tc>
                  <a:txBody>
                    <a:bodyPr/>
                    <a:lstStyle/>
                    <a:p>
                      <a:r>
                        <a:rPr lang="es-MX" dirty="0"/>
                        <a:t>0.75277</a:t>
                      </a:r>
                    </a:p>
                  </a:txBody>
                  <a:tcPr>
                    <a:solidFill>
                      <a:schemeClr val="tx1">
                        <a:lumMod val="65000"/>
                      </a:schemeClr>
                    </a:solidFill>
                  </a:tcPr>
                </a:tc>
                <a:tc>
                  <a:txBody>
                    <a:bodyPr/>
                    <a:lstStyle/>
                    <a:p>
                      <a:r>
                        <a:rPr lang="es-MX" dirty="0"/>
                        <a:t>5</a:t>
                      </a:r>
                    </a:p>
                  </a:txBody>
                  <a:tcPr/>
                </a:tc>
                <a:tc>
                  <a:txBody>
                    <a:bodyPr/>
                    <a:lstStyle/>
                    <a:p>
                      <a:r>
                        <a:rPr lang="es-MX" dirty="0"/>
                        <a:t>1.341</a:t>
                      </a:r>
                    </a:p>
                  </a:txBody>
                  <a:tcPr/>
                </a:tc>
                <a:extLst>
                  <a:ext uri="{0D108BD9-81ED-4DB2-BD59-A6C34878D82A}">
                    <a16:rowId xmlns:a16="http://schemas.microsoft.com/office/drawing/2014/main" val="10001"/>
                  </a:ext>
                </a:extLst>
              </a:tr>
              <a:tr h="1070805">
                <a:tc>
                  <a:txBody>
                    <a:bodyPr/>
                    <a:lstStyle/>
                    <a:p>
                      <a:r>
                        <a:rPr lang="es-MX" dirty="0"/>
                        <a:t>17.-Me gusta usar la interfaz del sistema</a:t>
                      </a:r>
                    </a:p>
                  </a:txBody>
                  <a:tcPr/>
                </a:tc>
                <a:tc>
                  <a:txBody>
                    <a:bodyPr/>
                    <a:lstStyle/>
                    <a:p>
                      <a:r>
                        <a:rPr lang="es-MX" dirty="0"/>
                        <a:t>5.166</a:t>
                      </a:r>
                    </a:p>
                  </a:txBody>
                  <a:tcPr>
                    <a:solidFill>
                      <a:schemeClr val="tx1">
                        <a:lumMod val="65000"/>
                      </a:schemeClr>
                    </a:solidFill>
                  </a:tcPr>
                </a:tc>
                <a:tc>
                  <a:txBody>
                    <a:bodyPr/>
                    <a:lstStyle/>
                    <a:p>
                      <a:r>
                        <a:rPr lang="es-MX" dirty="0"/>
                        <a:t>0.75277</a:t>
                      </a:r>
                    </a:p>
                  </a:txBody>
                  <a:tcPr>
                    <a:solidFill>
                      <a:schemeClr val="tx1">
                        <a:lumMod val="65000"/>
                      </a:schemeClr>
                    </a:solidFill>
                  </a:tcPr>
                </a:tc>
                <a:tc>
                  <a:txBody>
                    <a:bodyPr/>
                    <a:lstStyle/>
                    <a:p>
                      <a:r>
                        <a:rPr lang="es-MX" dirty="0"/>
                        <a:t>5</a:t>
                      </a:r>
                    </a:p>
                  </a:txBody>
                  <a:tcPr/>
                </a:tc>
                <a:tc>
                  <a:txBody>
                    <a:bodyPr/>
                    <a:lstStyle/>
                    <a:p>
                      <a:r>
                        <a:rPr lang="es-MX" dirty="0"/>
                        <a:t>1.414</a:t>
                      </a:r>
                    </a:p>
                  </a:txBody>
                  <a:tcPr/>
                </a:tc>
                <a:extLst>
                  <a:ext uri="{0D108BD9-81ED-4DB2-BD59-A6C34878D82A}">
                    <a16:rowId xmlns:a16="http://schemas.microsoft.com/office/drawing/2014/main" val="10002"/>
                  </a:ext>
                </a:extLst>
              </a:tr>
              <a:tr h="1529721">
                <a:tc>
                  <a:txBody>
                    <a:bodyPr/>
                    <a:lstStyle/>
                    <a:p>
                      <a:r>
                        <a:rPr lang="es-MX" dirty="0"/>
                        <a:t>18.- Este sistema tiene todas las funciones y capacidades que</a:t>
                      </a:r>
                      <a:r>
                        <a:rPr lang="es-MX" baseline="0" dirty="0"/>
                        <a:t> espero que tenga</a:t>
                      </a:r>
                      <a:endParaRPr lang="es-MX" dirty="0"/>
                    </a:p>
                  </a:txBody>
                  <a:tcPr/>
                </a:tc>
                <a:tc>
                  <a:txBody>
                    <a:bodyPr/>
                    <a:lstStyle/>
                    <a:p>
                      <a:r>
                        <a:rPr lang="es-MX" dirty="0"/>
                        <a:t>4.833</a:t>
                      </a:r>
                    </a:p>
                  </a:txBody>
                  <a:tcPr>
                    <a:solidFill>
                      <a:schemeClr val="tx1">
                        <a:lumMod val="65000"/>
                      </a:schemeClr>
                    </a:solidFill>
                  </a:tcPr>
                </a:tc>
                <a:tc>
                  <a:txBody>
                    <a:bodyPr/>
                    <a:lstStyle/>
                    <a:p>
                      <a:r>
                        <a:rPr lang="es-MX" dirty="0"/>
                        <a:t>0.75277</a:t>
                      </a:r>
                    </a:p>
                  </a:txBody>
                  <a:tcPr>
                    <a:solidFill>
                      <a:schemeClr val="tx1">
                        <a:lumMod val="65000"/>
                      </a:schemeClr>
                    </a:solidFill>
                  </a:tcPr>
                </a:tc>
                <a:tc>
                  <a:txBody>
                    <a:bodyPr/>
                    <a:lstStyle/>
                    <a:p>
                      <a:r>
                        <a:rPr lang="es-MX" dirty="0"/>
                        <a:t>5</a:t>
                      </a:r>
                    </a:p>
                  </a:txBody>
                  <a:tcPr/>
                </a:tc>
                <a:tc>
                  <a:txBody>
                    <a:bodyPr/>
                    <a:lstStyle/>
                    <a:p>
                      <a:r>
                        <a:rPr lang="es-MX" dirty="0"/>
                        <a:t>1.612</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87425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Evaluación general</a:t>
            </a:r>
          </a:p>
        </p:txBody>
      </p:sp>
      <p:graphicFrame>
        <p:nvGraphicFramePr>
          <p:cNvPr id="5" name="Tabla 4"/>
          <p:cNvGraphicFramePr>
            <a:graphicFrameLocks noGrp="1"/>
          </p:cNvGraphicFramePr>
          <p:nvPr>
            <p:extLst>
              <p:ext uri="{D42A27DB-BD31-4B8C-83A1-F6EECF244321}">
                <p14:modId xmlns:p14="http://schemas.microsoft.com/office/powerpoint/2010/main" val="29452611"/>
              </p:ext>
            </p:extLst>
          </p:nvPr>
        </p:nvGraphicFramePr>
        <p:xfrm>
          <a:off x="1185332" y="1765582"/>
          <a:ext cx="10148077" cy="1280160"/>
        </p:xfrm>
        <a:graphic>
          <a:graphicData uri="http://schemas.openxmlformats.org/drawingml/2006/table">
            <a:tbl>
              <a:tblPr firstRow="1" bandRow="1">
                <a:tableStyleId>{5C22544A-7EE6-4342-B048-85BDC9FD1C3A}</a:tableStyleId>
              </a:tblPr>
              <a:tblGrid>
                <a:gridCol w="3322274">
                  <a:extLst>
                    <a:ext uri="{9D8B030D-6E8A-4147-A177-3AD203B41FA5}">
                      <a16:colId xmlns:a16="http://schemas.microsoft.com/office/drawing/2014/main" val="20000"/>
                    </a:ext>
                  </a:extLst>
                </a:gridCol>
                <a:gridCol w="1378039">
                  <a:extLst>
                    <a:ext uri="{9D8B030D-6E8A-4147-A177-3AD203B41FA5}">
                      <a16:colId xmlns:a16="http://schemas.microsoft.com/office/drawing/2014/main" val="20001"/>
                    </a:ext>
                  </a:extLst>
                </a:gridCol>
                <a:gridCol w="1403797">
                  <a:extLst>
                    <a:ext uri="{9D8B030D-6E8A-4147-A177-3AD203B41FA5}">
                      <a16:colId xmlns:a16="http://schemas.microsoft.com/office/drawing/2014/main" val="20002"/>
                    </a:ext>
                  </a:extLst>
                </a:gridCol>
                <a:gridCol w="1659051">
                  <a:extLst>
                    <a:ext uri="{9D8B030D-6E8A-4147-A177-3AD203B41FA5}">
                      <a16:colId xmlns:a16="http://schemas.microsoft.com/office/drawing/2014/main" val="20003"/>
                    </a:ext>
                  </a:extLst>
                </a:gridCol>
                <a:gridCol w="2384916">
                  <a:extLst>
                    <a:ext uri="{9D8B030D-6E8A-4147-A177-3AD203B41FA5}">
                      <a16:colId xmlns:a16="http://schemas.microsoft.com/office/drawing/2014/main" val="20004"/>
                    </a:ext>
                  </a:extLst>
                </a:gridCol>
              </a:tblGrid>
              <a:tr h="370840">
                <a:tc>
                  <a:txBody>
                    <a:bodyPr/>
                    <a:lstStyle/>
                    <a:p>
                      <a:r>
                        <a:rPr lang="es-MX" dirty="0"/>
                        <a:t>Preguntas</a:t>
                      </a:r>
                    </a:p>
                  </a:txBody>
                  <a:tcPr/>
                </a:tc>
                <a:tc>
                  <a:txBody>
                    <a:bodyPr/>
                    <a:lstStyle/>
                    <a:p>
                      <a:r>
                        <a:rPr lang="es-MX" dirty="0"/>
                        <a:t>Promedio</a:t>
                      </a:r>
                    </a:p>
                  </a:txBody>
                  <a:tcPr>
                    <a:solidFill>
                      <a:schemeClr val="tx1">
                        <a:lumMod val="65000"/>
                      </a:schemeClr>
                    </a:solidFill>
                  </a:tcPr>
                </a:tc>
                <a:tc>
                  <a:txBody>
                    <a:bodyPr/>
                    <a:lstStyle/>
                    <a:p>
                      <a:r>
                        <a:rPr lang="es-MX" dirty="0"/>
                        <a:t>Desviación</a:t>
                      </a:r>
                      <a:r>
                        <a:rPr lang="es-MX" baseline="0" dirty="0"/>
                        <a:t> estándar</a:t>
                      </a:r>
                      <a:endParaRPr lang="es-MX" dirty="0"/>
                    </a:p>
                  </a:txBody>
                  <a:tcPr>
                    <a:solidFill>
                      <a:schemeClr val="tx1">
                        <a:lumMod val="65000"/>
                      </a:schemeClr>
                    </a:solidFill>
                  </a:tcPr>
                </a:tc>
                <a:tc>
                  <a:txBody>
                    <a:bodyPr/>
                    <a:lstStyle/>
                    <a:p>
                      <a:r>
                        <a:rPr lang="es-MX" dirty="0"/>
                        <a:t>Promedio</a:t>
                      </a:r>
                    </a:p>
                  </a:txBody>
                  <a:tcPr/>
                </a:tc>
                <a:tc>
                  <a:txBody>
                    <a:bodyPr/>
                    <a:lstStyle/>
                    <a:p>
                      <a:r>
                        <a:rPr lang="es-MX" dirty="0"/>
                        <a:t>Desviación</a:t>
                      </a:r>
                      <a:r>
                        <a:rPr lang="es-MX" baseline="0" dirty="0"/>
                        <a:t> estándar </a:t>
                      </a:r>
                      <a:endParaRPr lang="es-MX" dirty="0"/>
                    </a:p>
                  </a:txBody>
                  <a:tcPr/>
                </a:tc>
                <a:extLst>
                  <a:ext uri="{0D108BD9-81ED-4DB2-BD59-A6C34878D82A}">
                    <a16:rowId xmlns:a16="http://schemas.microsoft.com/office/drawing/2014/main" val="10000"/>
                  </a:ext>
                </a:extLst>
              </a:tr>
              <a:tr h="370840">
                <a:tc>
                  <a:txBody>
                    <a:bodyPr/>
                    <a:lstStyle/>
                    <a:p>
                      <a:r>
                        <a:rPr lang="es-MX" dirty="0"/>
                        <a:t>En general,</a:t>
                      </a:r>
                      <a:r>
                        <a:rPr lang="es-MX" baseline="0" dirty="0"/>
                        <a:t> estoy satisfecho con el sistema</a:t>
                      </a:r>
                      <a:endParaRPr lang="es-MX" dirty="0"/>
                    </a:p>
                  </a:txBody>
                  <a:tcPr/>
                </a:tc>
                <a:tc>
                  <a:txBody>
                    <a:bodyPr/>
                    <a:lstStyle/>
                    <a:p>
                      <a:r>
                        <a:rPr lang="es-MX" dirty="0"/>
                        <a:t>5.5</a:t>
                      </a:r>
                    </a:p>
                  </a:txBody>
                  <a:tcPr>
                    <a:solidFill>
                      <a:schemeClr val="tx1">
                        <a:lumMod val="65000"/>
                      </a:schemeClr>
                    </a:solidFill>
                  </a:tcPr>
                </a:tc>
                <a:tc>
                  <a:txBody>
                    <a:bodyPr/>
                    <a:lstStyle/>
                    <a:p>
                      <a:r>
                        <a:rPr lang="es-MX" dirty="0"/>
                        <a:t>1.2247</a:t>
                      </a:r>
                    </a:p>
                  </a:txBody>
                  <a:tcPr>
                    <a:solidFill>
                      <a:schemeClr val="tx1">
                        <a:lumMod val="65000"/>
                      </a:schemeClr>
                    </a:solidFill>
                  </a:tcPr>
                </a:tc>
                <a:tc>
                  <a:txBody>
                    <a:bodyPr/>
                    <a:lstStyle/>
                    <a:p>
                      <a:r>
                        <a:rPr lang="es-MX" dirty="0"/>
                        <a:t>5.09</a:t>
                      </a:r>
                    </a:p>
                  </a:txBody>
                  <a:tcPr/>
                </a:tc>
                <a:tc>
                  <a:txBody>
                    <a:bodyPr/>
                    <a:lstStyle/>
                    <a:p>
                      <a:r>
                        <a:rPr lang="es-MX" dirty="0"/>
                        <a:t>1.044</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492958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110</TotalTime>
  <Words>758</Words>
  <Application>Microsoft Office PowerPoint</Application>
  <PresentationFormat>Panorámica</PresentationFormat>
  <Paragraphs>228</Paragraphs>
  <Slides>15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Tw Cen MT</vt:lpstr>
      <vt:lpstr>Circuito</vt:lpstr>
      <vt:lpstr>Comparación del modelo y el sistema de una mesa interactiva</vt:lpstr>
      <vt:lpstr>El modelo anterior</vt:lpstr>
      <vt:lpstr>El modelo nuevo</vt:lpstr>
      <vt:lpstr>Videos</vt:lpstr>
      <vt:lpstr>Resultados de las encuestas 1</vt:lpstr>
      <vt:lpstr>Calidad del sistema</vt:lpstr>
      <vt:lpstr>Calidad de la información</vt:lpstr>
      <vt:lpstr>Calidad de la interfaz de usuario</vt:lpstr>
      <vt:lpstr>Evaluación general</vt:lpstr>
      <vt:lpstr>Resultados de las encuestas 2</vt:lpstr>
      <vt:lpstr>Calidad del sistema</vt:lpstr>
      <vt:lpstr>Calidad de la información</vt:lpstr>
      <vt:lpstr>Calidad de la interfaz de usuario</vt:lpstr>
      <vt:lpstr>Evaluación general</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Comparación del modelo y el sistema de una mesa interactiva</dc:title>
  <dc:creator>AUGUSTO SANCHEZ</dc:creator>
  <cp:lastModifiedBy>miguel angel ortega de la cruz</cp:lastModifiedBy>
  <cp:revision>12</cp:revision>
  <dcterms:created xsi:type="dcterms:W3CDTF">2019-02-17T19:31:24Z</dcterms:created>
  <dcterms:modified xsi:type="dcterms:W3CDTF">2019-02-18T04:19:46Z</dcterms:modified>
</cp:coreProperties>
</file>