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sldIdLst>
    <p:sldId id="256" r:id="rId2"/>
    <p:sldId id="275" r:id="rId3"/>
    <p:sldId id="257" r:id="rId4"/>
    <p:sldId id="258" r:id="rId5"/>
    <p:sldId id="287" r:id="rId6"/>
    <p:sldId id="259" r:id="rId7"/>
    <p:sldId id="288" r:id="rId8"/>
    <p:sldId id="260" r:id="rId9"/>
    <p:sldId id="289" r:id="rId10"/>
    <p:sldId id="261" r:id="rId11"/>
    <p:sldId id="262" r:id="rId12"/>
    <p:sldId id="263" r:id="rId13"/>
    <p:sldId id="278" r:id="rId14"/>
    <p:sldId id="267" r:id="rId15"/>
    <p:sldId id="268" r:id="rId16"/>
    <p:sldId id="279" r:id="rId17"/>
    <p:sldId id="280" r:id="rId18"/>
    <p:sldId id="281" r:id="rId19"/>
    <p:sldId id="282" r:id="rId20"/>
    <p:sldId id="283" r:id="rId21"/>
    <p:sldId id="284" r:id="rId22"/>
    <p:sldId id="285" r:id="rId23"/>
    <p:sldId id="277" r:id="rId24"/>
    <p:sldId id="270" r:id="rId25"/>
    <p:sldId id="272" r:id="rId26"/>
    <p:sldId id="273" r:id="rId2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295"/>
    <a:srgbClr val="F056CB"/>
    <a:srgbClr val="FF9966"/>
    <a:srgbClr val="500000"/>
    <a:srgbClr val="510000"/>
    <a:srgbClr val="590E0E"/>
    <a:srgbClr val="0A6A0C"/>
    <a:srgbClr val="800000"/>
    <a:srgbClr val="80FFFB"/>
    <a:srgbClr val="F9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78493" autoAdjust="0"/>
  </p:normalViewPr>
  <p:slideViewPr>
    <p:cSldViewPr snapToGrid="0">
      <p:cViewPr varScale="1">
        <p:scale>
          <a:sx n="86" d="100"/>
          <a:sy n="86" d="100"/>
        </p:scale>
        <p:origin x="17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7E1E4D-FD3E-4CDA-91A1-AC5BFA293429}" type="slidenum">
              <a:rPr lang="en-US"/>
              <a:pPr/>
              <a:t>‹#›</a:t>
            </a:fld>
            <a:endParaRPr lang="en-US" dirty="0"/>
          </a:p>
        </p:txBody>
      </p:sp>
    </p:spTree>
    <p:extLst>
      <p:ext uri="{BB962C8B-B14F-4D97-AF65-F5344CB8AC3E}">
        <p14:creationId xmlns:p14="http://schemas.microsoft.com/office/powerpoint/2010/main" val="9297424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hash functions and their properties here (similar to bc wp)</a:t>
            </a:r>
          </a:p>
          <a:p>
            <a:endParaRPr lang="en-US" dirty="0"/>
          </a:p>
          <a:p>
            <a:r>
              <a:rPr lang="en-US" dirty="0"/>
              <a:t>-”So I know for a lot of people this will be a repeat of things you already know, but understanding hash functions is essential for understanding this topic so I’ll explain how they work and a few properties of them which make them such a key tool for security. </a:t>
            </a:r>
          </a:p>
          <a:p>
            <a:endParaRPr lang="en-US" dirty="0"/>
          </a:p>
          <a:p>
            <a:r>
              <a:rPr lang="en-US" sz="1200" kern="1200" dirty="0">
                <a:solidFill>
                  <a:schemeClr val="tx1"/>
                </a:solidFill>
                <a:effectLst/>
                <a:latin typeface="Arial" charset="0"/>
                <a:ea typeface="+mn-ea"/>
                <a:cs typeface="+mn-cs"/>
              </a:rPr>
              <a:t>Preimage resistant: it is computationally infeasible to find any input that maps to any pre-specified output (e.g., given the digest, find x such that hash(x) = digest)</a:t>
            </a:r>
          </a:p>
          <a:p>
            <a:r>
              <a:rPr lang="en-US" sz="1200" kern="1200" dirty="0">
                <a:solidFill>
                  <a:schemeClr val="tx1"/>
                </a:solidFill>
                <a:effectLst/>
                <a:latin typeface="Arial" charset="0"/>
                <a:ea typeface="+mn-ea"/>
                <a:cs typeface="+mn-cs"/>
              </a:rPr>
              <a:t>Second preimage resistant: given a particular input, it is computationally infeasible to find a second input which produces the same output (e.g., given x, find y such that hash(x) = hash(y)). </a:t>
            </a:r>
          </a:p>
          <a:p>
            <a:r>
              <a:rPr lang="en-US" sz="1200" kern="1200" dirty="0">
                <a:solidFill>
                  <a:schemeClr val="tx1"/>
                </a:solidFill>
                <a:effectLst/>
                <a:latin typeface="Arial" charset="0"/>
                <a:ea typeface="+mn-ea"/>
                <a:cs typeface="+mn-cs"/>
              </a:rPr>
              <a:t>Collision resistant: : it is computationally infeasible to find two inputs that produce the same output (e.g., find an x and y which hash(x) = hash(y)). </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2</a:t>
            </a:r>
            <a:r>
              <a:rPr lang="en-US" sz="1200" kern="1200" baseline="30000" dirty="0">
                <a:solidFill>
                  <a:schemeClr val="tx1"/>
                </a:solidFill>
                <a:effectLst/>
                <a:latin typeface="Arial" charset="0"/>
                <a:ea typeface="+mn-ea"/>
                <a:cs typeface="+mn-cs"/>
              </a:rPr>
              <a:t>256</a:t>
            </a:r>
            <a:r>
              <a:rPr lang="en-US" sz="1200" kern="1200" dirty="0">
                <a:solidFill>
                  <a:schemeClr val="tx1"/>
                </a:solidFill>
                <a:effectLst/>
                <a:latin typeface="Arial" charset="0"/>
                <a:ea typeface="+mn-ea"/>
                <a:cs typeface="+mn-cs"/>
              </a:rPr>
              <a:t> ≈ 10</a:t>
            </a:r>
            <a:r>
              <a:rPr lang="en-US" sz="1200" kern="1200" baseline="30000" dirty="0">
                <a:solidFill>
                  <a:schemeClr val="tx1"/>
                </a:solidFill>
                <a:effectLst/>
                <a:latin typeface="Arial" charset="0"/>
                <a:ea typeface="+mn-ea"/>
                <a:cs typeface="+mn-cs"/>
              </a:rPr>
              <a:t>77  </a:t>
            </a:r>
            <a:r>
              <a:rPr lang="en-US" sz="1200" kern="1200" baseline="0" dirty="0">
                <a:solidFill>
                  <a:schemeClr val="tx1"/>
                </a:solidFill>
                <a:effectLst/>
                <a:latin typeface="Arial" charset="0"/>
                <a:ea typeface="+mn-ea"/>
                <a:cs typeface="+mn-cs"/>
              </a:rPr>
              <a:t>possible digest values</a:t>
            </a:r>
          </a:p>
          <a:p>
            <a:r>
              <a:rPr lang="en-US" sz="1200" kern="1200" baseline="0" dirty="0">
                <a:solidFill>
                  <a:schemeClr val="tx1"/>
                </a:solidFill>
                <a:effectLst/>
                <a:latin typeface="Arial" charset="0"/>
                <a:ea typeface="+mn-ea"/>
                <a:cs typeface="+mn-cs"/>
              </a:rPr>
              <a:t>Generally a 64 character hexadecimal as one hexadecimal is 4 bits and 64*4 = 256</a:t>
            </a:r>
          </a:p>
        </p:txBody>
      </p:sp>
      <p:sp>
        <p:nvSpPr>
          <p:cNvPr id="4" name="Slide Number Placeholder 3"/>
          <p:cNvSpPr>
            <a:spLocks noGrp="1"/>
          </p:cNvSpPr>
          <p:nvPr>
            <p:ph type="sldNum" sz="quarter" idx="10"/>
          </p:nvPr>
        </p:nvSpPr>
        <p:spPr/>
        <p:txBody>
          <a:bodyPr/>
          <a:lstStyle/>
          <a:p>
            <a:fld id="{907E1E4D-FD3E-4CDA-91A1-AC5BFA293429}" type="slidenum">
              <a:rPr lang="en-US" smtClean="0"/>
              <a:pPr/>
              <a:t>2</a:t>
            </a:fld>
            <a:endParaRPr lang="en-US" dirty="0"/>
          </a:p>
        </p:txBody>
      </p:sp>
    </p:spTree>
    <p:extLst>
      <p:ext uri="{BB962C8B-B14F-4D97-AF65-F5344CB8AC3E}">
        <p14:creationId xmlns:p14="http://schemas.microsoft.com/office/powerpoint/2010/main" val="327134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take from this is that blockchains are immutable. Very, very immutable, as they were designed to be so and their immutability is one of the key reasons why it is such a secure technology. The reason this is a problem is that people have privacy needs, and a data structure literally designed to not allow any data be changed after it has been written is far from ideal in terms of privacy! Increasing privacy regulations make this be not only a moral problem, but also a legal one. </a:t>
            </a:r>
          </a:p>
          <a:p>
            <a:endParaRPr lang="en-US" dirty="0"/>
          </a:p>
          <a:p>
            <a:r>
              <a:rPr lang="en-US" dirty="0"/>
              <a:t>One of the most important examples is the EU General Data Protection Regulation (the GDPR). The GDPR requires that organizations make it possible to delete all of the information related to a particular individual at that persons request. This is not possible with current blockchains, however. Any information stored in a block currently can not be removed or modified without invalidating all other blocks in the blockchain, due to how the hashes are linked together. If someone's private info, or any info they don’t want to be public is in a block on an existing blockchain, there is no possible way they can remove it without losing the security for all blocks that were produced after the block or blocks that individuals data existed in. So how do we combat this?</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11</a:t>
            </a:fld>
            <a:endParaRPr lang="en-US" dirty="0"/>
          </a:p>
        </p:txBody>
      </p:sp>
    </p:spTree>
    <p:extLst>
      <p:ext uri="{BB962C8B-B14F-4D97-AF65-F5344CB8AC3E}">
        <p14:creationId xmlns:p14="http://schemas.microsoft.com/office/powerpoint/2010/main" val="21431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block matrix to store the blocks instead of the aforementioned “chain,” and instead of having assuring integrity of each block by having them contain the hash of the previous block, the row and column hashes of the block matrix do this for us! </a:t>
            </a:r>
          </a:p>
          <a:p>
            <a:endParaRPr lang="en-US" dirty="0"/>
          </a:p>
          <a:p>
            <a:r>
              <a:rPr lang="en-US" dirty="0"/>
              <a:t>This allows us to delete or modify parts of a block, without losing security of all other blocks. It is important to note that the key parts of transactions – the amount that has been transferred, the sender, and the recipient -  still can not be modified due to how transactions work in blockchains (where to send assets you must reference where you got it from) but other information or messages in transactions can be modified while still being a part of the block. </a:t>
            </a:r>
          </a:p>
          <a:p>
            <a:endParaRPr lang="en-US" dirty="0"/>
          </a:p>
          <a:p>
            <a:r>
              <a:rPr lang="en-US" dirty="0"/>
              <a:t>That way, if someone who has passed a message along with a transaction decides the information is too sensitive to be a part of public record or wants it removed for whatever reason, it is simply a matter of modifying the information in that transaction. Although that blocks hash may change, the rest of the blocks will still be secure, protected by at least one hash.</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12</a:t>
            </a:fld>
            <a:endParaRPr lang="en-US" dirty="0"/>
          </a:p>
        </p:txBody>
      </p:sp>
    </p:spTree>
    <p:extLst>
      <p:ext uri="{BB962C8B-B14F-4D97-AF65-F5344CB8AC3E}">
        <p14:creationId xmlns:p14="http://schemas.microsoft.com/office/powerpoint/2010/main" val="1319730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structure more closely here. Blocks are no longer split into Block Data and Block Header. Blocks no longer hold the hashes of previous blocks. Blocks can hold multiple transactions, which consist of the usual parts of a transaction, including the info, or any message, passed along with the transaction. </a:t>
            </a:r>
          </a:p>
          <a:p>
            <a:endParaRPr lang="en-US" dirty="0"/>
          </a:p>
          <a:p>
            <a:r>
              <a:rPr lang="en-US" dirty="0"/>
              <a:t>Note here there is a “genesis block” here, something we did not touch upon – this is something that exists in every blockchain, a “genesis block” in which the assets are created and where the blockchain begins. This is the only block where an asset or “coins” are “made out of thin air,” and is the one block in violation of that rule. Essentially, it is what “initializes” our blockchain. </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13</a:t>
            </a:fld>
            <a:endParaRPr lang="en-US" dirty="0"/>
          </a:p>
        </p:txBody>
      </p:sp>
    </p:spTree>
    <p:extLst>
      <p:ext uri="{BB962C8B-B14F-4D97-AF65-F5344CB8AC3E}">
        <p14:creationId xmlns:p14="http://schemas.microsoft.com/office/powerpoint/2010/main" val="710767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basic blockchain which uses a blockmatrix to provide mutability to show how this concept works. It’s very easy to use, and is a java package people can import to actually use, or look at if they want to see how such a blockchain would actually be implemented in code. It’s far from a fully working peer to peer blockchain that multiple computers can attach to, but it is, essentially, a blockchain you can use on your very own computer in a java program. </a:t>
            </a:r>
          </a:p>
          <a:p>
            <a:endParaRPr lang="en-US" dirty="0"/>
          </a:p>
          <a:p>
            <a:r>
              <a:rPr lang="en-US" dirty="0"/>
              <a:t>It uses java Security API to perform hashing using SHA-256, and provides Private and Public Keys for wallets using Elliptic-Curve cryptography. </a:t>
            </a:r>
          </a:p>
          <a:p>
            <a:endParaRPr lang="en-US" dirty="0"/>
          </a:p>
          <a:p>
            <a:r>
              <a:rPr lang="en-US" dirty="0"/>
              <a:t>To use it, you need to include the blockmatrix jar file in your program, then import the package at the top of the file, just like any other java package. Once you’ve done that, you can create a blockmatrix with whatever size you would like specifying a dimension N. Remember, your blockmatrix will be able to hold at most N^2 – N blocks due to the need for the diagonal to be empty. Don’t worry too much about bm.setUpSecurity, it will just initialize a security provider for the java security API. The next two steps will be to create our starting wallet, and to run bm.generate with the wallet and the amount of asset you want the blockchain network to hold (in this case, 200 coins). </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14</a:t>
            </a:fld>
            <a:endParaRPr lang="en-US" dirty="0"/>
          </a:p>
        </p:txBody>
      </p:sp>
    </p:spTree>
    <p:extLst>
      <p:ext uri="{BB962C8B-B14F-4D97-AF65-F5344CB8AC3E}">
        <p14:creationId xmlns:p14="http://schemas.microsoft.com/office/powerpoint/2010/main" val="452480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that is done, we can create wallets, create blocks, create transactions sending funds from one wallet to another, add as many transactions to a block as we want, and add those blocks to our block matrix! For example, here we make a new wallet called walletB and a new block called block2. You can get a wallets balance with the getBalance() method, which will count through every single unused transaction output a wallet has received and add up the total value in all of those unused outputs. When we make a transaction with .sendFunds and add it to block2, wallet A and wallet B’s values will change! To finally add this block to our block matrix we just run bm.addBlock with the block we want to add as the parameter. </a:t>
            </a:r>
          </a:p>
          <a:p>
            <a:endParaRPr lang="en-US" dirty="0"/>
          </a:p>
          <a:p>
            <a:r>
              <a:rPr lang="en-US" dirty="0"/>
              <a:t>After this is done, we can see that the balance of walletA will have become 160, and the balance of walletB will have become 40! </a:t>
            </a:r>
          </a:p>
          <a:p>
            <a:r>
              <a:rPr lang="en-US" dirty="0"/>
              <a:t>Finally, if we want to clear the info in a block, we simply write bm.clearInfoInBlock with the index of the block for which we’d like to have transaction info cleared, and it will be cleared! </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15</a:t>
            </a:fld>
            <a:endParaRPr lang="en-US" dirty="0"/>
          </a:p>
        </p:txBody>
      </p:sp>
    </p:spTree>
    <p:extLst>
      <p:ext uri="{BB962C8B-B14F-4D97-AF65-F5344CB8AC3E}">
        <p14:creationId xmlns:p14="http://schemas.microsoft.com/office/powerpoint/2010/main" val="1743726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demo to break this down a bit more, going step by step through the process of creating transactions and blocks and adding them to our matrix, and what this process looks like. </a:t>
            </a:r>
          </a:p>
          <a:p>
            <a:endParaRPr lang="en-US" dirty="0"/>
          </a:p>
          <a:p>
            <a:r>
              <a:rPr lang="en-US" dirty="0"/>
              <a:t>First, you can see us creating our block matrix. This one is only 3x3, and is small for demonstration purposes. We run </a:t>
            </a:r>
            <a:r>
              <a:rPr lang="en-US" dirty="0" err="1"/>
              <a:t>setUpSecurity</a:t>
            </a:r>
            <a:r>
              <a:rPr lang="en-US" dirty="0"/>
              <a:t>() to get our security provider up and running, and the we make our first wallet, walletA. It’s balance begins at 0. Next, we run bm.generate(walletA, 200f), which does a few things at once. It creates our “genesis transaction,” which, unlike every other transaction that will happen, has no inputs despite having an output. The user can’t see this, but although every other transaction will be made with the sendFunds method, inside of the generate method we are actually manually signing this genesis transaction and manually adding its outputs. </a:t>
            </a:r>
          </a:p>
          <a:p>
            <a:endParaRPr lang="en-US" dirty="0"/>
          </a:p>
          <a:p>
            <a:r>
              <a:rPr lang="en-US" dirty="0"/>
              <a:t>After the transaction is made in the generate method, we create the genesis block and add the genesis transaction to it, and finally our wallet receives the decided upon funds and the block is added to the block matrix. Note when the block is added the hashes for that row and that column change.</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16</a:t>
            </a:fld>
            <a:endParaRPr lang="en-US" dirty="0"/>
          </a:p>
        </p:txBody>
      </p:sp>
    </p:spTree>
    <p:extLst>
      <p:ext uri="{BB962C8B-B14F-4D97-AF65-F5344CB8AC3E}">
        <p14:creationId xmlns:p14="http://schemas.microsoft.com/office/powerpoint/2010/main" val="421924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point of setting this up is to send funds between wallets securely, so our next step is to create another wallet, walletB. We make our wallet, and make a new block to hold transactions. Now, we make a transaction the way we would traditionally: using the sendFunds method. We can see here the message we passed along with the transaction. This transaction will actually have inputs, which will be the transaction output from the previous transaction where walletA was sent 200 coins. Since we are sending walletB 40 coins, our outputs would be sending walletB 40 coins, and sending ourselves (walletA) 160 coins as change. We then add this transaction to the block, which causes the change in our wallet balances. </a:t>
            </a:r>
          </a:p>
          <a:p>
            <a:endParaRPr lang="en-US" dirty="0"/>
          </a:p>
          <a:p>
            <a:r>
              <a:rPr lang="en-US" dirty="0"/>
              <a:t>Afterwards, we add the block to our block matrix. Note again how the row and column hashes change.</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17</a:t>
            </a:fld>
            <a:endParaRPr lang="en-US" dirty="0"/>
          </a:p>
        </p:txBody>
      </p:sp>
    </p:spTree>
    <p:extLst>
      <p:ext uri="{BB962C8B-B14F-4D97-AF65-F5344CB8AC3E}">
        <p14:creationId xmlns:p14="http://schemas.microsoft.com/office/powerpoint/2010/main" val="2269354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say we decide we no longer want people to know this transaction was for bananas! We can clear the info in a transaction by specifying which block the transaction is in,  and the index of the transaction(in this case it is in block 2, and is transaction 0 since the transactions are zero-indexed). I have expanded block2 so we can see the hash of the block, and we can trace through how the hashes change all the way to the block matrix. </a:t>
            </a:r>
          </a:p>
          <a:p>
            <a:endParaRPr lang="en-US" dirty="0"/>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18</a:t>
            </a:fld>
            <a:endParaRPr lang="en-US" dirty="0"/>
          </a:p>
        </p:txBody>
      </p:sp>
    </p:spTree>
    <p:extLst>
      <p:ext uri="{BB962C8B-B14F-4D97-AF65-F5344CB8AC3E}">
        <p14:creationId xmlns:p14="http://schemas.microsoft.com/office/powerpoint/2010/main" val="893472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see how the info gets overwritten and is changed to “CLEARED.”</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19</a:t>
            </a:fld>
            <a:endParaRPr lang="en-US" dirty="0"/>
          </a:p>
        </p:txBody>
      </p:sp>
    </p:spTree>
    <p:extLst>
      <p:ext uri="{BB962C8B-B14F-4D97-AF65-F5344CB8AC3E}">
        <p14:creationId xmlns:p14="http://schemas.microsoft.com/office/powerpoint/2010/main" val="193460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causes the hash of the transaction to change</a:t>
            </a:r>
          </a:p>
        </p:txBody>
      </p:sp>
      <p:sp>
        <p:nvSpPr>
          <p:cNvPr id="4" name="Slide Number Placeholder 3"/>
          <p:cNvSpPr>
            <a:spLocks noGrp="1"/>
          </p:cNvSpPr>
          <p:nvPr>
            <p:ph type="sldNum" sz="quarter" idx="10"/>
          </p:nvPr>
        </p:nvSpPr>
        <p:spPr/>
        <p:txBody>
          <a:bodyPr/>
          <a:lstStyle/>
          <a:p>
            <a:fld id="{907E1E4D-FD3E-4CDA-91A1-AC5BFA293429}" type="slidenum">
              <a:rPr lang="en-US" smtClean="0"/>
              <a:pPr/>
              <a:t>20</a:t>
            </a:fld>
            <a:endParaRPr lang="en-US" dirty="0"/>
          </a:p>
        </p:txBody>
      </p:sp>
    </p:spTree>
    <p:extLst>
      <p:ext uri="{BB962C8B-B14F-4D97-AF65-F5344CB8AC3E}">
        <p14:creationId xmlns:p14="http://schemas.microsoft.com/office/powerpoint/2010/main" val="25443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Block Matrices at they’re core are a newly designed data structure that are designed to be secure despite allowing deletion or modification of existing items in them. </a:t>
            </a:r>
          </a:p>
          <a:p>
            <a:r>
              <a:rPr lang="en-US" dirty="0"/>
              <a:t>The structure can be seen in the top right: Essentially, it is a matrix which stores the hash of the each of its rows and columns. The way it could be actually implemented in code </a:t>
            </a:r>
          </a:p>
          <a:p>
            <a:r>
              <a:rPr lang="en-US" dirty="0"/>
              <a:t>could vary, but for the sake of this image and conceptually, you can imagine that each row and column is terminated with a hash of that row and column. More specifically, it </a:t>
            </a:r>
          </a:p>
          <a:p>
            <a:r>
              <a:rPr lang="en-US" dirty="0"/>
              <a:t>Would be the hash of the combined contents of each block in that row and each block in that column.</a:t>
            </a:r>
          </a:p>
          <a:p>
            <a:endParaRPr lang="en-US" dirty="0"/>
          </a:p>
          <a:p>
            <a:r>
              <a:rPr lang="en-US" dirty="0"/>
              <a:t>The size can vary, but in this case it is a 4x4 block matrix. This data structure comes from a NIST </a:t>
            </a:r>
            <a:r>
              <a:rPr lang="en-US" dirty="0" err="1"/>
              <a:t>CyberSecurity</a:t>
            </a:r>
            <a:r>
              <a:rPr lang="en-US" dirty="0"/>
              <a:t> White Paper I have included as a reference at the end of this presentation. </a:t>
            </a:r>
          </a:p>
        </p:txBody>
      </p:sp>
      <p:sp>
        <p:nvSpPr>
          <p:cNvPr id="4" name="Slide Number Placeholder 3"/>
          <p:cNvSpPr>
            <a:spLocks noGrp="1"/>
          </p:cNvSpPr>
          <p:nvPr>
            <p:ph type="sldNum" sz="quarter" idx="10"/>
          </p:nvPr>
        </p:nvSpPr>
        <p:spPr/>
        <p:txBody>
          <a:bodyPr/>
          <a:lstStyle/>
          <a:p>
            <a:fld id="{907E1E4D-FD3E-4CDA-91A1-AC5BFA293429}" type="slidenum">
              <a:rPr lang="en-US" smtClean="0"/>
              <a:pPr/>
              <a:t>3</a:t>
            </a:fld>
            <a:endParaRPr lang="en-US" dirty="0"/>
          </a:p>
        </p:txBody>
      </p:sp>
    </p:spTree>
    <p:extLst>
      <p:ext uri="{BB962C8B-B14F-4D97-AF65-F5344CB8AC3E}">
        <p14:creationId xmlns:p14="http://schemas.microsoft.com/office/powerpoint/2010/main" val="366881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then causes the hash of the block to change, as the blocks hash is calculated partially from the info in the blocks transactions.</a:t>
            </a:r>
          </a:p>
        </p:txBody>
      </p:sp>
      <p:sp>
        <p:nvSpPr>
          <p:cNvPr id="4" name="Slide Number Placeholder 3"/>
          <p:cNvSpPr>
            <a:spLocks noGrp="1"/>
          </p:cNvSpPr>
          <p:nvPr>
            <p:ph type="sldNum" sz="quarter" idx="10"/>
          </p:nvPr>
        </p:nvSpPr>
        <p:spPr/>
        <p:txBody>
          <a:bodyPr/>
          <a:lstStyle/>
          <a:p>
            <a:fld id="{907E1E4D-FD3E-4CDA-91A1-AC5BFA293429}" type="slidenum">
              <a:rPr lang="en-US" smtClean="0"/>
              <a:pPr/>
              <a:t>21</a:t>
            </a:fld>
            <a:endParaRPr lang="en-US" dirty="0"/>
          </a:p>
        </p:txBody>
      </p:sp>
    </p:spTree>
    <p:extLst>
      <p:ext uri="{BB962C8B-B14F-4D97-AF65-F5344CB8AC3E}">
        <p14:creationId xmlns:p14="http://schemas.microsoft.com/office/powerpoint/2010/main" val="157275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just like with any addition or modification of a block in our block matrix, since the hash of block2 is modified, the row and column hashes in our block matrix update recalculate based off the new block hash of block 2.</a:t>
            </a:r>
          </a:p>
        </p:txBody>
      </p:sp>
      <p:sp>
        <p:nvSpPr>
          <p:cNvPr id="4" name="Slide Number Placeholder 3"/>
          <p:cNvSpPr>
            <a:spLocks noGrp="1"/>
          </p:cNvSpPr>
          <p:nvPr>
            <p:ph type="sldNum" sz="quarter" idx="10"/>
          </p:nvPr>
        </p:nvSpPr>
        <p:spPr/>
        <p:txBody>
          <a:bodyPr/>
          <a:lstStyle/>
          <a:p>
            <a:fld id="{907E1E4D-FD3E-4CDA-91A1-AC5BFA293429}" type="slidenum">
              <a:rPr lang="en-US" smtClean="0"/>
              <a:pPr/>
              <a:t>22</a:t>
            </a:fld>
            <a:endParaRPr lang="en-US" dirty="0"/>
          </a:p>
        </p:txBody>
      </p:sp>
    </p:spTree>
    <p:extLst>
      <p:ext uri="{BB962C8B-B14F-4D97-AF65-F5344CB8AC3E}">
        <p14:creationId xmlns:p14="http://schemas.microsoft.com/office/powerpoint/2010/main" val="1493231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security is ensured in the BlockMatrix package is one all-encompassing method, isMatrixValid(). It checks numerous things, and outputs true if the matrix is still valid and has not been tampered with, or false if it has not. It features (above features), as well as</a:t>
            </a:r>
          </a:p>
          <a:p>
            <a:endParaRPr lang="en-US" dirty="0"/>
          </a:p>
          <a:p>
            <a:r>
              <a:rPr lang="en-US" dirty="0"/>
              <a:t>For transactions:</a:t>
            </a:r>
          </a:p>
          <a:p>
            <a:pPr lvl="1">
              <a:buClrTx/>
              <a:buFont typeface="Wingdings" panose="05000000000000000000" pitchFamily="2" charset="2"/>
              <a:buChar char="§"/>
            </a:pPr>
            <a:r>
              <a:rPr lang="en-US" dirty="0">
                <a:solidFill>
                  <a:schemeClr val="tx1"/>
                </a:solidFill>
              </a:rPr>
              <a:t>Checks every transaction in each block and makes sure that</a:t>
            </a:r>
          </a:p>
          <a:p>
            <a:pPr lvl="2">
              <a:buClrTx/>
              <a:buFont typeface="Wingdings" panose="05000000000000000000" pitchFamily="2" charset="2"/>
              <a:buChar char="§"/>
            </a:pPr>
            <a:r>
              <a:rPr lang="en-US" dirty="0">
                <a:solidFill>
                  <a:schemeClr val="tx1"/>
                </a:solidFill>
              </a:rPr>
              <a:t>The transactions signature is valid</a:t>
            </a:r>
          </a:p>
          <a:p>
            <a:pPr lvl="2">
              <a:buClrTx/>
              <a:buFont typeface="Wingdings" panose="05000000000000000000" pitchFamily="2" charset="2"/>
              <a:buChar char="§"/>
            </a:pPr>
            <a:r>
              <a:rPr lang="en-US" dirty="0"/>
              <a:t>Inputs are equal to outputs in the transaction</a:t>
            </a:r>
          </a:p>
          <a:p>
            <a:pPr lvl="2">
              <a:buClrTx/>
              <a:buFont typeface="Wingdings" panose="05000000000000000000" pitchFamily="2" charset="2"/>
              <a:buChar char="§"/>
            </a:pPr>
            <a:r>
              <a:rPr lang="en-US" dirty="0">
                <a:solidFill>
                  <a:schemeClr val="tx1"/>
                </a:solidFill>
              </a:rPr>
              <a:t>Each </a:t>
            </a:r>
            <a:r>
              <a:rPr lang="en-US" dirty="0"/>
              <a:t>referenced input exists</a:t>
            </a:r>
          </a:p>
          <a:p>
            <a:pPr lvl="2">
              <a:buClrTx/>
              <a:buFont typeface="Wingdings" panose="05000000000000000000" pitchFamily="2" charset="2"/>
              <a:buChar char="§"/>
            </a:pPr>
            <a:r>
              <a:rPr lang="en-US" dirty="0">
                <a:solidFill>
                  <a:schemeClr val="tx1"/>
                </a:solidFill>
              </a:rPr>
              <a:t>Each referenced input value is valid</a:t>
            </a:r>
          </a:p>
          <a:p>
            <a:pPr lvl="2">
              <a:buClrTx/>
              <a:buFont typeface="Wingdings" panose="05000000000000000000" pitchFamily="2" charset="2"/>
              <a:buChar char="§"/>
            </a:pPr>
            <a:r>
              <a:rPr lang="en-US" dirty="0"/>
              <a:t>The transaction output recipient is who is should be</a:t>
            </a:r>
          </a:p>
          <a:p>
            <a:pPr lvl="2">
              <a:buClrTx/>
              <a:buFont typeface="Wingdings" panose="05000000000000000000" pitchFamily="2" charset="2"/>
              <a:buChar char="§"/>
            </a:pPr>
            <a:r>
              <a:rPr lang="en-US" dirty="0">
                <a:solidFill>
                  <a:schemeClr val="tx1"/>
                </a:solidFill>
              </a:rPr>
              <a:t>The remaining “change” is sent back to the sender</a:t>
            </a:r>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23</a:t>
            </a:fld>
            <a:endParaRPr lang="en-US" dirty="0"/>
          </a:p>
        </p:txBody>
      </p:sp>
    </p:spTree>
    <p:extLst>
      <p:ext uri="{BB962C8B-B14F-4D97-AF65-F5344CB8AC3E}">
        <p14:creationId xmlns:p14="http://schemas.microsoft.com/office/powerpoint/2010/main" val="2551612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blockmatrix package still isn’t close to full blockchains such as Bitcoin Core, for which the source code is near 100,000 lines of code, but the next steps could bring it a lot closer. For the package, the first step would be an option to make it have a proof of work or alternate consensus scheme would make it usable for permissionless and permissioned blockchain networks. In a permissionless network, a small reward would be implemented to provide incentive to mining. Furthermore, a web tool could be made to more easily view your block matrix.</a:t>
            </a:r>
          </a:p>
          <a:p>
            <a:endParaRPr lang="en-US" dirty="0"/>
          </a:p>
          <a:p>
            <a:r>
              <a:rPr lang="en-US" dirty="0"/>
              <a:t>After that, it would be essential to make this be peer-to-peer, so users on different computers could send funds to and from each other. A generic BlockMatrix data structure could also be made for people who want to experiment with Block Matrices themselves. </a:t>
            </a:r>
          </a:p>
          <a:p>
            <a:endParaRPr lang="en-US" dirty="0"/>
          </a:p>
          <a:p>
            <a:r>
              <a:rPr lang="en-US" dirty="0"/>
              <a:t>Finally, in a more general sense for where this idea is heading, one step that will be taken in the future is implementation of block matrices in existing open-source blockchains such as Multichain or Hyperledger Fabric, replacing the chain in these systems with a block matrix as we have done here.  </a:t>
            </a:r>
          </a:p>
          <a:p>
            <a:endParaRPr lang="en-US" dirty="0"/>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24</a:t>
            </a:fld>
            <a:endParaRPr lang="en-US" dirty="0"/>
          </a:p>
        </p:txBody>
      </p:sp>
    </p:spTree>
    <p:extLst>
      <p:ext uri="{BB962C8B-B14F-4D97-AF65-F5344CB8AC3E}">
        <p14:creationId xmlns:p14="http://schemas.microsoft.com/office/powerpoint/2010/main" val="131294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The reason block matrices are secure is due to the way the hashes are arranged. For example, imagine if we deleted or modified data in Block X, labeled here. The hash for the second column and third row would change. Now if we only had row hashes, or only had column hashes, then we would no longer have integrity for all of the blocks in row 3 or column 2 since the only hash for that row or column would be invalidated. But since each block has both a row hash and a column hash that “represents” its row and column, for every single other block in the matrix, at least one of its row or column hash will remain unchanged, meaning we still have integrity protection for that block.</a:t>
            </a:r>
          </a:p>
        </p:txBody>
      </p:sp>
      <p:sp>
        <p:nvSpPr>
          <p:cNvPr id="4" name="Slide Number Placeholder 3"/>
          <p:cNvSpPr>
            <a:spLocks noGrp="1"/>
          </p:cNvSpPr>
          <p:nvPr>
            <p:ph type="sldNum" sz="quarter" idx="10"/>
          </p:nvPr>
        </p:nvSpPr>
        <p:spPr/>
        <p:txBody>
          <a:bodyPr/>
          <a:lstStyle/>
          <a:p>
            <a:fld id="{907E1E4D-FD3E-4CDA-91A1-AC5BFA293429}" type="slidenum">
              <a:rPr lang="en-US" smtClean="0"/>
              <a:pPr/>
              <a:t>4</a:t>
            </a:fld>
            <a:endParaRPr lang="en-US" dirty="0"/>
          </a:p>
        </p:txBody>
      </p:sp>
    </p:spTree>
    <p:extLst>
      <p:ext uri="{BB962C8B-B14F-4D97-AF65-F5344CB8AC3E}">
        <p14:creationId xmlns:p14="http://schemas.microsoft.com/office/powerpoint/2010/main" val="335280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Beyond this, block matrices can be improved further by populating them in a specific way using the above algorithm. Essentially, what this does is populate the block matrix in the manner you can see in the top block matrix. The numbers represent which block is added where, in order. This creates a few desirable properties that can be useful in some situations. Even though they don’t necessarily make block matrices more useful to the blockchain use case, the block matrix is a general data structure that can be used for different applications and these properties may be useful in other situations.</a:t>
            </a:r>
          </a:p>
          <a:p>
            <a:endParaRPr lang="en-US" dirty="0"/>
          </a:p>
          <a:p>
            <a:r>
              <a:rPr lang="en-US" dirty="0"/>
              <a:t>For one, the block matrix is balanced when it gets filled, in that the half above the diagonal has at most 1 additional cell more than the half below the diagonal. For example, if, say, 9 items have been inserted, we can see that 5 of these would be above the diagonal, and 4 would be below. </a:t>
            </a:r>
          </a:p>
          <a:p>
            <a:endParaRPr lang="en-US" dirty="0"/>
          </a:p>
          <a:p>
            <a:r>
              <a:rPr lang="en-US" dirty="0"/>
              <a:t>Another useful property that this special ordering creates is that it is even possible to delete two consecutive blocks at a time, without recalculating hashes between each deletion, and still maintain integrity. This is due to the empty diagonal, which prevents 2 consecutive blocks from ever being diagonal to each other. We can see the difference between a block matrix with and without the empty diagonal here. Without the diagonal, if you, for example, deleted blocks 7 and 8 without recalculating hashes in between each deletion, we would no longer have integrity for blocks 4 and 9 as both their column and row hashes would be modified, meaning we could no longer be assured they were not modified just from checking their row and column hashes. However, with the empty diagonal, if you delete 1 and 2, or 5 and 6, or any other 2 blocks that are consecutive but also directly diagonal to each other, the empty diagonal prevents any other blocks from losing integrity protection. </a:t>
            </a:r>
          </a:p>
        </p:txBody>
      </p:sp>
      <p:sp>
        <p:nvSpPr>
          <p:cNvPr id="4" name="Slide Number Placeholder 3"/>
          <p:cNvSpPr>
            <a:spLocks noGrp="1"/>
          </p:cNvSpPr>
          <p:nvPr>
            <p:ph type="sldNum" sz="quarter" idx="10"/>
          </p:nvPr>
        </p:nvSpPr>
        <p:spPr/>
        <p:txBody>
          <a:bodyPr/>
          <a:lstStyle/>
          <a:p>
            <a:fld id="{907E1E4D-FD3E-4CDA-91A1-AC5BFA293429}" type="slidenum">
              <a:rPr lang="en-US" smtClean="0"/>
              <a:pPr/>
              <a:t>5</a:t>
            </a:fld>
            <a:endParaRPr lang="en-US" dirty="0"/>
          </a:p>
        </p:txBody>
      </p:sp>
    </p:spTree>
    <p:extLst>
      <p:ext uri="{BB962C8B-B14F-4D97-AF65-F5344CB8AC3E}">
        <p14:creationId xmlns:p14="http://schemas.microsoft.com/office/powerpoint/2010/main" val="195175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Now, what are blockchain networks? This is a topic too complex to be fully explained in a few slides, but I’ll explain the general concept and some of their security features. At their lowest level, blockchains are distributed digital ledger systems that are designed to resist tampering by people with more nefarious intentions. In blockchains, transactions represent an interaction between two parties. In cryptocurrencies, which is likely the primary use of blockchains you are most aware of, this will be transactions of the type you are thinking – i.e. sending “coins” or some asset from one person to another. Blockchain networks don’t have a central authority, and each member of the network has a full list of transactions, meaning generally everyone at any given moment will know the state of the blockchain. </a:t>
            </a:r>
          </a:p>
          <a:p>
            <a:endParaRPr lang="en-US" dirty="0"/>
          </a:p>
          <a:p>
            <a:r>
              <a:rPr lang="en-US" dirty="0"/>
              <a:t>This graphic breaks down how this plays out. If someone makes a transaction, this transaction is added to a “block.” Blocks can hold multiple, or even no transactions. This block is broadcast to all participants in the network, who then verify the transaction. The way this verification is done depends on the “consensus model” of this specific network, an agreed upon way on how to decide if a block is “valid” and can be added to the chain.</a:t>
            </a:r>
          </a:p>
          <a:p>
            <a:endParaRPr lang="en-US" dirty="0"/>
          </a:p>
          <a:p>
            <a:r>
              <a:rPr lang="en-US" dirty="0"/>
              <a:t>Once a block is added to the chain, it is added to the chain for everyone. A single picture of the chain and state of the chain is visible to all participants</a:t>
            </a:r>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6</a:t>
            </a:fld>
            <a:endParaRPr lang="en-US" dirty="0"/>
          </a:p>
        </p:txBody>
      </p:sp>
    </p:spTree>
    <p:extLst>
      <p:ext uri="{BB962C8B-B14F-4D97-AF65-F5344CB8AC3E}">
        <p14:creationId xmlns:p14="http://schemas.microsoft.com/office/powerpoint/2010/main" val="29469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Consensus models are an important part of blockchains, so it is good to touch upon proof of work as an example. </a:t>
            </a:r>
          </a:p>
          <a:p>
            <a:r>
              <a:rPr lang="en-US" dirty="0"/>
              <a:t>In a blockchain network that uses a proof of work consensus model, each block has a “nonce” that will be stored. This is an arbitrary number. For the block to be “mined,” the correct nonce that will make </a:t>
            </a:r>
          </a:p>
          <a:p>
            <a:r>
              <a:rPr lang="en-US" dirty="0"/>
              <a:t>The hash value meet a certain criteria must be found. This criteria will often be that the hash of the block combined with the nonce must start with a certain number of 0s. </a:t>
            </a:r>
          </a:p>
          <a:p>
            <a:endParaRPr lang="en-US" dirty="0"/>
          </a:p>
          <a:p>
            <a:r>
              <a:rPr lang="en-US" dirty="0"/>
              <a:t>This is a case where it is likely easier to show rather than explain, so I will demonstrate here, where instead of use hashing the contents of a block our puzzle will consist of hashing the word “blockchain” and a nonce, trying to get a hash value that starts with 000000. Starting with a nonce value of 0 and repeatedly incrementing it until the hash meets our criteria, we can see only once our nonce was 10,730,895 did we meet the criteria. </a:t>
            </a:r>
          </a:p>
          <a:p>
            <a:endParaRPr lang="en-US" dirty="0"/>
          </a:p>
          <a:p>
            <a:r>
              <a:rPr lang="en-US" dirty="0"/>
              <a:t>This means we had to recalculate hash values over 10 million times. On the computer this was run on, this took 54 seconds. Increasing the target criteria by just one more 0 can make it significantly more time (in this case, an increase of one 0 made the time become more than an hour.) </a:t>
            </a:r>
          </a:p>
          <a:p>
            <a:endParaRPr lang="en-US" dirty="0"/>
          </a:p>
          <a:p>
            <a:r>
              <a:rPr lang="en-US" dirty="0"/>
              <a:t>However, to verify if the nonce works, the hash only needs to be calculated once. In a way, this is sort of a race to see who can solve this computationally  expensive puzzle first. And when a user receives a completed block from another user with a correct nonce, they are incentivized to immediately include the new block because they know other users will also include that block and get to work on calculating the nonce for the next block first in order to receive the reward.</a:t>
            </a:r>
          </a:p>
        </p:txBody>
      </p:sp>
      <p:sp>
        <p:nvSpPr>
          <p:cNvPr id="4" name="Slide Number Placeholder 3"/>
          <p:cNvSpPr>
            <a:spLocks noGrp="1"/>
          </p:cNvSpPr>
          <p:nvPr>
            <p:ph type="sldNum" sz="quarter" idx="10"/>
          </p:nvPr>
        </p:nvSpPr>
        <p:spPr/>
        <p:txBody>
          <a:bodyPr/>
          <a:lstStyle/>
          <a:p>
            <a:fld id="{907E1E4D-FD3E-4CDA-91A1-AC5BFA293429}" type="slidenum">
              <a:rPr lang="en-US" smtClean="0"/>
              <a:pPr/>
              <a:t>7</a:t>
            </a:fld>
            <a:endParaRPr lang="en-US" dirty="0"/>
          </a:p>
        </p:txBody>
      </p:sp>
    </p:spTree>
    <p:extLst>
      <p:ext uri="{BB962C8B-B14F-4D97-AF65-F5344CB8AC3E}">
        <p14:creationId xmlns:p14="http://schemas.microsoft.com/office/powerpoint/2010/main" val="170938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One of the key parts of blockchain networks is transaction immutability. Blockchains protect against tampering in their transactions in an interesting but intuitive way: to send an asset to another user (an “output”), you need to prove you have that asset to spend by showing where you got it from (“the input”). This prevents people from being able to spend any assets they do not actually have.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can see here what this looks like. Lets say Alice has $20 from previous transactions and wants to send Bob 17$. This isn’t as simple as just decreasing Alice’s balance by 17 and increasing Bobs by 17. Instead, we need to view a Transaction like an object. This transaction object will collect outputs from previous transactions where Alice has received money, such that we have collected enough inputs in the transaction to equal or be greater than the amount Alice wants to send. In this case, at some point in the past Alice received $20, so we take that as the input to this transaction. Then the Transaction produces the output, which is our sending Bob $17. We need to use up the entire input in the transaction, so the transaction will send $3 back to Alice (this part is automatic). Then, when Bob wants to send someone else some money, that $17 output from the previous transaction will be used in Bobs transaction when he wants to send money to someone else.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Essentially, you can’t toy with transactions since spending an asset requires proof that you have it and where you got it from. It is secure against people trying to make any money “out of thin air.” </a:t>
            </a:r>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8</a:t>
            </a:fld>
            <a:endParaRPr lang="en-US" dirty="0"/>
          </a:p>
        </p:txBody>
      </p:sp>
    </p:spTree>
    <p:extLst>
      <p:ext uri="{BB962C8B-B14F-4D97-AF65-F5344CB8AC3E}">
        <p14:creationId xmlns:p14="http://schemas.microsoft.com/office/powerpoint/2010/main" val="70245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Furthermore, the recipients or senders of transactions can not be modified because each blockchain user has a Public Key and a Private Key. When someone creates a transaction, the transaction is signed with their Private Key, and other users can verify the transaction is legitimate with that users Public Key. </a:t>
            </a:r>
          </a:p>
          <a:p>
            <a:endParaRPr lang="en-US" dirty="0"/>
          </a:p>
        </p:txBody>
      </p:sp>
      <p:sp>
        <p:nvSpPr>
          <p:cNvPr id="4" name="Slide Number Placeholder 3"/>
          <p:cNvSpPr>
            <a:spLocks noGrp="1"/>
          </p:cNvSpPr>
          <p:nvPr>
            <p:ph type="sldNum" sz="quarter" idx="10"/>
          </p:nvPr>
        </p:nvSpPr>
        <p:spPr/>
        <p:txBody>
          <a:bodyPr/>
          <a:lstStyle/>
          <a:p>
            <a:fld id="{907E1E4D-FD3E-4CDA-91A1-AC5BFA293429}" type="slidenum">
              <a:rPr lang="en-US" smtClean="0"/>
              <a:pPr/>
              <a:t>9</a:t>
            </a:fld>
            <a:endParaRPr lang="en-US" dirty="0"/>
          </a:p>
        </p:txBody>
      </p:sp>
    </p:spTree>
    <p:extLst>
      <p:ext uri="{BB962C8B-B14F-4D97-AF65-F5344CB8AC3E}">
        <p14:creationId xmlns:p14="http://schemas.microsoft.com/office/powerpoint/2010/main" val="412757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finally, we can take a look at what a traditional proof of work blockchain looks like. Each block consists of 2 major parts: the block header and the block data. The block header contains a timestamp (when the block was made), the nonce, a hash of the block data, and finally, a hash of the previous block header. The block data will generally be the transaction list, but might contain other things as well. </a:t>
            </a:r>
          </a:p>
          <a:p>
            <a:endParaRPr lang="en-US" dirty="0"/>
          </a:p>
          <a:p>
            <a:r>
              <a:rPr lang="en-US" dirty="0"/>
              <a:t>The key thing to focus on is that each block contains a hash of the previous blocks header. This is why a blockchain is a CHAIN, and is what makes blockchains so secure: the smallest change in any block makes a chain reaction (excuse the pun) in every single subsequent block. We can trace through this here:</a:t>
            </a:r>
          </a:p>
          <a:p>
            <a:endParaRPr lang="en-US" dirty="0"/>
          </a:p>
          <a:p>
            <a:r>
              <a:rPr lang="en-US" dirty="0"/>
              <a:t>Imagine the data in block 1 changed somehow. Then, the hash of the block data in the block header of block 01 would change. Subsequently, the hash of block 01s header would change since the hash of the block data has changed, and the hash of the block01’s header which block02 contains would be completely different! This would mean the hash of block02’s header, which block03 holds, would also be completely different, and so on and so forth until the end of the chain. As soon as one thing changes after mining, the entire rest of the chain is invalidated!</a:t>
            </a:r>
          </a:p>
        </p:txBody>
      </p:sp>
      <p:sp>
        <p:nvSpPr>
          <p:cNvPr id="4" name="Slide Number Placeholder 3"/>
          <p:cNvSpPr>
            <a:spLocks noGrp="1"/>
          </p:cNvSpPr>
          <p:nvPr>
            <p:ph type="sldNum" sz="quarter" idx="10"/>
          </p:nvPr>
        </p:nvSpPr>
        <p:spPr/>
        <p:txBody>
          <a:bodyPr/>
          <a:lstStyle/>
          <a:p>
            <a:fld id="{907E1E4D-FD3E-4CDA-91A1-AC5BFA293429}" type="slidenum">
              <a:rPr lang="en-US" smtClean="0"/>
              <a:pPr/>
              <a:t>10</a:t>
            </a:fld>
            <a:endParaRPr lang="en-US" dirty="0"/>
          </a:p>
        </p:txBody>
      </p:sp>
    </p:spTree>
    <p:extLst>
      <p:ext uri="{BB962C8B-B14F-4D97-AF65-F5344CB8AC3E}">
        <p14:creationId xmlns:p14="http://schemas.microsoft.com/office/powerpoint/2010/main" val="4290649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smtClean="0"/>
            </a:lvl1pPr>
          </a:lstStyle>
          <a:p>
            <a:pPr>
              <a:defRPr/>
            </a:pPr>
            <a:fld id="{66CD001D-7DDB-4304-9C88-A7872AB441D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spTree>
    <p:extLst>
      <p:ext uri="{BB962C8B-B14F-4D97-AF65-F5344CB8AC3E}">
        <p14:creationId xmlns:p14="http://schemas.microsoft.com/office/powerpoint/2010/main" val="154525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F5B4DEE6-B739-4667-8F97-4BB26786F460}" type="slidenum">
              <a:rPr lang="en-US"/>
              <a:pPr>
                <a:defRPr/>
              </a:pPr>
              <a:t>‹#›</a:t>
            </a:fld>
            <a:endParaRPr lang="en-US" dirty="0"/>
          </a:p>
        </p:txBody>
      </p:sp>
    </p:spTree>
    <p:extLst>
      <p:ext uri="{BB962C8B-B14F-4D97-AF65-F5344CB8AC3E}">
        <p14:creationId xmlns:p14="http://schemas.microsoft.com/office/powerpoint/2010/main" val="223860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6" y="617538"/>
            <a:ext cx="1947863" cy="57832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617538"/>
            <a:ext cx="5692775" cy="57832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D88F9190-E833-40B6-BEC6-6A4C1FEBF187}" type="slidenum">
              <a:rPr lang="en-US"/>
              <a:pPr>
                <a:defRPr/>
              </a:pPr>
              <a:t>‹#›</a:t>
            </a:fld>
            <a:endParaRPr lang="en-US" dirty="0"/>
          </a:p>
        </p:txBody>
      </p:sp>
    </p:spTree>
    <p:extLst>
      <p:ext uri="{BB962C8B-B14F-4D97-AF65-F5344CB8AC3E}">
        <p14:creationId xmlns:p14="http://schemas.microsoft.com/office/powerpoint/2010/main" val="238449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pPr>
              <a:defRPr/>
            </a:pPr>
            <a:fld id="{28A307E5-863B-4C42-A3E5-DA33E87D3751}" type="slidenum">
              <a:rPr lang="en-US"/>
              <a:pPr>
                <a:defRPr/>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spTree>
    <p:extLst>
      <p:ext uri="{BB962C8B-B14F-4D97-AF65-F5344CB8AC3E}">
        <p14:creationId xmlns:p14="http://schemas.microsoft.com/office/powerpoint/2010/main" val="142147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fld id="{BC2C48E8-1102-4017-B886-047BA73D3E17}" type="slidenum">
              <a:rPr lang="en-US"/>
              <a:pPr>
                <a:defRPr/>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spTree>
    <p:extLst>
      <p:ext uri="{BB962C8B-B14F-4D97-AF65-F5344CB8AC3E}">
        <p14:creationId xmlns:p14="http://schemas.microsoft.com/office/powerpoint/2010/main" val="39789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pPr>
              <a:defRPr/>
            </a:pPr>
            <a:fld id="{628F03A9-2463-4B01-A363-8FF37F3FE7AB}" type="slidenum">
              <a:rPr lang="en-US"/>
              <a:pPr>
                <a:defRPr/>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cxnSp>
        <p:nvCxnSpPr>
          <p:cNvPr id="7" name="Straight Connector 6"/>
          <p:cNvCxnSpPr/>
          <p:nvPr userDrawn="1"/>
        </p:nvCxnSpPr>
        <p:spPr>
          <a:xfrm>
            <a:off x="0" y="6354469"/>
            <a:ext cx="9144000" cy="0"/>
          </a:xfrm>
          <a:prstGeom prst="line">
            <a:avLst/>
          </a:prstGeom>
          <a:ln w="63500">
            <a:solidFill>
              <a:srgbClr val="5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11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pPr>
              <a:defRPr/>
            </a:pPr>
            <a:fld id="{53AB56DD-9685-47C5-9D44-39F1D188AB62}"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spTree>
    <p:extLst>
      <p:ext uri="{BB962C8B-B14F-4D97-AF65-F5344CB8AC3E}">
        <p14:creationId xmlns:p14="http://schemas.microsoft.com/office/powerpoint/2010/main" val="144010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pPr>
              <a:defRPr/>
            </a:pPr>
            <a:fld id="{32BFD794-D40A-4DA4-AF90-D71B6BE2C225}" type="slidenum">
              <a:rPr lang="en-US"/>
              <a:pPr>
                <a:defRPr/>
              </a:pPr>
              <a:t>‹#›</a:t>
            </a:fld>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spTree>
    <p:extLst>
      <p:ext uri="{BB962C8B-B14F-4D97-AF65-F5344CB8AC3E}">
        <p14:creationId xmlns:p14="http://schemas.microsoft.com/office/powerpoint/2010/main" val="381946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6993C88A-8633-45D2-8A1B-77ABE1919220}" type="slidenum">
              <a:rPr lang="en-US"/>
              <a:pPr>
                <a:defRPr/>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cxnSp>
        <p:nvCxnSpPr>
          <p:cNvPr id="4" name="Straight Connector 3"/>
          <p:cNvCxnSpPr/>
          <p:nvPr userDrawn="1"/>
        </p:nvCxnSpPr>
        <p:spPr>
          <a:xfrm>
            <a:off x="0" y="6354469"/>
            <a:ext cx="9144000" cy="0"/>
          </a:xfrm>
          <a:prstGeom prst="line">
            <a:avLst/>
          </a:prstGeom>
          <a:ln w="63500">
            <a:solidFill>
              <a:srgbClr val="5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4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E7E7FB38-E0A9-47DA-9290-E4CCB3F99D54}" type="slidenum">
              <a:rPr lang="en-US"/>
              <a:pPr>
                <a:defRPr/>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cxnSp>
        <p:nvCxnSpPr>
          <p:cNvPr id="7" name="Straight Connector 6"/>
          <p:cNvCxnSpPr/>
          <p:nvPr userDrawn="1"/>
        </p:nvCxnSpPr>
        <p:spPr>
          <a:xfrm>
            <a:off x="0" y="6354469"/>
            <a:ext cx="9144000" cy="0"/>
          </a:xfrm>
          <a:prstGeom prst="line">
            <a:avLst/>
          </a:prstGeom>
          <a:ln w="63500">
            <a:solidFill>
              <a:srgbClr val="5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96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EE6144FC-B5F5-40E7-8DAC-212B0A50BFF3}" type="slidenum">
              <a:rPr lang="en-US"/>
              <a:pPr>
                <a:defRPr/>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60" y="6448427"/>
            <a:ext cx="1989023" cy="349423"/>
          </a:xfrm>
          <a:prstGeom prst="rect">
            <a:avLst/>
          </a:prstGeom>
        </p:spPr>
      </p:pic>
      <p:cxnSp>
        <p:nvCxnSpPr>
          <p:cNvPr id="7" name="Straight Connector 6"/>
          <p:cNvCxnSpPr/>
          <p:nvPr userDrawn="1"/>
        </p:nvCxnSpPr>
        <p:spPr>
          <a:xfrm>
            <a:off x="0" y="6354469"/>
            <a:ext cx="9144000" cy="0"/>
          </a:xfrm>
          <a:prstGeom prst="line">
            <a:avLst/>
          </a:prstGeom>
          <a:ln w="63500">
            <a:solidFill>
              <a:srgbClr val="5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1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9"/>
          <p:cNvSpPr>
            <a:spLocks noGrp="1" noChangeArrowheads="1"/>
          </p:cNvSpPr>
          <p:nvPr>
            <p:ph type="title"/>
          </p:nvPr>
        </p:nvSpPr>
        <p:spPr bwMode="auto">
          <a:xfrm>
            <a:off x="685800" y="617538"/>
            <a:ext cx="77930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10"/>
          <p:cNvSpPr>
            <a:spLocks noGrp="1" noChangeArrowheads="1"/>
          </p:cNvSpPr>
          <p:nvPr>
            <p:ph type="body" idx="1"/>
          </p:nvPr>
        </p:nvSpPr>
        <p:spPr bwMode="auto">
          <a:xfrm>
            <a:off x="6858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FontTx/>
              <a:buNone/>
              <a:defRPr sz="1000">
                <a:latin typeface="Tahoma" pitchFamily="34" charset="0"/>
              </a:defRPr>
            </a:lvl1pPr>
          </a:lstStyle>
          <a:p>
            <a:pPr>
              <a:defRPr/>
            </a:pPr>
            <a:fld id="{E47B8320-B9C0-45AB-B3BC-93249D1349E6}" type="slidenum">
              <a:rPr lang="en-US"/>
              <a:pPr>
                <a:defRPr/>
              </a:pPr>
              <a:t>‹#›</a:t>
            </a:fld>
            <a:endParaRPr lang="en-US" dirty="0"/>
          </a:p>
        </p:txBody>
      </p:sp>
      <p:pic>
        <p:nvPicPr>
          <p:cNvPr id="4101" name="Picture 15" descr="webidblack_2linelef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478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6" descr="ITLLogo-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2"/>
            <a:ext cx="1905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0" y="6354469"/>
            <a:ext cx="9144000" cy="0"/>
          </a:xfrm>
          <a:prstGeom prst="line">
            <a:avLst/>
          </a:prstGeom>
          <a:ln w="63500">
            <a:solidFill>
              <a:srgbClr val="5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eaLnBrk="0" fontAlgn="base" hangingPunct="0">
        <a:spcBef>
          <a:spcPct val="0"/>
        </a:spcBef>
        <a:spcAft>
          <a:spcPct val="0"/>
        </a:spcAft>
        <a:defRPr sz="2800">
          <a:solidFill>
            <a:schemeClr val="tx2"/>
          </a:solidFill>
          <a:latin typeface="Arial" charset="0"/>
        </a:defRPr>
      </a:lvl6pPr>
      <a:lvl7pPr marL="914400" algn="ctr" rtl="0" eaLnBrk="0" fontAlgn="base" hangingPunct="0">
        <a:spcBef>
          <a:spcPct val="0"/>
        </a:spcBef>
        <a:spcAft>
          <a:spcPct val="0"/>
        </a:spcAft>
        <a:defRPr sz="2800">
          <a:solidFill>
            <a:schemeClr val="tx2"/>
          </a:solidFill>
          <a:latin typeface="Arial" charset="0"/>
        </a:defRPr>
      </a:lvl7pPr>
      <a:lvl8pPr marL="1371600" algn="ctr" rtl="0" eaLnBrk="0" fontAlgn="base" hangingPunct="0">
        <a:spcBef>
          <a:spcPct val="0"/>
        </a:spcBef>
        <a:spcAft>
          <a:spcPct val="0"/>
        </a:spcAft>
        <a:defRPr sz="2800">
          <a:solidFill>
            <a:schemeClr val="tx2"/>
          </a:solidFill>
          <a:latin typeface="Arial" charset="0"/>
        </a:defRPr>
      </a:lvl8pPr>
      <a:lvl9pPr marL="1828800" algn="ctr" rtl="0" eaLnBrk="0" fontAlgn="base" hangingPunct="0">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0"/>
        </a:spcBef>
        <a:spcAft>
          <a:spcPct val="0"/>
        </a:spcAft>
        <a:buClr>
          <a:schemeClr val="hlink"/>
        </a:buClr>
        <a:buFont typeface="Arial" charset="0"/>
        <a:buChar char="–"/>
        <a:defRPr sz="2000">
          <a:solidFill>
            <a:srgbClr val="CC0000"/>
          </a:solidFill>
          <a:latin typeface="+mn-lt"/>
        </a:defRPr>
      </a:lvl2pPr>
      <a:lvl3pPr marL="1143000" indent="-228600" algn="l" rtl="0" eaLnBrk="0" fontAlgn="base" hangingPunct="0">
        <a:spcBef>
          <a:spcPct val="0"/>
        </a:spcBef>
        <a:spcAft>
          <a:spcPct val="0"/>
        </a:spcAft>
        <a:buClr>
          <a:schemeClr val="tx1"/>
        </a:buClr>
        <a:buSzPct val="50000"/>
        <a:buFont typeface="Wingdings" pitchFamily="2" charset="2"/>
        <a:buChar char="n"/>
        <a:defRPr>
          <a:solidFill>
            <a:schemeClr val="tx1"/>
          </a:solidFill>
          <a:latin typeface="+mn-lt"/>
        </a:defRPr>
      </a:lvl3pPr>
      <a:lvl4pPr marL="1600200" indent="-228600" algn="l" rtl="0" eaLnBrk="0" fontAlgn="base" hangingPunct="0">
        <a:spcBef>
          <a:spcPct val="0"/>
        </a:spcBef>
        <a:spcAft>
          <a:spcPct val="0"/>
        </a:spcAft>
        <a:buClr>
          <a:schemeClr val="accent2"/>
        </a:buClr>
        <a:buSzPct val="55000"/>
        <a:buFont typeface="Wingdings" pitchFamily="2" charset="2"/>
        <a:buChar char="n"/>
        <a:defRPr sz="1600">
          <a:solidFill>
            <a:schemeClr val="accent2"/>
          </a:solidFill>
          <a:latin typeface="+mn-lt"/>
        </a:defRPr>
      </a:lvl4pPr>
      <a:lvl5pPr marL="2057400" indent="-228600" algn="l" rtl="0" eaLnBrk="0" fontAlgn="base" hangingPunct="0">
        <a:spcBef>
          <a:spcPct val="0"/>
        </a:spcBef>
        <a:spcAft>
          <a:spcPct val="0"/>
        </a:spcAft>
        <a:buClr>
          <a:schemeClr val="tx1"/>
        </a:buClr>
        <a:buSzPct val="50000"/>
        <a:buFont typeface="Wingdings" pitchFamily="2" charset="2"/>
        <a:buChar char="n"/>
        <a:defRPr sz="1400">
          <a:solidFill>
            <a:schemeClr val="tx1"/>
          </a:solidFill>
          <a:latin typeface="+mn-lt"/>
        </a:defRPr>
      </a:lvl5pPr>
      <a:lvl6pPr marL="2514600" indent="-228600" algn="l" rtl="0" eaLnBrk="0" fontAlgn="base" hangingPunct="0">
        <a:spcBef>
          <a:spcPct val="0"/>
        </a:spcBef>
        <a:spcAft>
          <a:spcPct val="0"/>
        </a:spcAft>
        <a:buClr>
          <a:schemeClr val="tx1"/>
        </a:buClr>
        <a:buSzPct val="50000"/>
        <a:buFont typeface="Wingdings" pitchFamily="2" charset="2"/>
        <a:buChar char="n"/>
        <a:defRPr sz="1400">
          <a:solidFill>
            <a:schemeClr val="tx1"/>
          </a:solidFill>
          <a:latin typeface="+mn-lt"/>
        </a:defRPr>
      </a:lvl6pPr>
      <a:lvl7pPr marL="2971800" indent="-228600" algn="l" rtl="0" eaLnBrk="0" fontAlgn="base" hangingPunct="0">
        <a:spcBef>
          <a:spcPct val="0"/>
        </a:spcBef>
        <a:spcAft>
          <a:spcPct val="0"/>
        </a:spcAft>
        <a:buClr>
          <a:schemeClr val="tx1"/>
        </a:buClr>
        <a:buSzPct val="50000"/>
        <a:buFont typeface="Wingdings" pitchFamily="2" charset="2"/>
        <a:buChar char="n"/>
        <a:defRPr sz="1400">
          <a:solidFill>
            <a:schemeClr val="tx1"/>
          </a:solidFill>
          <a:latin typeface="+mn-lt"/>
        </a:defRPr>
      </a:lvl7pPr>
      <a:lvl8pPr marL="3429000" indent="-228600" algn="l" rtl="0" eaLnBrk="0" fontAlgn="base" hangingPunct="0">
        <a:spcBef>
          <a:spcPct val="0"/>
        </a:spcBef>
        <a:spcAft>
          <a:spcPct val="0"/>
        </a:spcAft>
        <a:buClr>
          <a:schemeClr val="tx1"/>
        </a:buClr>
        <a:buSzPct val="50000"/>
        <a:buFont typeface="Wingdings" pitchFamily="2" charset="2"/>
        <a:buChar char="n"/>
        <a:defRPr sz="1400">
          <a:solidFill>
            <a:schemeClr val="tx1"/>
          </a:solidFill>
          <a:latin typeface="+mn-lt"/>
        </a:defRPr>
      </a:lvl8pPr>
      <a:lvl9pPr marL="3886200" indent="-228600" algn="l" rtl="0" eaLnBrk="0" fontAlgn="base" hangingPunct="0">
        <a:spcBef>
          <a:spcPct val="0"/>
        </a:spcBef>
        <a:spcAft>
          <a:spcPct val="0"/>
        </a:spcAft>
        <a:buClr>
          <a:schemeClr val="tx1"/>
        </a:buClr>
        <a:buSzPct val="50000"/>
        <a:buFont typeface="Wingdings" pitchFamily="2" charset="2"/>
        <a:buChar char="n"/>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77008" y="809681"/>
            <a:ext cx="7772400" cy="2140140"/>
          </a:xfrm>
          <a:noFill/>
          <a:ln/>
        </p:spPr>
        <p:txBody>
          <a:bodyPr anchor="ctr"/>
          <a:lstStyle/>
          <a:p>
            <a:r>
              <a:rPr lang="en-US" sz="3200" dirty="0">
                <a:solidFill>
                  <a:schemeClr val="tx1"/>
                </a:solidFill>
                <a:latin typeface="Rockwell" panose="02060603020205020403" pitchFamily="18" charset="0"/>
                <a:ea typeface="Arial Unicode MS" panose="020B0604020202020204" pitchFamily="34" charset="-128"/>
                <a:cs typeface="Helvetica" panose="020B0604020202020204" pitchFamily="34" charset="0"/>
              </a:rPr>
              <a:t>Using Block Matrices to Provide Erasure Capabilities to Blockchains Without Losing Integrity</a:t>
            </a:r>
          </a:p>
        </p:txBody>
      </p:sp>
      <p:sp>
        <p:nvSpPr>
          <p:cNvPr id="2051" name="Rectangle 3"/>
          <p:cNvSpPr>
            <a:spLocks noGrp="1" noChangeArrowheads="1"/>
          </p:cNvSpPr>
          <p:nvPr>
            <p:ph type="subTitle" idx="1"/>
          </p:nvPr>
        </p:nvSpPr>
        <p:spPr>
          <a:xfrm>
            <a:off x="1030316" y="2584945"/>
            <a:ext cx="7076941" cy="1752600"/>
          </a:xfrm>
        </p:spPr>
        <p:txBody>
          <a:bodyPr/>
          <a:lstStyle/>
          <a:p>
            <a:r>
              <a:rPr lang="en-US" dirty="0">
                <a:solidFill>
                  <a:schemeClr val="tx1"/>
                </a:solidFill>
                <a:latin typeface="Garamond" panose="02020404030301010803" pitchFamily="18" charset="0"/>
              </a:rPr>
              <a:t>Arsen Klyuev</a:t>
            </a:r>
          </a:p>
          <a:p>
            <a:endParaRPr lang="en-US" dirty="0">
              <a:solidFill>
                <a:srgbClr val="510000"/>
              </a:solidFill>
            </a:endParaRPr>
          </a:p>
          <a:p>
            <a:r>
              <a:rPr lang="en-US" dirty="0">
                <a:solidFill>
                  <a:schemeClr val="tx1"/>
                </a:solidFill>
                <a:latin typeface="Garamond" panose="02020404030301010803" pitchFamily="18" charset="0"/>
                <a:ea typeface="Arial Unicode MS" panose="020B0604020202020204" pitchFamily="34" charset="-128"/>
                <a:cs typeface="Arial Unicode MS" panose="020B0604020202020204" pitchFamily="34" charset="-128"/>
              </a:rPr>
              <a:t>Computer Security</a:t>
            </a:r>
          </a:p>
          <a:p>
            <a:r>
              <a:rPr lang="en-US" dirty="0">
                <a:solidFill>
                  <a:schemeClr val="tx1"/>
                </a:solidFill>
                <a:latin typeface="Garamond" panose="02020404030301010803" pitchFamily="18" charset="0"/>
                <a:ea typeface="Arial Unicode MS" panose="020B0604020202020204" pitchFamily="34" charset="-128"/>
                <a:cs typeface="Arial Unicode MS" panose="020B0604020202020204" pitchFamily="34" charset="-128"/>
              </a:rPr>
              <a:t>Security Components &amp; Mechanisms</a:t>
            </a:r>
          </a:p>
          <a:p>
            <a:endParaRPr lang="en-US" dirty="0">
              <a:solidFill>
                <a:schemeClr val="tx1"/>
              </a:solidFill>
            </a:endParaRPr>
          </a:p>
          <a:p>
            <a:r>
              <a:rPr lang="en-US" sz="2000" dirty="0">
                <a:solidFill>
                  <a:schemeClr val="tx1"/>
                </a:solidFill>
                <a:latin typeface="Garamond" panose="02020404030301010803" pitchFamily="18" charset="0"/>
              </a:rPr>
              <a:t>August 1</a:t>
            </a:r>
            <a:r>
              <a:rPr lang="en-US" sz="1800" baseline="30000" dirty="0">
                <a:solidFill>
                  <a:schemeClr val="tx1"/>
                </a:solidFill>
                <a:latin typeface="Garamond" panose="02020404030301010803" pitchFamily="18" charset="0"/>
              </a:rPr>
              <a:t>st</a:t>
            </a:r>
            <a:r>
              <a:rPr lang="en-US" sz="2000" dirty="0">
                <a:solidFill>
                  <a:schemeClr val="tx1"/>
                </a:solidFill>
                <a:latin typeface="Garamond" panose="02020404030301010803" pitchFamily="18" charset="0"/>
              </a:rPr>
              <a:t>,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970"/>
          </a:xfrm>
        </p:spPr>
        <p:txBody>
          <a:bodyPr/>
          <a:lstStyle/>
          <a:p>
            <a:r>
              <a:rPr lang="en-US" dirty="0">
                <a:solidFill>
                  <a:schemeClr val="tx1"/>
                </a:solidFill>
                <a:latin typeface="Rockwell" panose="02060603020205020403" pitchFamily="18" charset="0"/>
              </a:rPr>
              <a:t>Structure of a Traditional Blockchain</a:t>
            </a:r>
          </a:p>
        </p:txBody>
      </p:sp>
      <p:sp>
        <p:nvSpPr>
          <p:cNvPr id="9"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9</a:t>
            </a:r>
          </a:p>
        </p:txBody>
      </p:sp>
      <p:pic>
        <p:nvPicPr>
          <p:cNvPr id="10" name="Picture 9">
            <a:extLst>
              <a:ext uri="{FF2B5EF4-FFF2-40B4-BE49-F238E27FC236}">
                <a16:creationId xmlns:a16="http://schemas.microsoft.com/office/drawing/2014/main" id="{82D3826F-24D0-4636-A7CE-CB639E986985}"/>
              </a:ext>
            </a:extLst>
          </p:cNvPr>
          <p:cNvPicPr/>
          <p:nvPr/>
        </p:nvPicPr>
        <p:blipFill>
          <a:blip r:embed="rId3"/>
          <a:stretch>
            <a:fillRect/>
          </a:stretch>
        </p:blipFill>
        <p:spPr>
          <a:xfrm>
            <a:off x="228600" y="2433955"/>
            <a:ext cx="8686800" cy="2523490"/>
          </a:xfrm>
          <a:prstGeom prst="rect">
            <a:avLst/>
          </a:prstGeom>
        </p:spPr>
      </p:pic>
    </p:spTree>
    <p:extLst>
      <p:ext uri="{BB962C8B-B14F-4D97-AF65-F5344CB8AC3E}">
        <p14:creationId xmlns:p14="http://schemas.microsoft.com/office/powerpoint/2010/main" val="28437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The Problem</a:t>
            </a:r>
          </a:p>
        </p:txBody>
      </p:sp>
      <p:sp>
        <p:nvSpPr>
          <p:cNvPr id="3" name="Content Placeholder 2"/>
          <p:cNvSpPr>
            <a:spLocks noGrp="1"/>
          </p:cNvSpPr>
          <p:nvPr>
            <p:ph idx="1"/>
          </p:nvPr>
        </p:nvSpPr>
        <p:spPr/>
        <p:txBody>
          <a:bodyPr/>
          <a:lstStyle/>
          <a:p>
            <a:pPr>
              <a:buClrTx/>
              <a:buSzPct val="75000"/>
              <a:buFont typeface="Wingdings" panose="05000000000000000000" pitchFamily="2" charset="2"/>
              <a:buChar char="§"/>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Immutability means any information on a blockchain can never be removed</a:t>
            </a:r>
          </a:p>
          <a:p>
            <a:pPr marL="0" indent="0">
              <a:buClrTx/>
              <a:buSzPct val="75000"/>
              <a:buNone/>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Increasing privacy regulations make this a problem</a:t>
            </a:r>
          </a:p>
          <a:p>
            <a:pPr marL="0" indent="0">
              <a:buClrTx/>
              <a:buSzPct val="75000"/>
              <a:buNone/>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EU General Data Protection Regulation (GDPR)</a:t>
            </a:r>
          </a:p>
        </p:txBody>
      </p:sp>
      <p:sp>
        <p:nvSpPr>
          <p:cNvPr id="5"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10</a:t>
            </a:r>
          </a:p>
        </p:txBody>
      </p:sp>
    </p:spTree>
    <p:extLst>
      <p:ext uri="{BB962C8B-B14F-4D97-AF65-F5344CB8AC3E}">
        <p14:creationId xmlns:p14="http://schemas.microsoft.com/office/powerpoint/2010/main" val="31052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0293"/>
            <a:ext cx="7793038" cy="906462"/>
          </a:xfrm>
        </p:spPr>
        <p:txBody>
          <a:bodyPr/>
          <a:lstStyle/>
          <a:p>
            <a:r>
              <a:rPr lang="en-US" dirty="0">
                <a:solidFill>
                  <a:schemeClr val="tx1"/>
                </a:solidFill>
                <a:latin typeface="Rockwell" panose="02060603020205020403" pitchFamily="18" charset="0"/>
              </a:rPr>
              <a:t>Applying Block Matrices to Blockchains</a:t>
            </a:r>
          </a:p>
        </p:txBody>
      </p:sp>
      <p:sp>
        <p:nvSpPr>
          <p:cNvPr id="3" name="Content Placeholder 2"/>
          <p:cNvSpPr>
            <a:spLocks noGrp="1"/>
          </p:cNvSpPr>
          <p:nvPr>
            <p:ph sz="half" idx="1"/>
          </p:nvPr>
        </p:nvSpPr>
        <p:spPr>
          <a:xfrm>
            <a:off x="314327" y="1616755"/>
            <a:ext cx="4029075" cy="4876800"/>
          </a:xfrm>
        </p:spPr>
        <p:txBody>
          <a:bodyPr/>
          <a:lstStyle/>
          <a:p>
            <a:pPr>
              <a:buClrTx/>
              <a:buSzPct val="75000"/>
              <a:buFont typeface="Wingdings" panose="05000000000000000000" pitchFamily="2" charset="2"/>
              <a:buChar char="§"/>
            </a:pPr>
            <a:r>
              <a:rPr lang="en-US" sz="2400" dirty="0">
                <a:solidFill>
                  <a:schemeClr val="tx1"/>
                </a:solidFill>
                <a:latin typeface="Garamond" panose="02020404030301010803" pitchFamily="18" charset="0"/>
              </a:rPr>
              <a:t>Similar structure and security as a blockchain</a:t>
            </a:r>
          </a:p>
          <a:p>
            <a:pPr>
              <a:buClrTx/>
              <a:buSzPct val="75000"/>
              <a:buFont typeface="Wingdings" panose="05000000000000000000" pitchFamily="2" charset="2"/>
              <a:buChar char="§"/>
            </a:pPr>
            <a:r>
              <a:rPr lang="en-US" sz="2400" dirty="0">
                <a:solidFill>
                  <a:schemeClr val="tx1"/>
                </a:solidFill>
                <a:latin typeface="Garamond" panose="02020404030301010803" pitchFamily="18" charset="0"/>
              </a:rPr>
              <a:t>capability of deleting or modifying certain parts of a transaction or block </a:t>
            </a:r>
          </a:p>
          <a:p>
            <a:pPr>
              <a:buClrTx/>
              <a:buSzPct val="75000"/>
              <a:buFont typeface="Wingdings" panose="05000000000000000000" pitchFamily="2" charset="2"/>
              <a:buChar char="§"/>
            </a:pPr>
            <a:r>
              <a:rPr lang="en-US" sz="2400" dirty="0">
                <a:solidFill>
                  <a:schemeClr val="tx1"/>
                </a:solidFill>
                <a:latin typeface="Garamond" panose="02020404030301010803" pitchFamily="18" charset="0"/>
              </a:rPr>
              <a:t>Same transaction model, same cryptographic key/address model</a:t>
            </a:r>
          </a:p>
          <a:p>
            <a:pPr>
              <a:buClrTx/>
              <a:buSzPct val="75000"/>
              <a:buFont typeface="Wingdings" panose="05000000000000000000" pitchFamily="2" charset="2"/>
              <a:buChar char="§"/>
            </a:pPr>
            <a:endParaRPr lang="en-US" sz="2400" dirty="0">
              <a:solidFill>
                <a:schemeClr val="tx1"/>
              </a:solidFill>
              <a:latin typeface="Garamond" panose="02020404030301010803" pitchFamily="18" charset="0"/>
            </a:endParaRPr>
          </a:p>
          <a:p>
            <a:pPr marL="0" indent="0">
              <a:buClrTx/>
              <a:buSzPct val="75000"/>
              <a:buNone/>
            </a:pPr>
            <a:endParaRPr lang="en-US" sz="2000" dirty="0">
              <a:solidFill>
                <a:schemeClr val="tx1"/>
              </a:solidFill>
              <a:latin typeface="Garamond" panose="02020404030301010803" pitchFamily="18" charset="0"/>
            </a:endParaRPr>
          </a:p>
        </p:txBody>
      </p:sp>
      <p:sp>
        <p:nvSpPr>
          <p:cNvPr id="7"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11</a:t>
            </a:r>
          </a:p>
        </p:txBody>
      </p:sp>
      <p:graphicFrame>
        <p:nvGraphicFramePr>
          <p:cNvPr id="11" name="Table 10">
            <a:extLst>
              <a:ext uri="{FF2B5EF4-FFF2-40B4-BE49-F238E27FC236}">
                <a16:creationId xmlns:a16="http://schemas.microsoft.com/office/drawing/2014/main" id="{7DE9BAB1-CC18-48D2-B526-A605B4540487}"/>
              </a:ext>
            </a:extLst>
          </p:cNvPr>
          <p:cNvGraphicFramePr>
            <a:graphicFrameLocks noGrp="1"/>
          </p:cNvGraphicFramePr>
          <p:nvPr>
            <p:extLst>
              <p:ext uri="{D42A27DB-BD31-4B8C-83A1-F6EECF244321}">
                <p14:modId xmlns:p14="http://schemas.microsoft.com/office/powerpoint/2010/main" val="4205628120"/>
              </p:ext>
            </p:extLst>
          </p:nvPr>
        </p:nvGraphicFramePr>
        <p:xfrm>
          <a:off x="4449763" y="2476500"/>
          <a:ext cx="3690935" cy="3236830"/>
        </p:xfrm>
        <a:graphic>
          <a:graphicData uri="http://schemas.openxmlformats.org/drawingml/2006/table">
            <a:tbl>
              <a:tblPr firstRow="1" bandRow="1">
                <a:tableStyleId>{2D5ABB26-0587-4C30-8999-92F81FD0307C}</a:tableStyleId>
              </a:tblPr>
              <a:tblGrid>
                <a:gridCol w="738187">
                  <a:extLst>
                    <a:ext uri="{9D8B030D-6E8A-4147-A177-3AD203B41FA5}">
                      <a16:colId xmlns:a16="http://schemas.microsoft.com/office/drawing/2014/main" val="3099033163"/>
                    </a:ext>
                  </a:extLst>
                </a:gridCol>
                <a:gridCol w="738187">
                  <a:extLst>
                    <a:ext uri="{9D8B030D-6E8A-4147-A177-3AD203B41FA5}">
                      <a16:colId xmlns:a16="http://schemas.microsoft.com/office/drawing/2014/main" val="3468498451"/>
                    </a:ext>
                  </a:extLst>
                </a:gridCol>
                <a:gridCol w="738187">
                  <a:extLst>
                    <a:ext uri="{9D8B030D-6E8A-4147-A177-3AD203B41FA5}">
                      <a16:colId xmlns:a16="http://schemas.microsoft.com/office/drawing/2014/main" val="3497776754"/>
                    </a:ext>
                  </a:extLst>
                </a:gridCol>
                <a:gridCol w="738187">
                  <a:extLst>
                    <a:ext uri="{9D8B030D-6E8A-4147-A177-3AD203B41FA5}">
                      <a16:colId xmlns:a16="http://schemas.microsoft.com/office/drawing/2014/main" val="3207654032"/>
                    </a:ext>
                  </a:extLst>
                </a:gridCol>
                <a:gridCol w="738187">
                  <a:extLst>
                    <a:ext uri="{9D8B030D-6E8A-4147-A177-3AD203B41FA5}">
                      <a16:colId xmlns:a16="http://schemas.microsoft.com/office/drawing/2014/main" val="1886708599"/>
                    </a:ext>
                  </a:extLst>
                </a:gridCol>
              </a:tblGrid>
              <a:tr h="647366">
                <a:tc>
                  <a:txBody>
                    <a:bodyPr/>
                    <a:lstStyle/>
                    <a:p>
                      <a:pPr algn="ctr"/>
                      <a:r>
                        <a:rPr lang="en-US" sz="1200" dirty="0">
                          <a:solidFill>
                            <a:schemeClr val="tx1"/>
                          </a:solidFill>
                        </a:rPr>
                        <a:t>Empty</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bg1"/>
                          </a:solidFill>
                        </a:rPr>
                        <a:t>Block </a:t>
                      </a:r>
                      <a:r>
                        <a:rPr lang="en-US" sz="1200" b="1" dirty="0">
                          <a:solidFill>
                            <a:schemeClr val="bg1"/>
                          </a:solidFill>
                        </a:rPr>
                        <a:t>1</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3</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7</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13</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04709828"/>
                  </a:ext>
                </a:extLst>
              </a:tr>
              <a:tr h="647366">
                <a:tc>
                  <a:txBody>
                    <a:bodyPr/>
                    <a:lstStyle/>
                    <a:p>
                      <a:pPr algn="ctr"/>
                      <a:r>
                        <a:rPr lang="en-US" sz="1200" dirty="0">
                          <a:solidFill>
                            <a:schemeClr val="bg1"/>
                          </a:solidFill>
                        </a:rPr>
                        <a:t>Block </a:t>
                      </a:r>
                      <a:r>
                        <a:rPr lang="en-US" sz="1200" b="1" dirty="0">
                          <a:solidFill>
                            <a:schemeClr val="bg1"/>
                          </a:solidFill>
                        </a:rPr>
                        <a:t>2</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tx1"/>
                          </a:solidFill>
                        </a:rPr>
                        <a:t>Empty</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bg1"/>
                          </a:solidFill>
                        </a:rPr>
                        <a:t>Block </a:t>
                      </a:r>
                      <a:r>
                        <a:rPr lang="en-US" sz="1200" b="1" dirty="0">
                          <a:solidFill>
                            <a:schemeClr val="bg1"/>
                          </a:solidFill>
                        </a:rPr>
                        <a:t>5</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9</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15</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5270588"/>
                  </a:ext>
                </a:extLst>
              </a:tr>
              <a:tr h="647366">
                <a:tc>
                  <a:txBody>
                    <a:bodyPr/>
                    <a:lstStyle/>
                    <a:p>
                      <a:pPr algn="ctr"/>
                      <a:r>
                        <a:rPr lang="en-US" sz="1200" dirty="0">
                          <a:solidFill>
                            <a:schemeClr val="bg1"/>
                          </a:solidFill>
                        </a:rPr>
                        <a:t>Block </a:t>
                      </a:r>
                      <a:r>
                        <a:rPr lang="en-US" sz="1200" b="1" dirty="0">
                          <a:solidFill>
                            <a:schemeClr val="bg1"/>
                          </a:solidFill>
                        </a:rPr>
                        <a:t>4</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6</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tx1"/>
                          </a:solidFill>
                        </a:rPr>
                        <a:t>Empty</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bg1"/>
                          </a:solidFill>
                        </a:rPr>
                        <a:t>Block </a:t>
                      </a:r>
                      <a:r>
                        <a:rPr lang="en-US" sz="1200" b="1" dirty="0">
                          <a:solidFill>
                            <a:schemeClr val="bg1"/>
                          </a:solidFill>
                        </a:rPr>
                        <a:t>11</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17</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696382512"/>
                  </a:ext>
                </a:extLst>
              </a:tr>
              <a:tr h="647366">
                <a:tc>
                  <a:txBody>
                    <a:bodyPr/>
                    <a:lstStyle/>
                    <a:p>
                      <a:pPr algn="ctr"/>
                      <a:r>
                        <a:rPr lang="en-US" sz="1200" dirty="0">
                          <a:solidFill>
                            <a:schemeClr val="bg1"/>
                          </a:solidFill>
                        </a:rPr>
                        <a:t>Block </a:t>
                      </a:r>
                      <a:r>
                        <a:rPr lang="en-US" sz="1200" b="1" dirty="0">
                          <a:solidFill>
                            <a:schemeClr val="bg1"/>
                          </a:solidFill>
                        </a:rPr>
                        <a:t>8</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10</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12</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tx1"/>
                          </a:solidFill>
                        </a:rPr>
                        <a:t>Empty</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bg1"/>
                          </a:solidFill>
                        </a:rPr>
                        <a:t>Block </a:t>
                      </a:r>
                      <a:r>
                        <a:rPr lang="en-US" sz="1200" b="1" dirty="0">
                          <a:solidFill>
                            <a:schemeClr val="bg1"/>
                          </a:solidFill>
                        </a:rPr>
                        <a:t>19</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783240626"/>
                  </a:ext>
                </a:extLst>
              </a:tr>
              <a:tr h="647366">
                <a:tc>
                  <a:txBody>
                    <a:bodyPr/>
                    <a:lstStyle/>
                    <a:p>
                      <a:pPr algn="ctr"/>
                      <a:r>
                        <a:rPr lang="en-US" sz="1200" dirty="0">
                          <a:solidFill>
                            <a:schemeClr val="bg1"/>
                          </a:solidFill>
                        </a:rPr>
                        <a:t>Block </a:t>
                      </a:r>
                      <a:r>
                        <a:rPr lang="en-US" sz="1200" b="1" dirty="0">
                          <a:solidFill>
                            <a:schemeClr val="bg1"/>
                          </a:solidFill>
                        </a:rPr>
                        <a:t>14</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16</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18</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bg1"/>
                          </a:solidFill>
                        </a:rPr>
                        <a:t>Block </a:t>
                      </a:r>
                      <a:r>
                        <a:rPr lang="en-US" sz="1200" b="1" dirty="0">
                          <a:solidFill>
                            <a:schemeClr val="bg1"/>
                          </a:solidFill>
                        </a:rPr>
                        <a:t>20</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200" dirty="0">
                          <a:solidFill>
                            <a:schemeClr val="tx1"/>
                          </a:solidFill>
                        </a:rPr>
                        <a:t>Empty</a:t>
                      </a:r>
                    </a:p>
                  </a:txBody>
                  <a:tcPr marL="132816" marR="132816" marT="66408" marB="664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1930266"/>
                  </a:ext>
                </a:extLst>
              </a:tr>
            </a:tbl>
          </a:graphicData>
        </a:graphic>
      </p:graphicFrame>
      <p:graphicFrame>
        <p:nvGraphicFramePr>
          <p:cNvPr id="12" name="Table 11">
            <a:extLst>
              <a:ext uri="{FF2B5EF4-FFF2-40B4-BE49-F238E27FC236}">
                <a16:creationId xmlns:a16="http://schemas.microsoft.com/office/drawing/2014/main" id="{1369AF53-9C8B-4F60-971D-2F7C2495347F}"/>
              </a:ext>
            </a:extLst>
          </p:cNvPr>
          <p:cNvGraphicFramePr>
            <a:graphicFrameLocks noGrp="1"/>
          </p:cNvGraphicFramePr>
          <p:nvPr>
            <p:extLst>
              <p:ext uri="{D42A27DB-BD31-4B8C-83A1-F6EECF244321}">
                <p14:modId xmlns:p14="http://schemas.microsoft.com/office/powerpoint/2010/main" val="4155160912"/>
              </p:ext>
            </p:extLst>
          </p:nvPr>
        </p:nvGraphicFramePr>
        <p:xfrm>
          <a:off x="8318498" y="2476500"/>
          <a:ext cx="609602" cy="3236831"/>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676511">
                <a:tc>
                  <a:txBody>
                    <a:bodyPr/>
                    <a:lstStyle/>
                    <a:p>
                      <a:pPr algn="ctr"/>
                      <a:r>
                        <a:rPr lang="en-US" sz="1200" dirty="0"/>
                        <a:t>Row 0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624622">
                <a:tc>
                  <a:txBody>
                    <a:bodyPr/>
                    <a:lstStyle/>
                    <a:p>
                      <a:pPr algn="ctr"/>
                      <a:r>
                        <a:rPr lang="en-US" sz="1200" dirty="0"/>
                        <a:t>Row 1</a:t>
                      </a:r>
                    </a:p>
                    <a:p>
                      <a:pPr algn="ctr"/>
                      <a:r>
                        <a:rPr lang="en-US" sz="1200" dirty="0"/>
                        <a:t>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624622">
                <a:tc>
                  <a:txBody>
                    <a:bodyPr/>
                    <a:lstStyle/>
                    <a:p>
                      <a:pPr algn="ctr"/>
                      <a:r>
                        <a:rPr lang="en-US" sz="1200" dirty="0"/>
                        <a:t>Row 2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r h="624622">
                <a:tc>
                  <a:txBody>
                    <a:bodyPr/>
                    <a:lstStyle/>
                    <a:p>
                      <a:pPr algn="ctr"/>
                      <a:r>
                        <a:rPr lang="en-US" sz="1200" dirty="0"/>
                        <a:t>Row 3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223464528"/>
                  </a:ext>
                </a:extLst>
              </a:tr>
              <a:tr h="624622">
                <a:tc>
                  <a:txBody>
                    <a:bodyPr/>
                    <a:lstStyle/>
                    <a:p>
                      <a:pPr algn="ctr"/>
                      <a:r>
                        <a:rPr lang="en-US" sz="1200" dirty="0"/>
                        <a:t>Row 4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890271893"/>
                  </a:ext>
                </a:extLst>
              </a:tr>
            </a:tbl>
          </a:graphicData>
        </a:graphic>
      </p:graphicFrame>
      <p:graphicFrame>
        <p:nvGraphicFramePr>
          <p:cNvPr id="13" name="Table 12">
            <a:extLst>
              <a:ext uri="{FF2B5EF4-FFF2-40B4-BE49-F238E27FC236}">
                <a16:creationId xmlns:a16="http://schemas.microsoft.com/office/drawing/2014/main" id="{0B37A884-7DCA-44F7-934B-118F349ED1E7}"/>
              </a:ext>
            </a:extLst>
          </p:cNvPr>
          <p:cNvGraphicFramePr>
            <a:graphicFrameLocks noGrp="1"/>
          </p:cNvGraphicFramePr>
          <p:nvPr>
            <p:extLst>
              <p:ext uri="{D42A27DB-BD31-4B8C-83A1-F6EECF244321}">
                <p14:modId xmlns:p14="http://schemas.microsoft.com/office/powerpoint/2010/main" val="3513302295"/>
              </p:ext>
            </p:extLst>
          </p:nvPr>
        </p:nvGraphicFramePr>
        <p:xfrm>
          <a:off x="4449762" y="5962287"/>
          <a:ext cx="3690935" cy="610788"/>
        </p:xfrm>
        <a:graphic>
          <a:graphicData uri="http://schemas.openxmlformats.org/drawingml/2006/table">
            <a:tbl>
              <a:tblPr firstRow="1" bandRow="1">
                <a:tableStyleId>{2D5ABB26-0587-4C30-8999-92F81FD0307C}</a:tableStyleId>
              </a:tblPr>
              <a:tblGrid>
                <a:gridCol w="738187">
                  <a:extLst>
                    <a:ext uri="{9D8B030D-6E8A-4147-A177-3AD203B41FA5}">
                      <a16:colId xmlns:a16="http://schemas.microsoft.com/office/drawing/2014/main" val="388238201"/>
                    </a:ext>
                  </a:extLst>
                </a:gridCol>
                <a:gridCol w="738187">
                  <a:extLst>
                    <a:ext uri="{9D8B030D-6E8A-4147-A177-3AD203B41FA5}">
                      <a16:colId xmlns:a16="http://schemas.microsoft.com/office/drawing/2014/main" val="1157147349"/>
                    </a:ext>
                  </a:extLst>
                </a:gridCol>
                <a:gridCol w="738187">
                  <a:extLst>
                    <a:ext uri="{9D8B030D-6E8A-4147-A177-3AD203B41FA5}">
                      <a16:colId xmlns:a16="http://schemas.microsoft.com/office/drawing/2014/main" val="1457355261"/>
                    </a:ext>
                  </a:extLst>
                </a:gridCol>
                <a:gridCol w="738187">
                  <a:extLst>
                    <a:ext uri="{9D8B030D-6E8A-4147-A177-3AD203B41FA5}">
                      <a16:colId xmlns:a16="http://schemas.microsoft.com/office/drawing/2014/main" val="589097579"/>
                    </a:ext>
                  </a:extLst>
                </a:gridCol>
                <a:gridCol w="738187">
                  <a:extLst>
                    <a:ext uri="{9D8B030D-6E8A-4147-A177-3AD203B41FA5}">
                      <a16:colId xmlns:a16="http://schemas.microsoft.com/office/drawing/2014/main" val="388274810"/>
                    </a:ext>
                  </a:extLst>
                </a:gridCol>
              </a:tblGrid>
              <a:tr h="610788">
                <a:tc>
                  <a:txBody>
                    <a:bodyPr/>
                    <a:lstStyle/>
                    <a:p>
                      <a:pPr algn="ctr"/>
                      <a:r>
                        <a:rPr lang="en-US" sz="1200" dirty="0"/>
                        <a:t>Col 0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1200" dirty="0"/>
                        <a:t>Col 1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1200" dirty="0"/>
                        <a:t>Col 2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1200" dirty="0"/>
                        <a:t>Col 3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1200" dirty="0"/>
                        <a:t>Col 4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Tree>
    <p:extLst>
      <p:ext uri="{BB962C8B-B14F-4D97-AF65-F5344CB8AC3E}">
        <p14:creationId xmlns:p14="http://schemas.microsoft.com/office/powerpoint/2010/main" val="239097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D1F9CF-2DBE-4852-A81C-909180F03715}"/>
              </a:ext>
            </a:extLst>
          </p:cNvPr>
          <p:cNvSpPr/>
          <p:nvPr/>
        </p:nvSpPr>
        <p:spPr>
          <a:xfrm>
            <a:off x="139700" y="406400"/>
            <a:ext cx="2577688" cy="3670300"/>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Block 2</a:t>
            </a:r>
          </a:p>
        </p:txBody>
      </p:sp>
      <p:sp>
        <p:nvSpPr>
          <p:cNvPr id="7" name="Rectangle 6">
            <a:extLst>
              <a:ext uri="{FF2B5EF4-FFF2-40B4-BE49-F238E27FC236}">
                <a16:creationId xmlns:a16="http://schemas.microsoft.com/office/drawing/2014/main" id="{9F276688-BDFA-4454-BC8C-3243AE9E4B04}"/>
              </a:ext>
            </a:extLst>
          </p:cNvPr>
          <p:cNvSpPr/>
          <p:nvPr/>
        </p:nvSpPr>
        <p:spPr>
          <a:xfrm>
            <a:off x="317500" y="609600"/>
            <a:ext cx="2209800" cy="2006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Transactions</a:t>
            </a:r>
          </a:p>
        </p:txBody>
      </p:sp>
      <p:sp>
        <p:nvSpPr>
          <p:cNvPr id="8" name="Rectangle 7">
            <a:extLst>
              <a:ext uri="{FF2B5EF4-FFF2-40B4-BE49-F238E27FC236}">
                <a16:creationId xmlns:a16="http://schemas.microsoft.com/office/drawing/2014/main" id="{26ED9859-BAA7-4873-922D-E9F4ED0C3D8A}"/>
              </a:ext>
            </a:extLst>
          </p:cNvPr>
          <p:cNvSpPr/>
          <p:nvPr/>
        </p:nvSpPr>
        <p:spPr>
          <a:xfrm>
            <a:off x="317500" y="2743200"/>
            <a:ext cx="2209800" cy="406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Timestamp</a:t>
            </a:r>
          </a:p>
        </p:txBody>
      </p:sp>
      <p:sp>
        <p:nvSpPr>
          <p:cNvPr id="9" name="Rectangle 8">
            <a:extLst>
              <a:ext uri="{FF2B5EF4-FFF2-40B4-BE49-F238E27FC236}">
                <a16:creationId xmlns:a16="http://schemas.microsoft.com/office/drawing/2014/main" id="{1507CB4A-408F-49D1-8F8E-7AED6A48D43D}"/>
              </a:ext>
            </a:extLst>
          </p:cNvPr>
          <p:cNvSpPr/>
          <p:nvPr/>
        </p:nvSpPr>
        <p:spPr>
          <a:xfrm>
            <a:off x="317500" y="3263900"/>
            <a:ext cx="2209800" cy="4064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of Block</a:t>
            </a:r>
          </a:p>
        </p:txBody>
      </p:sp>
      <p:sp>
        <p:nvSpPr>
          <p:cNvPr id="10" name="Rectangle 9">
            <a:extLst>
              <a:ext uri="{FF2B5EF4-FFF2-40B4-BE49-F238E27FC236}">
                <a16:creationId xmlns:a16="http://schemas.microsoft.com/office/drawing/2014/main" id="{11E528B0-D709-4569-957D-7EC9276309FA}"/>
              </a:ext>
            </a:extLst>
          </p:cNvPr>
          <p:cNvSpPr/>
          <p:nvPr/>
        </p:nvSpPr>
        <p:spPr>
          <a:xfrm>
            <a:off x="457200" y="749300"/>
            <a:ext cx="1930400" cy="43179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Transaction 1</a:t>
            </a:r>
          </a:p>
        </p:txBody>
      </p:sp>
      <p:sp>
        <p:nvSpPr>
          <p:cNvPr id="16" name="Rectangle 15">
            <a:extLst>
              <a:ext uri="{FF2B5EF4-FFF2-40B4-BE49-F238E27FC236}">
                <a16:creationId xmlns:a16="http://schemas.microsoft.com/office/drawing/2014/main" id="{0D295F15-D9B9-4219-B13C-6C8B7CCBD8CC}"/>
              </a:ext>
            </a:extLst>
          </p:cNvPr>
          <p:cNvSpPr/>
          <p:nvPr/>
        </p:nvSpPr>
        <p:spPr>
          <a:xfrm>
            <a:off x="457200" y="1282704"/>
            <a:ext cx="1930400" cy="43179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Transaction 2</a:t>
            </a:r>
          </a:p>
        </p:txBody>
      </p:sp>
      <p:sp>
        <p:nvSpPr>
          <p:cNvPr id="20" name="Rectangle 19">
            <a:extLst>
              <a:ext uri="{FF2B5EF4-FFF2-40B4-BE49-F238E27FC236}">
                <a16:creationId xmlns:a16="http://schemas.microsoft.com/office/drawing/2014/main" id="{116FB06A-3F3C-4F23-AA94-F42DFEA9C47C}"/>
              </a:ext>
            </a:extLst>
          </p:cNvPr>
          <p:cNvSpPr/>
          <p:nvPr/>
        </p:nvSpPr>
        <p:spPr>
          <a:xfrm>
            <a:off x="4686300" y="749299"/>
            <a:ext cx="3215754" cy="430037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Transaction 1</a:t>
            </a:r>
          </a:p>
        </p:txBody>
      </p:sp>
      <p:cxnSp>
        <p:nvCxnSpPr>
          <p:cNvPr id="22" name="Straight Connector 21">
            <a:extLst>
              <a:ext uri="{FF2B5EF4-FFF2-40B4-BE49-F238E27FC236}">
                <a16:creationId xmlns:a16="http://schemas.microsoft.com/office/drawing/2014/main" id="{701206F5-560D-4513-B82B-A54B37A25219}"/>
              </a:ext>
            </a:extLst>
          </p:cNvPr>
          <p:cNvCxnSpPr>
            <a:cxnSpLocks/>
          </p:cNvCxnSpPr>
          <p:nvPr/>
        </p:nvCxnSpPr>
        <p:spPr>
          <a:xfrm flipH="1">
            <a:off x="2387600" y="749300"/>
            <a:ext cx="2311400"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7779E8F8-F930-4C3F-8A27-A543BC0D7A1D}"/>
              </a:ext>
            </a:extLst>
          </p:cNvPr>
          <p:cNvSpPr/>
          <p:nvPr/>
        </p:nvSpPr>
        <p:spPr>
          <a:xfrm>
            <a:off x="4805133" y="861142"/>
            <a:ext cx="2978088" cy="457200"/>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of Transaction</a:t>
            </a:r>
          </a:p>
        </p:txBody>
      </p:sp>
      <p:sp>
        <p:nvSpPr>
          <p:cNvPr id="28" name="Rectangle 27">
            <a:extLst>
              <a:ext uri="{FF2B5EF4-FFF2-40B4-BE49-F238E27FC236}">
                <a16:creationId xmlns:a16="http://schemas.microsoft.com/office/drawing/2014/main" id="{07187F6C-3F35-4CC7-BC66-1D484EB40751}"/>
              </a:ext>
            </a:extLst>
          </p:cNvPr>
          <p:cNvSpPr/>
          <p:nvPr/>
        </p:nvSpPr>
        <p:spPr>
          <a:xfrm>
            <a:off x="4805133" y="1417834"/>
            <a:ext cx="2978088" cy="457200"/>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 Public Key</a:t>
            </a:r>
          </a:p>
        </p:txBody>
      </p:sp>
      <p:sp>
        <p:nvSpPr>
          <p:cNvPr id="29" name="Rectangle 28">
            <a:extLst>
              <a:ext uri="{FF2B5EF4-FFF2-40B4-BE49-F238E27FC236}">
                <a16:creationId xmlns:a16="http://schemas.microsoft.com/office/drawing/2014/main" id="{3A438D05-A772-425B-B33E-C2D26371D075}"/>
              </a:ext>
            </a:extLst>
          </p:cNvPr>
          <p:cNvSpPr/>
          <p:nvPr/>
        </p:nvSpPr>
        <p:spPr>
          <a:xfrm>
            <a:off x="4787488" y="1968498"/>
            <a:ext cx="2978088" cy="457200"/>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Recipient Public Key</a:t>
            </a:r>
          </a:p>
        </p:txBody>
      </p:sp>
      <p:sp>
        <p:nvSpPr>
          <p:cNvPr id="30" name="Rectangle 29">
            <a:extLst>
              <a:ext uri="{FF2B5EF4-FFF2-40B4-BE49-F238E27FC236}">
                <a16:creationId xmlns:a16="http://schemas.microsoft.com/office/drawing/2014/main" id="{FCA00D2E-EE23-483A-A8D3-749240644D19}"/>
              </a:ext>
            </a:extLst>
          </p:cNvPr>
          <p:cNvSpPr/>
          <p:nvPr/>
        </p:nvSpPr>
        <p:spPr>
          <a:xfrm>
            <a:off x="4805133" y="2517020"/>
            <a:ext cx="2978088" cy="457200"/>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sp>
        <p:nvSpPr>
          <p:cNvPr id="31" name="Rectangle 30">
            <a:extLst>
              <a:ext uri="{FF2B5EF4-FFF2-40B4-BE49-F238E27FC236}">
                <a16:creationId xmlns:a16="http://schemas.microsoft.com/office/drawing/2014/main" id="{A5FB7F1C-5A8D-4208-8611-FCF0BE3CFA4E}"/>
              </a:ext>
            </a:extLst>
          </p:cNvPr>
          <p:cNvSpPr/>
          <p:nvPr/>
        </p:nvSpPr>
        <p:spPr>
          <a:xfrm>
            <a:off x="4787488" y="3060750"/>
            <a:ext cx="2978088" cy="457200"/>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a:t>
            </a:r>
          </a:p>
        </p:txBody>
      </p:sp>
      <p:sp>
        <p:nvSpPr>
          <p:cNvPr id="32" name="Rectangle 31">
            <a:extLst>
              <a:ext uri="{FF2B5EF4-FFF2-40B4-BE49-F238E27FC236}">
                <a16:creationId xmlns:a16="http://schemas.microsoft.com/office/drawing/2014/main" id="{31B4686D-5774-4D9B-940D-EEB423443AA7}"/>
              </a:ext>
            </a:extLst>
          </p:cNvPr>
          <p:cNvSpPr/>
          <p:nvPr/>
        </p:nvSpPr>
        <p:spPr>
          <a:xfrm>
            <a:off x="4805133" y="3619500"/>
            <a:ext cx="2978088" cy="457200"/>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 Inputs</a:t>
            </a:r>
          </a:p>
        </p:txBody>
      </p:sp>
      <p:sp>
        <p:nvSpPr>
          <p:cNvPr id="33" name="Rectangle 32">
            <a:extLst>
              <a:ext uri="{FF2B5EF4-FFF2-40B4-BE49-F238E27FC236}">
                <a16:creationId xmlns:a16="http://schemas.microsoft.com/office/drawing/2014/main" id="{80787B16-A9BB-47C5-B81A-7FD496A0D5D1}"/>
              </a:ext>
            </a:extLst>
          </p:cNvPr>
          <p:cNvSpPr/>
          <p:nvPr/>
        </p:nvSpPr>
        <p:spPr>
          <a:xfrm>
            <a:off x="4805133" y="4178039"/>
            <a:ext cx="2978088" cy="457200"/>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 Outputs</a:t>
            </a:r>
          </a:p>
        </p:txBody>
      </p:sp>
      <p:cxnSp>
        <p:nvCxnSpPr>
          <p:cNvPr id="47" name="Straight Connector 46">
            <a:extLst>
              <a:ext uri="{FF2B5EF4-FFF2-40B4-BE49-F238E27FC236}">
                <a16:creationId xmlns:a16="http://schemas.microsoft.com/office/drawing/2014/main" id="{8D7B423C-3B89-4542-8D44-91A5A9598188}"/>
              </a:ext>
            </a:extLst>
          </p:cNvPr>
          <p:cNvCxnSpPr/>
          <p:nvPr/>
        </p:nvCxnSpPr>
        <p:spPr>
          <a:xfrm>
            <a:off x="2387600" y="1181097"/>
            <a:ext cx="2298700" cy="3868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4103A097-A23A-4DAA-B85E-F8E00B7D752B}"/>
              </a:ext>
            </a:extLst>
          </p:cNvPr>
          <p:cNvGraphicFramePr>
            <a:graphicFrameLocks noGrp="1"/>
          </p:cNvGraphicFramePr>
          <p:nvPr>
            <p:extLst>
              <p:ext uri="{D42A27DB-BD31-4B8C-83A1-F6EECF244321}">
                <p14:modId xmlns:p14="http://schemas.microsoft.com/office/powerpoint/2010/main" val="3944757753"/>
              </p:ext>
            </p:extLst>
          </p:nvPr>
        </p:nvGraphicFramePr>
        <p:xfrm>
          <a:off x="139700" y="4635239"/>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Genesis Block</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400" dirty="0">
                          <a:solidFill>
                            <a:schemeClr val="bg1"/>
                          </a:solidFill>
                        </a:rPr>
                        <a:t>Etc.</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r>
                        <a:rPr lang="en-US" sz="1400" dirty="0">
                          <a:solidFill>
                            <a:schemeClr val="bg1"/>
                          </a:solidFill>
                        </a:rPr>
                        <a:t>Block 2</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bg1"/>
                          </a:solidFill>
                        </a:rPr>
                        <a:t>Etc.</a:t>
                      </a:r>
                      <a:r>
                        <a:rPr lang="en-US" sz="1400" dirty="0"/>
                        <a:t>.</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r>
                        <a:rPr lang="en-US" sz="1400" dirty="0">
                          <a:solidFill>
                            <a:schemeClr val="bg1"/>
                          </a:solidFill>
                        </a:rPr>
                        <a:t>Etc.</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sz="1400" dirty="0">
                          <a:solidFill>
                            <a:schemeClr val="bg1"/>
                          </a:solidFill>
                        </a:rPr>
                        <a:t>Etc.</a:t>
                      </a: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cxnSp>
        <p:nvCxnSpPr>
          <p:cNvPr id="52" name="Straight Connector 51">
            <a:extLst>
              <a:ext uri="{FF2B5EF4-FFF2-40B4-BE49-F238E27FC236}">
                <a16:creationId xmlns:a16="http://schemas.microsoft.com/office/drawing/2014/main" id="{2BE7716A-B9EB-4BB8-AD73-2385EADDDD9B}"/>
              </a:ext>
            </a:extLst>
          </p:cNvPr>
          <p:cNvCxnSpPr>
            <a:cxnSpLocks/>
          </p:cNvCxnSpPr>
          <p:nvPr/>
        </p:nvCxnSpPr>
        <p:spPr>
          <a:xfrm>
            <a:off x="139700" y="4076700"/>
            <a:ext cx="0" cy="1268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F09C12B-4916-4E2A-955A-947F3FCF285F}"/>
              </a:ext>
            </a:extLst>
          </p:cNvPr>
          <p:cNvCxnSpPr>
            <a:cxnSpLocks/>
          </p:cNvCxnSpPr>
          <p:nvPr/>
        </p:nvCxnSpPr>
        <p:spPr>
          <a:xfrm flipH="1">
            <a:off x="933450" y="4076700"/>
            <a:ext cx="1783940" cy="1268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BC5076E-F894-4C59-853E-F05B42175192}"/>
              </a:ext>
            </a:extLst>
          </p:cNvPr>
          <p:cNvSpPr txBox="1"/>
          <p:nvPr/>
        </p:nvSpPr>
        <p:spPr>
          <a:xfrm>
            <a:off x="3935911" y="5510056"/>
            <a:ext cx="5068389" cy="400110"/>
          </a:xfrm>
          <a:prstGeom prst="rect">
            <a:avLst/>
          </a:prstGeom>
          <a:noFill/>
        </p:spPr>
        <p:txBody>
          <a:bodyPr wrap="square" rtlCol="0">
            <a:spAutoFit/>
          </a:bodyPr>
          <a:lstStyle/>
          <a:p>
            <a:r>
              <a:rPr lang="en-US" dirty="0"/>
              <a:t>Structure of the Block Matrix “blockchain”</a:t>
            </a:r>
          </a:p>
        </p:txBody>
      </p:sp>
      <p:sp>
        <p:nvSpPr>
          <p:cNvPr id="23" name="Slide Number Placeholder 4">
            <a:extLst>
              <a:ext uri="{FF2B5EF4-FFF2-40B4-BE49-F238E27FC236}">
                <a16:creationId xmlns:a16="http://schemas.microsoft.com/office/drawing/2014/main" id="{E1E1340E-C5EA-4222-896E-8B7ACA8AAC5F}"/>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12</a:t>
            </a:r>
          </a:p>
        </p:txBody>
      </p:sp>
    </p:spTree>
    <p:extLst>
      <p:ext uri="{BB962C8B-B14F-4D97-AF65-F5344CB8AC3E}">
        <p14:creationId xmlns:p14="http://schemas.microsoft.com/office/powerpoint/2010/main" val="11223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Java BlockMatrix Package</a:t>
            </a:r>
          </a:p>
        </p:txBody>
      </p:sp>
      <p:sp>
        <p:nvSpPr>
          <p:cNvPr id="13" name="TextBox 12"/>
          <p:cNvSpPr txBox="1"/>
          <p:nvPr/>
        </p:nvSpPr>
        <p:spPr>
          <a:xfrm>
            <a:off x="671512" y="1570765"/>
            <a:ext cx="7800975" cy="461665"/>
          </a:xfrm>
          <a:prstGeom prst="rect">
            <a:avLst/>
          </a:prstGeom>
          <a:noFill/>
        </p:spPr>
        <p:txBody>
          <a:bodyPr wrap="square" rtlCol="0">
            <a:spAutoFit/>
          </a:bodyPr>
          <a:lstStyle/>
          <a:p>
            <a:pPr algn="ctr"/>
            <a:r>
              <a:rPr lang="en-US" sz="2400" dirty="0">
                <a:latin typeface="Garamond" panose="02020404030301010803" pitchFamily="18" charset="0"/>
              </a:rPr>
              <a:t>A mutable blockchain you can use yourself!</a:t>
            </a:r>
          </a:p>
        </p:txBody>
      </p:sp>
      <p:sp>
        <p:nvSpPr>
          <p:cNvPr id="14"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13</a:t>
            </a:r>
          </a:p>
        </p:txBody>
      </p:sp>
      <p:sp>
        <p:nvSpPr>
          <p:cNvPr id="18" name="Rectangle 2">
            <a:extLst>
              <a:ext uri="{FF2B5EF4-FFF2-40B4-BE49-F238E27FC236}">
                <a16:creationId xmlns:a16="http://schemas.microsoft.com/office/drawing/2014/main" id="{7B789889-E497-4A51-9270-CAA864073E3D}"/>
              </a:ext>
            </a:extLst>
          </p:cNvPr>
          <p:cNvSpPr>
            <a:spLocks noChangeArrowheads="1"/>
          </p:cNvSpPr>
          <p:nvPr/>
        </p:nvSpPr>
        <p:spPr bwMode="auto">
          <a:xfrm>
            <a:off x="0" y="2032430"/>
            <a:ext cx="9144001"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blockmatrix.*</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Main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static void </a:t>
            </a:r>
            <a:r>
              <a:rPr kumimoji="0" lang="en-US" altLang="en-US"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main</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args) {</a:t>
            </a:r>
            <a:b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BlockMatrix bm =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BlockMatrix(</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bm.setUpSecurity()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//Create wallets:</a:t>
            </a:r>
            <a:b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Wallet walletA =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Wallet()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bm.generate(walletA</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200f</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DE2AEE7C-043E-4AA2-BCEF-062678C6DB6D}"/>
              </a:ext>
            </a:extLst>
          </p:cNvPr>
          <p:cNvCxnSpPr/>
          <p:nvPr/>
        </p:nvCxnSpPr>
        <p:spPr>
          <a:xfrm flipH="1">
            <a:off x="4165600" y="2692400"/>
            <a:ext cx="8890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8ED3B89-3414-4502-BCE3-2EBDCB014EC2}"/>
              </a:ext>
            </a:extLst>
          </p:cNvPr>
          <p:cNvSpPr txBox="1"/>
          <p:nvPr/>
        </p:nvSpPr>
        <p:spPr>
          <a:xfrm>
            <a:off x="5054600" y="2465489"/>
            <a:ext cx="3530600" cy="461665"/>
          </a:xfrm>
          <a:prstGeom prst="rect">
            <a:avLst/>
          </a:prstGeom>
          <a:noFill/>
        </p:spPr>
        <p:txBody>
          <a:bodyPr wrap="square" rtlCol="0">
            <a:spAutoFit/>
          </a:bodyPr>
          <a:lstStyle/>
          <a:p>
            <a:r>
              <a:rPr lang="en-US" sz="1200" dirty="0">
                <a:solidFill>
                  <a:schemeClr val="bg2">
                    <a:lumMod val="10000"/>
                    <a:lumOff val="90000"/>
                  </a:schemeClr>
                </a:solidFill>
              </a:rPr>
              <a:t>Making our block matrix with our desired dimensions</a:t>
            </a:r>
          </a:p>
        </p:txBody>
      </p:sp>
      <p:cxnSp>
        <p:nvCxnSpPr>
          <p:cNvPr id="23" name="Straight Arrow Connector 22">
            <a:extLst>
              <a:ext uri="{FF2B5EF4-FFF2-40B4-BE49-F238E27FC236}">
                <a16:creationId xmlns:a16="http://schemas.microsoft.com/office/drawing/2014/main" id="{D0553EA8-5772-4611-B325-654AB033381E}"/>
              </a:ext>
            </a:extLst>
          </p:cNvPr>
          <p:cNvCxnSpPr/>
          <p:nvPr/>
        </p:nvCxnSpPr>
        <p:spPr>
          <a:xfrm flipH="1">
            <a:off x="3606800" y="3302000"/>
            <a:ext cx="153670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99522F-B130-4639-81CA-FC256E3E5D1C}"/>
              </a:ext>
            </a:extLst>
          </p:cNvPr>
          <p:cNvSpPr txBox="1"/>
          <p:nvPr/>
        </p:nvSpPr>
        <p:spPr>
          <a:xfrm>
            <a:off x="5143500" y="3043535"/>
            <a:ext cx="2667000" cy="461665"/>
          </a:xfrm>
          <a:prstGeom prst="rect">
            <a:avLst/>
          </a:prstGeom>
          <a:noFill/>
        </p:spPr>
        <p:txBody>
          <a:bodyPr wrap="square" rtlCol="0">
            <a:spAutoFit/>
          </a:bodyPr>
          <a:lstStyle/>
          <a:p>
            <a:r>
              <a:rPr lang="en-US" sz="1200" dirty="0">
                <a:solidFill>
                  <a:schemeClr val="bg1"/>
                </a:solidFill>
              </a:rPr>
              <a:t>Creating our initial wallet that starts with all of the “coins”</a:t>
            </a:r>
          </a:p>
        </p:txBody>
      </p:sp>
      <p:cxnSp>
        <p:nvCxnSpPr>
          <p:cNvPr id="26" name="Straight Arrow Connector 25">
            <a:extLst>
              <a:ext uri="{FF2B5EF4-FFF2-40B4-BE49-F238E27FC236}">
                <a16:creationId xmlns:a16="http://schemas.microsoft.com/office/drawing/2014/main" id="{EA580D10-D4B5-4AE2-AD15-2233E070E2F5}"/>
              </a:ext>
            </a:extLst>
          </p:cNvPr>
          <p:cNvCxnSpPr/>
          <p:nvPr/>
        </p:nvCxnSpPr>
        <p:spPr>
          <a:xfrm flipH="1">
            <a:off x="3327400" y="3784600"/>
            <a:ext cx="1930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D10A849-535A-48E7-9581-FFD19BDC4EF9}"/>
              </a:ext>
            </a:extLst>
          </p:cNvPr>
          <p:cNvSpPr txBox="1"/>
          <p:nvPr/>
        </p:nvSpPr>
        <p:spPr>
          <a:xfrm>
            <a:off x="5257800" y="3553767"/>
            <a:ext cx="2667000" cy="461665"/>
          </a:xfrm>
          <a:prstGeom prst="rect">
            <a:avLst/>
          </a:prstGeom>
          <a:noFill/>
        </p:spPr>
        <p:txBody>
          <a:bodyPr wrap="square" rtlCol="0">
            <a:spAutoFit/>
          </a:bodyPr>
          <a:lstStyle/>
          <a:p>
            <a:r>
              <a:rPr lang="en-US" sz="1200" dirty="0">
                <a:solidFill>
                  <a:schemeClr val="bg1"/>
                </a:solidFill>
              </a:rPr>
              <a:t>Making our genesis transaction with the desired number of “coins”</a:t>
            </a:r>
          </a:p>
        </p:txBody>
      </p:sp>
      <p:sp>
        <p:nvSpPr>
          <p:cNvPr id="28" name="TextBox 27">
            <a:extLst>
              <a:ext uri="{FF2B5EF4-FFF2-40B4-BE49-F238E27FC236}">
                <a16:creationId xmlns:a16="http://schemas.microsoft.com/office/drawing/2014/main" id="{AC3D55C8-583E-4DC9-9DE5-2C3A91202F6E}"/>
              </a:ext>
            </a:extLst>
          </p:cNvPr>
          <p:cNvSpPr txBox="1"/>
          <p:nvPr/>
        </p:nvSpPr>
        <p:spPr>
          <a:xfrm>
            <a:off x="328612" y="4638688"/>
            <a:ext cx="3109913" cy="707886"/>
          </a:xfrm>
          <a:prstGeom prst="rect">
            <a:avLst/>
          </a:prstGeom>
          <a:noFill/>
        </p:spPr>
        <p:txBody>
          <a:bodyPr wrap="square" rtlCol="0">
            <a:spAutoFit/>
          </a:bodyPr>
          <a:lstStyle/>
          <a:p>
            <a:pPr marL="342900" indent="-342900">
              <a:buFont typeface="Arial" panose="020B0604020202020204" pitchFamily="34" charset="0"/>
              <a:buChar char="•"/>
            </a:pPr>
            <a:r>
              <a:rPr lang="en-US" dirty="0"/>
              <a:t>SHA-256 hashing</a:t>
            </a:r>
          </a:p>
          <a:p>
            <a:pPr marL="342900" indent="-342900">
              <a:buFont typeface="Arial" panose="020B0604020202020204" pitchFamily="34" charset="0"/>
              <a:buChar char="•"/>
            </a:pPr>
            <a:r>
              <a:rPr lang="en-US" dirty="0"/>
              <a:t>Elliptic-Curve Keypairs</a:t>
            </a:r>
          </a:p>
        </p:txBody>
      </p:sp>
    </p:spTree>
    <p:extLst>
      <p:ext uri="{BB962C8B-B14F-4D97-AF65-F5344CB8AC3E}">
        <p14:creationId xmlns:p14="http://schemas.microsoft.com/office/powerpoint/2010/main" val="220515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How to use it</a:t>
            </a:r>
          </a:p>
        </p:txBody>
      </p:sp>
      <p:sp>
        <p:nvSpPr>
          <p:cNvPr id="5"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14</a:t>
            </a:r>
          </a:p>
        </p:txBody>
      </p:sp>
      <p:sp>
        <p:nvSpPr>
          <p:cNvPr id="4" name="Rectangle 1">
            <a:extLst>
              <a:ext uri="{FF2B5EF4-FFF2-40B4-BE49-F238E27FC236}">
                <a16:creationId xmlns:a16="http://schemas.microsoft.com/office/drawing/2014/main" id="{911D8ED5-24FA-46EA-B1F6-1FCA133C3513}"/>
              </a:ext>
            </a:extLst>
          </p:cNvPr>
          <p:cNvSpPr>
            <a:spLocks noChangeArrowheads="1"/>
          </p:cNvSpPr>
          <p:nvPr/>
        </p:nvSpPr>
        <p:spPr bwMode="auto">
          <a:xfrm>
            <a:off x="-38100" y="3336667"/>
            <a:ext cx="91440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//testing</a:t>
            </a:r>
            <a:br>
              <a:rPr kumimoji="0" lang="en-US" altLang="en-US"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Wallet walletB =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Wallet()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Block block2 = </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Block()</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12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WalletA's balance is: "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walletA.getBalance())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12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WalletA is sending 40 coins to WalletB..."</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block2.addTransaction(walletA.sendFunds(walletB.getPublicKey()</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40f</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“This is for the bananas!"</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bm.addBlock(block2)</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12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WalletA's balance is: "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walletA.getBalance())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1200" b="0" i="1"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"WalletB's balance is: " </a:t>
            </a:r>
            <a:r>
              <a:rPr kumimoji="0" lang="en-US" altLang="en-US"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walletB.getBalance())</a:t>
            </a:r>
            <a:r>
              <a:rPr kumimoji="0" lang="en-US" altLang="en-US"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B4FE61A-5A56-4D84-88FD-CD7B58079CA3}"/>
              </a:ext>
            </a:extLst>
          </p:cNvPr>
          <p:cNvSpPr txBox="1"/>
          <p:nvPr/>
        </p:nvSpPr>
        <p:spPr>
          <a:xfrm>
            <a:off x="114300" y="1195388"/>
            <a:ext cx="8839200" cy="2431435"/>
          </a:xfrm>
          <a:prstGeom prst="rect">
            <a:avLst/>
          </a:prstGeom>
          <a:noFill/>
        </p:spPr>
        <p:txBody>
          <a:bodyPr wrap="square" rtlCol="0">
            <a:spAutoFit/>
          </a:bodyPr>
          <a:lstStyle/>
          <a:p>
            <a:pPr marL="342900" indent="-342900">
              <a:buFont typeface="Arial" panose="020B0604020202020204" pitchFamily="34" charset="0"/>
              <a:buChar char="•"/>
            </a:pPr>
            <a:r>
              <a:rPr lang="en-US" dirty="0"/>
              <a:t>Create wallets: </a:t>
            </a:r>
            <a:r>
              <a:rPr lang="en-US" altLang="en-US" dirty="0">
                <a:solidFill>
                  <a:srgbClr val="000000"/>
                </a:solidFill>
                <a:latin typeface="Courier New" panose="02070309020205020404" pitchFamily="49" charset="0"/>
                <a:cs typeface="Courier New" panose="02070309020205020404" pitchFamily="49" charset="0"/>
              </a:rPr>
              <a:t>Wallet walletB = </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a:solidFill>
                  <a:srgbClr val="000000"/>
                </a:solidFill>
                <a:latin typeface="Courier New" panose="02070309020205020404" pitchFamily="49" charset="0"/>
                <a:cs typeface="Courier New" panose="02070309020205020404" pitchFamily="49" charset="0"/>
              </a:rPr>
              <a:t>Wallet();</a:t>
            </a:r>
            <a:endParaRPr lang="en-US" dirty="0"/>
          </a:p>
          <a:p>
            <a:pPr marL="342900" indent="-342900">
              <a:buFont typeface="Arial" panose="020B0604020202020204" pitchFamily="34" charset="0"/>
              <a:buChar char="•"/>
            </a:pPr>
            <a:r>
              <a:rPr lang="en-US" dirty="0"/>
              <a:t>Create Blocks: </a:t>
            </a:r>
            <a:r>
              <a:rPr lang="en-US" altLang="en-US" dirty="0">
                <a:solidFill>
                  <a:srgbClr val="000000"/>
                </a:solidFill>
                <a:latin typeface="Courier New" panose="02070309020205020404" pitchFamily="49" charset="0"/>
                <a:cs typeface="Courier New" panose="02070309020205020404" pitchFamily="49" charset="0"/>
              </a:rPr>
              <a:t>Block block2 = </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a:solidFill>
                  <a:srgbClr val="000000"/>
                </a:solidFill>
                <a:latin typeface="Courier New" panose="02070309020205020404" pitchFamily="49" charset="0"/>
                <a:cs typeface="Courier New" panose="02070309020205020404" pitchFamily="49" charset="0"/>
              </a:rPr>
              <a:t>Block();</a:t>
            </a:r>
            <a:endParaRPr lang="en-US" dirty="0"/>
          </a:p>
          <a:p>
            <a:pPr marL="342900" indent="-342900">
              <a:buFont typeface="Arial" panose="020B0604020202020204" pitchFamily="34" charset="0"/>
              <a:buChar char="•"/>
            </a:pPr>
            <a:r>
              <a:rPr lang="en-US" dirty="0"/>
              <a:t>Create transactions</a:t>
            </a:r>
          </a:p>
          <a:p>
            <a:pPr marL="800100" lvl="1" indent="-342900">
              <a:buFont typeface="Arial" panose="020B0604020202020204" pitchFamily="34" charset="0"/>
              <a:buChar char="•"/>
            </a:pPr>
            <a:r>
              <a:rPr lang="en-US" altLang="en-US" sz="16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600" dirty="0">
                <a:solidFill>
                  <a:srgbClr val="0000FF"/>
                </a:solidFill>
                <a:latin typeface="Courier New" panose="02070309020205020404" pitchFamily="49" charset="0"/>
                <a:cs typeface="Courier New" panose="02070309020205020404" pitchFamily="49" charset="0"/>
              </a:rPr>
              <a:t>40f</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“This is for the bananas!"</a:t>
            </a:r>
            <a:r>
              <a:rPr lang="en-US" altLang="en-US" sz="1600" dirty="0">
                <a:solidFill>
                  <a:srgbClr val="000000"/>
                </a:solidFill>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dirty="0"/>
              <a:t>Add the transactions to blocks: </a:t>
            </a:r>
            <a:r>
              <a:rPr lang="en-US" altLang="en-US" dirty="0">
                <a:solidFill>
                  <a:srgbClr val="000000"/>
                </a:solidFill>
                <a:latin typeface="Courier New" panose="02070309020205020404" pitchFamily="49" charset="0"/>
                <a:cs typeface="Courier New" panose="02070309020205020404" pitchFamily="49" charset="0"/>
              </a:rPr>
              <a:t>block2.addTransaction(tr);</a:t>
            </a:r>
            <a:endParaRPr lang="en-US" dirty="0"/>
          </a:p>
          <a:p>
            <a:pPr marL="342900" indent="-342900">
              <a:buFont typeface="Arial" panose="020B0604020202020204" pitchFamily="34" charset="0"/>
              <a:buChar char="•"/>
            </a:pPr>
            <a:r>
              <a:rPr lang="en-US" dirty="0"/>
              <a:t>Add the blocks to the block matrix! </a:t>
            </a:r>
            <a:r>
              <a:rPr lang="en-US" altLang="en-US" dirty="0">
                <a:solidFill>
                  <a:srgbClr val="000000"/>
                </a:solidFill>
                <a:latin typeface="Courier New" panose="02070309020205020404" pitchFamily="49" charset="0"/>
                <a:cs typeface="Courier New" panose="02070309020205020404" pitchFamily="49" charset="0"/>
              </a:rPr>
              <a:t>bm.addBlock(block2);</a:t>
            </a:r>
            <a:endParaRPr lang="en-US" dirty="0"/>
          </a:p>
          <a:p>
            <a:pPr marL="800100" lvl="1" indent="-34290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16F76263-5915-4521-B91E-0F8DE23A4DBC}"/>
              </a:ext>
            </a:extLst>
          </p:cNvPr>
          <p:cNvSpPr txBox="1"/>
          <p:nvPr/>
        </p:nvSpPr>
        <p:spPr>
          <a:xfrm>
            <a:off x="114299" y="5510463"/>
            <a:ext cx="8536405" cy="707886"/>
          </a:xfrm>
          <a:prstGeom prst="rect">
            <a:avLst/>
          </a:prstGeom>
          <a:noFill/>
        </p:spPr>
        <p:txBody>
          <a:bodyPr wrap="square" rtlCol="0">
            <a:spAutoFit/>
          </a:bodyPr>
          <a:lstStyle/>
          <a:p>
            <a:pPr marL="342900" indent="-342900">
              <a:buFont typeface="Arial" panose="020B0604020202020204" pitchFamily="34" charset="0"/>
              <a:buChar char="•"/>
            </a:pPr>
            <a:r>
              <a:rPr lang="en-US" dirty="0"/>
              <a:t>Clearing info in blocks: </a:t>
            </a:r>
            <a:r>
              <a:rPr lang="en-US" altLang="en-US" dirty="0">
                <a:solidFill>
                  <a:srgbClr val="000000"/>
                </a:solidFill>
                <a:latin typeface="Courier New" panose="02070309020205020404" pitchFamily="49" charset="0"/>
                <a:cs typeface="Courier New" panose="02070309020205020404" pitchFamily="49" charset="0"/>
              </a:rPr>
              <a:t>bm.clearInfoInTransaction(</a:t>
            </a:r>
            <a:r>
              <a:rPr lang="en-US" altLang="en-US" dirty="0">
                <a:solidFill>
                  <a:srgbClr val="0000FF"/>
                </a:solidFill>
                <a:latin typeface="Courier New" panose="02070309020205020404" pitchFamily="49" charset="0"/>
                <a:cs typeface="Courier New" panose="02070309020205020404" pitchFamily="49" charset="0"/>
              </a:rPr>
              <a:t>2, 0</a:t>
            </a:r>
            <a:r>
              <a:rPr lang="en-US" altLang="en-US" dirty="0">
                <a:solidFill>
                  <a:srgbClr val="000000"/>
                </a:solidFill>
                <a:latin typeface="Courier New" panose="02070309020205020404" pitchFamily="49" charset="0"/>
                <a:cs typeface="Courier New" panose="02070309020205020404" pitchFamily="49" charset="0"/>
              </a:rPr>
              <a:t>);</a:t>
            </a:r>
            <a:endParaRPr lang="en-US" altLang="en-US" sz="4800" dirty="0">
              <a:latin typeface="Arial" panose="020B0604020202020204" pitchFamily="34"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301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extLst>
              <p:ext uri="{D42A27DB-BD31-4B8C-83A1-F6EECF244321}">
                <p14:modId xmlns:p14="http://schemas.microsoft.com/office/powerpoint/2010/main" val="3591912448"/>
              </p:ext>
            </p:extLst>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extLst>
              <p:ext uri="{D42A27DB-BD31-4B8C-83A1-F6EECF244321}">
                <p14:modId xmlns:p14="http://schemas.microsoft.com/office/powerpoint/2010/main" val="2180654233"/>
              </p:ext>
            </p:extLst>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extLst>
              <p:ext uri="{D42A27DB-BD31-4B8C-83A1-F6EECF244321}">
                <p14:modId xmlns:p14="http://schemas.microsoft.com/office/powerpoint/2010/main" val="3383123511"/>
              </p:ext>
            </p:extLst>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3293209"/>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BlockMatrix bm = </a:t>
            </a:r>
            <a:r>
              <a:rPr lang="en-US" altLang="en-US" sz="1600" b="1" dirty="0">
                <a:solidFill>
                  <a:srgbClr val="000080"/>
                </a:solidFill>
                <a:latin typeface="Courier New" panose="02070309020205020404" pitchFamily="49" charset="0"/>
                <a:cs typeface="Courier New" panose="02070309020205020404" pitchFamily="49" charset="0"/>
              </a:rPr>
              <a:t>new </a:t>
            </a:r>
            <a:r>
              <a:rPr lang="en-US" altLang="en-US" sz="1600" dirty="0">
                <a:solidFill>
                  <a:srgbClr val="000000"/>
                </a:solidFill>
                <a:latin typeface="Courier New" panose="02070309020205020404" pitchFamily="49" charset="0"/>
                <a:cs typeface="Courier New" panose="02070309020205020404" pitchFamily="49" charset="0"/>
              </a:rPr>
              <a:t>BlockMatrix(3);</a:t>
            </a:r>
          </a:p>
          <a:p>
            <a:r>
              <a:rPr lang="en-US" altLang="en-US" sz="1600" dirty="0">
                <a:solidFill>
                  <a:srgbClr val="000000"/>
                </a:solidFill>
                <a:latin typeface="Courier New" panose="02070309020205020404" pitchFamily="49" charset="0"/>
                <a:cs typeface="Courier New" panose="02070309020205020404" pitchFamily="49" charset="0"/>
              </a:rPr>
              <a:t>bm.setUpSecurity();</a:t>
            </a:r>
          </a:p>
          <a:p>
            <a:r>
              <a:rPr lang="en-US" altLang="en-US" sz="1600" dirty="0">
                <a:solidFill>
                  <a:srgbClr val="000000"/>
                </a:solidFill>
                <a:latin typeface="Courier New" panose="02070309020205020404" pitchFamily="49" charset="0"/>
                <a:cs typeface="Courier New" panose="02070309020205020404" pitchFamily="49" charset="0"/>
              </a:rPr>
              <a:t>Wallet walletA = new Wallet();</a:t>
            </a:r>
          </a:p>
          <a:p>
            <a:r>
              <a:rPr lang="en-US" altLang="en-US" sz="1600" dirty="0">
                <a:solidFill>
                  <a:srgbClr val="000000"/>
                </a:solidFill>
                <a:latin typeface="Courier New" panose="02070309020205020404" pitchFamily="49" charset="0"/>
                <a:cs typeface="Courier New" panose="02070309020205020404" pitchFamily="49" charset="0"/>
              </a:rPr>
              <a:t>bm.generate(walletA, 200f);</a:t>
            </a: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extLst>
              <p:ext uri="{D42A27DB-BD31-4B8C-83A1-F6EECF244321}">
                <p14:modId xmlns:p14="http://schemas.microsoft.com/office/powerpoint/2010/main" val="3367730879"/>
              </p:ext>
            </p:extLst>
          </p:nvPr>
        </p:nvGraphicFramePr>
        <p:xfrm>
          <a:off x="5233602" y="616546"/>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8" name="TextBox 17">
            <a:extLst>
              <a:ext uri="{FF2B5EF4-FFF2-40B4-BE49-F238E27FC236}">
                <a16:creationId xmlns:a16="http://schemas.microsoft.com/office/drawing/2014/main" id="{3B124F91-AC56-41BA-B0C1-95BA2E2E43C9}"/>
              </a:ext>
            </a:extLst>
          </p:cNvPr>
          <p:cNvSpPr txBox="1"/>
          <p:nvPr/>
        </p:nvSpPr>
        <p:spPr>
          <a:xfrm>
            <a:off x="5319623" y="796708"/>
            <a:ext cx="955698" cy="276999"/>
          </a:xfrm>
          <a:prstGeom prst="rect">
            <a:avLst/>
          </a:prstGeom>
          <a:noFill/>
        </p:spPr>
        <p:txBody>
          <a:bodyPr wrap="square" rtlCol="0">
            <a:spAutoFit/>
          </a:bodyPr>
          <a:lstStyle/>
          <a:p>
            <a:pPr algn="ctr"/>
            <a:r>
              <a:rPr lang="en-US" sz="1200" dirty="0">
                <a:solidFill>
                  <a:schemeClr val="bg1"/>
                </a:solidFill>
              </a:rPr>
              <a:t>Balance: 0</a:t>
            </a:r>
          </a:p>
        </p:txBody>
      </p:sp>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Genesis Transaction </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d6nt..</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Coinbase</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walletA</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200f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Info: null</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null</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cxnSp>
        <p:nvCxnSpPr>
          <p:cNvPr id="28" name="Connector: Elbow 27">
            <a:extLst>
              <a:ext uri="{FF2B5EF4-FFF2-40B4-BE49-F238E27FC236}">
                <a16:creationId xmlns:a16="http://schemas.microsoft.com/office/drawing/2014/main" id="{61B75716-8014-4E17-A915-92A68CFFAFEC}"/>
              </a:ext>
            </a:extLst>
          </p:cNvPr>
          <p:cNvCxnSpPr>
            <a:endCxn id="18" idx="1"/>
          </p:cNvCxnSpPr>
          <p:nvPr/>
        </p:nvCxnSpPr>
        <p:spPr>
          <a:xfrm rot="5400000" flipH="1" flipV="1">
            <a:off x="1964821" y="1069153"/>
            <a:ext cx="3488746" cy="3220857"/>
          </a:xfrm>
          <a:prstGeom prst="bentConnector2">
            <a:avLst/>
          </a:prstGeom>
          <a:ln w="15875">
            <a:tailEnd type="triangle"/>
          </a:ln>
        </p:spPr>
        <p:style>
          <a:lnRef idx="1">
            <a:schemeClr val="accent4"/>
          </a:lnRef>
          <a:fillRef idx="0">
            <a:schemeClr val="accent4"/>
          </a:fillRef>
          <a:effectRef idx="0">
            <a:schemeClr val="accent4"/>
          </a:effectRef>
          <a:fontRef idx="minor">
            <a:schemeClr val="tx1"/>
          </a:fontRef>
        </p:style>
      </p:cxnSp>
      <p:sp>
        <p:nvSpPr>
          <p:cNvPr id="29" name="TextBox 28">
            <a:extLst>
              <a:ext uri="{FF2B5EF4-FFF2-40B4-BE49-F238E27FC236}">
                <a16:creationId xmlns:a16="http://schemas.microsoft.com/office/drawing/2014/main" id="{A9FF716F-CC7A-4933-8DE2-DDACDF6C1CB7}"/>
              </a:ext>
            </a:extLst>
          </p:cNvPr>
          <p:cNvSpPr txBox="1"/>
          <p:nvPr/>
        </p:nvSpPr>
        <p:spPr>
          <a:xfrm>
            <a:off x="5319623" y="795136"/>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30" name="Rectangle 29">
            <a:extLst>
              <a:ext uri="{FF2B5EF4-FFF2-40B4-BE49-F238E27FC236}">
                <a16:creationId xmlns:a16="http://schemas.microsoft.com/office/drawing/2014/main" id="{CAC67E8D-9829-4590-B695-A8F25E255928}"/>
              </a:ext>
            </a:extLst>
          </p:cNvPr>
          <p:cNvSpPr/>
          <p:nvPr/>
        </p:nvSpPr>
        <p:spPr>
          <a:xfrm>
            <a:off x="3869372" y="1653256"/>
            <a:ext cx="838495" cy="1193910"/>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31" name="Rectangle 30">
            <a:extLst>
              <a:ext uri="{FF2B5EF4-FFF2-40B4-BE49-F238E27FC236}">
                <a16:creationId xmlns:a16="http://schemas.microsoft.com/office/drawing/2014/main" id="{FF66BB0E-E916-44A5-95B9-31F3A068B5F5}"/>
              </a:ext>
            </a:extLst>
          </p:cNvPr>
          <p:cNvSpPr/>
          <p:nvPr/>
        </p:nvSpPr>
        <p:spPr>
          <a:xfrm>
            <a:off x="3905748" y="1758667"/>
            <a:ext cx="765742"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a:t>
            </a:r>
            <a:r>
              <a:rPr lang="en-US" sz="800" dirty="0"/>
              <a:t>Genesis Transaction </a:t>
            </a:r>
          </a:p>
        </p:txBody>
      </p:sp>
      <p:cxnSp>
        <p:nvCxnSpPr>
          <p:cNvPr id="38" name="Connector: Elbow 37">
            <a:extLst>
              <a:ext uri="{FF2B5EF4-FFF2-40B4-BE49-F238E27FC236}">
                <a16:creationId xmlns:a16="http://schemas.microsoft.com/office/drawing/2014/main" id="{DDA7F0DD-24B9-4FA5-8941-190A8B9B1A8C}"/>
              </a:ext>
            </a:extLst>
          </p:cNvPr>
          <p:cNvCxnSpPr/>
          <p:nvPr/>
        </p:nvCxnSpPr>
        <p:spPr>
          <a:xfrm rot="5400000" flipH="1" flipV="1">
            <a:off x="1460675" y="3009697"/>
            <a:ext cx="3448060" cy="1614529"/>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40" name="Connector: Elbow 39">
            <a:extLst>
              <a:ext uri="{FF2B5EF4-FFF2-40B4-BE49-F238E27FC236}">
                <a16:creationId xmlns:a16="http://schemas.microsoft.com/office/drawing/2014/main" id="{4BAB18F5-C8E1-46DB-8E2F-6590B8058B9E}"/>
              </a:ext>
            </a:extLst>
          </p:cNvPr>
          <p:cNvCxnSpPr>
            <a:endCxn id="7" idx="0"/>
          </p:cNvCxnSpPr>
          <p:nvPr/>
        </p:nvCxnSpPr>
        <p:spPr>
          <a:xfrm>
            <a:off x="4707867" y="1653256"/>
            <a:ext cx="1758993" cy="702462"/>
          </a:xfrm>
          <a:prstGeom prst="bentConnector2">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e3b0..</a:t>
            </a:r>
          </a:p>
        </p:txBody>
      </p:sp>
      <p:sp>
        <p:nvSpPr>
          <p:cNvPr id="46" name="TextBox 45">
            <a:extLst>
              <a:ext uri="{FF2B5EF4-FFF2-40B4-BE49-F238E27FC236}">
                <a16:creationId xmlns:a16="http://schemas.microsoft.com/office/drawing/2014/main" id="{AFD08AC5-639C-4F2B-B213-CD348EBCB677}"/>
              </a:ext>
            </a:extLst>
          </p:cNvPr>
          <p:cNvSpPr txBox="1"/>
          <p:nvPr/>
        </p:nvSpPr>
        <p:spPr>
          <a:xfrm>
            <a:off x="6142117" y="4974410"/>
            <a:ext cx="654482" cy="276999"/>
          </a:xfrm>
          <a:prstGeom prst="rect">
            <a:avLst/>
          </a:prstGeom>
          <a:noFill/>
        </p:spPr>
        <p:txBody>
          <a:bodyPr wrap="square" rtlCol="0">
            <a:spAutoFit/>
          </a:bodyPr>
          <a:lstStyle/>
          <a:p>
            <a:pPr algn="ctr"/>
            <a:r>
              <a:rPr lang="en-US" sz="1200" dirty="0"/>
              <a:t>e3b0..</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e3b0..</a:t>
            </a:r>
          </a:p>
        </p:txBody>
      </p:sp>
      <p:sp>
        <p:nvSpPr>
          <p:cNvPr id="50" name="TextBox 49">
            <a:extLst>
              <a:ext uri="{FF2B5EF4-FFF2-40B4-BE49-F238E27FC236}">
                <a16:creationId xmlns:a16="http://schemas.microsoft.com/office/drawing/2014/main" id="{B4DF7484-72CF-4D34-8A7A-857ABFC45190}"/>
              </a:ext>
            </a:extLst>
          </p:cNvPr>
          <p:cNvSpPr txBox="1"/>
          <p:nvPr/>
        </p:nvSpPr>
        <p:spPr>
          <a:xfrm>
            <a:off x="7972026" y="2598284"/>
            <a:ext cx="654482" cy="276999"/>
          </a:xfrm>
          <a:prstGeom prst="rect">
            <a:avLst/>
          </a:prstGeom>
          <a:noFill/>
        </p:spPr>
        <p:txBody>
          <a:bodyPr wrap="square" rtlCol="0">
            <a:spAutoFit/>
          </a:bodyPr>
          <a:lstStyle/>
          <a:p>
            <a:pPr algn="ctr"/>
            <a:r>
              <a:rPr lang="en-US" sz="1200" dirty="0"/>
              <a:t>e3b0..</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sp>
        <p:nvSpPr>
          <p:cNvPr id="35" name="Slide Number Placeholder 4">
            <a:extLst>
              <a:ext uri="{FF2B5EF4-FFF2-40B4-BE49-F238E27FC236}">
                <a16:creationId xmlns:a16="http://schemas.microsoft.com/office/drawing/2014/main" id="{45847031-0EB7-4F09-83B4-5F5FBC4B2A73}"/>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33919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3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2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6" presetClass="emph" presetSubtype="0" fill="hold" nodeType="clickEffect">
                                  <p:stCondLst>
                                    <p:cond delay="0"/>
                                  </p:stCondLst>
                                  <p:childTnLst>
                                    <p:animEffect transition="out" filter="fade">
                                      <p:cBhvr>
                                        <p:cTn id="108" dur="1500" tmFilter="0, 0; .2, .5; .8, .5; 1, 0"/>
                                        <p:tgtEl>
                                          <p:spTgt spid="41"/>
                                        </p:tgtEl>
                                      </p:cBhvr>
                                    </p:animEffect>
                                    <p:animScale>
                                      <p:cBhvr>
                                        <p:cTn id="109" dur="750" autoRev="1" fill="hold"/>
                                        <p:tgtEl>
                                          <p:spTgt spid="41"/>
                                        </p:tgtEl>
                                      </p:cBhvr>
                                      <p:by x="105000" y="105000"/>
                                    </p:animScale>
                                  </p:childTnLst>
                                </p:cTn>
                              </p:par>
                              <p:par>
                                <p:cTn id="110" presetID="26" presetClass="emph" presetSubtype="0" fill="hold" nodeType="withEffect">
                                  <p:stCondLst>
                                    <p:cond delay="0"/>
                                  </p:stCondLst>
                                  <p:childTnLst>
                                    <p:animEffect transition="out" filter="fade">
                                      <p:cBhvr>
                                        <p:cTn id="111" dur="1250" tmFilter="0, 0; .2, .5; .8, .5; 1, 0"/>
                                        <p:tgtEl>
                                          <p:spTgt spid="43"/>
                                        </p:tgtEl>
                                      </p:cBhvr>
                                    </p:animEffect>
                                    <p:animScale>
                                      <p:cBhvr>
                                        <p:cTn id="112" dur="625"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19" grpId="0" animBg="1"/>
      <p:bldP spid="20" grpId="0" animBg="1"/>
      <p:bldP spid="21" grpId="0" animBg="1"/>
      <p:bldP spid="22" grpId="0" animBg="1"/>
      <p:bldP spid="23" grpId="0" animBg="1"/>
      <p:bldP spid="24" grpId="0" animBg="1"/>
      <p:bldP spid="25" grpId="0" animBg="1"/>
      <p:bldP spid="26" grpId="0" animBg="1"/>
      <p:bldP spid="29" grpId="0"/>
      <p:bldP spid="30" grpId="0" animBg="1"/>
      <p:bldP spid="31" grpId="0" animBg="1"/>
      <p:bldP spid="41" grpId="0"/>
      <p:bldP spid="43" grpId="0"/>
      <p:bldP spid="44" grpId="0"/>
      <p:bldP spid="45" grpId="0"/>
      <p:bldP spid="46" grpId="0"/>
      <p:bldP spid="46" grpId="1"/>
      <p:bldP spid="47" grpId="0"/>
      <p:bldP spid="48" grpId="0"/>
      <p:bldP spid="49" grpId="0"/>
      <p:bldP spid="50" grpId="0"/>
      <p:bldP spid="5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093428"/>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extLst>
              <p:ext uri="{D42A27DB-BD31-4B8C-83A1-F6EECF244321}">
                <p14:modId xmlns:p14="http://schemas.microsoft.com/office/powerpoint/2010/main" val="3428812261"/>
              </p:ext>
            </p:extLst>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a4sc…</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“This is for the...!”</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e3b0..</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e3b0..</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extLst>
              <p:ext uri="{D42A27DB-BD31-4B8C-83A1-F6EECF244321}">
                <p14:modId xmlns:p14="http://schemas.microsoft.com/office/powerpoint/2010/main" val="1333542885"/>
              </p:ext>
            </p:extLst>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4064277" y="1851095"/>
            <a:ext cx="838495" cy="1193910"/>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109543" y="2689074"/>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4100652" y="2015410"/>
            <a:ext cx="765742"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cxnSp>
        <p:nvCxnSpPr>
          <p:cNvPr id="5" name="Connector: Elbow 4">
            <a:extLst>
              <a:ext uri="{FF2B5EF4-FFF2-40B4-BE49-F238E27FC236}">
                <a16:creationId xmlns:a16="http://schemas.microsoft.com/office/drawing/2014/main" id="{7953CC31-0193-4CF5-B9B2-821720F0F304}"/>
              </a:ext>
            </a:extLst>
          </p:cNvPr>
          <p:cNvCxnSpPr>
            <a:cxnSpLocks/>
            <a:endCxn id="55" idx="1"/>
          </p:cNvCxnSpPr>
          <p:nvPr/>
        </p:nvCxnSpPr>
        <p:spPr>
          <a:xfrm rot="5400000" flipH="1" flipV="1">
            <a:off x="2315103" y="2244881"/>
            <a:ext cx="1847887" cy="1723211"/>
          </a:xfrm>
          <a:prstGeom prst="bentConnector2">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cxnSp>
        <p:nvCxnSpPr>
          <p:cNvPr id="27" name="Straight Arrow Connector 26">
            <a:extLst>
              <a:ext uri="{FF2B5EF4-FFF2-40B4-BE49-F238E27FC236}">
                <a16:creationId xmlns:a16="http://schemas.microsoft.com/office/drawing/2014/main" id="{99A53127-E346-4A97-AB3F-23BF3F148E64}"/>
              </a:ext>
            </a:extLst>
          </p:cNvPr>
          <p:cNvCxnSpPr/>
          <p:nvPr/>
        </p:nvCxnSpPr>
        <p:spPr>
          <a:xfrm>
            <a:off x="4902772" y="3045005"/>
            <a:ext cx="370287" cy="414989"/>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57" name="Connector: Elbow 56">
            <a:extLst>
              <a:ext uri="{FF2B5EF4-FFF2-40B4-BE49-F238E27FC236}">
                <a16:creationId xmlns:a16="http://schemas.microsoft.com/office/drawing/2014/main" id="{55052E53-2CFC-41BB-B5FE-2373B1D6B225}"/>
              </a:ext>
            </a:extLst>
          </p:cNvPr>
          <p:cNvCxnSpPr>
            <a:cxnSpLocks/>
          </p:cNvCxnSpPr>
          <p:nvPr/>
        </p:nvCxnSpPr>
        <p:spPr>
          <a:xfrm rot="5400000" flipH="1" flipV="1">
            <a:off x="4879521" y="910939"/>
            <a:ext cx="1294852" cy="1248356"/>
          </a:xfrm>
          <a:prstGeom prst="bentConnector3">
            <a:avLst>
              <a:gd name="adj1" fmla="val 21139"/>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60" name="Connector: Elbow 59">
            <a:extLst>
              <a:ext uri="{FF2B5EF4-FFF2-40B4-BE49-F238E27FC236}">
                <a16:creationId xmlns:a16="http://schemas.microsoft.com/office/drawing/2014/main" id="{8D203979-20C9-48D8-BDA6-C2ADB9077F4C}"/>
              </a:ext>
            </a:extLst>
          </p:cNvPr>
          <p:cNvCxnSpPr>
            <a:cxnSpLocks/>
          </p:cNvCxnSpPr>
          <p:nvPr/>
        </p:nvCxnSpPr>
        <p:spPr>
          <a:xfrm flipV="1">
            <a:off x="4874345" y="887691"/>
            <a:ext cx="2739506" cy="1294851"/>
          </a:xfrm>
          <a:prstGeom prst="bentConnector3">
            <a:avLst>
              <a:gd name="adj1" fmla="val 99923"/>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69" name="TextBox 68">
            <a:extLst>
              <a:ext uri="{FF2B5EF4-FFF2-40B4-BE49-F238E27FC236}">
                <a16:creationId xmlns:a16="http://schemas.microsoft.com/office/drawing/2014/main" id="{4913B9D8-71A0-4E19-B9BD-79704B6EBBBF}"/>
              </a:ext>
            </a:extLst>
          </p:cNvPr>
          <p:cNvSpPr txBox="1"/>
          <p:nvPr/>
        </p:nvSpPr>
        <p:spPr>
          <a:xfrm>
            <a:off x="5289812" y="642802"/>
            <a:ext cx="1127740" cy="276999"/>
          </a:xfrm>
          <a:prstGeom prst="rect">
            <a:avLst/>
          </a:prstGeom>
          <a:noFill/>
        </p:spPr>
        <p:txBody>
          <a:bodyPr wrap="square" rtlCol="0">
            <a:spAutoFit/>
          </a:bodyPr>
          <a:lstStyle/>
          <a:p>
            <a:pPr algn="ctr"/>
            <a:r>
              <a:rPr lang="en-US" sz="1200" dirty="0">
                <a:solidFill>
                  <a:schemeClr val="bg1"/>
                </a:solidFill>
              </a:rPr>
              <a:t>Balance:160</a:t>
            </a:r>
          </a:p>
        </p:txBody>
      </p:sp>
      <p:sp>
        <p:nvSpPr>
          <p:cNvPr id="70" name="TextBox 69">
            <a:extLst>
              <a:ext uri="{FF2B5EF4-FFF2-40B4-BE49-F238E27FC236}">
                <a16:creationId xmlns:a16="http://schemas.microsoft.com/office/drawing/2014/main" id="{F8D9F014-F46A-42FC-97F0-C8931716F9D0}"/>
              </a:ext>
            </a:extLst>
          </p:cNvPr>
          <p:cNvSpPr txBox="1"/>
          <p:nvPr/>
        </p:nvSpPr>
        <p:spPr>
          <a:xfrm>
            <a:off x="6772503" y="644094"/>
            <a:ext cx="1127740" cy="276999"/>
          </a:xfrm>
          <a:prstGeom prst="rect">
            <a:avLst/>
          </a:prstGeom>
          <a:noFill/>
        </p:spPr>
        <p:txBody>
          <a:bodyPr wrap="square" rtlCol="0">
            <a:spAutoFit/>
          </a:bodyPr>
          <a:lstStyle/>
          <a:p>
            <a:pPr algn="ctr"/>
            <a:r>
              <a:rPr lang="en-US" sz="1200" dirty="0">
                <a:solidFill>
                  <a:schemeClr val="bg1"/>
                </a:solidFill>
              </a:rPr>
              <a:t>Balance: 40</a:t>
            </a:r>
          </a:p>
        </p:txBody>
      </p:sp>
      <p:sp>
        <p:nvSpPr>
          <p:cNvPr id="40" name="Slide Number Placeholder 4">
            <a:extLst>
              <a:ext uri="{FF2B5EF4-FFF2-40B4-BE49-F238E27FC236}">
                <a16:creationId xmlns:a16="http://schemas.microsoft.com/office/drawing/2014/main" id="{D63C2254-AED7-46C3-9074-8B5282E79748}"/>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24668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5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9" grpId="0"/>
      <p:bldP spid="42" grpId="0"/>
      <p:bldP spid="42" grpId="1"/>
      <p:bldP spid="51" grpId="0" animBg="1"/>
      <p:bldP spid="55" grpId="0" animBg="1"/>
      <p:bldP spid="56" grpId="0"/>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308872"/>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p>
          <a:p>
            <a:r>
              <a:rPr lang="en-US" sz="1400" dirty="0">
                <a:solidFill>
                  <a:srgbClr val="000000"/>
                </a:solidFill>
                <a:latin typeface="Courier New" panose="02070309020205020404" pitchFamily="49" charset="0"/>
                <a:cs typeface="Courier New" panose="02070309020205020404" pitchFamily="49" charset="0"/>
              </a:rPr>
              <a:t>bm.clearInfoInTransaction(2, 0);</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a4sc…</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“This is for the…!”</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719c..</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719c..</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3914639" y="1851095"/>
            <a:ext cx="1081766" cy="1214296"/>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081541" y="2795145"/>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3985962" y="2005013"/>
            <a:ext cx="916809"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sp>
        <p:nvSpPr>
          <p:cNvPr id="36" name="Rectangle 35">
            <a:extLst>
              <a:ext uri="{FF2B5EF4-FFF2-40B4-BE49-F238E27FC236}">
                <a16:creationId xmlns:a16="http://schemas.microsoft.com/office/drawing/2014/main" id="{D80FDEEA-939C-497F-8739-1EB17CBD9C56}"/>
              </a:ext>
            </a:extLst>
          </p:cNvPr>
          <p:cNvSpPr/>
          <p:nvPr/>
        </p:nvSpPr>
        <p:spPr>
          <a:xfrm>
            <a:off x="3985962" y="2417503"/>
            <a:ext cx="916810" cy="3030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Hash: 2he1..</a:t>
            </a:r>
          </a:p>
        </p:txBody>
      </p:sp>
      <p:sp>
        <p:nvSpPr>
          <p:cNvPr id="34" name="Slide Number Placeholder 4">
            <a:extLst>
              <a:ext uri="{FF2B5EF4-FFF2-40B4-BE49-F238E27FC236}">
                <a16:creationId xmlns:a16="http://schemas.microsoft.com/office/drawing/2014/main" id="{3B6D24F4-CE43-4523-8905-10585DB3212E}"/>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197082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250" tmFilter="0, 0; .2, .5; .8, .5; 1, 0"/>
                                        <p:tgtEl>
                                          <p:spTgt spid="45"/>
                                        </p:tgtEl>
                                      </p:cBhvr>
                                    </p:animEffect>
                                    <p:animScale>
                                      <p:cBhvr>
                                        <p:cTn id="7" dur="625" autoRev="1" fill="hold"/>
                                        <p:tgtEl>
                                          <p:spTgt spid="45"/>
                                        </p:tgtEl>
                                      </p:cBhvr>
                                      <p:by x="105000" y="105000"/>
                                    </p:animScale>
                                  </p:childTnLst>
                                </p:cTn>
                              </p:par>
                              <p:par>
                                <p:cTn id="8" presetID="26" presetClass="emph" presetSubtype="0" fill="hold" nodeType="withEffect">
                                  <p:stCondLst>
                                    <p:cond delay="0"/>
                                  </p:stCondLst>
                                  <p:childTnLst>
                                    <p:animEffect transition="out" filter="fade">
                                      <p:cBhvr>
                                        <p:cTn id="9" dur="1250" tmFilter="0, 0; .2, .5; .8, .5; 1, 0"/>
                                        <p:tgtEl>
                                          <p:spTgt spid="49"/>
                                        </p:tgtEl>
                                      </p:cBhvr>
                                    </p:animEffect>
                                    <p:animScale>
                                      <p:cBhvr>
                                        <p:cTn id="10" dur="625" autoRev="1" fill="hold"/>
                                        <p:tgtEl>
                                          <p:spTgt spid="4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308872"/>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p>
          <a:p>
            <a:r>
              <a:rPr lang="en-US" sz="1400" dirty="0">
                <a:solidFill>
                  <a:srgbClr val="000000"/>
                </a:solidFill>
                <a:latin typeface="Courier New" panose="02070309020205020404" pitchFamily="49" charset="0"/>
                <a:cs typeface="Courier New" panose="02070309020205020404" pitchFamily="49" charset="0"/>
              </a:rPr>
              <a:t>bm.clearInfoInTransaction(2, 0);</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a4sc…</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“CLEARED”</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719c..</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719c..</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3914639" y="1851095"/>
            <a:ext cx="1081766" cy="1214296"/>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081541" y="2795145"/>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3985962" y="2005013"/>
            <a:ext cx="916809"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sp>
        <p:nvSpPr>
          <p:cNvPr id="36" name="Rectangle 35">
            <a:extLst>
              <a:ext uri="{FF2B5EF4-FFF2-40B4-BE49-F238E27FC236}">
                <a16:creationId xmlns:a16="http://schemas.microsoft.com/office/drawing/2014/main" id="{D80FDEEA-939C-497F-8739-1EB17CBD9C56}"/>
              </a:ext>
            </a:extLst>
          </p:cNvPr>
          <p:cNvSpPr/>
          <p:nvPr/>
        </p:nvSpPr>
        <p:spPr>
          <a:xfrm>
            <a:off x="3985962" y="2417503"/>
            <a:ext cx="916810" cy="3030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Hash: 2he1..</a:t>
            </a:r>
          </a:p>
        </p:txBody>
      </p:sp>
      <p:sp>
        <p:nvSpPr>
          <p:cNvPr id="34" name="Slide Number Placeholder 4">
            <a:extLst>
              <a:ext uri="{FF2B5EF4-FFF2-40B4-BE49-F238E27FC236}">
                <a16:creationId xmlns:a16="http://schemas.microsoft.com/office/drawing/2014/main" id="{076FE36E-B87D-48A8-96B7-3F72A110416E}"/>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114629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250" tmFilter="0, 0; .2, .5; .8, .5; 1, 0"/>
                                        <p:tgtEl>
                                          <p:spTgt spid="24">
                                            <p:txEl>
                                              <p:pRg st="0" end="0"/>
                                            </p:txEl>
                                          </p:spTgt>
                                        </p:tgtEl>
                                      </p:cBhvr>
                                    </p:animEffect>
                                    <p:animScale>
                                      <p:cBhvr>
                                        <p:cTn id="7" dur="625" autoRev="1" fill="hold"/>
                                        <p:tgtEl>
                                          <p:spTgt spid="2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DE85-97A7-40D2-AE97-B8D8922CE615}"/>
              </a:ext>
            </a:extLst>
          </p:cNvPr>
          <p:cNvSpPr>
            <a:spLocks noGrp="1"/>
          </p:cNvSpPr>
          <p:nvPr>
            <p:ph type="title"/>
          </p:nvPr>
        </p:nvSpPr>
        <p:spPr/>
        <p:txBody>
          <a:bodyPr/>
          <a:lstStyle/>
          <a:p>
            <a:r>
              <a:rPr lang="en-US" dirty="0">
                <a:solidFill>
                  <a:schemeClr val="tx1"/>
                </a:solidFill>
                <a:latin typeface="Rockwell" panose="02060603020205020403" pitchFamily="18" charset="0"/>
              </a:rPr>
              <a:t>Hashing and Hash Functions</a:t>
            </a:r>
          </a:p>
        </p:txBody>
      </p:sp>
      <p:sp>
        <p:nvSpPr>
          <p:cNvPr id="3" name="Content Placeholder 2">
            <a:extLst>
              <a:ext uri="{FF2B5EF4-FFF2-40B4-BE49-F238E27FC236}">
                <a16:creationId xmlns:a16="http://schemas.microsoft.com/office/drawing/2014/main" id="{9C692CF8-B2C7-4FEC-925A-DDC08A7063C2}"/>
              </a:ext>
            </a:extLst>
          </p:cNvPr>
          <p:cNvSpPr>
            <a:spLocks noGrp="1"/>
          </p:cNvSpPr>
          <p:nvPr>
            <p:ph idx="1"/>
          </p:nvPr>
        </p:nvSpPr>
        <p:spPr/>
        <p:txBody>
          <a:bodyPr/>
          <a:lstStyle/>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Hashing: “A method of calculating a relatively unique output for an input of any size.”</a:t>
            </a:r>
          </a:p>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Any change to the input, no matter how small, will result in a completely different output</a:t>
            </a:r>
          </a:p>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Preimage resistant</a:t>
            </a:r>
          </a:p>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Second preimage resistant</a:t>
            </a:r>
          </a:p>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Collision resistant</a:t>
            </a:r>
          </a:p>
          <a:p>
            <a:pPr lvl="0">
              <a:buClrTx/>
              <a:buSzPct val="75000"/>
              <a:buFont typeface="Wingdings" panose="05000000000000000000" pitchFamily="2" charset="2"/>
              <a:buChar char="§"/>
            </a:pPr>
            <a:r>
              <a:rPr lang="en-US" dirty="0">
                <a:solidFill>
                  <a:srgbClr val="000000"/>
                </a:solidFill>
                <a:latin typeface="Garamond" panose="02020404030301010803" pitchFamily="18" charset="0"/>
              </a:rPr>
              <a:t>SHA-256</a:t>
            </a:r>
          </a:p>
          <a:p>
            <a:pPr marL="0" lvl="0" indent="0">
              <a:buClrTx/>
              <a:buSzPct val="75000"/>
              <a:buNone/>
            </a:pPr>
            <a:endParaRPr lang="en-US" dirty="0">
              <a:solidFill>
                <a:srgbClr val="000000"/>
              </a:solidFill>
              <a:latin typeface="Garamond" panose="02020404030301010803" pitchFamily="18" charset="0"/>
            </a:endParaRPr>
          </a:p>
        </p:txBody>
      </p:sp>
      <p:pic>
        <p:nvPicPr>
          <p:cNvPr id="9" name="Picture 8">
            <a:extLst>
              <a:ext uri="{FF2B5EF4-FFF2-40B4-BE49-F238E27FC236}">
                <a16:creationId xmlns:a16="http://schemas.microsoft.com/office/drawing/2014/main" id="{C7ED2DDC-CB77-4E62-A7CE-8BAE3BC2C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01" y="4818312"/>
            <a:ext cx="8231599" cy="1582488"/>
          </a:xfrm>
          <a:prstGeom prst="rect">
            <a:avLst/>
          </a:prstGeom>
        </p:spPr>
      </p:pic>
      <p:sp>
        <p:nvSpPr>
          <p:cNvPr id="10" name="Slide Number Placeholder 4">
            <a:extLst>
              <a:ext uri="{FF2B5EF4-FFF2-40B4-BE49-F238E27FC236}">
                <a16:creationId xmlns:a16="http://schemas.microsoft.com/office/drawing/2014/main" id="{34E34342-C949-4387-A4B7-9D7ACD9FE376}"/>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a:t>
            </a:r>
          </a:p>
        </p:txBody>
      </p:sp>
    </p:spTree>
    <p:extLst>
      <p:ext uri="{BB962C8B-B14F-4D97-AF65-F5344CB8AC3E}">
        <p14:creationId xmlns:p14="http://schemas.microsoft.com/office/powerpoint/2010/main" val="143589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308872"/>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p>
          <a:p>
            <a:r>
              <a:rPr lang="en-US" sz="1400" dirty="0">
                <a:solidFill>
                  <a:srgbClr val="000000"/>
                </a:solidFill>
                <a:latin typeface="Courier New" panose="02070309020205020404" pitchFamily="49" charset="0"/>
                <a:cs typeface="Courier New" panose="02070309020205020404" pitchFamily="49" charset="0"/>
              </a:rPr>
              <a:t>bm.clearInfoInTransaction(2, 0);</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34ds…</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“CLEARED”</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719c..</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719c..</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3914639" y="1851095"/>
            <a:ext cx="1081766" cy="1214296"/>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081541" y="2795145"/>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3985962" y="2005013"/>
            <a:ext cx="916809"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sp>
        <p:nvSpPr>
          <p:cNvPr id="36" name="Rectangle 35">
            <a:extLst>
              <a:ext uri="{FF2B5EF4-FFF2-40B4-BE49-F238E27FC236}">
                <a16:creationId xmlns:a16="http://schemas.microsoft.com/office/drawing/2014/main" id="{D80FDEEA-939C-497F-8739-1EB17CBD9C56}"/>
              </a:ext>
            </a:extLst>
          </p:cNvPr>
          <p:cNvSpPr/>
          <p:nvPr/>
        </p:nvSpPr>
        <p:spPr>
          <a:xfrm>
            <a:off x="3985962" y="2417503"/>
            <a:ext cx="916810" cy="3030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Hash: 2he1..</a:t>
            </a:r>
          </a:p>
        </p:txBody>
      </p:sp>
      <p:sp>
        <p:nvSpPr>
          <p:cNvPr id="34" name="Slide Number Placeholder 4">
            <a:extLst>
              <a:ext uri="{FF2B5EF4-FFF2-40B4-BE49-F238E27FC236}">
                <a16:creationId xmlns:a16="http://schemas.microsoft.com/office/drawing/2014/main" id="{AE7D4E05-3AE3-4AF0-AF33-593BEC41F7D5}"/>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41470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250" tmFilter="0, 0; .2, .5; .8, .5; 1, 0"/>
                                        <p:tgtEl>
                                          <p:spTgt spid="20">
                                            <p:txEl>
                                              <p:pRg st="0" end="0"/>
                                            </p:txEl>
                                          </p:spTgt>
                                        </p:tgtEl>
                                      </p:cBhvr>
                                    </p:animEffect>
                                    <p:animScale>
                                      <p:cBhvr>
                                        <p:cTn id="7" dur="625" autoRev="1" fill="hold"/>
                                        <p:tgtEl>
                                          <p:spTgt spid="20">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308872"/>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p>
          <a:p>
            <a:r>
              <a:rPr lang="en-US" sz="1400" dirty="0">
                <a:solidFill>
                  <a:srgbClr val="000000"/>
                </a:solidFill>
                <a:latin typeface="Courier New" panose="02070309020205020404" pitchFamily="49" charset="0"/>
                <a:cs typeface="Courier New" panose="02070309020205020404" pitchFamily="49" charset="0"/>
              </a:rPr>
              <a:t>bm.clearInfoInTransaction(2, 0);</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34ds…</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“CLEARED”</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3" y="4969546"/>
            <a:ext cx="654482" cy="276999"/>
          </a:xfrm>
          <a:prstGeom prst="rect">
            <a:avLst/>
          </a:prstGeom>
          <a:noFill/>
        </p:spPr>
        <p:txBody>
          <a:bodyPr wrap="square" rtlCol="0">
            <a:spAutoFit/>
          </a:bodyPr>
          <a:lstStyle/>
          <a:p>
            <a:pPr algn="ctr"/>
            <a:r>
              <a:rPr lang="en-US" sz="1200" dirty="0"/>
              <a:t>719c..</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82796" y="3294333"/>
            <a:ext cx="654482" cy="276999"/>
          </a:xfrm>
          <a:prstGeom prst="rect">
            <a:avLst/>
          </a:prstGeom>
          <a:noFill/>
        </p:spPr>
        <p:txBody>
          <a:bodyPr wrap="square" rtlCol="0">
            <a:spAutoFit/>
          </a:bodyPr>
          <a:lstStyle/>
          <a:p>
            <a:pPr algn="ctr"/>
            <a:r>
              <a:rPr lang="en-US" sz="1200" dirty="0"/>
              <a:t>719c..</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3914639" y="1851095"/>
            <a:ext cx="1081766" cy="1214296"/>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081541" y="2795145"/>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3985962" y="2005013"/>
            <a:ext cx="916809"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sp>
        <p:nvSpPr>
          <p:cNvPr id="36" name="Rectangle 35">
            <a:extLst>
              <a:ext uri="{FF2B5EF4-FFF2-40B4-BE49-F238E27FC236}">
                <a16:creationId xmlns:a16="http://schemas.microsoft.com/office/drawing/2014/main" id="{D80FDEEA-939C-497F-8739-1EB17CBD9C56}"/>
              </a:ext>
            </a:extLst>
          </p:cNvPr>
          <p:cNvSpPr/>
          <p:nvPr/>
        </p:nvSpPr>
        <p:spPr>
          <a:xfrm>
            <a:off x="3985962" y="2417503"/>
            <a:ext cx="916810" cy="3030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Hash: 84g5..</a:t>
            </a:r>
          </a:p>
        </p:txBody>
      </p:sp>
      <p:sp>
        <p:nvSpPr>
          <p:cNvPr id="34" name="Slide Number Placeholder 4">
            <a:extLst>
              <a:ext uri="{FF2B5EF4-FFF2-40B4-BE49-F238E27FC236}">
                <a16:creationId xmlns:a16="http://schemas.microsoft.com/office/drawing/2014/main" id="{726D8736-F86F-4C72-99FC-5503078DCA3C}"/>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6830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250" tmFilter="0, 0; .2, .5; .8, .5; 1, 0"/>
                                        <p:tgtEl>
                                          <p:spTgt spid="36">
                                            <p:txEl>
                                              <p:pRg st="0" end="0"/>
                                            </p:txEl>
                                          </p:spTgt>
                                        </p:tgtEl>
                                      </p:cBhvr>
                                    </p:animEffect>
                                    <p:animScale>
                                      <p:cBhvr>
                                        <p:cTn id="7" dur="625" autoRev="1" fill="hold"/>
                                        <p:tgtEl>
                                          <p:spTgt spid="3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CB1ABDD-B56E-42F8-BBF2-5F7494F5149D}"/>
              </a:ext>
            </a:extLst>
          </p:cNvPr>
          <p:cNvGraphicFramePr>
            <a:graphicFrameLocks noGrp="1"/>
          </p:cNvGraphicFramePr>
          <p:nvPr/>
        </p:nvGraphicFramePr>
        <p:xfrm>
          <a:off x="5273060" y="2355718"/>
          <a:ext cx="2387601" cy="2146563"/>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943399535"/>
                    </a:ext>
                  </a:extLst>
                </a:gridCol>
                <a:gridCol w="795867">
                  <a:extLst>
                    <a:ext uri="{9D8B030D-6E8A-4147-A177-3AD203B41FA5}">
                      <a16:colId xmlns:a16="http://schemas.microsoft.com/office/drawing/2014/main" val="3504107676"/>
                    </a:ext>
                  </a:extLst>
                </a:gridCol>
                <a:gridCol w="795867">
                  <a:extLst>
                    <a:ext uri="{9D8B030D-6E8A-4147-A177-3AD203B41FA5}">
                      <a16:colId xmlns:a16="http://schemas.microsoft.com/office/drawing/2014/main" val="287461039"/>
                    </a:ext>
                  </a:extLst>
                </a:gridCol>
              </a:tblGrid>
              <a:tr h="715521">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986444870"/>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802575236"/>
                  </a:ext>
                </a:extLst>
              </a:tr>
              <a:tr h="715521">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solidFill>
                          <a:schemeClr val="bg1"/>
                        </a:solidFill>
                      </a:endParaRPr>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endParaRPr lang="en-US" sz="1400" dirty="0"/>
                    </a:p>
                  </a:txBody>
                  <a:tcPr marL="68877" marR="68877" marT="34439" marB="34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11787"/>
                  </a:ext>
                </a:extLst>
              </a:tr>
            </a:tbl>
          </a:graphicData>
        </a:graphic>
      </p:graphicFrame>
      <p:graphicFrame>
        <p:nvGraphicFramePr>
          <p:cNvPr id="9" name="Table 8">
            <a:extLst>
              <a:ext uri="{FF2B5EF4-FFF2-40B4-BE49-F238E27FC236}">
                <a16:creationId xmlns:a16="http://schemas.microsoft.com/office/drawing/2014/main" id="{2702E250-65DE-482F-8EB0-98CFE87787D5}"/>
              </a:ext>
            </a:extLst>
          </p:cNvPr>
          <p:cNvGraphicFramePr>
            <a:graphicFrameLocks noGrp="1"/>
          </p:cNvGraphicFramePr>
          <p:nvPr/>
        </p:nvGraphicFramePr>
        <p:xfrm>
          <a:off x="7994467" y="2355717"/>
          <a:ext cx="609602" cy="2146563"/>
        </p:xfrm>
        <a:graphic>
          <a:graphicData uri="http://schemas.openxmlformats.org/drawingml/2006/table">
            <a:tbl>
              <a:tblPr firstRow="1" bandRow="1">
                <a:tableStyleId>{2D5ABB26-0587-4C30-8999-92F81FD0307C}</a:tableStyleId>
              </a:tblPr>
              <a:tblGrid>
                <a:gridCol w="609602">
                  <a:extLst>
                    <a:ext uri="{9D8B030D-6E8A-4147-A177-3AD203B41FA5}">
                      <a16:colId xmlns:a16="http://schemas.microsoft.com/office/drawing/2014/main" val="3844623831"/>
                    </a:ext>
                  </a:extLst>
                </a:gridCol>
              </a:tblGrid>
              <a:tr h="742165">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75996208"/>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238772273"/>
                  </a:ext>
                </a:extLst>
              </a:tr>
              <a:tr h="702199">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192560255"/>
                  </a:ext>
                </a:extLst>
              </a:tr>
            </a:tbl>
          </a:graphicData>
        </a:graphic>
      </p:graphicFrame>
      <p:graphicFrame>
        <p:nvGraphicFramePr>
          <p:cNvPr id="11" name="Table 10">
            <a:extLst>
              <a:ext uri="{FF2B5EF4-FFF2-40B4-BE49-F238E27FC236}">
                <a16:creationId xmlns:a16="http://schemas.microsoft.com/office/drawing/2014/main" id="{D5487790-E3CA-4962-B032-06C0F32D077E}"/>
              </a:ext>
            </a:extLst>
          </p:cNvPr>
          <p:cNvGraphicFramePr>
            <a:graphicFrameLocks noGrp="1"/>
          </p:cNvGraphicFramePr>
          <p:nvPr/>
        </p:nvGraphicFramePr>
        <p:xfrm>
          <a:off x="5273059" y="4802652"/>
          <a:ext cx="2387601" cy="610788"/>
        </p:xfrm>
        <a:graphic>
          <a:graphicData uri="http://schemas.openxmlformats.org/drawingml/2006/table">
            <a:tbl>
              <a:tblPr firstRow="1" bandRow="1">
                <a:tableStyleId>{2D5ABB26-0587-4C30-8999-92F81FD0307C}</a:tableStyleId>
              </a:tblPr>
              <a:tblGrid>
                <a:gridCol w="795867">
                  <a:extLst>
                    <a:ext uri="{9D8B030D-6E8A-4147-A177-3AD203B41FA5}">
                      <a16:colId xmlns:a16="http://schemas.microsoft.com/office/drawing/2014/main" val="388238201"/>
                    </a:ext>
                  </a:extLst>
                </a:gridCol>
                <a:gridCol w="795867">
                  <a:extLst>
                    <a:ext uri="{9D8B030D-6E8A-4147-A177-3AD203B41FA5}">
                      <a16:colId xmlns:a16="http://schemas.microsoft.com/office/drawing/2014/main" val="1157147349"/>
                    </a:ext>
                  </a:extLst>
                </a:gridCol>
                <a:gridCol w="795867">
                  <a:extLst>
                    <a:ext uri="{9D8B030D-6E8A-4147-A177-3AD203B41FA5}">
                      <a16:colId xmlns:a16="http://schemas.microsoft.com/office/drawing/2014/main" val="1457355261"/>
                    </a:ext>
                  </a:extLst>
                </a:gridCol>
              </a:tblGrid>
              <a:tr h="61078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290534710"/>
                  </a:ext>
                </a:extLst>
              </a:tr>
            </a:tbl>
          </a:graphicData>
        </a:graphic>
      </p:graphicFrame>
      <p:sp>
        <p:nvSpPr>
          <p:cNvPr id="13" name="TextBox 12">
            <a:extLst>
              <a:ext uri="{FF2B5EF4-FFF2-40B4-BE49-F238E27FC236}">
                <a16:creationId xmlns:a16="http://schemas.microsoft.com/office/drawing/2014/main" id="{C509E3EA-CFB2-48A6-B10E-F18CE2317268}"/>
              </a:ext>
            </a:extLst>
          </p:cNvPr>
          <p:cNvSpPr txBox="1"/>
          <p:nvPr/>
        </p:nvSpPr>
        <p:spPr>
          <a:xfrm>
            <a:off x="41363" y="678335"/>
            <a:ext cx="5843453" cy="4308872"/>
          </a:xfrm>
          <a:prstGeom prst="rect">
            <a:avLst/>
          </a:prstGeom>
          <a:noFill/>
        </p:spPr>
        <p:txBody>
          <a:bodyPr wrap="square" rtlCol="0">
            <a:spAutoFit/>
          </a:bodyPr>
          <a:lstStyle/>
          <a:p>
            <a:r>
              <a:rPr lang="en-US" altLang="en-US" sz="1600" dirty="0">
                <a:solidFill>
                  <a:srgbClr val="000000"/>
                </a:solidFill>
                <a:latin typeface="Courier New" panose="02070309020205020404" pitchFamily="49" charset="0"/>
                <a:cs typeface="Courier New" panose="02070309020205020404" pitchFamily="49" charset="0"/>
              </a:rPr>
              <a:t>Wallet walletB = new Wallet();</a:t>
            </a:r>
          </a:p>
          <a:p>
            <a:r>
              <a:rPr lang="en-US" altLang="en-US" sz="1600" dirty="0">
                <a:solidFill>
                  <a:srgbClr val="000000"/>
                </a:solidFill>
                <a:latin typeface="Courier New" panose="02070309020205020404" pitchFamily="49" charset="0"/>
                <a:cs typeface="Courier New" panose="02070309020205020404" pitchFamily="49" charset="0"/>
              </a:rPr>
              <a:t>Block block2 = new Block();</a:t>
            </a:r>
          </a:p>
          <a:p>
            <a:r>
              <a:rPr lang="en-US" altLang="en-US" sz="1400" dirty="0">
                <a:solidFill>
                  <a:srgbClr val="000000"/>
                </a:solidFill>
                <a:latin typeface="Courier New" panose="02070309020205020404" pitchFamily="49" charset="0"/>
                <a:cs typeface="Courier New" panose="02070309020205020404" pitchFamily="49" charset="0"/>
              </a:rPr>
              <a:t>Transaction tr = walletA.sendFunds(walletB.getPublicKey(), </a:t>
            </a:r>
            <a:r>
              <a:rPr lang="en-US" altLang="en-US" sz="1400" dirty="0">
                <a:solidFill>
                  <a:srgbClr val="0000FF"/>
                </a:solidFill>
                <a:latin typeface="Courier New" panose="02070309020205020404" pitchFamily="49" charset="0"/>
                <a:cs typeface="Courier New" panose="02070309020205020404" pitchFamily="49" charset="0"/>
              </a:rPr>
              <a:t>40f</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8000"/>
                </a:solidFill>
                <a:latin typeface="Courier New" panose="02070309020205020404" pitchFamily="49" charset="0"/>
                <a:cs typeface="Courier New" panose="02070309020205020404" pitchFamily="49" charset="0"/>
              </a:rPr>
              <a:t>“This is for the bananas!"</a:t>
            </a:r>
            <a:r>
              <a:rPr lang="en-US" altLang="en-US" sz="1400" dirty="0">
                <a:solidFill>
                  <a:srgbClr val="000000"/>
                </a:solidFill>
                <a:latin typeface="Courier New" panose="02070309020205020404" pitchFamily="49" charset="0"/>
                <a:cs typeface="Courier New" panose="02070309020205020404" pitchFamily="49" charset="0"/>
              </a:rPr>
              <a:t>);</a:t>
            </a:r>
          </a:p>
          <a:p>
            <a:r>
              <a:rPr lang="en-US" altLang="en-US" sz="1400" dirty="0">
                <a:solidFill>
                  <a:srgbClr val="000000"/>
                </a:solidFill>
                <a:latin typeface="Courier New" panose="02070309020205020404" pitchFamily="49" charset="0"/>
                <a:cs typeface="Courier New" panose="02070309020205020404" pitchFamily="49" charset="0"/>
              </a:rPr>
              <a:t>block2.addTransaction(tr);</a:t>
            </a:r>
          </a:p>
          <a:p>
            <a:r>
              <a:rPr lang="en-US" sz="1400" dirty="0">
                <a:solidFill>
                  <a:srgbClr val="000000"/>
                </a:solidFill>
                <a:latin typeface="Courier New" panose="02070309020205020404" pitchFamily="49" charset="0"/>
                <a:cs typeface="Courier New" panose="02070309020205020404" pitchFamily="49" charset="0"/>
              </a:rPr>
              <a:t>bm.addBlock(block2);</a:t>
            </a:r>
          </a:p>
          <a:p>
            <a:r>
              <a:rPr lang="en-US" sz="1400" dirty="0">
                <a:solidFill>
                  <a:srgbClr val="000000"/>
                </a:solidFill>
                <a:latin typeface="Courier New" panose="02070309020205020404" pitchFamily="49" charset="0"/>
                <a:cs typeface="Courier New" panose="02070309020205020404" pitchFamily="49" charset="0"/>
              </a:rPr>
              <a:t>bm.clearInfoInTransaction(2, 0);</a:t>
            </a:r>
            <a:endParaRPr lang="en-US" sz="1400" dirty="0"/>
          </a:p>
          <a:p>
            <a:endParaRPr lang="en-US" altLang="en-US" sz="14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sz="1600"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a:p>
            <a:endParaRPr lang="en-US" b="1" dirty="0"/>
          </a:p>
        </p:txBody>
      </p:sp>
      <p:sp>
        <p:nvSpPr>
          <p:cNvPr id="14" name="TextBox 13">
            <a:extLst>
              <a:ext uri="{FF2B5EF4-FFF2-40B4-BE49-F238E27FC236}">
                <a16:creationId xmlns:a16="http://schemas.microsoft.com/office/drawing/2014/main" id="{0BE2E944-AAFB-4371-80EF-EBF012BA0F41}"/>
              </a:ext>
            </a:extLst>
          </p:cNvPr>
          <p:cNvSpPr txBox="1"/>
          <p:nvPr/>
        </p:nvSpPr>
        <p:spPr>
          <a:xfrm>
            <a:off x="7859484" y="1832497"/>
            <a:ext cx="879567" cy="523220"/>
          </a:xfrm>
          <a:prstGeom prst="rect">
            <a:avLst/>
          </a:prstGeom>
          <a:noFill/>
        </p:spPr>
        <p:txBody>
          <a:bodyPr wrap="square" rtlCol="0">
            <a:spAutoFit/>
          </a:bodyPr>
          <a:lstStyle/>
          <a:p>
            <a:pPr algn="ctr"/>
            <a:r>
              <a:rPr lang="en-US" sz="1400" dirty="0"/>
              <a:t>Row Hashes</a:t>
            </a:r>
          </a:p>
        </p:txBody>
      </p:sp>
      <p:sp>
        <p:nvSpPr>
          <p:cNvPr id="15" name="TextBox 14">
            <a:extLst>
              <a:ext uri="{FF2B5EF4-FFF2-40B4-BE49-F238E27FC236}">
                <a16:creationId xmlns:a16="http://schemas.microsoft.com/office/drawing/2014/main" id="{3D74A496-D344-4B56-A014-B73DB0480815}"/>
              </a:ext>
            </a:extLst>
          </p:cNvPr>
          <p:cNvSpPr txBox="1"/>
          <p:nvPr/>
        </p:nvSpPr>
        <p:spPr>
          <a:xfrm>
            <a:off x="4341241" y="4846436"/>
            <a:ext cx="879567" cy="523220"/>
          </a:xfrm>
          <a:prstGeom prst="rect">
            <a:avLst/>
          </a:prstGeom>
          <a:noFill/>
        </p:spPr>
        <p:txBody>
          <a:bodyPr wrap="square" rtlCol="0">
            <a:spAutoFit/>
          </a:bodyPr>
          <a:lstStyle/>
          <a:p>
            <a:pPr algn="ctr"/>
            <a:r>
              <a:rPr lang="en-US" sz="1400" dirty="0"/>
              <a:t>Column Hashes</a:t>
            </a:r>
          </a:p>
        </p:txBody>
      </p:sp>
      <p:graphicFrame>
        <p:nvGraphicFramePr>
          <p:cNvPr id="17" name="Table 16">
            <a:extLst>
              <a:ext uri="{FF2B5EF4-FFF2-40B4-BE49-F238E27FC236}">
                <a16:creationId xmlns:a16="http://schemas.microsoft.com/office/drawing/2014/main" id="{AAECA9C5-E893-437A-A886-8A47D703909A}"/>
              </a:ext>
            </a:extLst>
          </p:cNvPr>
          <p:cNvGraphicFramePr>
            <a:graphicFrameLocks noGrp="1"/>
          </p:cNvGraphicFramePr>
          <p:nvPr/>
        </p:nvGraphicFramePr>
        <p:xfrm>
          <a:off x="5273059"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walletA</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19" name="Rectangle 18">
            <a:extLst>
              <a:ext uri="{FF2B5EF4-FFF2-40B4-BE49-F238E27FC236}">
                <a16:creationId xmlns:a16="http://schemas.microsoft.com/office/drawing/2014/main" id="{C701BA00-0DBE-4A39-9309-3D100EF18514}"/>
              </a:ext>
            </a:extLst>
          </p:cNvPr>
          <p:cNvSpPr/>
          <p:nvPr/>
        </p:nvSpPr>
        <p:spPr>
          <a:xfrm>
            <a:off x="501015" y="3334653"/>
            <a:ext cx="1876426" cy="230832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 tr</a:t>
            </a:r>
          </a:p>
        </p:txBody>
      </p:sp>
      <p:sp>
        <p:nvSpPr>
          <p:cNvPr id="20" name="Rectangle 19">
            <a:extLst>
              <a:ext uri="{FF2B5EF4-FFF2-40B4-BE49-F238E27FC236}">
                <a16:creationId xmlns:a16="http://schemas.microsoft.com/office/drawing/2014/main" id="{D81E63B2-D868-49AC-9DF6-DEFB097A8968}"/>
              </a:ext>
            </a:extLst>
          </p:cNvPr>
          <p:cNvSpPr/>
          <p:nvPr/>
        </p:nvSpPr>
        <p:spPr>
          <a:xfrm>
            <a:off x="658762" y="3459994"/>
            <a:ext cx="1570629" cy="222677"/>
          </a:xfrm>
          <a:prstGeom prst="rect">
            <a:avLst/>
          </a:prstGeom>
          <a:solidFill>
            <a:schemeClr val="tx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34ds…</a:t>
            </a:r>
          </a:p>
        </p:txBody>
      </p:sp>
      <p:sp>
        <p:nvSpPr>
          <p:cNvPr id="21" name="Rectangle 20">
            <a:extLst>
              <a:ext uri="{FF2B5EF4-FFF2-40B4-BE49-F238E27FC236}">
                <a16:creationId xmlns:a16="http://schemas.microsoft.com/office/drawing/2014/main" id="{932911AB-61D0-4B08-BB28-63FE0F062815}"/>
              </a:ext>
            </a:extLst>
          </p:cNvPr>
          <p:cNvSpPr/>
          <p:nvPr/>
        </p:nvSpPr>
        <p:spPr>
          <a:xfrm>
            <a:off x="658762" y="3748017"/>
            <a:ext cx="1570629" cy="213142"/>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Sender: walletA</a:t>
            </a:r>
          </a:p>
        </p:txBody>
      </p:sp>
      <p:sp>
        <p:nvSpPr>
          <p:cNvPr id="22" name="Rectangle 21">
            <a:extLst>
              <a:ext uri="{FF2B5EF4-FFF2-40B4-BE49-F238E27FC236}">
                <a16:creationId xmlns:a16="http://schemas.microsoft.com/office/drawing/2014/main" id="{42CA0EC9-665C-4C79-A606-3D82EB5A2735}"/>
              </a:ext>
            </a:extLst>
          </p:cNvPr>
          <p:cNvSpPr/>
          <p:nvPr/>
        </p:nvSpPr>
        <p:spPr>
          <a:xfrm>
            <a:off x="658763" y="4021995"/>
            <a:ext cx="1570628" cy="213143"/>
          </a:xfrm>
          <a:prstGeom prst="rect">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Recipient: walletB</a:t>
            </a:r>
          </a:p>
        </p:txBody>
      </p:sp>
      <p:sp>
        <p:nvSpPr>
          <p:cNvPr id="23" name="Rectangle 22">
            <a:extLst>
              <a:ext uri="{FF2B5EF4-FFF2-40B4-BE49-F238E27FC236}">
                <a16:creationId xmlns:a16="http://schemas.microsoft.com/office/drawing/2014/main" id="{395E644C-8FAE-41EA-99FD-C27CB67302EF}"/>
              </a:ext>
            </a:extLst>
          </p:cNvPr>
          <p:cNvSpPr/>
          <p:nvPr/>
        </p:nvSpPr>
        <p:spPr>
          <a:xfrm>
            <a:off x="658763" y="4298478"/>
            <a:ext cx="1570628" cy="213143"/>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 40f</a:t>
            </a:r>
          </a:p>
        </p:txBody>
      </p:sp>
      <p:sp>
        <p:nvSpPr>
          <p:cNvPr id="24" name="Rectangle 23">
            <a:extLst>
              <a:ext uri="{FF2B5EF4-FFF2-40B4-BE49-F238E27FC236}">
                <a16:creationId xmlns:a16="http://schemas.microsoft.com/office/drawing/2014/main" id="{F37CA599-A581-46F4-961C-51AA2B3F615A}"/>
              </a:ext>
            </a:extLst>
          </p:cNvPr>
          <p:cNvSpPr/>
          <p:nvPr/>
        </p:nvSpPr>
        <p:spPr>
          <a:xfrm>
            <a:off x="658763" y="4570097"/>
            <a:ext cx="1570628" cy="217863"/>
          </a:xfrm>
          <a:prstGeom prst="rect">
            <a:avLst/>
          </a:prstGeom>
          <a:solidFill>
            <a:srgbClr val="F056CB"/>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Info: “CLEARED”</a:t>
            </a:r>
          </a:p>
        </p:txBody>
      </p:sp>
      <p:sp>
        <p:nvSpPr>
          <p:cNvPr id="25" name="Rectangle 24">
            <a:extLst>
              <a:ext uri="{FF2B5EF4-FFF2-40B4-BE49-F238E27FC236}">
                <a16:creationId xmlns:a16="http://schemas.microsoft.com/office/drawing/2014/main" id="{891A2635-058E-4A72-B5BF-35DEAB6AED1D}"/>
              </a:ext>
            </a:extLst>
          </p:cNvPr>
          <p:cNvSpPr/>
          <p:nvPr/>
        </p:nvSpPr>
        <p:spPr>
          <a:xfrm>
            <a:off x="658764" y="4846436"/>
            <a:ext cx="1570630" cy="217862"/>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Inputs: …</a:t>
            </a:r>
          </a:p>
        </p:txBody>
      </p:sp>
      <p:sp>
        <p:nvSpPr>
          <p:cNvPr id="26" name="Rectangle 25">
            <a:extLst>
              <a:ext uri="{FF2B5EF4-FFF2-40B4-BE49-F238E27FC236}">
                <a16:creationId xmlns:a16="http://schemas.microsoft.com/office/drawing/2014/main" id="{BDFCB074-79CE-4975-8AC1-8E515149492C}"/>
              </a:ext>
            </a:extLst>
          </p:cNvPr>
          <p:cNvSpPr/>
          <p:nvPr/>
        </p:nvSpPr>
        <p:spPr>
          <a:xfrm>
            <a:off x="658763" y="5122774"/>
            <a:ext cx="1570630" cy="222677"/>
          </a:xfrm>
          <a:prstGeom prst="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Outputs: …</a:t>
            </a:r>
          </a:p>
        </p:txBody>
      </p:sp>
      <p:sp>
        <p:nvSpPr>
          <p:cNvPr id="29" name="TextBox 28">
            <a:extLst>
              <a:ext uri="{FF2B5EF4-FFF2-40B4-BE49-F238E27FC236}">
                <a16:creationId xmlns:a16="http://schemas.microsoft.com/office/drawing/2014/main" id="{A9FF716F-CC7A-4933-8DE2-DDACDF6C1CB7}"/>
              </a:ext>
            </a:extLst>
          </p:cNvPr>
          <p:cNvSpPr txBox="1"/>
          <p:nvPr/>
        </p:nvSpPr>
        <p:spPr>
          <a:xfrm>
            <a:off x="5312516" y="645864"/>
            <a:ext cx="1127740" cy="276999"/>
          </a:xfrm>
          <a:prstGeom prst="rect">
            <a:avLst/>
          </a:prstGeom>
          <a:noFill/>
        </p:spPr>
        <p:txBody>
          <a:bodyPr wrap="square" rtlCol="0">
            <a:spAutoFit/>
          </a:bodyPr>
          <a:lstStyle/>
          <a:p>
            <a:pPr algn="ctr"/>
            <a:r>
              <a:rPr lang="en-US" sz="1200" dirty="0">
                <a:solidFill>
                  <a:schemeClr val="bg1"/>
                </a:solidFill>
              </a:rPr>
              <a:t>Balance: 200</a:t>
            </a:r>
          </a:p>
        </p:txBody>
      </p:sp>
      <p:sp>
        <p:nvSpPr>
          <p:cNvPr id="41" name="Rectangle 40">
            <a:extLst>
              <a:ext uri="{FF2B5EF4-FFF2-40B4-BE49-F238E27FC236}">
                <a16:creationId xmlns:a16="http://schemas.microsoft.com/office/drawing/2014/main" id="{133D117D-3954-4684-99FA-33C6B7F28A5D}"/>
              </a:ext>
            </a:extLst>
          </p:cNvPr>
          <p:cNvSpPr/>
          <p:nvPr/>
        </p:nvSpPr>
        <p:spPr>
          <a:xfrm>
            <a:off x="6151125" y="4971605"/>
            <a:ext cx="631308" cy="276999"/>
          </a:xfrm>
          <a:prstGeom prst="rect">
            <a:avLst/>
          </a:prstGeom>
        </p:spPr>
        <p:txBody>
          <a:bodyPr wrap="square">
            <a:spAutoFit/>
          </a:bodyPr>
          <a:lstStyle/>
          <a:p>
            <a:pPr algn="ctr"/>
            <a:r>
              <a:rPr lang="en-US" sz="1200" dirty="0"/>
              <a:t>099a..</a:t>
            </a:r>
          </a:p>
        </p:txBody>
      </p:sp>
      <p:sp>
        <p:nvSpPr>
          <p:cNvPr id="43" name="Rectangle 42">
            <a:extLst>
              <a:ext uri="{FF2B5EF4-FFF2-40B4-BE49-F238E27FC236}">
                <a16:creationId xmlns:a16="http://schemas.microsoft.com/office/drawing/2014/main" id="{59934531-D5D7-4C0E-B6D3-E42D7A53C87E}"/>
              </a:ext>
            </a:extLst>
          </p:cNvPr>
          <p:cNvSpPr/>
          <p:nvPr/>
        </p:nvSpPr>
        <p:spPr>
          <a:xfrm>
            <a:off x="7983751" y="2597450"/>
            <a:ext cx="631308" cy="276999"/>
          </a:xfrm>
          <a:prstGeom prst="rect">
            <a:avLst/>
          </a:prstGeom>
        </p:spPr>
        <p:txBody>
          <a:bodyPr wrap="square">
            <a:spAutoFit/>
          </a:bodyPr>
          <a:lstStyle/>
          <a:p>
            <a:pPr algn="ctr"/>
            <a:r>
              <a:rPr lang="en-US" sz="1200" dirty="0"/>
              <a:t>099a..</a:t>
            </a:r>
          </a:p>
        </p:txBody>
      </p:sp>
      <p:sp>
        <p:nvSpPr>
          <p:cNvPr id="44" name="TextBox 43">
            <a:extLst>
              <a:ext uri="{FF2B5EF4-FFF2-40B4-BE49-F238E27FC236}">
                <a16:creationId xmlns:a16="http://schemas.microsoft.com/office/drawing/2014/main" id="{D8EBC686-961A-4045-B246-999E88CC7A16}"/>
              </a:ext>
            </a:extLst>
          </p:cNvPr>
          <p:cNvSpPr txBox="1"/>
          <p:nvPr/>
        </p:nvSpPr>
        <p:spPr>
          <a:xfrm>
            <a:off x="6124989" y="2536729"/>
            <a:ext cx="683739" cy="400110"/>
          </a:xfrm>
          <a:prstGeom prst="rect">
            <a:avLst/>
          </a:prstGeom>
          <a:noFill/>
        </p:spPr>
        <p:txBody>
          <a:bodyPr wrap="square" rtlCol="0">
            <a:spAutoFit/>
          </a:bodyPr>
          <a:lstStyle/>
          <a:p>
            <a:pPr algn="ctr"/>
            <a:r>
              <a:rPr lang="en-US" sz="1000" dirty="0">
                <a:solidFill>
                  <a:schemeClr val="bg1"/>
                </a:solidFill>
              </a:rPr>
              <a:t>Genesis Block</a:t>
            </a:r>
          </a:p>
        </p:txBody>
      </p:sp>
      <p:sp>
        <p:nvSpPr>
          <p:cNvPr id="45" name="TextBox 44">
            <a:extLst>
              <a:ext uri="{FF2B5EF4-FFF2-40B4-BE49-F238E27FC236}">
                <a16:creationId xmlns:a16="http://schemas.microsoft.com/office/drawing/2014/main" id="{BCC8973C-B640-4492-9DE1-711A702274BF}"/>
              </a:ext>
            </a:extLst>
          </p:cNvPr>
          <p:cNvSpPr txBox="1"/>
          <p:nvPr/>
        </p:nvSpPr>
        <p:spPr>
          <a:xfrm>
            <a:off x="5361302" y="4969546"/>
            <a:ext cx="654481" cy="276999"/>
          </a:xfrm>
          <a:prstGeom prst="rect">
            <a:avLst/>
          </a:prstGeom>
          <a:noFill/>
        </p:spPr>
        <p:txBody>
          <a:bodyPr wrap="square" rtlCol="0">
            <a:spAutoFit/>
          </a:bodyPr>
          <a:lstStyle/>
          <a:p>
            <a:pPr algn="ctr"/>
            <a:r>
              <a:rPr lang="en-US" sz="1200" dirty="0"/>
              <a:t>f84w..</a:t>
            </a:r>
          </a:p>
        </p:txBody>
      </p:sp>
      <p:sp>
        <p:nvSpPr>
          <p:cNvPr id="47" name="TextBox 46">
            <a:extLst>
              <a:ext uri="{FF2B5EF4-FFF2-40B4-BE49-F238E27FC236}">
                <a16:creationId xmlns:a16="http://schemas.microsoft.com/office/drawing/2014/main" id="{B1587695-DB49-470C-BE96-EBD287AEBB3C}"/>
              </a:ext>
            </a:extLst>
          </p:cNvPr>
          <p:cNvSpPr txBox="1"/>
          <p:nvPr/>
        </p:nvSpPr>
        <p:spPr>
          <a:xfrm>
            <a:off x="6951418" y="4984274"/>
            <a:ext cx="654482" cy="276999"/>
          </a:xfrm>
          <a:prstGeom prst="rect">
            <a:avLst/>
          </a:prstGeom>
          <a:noFill/>
        </p:spPr>
        <p:txBody>
          <a:bodyPr wrap="square" rtlCol="0">
            <a:spAutoFit/>
          </a:bodyPr>
          <a:lstStyle/>
          <a:p>
            <a:pPr algn="ctr"/>
            <a:r>
              <a:rPr lang="en-US" sz="1200" dirty="0"/>
              <a:t>e3b0..</a:t>
            </a:r>
          </a:p>
        </p:txBody>
      </p:sp>
      <p:sp>
        <p:nvSpPr>
          <p:cNvPr id="48" name="TextBox 47">
            <a:extLst>
              <a:ext uri="{FF2B5EF4-FFF2-40B4-BE49-F238E27FC236}">
                <a16:creationId xmlns:a16="http://schemas.microsoft.com/office/drawing/2014/main" id="{DE7A3340-B72B-42E8-8357-687EF0A1A48A}"/>
              </a:ext>
            </a:extLst>
          </p:cNvPr>
          <p:cNvSpPr txBox="1"/>
          <p:nvPr/>
        </p:nvSpPr>
        <p:spPr>
          <a:xfrm>
            <a:off x="7972026" y="3990066"/>
            <a:ext cx="654482" cy="276999"/>
          </a:xfrm>
          <a:prstGeom prst="rect">
            <a:avLst/>
          </a:prstGeom>
          <a:noFill/>
        </p:spPr>
        <p:txBody>
          <a:bodyPr wrap="square" rtlCol="0">
            <a:spAutoFit/>
          </a:bodyPr>
          <a:lstStyle/>
          <a:p>
            <a:pPr algn="ctr"/>
            <a:r>
              <a:rPr lang="en-US" sz="1200" dirty="0"/>
              <a:t>e3b0..</a:t>
            </a:r>
          </a:p>
        </p:txBody>
      </p:sp>
      <p:sp>
        <p:nvSpPr>
          <p:cNvPr id="49" name="TextBox 48">
            <a:extLst>
              <a:ext uri="{FF2B5EF4-FFF2-40B4-BE49-F238E27FC236}">
                <a16:creationId xmlns:a16="http://schemas.microsoft.com/office/drawing/2014/main" id="{AA1D9883-7057-47FD-8356-271FBEE944D1}"/>
              </a:ext>
            </a:extLst>
          </p:cNvPr>
          <p:cNvSpPr txBox="1"/>
          <p:nvPr/>
        </p:nvSpPr>
        <p:spPr>
          <a:xfrm>
            <a:off x="7994467" y="3294333"/>
            <a:ext cx="609602" cy="276999"/>
          </a:xfrm>
          <a:prstGeom prst="rect">
            <a:avLst/>
          </a:prstGeom>
          <a:noFill/>
        </p:spPr>
        <p:txBody>
          <a:bodyPr wrap="square" rtlCol="0">
            <a:spAutoFit/>
          </a:bodyPr>
          <a:lstStyle/>
          <a:p>
            <a:pPr algn="ctr"/>
            <a:r>
              <a:rPr lang="en-US" sz="1200" dirty="0"/>
              <a:t>f84w..</a:t>
            </a:r>
          </a:p>
        </p:txBody>
      </p:sp>
      <p:sp>
        <p:nvSpPr>
          <p:cNvPr id="52" name="TextBox 51">
            <a:extLst>
              <a:ext uri="{FF2B5EF4-FFF2-40B4-BE49-F238E27FC236}">
                <a16:creationId xmlns:a16="http://schemas.microsoft.com/office/drawing/2014/main" id="{C6736D10-AA21-42BB-B6C5-4694C9DCD864}"/>
              </a:ext>
            </a:extLst>
          </p:cNvPr>
          <p:cNvSpPr txBox="1"/>
          <p:nvPr/>
        </p:nvSpPr>
        <p:spPr>
          <a:xfrm>
            <a:off x="3914638" y="2365909"/>
            <a:ext cx="747961" cy="461665"/>
          </a:xfrm>
          <a:prstGeom prst="rect">
            <a:avLst/>
          </a:prstGeom>
          <a:noFill/>
        </p:spPr>
        <p:txBody>
          <a:bodyPr wrap="square" rtlCol="0">
            <a:spAutoFit/>
          </a:bodyPr>
          <a:lstStyle/>
          <a:p>
            <a:pPr algn="ctr"/>
            <a:r>
              <a:rPr lang="en-US" sz="1200" dirty="0">
                <a:solidFill>
                  <a:schemeClr val="bg1"/>
                </a:solidFill>
              </a:rPr>
              <a:t>Genesis Block</a:t>
            </a:r>
          </a:p>
        </p:txBody>
      </p:sp>
      <p:graphicFrame>
        <p:nvGraphicFramePr>
          <p:cNvPr id="39" name="Table 38">
            <a:extLst>
              <a:ext uri="{FF2B5EF4-FFF2-40B4-BE49-F238E27FC236}">
                <a16:creationId xmlns:a16="http://schemas.microsoft.com/office/drawing/2014/main" id="{895F1690-1899-41C0-9318-8E5AD1A16F3C}"/>
              </a:ext>
            </a:extLst>
          </p:cNvPr>
          <p:cNvGraphicFramePr>
            <a:graphicFrameLocks noGrp="1"/>
          </p:cNvGraphicFramePr>
          <p:nvPr/>
        </p:nvGraphicFramePr>
        <p:xfrm>
          <a:off x="6692287" y="473344"/>
          <a:ext cx="1127740" cy="914322"/>
        </p:xfrm>
        <a:graphic>
          <a:graphicData uri="http://schemas.openxmlformats.org/drawingml/2006/table">
            <a:tbl>
              <a:tblPr firstRow="1" bandRow="1">
                <a:tableStyleId>{2D5ABB26-0587-4C30-8999-92F81FD0307C}</a:tableStyleId>
              </a:tblPr>
              <a:tblGrid>
                <a:gridCol w="1127740">
                  <a:extLst>
                    <a:ext uri="{9D8B030D-6E8A-4147-A177-3AD203B41FA5}">
                      <a16:colId xmlns:a16="http://schemas.microsoft.com/office/drawing/2014/main" val="844767055"/>
                    </a:ext>
                  </a:extLst>
                </a:gridCol>
              </a:tblGrid>
              <a:tr h="914322">
                <a:tc>
                  <a:txBody>
                    <a:bodyPr/>
                    <a:lstStyle/>
                    <a:p>
                      <a:pPr algn="ctr"/>
                      <a:r>
                        <a:rPr lang="en-US" sz="1600" dirty="0">
                          <a:solidFill>
                            <a:schemeClr val="bg1"/>
                          </a:solidFill>
                        </a:rPr>
                        <a:t>walletB</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47295"/>
                    </a:solidFill>
                  </a:tcPr>
                </a:tc>
                <a:extLst>
                  <a:ext uri="{0D108BD9-81ED-4DB2-BD59-A6C34878D82A}">
                    <a16:rowId xmlns:a16="http://schemas.microsoft.com/office/drawing/2014/main" val="228577395"/>
                  </a:ext>
                </a:extLst>
              </a:tr>
            </a:tbl>
          </a:graphicData>
        </a:graphic>
      </p:graphicFrame>
      <p:sp>
        <p:nvSpPr>
          <p:cNvPr id="42" name="TextBox 41">
            <a:extLst>
              <a:ext uri="{FF2B5EF4-FFF2-40B4-BE49-F238E27FC236}">
                <a16:creationId xmlns:a16="http://schemas.microsoft.com/office/drawing/2014/main" id="{A05EF72D-12D3-4660-A954-CB52F17FB8F7}"/>
              </a:ext>
            </a:extLst>
          </p:cNvPr>
          <p:cNvSpPr txBox="1"/>
          <p:nvPr/>
        </p:nvSpPr>
        <p:spPr>
          <a:xfrm>
            <a:off x="6731744" y="645864"/>
            <a:ext cx="1127740" cy="276999"/>
          </a:xfrm>
          <a:prstGeom prst="rect">
            <a:avLst/>
          </a:prstGeom>
          <a:noFill/>
        </p:spPr>
        <p:txBody>
          <a:bodyPr wrap="square" rtlCol="0">
            <a:spAutoFit/>
          </a:bodyPr>
          <a:lstStyle/>
          <a:p>
            <a:pPr algn="ctr"/>
            <a:r>
              <a:rPr lang="en-US" sz="1200" dirty="0">
                <a:solidFill>
                  <a:schemeClr val="bg1"/>
                </a:solidFill>
              </a:rPr>
              <a:t>Balance: 0</a:t>
            </a:r>
          </a:p>
        </p:txBody>
      </p:sp>
      <p:sp>
        <p:nvSpPr>
          <p:cNvPr id="51" name="Rectangle 50">
            <a:extLst>
              <a:ext uri="{FF2B5EF4-FFF2-40B4-BE49-F238E27FC236}">
                <a16:creationId xmlns:a16="http://schemas.microsoft.com/office/drawing/2014/main" id="{AA5467B8-D243-4092-8BEA-5DEBB42F42B6}"/>
              </a:ext>
            </a:extLst>
          </p:cNvPr>
          <p:cNvSpPr/>
          <p:nvPr/>
        </p:nvSpPr>
        <p:spPr>
          <a:xfrm>
            <a:off x="3914639" y="1851095"/>
            <a:ext cx="1081766" cy="1214296"/>
          </a:xfrm>
          <a:prstGeom prst="rect">
            <a:avLst/>
          </a:prstGeom>
          <a:solidFill>
            <a:schemeClr val="tx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dirty="0"/>
          </a:p>
        </p:txBody>
      </p:sp>
      <p:sp>
        <p:nvSpPr>
          <p:cNvPr id="53" name="TextBox 52">
            <a:extLst>
              <a:ext uri="{FF2B5EF4-FFF2-40B4-BE49-F238E27FC236}">
                <a16:creationId xmlns:a16="http://schemas.microsoft.com/office/drawing/2014/main" id="{77100709-3AE3-4DE6-9DAA-52B96A81CC6D}"/>
              </a:ext>
            </a:extLst>
          </p:cNvPr>
          <p:cNvSpPr txBox="1"/>
          <p:nvPr/>
        </p:nvSpPr>
        <p:spPr>
          <a:xfrm>
            <a:off x="4081541" y="2795145"/>
            <a:ext cx="747961" cy="276999"/>
          </a:xfrm>
          <a:prstGeom prst="rect">
            <a:avLst/>
          </a:prstGeom>
          <a:noFill/>
        </p:spPr>
        <p:txBody>
          <a:bodyPr wrap="square" rtlCol="0">
            <a:spAutoFit/>
          </a:bodyPr>
          <a:lstStyle/>
          <a:p>
            <a:pPr algn="ctr"/>
            <a:r>
              <a:rPr lang="en-US" sz="1200" dirty="0">
                <a:solidFill>
                  <a:schemeClr val="bg1"/>
                </a:solidFill>
              </a:rPr>
              <a:t>block2</a:t>
            </a:r>
          </a:p>
        </p:txBody>
      </p:sp>
      <p:sp>
        <p:nvSpPr>
          <p:cNvPr id="55" name="Rectangle 54">
            <a:extLst>
              <a:ext uri="{FF2B5EF4-FFF2-40B4-BE49-F238E27FC236}">
                <a16:creationId xmlns:a16="http://schemas.microsoft.com/office/drawing/2014/main" id="{C292D5D9-03C8-4168-88DC-84AFD4764733}"/>
              </a:ext>
            </a:extLst>
          </p:cNvPr>
          <p:cNvSpPr/>
          <p:nvPr/>
        </p:nvSpPr>
        <p:spPr>
          <a:xfrm>
            <a:off x="3985962" y="2005013"/>
            <a:ext cx="916809" cy="33426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 </a:t>
            </a:r>
            <a:r>
              <a:rPr lang="en-US" sz="800" dirty="0"/>
              <a:t>tr</a:t>
            </a:r>
          </a:p>
        </p:txBody>
      </p:sp>
      <p:sp>
        <p:nvSpPr>
          <p:cNvPr id="56" name="TextBox 55">
            <a:extLst>
              <a:ext uri="{FF2B5EF4-FFF2-40B4-BE49-F238E27FC236}">
                <a16:creationId xmlns:a16="http://schemas.microsoft.com/office/drawing/2014/main" id="{1E686C1B-7455-4C71-9E77-83208EBB09B9}"/>
              </a:ext>
            </a:extLst>
          </p:cNvPr>
          <p:cNvSpPr txBox="1"/>
          <p:nvPr/>
        </p:nvSpPr>
        <p:spPr>
          <a:xfrm>
            <a:off x="5344434" y="3325111"/>
            <a:ext cx="683739" cy="246221"/>
          </a:xfrm>
          <a:prstGeom prst="rect">
            <a:avLst/>
          </a:prstGeom>
          <a:noFill/>
        </p:spPr>
        <p:txBody>
          <a:bodyPr wrap="square" rtlCol="0">
            <a:spAutoFit/>
          </a:bodyPr>
          <a:lstStyle/>
          <a:p>
            <a:pPr algn="ctr"/>
            <a:r>
              <a:rPr lang="en-US" sz="1000" dirty="0">
                <a:solidFill>
                  <a:schemeClr val="bg1"/>
                </a:solidFill>
              </a:rPr>
              <a:t>block2</a:t>
            </a:r>
          </a:p>
        </p:txBody>
      </p:sp>
      <p:sp>
        <p:nvSpPr>
          <p:cNvPr id="36" name="Rectangle 35">
            <a:extLst>
              <a:ext uri="{FF2B5EF4-FFF2-40B4-BE49-F238E27FC236}">
                <a16:creationId xmlns:a16="http://schemas.microsoft.com/office/drawing/2014/main" id="{D80FDEEA-939C-497F-8739-1EB17CBD9C56}"/>
              </a:ext>
            </a:extLst>
          </p:cNvPr>
          <p:cNvSpPr/>
          <p:nvPr/>
        </p:nvSpPr>
        <p:spPr>
          <a:xfrm>
            <a:off x="3985962" y="2417503"/>
            <a:ext cx="916810" cy="3030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Hash: 84g5..</a:t>
            </a:r>
          </a:p>
        </p:txBody>
      </p:sp>
      <p:sp>
        <p:nvSpPr>
          <p:cNvPr id="34" name="Slide Number Placeholder 4">
            <a:extLst>
              <a:ext uri="{FF2B5EF4-FFF2-40B4-BE49-F238E27FC236}">
                <a16:creationId xmlns:a16="http://schemas.microsoft.com/office/drawing/2014/main" id="{6DE40635-C682-4FFB-AF8E-810E27E5A2B7}"/>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15</a:t>
            </a:r>
          </a:p>
        </p:txBody>
      </p:sp>
    </p:spTree>
    <p:extLst>
      <p:ext uri="{BB962C8B-B14F-4D97-AF65-F5344CB8AC3E}">
        <p14:creationId xmlns:p14="http://schemas.microsoft.com/office/powerpoint/2010/main" val="227132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250" tmFilter="0, 0; .2, .5; .8, .5; 1, 0"/>
                                        <p:tgtEl>
                                          <p:spTgt spid="49"/>
                                        </p:tgtEl>
                                      </p:cBhvr>
                                    </p:animEffect>
                                    <p:animScale>
                                      <p:cBhvr>
                                        <p:cTn id="7" dur="625" autoRev="1" fill="hold"/>
                                        <p:tgtEl>
                                          <p:spTgt spid="49"/>
                                        </p:tgtEl>
                                      </p:cBhvr>
                                      <p:by x="105000" y="105000"/>
                                    </p:animScale>
                                  </p:childTnLst>
                                </p:cTn>
                              </p:par>
                              <p:par>
                                <p:cTn id="8" presetID="26" presetClass="emph" presetSubtype="0" fill="hold" nodeType="withEffect">
                                  <p:stCondLst>
                                    <p:cond delay="0"/>
                                  </p:stCondLst>
                                  <p:childTnLst>
                                    <p:animEffect transition="out" filter="fade">
                                      <p:cBhvr>
                                        <p:cTn id="9" dur="1250" tmFilter="0, 0; .2, .5; .8, .5; 1, 0"/>
                                        <p:tgtEl>
                                          <p:spTgt spid="45"/>
                                        </p:tgtEl>
                                      </p:cBhvr>
                                    </p:animEffect>
                                    <p:animScale>
                                      <p:cBhvr>
                                        <p:cTn id="10" dur="625"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E361-F358-463A-8661-C41319EEAA37}"/>
              </a:ext>
            </a:extLst>
          </p:cNvPr>
          <p:cNvSpPr>
            <a:spLocks noGrp="1"/>
          </p:cNvSpPr>
          <p:nvPr>
            <p:ph type="title"/>
          </p:nvPr>
        </p:nvSpPr>
        <p:spPr/>
        <p:txBody>
          <a:bodyPr/>
          <a:lstStyle/>
          <a:p>
            <a:r>
              <a:rPr lang="en-US" dirty="0">
                <a:solidFill>
                  <a:schemeClr val="tx1"/>
                </a:solidFill>
                <a:latin typeface="Rockwell" panose="02060603020205020403" pitchFamily="18" charset="0"/>
              </a:rPr>
              <a:t>Ensuring Matrix Validity</a:t>
            </a:r>
          </a:p>
        </p:txBody>
      </p:sp>
      <p:sp>
        <p:nvSpPr>
          <p:cNvPr id="3" name="Content Placeholder 2">
            <a:extLst>
              <a:ext uri="{FF2B5EF4-FFF2-40B4-BE49-F238E27FC236}">
                <a16:creationId xmlns:a16="http://schemas.microsoft.com/office/drawing/2014/main" id="{D7CDF916-D88B-4807-AB76-1C0FDA3F9307}"/>
              </a:ext>
            </a:extLst>
          </p:cNvPr>
          <p:cNvSpPr>
            <a:spLocks noGrp="1"/>
          </p:cNvSpPr>
          <p:nvPr>
            <p:ph idx="1"/>
          </p:nvPr>
        </p:nvSpPr>
        <p:spPr/>
        <p:txBody>
          <a:bodyPr/>
          <a:lstStyle/>
          <a:p>
            <a:pPr>
              <a:buClrTx/>
              <a:buFont typeface="Wingdings" panose="05000000000000000000" pitchFamily="2" charset="2"/>
              <a:buChar char="§"/>
            </a:pPr>
            <a:r>
              <a:rPr lang="en-US" dirty="0">
                <a:solidFill>
                  <a:schemeClr val="tx1"/>
                </a:solidFill>
              </a:rPr>
              <a:t>isMatrixValid() method</a:t>
            </a:r>
          </a:p>
          <a:p>
            <a:pPr lvl="1">
              <a:buClrTx/>
              <a:buFont typeface="Wingdings" panose="05000000000000000000" pitchFamily="2" charset="2"/>
              <a:buChar char="§"/>
            </a:pPr>
            <a:r>
              <a:rPr lang="en-US" dirty="0">
                <a:solidFill>
                  <a:schemeClr val="tx1"/>
                </a:solidFill>
              </a:rPr>
              <a:t>Encompassing function which checks if blockmatrix is secure</a:t>
            </a:r>
          </a:p>
          <a:p>
            <a:pPr>
              <a:buClrTx/>
              <a:buFont typeface="Wingdings" panose="05000000000000000000" pitchFamily="2" charset="2"/>
              <a:buChar char="§"/>
            </a:pPr>
            <a:endParaRPr lang="en-US" dirty="0">
              <a:solidFill>
                <a:schemeClr val="tx1"/>
              </a:solidFill>
            </a:endParaRPr>
          </a:p>
          <a:p>
            <a:pPr>
              <a:buClrTx/>
              <a:buFont typeface="Wingdings" panose="05000000000000000000" pitchFamily="2" charset="2"/>
              <a:buChar char="§"/>
            </a:pPr>
            <a:r>
              <a:rPr lang="en-US" dirty="0">
                <a:solidFill>
                  <a:schemeClr val="tx1"/>
                </a:solidFill>
              </a:rPr>
              <a:t>Features:</a:t>
            </a:r>
          </a:p>
          <a:p>
            <a:pPr lvl="1">
              <a:buClrTx/>
              <a:buFont typeface="Wingdings" panose="05000000000000000000" pitchFamily="2" charset="2"/>
              <a:buChar char="§"/>
            </a:pPr>
            <a:r>
              <a:rPr lang="en-US" dirty="0">
                <a:solidFill>
                  <a:schemeClr val="tx1"/>
                </a:solidFill>
              </a:rPr>
              <a:t>Checks every block and ensures its hash is what it should be</a:t>
            </a:r>
          </a:p>
          <a:p>
            <a:pPr lvl="1">
              <a:buClrTx/>
              <a:buFont typeface="Wingdings" panose="05000000000000000000" pitchFamily="2" charset="2"/>
              <a:buChar char="§"/>
            </a:pPr>
            <a:r>
              <a:rPr lang="en-US" dirty="0">
                <a:solidFill>
                  <a:schemeClr val="tx1"/>
                </a:solidFill>
              </a:rPr>
              <a:t>Checks every row and column and ensures its hash is what it should be</a:t>
            </a:r>
          </a:p>
          <a:p>
            <a:pPr lvl="1">
              <a:buClrTx/>
              <a:buFont typeface="Wingdings" panose="05000000000000000000" pitchFamily="2" charset="2"/>
              <a:buChar char="§"/>
            </a:pPr>
            <a:r>
              <a:rPr lang="en-US" dirty="0">
                <a:solidFill>
                  <a:schemeClr val="tx1"/>
                </a:solidFill>
              </a:rPr>
              <a:t>Checks every transaction in each block and makes sure that</a:t>
            </a:r>
          </a:p>
          <a:p>
            <a:pPr lvl="2">
              <a:buClrTx/>
              <a:buFont typeface="Wingdings" panose="05000000000000000000" pitchFamily="2" charset="2"/>
              <a:buChar char="§"/>
            </a:pPr>
            <a:r>
              <a:rPr lang="en-US" dirty="0">
                <a:solidFill>
                  <a:schemeClr val="tx1"/>
                </a:solidFill>
              </a:rPr>
              <a:t>The transactions signature is valid</a:t>
            </a:r>
          </a:p>
          <a:p>
            <a:pPr lvl="2">
              <a:buClrTx/>
              <a:buFont typeface="Wingdings" panose="05000000000000000000" pitchFamily="2" charset="2"/>
              <a:buChar char="§"/>
            </a:pPr>
            <a:r>
              <a:rPr lang="en-US" dirty="0"/>
              <a:t>Inputs are equal to outputs in the transaction</a:t>
            </a:r>
          </a:p>
          <a:p>
            <a:pPr lvl="2">
              <a:buClrTx/>
              <a:buFont typeface="Wingdings" panose="05000000000000000000" pitchFamily="2" charset="2"/>
              <a:buChar char="§"/>
            </a:pPr>
            <a:r>
              <a:rPr lang="en-US" dirty="0">
                <a:solidFill>
                  <a:schemeClr val="tx1"/>
                </a:solidFill>
              </a:rPr>
              <a:t>Etc.</a:t>
            </a:r>
          </a:p>
          <a:p>
            <a:pPr lvl="1">
              <a:buClrTx/>
              <a:buFont typeface="Wingdings" panose="05000000000000000000" pitchFamily="2" charset="2"/>
              <a:buChar char="§"/>
            </a:pPr>
            <a:r>
              <a:rPr lang="en-US" dirty="0">
                <a:solidFill>
                  <a:schemeClr val="tx1"/>
                </a:solidFill>
              </a:rPr>
              <a:t>Checks that all deletions/modifications of data changed only one row and column hash, and the rest are unchanged</a:t>
            </a:r>
          </a:p>
          <a:p>
            <a:pPr lvl="2">
              <a:buClrTx/>
              <a:buFont typeface="Wingdings" panose="05000000000000000000" pitchFamily="2" charset="2"/>
              <a:buChar char="§"/>
            </a:pPr>
            <a:endParaRPr lang="en-US" dirty="0">
              <a:solidFill>
                <a:schemeClr val="tx1"/>
              </a:solidFill>
            </a:endParaRPr>
          </a:p>
        </p:txBody>
      </p:sp>
      <p:sp>
        <p:nvSpPr>
          <p:cNvPr id="5" name="Slide Number Placeholder 4">
            <a:extLst>
              <a:ext uri="{FF2B5EF4-FFF2-40B4-BE49-F238E27FC236}">
                <a16:creationId xmlns:a16="http://schemas.microsoft.com/office/drawing/2014/main" id="{25518BA9-F330-4B01-84C8-4D1180E76EC3}"/>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16</a:t>
            </a:r>
          </a:p>
        </p:txBody>
      </p:sp>
    </p:spTree>
    <p:extLst>
      <p:ext uri="{BB962C8B-B14F-4D97-AF65-F5344CB8AC3E}">
        <p14:creationId xmlns:p14="http://schemas.microsoft.com/office/powerpoint/2010/main" val="312866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Future of BlockMatrix</a:t>
            </a:r>
          </a:p>
        </p:txBody>
      </p:sp>
      <p:sp>
        <p:nvSpPr>
          <p:cNvPr id="3" name="Content Placeholder 2"/>
          <p:cNvSpPr>
            <a:spLocks noGrp="1"/>
          </p:cNvSpPr>
          <p:nvPr>
            <p:ph idx="1"/>
          </p:nvPr>
        </p:nvSpPr>
        <p:spPr/>
        <p:txBody>
          <a:bodyPr/>
          <a:lstStyle/>
          <a:p>
            <a:pPr>
              <a:buClrTx/>
              <a:buSzPct val="75000"/>
              <a:buFont typeface="Wingdings" panose="05000000000000000000" pitchFamily="2" charset="2"/>
              <a:buChar char="§"/>
            </a:pPr>
            <a:r>
              <a:rPr lang="en-US" dirty="0">
                <a:solidFill>
                  <a:schemeClr val="tx1"/>
                </a:solidFill>
                <a:latin typeface="Garamond" panose="02020404030301010803" pitchFamily="18" charset="0"/>
              </a:rPr>
              <a:t>For the package:</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Option to make BlockMatrix use proof of work or alternate consensus schemes</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Web tool to easily see structure of your BlockMatrix</a:t>
            </a:r>
          </a:p>
          <a:p>
            <a:pPr>
              <a:buClrTx/>
              <a:buSzPct val="75000"/>
              <a:buFont typeface="Wingdings" panose="05000000000000000000" pitchFamily="2" charset="2"/>
              <a:buChar char="§"/>
            </a:pPr>
            <a:r>
              <a:rPr lang="en-US" dirty="0">
                <a:solidFill>
                  <a:schemeClr val="tx1"/>
                </a:solidFill>
                <a:latin typeface="Garamond" panose="02020404030301010803" pitchFamily="18" charset="0"/>
              </a:rPr>
              <a:t>General code:</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Extension to peer-to-peer system</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Creation of generic BlockMatrix data structure which can be used for any purpose</a:t>
            </a:r>
          </a:p>
          <a:p>
            <a:pPr>
              <a:buClrTx/>
              <a:buSzPct val="75000"/>
              <a:buFont typeface="Wingdings" panose="05000000000000000000" pitchFamily="2" charset="2"/>
              <a:buChar char="§"/>
            </a:pPr>
            <a:r>
              <a:rPr lang="en-US" dirty="0">
                <a:solidFill>
                  <a:schemeClr val="tx1"/>
                </a:solidFill>
                <a:latin typeface="Garamond" panose="02020404030301010803" pitchFamily="18" charset="0"/>
              </a:rPr>
              <a:t>For the concept:</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Implementation in existing blockchains</a:t>
            </a:r>
          </a:p>
          <a:p>
            <a:pPr lvl="2">
              <a:buClrTx/>
              <a:buSzPct val="75000"/>
              <a:buFont typeface="Wingdings" panose="05000000000000000000" pitchFamily="2" charset="2"/>
              <a:buChar char="§"/>
            </a:pPr>
            <a:r>
              <a:rPr lang="en-US" dirty="0">
                <a:solidFill>
                  <a:schemeClr val="tx1"/>
                </a:solidFill>
                <a:latin typeface="Garamond" panose="02020404030301010803" pitchFamily="18" charset="0"/>
              </a:rPr>
              <a:t>Multichain</a:t>
            </a:r>
          </a:p>
          <a:p>
            <a:pPr lvl="2">
              <a:buClrTx/>
              <a:buSzPct val="75000"/>
              <a:buFont typeface="Wingdings" panose="05000000000000000000" pitchFamily="2" charset="2"/>
              <a:buChar char="§"/>
            </a:pPr>
            <a:r>
              <a:rPr lang="en-US" dirty="0">
                <a:solidFill>
                  <a:schemeClr val="tx1"/>
                </a:solidFill>
                <a:latin typeface="Garamond" panose="02020404030301010803" pitchFamily="18" charset="0"/>
              </a:rPr>
              <a:t>Hyperledger Fabric</a:t>
            </a:r>
          </a:p>
          <a:p>
            <a:pPr lvl="1">
              <a:buClrTx/>
              <a:buSzPct val="75000"/>
              <a:buFont typeface="Wingdings" panose="05000000000000000000" pitchFamily="2" charset="2"/>
              <a:buChar char="§"/>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endParaRPr lang="en-US" dirty="0">
              <a:solidFill>
                <a:schemeClr val="tx1"/>
              </a:solidFill>
              <a:latin typeface="Garamond" panose="02020404030301010803" pitchFamily="18" charset="0"/>
            </a:endParaRPr>
          </a:p>
        </p:txBody>
      </p:sp>
      <p:sp>
        <p:nvSpPr>
          <p:cNvPr id="5"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17</a:t>
            </a:r>
          </a:p>
        </p:txBody>
      </p:sp>
    </p:spTree>
    <p:extLst>
      <p:ext uri="{BB962C8B-B14F-4D97-AF65-F5344CB8AC3E}">
        <p14:creationId xmlns:p14="http://schemas.microsoft.com/office/powerpoint/2010/main" val="280827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2675"/>
            <a:ext cx="7793038" cy="577850"/>
          </a:xfrm>
        </p:spPr>
        <p:txBody>
          <a:bodyPr/>
          <a:lstStyle/>
          <a:p>
            <a:r>
              <a:rPr lang="en-US" dirty="0">
                <a:solidFill>
                  <a:schemeClr val="tx1"/>
                </a:solidFill>
                <a:latin typeface="Rockwell" panose="02060603020205020403" pitchFamily="18" charset="0"/>
              </a:rPr>
              <a:t>Acknowledgements</a:t>
            </a:r>
          </a:p>
        </p:txBody>
      </p:sp>
      <p:sp>
        <p:nvSpPr>
          <p:cNvPr id="3" name="Content Placeholder 2"/>
          <p:cNvSpPr>
            <a:spLocks noGrp="1"/>
          </p:cNvSpPr>
          <p:nvPr>
            <p:ph idx="1"/>
          </p:nvPr>
        </p:nvSpPr>
        <p:spPr>
          <a:xfrm>
            <a:off x="685800" y="1371600"/>
            <a:ext cx="7793038" cy="5029200"/>
          </a:xfrm>
        </p:spPr>
        <p:txBody>
          <a:bodyPr/>
          <a:lstStyle/>
          <a:p>
            <a:pPr>
              <a:buClrTx/>
              <a:buSzPct val="75000"/>
              <a:buFont typeface="Wingdings" panose="05000000000000000000" pitchFamily="2" charset="2"/>
              <a:buChar char="§"/>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Rick Kuhn, National Institute of Standards &amp; Technology</a:t>
            </a:r>
          </a:p>
          <a:p>
            <a:pPr>
              <a:buClrTx/>
              <a:buSzPct val="75000"/>
              <a:buFont typeface="Wingdings" panose="05000000000000000000" pitchFamily="2" charset="2"/>
              <a:buChar char="§"/>
            </a:pPr>
            <a:r>
              <a:rPr lang="en-US" dirty="0">
                <a:solidFill>
                  <a:schemeClr val="tx1"/>
                </a:solidFill>
                <a:latin typeface="Garamond" panose="02020404030301010803" pitchFamily="18" charset="0"/>
              </a:rPr>
              <a:t>Dylan Yaga, National Institute of Standards &amp; Technology</a:t>
            </a:r>
          </a:p>
          <a:p>
            <a:pPr>
              <a:buClrTx/>
              <a:buSzPct val="75000"/>
              <a:buFont typeface="Wingdings" panose="05000000000000000000" pitchFamily="2" charset="2"/>
              <a:buChar char="§"/>
            </a:pPr>
            <a:r>
              <a:rPr lang="en-US" dirty="0">
                <a:solidFill>
                  <a:schemeClr val="tx1"/>
                </a:solidFill>
                <a:latin typeface="Garamond" panose="02020404030301010803" pitchFamily="18" charset="0"/>
              </a:rPr>
              <a:t>SURF Undergraduate Research Program, National Institute of Standards &amp; Technology</a:t>
            </a:r>
          </a:p>
        </p:txBody>
      </p:sp>
    </p:spTree>
    <p:extLst>
      <p:ext uri="{BB962C8B-B14F-4D97-AF65-F5344CB8AC3E}">
        <p14:creationId xmlns:p14="http://schemas.microsoft.com/office/powerpoint/2010/main" val="4181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References</a:t>
            </a:r>
          </a:p>
        </p:txBody>
      </p:sp>
      <p:sp>
        <p:nvSpPr>
          <p:cNvPr id="3" name="Content Placeholder 2"/>
          <p:cNvSpPr>
            <a:spLocks noGrp="1"/>
          </p:cNvSpPr>
          <p:nvPr>
            <p:ph idx="1"/>
          </p:nvPr>
        </p:nvSpPr>
        <p:spPr/>
        <p:txBody>
          <a:bodyPr/>
          <a:lstStyle/>
          <a:p>
            <a:pPr>
              <a:buClrTx/>
              <a:buSzPct val="750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Kuhn, D. Richard, </a:t>
            </a:r>
            <a:r>
              <a:rPr lang="en-US" i="1" dirty="0">
                <a:solidFill>
                  <a:schemeClr val="tx1"/>
                </a:solidFill>
                <a:latin typeface="Times New Roman" panose="02020603050405020304" pitchFamily="18" charset="0"/>
                <a:cs typeface="Times New Roman" panose="02020603050405020304" pitchFamily="18" charset="0"/>
              </a:rPr>
              <a:t>A Data Structure for Integrity Protection with Erasure Capability</a:t>
            </a:r>
            <a:r>
              <a:rPr lang="en-US" dirty="0">
                <a:solidFill>
                  <a:schemeClr val="tx1"/>
                </a:solidFill>
                <a:latin typeface="Times New Roman" panose="02020603050405020304" pitchFamily="18" charset="0"/>
                <a:cs typeface="Times New Roman" panose="02020603050405020304" pitchFamily="18" charset="0"/>
              </a:rPr>
              <a:t>, May 2018.</a:t>
            </a:r>
          </a:p>
          <a:p>
            <a:pPr>
              <a:buClrTx/>
              <a:buSzPct val="750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Yaga, Dylan, et al. </a:t>
            </a:r>
            <a:r>
              <a:rPr lang="en-US" i="1" dirty="0">
                <a:solidFill>
                  <a:schemeClr val="tx1"/>
                </a:solidFill>
                <a:latin typeface="Times New Roman" panose="02020603050405020304" pitchFamily="18" charset="0"/>
                <a:cs typeface="Times New Roman" panose="02020603050405020304" pitchFamily="18" charset="0"/>
              </a:rPr>
              <a:t>Blockchain Technology Overview Draft NISTIR 8202 v2</a:t>
            </a:r>
            <a:r>
              <a:rPr lang="en-US" dirty="0">
                <a:solidFill>
                  <a:schemeClr val="tx1"/>
                </a:solidFill>
                <a:latin typeface="Times New Roman" panose="02020603050405020304" pitchFamily="18" charset="0"/>
                <a:cs typeface="Times New Roman" panose="02020603050405020304" pitchFamily="18" charset="0"/>
              </a:rPr>
              <a:t>, January 2018</a:t>
            </a:r>
          </a:p>
        </p:txBody>
      </p:sp>
    </p:spTree>
    <p:extLst>
      <p:ext uri="{BB962C8B-B14F-4D97-AF65-F5344CB8AC3E}">
        <p14:creationId xmlns:p14="http://schemas.microsoft.com/office/powerpoint/2010/main" val="282119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What is a Block Matrix?</a:t>
            </a:r>
          </a:p>
        </p:txBody>
      </p:sp>
      <p:sp>
        <p:nvSpPr>
          <p:cNvPr id="3" name="Content Placeholder 2"/>
          <p:cNvSpPr>
            <a:spLocks noGrp="1"/>
          </p:cNvSpPr>
          <p:nvPr>
            <p:ph idx="1"/>
          </p:nvPr>
        </p:nvSpPr>
        <p:spPr>
          <a:xfrm>
            <a:off x="685800" y="1371600"/>
            <a:ext cx="4470400" cy="5029200"/>
          </a:xfrm>
        </p:spPr>
        <p:txBody>
          <a:bodyPr/>
          <a:lstStyle/>
          <a:p>
            <a:pPr>
              <a:buClrTx/>
              <a:buSzPct val="75000"/>
              <a:buFont typeface="Wingdings" panose="05000000000000000000" pitchFamily="2" charset="2"/>
              <a:buChar char="§"/>
            </a:pPr>
            <a:endParaRPr lang="en-US" dirty="0">
              <a:solidFill>
                <a:schemeClr val="tx1"/>
              </a:solidFill>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A data structure which supports addition of hash-linked records while also allowing the deletion of records yet still maintaining assurance other blocks are unchanged</a:t>
            </a:r>
          </a:p>
          <a:p>
            <a:pPr>
              <a:buClrTx/>
              <a:buSzPct val="75000"/>
              <a:buFont typeface="Wingdings" panose="05000000000000000000" pitchFamily="2" charset="2"/>
              <a:buChar char="§"/>
            </a:pPr>
            <a:endParaRPr lang="en-US" dirty="0">
              <a:solidFill>
                <a:schemeClr val="tx1"/>
              </a:solidFill>
              <a:latin typeface="Garamond" panose="02020404030301010803" pitchFamily="18" charset="0"/>
            </a:endParaRPr>
          </a:p>
          <a:p>
            <a:pPr>
              <a:buClrTx/>
              <a:buSzPct val="75000"/>
              <a:buFont typeface="Wingdings" panose="05000000000000000000" pitchFamily="2" charset="2"/>
              <a:buChar char="§"/>
            </a:pPr>
            <a:r>
              <a:rPr lang="en-US" dirty="0">
                <a:solidFill>
                  <a:schemeClr val="tx1"/>
                </a:solidFill>
                <a:latin typeface="Garamond" panose="02020404030301010803" pitchFamily="18" charset="0"/>
              </a:rPr>
              <a:t>Stores hashes of each row and column </a:t>
            </a:r>
          </a:p>
          <a:p>
            <a:pPr>
              <a:buClrTx/>
              <a:buSzPct val="75000"/>
              <a:buFont typeface="Wingdings" panose="05000000000000000000" pitchFamily="2" charset="2"/>
              <a:buChar char="§"/>
            </a:pPr>
            <a:endParaRPr lang="en-US" dirty="0">
              <a:solidFill>
                <a:schemeClr val="tx1"/>
              </a:solidFill>
              <a:latin typeface="Garamond" panose="02020404030301010803" pitchFamily="18" charset="0"/>
            </a:endParaRPr>
          </a:p>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CEB433AB-74AB-4D57-B5E1-3045D95F5BBB}"/>
              </a:ext>
            </a:extLst>
          </p:cNvPr>
          <p:cNvPicPr>
            <a:picLocks noChangeAspect="1"/>
          </p:cNvPicPr>
          <p:nvPr/>
        </p:nvPicPr>
        <p:blipFill>
          <a:blip r:embed="rId3"/>
          <a:stretch>
            <a:fillRect/>
          </a:stretch>
        </p:blipFill>
        <p:spPr>
          <a:xfrm>
            <a:off x="5367338" y="1419225"/>
            <a:ext cx="3667125" cy="2466975"/>
          </a:xfrm>
          <a:prstGeom prst="rect">
            <a:avLst/>
          </a:prstGeom>
        </p:spPr>
      </p:pic>
      <p:sp>
        <p:nvSpPr>
          <p:cNvPr id="6" name="Slide Number Placeholder 4">
            <a:extLst>
              <a:ext uri="{FF2B5EF4-FFF2-40B4-BE49-F238E27FC236}">
                <a16:creationId xmlns:a16="http://schemas.microsoft.com/office/drawing/2014/main" id="{FC4D290B-B18D-437E-9B8F-BFA14795C5B7}"/>
              </a:ext>
            </a:extLst>
          </p:cNvPr>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2</a:t>
            </a:r>
          </a:p>
        </p:txBody>
      </p:sp>
    </p:spTree>
    <p:extLst>
      <p:ext uri="{BB962C8B-B14F-4D97-AF65-F5344CB8AC3E}">
        <p14:creationId xmlns:p14="http://schemas.microsoft.com/office/powerpoint/2010/main" val="136202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979"/>
            <a:ext cx="8229600" cy="1143000"/>
          </a:xfrm>
        </p:spPr>
        <p:txBody>
          <a:bodyPr/>
          <a:lstStyle/>
          <a:p>
            <a:r>
              <a:rPr lang="en-US" dirty="0">
                <a:solidFill>
                  <a:schemeClr val="tx1"/>
                </a:solidFill>
                <a:latin typeface="Rockwell" panose="02060603020205020403" pitchFamily="18" charset="0"/>
              </a:rPr>
              <a:t>How do Block Matrices Maintain Security?</a:t>
            </a:r>
          </a:p>
        </p:txBody>
      </p:sp>
      <p:sp>
        <p:nvSpPr>
          <p:cNvPr id="4" name="Content Placeholder 3"/>
          <p:cNvSpPr>
            <a:spLocks noGrp="1"/>
          </p:cNvSpPr>
          <p:nvPr>
            <p:ph sz="half" idx="2"/>
          </p:nvPr>
        </p:nvSpPr>
        <p:spPr>
          <a:xfrm>
            <a:off x="466078" y="1535113"/>
            <a:ext cx="4040188" cy="4591050"/>
          </a:xfrm>
        </p:spPr>
        <p:txBody>
          <a:bodyPr/>
          <a:lstStyle/>
          <a:p>
            <a:pPr>
              <a:buClrTx/>
              <a:buSzPct val="75000"/>
              <a:buFont typeface="Wingdings" panose="05000000000000000000" pitchFamily="2" charset="2"/>
              <a:buChar char="§"/>
            </a:pPr>
            <a:r>
              <a:rPr lang="en-US" dirty="0">
                <a:solidFill>
                  <a:schemeClr val="tx1"/>
                </a:solidFill>
                <a:latin typeface="Garamond" panose="02020404030301010803" pitchFamily="18" charset="0"/>
              </a:rPr>
              <a:t>Hashes provide us assurance information in every other block is unchanged if one block is modified</a:t>
            </a:r>
          </a:p>
        </p:txBody>
      </p:sp>
      <p:sp>
        <p:nvSpPr>
          <p:cNvPr id="9"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3</a:t>
            </a:r>
          </a:p>
        </p:txBody>
      </p:sp>
      <p:pic>
        <p:nvPicPr>
          <p:cNvPr id="14" name="Picture 13">
            <a:extLst>
              <a:ext uri="{FF2B5EF4-FFF2-40B4-BE49-F238E27FC236}">
                <a16:creationId xmlns:a16="http://schemas.microsoft.com/office/drawing/2014/main" id="{4DB7C26C-5DF3-4FA7-8280-6549E90E10D8}"/>
              </a:ext>
            </a:extLst>
          </p:cNvPr>
          <p:cNvPicPr>
            <a:picLocks noChangeAspect="1"/>
          </p:cNvPicPr>
          <p:nvPr/>
        </p:nvPicPr>
        <p:blipFill>
          <a:blip r:embed="rId3"/>
          <a:stretch>
            <a:fillRect/>
          </a:stretch>
        </p:blipFill>
        <p:spPr>
          <a:xfrm>
            <a:off x="5024439" y="1535114"/>
            <a:ext cx="3421061" cy="2301440"/>
          </a:xfrm>
          <a:prstGeom prst="rect">
            <a:avLst/>
          </a:prstGeom>
        </p:spPr>
      </p:pic>
    </p:spTree>
    <p:extLst>
      <p:ext uri="{BB962C8B-B14F-4D97-AF65-F5344CB8AC3E}">
        <p14:creationId xmlns:p14="http://schemas.microsoft.com/office/powerpoint/2010/main" val="191027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979"/>
            <a:ext cx="8229600" cy="1143000"/>
          </a:xfrm>
        </p:spPr>
        <p:txBody>
          <a:bodyPr/>
          <a:lstStyle/>
          <a:p>
            <a:r>
              <a:rPr lang="en-US" dirty="0">
                <a:solidFill>
                  <a:schemeClr val="tx1"/>
                </a:solidFill>
                <a:latin typeface="Rockwell" panose="02060603020205020403" pitchFamily="18" charset="0"/>
              </a:rPr>
              <a:t>Block Matrix Population Algorithm</a:t>
            </a:r>
          </a:p>
        </p:txBody>
      </p:sp>
      <p:sp>
        <p:nvSpPr>
          <p:cNvPr id="4" name="Content Placeholder 3"/>
          <p:cNvSpPr>
            <a:spLocks noGrp="1"/>
          </p:cNvSpPr>
          <p:nvPr>
            <p:ph sz="half" idx="2"/>
          </p:nvPr>
        </p:nvSpPr>
        <p:spPr>
          <a:xfrm>
            <a:off x="368888" y="2919180"/>
            <a:ext cx="4584893" cy="2134338"/>
          </a:xfrm>
        </p:spPr>
        <p:txBody>
          <a:bodyPr/>
          <a:lstStyle/>
          <a:p>
            <a:pPr>
              <a:buClrTx/>
              <a:buSzPct val="75000"/>
              <a:buFont typeface="Wingdings" panose="05000000000000000000" pitchFamily="2" charset="2"/>
              <a:buChar char="§"/>
            </a:pPr>
            <a:r>
              <a:rPr lang="en-US" dirty="0">
                <a:solidFill>
                  <a:schemeClr val="tx1"/>
                </a:solidFill>
                <a:latin typeface="Garamond" panose="02020404030301010803" pitchFamily="18" charset="0"/>
              </a:rPr>
              <a:t>Special ordering creates certain desirable properties</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Balance</a:t>
            </a:r>
          </a:p>
          <a:p>
            <a:pPr lvl="1">
              <a:buClrTx/>
              <a:buSzPct val="75000"/>
              <a:buFont typeface="Wingdings" panose="05000000000000000000" pitchFamily="2" charset="2"/>
              <a:buChar char="§"/>
            </a:pPr>
            <a:r>
              <a:rPr lang="en-US" dirty="0">
                <a:solidFill>
                  <a:schemeClr val="tx1"/>
                </a:solidFill>
                <a:latin typeface="Garamond" panose="02020404030301010803" pitchFamily="18" charset="0"/>
              </a:rPr>
              <a:t>Capability of deleting consecutive blocks</a:t>
            </a:r>
          </a:p>
        </p:txBody>
      </p:sp>
      <p:sp>
        <p:nvSpPr>
          <p:cNvPr id="9"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4</a:t>
            </a:r>
          </a:p>
        </p:txBody>
      </p:sp>
      <p:pic>
        <p:nvPicPr>
          <p:cNvPr id="10" name="Picture 9">
            <a:extLst>
              <a:ext uri="{FF2B5EF4-FFF2-40B4-BE49-F238E27FC236}">
                <a16:creationId xmlns:a16="http://schemas.microsoft.com/office/drawing/2014/main" id="{B492549E-A839-42C2-8546-61AD783786B9}"/>
              </a:ext>
            </a:extLst>
          </p:cNvPr>
          <p:cNvPicPr>
            <a:picLocks noChangeAspect="1"/>
          </p:cNvPicPr>
          <p:nvPr/>
        </p:nvPicPr>
        <p:blipFill>
          <a:blip r:embed="rId3"/>
          <a:stretch>
            <a:fillRect/>
          </a:stretch>
        </p:blipFill>
        <p:spPr>
          <a:xfrm>
            <a:off x="5825439" y="1629769"/>
            <a:ext cx="2991542" cy="1635514"/>
          </a:xfrm>
          <a:prstGeom prst="rect">
            <a:avLst/>
          </a:prstGeom>
        </p:spPr>
      </p:pic>
      <p:pic>
        <p:nvPicPr>
          <p:cNvPr id="11" name="Picture 10">
            <a:extLst>
              <a:ext uri="{FF2B5EF4-FFF2-40B4-BE49-F238E27FC236}">
                <a16:creationId xmlns:a16="http://schemas.microsoft.com/office/drawing/2014/main" id="{75C16E2D-9581-4FBD-A39D-E2CF02F13F63}"/>
              </a:ext>
            </a:extLst>
          </p:cNvPr>
          <p:cNvPicPr>
            <a:picLocks noChangeAspect="1"/>
          </p:cNvPicPr>
          <p:nvPr/>
        </p:nvPicPr>
        <p:blipFill>
          <a:blip r:embed="rId4"/>
          <a:stretch>
            <a:fillRect/>
          </a:stretch>
        </p:blipFill>
        <p:spPr>
          <a:xfrm>
            <a:off x="5825438" y="4284616"/>
            <a:ext cx="3323271" cy="1387611"/>
          </a:xfrm>
          <a:prstGeom prst="rect">
            <a:avLst/>
          </a:prstGeom>
        </p:spPr>
      </p:pic>
      <p:sp>
        <p:nvSpPr>
          <p:cNvPr id="24" name="TextBox 23">
            <a:extLst>
              <a:ext uri="{FF2B5EF4-FFF2-40B4-BE49-F238E27FC236}">
                <a16:creationId xmlns:a16="http://schemas.microsoft.com/office/drawing/2014/main" id="{B7BC4855-D091-493A-BAD4-7DD19F626E21}"/>
              </a:ext>
            </a:extLst>
          </p:cNvPr>
          <p:cNvSpPr txBox="1"/>
          <p:nvPr/>
        </p:nvSpPr>
        <p:spPr>
          <a:xfrm>
            <a:off x="7200901" y="3482225"/>
            <a:ext cx="731520" cy="400110"/>
          </a:xfrm>
          <a:prstGeom prst="rect">
            <a:avLst/>
          </a:prstGeom>
          <a:noFill/>
        </p:spPr>
        <p:txBody>
          <a:bodyPr wrap="square" rtlCol="0">
            <a:spAutoFit/>
          </a:bodyPr>
          <a:lstStyle/>
          <a:p>
            <a:r>
              <a:rPr lang="en-US" dirty="0"/>
              <a:t>Vs.</a:t>
            </a:r>
          </a:p>
        </p:txBody>
      </p:sp>
      <p:pic>
        <p:nvPicPr>
          <p:cNvPr id="3" name="Picture 2">
            <a:extLst>
              <a:ext uri="{FF2B5EF4-FFF2-40B4-BE49-F238E27FC236}">
                <a16:creationId xmlns:a16="http://schemas.microsoft.com/office/drawing/2014/main" id="{3A9189A2-CF79-4DFA-A6A2-D05C5406A884}"/>
              </a:ext>
            </a:extLst>
          </p:cNvPr>
          <p:cNvPicPr>
            <a:picLocks noChangeAspect="1"/>
          </p:cNvPicPr>
          <p:nvPr/>
        </p:nvPicPr>
        <p:blipFill>
          <a:blip r:embed="rId5"/>
          <a:stretch>
            <a:fillRect/>
          </a:stretch>
        </p:blipFill>
        <p:spPr>
          <a:xfrm>
            <a:off x="474101" y="1805385"/>
            <a:ext cx="3277006" cy="962553"/>
          </a:xfrm>
          <a:prstGeom prst="rect">
            <a:avLst/>
          </a:prstGeom>
        </p:spPr>
      </p:pic>
      <p:sp>
        <p:nvSpPr>
          <p:cNvPr id="5" name="TextBox 4">
            <a:extLst>
              <a:ext uri="{FF2B5EF4-FFF2-40B4-BE49-F238E27FC236}">
                <a16:creationId xmlns:a16="http://schemas.microsoft.com/office/drawing/2014/main" id="{42712DFA-3D57-42B4-8C28-A2726A17E17E}"/>
              </a:ext>
            </a:extLst>
          </p:cNvPr>
          <p:cNvSpPr txBox="1"/>
          <p:nvPr/>
        </p:nvSpPr>
        <p:spPr>
          <a:xfrm>
            <a:off x="457200" y="1254034"/>
            <a:ext cx="3583577" cy="400110"/>
          </a:xfrm>
          <a:prstGeom prst="rect">
            <a:avLst/>
          </a:prstGeom>
          <a:noFill/>
        </p:spPr>
        <p:txBody>
          <a:bodyPr wrap="square" rtlCol="0">
            <a:spAutoFit/>
          </a:bodyPr>
          <a:lstStyle/>
          <a:p>
            <a:pPr marL="342900" indent="-342900">
              <a:buFont typeface="Wingdings" panose="05000000000000000000" pitchFamily="2" charset="2"/>
              <a:buChar char="§"/>
            </a:pPr>
            <a:r>
              <a:rPr lang="en-US" dirty="0"/>
              <a:t>Algorithm:</a:t>
            </a:r>
          </a:p>
        </p:txBody>
      </p:sp>
    </p:spTree>
    <p:extLst>
      <p:ext uri="{BB962C8B-B14F-4D97-AF65-F5344CB8AC3E}">
        <p14:creationId xmlns:p14="http://schemas.microsoft.com/office/powerpoint/2010/main" val="12967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7538"/>
            <a:ext cx="7793038" cy="577850"/>
          </a:xfrm>
        </p:spPr>
        <p:txBody>
          <a:bodyPr/>
          <a:lstStyle/>
          <a:p>
            <a:r>
              <a:rPr lang="en-US" dirty="0">
                <a:solidFill>
                  <a:schemeClr val="tx1"/>
                </a:solidFill>
                <a:latin typeface="Rockwell" panose="02060603020205020403" pitchFamily="18" charset="0"/>
              </a:rPr>
              <a:t>What are blockchain networks?</a:t>
            </a:r>
          </a:p>
        </p:txBody>
      </p:sp>
      <p:sp>
        <p:nvSpPr>
          <p:cNvPr id="3" name="Content Placeholder 2"/>
          <p:cNvSpPr>
            <a:spLocks noGrp="1"/>
          </p:cNvSpPr>
          <p:nvPr>
            <p:ph sz="half" idx="1"/>
          </p:nvPr>
        </p:nvSpPr>
        <p:spPr>
          <a:xfrm>
            <a:off x="685800" y="1195388"/>
            <a:ext cx="8057607" cy="1632856"/>
          </a:xfrm>
        </p:spPr>
        <p:txBody>
          <a:bodyPr/>
          <a:lstStyle/>
          <a:p>
            <a:pPr>
              <a:buClrTx/>
              <a:buFont typeface="Wingdings" panose="05000000000000000000" pitchFamily="2" charset="2"/>
              <a:buChar char="§"/>
            </a:pPr>
            <a:endParaRPr lang="en-US" sz="2400" dirty="0">
              <a:solidFill>
                <a:schemeClr val="tx1"/>
              </a:solidFill>
              <a:latin typeface="Garamond" panose="02020404030301010803" pitchFamily="18" charset="0"/>
            </a:endParaRPr>
          </a:p>
          <a:p>
            <a:pPr>
              <a:buClrTx/>
              <a:buFont typeface="Wingdings" panose="05000000000000000000" pitchFamily="2" charset="2"/>
              <a:buChar char="§"/>
            </a:pPr>
            <a:r>
              <a:rPr lang="en-US" sz="1600" dirty="0">
                <a:solidFill>
                  <a:schemeClr val="tx1"/>
                </a:solidFill>
                <a:latin typeface="Garamond" panose="02020404030301010803" pitchFamily="18" charset="0"/>
              </a:rPr>
              <a:t>Distributed digital ledger systems</a:t>
            </a:r>
          </a:p>
          <a:p>
            <a:pPr lvl="1">
              <a:buClrTx/>
              <a:buFont typeface="Wingdings" panose="05000000000000000000" pitchFamily="2" charset="2"/>
              <a:buChar char="§"/>
            </a:pPr>
            <a:r>
              <a:rPr lang="en-US" sz="1600" dirty="0">
                <a:solidFill>
                  <a:schemeClr val="tx1"/>
                </a:solidFill>
                <a:latin typeface="Garamond" panose="02020404030301010803" pitchFamily="18" charset="0"/>
              </a:rPr>
              <a:t>Tamper evident</a:t>
            </a:r>
          </a:p>
          <a:p>
            <a:pPr>
              <a:buClrTx/>
              <a:buFont typeface="Wingdings" panose="05000000000000000000" pitchFamily="2" charset="2"/>
              <a:buChar char="§"/>
            </a:pPr>
            <a:r>
              <a:rPr lang="en-US" sz="1600" dirty="0">
                <a:solidFill>
                  <a:schemeClr val="tx1"/>
                </a:solidFill>
                <a:latin typeface="Garamond" panose="02020404030301010803" pitchFamily="18" charset="0"/>
              </a:rPr>
              <a:t>Transactions are public</a:t>
            </a:r>
          </a:p>
          <a:p>
            <a:pPr>
              <a:buClrTx/>
              <a:buFont typeface="Wingdings" panose="05000000000000000000" pitchFamily="2" charset="2"/>
              <a:buChar char="§"/>
            </a:pPr>
            <a:r>
              <a:rPr lang="en-US" sz="1600" dirty="0">
                <a:solidFill>
                  <a:schemeClr val="tx1"/>
                </a:solidFill>
                <a:latin typeface="Garamond" panose="02020404030301010803" pitchFamily="18" charset="0"/>
              </a:rPr>
              <a:t>Each member of the network has a full record of transactions</a:t>
            </a:r>
          </a:p>
        </p:txBody>
      </p:sp>
      <p:sp>
        <p:nvSpPr>
          <p:cNvPr id="46"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5</a:t>
            </a:r>
          </a:p>
        </p:txBody>
      </p:sp>
      <p:pic>
        <p:nvPicPr>
          <p:cNvPr id="6" name="Picture 5">
            <a:extLst>
              <a:ext uri="{FF2B5EF4-FFF2-40B4-BE49-F238E27FC236}">
                <a16:creationId xmlns:a16="http://schemas.microsoft.com/office/drawing/2014/main" id="{7C5C13F2-CEDC-42F8-B350-30824B60B88A}"/>
              </a:ext>
            </a:extLst>
          </p:cNvPr>
          <p:cNvPicPr>
            <a:picLocks noChangeAspect="1"/>
          </p:cNvPicPr>
          <p:nvPr/>
        </p:nvPicPr>
        <p:blipFill>
          <a:blip r:embed="rId3"/>
          <a:stretch>
            <a:fillRect/>
          </a:stretch>
        </p:blipFill>
        <p:spPr>
          <a:xfrm>
            <a:off x="1242582" y="2893875"/>
            <a:ext cx="6400800" cy="3225289"/>
          </a:xfrm>
          <a:prstGeom prst="rect">
            <a:avLst/>
          </a:prstGeom>
        </p:spPr>
      </p:pic>
    </p:spTree>
    <p:extLst>
      <p:ext uri="{BB962C8B-B14F-4D97-AF65-F5344CB8AC3E}">
        <p14:creationId xmlns:p14="http://schemas.microsoft.com/office/powerpoint/2010/main" val="142789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7538"/>
            <a:ext cx="7793038" cy="577850"/>
          </a:xfrm>
        </p:spPr>
        <p:txBody>
          <a:bodyPr/>
          <a:lstStyle/>
          <a:p>
            <a:r>
              <a:rPr lang="en-US" dirty="0">
                <a:solidFill>
                  <a:schemeClr val="tx1"/>
                </a:solidFill>
                <a:latin typeface="Rockwell" panose="02060603020205020403" pitchFamily="18" charset="0"/>
              </a:rPr>
              <a:t>Proof of Work Consensus Model</a:t>
            </a:r>
          </a:p>
        </p:txBody>
      </p:sp>
      <p:sp>
        <p:nvSpPr>
          <p:cNvPr id="3" name="Content Placeholder 2"/>
          <p:cNvSpPr>
            <a:spLocks noGrp="1"/>
          </p:cNvSpPr>
          <p:nvPr>
            <p:ph sz="half" idx="1"/>
          </p:nvPr>
        </p:nvSpPr>
        <p:spPr>
          <a:xfrm>
            <a:off x="685800" y="1195388"/>
            <a:ext cx="8057607" cy="3846876"/>
          </a:xfrm>
        </p:spPr>
        <p:txBody>
          <a:bodyPr/>
          <a:lstStyle/>
          <a:p>
            <a:pPr>
              <a:buClrTx/>
              <a:buFont typeface="Wingdings" panose="05000000000000000000" pitchFamily="2" charset="2"/>
              <a:buChar char="§"/>
            </a:pPr>
            <a:endParaRPr lang="en-US" sz="2400" dirty="0">
              <a:solidFill>
                <a:schemeClr val="tx1"/>
              </a:solidFill>
              <a:latin typeface="Garamond" panose="02020404030301010803" pitchFamily="18" charset="0"/>
            </a:endParaRPr>
          </a:p>
          <a:p>
            <a:pPr>
              <a:buClrTx/>
              <a:buFont typeface="Wingdings" panose="05000000000000000000" pitchFamily="2" charset="2"/>
              <a:buChar char="§"/>
            </a:pPr>
            <a:r>
              <a:rPr lang="en-US" sz="1800" dirty="0">
                <a:solidFill>
                  <a:schemeClr val="tx1"/>
                </a:solidFill>
                <a:latin typeface="Garamond" panose="02020404030301010803" pitchFamily="18" charset="0"/>
              </a:rPr>
              <a:t>Blocks will contain a nonce, an arbitrary number that is only used once</a:t>
            </a:r>
          </a:p>
          <a:p>
            <a:pPr lvl="1">
              <a:buClrTx/>
              <a:buFont typeface="Wingdings" panose="05000000000000000000" pitchFamily="2" charset="2"/>
              <a:buChar char="§"/>
            </a:pPr>
            <a:r>
              <a:rPr lang="en-US" sz="1400" dirty="0">
                <a:solidFill>
                  <a:schemeClr val="tx1"/>
                </a:solidFill>
                <a:latin typeface="Garamond" panose="02020404030301010803" pitchFamily="18" charset="0"/>
              </a:rPr>
              <a:t>hash(data + nonce)=digest </a:t>
            </a:r>
          </a:p>
          <a:p>
            <a:pPr>
              <a:buClrTx/>
              <a:buFont typeface="Wingdings" panose="05000000000000000000" pitchFamily="2" charset="2"/>
              <a:buChar char="§"/>
            </a:pPr>
            <a:r>
              <a:rPr lang="en-US" sz="1800" dirty="0">
                <a:solidFill>
                  <a:schemeClr val="tx1"/>
                </a:solidFill>
                <a:latin typeface="Garamond" panose="02020404030301010803" pitchFamily="18" charset="0"/>
              </a:rPr>
              <a:t>Need to meet a target criteria:</a:t>
            </a:r>
          </a:p>
          <a:p>
            <a:pPr lvl="1">
              <a:buClrTx/>
              <a:buFont typeface="Wingdings" panose="05000000000000000000" pitchFamily="2" charset="2"/>
              <a:buChar char="§"/>
            </a:pPr>
            <a:r>
              <a:rPr lang="en-US" sz="1400" dirty="0">
                <a:solidFill>
                  <a:schemeClr val="tx1"/>
                </a:solidFill>
                <a:latin typeface="Garamond" panose="02020404030301010803" pitchFamily="18" charset="0"/>
              </a:rPr>
              <a:t>E.g. SHA256(“blockchain” + Nonce) = Hash Value starting with “000000”</a:t>
            </a:r>
          </a:p>
          <a:p>
            <a:pPr lvl="1">
              <a:buClrTx/>
              <a:buFont typeface="Wingdings" panose="05000000000000000000" pitchFamily="2" charset="2"/>
              <a:buChar char="§"/>
            </a:pPr>
            <a:r>
              <a:rPr lang="en-US" sz="1400" dirty="0">
                <a:solidFill>
                  <a:schemeClr val="tx1"/>
                </a:solidFill>
                <a:latin typeface="Garamond" panose="02020404030301010803" pitchFamily="18" charset="0"/>
              </a:rPr>
              <a:t>SHA256("blockchain0") = 0xbd4824d8ee63fc82392a6441444166d22ed84eaa6dab11d4923075975acab938</a:t>
            </a:r>
          </a:p>
          <a:p>
            <a:pPr marL="457200" lvl="1" indent="0">
              <a:buClrTx/>
              <a:buNone/>
            </a:pPr>
            <a:r>
              <a:rPr lang="en-US" sz="1400" dirty="0">
                <a:solidFill>
                  <a:schemeClr val="tx1"/>
                </a:solidFill>
                <a:latin typeface="Garamond" panose="02020404030301010803" pitchFamily="18" charset="0"/>
              </a:rPr>
              <a:t>	(not solved)</a:t>
            </a:r>
          </a:p>
          <a:p>
            <a:pPr marL="457200" lvl="1" indent="0">
              <a:buClrTx/>
              <a:buNone/>
            </a:pPr>
            <a:endParaRPr lang="en-US" sz="1400" dirty="0">
              <a:solidFill>
                <a:schemeClr val="tx1"/>
              </a:solidFill>
              <a:latin typeface="Garamond" panose="02020404030301010803" pitchFamily="18" charset="0"/>
            </a:endParaRPr>
          </a:p>
          <a:p>
            <a:pPr lvl="1">
              <a:buClrTx/>
              <a:buFont typeface="Wingdings" panose="05000000000000000000" pitchFamily="2" charset="2"/>
              <a:buChar char="§"/>
            </a:pPr>
            <a:r>
              <a:rPr lang="en-US" sz="1400" dirty="0">
                <a:solidFill>
                  <a:schemeClr val="tx1"/>
                </a:solidFill>
                <a:latin typeface="Garamond" panose="02020404030301010803" pitchFamily="18" charset="0"/>
              </a:rPr>
              <a:t>SHA256("blockchain1") = 0xdb0b9c1cb5e9c680dfff7482f1a8efad0e786f41b6b89a758fb26d9e223e0a10</a:t>
            </a:r>
          </a:p>
          <a:p>
            <a:pPr marL="457200" lvl="1" indent="0">
              <a:buClrTx/>
              <a:buNone/>
            </a:pPr>
            <a:r>
              <a:rPr lang="en-US" sz="1400" dirty="0">
                <a:solidFill>
                  <a:schemeClr val="tx1"/>
                </a:solidFill>
                <a:latin typeface="Garamond" panose="02020404030301010803" pitchFamily="18" charset="0"/>
              </a:rPr>
              <a:t>	(not solved)</a:t>
            </a:r>
          </a:p>
          <a:p>
            <a:pPr marL="457200" lvl="1" indent="0">
              <a:buClrTx/>
              <a:buNone/>
            </a:pPr>
            <a:endParaRPr lang="en-US" sz="1400" dirty="0">
              <a:solidFill>
                <a:schemeClr val="tx1"/>
              </a:solidFill>
              <a:latin typeface="Garamond" panose="02020404030301010803" pitchFamily="18" charset="0"/>
            </a:endParaRPr>
          </a:p>
          <a:p>
            <a:pPr lvl="1">
              <a:buClrTx/>
              <a:buFont typeface="Wingdings" panose="05000000000000000000" pitchFamily="2" charset="2"/>
              <a:buChar char="§"/>
            </a:pPr>
            <a:r>
              <a:rPr lang="en-US" sz="1400" dirty="0">
                <a:solidFill>
                  <a:schemeClr val="tx1"/>
                </a:solidFill>
                <a:latin typeface="Garamond" panose="02020404030301010803" pitchFamily="18" charset="0"/>
              </a:rPr>
              <a:t>SHA256("blockchain10730895") = 0x</a:t>
            </a:r>
            <a:r>
              <a:rPr lang="en-US" sz="1400" dirty="0">
                <a:solidFill>
                  <a:schemeClr val="tx1"/>
                </a:solidFill>
                <a:highlight>
                  <a:srgbClr val="FFFF00"/>
                </a:highlight>
                <a:latin typeface="Garamond" panose="02020404030301010803" pitchFamily="18" charset="0"/>
              </a:rPr>
              <a:t>000000</a:t>
            </a:r>
            <a:r>
              <a:rPr lang="en-US" sz="1400" dirty="0">
                <a:solidFill>
                  <a:schemeClr val="tx1"/>
                </a:solidFill>
                <a:latin typeface="Garamond" panose="02020404030301010803" pitchFamily="18" charset="0"/>
              </a:rPr>
              <a:t>ca1415e0bec568f6f605fcc83d18cac7a4e6c219a957c10c6879d67587</a:t>
            </a:r>
          </a:p>
          <a:p>
            <a:pPr marL="457200" lvl="1" indent="0">
              <a:buClrTx/>
              <a:buNone/>
            </a:pPr>
            <a:r>
              <a:rPr lang="en-US" sz="1400" dirty="0">
                <a:solidFill>
                  <a:schemeClr val="tx1"/>
                </a:solidFill>
                <a:latin typeface="Garamond" panose="02020404030301010803" pitchFamily="18" charset="0"/>
              </a:rPr>
              <a:t>	(solved!)</a:t>
            </a:r>
          </a:p>
          <a:p>
            <a:pPr marL="457200" lvl="1" indent="0">
              <a:buClrTx/>
              <a:buNone/>
            </a:pPr>
            <a:endParaRPr lang="en-US" sz="1400" dirty="0">
              <a:solidFill>
                <a:schemeClr val="tx1"/>
              </a:solidFill>
              <a:latin typeface="Garamond" panose="02020404030301010803" pitchFamily="18" charset="0"/>
            </a:endParaRPr>
          </a:p>
          <a:p>
            <a:pPr>
              <a:buClrTx/>
              <a:buFont typeface="Wingdings" panose="05000000000000000000" pitchFamily="2" charset="2"/>
              <a:buChar char="§"/>
            </a:pPr>
            <a:r>
              <a:rPr lang="en-US" sz="1800" dirty="0">
                <a:solidFill>
                  <a:schemeClr val="tx1"/>
                </a:solidFill>
                <a:latin typeface="Garamond" panose="02020404030301010803" pitchFamily="18" charset="0"/>
              </a:rPr>
              <a:t>Once this is solved, the block can be added to the blockchain and people get to work on mining the next “block”</a:t>
            </a:r>
          </a:p>
          <a:p>
            <a:pPr>
              <a:buClrTx/>
              <a:buFont typeface="Wingdings" panose="05000000000000000000" pitchFamily="2" charset="2"/>
              <a:buChar char="§"/>
            </a:pPr>
            <a:r>
              <a:rPr lang="en-US" sz="1800" dirty="0">
                <a:solidFill>
                  <a:schemeClr val="tx1"/>
                </a:solidFill>
                <a:latin typeface="Garamond" panose="02020404030301010803" pitchFamily="18" charset="0"/>
              </a:rPr>
              <a:t>Generally there is an incentive for mining a block (e.g. some part of the asset </a:t>
            </a:r>
            <a:r>
              <a:rPr lang="en-US" sz="1800" dirty="0" err="1">
                <a:solidFill>
                  <a:schemeClr val="tx1"/>
                </a:solidFill>
                <a:latin typeface="Garamond" panose="02020404030301010803" pitchFamily="18" charset="0"/>
              </a:rPr>
              <a:t>a.k.a</a:t>
            </a:r>
            <a:r>
              <a:rPr lang="en-US" sz="1800" dirty="0">
                <a:solidFill>
                  <a:schemeClr val="tx1"/>
                </a:solidFill>
                <a:latin typeface="Garamond" panose="02020404030301010803" pitchFamily="18" charset="0"/>
              </a:rPr>
              <a:t> some “coins”</a:t>
            </a:r>
          </a:p>
          <a:p>
            <a:pPr>
              <a:buClrTx/>
              <a:buFont typeface="Wingdings" panose="05000000000000000000" pitchFamily="2" charset="2"/>
              <a:buChar char="§"/>
            </a:pPr>
            <a:endParaRPr lang="en-US" sz="1800" dirty="0">
              <a:solidFill>
                <a:schemeClr val="tx1"/>
              </a:solidFill>
              <a:latin typeface="Garamond" panose="02020404030301010803" pitchFamily="18" charset="0"/>
            </a:endParaRPr>
          </a:p>
        </p:txBody>
      </p:sp>
      <p:sp>
        <p:nvSpPr>
          <p:cNvPr id="46"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6</a:t>
            </a:r>
          </a:p>
        </p:txBody>
      </p:sp>
    </p:spTree>
    <p:extLst>
      <p:ext uri="{BB962C8B-B14F-4D97-AF65-F5344CB8AC3E}">
        <p14:creationId xmlns:p14="http://schemas.microsoft.com/office/powerpoint/2010/main" val="397912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Transactions</a:t>
            </a:r>
          </a:p>
        </p:txBody>
      </p:sp>
      <p:sp>
        <p:nvSpPr>
          <p:cNvPr id="5"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7</a:t>
            </a:r>
          </a:p>
        </p:txBody>
      </p:sp>
      <p:pic>
        <p:nvPicPr>
          <p:cNvPr id="7" name="Picture 6">
            <a:extLst>
              <a:ext uri="{FF2B5EF4-FFF2-40B4-BE49-F238E27FC236}">
                <a16:creationId xmlns:a16="http://schemas.microsoft.com/office/drawing/2014/main" id="{ECFF9AE1-E64B-4658-B624-8D84A2F8E07D}"/>
              </a:ext>
            </a:extLst>
          </p:cNvPr>
          <p:cNvPicPr/>
          <p:nvPr/>
        </p:nvPicPr>
        <p:blipFill>
          <a:blip r:embed="rId3"/>
          <a:stretch>
            <a:fillRect/>
          </a:stretch>
        </p:blipFill>
        <p:spPr>
          <a:xfrm>
            <a:off x="436636" y="1891642"/>
            <a:ext cx="8270727" cy="3092133"/>
          </a:xfrm>
          <a:prstGeom prst="rect">
            <a:avLst/>
          </a:prstGeom>
        </p:spPr>
      </p:pic>
    </p:spTree>
    <p:extLst>
      <p:ext uri="{BB962C8B-B14F-4D97-AF65-F5344CB8AC3E}">
        <p14:creationId xmlns:p14="http://schemas.microsoft.com/office/powerpoint/2010/main" val="255628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Rockwell" panose="02060603020205020403" pitchFamily="18" charset="0"/>
              </a:rPr>
              <a:t>Public and Private Keys</a:t>
            </a:r>
          </a:p>
        </p:txBody>
      </p:sp>
      <p:sp>
        <p:nvSpPr>
          <p:cNvPr id="5" name="Slide Number Placeholder 4"/>
          <p:cNvSpPr>
            <a:spLocks noGrp="1"/>
          </p:cNvSpPr>
          <p:nvPr>
            <p:ph type="sldNum" sz="quarter" idx="10"/>
          </p:nvPr>
        </p:nvSpPr>
        <p:spPr>
          <a:xfrm>
            <a:off x="7200901" y="6474618"/>
            <a:ext cx="1943101" cy="280988"/>
          </a:xfrm>
        </p:spPr>
        <p:txBody>
          <a:bodyPr/>
          <a:lstStyle/>
          <a:p>
            <a:pPr>
              <a:defRPr/>
            </a:pPr>
            <a:r>
              <a:rPr lang="en-US" sz="1200" dirty="0">
                <a:solidFill>
                  <a:srgbClr val="500000"/>
                </a:solidFill>
                <a:latin typeface="Garamond" panose="02020404030301010803" pitchFamily="18" charset="0"/>
                <a:ea typeface="Arial Unicode MS" panose="020B0604020202020204" pitchFamily="34" charset="-128"/>
                <a:cs typeface="Helvetica" panose="020B0604020202020204" pitchFamily="34" charset="0"/>
              </a:rPr>
              <a:t>8</a:t>
            </a:r>
          </a:p>
        </p:txBody>
      </p:sp>
      <p:pic>
        <p:nvPicPr>
          <p:cNvPr id="3" name="Picture 2">
            <a:extLst>
              <a:ext uri="{FF2B5EF4-FFF2-40B4-BE49-F238E27FC236}">
                <a16:creationId xmlns:a16="http://schemas.microsoft.com/office/drawing/2014/main" id="{96DAC2D4-E943-465C-BFA0-94A8DE864DCE}"/>
              </a:ext>
            </a:extLst>
          </p:cNvPr>
          <p:cNvPicPr>
            <a:picLocks noChangeAspect="1"/>
          </p:cNvPicPr>
          <p:nvPr/>
        </p:nvPicPr>
        <p:blipFill>
          <a:blip r:embed="rId3"/>
          <a:stretch>
            <a:fillRect/>
          </a:stretch>
        </p:blipFill>
        <p:spPr>
          <a:xfrm>
            <a:off x="0" y="1786149"/>
            <a:ext cx="9144000" cy="3285702"/>
          </a:xfrm>
          <a:prstGeom prst="rect">
            <a:avLst/>
          </a:prstGeom>
        </p:spPr>
      </p:pic>
    </p:spTree>
    <p:extLst>
      <p:ext uri="{BB962C8B-B14F-4D97-AF65-F5344CB8AC3E}">
        <p14:creationId xmlns:p14="http://schemas.microsoft.com/office/powerpoint/2010/main" val="1553457242"/>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17378</TotalTime>
  <Words>5710</Words>
  <Application>Microsoft Office PowerPoint</Application>
  <PresentationFormat>On-screen Show (4:3)</PresentationFormat>
  <Paragraphs>578</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Unicode MS</vt:lpstr>
      <vt:lpstr>Courier New</vt:lpstr>
      <vt:lpstr>Garamond</vt:lpstr>
      <vt:lpstr>Helvetica</vt:lpstr>
      <vt:lpstr>Rockwell</vt:lpstr>
      <vt:lpstr>Tahoma</vt:lpstr>
      <vt:lpstr>Times New Roman</vt:lpstr>
      <vt:lpstr>Wingdings</vt:lpstr>
      <vt:lpstr>Blends</vt:lpstr>
      <vt:lpstr>Using Block Matrices to Provide Erasure Capabilities to Blockchains Without Losing Integrity</vt:lpstr>
      <vt:lpstr>Hashing and Hash Functions</vt:lpstr>
      <vt:lpstr>What is a Block Matrix?</vt:lpstr>
      <vt:lpstr>How do Block Matrices Maintain Security?</vt:lpstr>
      <vt:lpstr>Block Matrix Population Algorithm</vt:lpstr>
      <vt:lpstr>What are blockchain networks?</vt:lpstr>
      <vt:lpstr>Proof of Work Consensus Model</vt:lpstr>
      <vt:lpstr>Transactions</vt:lpstr>
      <vt:lpstr>Public and Private Keys</vt:lpstr>
      <vt:lpstr>Structure of a Traditional Blockchain</vt:lpstr>
      <vt:lpstr>The Problem</vt:lpstr>
      <vt:lpstr>Applying Block Matrices to Blockchains</vt:lpstr>
      <vt:lpstr>PowerPoint Presentation</vt:lpstr>
      <vt:lpstr>Java BlockMatrix Package</vt:lpstr>
      <vt:lpstr>How to use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Ensuring Matrix Validity</vt:lpstr>
      <vt:lpstr>Future of BlockMatrix</vt:lpstr>
      <vt:lpstr>Acknowledgements</vt:lpstr>
      <vt:lpstr>References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of  OPNET LTE Simulation Studies</dc:title>
  <dc:creator>david.griffith@nist.gov</dc:creator>
  <cp:lastModifiedBy>Klyuev, Arsen (Assoc)</cp:lastModifiedBy>
  <cp:revision>591</cp:revision>
  <dcterms:created xsi:type="dcterms:W3CDTF">2011-05-09T17:01:53Z</dcterms:created>
  <dcterms:modified xsi:type="dcterms:W3CDTF">2018-08-03T15:11:16Z</dcterms:modified>
</cp:coreProperties>
</file>