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  <p:sldMasterId id="2147483670" r:id="rId3"/>
  </p:sldMasterIdLst>
  <p:notesMasterIdLst>
    <p:notesMasterId r:id="rId25"/>
  </p:notesMasterIdLst>
  <p:sldIdLst>
    <p:sldId id="256" r:id="rId4"/>
    <p:sldId id="306" r:id="rId5"/>
    <p:sldId id="289" r:id="rId6"/>
    <p:sldId id="290" r:id="rId7"/>
    <p:sldId id="287" r:id="rId8"/>
    <p:sldId id="291" r:id="rId9"/>
    <p:sldId id="292" r:id="rId10"/>
    <p:sldId id="305" r:id="rId11"/>
    <p:sldId id="260" r:id="rId12"/>
    <p:sldId id="308" r:id="rId13"/>
    <p:sldId id="302" r:id="rId14"/>
    <p:sldId id="304" r:id="rId15"/>
    <p:sldId id="303" r:id="rId16"/>
    <p:sldId id="259" r:id="rId17"/>
    <p:sldId id="293" r:id="rId18"/>
    <p:sldId id="294" r:id="rId19"/>
    <p:sldId id="295" r:id="rId20"/>
    <p:sldId id="268" r:id="rId21"/>
    <p:sldId id="272" r:id="rId22"/>
    <p:sldId id="296" r:id="rId23"/>
    <p:sldId id="280" r:id="rId24"/>
  </p:sldIdLst>
  <p:sldSz cx="9144000" cy="5143500" type="screen16x9"/>
  <p:notesSz cx="6858000" cy="9144000"/>
  <p:embeddedFontLst>
    <p:embeddedFont>
      <p:font typeface="AR ESSENCE" panose="020B0604020202020204" charset="0"/>
      <p:regular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Franklin Gothic Medium" panose="020B0603020102020204" pitchFamily="34" charset="0"/>
      <p:regular r:id="rId29"/>
      <p: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Muli" panose="020B0604020202020204" charset="0"/>
      <p:regular r:id="rId39"/>
      <p:bold r:id="rId40"/>
      <p:italic r:id="rId41"/>
      <p:boldItalic r:id="rId42"/>
    </p:embeddedFont>
    <p:embeddedFont>
      <p:font typeface="Nixie One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F7E4EE-D571-4AF9-9749-5B39F880A50D}">
  <a:tblStyle styleId="{0AF7E4EE-D571-4AF9-9749-5B39F880A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66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2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5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720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12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45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82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37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➜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23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36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3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053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Proyecto final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PRESUPUESTOS APP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2595497" y="1181427"/>
            <a:ext cx="3782153" cy="1925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s-419" sz="3600" b="1" dirty="0">
                <a:solidFill>
                  <a:schemeClr val="bg1"/>
                </a:solidFill>
              </a:rPr>
              <a:t>D</a:t>
            </a:r>
            <a:r>
              <a:rPr lang="en-US" sz="3600" b="1" dirty="0">
                <a:solidFill>
                  <a:schemeClr val="bg1"/>
                </a:solidFill>
              </a:rPr>
              <a:t>ISEÑO DE LOS RECURSOS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02942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4181" y="562629"/>
            <a:ext cx="3268413" cy="1053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Angular Routing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3AC75C-2B84-4BA6-96BC-FA05C2EF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23649"/>
            <a:ext cx="4514999" cy="29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6668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4181" y="562629"/>
            <a:ext cx="3268413" cy="1053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Express Routing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5A17D1-2251-4D85-A6F6-53A2EF7C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57723"/>
            <a:ext cx="4515000" cy="2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2753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194613" y="562629"/>
            <a:ext cx="5352234" cy="412136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35361" y="562629"/>
            <a:ext cx="3268413" cy="1053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Autentication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28D1F-3307-4CA0-88F6-1DC56904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886" y="811037"/>
            <a:ext cx="4927317" cy="302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2050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4800" b="1" dirty="0">
                <a:solidFill>
                  <a:srgbClr val="FFFFFF"/>
                </a:solidFill>
                <a:latin typeface="Nixie One"/>
                <a:cs typeface="Nixie One"/>
                <a:sym typeface="Nixie One"/>
              </a:rPr>
              <a:t>APIs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8CB5-6AF0-4A44-9664-B13D6924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78" y="0"/>
            <a:ext cx="5854022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4800" b="1" dirty="0">
                <a:solidFill>
                  <a:srgbClr val="FFFFFF"/>
                </a:solidFill>
                <a:latin typeface="Nixie One"/>
                <a:cs typeface="Nixie One"/>
                <a:sym typeface="Nixie One"/>
              </a:rPr>
              <a:t>APIs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F6386-E8F5-4444-BD1A-F5129612E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r="11427" b="6"/>
          <a:stretch/>
        </p:blipFill>
        <p:spPr>
          <a:xfrm>
            <a:off x="2937554" y="0"/>
            <a:ext cx="620644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6997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sz="4800" b="1" dirty="0">
                <a:solidFill>
                  <a:srgbClr val="FFFFFF"/>
                </a:solidFill>
                <a:latin typeface="Nixie One"/>
                <a:cs typeface="Nixie One"/>
                <a:sym typeface="Nixie One"/>
              </a:rPr>
              <a:t>APIs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533C2-7FF5-4E30-A0AF-BBA52CFF3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" t="-139" r="9191" b="139"/>
          <a:stretch/>
        </p:blipFill>
        <p:spPr>
          <a:xfrm>
            <a:off x="2861949" y="9525"/>
            <a:ext cx="6282051" cy="5133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7A525D-B308-421D-98B7-3656F6DC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42" y="-75"/>
            <a:ext cx="6012558" cy="5156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7FB75-E15E-422D-ADD7-6653299F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616" y="488691"/>
            <a:ext cx="4944300" cy="645300"/>
          </a:xfrm>
        </p:spPr>
        <p:txBody>
          <a:bodyPr/>
          <a:lstStyle/>
          <a:p>
            <a:r>
              <a:rPr lang="es-DO" dirty="0"/>
              <a:t>Arquitectura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90EA-1ED0-4DB8-B880-B129F0AD2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33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/>
              <a:t>Estimación</a:t>
            </a:r>
            <a:r>
              <a:rPr lang="en-US" dirty="0"/>
              <a:t> en Horas</a:t>
            </a:r>
            <a:endParaRPr dirty="0"/>
          </a:p>
        </p:txBody>
      </p:sp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FFF3BA-BFEE-46A1-83E8-819A27D8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93430"/>
              </p:ext>
            </p:extLst>
          </p:nvPr>
        </p:nvGraphicFramePr>
        <p:xfrm>
          <a:off x="1732700" y="1960469"/>
          <a:ext cx="4690017" cy="265687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78066">
                  <a:extLst>
                    <a:ext uri="{9D8B030D-6E8A-4147-A177-3AD203B41FA5}">
                      <a16:colId xmlns:a16="http://schemas.microsoft.com/office/drawing/2014/main" val="3769983969"/>
                    </a:ext>
                  </a:extLst>
                </a:gridCol>
                <a:gridCol w="2411951">
                  <a:extLst>
                    <a:ext uri="{9D8B030D-6E8A-4147-A177-3AD203B41FA5}">
                      <a16:colId xmlns:a16="http://schemas.microsoft.com/office/drawing/2014/main" val="1581566657"/>
                    </a:ext>
                  </a:extLst>
                </a:gridCol>
              </a:tblGrid>
              <a:tr h="664218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Integrantes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Horas aprox.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89758"/>
                  </a:ext>
                </a:extLst>
              </a:tr>
              <a:tr h="664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E1C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Xiuquan Li</a:t>
                      </a:r>
                      <a:endParaRPr lang="en-US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endParaRPr lang="es-D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DO" dirty="0"/>
                        <a:t> </a:t>
                      </a:r>
                      <a:r>
                        <a:rPr lang="es-DO" sz="1400" b="0" i="0" u="none" strike="noStrike" cap="none" dirty="0">
                          <a:solidFill>
                            <a:srgbClr val="00E1C6"/>
                          </a:solidFill>
                          <a:latin typeface="Muli"/>
                          <a:sym typeface="Arial"/>
                        </a:rPr>
                        <a:t>10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13554"/>
                  </a:ext>
                </a:extLst>
              </a:tr>
              <a:tr h="664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DO" sz="1400" b="0" i="0" u="none" strike="noStrike" cap="none" dirty="0">
                          <a:solidFill>
                            <a:srgbClr val="00E1C6"/>
                          </a:solidFill>
                          <a:latin typeface="Muli"/>
                          <a:sym typeface="Arial"/>
                        </a:rPr>
                        <a:t>Faustino Ayala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DO" sz="1400" b="0" i="0" u="none" strike="noStrike" cap="none" dirty="0">
                          <a:solidFill>
                            <a:srgbClr val="00E1C6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30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92182"/>
                  </a:ext>
                </a:extLst>
              </a:tr>
              <a:tr h="664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DO" sz="1400" b="0" i="0" u="none" strike="noStrike" cap="none" dirty="0">
                          <a:solidFill>
                            <a:srgbClr val="00E1C6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Miguel Castillo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DO" sz="1400" b="0" i="0" u="none" strike="noStrike" cap="none" dirty="0">
                          <a:solidFill>
                            <a:srgbClr val="00E1C6"/>
                          </a:solidFill>
                          <a:latin typeface="Muli"/>
                          <a:ea typeface="+mn-ea"/>
                          <a:cs typeface="+mn-cs"/>
                          <a:sym typeface="Arial"/>
                        </a:rPr>
                        <a:t>20 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6383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562257" y="345107"/>
            <a:ext cx="7889533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9BB6-BFDD-45EE-B1A9-B16AC2EEF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" r="366"/>
          <a:stretch/>
        </p:blipFill>
        <p:spPr>
          <a:xfrm>
            <a:off x="13557" y="1518961"/>
            <a:ext cx="5259689" cy="1510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7F9254-3D17-4996-8E9D-DA611F891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" r="10708"/>
          <a:stretch/>
        </p:blipFill>
        <p:spPr>
          <a:xfrm>
            <a:off x="3795187" y="3558005"/>
            <a:ext cx="5259688" cy="1386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892F5-1A39-4730-9DC5-04217FE7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Grupo 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1E3AD-A7B5-4865-9903-E630E4D7F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A9C8-944A-4E49-A881-BFB3E28C1B14}"/>
              </a:ext>
            </a:extLst>
          </p:cNvPr>
          <p:cNvSpPr txBox="1"/>
          <p:nvPr/>
        </p:nvSpPr>
        <p:spPr>
          <a:xfrm>
            <a:off x="3211976" y="2341583"/>
            <a:ext cx="5034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solidFill>
                  <a:schemeClr val="tx1"/>
                </a:solidFill>
              </a:rPr>
              <a:t>Faustino Ayala</a:t>
            </a:r>
          </a:p>
          <a:p>
            <a:r>
              <a:rPr lang="es-419" sz="3600" dirty="0">
                <a:solidFill>
                  <a:schemeClr val="tx1"/>
                </a:solidFill>
              </a:rPr>
              <a:t>Miguel Castillo</a:t>
            </a:r>
          </a:p>
          <a:p>
            <a:r>
              <a:rPr lang="es-419" sz="3600" dirty="0">
                <a:solidFill>
                  <a:schemeClr val="tx1"/>
                </a:solidFill>
              </a:rPr>
              <a:t>Xiuquan Li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7E42E-912B-46D4-B53E-0EFB87DF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0" y="2213859"/>
            <a:ext cx="2266950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6646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0A3E1-8D42-43BA-8F12-AF6FB56A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Conclusión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34968-814F-4C84-840E-18D9572176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26DF7-CB6B-4782-83A5-317D4F30EC8B}"/>
              </a:ext>
            </a:extLst>
          </p:cNvPr>
          <p:cNvSpPr txBox="1"/>
          <p:nvPr/>
        </p:nvSpPr>
        <p:spPr>
          <a:xfrm>
            <a:off x="1813685" y="1964826"/>
            <a:ext cx="5720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600" dirty="0">
                <a:solidFill>
                  <a:schemeClr val="bg1">
                    <a:lumMod val="95000"/>
                  </a:schemeClr>
                </a:solidFill>
              </a:rPr>
              <a:t>Al concluir con este proyecto, hemos adquirido las siguientes lecciones y aptitudes:        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es-DO" sz="1600" dirty="0" err="1">
                <a:solidFill>
                  <a:schemeClr val="bg1">
                    <a:lumMod val="95000"/>
                  </a:schemeClr>
                </a:solidFill>
              </a:rPr>
              <a:t>rabajo</a:t>
            </a:r>
            <a:r>
              <a:rPr lang="es-DO" sz="1600" dirty="0">
                <a:solidFill>
                  <a:schemeClr val="bg1">
                    <a:lumMod val="95000"/>
                  </a:schemeClr>
                </a:solidFill>
              </a:rPr>
              <a:t> en equipo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Profundizar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en los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conceptos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de las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tecnologias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MEAN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Desarrollo de Proyecto en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equipo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Diseño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recursos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Implementacion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de API 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Conocimientos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utiles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para el Desarrollo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profesional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s-DO" dirty="0"/>
          </a:p>
          <a:p>
            <a:r>
              <a:rPr lang="es-D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6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Helvetica Neue"/>
              <a:buNone/>
              <a:tabLst/>
              <a:defRPr/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991DB-8A20-4719-8D4E-FC6EFF685905}"/>
              </a:ext>
            </a:extLst>
          </p:cNvPr>
          <p:cNvSpPr txBox="1"/>
          <p:nvPr/>
        </p:nvSpPr>
        <p:spPr>
          <a:xfrm>
            <a:off x="968795" y="3161478"/>
            <a:ext cx="48501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  <a:ea typeface="Muli"/>
                <a:cs typeface="Muli"/>
                <a:sym typeface="Muli"/>
              </a:rPr>
              <a:t>Xiuquan Li</a:t>
            </a:r>
          </a:p>
          <a:p>
            <a:endParaRPr lang="es-DO" sz="1800" i="1" dirty="0">
              <a:solidFill>
                <a:schemeClr val="accent2">
                  <a:lumMod val="75000"/>
                </a:schemeClr>
              </a:solidFill>
              <a:latin typeface="AR ESSENCE" panose="02000000000000000000" pitchFamily="2" charset="0"/>
            </a:endParaRPr>
          </a:p>
          <a:p>
            <a:r>
              <a:rPr lang="es-DO" sz="1800" i="1" dirty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</a:rPr>
              <a:t>Faustino Ayala</a:t>
            </a:r>
          </a:p>
          <a:p>
            <a:endParaRPr lang="es-DO" sz="1800" i="1" dirty="0">
              <a:solidFill>
                <a:schemeClr val="accent2">
                  <a:lumMod val="75000"/>
                </a:schemeClr>
              </a:solidFill>
              <a:latin typeface="AR ESSENCE" panose="02000000000000000000" pitchFamily="2" charset="0"/>
            </a:endParaRPr>
          </a:p>
          <a:p>
            <a:r>
              <a:rPr lang="es-DO" sz="1800" i="1" dirty="0">
                <a:solidFill>
                  <a:schemeClr val="accent2">
                    <a:lumMod val="75000"/>
                  </a:schemeClr>
                </a:solidFill>
                <a:latin typeface="AR ESSENCE" panose="02000000000000000000" pitchFamily="2" charset="0"/>
              </a:rPr>
              <a:t>Miguel Castillo</a:t>
            </a:r>
          </a:p>
          <a:p>
            <a:endParaRPr lang="es-DO" i="1" dirty="0">
              <a:latin typeface="AR ESSENC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054737" y="384231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Concepto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67360" y="1201996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dirty="0">
                <a:solidFill>
                  <a:srgbClr val="FFFFFF"/>
                </a:solidFill>
              </a:rPr>
              <a:t>Presupuestos en una aplicación web desarrollada en Angular 7.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dirty="0">
                <a:solidFill>
                  <a:srgbClr val="FFFFFF"/>
                </a:solidFill>
              </a:rPr>
              <a:t>Esta aplicación guarda registros de un presupuesto mostrando los siguientes campos: descripción, categoría, cantidad y monto.</a:t>
            </a:r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42811"/>
          <a:stretch/>
        </p:blipFill>
        <p:spPr>
          <a:xfrm>
            <a:off x="-339908" y="1703246"/>
            <a:ext cx="4152900" cy="237523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BB3DD-1B65-4F18-AFF3-3F08C8FB5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50" name="Picture 2" descr="https://images.alphacoders.com/889/889210.png">
            <a:extLst>
              <a:ext uri="{FF2B5EF4-FFF2-40B4-BE49-F238E27FC236}">
                <a16:creationId xmlns:a16="http://schemas.microsoft.com/office/drawing/2014/main" id="{F33D5935-D555-4280-9746-A5D950CFE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"/>
            <a:ext cx="920963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15;p20">
            <a:extLst>
              <a:ext uri="{FF2B5EF4-FFF2-40B4-BE49-F238E27FC236}">
                <a16:creationId xmlns:a16="http://schemas.microsoft.com/office/drawing/2014/main" id="{020B4FE9-D33B-43E6-916C-E65932D51464}"/>
              </a:ext>
            </a:extLst>
          </p:cNvPr>
          <p:cNvSpPr txBox="1">
            <a:spLocks/>
          </p:cNvSpPr>
          <p:nvPr/>
        </p:nvSpPr>
        <p:spPr>
          <a:xfrm>
            <a:off x="1685217" y="301104"/>
            <a:ext cx="5486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s-DO" sz="3000" dirty="0"/>
              <a:t>Tecnologías</a:t>
            </a:r>
            <a:r>
              <a:rPr lang="en-US" sz="3000" dirty="0"/>
              <a:t> utilizadas</a:t>
            </a:r>
          </a:p>
        </p:txBody>
      </p:sp>
      <p:pic>
        <p:nvPicPr>
          <p:cNvPr id="6" name="Picture 2" descr="https://travis-ci.org/images/logos/TravisCI-Mascot-1.png">
            <a:extLst>
              <a:ext uri="{FF2B5EF4-FFF2-40B4-BE49-F238E27FC236}">
                <a16:creationId xmlns:a16="http://schemas.microsoft.com/office/drawing/2014/main" id="{456A3427-337C-49BD-BCE3-E1310A07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9" y="2981245"/>
            <a:ext cx="1458506" cy="152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iro.medium.com/max/768/1*w2RAR48UbSAYv-6y_V-cdA.png">
            <a:extLst>
              <a:ext uri="{FF2B5EF4-FFF2-40B4-BE49-F238E27FC236}">
                <a16:creationId xmlns:a16="http://schemas.microsoft.com/office/drawing/2014/main" id="{0A4ADD04-6E03-41E3-9433-FF0754604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20" y="3241962"/>
            <a:ext cx="2025282" cy="1265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20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51087" y="917611"/>
            <a:ext cx="3268413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9BBD5"/>
                </a:solidFill>
              </a:rPr>
              <a:t>Trabajo</a:t>
            </a:r>
            <a:r>
              <a:rPr lang="en-US" sz="2800" b="1" dirty="0">
                <a:solidFill>
                  <a:srgbClr val="19BBD5"/>
                </a:solidFill>
              </a:rPr>
              <a:t> </a:t>
            </a:r>
            <a:r>
              <a:rPr lang="en-US" sz="2800" b="1" dirty="0" err="1">
                <a:solidFill>
                  <a:srgbClr val="19BBD5"/>
                </a:solidFill>
              </a:rPr>
              <a:t>realizado</a:t>
            </a:r>
            <a:endParaRPr lang="en-US" sz="2800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Menu de registro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E66FE-5C3E-42B9-88AA-507E6F37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03" y="562629"/>
            <a:ext cx="4515000" cy="288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51087" y="917611"/>
            <a:ext cx="3268413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9BBD5"/>
                </a:solidFill>
              </a:rPr>
              <a:t>Trabajo</a:t>
            </a:r>
            <a:r>
              <a:rPr lang="en-US" sz="2800" b="1" dirty="0">
                <a:solidFill>
                  <a:srgbClr val="19BBD5"/>
                </a:solidFill>
              </a:rPr>
              <a:t> </a:t>
            </a:r>
            <a:r>
              <a:rPr lang="en-US" sz="2800" b="1" dirty="0" err="1">
                <a:solidFill>
                  <a:srgbClr val="19BBD5"/>
                </a:solidFill>
              </a:rPr>
              <a:t>realizado</a:t>
            </a:r>
            <a:endParaRPr lang="en-US" sz="2800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Menu de login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8E8C-EAE7-47F3-88D8-C19CEC9A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62629"/>
            <a:ext cx="4515000" cy="288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77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351087" y="917611"/>
            <a:ext cx="3268413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19BBD5"/>
                </a:solidFill>
              </a:rPr>
              <a:t>Trabajo</a:t>
            </a:r>
            <a:r>
              <a:rPr lang="en-US" sz="2800" b="1" dirty="0">
                <a:solidFill>
                  <a:srgbClr val="19BBD5"/>
                </a:solidFill>
              </a:rPr>
              <a:t> </a:t>
            </a:r>
            <a:r>
              <a:rPr lang="en-US" sz="2800" b="1" dirty="0" err="1">
                <a:solidFill>
                  <a:srgbClr val="19BBD5"/>
                </a:solidFill>
              </a:rPr>
              <a:t>realizado</a:t>
            </a:r>
            <a:endParaRPr lang="en-US" sz="2800"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Menu de principal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6109A-CD10-4498-8945-A22C2391E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"/>
          <a:stretch/>
        </p:blipFill>
        <p:spPr>
          <a:xfrm>
            <a:off x="3825689" y="578451"/>
            <a:ext cx="4515000" cy="2867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1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C6DAE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C6DAE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body" idx="4294967295"/>
          </p:nvPr>
        </p:nvSpPr>
        <p:spPr>
          <a:xfrm>
            <a:off x="454181" y="948603"/>
            <a:ext cx="3268413" cy="1053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Conexion MongoDB</a:t>
            </a:r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cs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cs typeface="Nixie One"/>
              <a:sym typeface="Nixie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92E57-EE15-47D8-B899-C93A634B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62628"/>
            <a:ext cx="4515000" cy="2883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54281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4993-05BB-4FCE-BB22-A4ACFE0AE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14245" y="-19070"/>
            <a:ext cx="5891264" cy="751898"/>
          </a:xfrm>
        </p:spPr>
        <p:txBody>
          <a:bodyPr/>
          <a:lstStyle/>
          <a:p>
            <a:pPr marL="127000" indent="0">
              <a:buNone/>
            </a:pPr>
            <a:r>
              <a:rPr lang="es-DO" sz="4400" b="1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Esquemas de la DB</a:t>
            </a:r>
            <a:endParaRPr lang="es-DO" sz="4400" b="1" i="0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7A5BE-83B7-4909-8B4F-D909F9B4FB96}"/>
              </a:ext>
            </a:extLst>
          </p:cNvPr>
          <p:cNvSpPr txBox="1"/>
          <p:nvPr/>
        </p:nvSpPr>
        <p:spPr>
          <a:xfrm>
            <a:off x="1669667" y="921835"/>
            <a:ext cx="235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Muli"/>
              </a:rPr>
              <a:t>Esquema de la base de datos menú 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E6B91-FA40-4921-BC16-5E101830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13" y="1634062"/>
            <a:ext cx="3053509" cy="266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E329E-7D80-450F-92E0-96E37C2B7807}"/>
              </a:ext>
            </a:extLst>
          </p:cNvPr>
          <p:cNvSpPr txBox="1"/>
          <p:nvPr/>
        </p:nvSpPr>
        <p:spPr>
          <a:xfrm>
            <a:off x="4852434" y="921835"/>
            <a:ext cx="235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Muli"/>
              </a:rPr>
              <a:t>Esquema de la base de datos usuarios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52692-C889-462F-A86E-EE828B467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79" y="1634062"/>
            <a:ext cx="3053507" cy="26663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215</Words>
  <Application>Microsoft Office PowerPoint</Application>
  <PresentationFormat>On-screen Show (16:9)</PresentationFormat>
  <Paragraphs>79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Franklin Gothic Medium</vt:lpstr>
      <vt:lpstr>Georgia</vt:lpstr>
      <vt:lpstr>Calibri Light</vt:lpstr>
      <vt:lpstr>Wingdings</vt:lpstr>
      <vt:lpstr>Helvetica Neue</vt:lpstr>
      <vt:lpstr>AR ESSENCE</vt:lpstr>
      <vt:lpstr>Muli</vt:lpstr>
      <vt:lpstr>Arial</vt:lpstr>
      <vt:lpstr>Nixie One</vt:lpstr>
      <vt:lpstr>Banquo template</vt:lpstr>
      <vt:lpstr>Banquo template</vt:lpstr>
      <vt:lpstr>Imogen template</vt:lpstr>
      <vt:lpstr>Proyecto final PRESUPUESTOS APP</vt:lpstr>
      <vt:lpstr>Grupo 7</vt:lpstr>
      <vt:lpstr>Concepto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Arquitectura</vt:lpstr>
      <vt:lpstr>Estimación en Horas</vt:lpstr>
      <vt:lpstr>Workflow</vt:lpstr>
      <vt:lpstr>Conclusión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PRESUPUESTOS APP</dc:title>
  <dc:creator>Miguel</dc:creator>
  <cp:lastModifiedBy>FAUSTINO AYALA VERAS</cp:lastModifiedBy>
  <cp:revision>24</cp:revision>
  <dcterms:modified xsi:type="dcterms:W3CDTF">2019-01-10T12:08:55Z</dcterms:modified>
</cp:coreProperties>
</file>