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A53B0-BE70-58E5-7887-EF042AA6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971C-94D1-AD8E-E1A0-DB3AAE24B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67DA1-A5E5-C81D-BCB0-3C65D7C4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A9C46-1FF2-1BFD-82BC-1230A55B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0DB66-08D8-5C94-3AE5-C81BA576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A5EF-779B-05E1-71CB-0A6DB6BB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E1E9F5-6186-BE33-A3EA-3FDC9581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F33F7-626F-0BF0-96F2-D607D793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46897-C8A2-2C00-9961-2D413274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BB1778-8CB8-0C7E-1FB3-E91A39A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6F1C43-AC18-1B35-8302-EF457D2C3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093C2B-79E4-ED77-9D2C-EE80ABC5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09572-A2D8-6B7D-E934-918F6957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BF606-5B13-72AD-2556-9F5F726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6655B-847D-04D6-D5E9-BACC3F46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8089-7DFC-1D2A-C03D-BED5AF01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1A4E4-62B3-20F2-9991-409819CE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8952D-395D-2C01-36F3-1C2C006C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C7A11-6420-07D5-B48E-2B197B09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B5A9D-B050-C556-4164-3DA6ECC3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6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3E2C3-3778-F7AA-0E50-3FF1147B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085B2-20BB-7CC7-FCFE-4083A425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ECCC4-C2B6-0D5F-240E-D5C2957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C2F05-7E99-792E-188E-066EE6C8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946C5-E59E-857D-A823-FFE175DC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1C30-E0B8-6F4C-66A3-047A1155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AD4C7-71B5-6799-3296-4BA452C54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4F676-6031-347B-88F4-1172F7A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E99B1-B417-35DC-2809-FA8080D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C81F0-D0AE-0D5A-2972-9D51EE0A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9C2BF-DD8F-2BDD-9D7C-3E5DD651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7330-489B-07F4-A4B5-8F894B12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00D686-F087-D093-C0D8-C9FCDCC0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55E05-4739-B0F6-732C-4476F508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385DF-EE88-7E92-5BA9-1A50C7A8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ED6CC3-694A-E528-AC58-B99307410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8BB32-4D1A-0911-96C4-FF58FFD6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6B13BC-69AC-92F4-AF5A-59F245E7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9A4B33-FE88-1D03-3B03-0BC7E26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1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A58B3-F16A-144E-F48F-9D416705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0DC1CF-9A7C-BF2D-9388-C1F0A33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9432A3-7142-F4C5-59D4-414C57A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D982AC-B228-2282-ABDA-777137CF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67B51D-7C56-4B13-386B-499F40F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E291AC-23BB-7B1B-5B12-36C3098D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6F149-4441-E4D0-2243-084E8D80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1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28A6D-9FFC-60AD-CF26-BAA38520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BD116-1519-52E2-0581-6A8DD8AF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7F898-9EE1-A378-7BE3-C5324EF3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A43A0F-F326-5D18-5E50-AD699C38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27E5C-177D-011A-2CCE-8E3C945A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8D29FF-4576-B210-5BA3-ADD03D7D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4F0B5-17A9-04F4-A4C6-3256B1CA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BB5862-4F46-EEE9-BB48-FE6B79202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F88338-EEA4-A4CA-0858-1E122A31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4FA289-80A3-4F42-B8CE-C62679C4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37CC6-0562-765D-8CEE-B2C611F9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E1D858-5F58-83F4-A981-09575C72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7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28690C-1FB6-CC5F-7B97-F11E4A02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5B066-7659-6334-13C5-F406A37B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7CAA3-AE3F-219C-63A9-42933FB5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9C22-505A-4EF3-A933-E78709876350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40FCE-C7E5-1C8A-35B9-6357372C6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58F98-30B7-7948-3A27-3B7871D5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FBC79-DC32-4159-BD78-D9D050793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A4BAC-B9B1-7FB4-210E-545C3A82D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e Fundamentos de 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1B957-EC9D-7ADF-AE14-1F8E28F72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5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9D152-C1DA-D110-4377-4A1EBBF3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API REST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04D09-555A-5AD1-FA83-2583622D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REST (</a:t>
            </a:r>
            <a:r>
              <a:rPr lang="pt-BR" b="1" dirty="0" err="1"/>
              <a:t>Representational</a:t>
            </a:r>
            <a:r>
              <a:rPr lang="pt-BR" b="1" dirty="0"/>
              <a:t>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/>
              <a:t>Transfer</a:t>
            </a:r>
            <a:r>
              <a:rPr lang="pt-BR" b="1" dirty="0"/>
              <a:t>)</a:t>
            </a:r>
            <a:r>
              <a:rPr lang="pt-BR" dirty="0"/>
              <a:t> é um </a:t>
            </a:r>
            <a:r>
              <a:rPr lang="pt-BR" b="1" dirty="0"/>
              <a:t>modelo arquitetural</a:t>
            </a:r>
            <a:r>
              <a:rPr lang="pt-BR" dirty="0"/>
              <a:t> usado na maioria das APIs Web modernas.</a:t>
            </a:r>
          </a:p>
          <a:p>
            <a:r>
              <a:rPr lang="pt-BR" dirty="0"/>
              <a:t>Baseia-se em </a:t>
            </a:r>
            <a:r>
              <a:rPr lang="pt-BR" b="1" dirty="0"/>
              <a:t>recursos (URLs)</a:t>
            </a:r>
            <a:r>
              <a:rPr lang="pt-BR" dirty="0"/>
              <a:t> e </a:t>
            </a:r>
            <a:r>
              <a:rPr lang="pt-BR" b="1" dirty="0"/>
              <a:t>métodos HTTP</a:t>
            </a:r>
            <a:r>
              <a:rPr lang="pt-BR" dirty="0"/>
              <a:t>.</a:t>
            </a:r>
          </a:p>
          <a:p>
            <a:r>
              <a:rPr lang="pt-BR" dirty="0"/>
              <a:t>Cada recurso tem um </a:t>
            </a:r>
            <a:r>
              <a:rPr lang="pt-BR" b="1" dirty="0"/>
              <a:t>identificador único (URI)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 de API </a:t>
            </a:r>
            <a:r>
              <a:rPr lang="pt-BR" dirty="0" err="1"/>
              <a:t>RESTful</a:t>
            </a:r>
            <a:r>
              <a:rPr lang="pt-BR" dirty="0"/>
              <a:t>:</a:t>
            </a:r>
          </a:p>
          <a:p>
            <a:r>
              <a:rPr lang="pt-BR" dirty="0"/>
              <a:t>GET /clientes → lista todos</a:t>
            </a:r>
          </a:p>
          <a:p>
            <a:r>
              <a:rPr lang="pt-BR" dirty="0"/>
              <a:t>GET /clientes/1 → busca cliente 1</a:t>
            </a:r>
          </a:p>
          <a:p>
            <a:r>
              <a:rPr lang="pt-BR" dirty="0"/>
              <a:t>POST /clientes → cria novo cliente</a:t>
            </a:r>
          </a:p>
          <a:p>
            <a:r>
              <a:rPr lang="pt-BR" dirty="0"/>
              <a:t>PUT /clientes/1 → atualiza cliente 1</a:t>
            </a:r>
          </a:p>
          <a:p>
            <a:r>
              <a:rPr lang="pt-BR" dirty="0"/>
              <a:t>DELETE /clientes/1 → exclui cliente 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00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175A-1B80-E491-D6E4-9127BC75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Segurança em APIs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59E9E-284A-4D1A-D040-19B5806C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APIs exigem </a:t>
            </a:r>
            <a:r>
              <a:rPr lang="pt-BR" b="1" dirty="0"/>
              <a:t>autenticação e autorização</a:t>
            </a:r>
            <a:r>
              <a:rPr lang="pt-BR" dirty="0"/>
              <a:t>.</a:t>
            </a:r>
          </a:p>
          <a:p>
            <a:r>
              <a:rPr lang="pt-BR" dirty="0"/>
              <a:t>Formas comuns:</a:t>
            </a:r>
          </a:p>
          <a:p>
            <a:pPr lvl="1"/>
            <a:r>
              <a:rPr lang="pt-BR" b="1" dirty="0"/>
              <a:t>API Key:</a:t>
            </a:r>
            <a:r>
              <a:rPr lang="pt-BR" dirty="0"/>
              <a:t> chave de acesso enviada no cabeçalho.</a:t>
            </a:r>
          </a:p>
          <a:p>
            <a:pPr lvl="1"/>
            <a:r>
              <a:rPr lang="pt-BR" b="1" dirty="0"/>
              <a:t>OAuth2 / JWT:</a:t>
            </a:r>
            <a:r>
              <a:rPr lang="pt-BR" dirty="0"/>
              <a:t> tokens para autenticação segura.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GET /dados</a:t>
            </a:r>
          </a:p>
          <a:p>
            <a:r>
              <a:rPr lang="pt-BR" dirty="0" err="1"/>
              <a:t>Authorization</a:t>
            </a:r>
            <a:r>
              <a:rPr lang="pt-BR" dirty="0"/>
              <a:t>: </a:t>
            </a:r>
            <a:r>
              <a:rPr lang="pt-BR" dirty="0" err="1"/>
              <a:t>Bearer</a:t>
            </a:r>
            <a:r>
              <a:rPr lang="pt-BR" dirty="0"/>
              <a:t> eyJhbGciOiJIUzI1NiIsInR5cCI6IkpXVCJ9...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24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66E4-F046-C87F-017F-83ACF719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e </a:t>
            </a:r>
            <a:r>
              <a:rPr lang="pt-BR" dirty="0" err="1"/>
              <a:t>Microserviços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CEFFE-6A76-11EE-FAD8-340B5237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API e </a:t>
            </a:r>
            <a:r>
              <a:rPr lang="pt-BR" b="1" dirty="0" err="1"/>
              <a:t>Microserviços</a:t>
            </a:r>
            <a:endParaRPr lang="pt-BR" b="1" dirty="0"/>
          </a:p>
          <a:p>
            <a:r>
              <a:rPr lang="pt-BR" dirty="0"/>
              <a:t>Em sistemas modernos, cada parte (módulo) é um </a:t>
            </a:r>
            <a:r>
              <a:rPr lang="pt-BR" b="1" dirty="0" err="1"/>
              <a:t>microserviço</a:t>
            </a:r>
            <a:r>
              <a:rPr lang="pt-BR" dirty="0"/>
              <a:t>.</a:t>
            </a:r>
          </a:p>
          <a:p>
            <a:r>
              <a:rPr lang="pt-BR" dirty="0"/>
              <a:t>As APIs conectam esses módulos, permitindo </a:t>
            </a:r>
            <a:r>
              <a:rPr lang="pt-BR" b="1" dirty="0"/>
              <a:t>comunicação entre serviços independentes</a:t>
            </a:r>
            <a:r>
              <a:rPr lang="pt-BR" dirty="0"/>
              <a:t>.</a:t>
            </a:r>
          </a:p>
          <a:p>
            <a:r>
              <a:rPr lang="pt-BR" dirty="0"/>
              <a:t>Facilita </a:t>
            </a:r>
            <a:r>
              <a:rPr lang="pt-BR" b="1" dirty="0"/>
              <a:t>escalabilidade</a:t>
            </a:r>
            <a:r>
              <a:rPr lang="pt-BR" dirty="0"/>
              <a:t>, </a:t>
            </a:r>
            <a:r>
              <a:rPr lang="pt-BR" b="1" dirty="0"/>
              <a:t>manutenção</a:t>
            </a:r>
            <a:r>
              <a:rPr lang="pt-BR" dirty="0"/>
              <a:t> e </a:t>
            </a:r>
            <a:r>
              <a:rPr lang="pt-BR" b="1" dirty="0"/>
              <a:t>reuso</a:t>
            </a:r>
            <a:r>
              <a:rPr lang="pt-BR" dirty="0"/>
              <a:t> de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32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60CAD-0AEC-EC2B-89A2-27C73A5C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e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BAB5C-D35A-E187-27B3-943704A9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7B97BA-90EB-2948-3B79-C0D92FCF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42" y="2292821"/>
            <a:ext cx="8102579" cy="2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9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54129-DBD0-70D8-EF8C-EE363F6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de API Simples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C658-3907-CA26-5A28-70089440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Recurso:</a:t>
            </a:r>
            <a:r>
              <a:rPr lang="pt-BR" dirty="0"/>
              <a:t> Produtos</a:t>
            </a:r>
            <a:br>
              <a:rPr lang="pt-BR" dirty="0"/>
            </a:br>
            <a:r>
              <a:rPr lang="pt-BR" b="1" dirty="0"/>
              <a:t>Rotas:</a:t>
            </a:r>
            <a:endParaRPr lang="pt-BR" dirty="0"/>
          </a:p>
          <a:p>
            <a:r>
              <a:rPr lang="pt-BR" dirty="0"/>
              <a:t>GET /produtos        → listar produtos</a:t>
            </a:r>
          </a:p>
          <a:p>
            <a:r>
              <a:rPr lang="pt-BR" dirty="0"/>
              <a:t>POST /produtos       → cadastrar produto</a:t>
            </a:r>
          </a:p>
          <a:p>
            <a:r>
              <a:rPr lang="pt-BR" dirty="0"/>
              <a:t>GET /produtos/{id}   → buscar produto por ID</a:t>
            </a:r>
          </a:p>
          <a:p>
            <a:r>
              <a:rPr lang="pt-BR" dirty="0"/>
              <a:t>PUT /produtos/{id}   → atualizar produto</a:t>
            </a:r>
          </a:p>
          <a:p>
            <a:r>
              <a:rPr lang="pt-BR" dirty="0"/>
              <a:t>DELETE /produtos/{id} → remover produto</a:t>
            </a:r>
          </a:p>
          <a:p>
            <a:endParaRPr lang="pt-BR" dirty="0"/>
          </a:p>
          <a:p>
            <a:r>
              <a:rPr lang="pt-BR" dirty="0"/>
              <a:t>Esse será o tipo de API que você criará com </a:t>
            </a:r>
            <a:r>
              <a:rPr lang="pt-BR" b="1" dirty="0"/>
              <a:t>Java Spring Boot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79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69E5-7377-9506-5119-81BC1570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 de APIs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1B2C1-3A81-8739-C1DD-BC7703DF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Aplicativos Mobile (Android, iOS)</a:t>
            </a:r>
          </a:p>
          <a:p>
            <a:endParaRPr lang="pt-BR" dirty="0"/>
          </a:p>
          <a:p>
            <a:r>
              <a:rPr lang="pt-BR" dirty="0"/>
              <a:t>Integração entre sistemas corporativos</a:t>
            </a:r>
            <a:br>
              <a:rPr lang="pt-BR" dirty="0"/>
            </a:br>
            <a:endParaRPr lang="pt-BR" dirty="0"/>
          </a:p>
          <a:p>
            <a:r>
              <a:rPr lang="pt-BR" dirty="0"/>
              <a:t>Plataformas de e-commerce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Chatbots</a:t>
            </a:r>
            <a:r>
              <a:rPr lang="pt-BR" dirty="0"/>
              <a:t> e assistentes virtuais</a:t>
            </a:r>
            <a:br>
              <a:rPr lang="pt-BR" dirty="0"/>
            </a:br>
            <a:endParaRPr lang="pt-BR" dirty="0"/>
          </a:p>
          <a:p>
            <a:r>
              <a:rPr lang="pt-BR" dirty="0"/>
              <a:t>Sistemas de pagamento online</a:t>
            </a:r>
            <a:br>
              <a:rPr lang="pt-BR" dirty="0"/>
            </a:br>
            <a:endParaRPr lang="pt-BR" dirty="0"/>
          </a:p>
          <a:p>
            <a:r>
              <a:rPr lang="pt-BR" dirty="0"/>
              <a:t>Internet das Coisas (IoT)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89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48544-943F-D80C-6BFC-F8628EC4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22C7C-1632-E07F-77E2-134EC63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r>
              <a:rPr lang="pt-BR" dirty="0"/>
              <a:t>APIs são a </a:t>
            </a:r>
            <a:r>
              <a:rPr lang="pt-BR" b="1" dirty="0"/>
              <a:t>cola digital</a:t>
            </a:r>
            <a:r>
              <a:rPr lang="pt-BR" dirty="0"/>
              <a:t> que conecta sistemas, apps e serviços.</a:t>
            </a:r>
          </a:p>
          <a:p>
            <a:r>
              <a:rPr lang="pt-BR" dirty="0"/>
              <a:t>Saber </a:t>
            </a:r>
            <a:r>
              <a:rPr lang="pt-BR" b="1" dirty="0"/>
              <a:t>criar e consumir APIs</a:t>
            </a:r>
            <a:r>
              <a:rPr lang="pt-BR" dirty="0"/>
              <a:t> é essencial para qualquer desenvolvedor moderno.</a:t>
            </a:r>
          </a:p>
          <a:p>
            <a:r>
              <a:rPr lang="pt-BR" dirty="0"/>
              <a:t>No próximo passo:</a:t>
            </a:r>
            <a:br>
              <a:rPr lang="pt-BR" dirty="0"/>
            </a:br>
            <a:endParaRPr lang="pt-BR" dirty="0"/>
          </a:p>
          <a:p>
            <a:r>
              <a:rPr lang="pt-BR" dirty="0"/>
              <a:t>Consumir nossa </a:t>
            </a:r>
            <a:r>
              <a:rPr lang="pt-BR" b="1" dirty="0"/>
              <a:t>primeira API REST</a:t>
            </a:r>
            <a:r>
              <a:rPr lang="pt-BR" dirty="0"/>
              <a:t> com </a:t>
            </a:r>
            <a:r>
              <a:rPr lang="pt-BR" b="1" dirty="0"/>
              <a:t>Java Script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9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E41A-39D5-32FC-2273-69DF967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42AA5-CEC7-0444-B49D-A3AA1735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simples e didático em </a:t>
            </a:r>
            <a:r>
              <a:rPr lang="pt-BR" dirty="0" err="1"/>
              <a:t>JavaScript</a:t>
            </a:r>
            <a:r>
              <a:rPr lang="pt-BR" dirty="0"/>
              <a:t> que consome uma API pública </a:t>
            </a:r>
          </a:p>
          <a:p>
            <a:pPr lvl="1"/>
            <a:r>
              <a:rPr lang="pt-BR" dirty="0"/>
              <a:t>(https://jsonplaceholder.typicode.com/</a:t>
            </a:r>
            <a:r>
              <a:rPr lang="pt-BR" dirty="0" err="1"/>
              <a:t>users</a:t>
            </a:r>
            <a:r>
              <a:rPr lang="pt-BR" dirty="0"/>
              <a:t>)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 exibe os dados dos usuários no navegador.</a:t>
            </a:r>
          </a:p>
          <a:p>
            <a:pPr lvl="1"/>
            <a:endParaRPr lang="pt-BR" dirty="0"/>
          </a:p>
          <a:p>
            <a:r>
              <a:rPr lang="pt-BR" dirty="0"/>
              <a:t>Objetivo do exemplo</a:t>
            </a:r>
          </a:p>
          <a:p>
            <a:endParaRPr lang="pt-BR" dirty="0"/>
          </a:p>
          <a:p>
            <a:pPr lvl="1"/>
            <a:r>
              <a:rPr lang="pt-BR" dirty="0"/>
              <a:t>Consumir uma API REST com </a:t>
            </a:r>
            <a:r>
              <a:rPr lang="pt-BR" dirty="0" err="1"/>
              <a:t>fetch</a:t>
            </a:r>
            <a:r>
              <a:rPr lang="pt-BR" dirty="0"/>
              <a:t>() e exibir o nome e o </a:t>
            </a:r>
            <a:r>
              <a:rPr lang="pt-BR" dirty="0" err="1"/>
              <a:t>email</a:t>
            </a:r>
            <a:r>
              <a:rPr lang="pt-BR" dirty="0"/>
              <a:t> de cada usuário retornado.</a:t>
            </a:r>
          </a:p>
        </p:txBody>
      </p:sp>
    </p:spTree>
    <p:extLst>
      <p:ext uri="{BB962C8B-B14F-4D97-AF65-F5344CB8AC3E}">
        <p14:creationId xmlns:p14="http://schemas.microsoft.com/office/powerpoint/2010/main" val="317502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3068C-5A09-04ED-D365-0F6534A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856F9-A334-C4A6-0378-2F03BC50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da função </a:t>
            </a:r>
            <a:r>
              <a:rPr lang="pt-BR" dirty="0" err="1"/>
              <a:t>fetch</a:t>
            </a:r>
            <a:r>
              <a:rPr lang="pt-BR" dirty="0"/>
              <a:t>() para acessar dados de uma API externa.</a:t>
            </a:r>
          </a:p>
          <a:p>
            <a:endParaRPr lang="pt-BR" dirty="0"/>
          </a:p>
          <a:p>
            <a:r>
              <a:rPr lang="pt-BR" dirty="0"/>
              <a:t>Conversão da resposta para JSON com </a:t>
            </a:r>
            <a:r>
              <a:rPr lang="pt-BR" dirty="0" err="1"/>
              <a:t>resposta.json</a:t>
            </a:r>
            <a:r>
              <a:rPr lang="pt-BR" dirty="0"/>
              <a:t>().</a:t>
            </a:r>
          </a:p>
          <a:p>
            <a:endParaRPr lang="pt-BR" dirty="0"/>
          </a:p>
          <a:p>
            <a:r>
              <a:rPr lang="pt-BR" dirty="0"/>
              <a:t>Iteração com for para percorrer os dados.</a:t>
            </a:r>
          </a:p>
          <a:p>
            <a:endParaRPr lang="pt-BR" dirty="0"/>
          </a:p>
          <a:p>
            <a:r>
              <a:rPr lang="pt-BR" dirty="0"/>
              <a:t>Manipulação do DOM com </a:t>
            </a:r>
            <a:r>
              <a:rPr lang="pt-BR" dirty="0" err="1"/>
              <a:t>createElement</a:t>
            </a:r>
            <a:r>
              <a:rPr lang="pt-BR" dirty="0"/>
              <a:t> e </a:t>
            </a:r>
            <a:r>
              <a:rPr lang="pt-BR" dirty="0" err="1"/>
              <a:t>appendChild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85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CA3DE-1EA1-1D92-4197-5319E844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4" y="0"/>
            <a:ext cx="10515600" cy="6029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00" dirty="0"/>
              <a:t>&lt;!DOCTYPE </a:t>
            </a:r>
            <a:r>
              <a:rPr lang="pt-BR" sz="700" dirty="0" err="1"/>
              <a:t>html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r>
              <a:rPr lang="pt-BR" sz="700" dirty="0"/>
              <a:t>&lt;</a:t>
            </a:r>
            <a:r>
              <a:rPr lang="pt-BR" sz="700" dirty="0" err="1"/>
              <a:t>html</a:t>
            </a:r>
            <a:r>
              <a:rPr lang="pt-BR" sz="700" dirty="0"/>
              <a:t> </a:t>
            </a:r>
            <a:r>
              <a:rPr lang="pt-BR" sz="700" dirty="0" err="1"/>
              <a:t>lang</a:t>
            </a:r>
            <a:r>
              <a:rPr lang="pt-BR" sz="700" dirty="0"/>
              <a:t>="</a:t>
            </a:r>
            <a:r>
              <a:rPr lang="pt-BR" sz="700" dirty="0" err="1"/>
              <a:t>pt</a:t>
            </a:r>
            <a:r>
              <a:rPr lang="pt-BR" sz="700" dirty="0"/>
              <a:t>-BR"&gt;</a:t>
            </a:r>
          </a:p>
          <a:p>
            <a:pPr marL="0" indent="0">
              <a:buNone/>
            </a:pPr>
            <a:r>
              <a:rPr lang="pt-BR" sz="700" dirty="0"/>
              <a:t>&lt;</a:t>
            </a:r>
            <a:r>
              <a:rPr lang="pt-BR" sz="700" dirty="0" err="1"/>
              <a:t>head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r>
              <a:rPr lang="pt-BR" sz="700" dirty="0"/>
              <a:t>  &lt;meta </a:t>
            </a:r>
            <a:r>
              <a:rPr lang="pt-BR" sz="700" dirty="0" err="1"/>
              <a:t>charset</a:t>
            </a:r>
            <a:r>
              <a:rPr lang="pt-BR" sz="700" dirty="0"/>
              <a:t>="UTF-8"&gt;</a:t>
            </a:r>
          </a:p>
          <a:p>
            <a:pPr marL="0" indent="0">
              <a:buNone/>
            </a:pPr>
            <a:r>
              <a:rPr lang="pt-BR" sz="700" dirty="0"/>
              <a:t>  &lt;</a:t>
            </a:r>
            <a:r>
              <a:rPr lang="pt-BR" sz="700" dirty="0" err="1"/>
              <a:t>title</a:t>
            </a:r>
            <a:r>
              <a:rPr lang="pt-BR" sz="700" dirty="0"/>
              <a:t>&gt;Exemplo de Consumo de API&lt;/</a:t>
            </a:r>
            <a:r>
              <a:rPr lang="pt-BR" sz="700" dirty="0" err="1"/>
              <a:t>title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r>
              <a:rPr lang="pt-BR" sz="700" dirty="0"/>
              <a:t>&lt;/</a:t>
            </a:r>
            <a:r>
              <a:rPr lang="pt-BR" sz="700" dirty="0" err="1"/>
              <a:t>head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r>
              <a:rPr lang="pt-BR" sz="700" dirty="0"/>
              <a:t>&lt;body&gt;</a:t>
            </a:r>
          </a:p>
          <a:p>
            <a:pPr marL="0" indent="0">
              <a:buNone/>
            </a:pPr>
            <a:r>
              <a:rPr lang="pt-BR" sz="700" dirty="0"/>
              <a:t>  &lt;h1&gt;Lista de Usuários&lt;/h1&gt;</a:t>
            </a:r>
          </a:p>
          <a:p>
            <a:pPr marL="0" indent="0">
              <a:buNone/>
            </a:pPr>
            <a:r>
              <a:rPr lang="pt-BR" sz="700" dirty="0"/>
              <a:t>  &lt;</a:t>
            </a:r>
            <a:r>
              <a:rPr lang="pt-BR" sz="700" dirty="0" err="1"/>
              <a:t>button</a:t>
            </a:r>
            <a:r>
              <a:rPr lang="pt-BR" sz="700" dirty="0"/>
              <a:t> </a:t>
            </a:r>
            <a:r>
              <a:rPr lang="pt-BR" sz="700" dirty="0" err="1"/>
              <a:t>onclick</a:t>
            </a:r>
            <a:r>
              <a:rPr lang="pt-BR" sz="700" dirty="0"/>
              <a:t>="</a:t>
            </a:r>
            <a:r>
              <a:rPr lang="pt-BR" sz="700" dirty="0" err="1"/>
              <a:t>carregarUsuarios</a:t>
            </a:r>
            <a:r>
              <a:rPr lang="pt-BR" sz="700" dirty="0"/>
              <a:t>()"&gt;Carregar Dados&lt;/</a:t>
            </a:r>
            <a:r>
              <a:rPr lang="pt-BR" sz="700" dirty="0" err="1"/>
              <a:t>button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r>
              <a:rPr lang="pt-BR" sz="700" dirty="0"/>
              <a:t>  &lt;</a:t>
            </a:r>
            <a:r>
              <a:rPr lang="pt-BR" sz="700" dirty="0" err="1"/>
              <a:t>ul</a:t>
            </a:r>
            <a:r>
              <a:rPr lang="pt-BR" sz="700" dirty="0"/>
              <a:t> id="</a:t>
            </a:r>
            <a:r>
              <a:rPr lang="pt-BR" sz="700" dirty="0" err="1"/>
              <a:t>listaUsuarios</a:t>
            </a:r>
            <a:r>
              <a:rPr lang="pt-BR" sz="700" dirty="0"/>
              <a:t>"&gt;&lt;/</a:t>
            </a:r>
            <a:r>
              <a:rPr lang="pt-BR" sz="700" dirty="0" err="1"/>
              <a:t>ul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r>
              <a:rPr lang="pt-BR" sz="700" dirty="0"/>
              <a:t>  &lt;script&gt;</a:t>
            </a:r>
          </a:p>
          <a:p>
            <a:pPr marL="0" indent="0">
              <a:buNone/>
            </a:pPr>
            <a:r>
              <a:rPr lang="pt-BR" sz="700" dirty="0"/>
              <a:t>    </a:t>
            </a:r>
            <a:r>
              <a:rPr lang="pt-BR" sz="700" dirty="0" err="1"/>
              <a:t>async</a:t>
            </a:r>
            <a:r>
              <a:rPr lang="pt-BR" sz="700" dirty="0"/>
              <a:t> </a:t>
            </a:r>
            <a:r>
              <a:rPr lang="pt-BR" sz="700" dirty="0" err="1"/>
              <a:t>function</a:t>
            </a:r>
            <a:r>
              <a:rPr lang="pt-BR" sz="700" dirty="0"/>
              <a:t> </a:t>
            </a:r>
            <a:r>
              <a:rPr lang="pt-BR" sz="700" dirty="0" err="1"/>
              <a:t>carregarUsuarios</a:t>
            </a:r>
            <a:r>
              <a:rPr lang="pt-BR" sz="700" dirty="0"/>
              <a:t>() {</a:t>
            </a:r>
          </a:p>
          <a:p>
            <a:pPr marL="0" indent="0">
              <a:buNone/>
            </a:pPr>
            <a:r>
              <a:rPr lang="pt-BR" sz="700" dirty="0"/>
              <a:t>      </a:t>
            </a:r>
            <a:r>
              <a:rPr lang="pt-BR" sz="700" dirty="0" err="1"/>
              <a:t>try</a:t>
            </a:r>
            <a:r>
              <a:rPr lang="pt-BR" sz="700" dirty="0"/>
              <a:t> {</a:t>
            </a:r>
          </a:p>
          <a:p>
            <a:pPr marL="0" indent="0">
              <a:buNone/>
            </a:pPr>
            <a:r>
              <a:rPr lang="pt-BR" sz="700" dirty="0"/>
              <a:t>        </a:t>
            </a:r>
            <a:r>
              <a:rPr lang="pt-BR" sz="700" dirty="0" err="1"/>
              <a:t>const</a:t>
            </a:r>
            <a:r>
              <a:rPr lang="pt-BR" sz="700" dirty="0"/>
              <a:t> resposta = </a:t>
            </a:r>
            <a:r>
              <a:rPr lang="pt-BR" sz="700" dirty="0" err="1"/>
              <a:t>await</a:t>
            </a:r>
            <a:r>
              <a:rPr lang="pt-BR" sz="700" dirty="0"/>
              <a:t> </a:t>
            </a:r>
            <a:r>
              <a:rPr lang="pt-BR" sz="700" dirty="0" err="1"/>
              <a:t>fetch</a:t>
            </a:r>
            <a:r>
              <a:rPr lang="pt-BR" sz="700" dirty="0"/>
              <a:t>("https://jsonplaceholder.typicode.com/</a:t>
            </a:r>
            <a:r>
              <a:rPr lang="pt-BR" sz="700" dirty="0" err="1"/>
              <a:t>users</a:t>
            </a:r>
            <a:r>
              <a:rPr lang="pt-BR" sz="700" dirty="0"/>
              <a:t>");</a:t>
            </a:r>
          </a:p>
          <a:p>
            <a:pPr marL="0" indent="0">
              <a:buNone/>
            </a:pPr>
            <a:r>
              <a:rPr lang="pt-BR" sz="700" dirty="0"/>
              <a:t>        </a:t>
            </a:r>
            <a:r>
              <a:rPr lang="pt-BR" sz="700" dirty="0" err="1"/>
              <a:t>const</a:t>
            </a:r>
            <a:r>
              <a:rPr lang="pt-BR" sz="700" dirty="0"/>
              <a:t> </a:t>
            </a:r>
            <a:r>
              <a:rPr lang="pt-BR" sz="700" dirty="0" err="1"/>
              <a:t>usuarios</a:t>
            </a:r>
            <a:r>
              <a:rPr lang="pt-BR" sz="700" dirty="0"/>
              <a:t> = </a:t>
            </a:r>
            <a:r>
              <a:rPr lang="pt-BR" sz="700" dirty="0" err="1"/>
              <a:t>await</a:t>
            </a:r>
            <a:r>
              <a:rPr lang="pt-BR" sz="700" dirty="0"/>
              <a:t> </a:t>
            </a:r>
            <a:r>
              <a:rPr lang="pt-BR" sz="700" dirty="0" err="1"/>
              <a:t>resposta.json</a:t>
            </a:r>
            <a:r>
              <a:rPr lang="pt-BR" sz="700" dirty="0"/>
              <a:t>();</a:t>
            </a:r>
          </a:p>
          <a:p>
            <a:pPr marL="0" indent="0">
              <a:buNone/>
            </a:pPr>
            <a:r>
              <a:rPr lang="pt-BR" sz="700" dirty="0"/>
              <a:t>        </a:t>
            </a:r>
            <a:r>
              <a:rPr lang="pt-BR" sz="700" dirty="0" err="1"/>
              <a:t>const</a:t>
            </a:r>
            <a:r>
              <a:rPr lang="pt-BR" sz="700" dirty="0"/>
              <a:t> lista = </a:t>
            </a:r>
            <a:r>
              <a:rPr lang="pt-BR" sz="700" dirty="0" err="1"/>
              <a:t>document.getElementById</a:t>
            </a:r>
            <a:r>
              <a:rPr lang="pt-BR" sz="700" dirty="0"/>
              <a:t>("</a:t>
            </a:r>
            <a:r>
              <a:rPr lang="pt-BR" sz="700" dirty="0" err="1"/>
              <a:t>listaUsuarios</a:t>
            </a:r>
            <a:r>
              <a:rPr lang="pt-BR" sz="700" dirty="0"/>
              <a:t>");</a:t>
            </a:r>
          </a:p>
          <a:p>
            <a:pPr marL="0" indent="0">
              <a:buNone/>
            </a:pPr>
            <a:r>
              <a:rPr lang="pt-BR" sz="700" dirty="0"/>
              <a:t>        </a:t>
            </a:r>
            <a:r>
              <a:rPr lang="pt-BR" sz="700" dirty="0" err="1"/>
              <a:t>lista.innerHTML</a:t>
            </a:r>
            <a:r>
              <a:rPr lang="pt-BR" sz="700" dirty="0"/>
              <a:t> = ""; // limpa lista</a:t>
            </a:r>
          </a:p>
          <a:p>
            <a:pPr marL="0" indent="0">
              <a:buNone/>
            </a:pPr>
            <a:br>
              <a:rPr lang="pt-BR" sz="700" dirty="0"/>
            </a:br>
            <a:r>
              <a:rPr lang="pt-BR" sz="700" dirty="0"/>
              <a:t>        for (</a:t>
            </a:r>
            <a:r>
              <a:rPr lang="pt-BR" sz="700" dirty="0" err="1"/>
              <a:t>let</a:t>
            </a:r>
            <a:r>
              <a:rPr lang="pt-BR" sz="700" dirty="0"/>
              <a:t> i = 0; i &lt; </a:t>
            </a:r>
            <a:r>
              <a:rPr lang="pt-BR" sz="700" dirty="0" err="1"/>
              <a:t>usuarios.length</a:t>
            </a:r>
            <a:r>
              <a:rPr lang="pt-BR" sz="700" dirty="0"/>
              <a:t>; i++) {</a:t>
            </a:r>
          </a:p>
          <a:p>
            <a:pPr marL="0" indent="0">
              <a:buNone/>
            </a:pPr>
            <a:r>
              <a:rPr lang="pt-BR" sz="700" dirty="0"/>
              <a:t>          </a:t>
            </a:r>
            <a:r>
              <a:rPr lang="pt-BR" sz="700" dirty="0" err="1"/>
              <a:t>const</a:t>
            </a:r>
            <a:r>
              <a:rPr lang="pt-BR" sz="700" dirty="0"/>
              <a:t> li = </a:t>
            </a:r>
            <a:r>
              <a:rPr lang="pt-BR" sz="700" dirty="0" err="1"/>
              <a:t>document.createElement</a:t>
            </a:r>
            <a:r>
              <a:rPr lang="pt-BR" sz="700" dirty="0"/>
              <a:t>("li");</a:t>
            </a:r>
          </a:p>
          <a:p>
            <a:pPr marL="0" indent="0">
              <a:buNone/>
            </a:pPr>
            <a:r>
              <a:rPr lang="pt-BR" sz="700" dirty="0"/>
              <a:t>          </a:t>
            </a:r>
            <a:r>
              <a:rPr lang="pt-BR" sz="700" dirty="0" err="1"/>
              <a:t>li.textContent</a:t>
            </a:r>
            <a:r>
              <a:rPr lang="pt-BR" sz="700" dirty="0"/>
              <a:t> = `${</a:t>
            </a:r>
            <a:r>
              <a:rPr lang="pt-BR" sz="700" dirty="0" err="1"/>
              <a:t>usuarios</a:t>
            </a:r>
            <a:r>
              <a:rPr lang="pt-BR" sz="700" dirty="0"/>
              <a:t>[i].</a:t>
            </a:r>
            <a:r>
              <a:rPr lang="pt-BR" sz="700" dirty="0" err="1"/>
              <a:t>name</a:t>
            </a:r>
            <a:r>
              <a:rPr lang="pt-BR" sz="700" dirty="0"/>
              <a:t>} - ${</a:t>
            </a:r>
            <a:r>
              <a:rPr lang="pt-BR" sz="700" dirty="0" err="1"/>
              <a:t>usuarios</a:t>
            </a:r>
            <a:r>
              <a:rPr lang="pt-BR" sz="700" dirty="0"/>
              <a:t>[i].</a:t>
            </a:r>
            <a:r>
              <a:rPr lang="pt-BR" sz="700" dirty="0" err="1"/>
              <a:t>email</a:t>
            </a:r>
            <a:r>
              <a:rPr lang="pt-BR" sz="700" dirty="0"/>
              <a:t>}`;</a:t>
            </a:r>
          </a:p>
          <a:p>
            <a:pPr marL="0" indent="0">
              <a:buNone/>
            </a:pPr>
            <a:r>
              <a:rPr lang="pt-BR" sz="700" dirty="0"/>
              <a:t>          </a:t>
            </a:r>
            <a:r>
              <a:rPr lang="pt-BR" sz="700" dirty="0" err="1"/>
              <a:t>lista.appendChild</a:t>
            </a:r>
            <a:r>
              <a:rPr lang="pt-BR" sz="700" dirty="0"/>
              <a:t>(li);</a:t>
            </a:r>
          </a:p>
          <a:p>
            <a:pPr marL="0" indent="0">
              <a:buNone/>
            </a:pPr>
            <a:r>
              <a:rPr lang="pt-BR" sz="700" dirty="0"/>
              <a:t>        }</a:t>
            </a:r>
          </a:p>
          <a:p>
            <a:pPr marL="0" indent="0">
              <a:buNone/>
            </a:pPr>
            <a:r>
              <a:rPr lang="pt-BR" sz="700" dirty="0"/>
              <a:t>      } catch (erro) {</a:t>
            </a:r>
          </a:p>
          <a:p>
            <a:pPr marL="0" indent="0">
              <a:buNone/>
            </a:pPr>
            <a:r>
              <a:rPr lang="pt-BR" sz="700" dirty="0"/>
              <a:t>        </a:t>
            </a:r>
            <a:r>
              <a:rPr lang="pt-BR" sz="700" dirty="0" err="1"/>
              <a:t>console.error</a:t>
            </a:r>
            <a:r>
              <a:rPr lang="pt-BR" sz="700" dirty="0"/>
              <a:t>("Erro ao carregar usuários:", erro);</a:t>
            </a:r>
          </a:p>
          <a:p>
            <a:pPr marL="0" indent="0">
              <a:buNone/>
            </a:pPr>
            <a:r>
              <a:rPr lang="pt-BR" sz="700" dirty="0"/>
              <a:t>        </a:t>
            </a:r>
            <a:r>
              <a:rPr lang="pt-BR" sz="700" dirty="0" err="1"/>
              <a:t>alert</a:t>
            </a:r>
            <a:r>
              <a:rPr lang="pt-BR" sz="700" dirty="0"/>
              <a:t>("Não foi possível carregar os dados da API.");</a:t>
            </a:r>
          </a:p>
          <a:p>
            <a:pPr marL="0" indent="0">
              <a:buNone/>
            </a:pPr>
            <a:r>
              <a:rPr lang="pt-BR" sz="700" dirty="0"/>
              <a:t>      }</a:t>
            </a:r>
          </a:p>
          <a:p>
            <a:pPr marL="0" indent="0">
              <a:buNone/>
            </a:pPr>
            <a:r>
              <a:rPr lang="pt-BR" sz="700" dirty="0"/>
              <a:t>    }</a:t>
            </a:r>
          </a:p>
          <a:p>
            <a:pPr marL="0" indent="0">
              <a:buNone/>
            </a:pPr>
            <a:r>
              <a:rPr lang="pt-BR" sz="700" dirty="0"/>
              <a:t>  &lt;/script&gt;</a:t>
            </a:r>
          </a:p>
          <a:p>
            <a:pPr marL="0" indent="0">
              <a:buNone/>
            </a:pPr>
            <a:r>
              <a:rPr lang="pt-BR" sz="700" dirty="0"/>
              <a:t>&lt;/body&gt;</a:t>
            </a:r>
          </a:p>
          <a:p>
            <a:pPr marL="0" indent="0">
              <a:buNone/>
            </a:pPr>
            <a:r>
              <a:rPr lang="pt-BR" sz="700" dirty="0"/>
              <a:t>&lt;/</a:t>
            </a:r>
            <a:r>
              <a:rPr lang="pt-BR" sz="700" dirty="0" err="1"/>
              <a:t>html</a:t>
            </a:r>
            <a:r>
              <a:rPr lang="pt-BR" sz="700" dirty="0"/>
              <a:t>&gt;</a:t>
            </a:r>
          </a:p>
          <a:p>
            <a:pPr marL="0" indent="0">
              <a:buNone/>
            </a:pP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199290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1E48F-5BAF-BCCE-9A10-ECD3AA82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às APIs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8DEC6-A6D7-BD07-9FD3-3AE1178F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Conceitos, fundamentos, aplicações e 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414058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170B2-1752-D9B6-B9A5-7A63ABF4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Exercício: Consulta de Endereços via API Pública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FC572-AC4A-9433-246E-8693A66F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Contexto: </a:t>
            </a:r>
            <a:r>
              <a:rPr lang="pt-BR" dirty="0"/>
              <a:t>Você está desenvolvendo um sistema de consulta de endereços. Para isso, seu sistema deve consumir uma </a:t>
            </a:r>
            <a:r>
              <a:rPr lang="pt-BR" b="1" dirty="0"/>
              <a:t>API pública</a:t>
            </a:r>
            <a:r>
              <a:rPr lang="pt-BR" dirty="0"/>
              <a:t> que retorna dados de usuários fictícios, simulando uma base de dados de clientes.</a:t>
            </a:r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Utilizar </a:t>
            </a:r>
            <a:r>
              <a:rPr lang="pt-BR" dirty="0" err="1"/>
              <a:t>JavaScript</a:t>
            </a:r>
            <a:r>
              <a:rPr lang="pt-BR" dirty="0"/>
              <a:t> para consumir a API pública https://jsonplaceholder.typicode.com/users e exibir apenas os </a:t>
            </a:r>
            <a:r>
              <a:rPr lang="pt-BR" b="1" dirty="0"/>
              <a:t>nomes dos usuários</a:t>
            </a:r>
            <a:r>
              <a:rPr lang="pt-BR" dirty="0"/>
              <a:t> e seus </a:t>
            </a:r>
            <a:r>
              <a:rPr lang="pt-BR" b="1" dirty="0"/>
              <a:t>endereços completos</a:t>
            </a:r>
            <a:r>
              <a:rPr lang="pt-BR" dirty="0"/>
              <a:t> (rua, cidade e CEP).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24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D465-F59A-7142-B9DA-0D7B5BB0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Instruções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DEC6D-D3E2-2487-DE44-FE399456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Crie uma página HTML com:</a:t>
            </a:r>
          </a:p>
          <a:p>
            <a:pPr lvl="1"/>
            <a:r>
              <a:rPr lang="pt-BR" dirty="0"/>
              <a:t>Um botão chamado </a:t>
            </a:r>
            <a:r>
              <a:rPr lang="pt-BR" b="1" dirty="0"/>
              <a:t>"Consultar Endereços"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Uma lista (por exemplo, &lt;</a:t>
            </a:r>
            <a:r>
              <a:rPr lang="pt-BR" dirty="0" err="1"/>
              <a:t>ul</a:t>
            </a:r>
            <a:r>
              <a:rPr lang="pt-BR" dirty="0"/>
              <a:t>&gt;) para exibir os dados na tela.</a:t>
            </a:r>
          </a:p>
          <a:p>
            <a:r>
              <a:rPr lang="pt-BR" dirty="0"/>
              <a:t>Quando o botão for clicado:</a:t>
            </a:r>
          </a:p>
          <a:p>
            <a:pPr lvl="1"/>
            <a:r>
              <a:rPr lang="pt-BR" dirty="0"/>
              <a:t>Faça uma requisição para a URL: https://jsonplaceholder.typicode.com/users</a:t>
            </a:r>
          </a:p>
          <a:p>
            <a:pPr lvl="1"/>
            <a:r>
              <a:rPr lang="pt-BR" dirty="0"/>
              <a:t>Para cada usuário, exiba:</a:t>
            </a:r>
          </a:p>
          <a:p>
            <a:pPr lvl="2"/>
            <a:r>
              <a:rPr lang="pt-BR" dirty="0"/>
              <a:t>Nome</a:t>
            </a:r>
          </a:p>
          <a:p>
            <a:pPr lvl="2"/>
            <a:r>
              <a:rPr lang="pt-BR" dirty="0"/>
              <a:t>Endereço completo no formato:</a:t>
            </a:r>
            <a:br>
              <a:rPr lang="pt-BR" dirty="0"/>
            </a:br>
            <a:r>
              <a:rPr lang="pt-BR" dirty="0"/>
              <a:t>Rua, Cidade - CEP</a:t>
            </a:r>
          </a:p>
          <a:p>
            <a:endParaRPr lang="pt-BR" b="1" dirty="0"/>
          </a:p>
          <a:p>
            <a:r>
              <a:rPr lang="pt-BR" b="1" dirty="0"/>
              <a:t>Exemplo de saída esperada:</a:t>
            </a:r>
            <a:endParaRPr lang="pt-BR" dirty="0"/>
          </a:p>
          <a:p>
            <a:pPr lvl="1"/>
            <a:r>
              <a:rPr lang="pt-BR" dirty="0"/>
              <a:t>Nome: </a:t>
            </a:r>
            <a:r>
              <a:rPr lang="pt-BR" dirty="0" err="1"/>
              <a:t>Leanne</a:t>
            </a:r>
            <a:r>
              <a:rPr lang="pt-BR" dirty="0"/>
              <a:t> Graham</a:t>
            </a:r>
          </a:p>
          <a:p>
            <a:pPr lvl="1"/>
            <a:r>
              <a:rPr lang="pt-BR" dirty="0"/>
              <a:t>Endereço: </a:t>
            </a:r>
            <a:r>
              <a:rPr lang="pt-BR" dirty="0" err="1"/>
              <a:t>Kulas</a:t>
            </a:r>
            <a:r>
              <a:rPr lang="pt-BR" dirty="0"/>
              <a:t> Light, </a:t>
            </a:r>
            <a:r>
              <a:rPr lang="pt-BR" dirty="0" err="1"/>
              <a:t>Gwenborough</a:t>
            </a:r>
            <a:r>
              <a:rPr lang="pt-BR" dirty="0"/>
              <a:t> - 92998-3874</a:t>
            </a:r>
          </a:p>
          <a:p>
            <a:endParaRPr lang="pt-BR" dirty="0"/>
          </a:p>
          <a:p>
            <a:r>
              <a:rPr lang="pt-BR" dirty="0"/>
              <a:t>Exiba todos os dados na tela usando o DOM (sem console.log).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5D467-B32F-37F3-7C42-AD4F9105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uma API?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E423D-FD31-F256-9441-587417D7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API (</a:t>
            </a:r>
            <a:r>
              <a:rPr lang="pt-BR" b="1" dirty="0" err="1"/>
              <a:t>Application</a:t>
            </a:r>
            <a:r>
              <a:rPr lang="pt-BR" b="1" dirty="0"/>
              <a:t> </a:t>
            </a:r>
            <a:r>
              <a:rPr lang="pt-BR" b="1" dirty="0" err="1"/>
              <a:t>Programming</a:t>
            </a:r>
            <a:r>
              <a:rPr lang="pt-BR" b="1" dirty="0"/>
              <a:t> Interface)</a:t>
            </a:r>
            <a:r>
              <a:rPr lang="pt-BR" dirty="0"/>
              <a:t> é um </a:t>
            </a:r>
            <a:r>
              <a:rPr lang="pt-BR" b="1" dirty="0"/>
              <a:t>conjunto de regras</a:t>
            </a:r>
            <a:r>
              <a:rPr lang="pt-BR" dirty="0"/>
              <a:t> que permite que </a:t>
            </a:r>
            <a:r>
              <a:rPr lang="pt-BR" b="1" dirty="0"/>
              <a:t>diferentes sistemas se comuniquem</a:t>
            </a:r>
            <a:r>
              <a:rPr lang="pt-BR" dirty="0"/>
              <a:t>.</a:t>
            </a:r>
          </a:p>
          <a:p>
            <a:r>
              <a:rPr lang="pt-BR" dirty="0"/>
              <a:t>É como um </a:t>
            </a:r>
            <a:r>
              <a:rPr lang="pt-BR" b="1" dirty="0"/>
              <a:t>garçom</a:t>
            </a:r>
            <a:r>
              <a:rPr lang="pt-BR" dirty="0"/>
              <a:t>: leva pedidos do cliente (requisição) até a cozinha (servidor) e traz a resposta.</a:t>
            </a:r>
          </a:p>
          <a:p>
            <a:r>
              <a:rPr lang="pt-BR" dirty="0"/>
              <a:t>Permite que softwares </a:t>
            </a:r>
            <a:r>
              <a:rPr lang="pt-BR" b="1" dirty="0"/>
              <a:t>troquem dados</a:t>
            </a:r>
            <a:r>
              <a:rPr lang="pt-BR" dirty="0"/>
              <a:t> sem precisar conhecer a implementação interna.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Seu aplicativo de delivery usa uma API para consultar o cardápio do restaurante.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48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6C62B-3464-3F0C-87F3-8EA7262F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as APIs existem?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57A9B-E8BF-02FC-3A6B-F5F0AB48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Facilitam a integração</a:t>
            </a:r>
            <a:r>
              <a:rPr lang="pt-BR" dirty="0"/>
              <a:t> entre sistemas.</a:t>
            </a:r>
          </a:p>
          <a:p>
            <a:pPr lvl="1"/>
            <a:r>
              <a:rPr lang="pt-BR" b="1" dirty="0"/>
              <a:t>Reutilizam</a:t>
            </a:r>
            <a:r>
              <a:rPr lang="pt-BR" dirty="0"/>
              <a:t> funcionalidades já prontas.</a:t>
            </a:r>
          </a:p>
          <a:p>
            <a:pPr lvl="1"/>
            <a:r>
              <a:rPr lang="pt-BR" b="1" dirty="0"/>
              <a:t>Aceleram o desenvolvimento</a:t>
            </a:r>
            <a:r>
              <a:rPr lang="pt-BR" dirty="0"/>
              <a:t> de novos produtos.</a:t>
            </a:r>
          </a:p>
          <a:p>
            <a:pPr lvl="1"/>
            <a:r>
              <a:rPr lang="pt-BR" b="1" dirty="0"/>
              <a:t>Padronizam a comunicação</a:t>
            </a:r>
            <a:r>
              <a:rPr lang="pt-BR" dirty="0"/>
              <a:t> entre diferentes tecnologias.</a:t>
            </a:r>
          </a:p>
          <a:p>
            <a:pPr lvl="1"/>
            <a:r>
              <a:rPr lang="pt-BR" b="1" dirty="0"/>
              <a:t>Permitem escalabilidade</a:t>
            </a:r>
            <a:r>
              <a:rPr lang="pt-BR" dirty="0"/>
              <a:t>, conectando sistemas de forma modular.</a:t>
            </a:r>
          </a:p>
          <a:p>
            <a:r>
              <a:rPr lang="pt-BR" dirty="0"/>
              <a:t>Exemplo real:</a:t>
            </a:r>
          </a:p>
          <a:p>
            <a:pPr lvl="1"/>
            <a:r>
              <a:rPr lang="pt-BR" dirty="0"/>
              <a:t>Aplicativos de clima usam APIs públicas como a </a:t>
            </a:r>
            <a:r>
              <a:rPr lang="pt-BR" dirty="0" err="1"/>
              <a:t>OpenWeather</a:t>
            </a:r>
            <a:r>
              <a:rPr lang="pt-BR" dirty="0"/>
              <a:t> para obter previsões.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19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5AE0B-87B4-7BD2-4236-68EA5D9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do Mundo Real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2C626-41FD-2586-C650-BFB84239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o aplicativo de transporte (Uber, 99, etc.)</a:t>
            </a:r>
            <a:br>
              <a:rPr lang="pt-BR" dirty="0"/>
            </a:br>
            <a:r>
              <a:rPr lang="pt-BR" dirty="0"/>
              <a:t>Quando você usa o app:</a:t>
            </a:r>
          </a:p>
          <a:p>
            <a:r>
              <a:rPr lang="pt-BR" dirty="0"/>
              <a:t>Ele chama a </a:t>
            </a:r>
            <a:r>
              <a:rPr lang="pt-BR" b="1" dirty="0"/>
              <a:t>API do Google Maps</a:t>
            </a:r>
            <a:r>
              <a:rPr lang="pt-BR" dirty="0"/>
              <a:t> para exibir rotas.</a:t>
            </a:r>
          </a:p>
          <a:p>
            <a:r>
              <a:rPr lang="pt-BR" dirty="0"/>
              <a:t>Ele usa uma </a:t>
            </a:r>
            <a:r>
              <a:rPr lang="pt-BR" b="1" dirty="0"/>
              <a:t>API de pagamento</a:t>
            </a:r>
            <a:r>
              <a:rPr lang="pt-BR" dirty="0"/>
              <a:t>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Stripe</a:t>
            </a:r>
            <a:r>
              <a:rPr lang="pt-BR" dirty="0"/>
              <a:t>, PayPal).</a:t>
            </a:r>
          </a:p>
          <a:p>
            <a:r>
              <a:rPr lang="pt-BR" dirty="0"/>
              <a:t>Ele chama uma </a:t>
            </a:r>
            <a:r>
              <a:rPr lang="pt-BR" b="1" dirty="0"/>
              <a:t>API interna</a:t>
            </a:r>
            <a:r>
              <a:rPr lang="pt-BR" dirty="0"/>
              <a:t> para calcular preços e encontrar motoristas.</a:t>
            </a:r>
          </a:p>
          <a:p>
            <a:r>
              <a:rPr lang="pt-BR" b="1" dirty="0"/>
              <a:t>Tudo é interligado via APIs.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05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B0322-257F-E677-45CF-1A85CE7C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55218-133D-B1B7-B784-251742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BEAA74-6B5E-78A2-B6AC-3A4B19B5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1556"/>
            <a:ext cx="8848053" cy="25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1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DBAFB-6C71-7213-5418-7357DA0B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API Web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485A8-6705-EEFC-702D-EC22D6A5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É o tipo mais comum de API atualmente.</a:t>
            </a:r>
          </a:p>
          <a:p>
            <a:r>
              <a:rPr lang="pt-BR" dirty="0"/>
              <a:t>Usa </a:t>
            </a:r>
            <a:r>
              <a:rPr lang="pt-BR" b="1" dirty="0"/>
              <a:t>protocolo HTTP</a:t>
            </a:r>
            <a:r>
              <a:rPr lang="pt-BR" dirty="0"/>
              <a:t> (o mesmo da web).</a:t>
            </a:r>
          </a:p>
          <a:p>
            <a:r>
              <a:rPr lang="pt-BR" dirty="0"/>
              <a:t>Envia e recebe dados geralmente no formato </a:t>
            </a:r>
            <a:r>
              <a:rPr lang="pt-BR" b="1" dirty="0"/>
              <a:t>JSON</a:t>
            </a:r>
            <a:r>
              <a:rPr lang="pt-BR" dirty="0"/>
              <a:t> ou </a:t>
            </a:r>
            <a:r>
              <a:rPr lang="pt-BR" b="1" dirty="0"/>
              <a:t>XML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r>
              <a:rPr lang="pt-BR" dirty="0"/>
              <a:t>GET https://api.exemplo.com/produtos</a:t>
            </a:r>
          </a:p>
          <a:p>
            <a:r>
              <a:rPr lang="pt-BR" dirty="0"/>
              <a:t>Resposta:</a:t>
            </a:r>
          </a:p>
          <a:p>
            <a:r>
              <a:rPr lang="pt-BR" dirty="0"/>
              <a:t>[</a:t>
            </a:r>
          </a:p>
          <a:p>
            <a:r>
              <a:rPr lang="pt-BR" dirty="0"/>
              <a:t>  {"id": 1, "nome": "Mouse", "</a:t>
            </a:r>
            <a:r>
              <a:rPr lang="pt-BR" dirty="0" err="1"/>
              <a:t>preco</a:t>
            </a:r>
            <a:r>
              <a:rPr lang="pt-BR" dirty="0"/>
              <a:t>": 100.0},</a:t>
            </a:r>
          </a:p>
          <a:p>
            <a:r>
              <a:rPr lang="pt-BR" dirty="0"/>
              <a:t>  {"id": 2, "nome": "Teclado", "</a:t>
            </a:r>
            <a:r>
              <a:rPr lang="pt-BR" dirty="0" err="1"/>
              <a:t>preco</a:t>
            </a:r>
            <a:r>
              <a:rPr lang="pt-BR" dirty="0"/>
              <a:t>": 150.0}</a:t>
            </a:r>
          </a:p>
          <a:p>
            <a:r>
              <a:rPr lang="pt-BR" dirty="0"/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FCBD-9714-006A-9D9F-AEAD305A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Requisição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6CA8-5116-1640-43EA-65CE93B3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B0E38-18A3-0D00-E02F-870ACE87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46" y="2393240"/>
            <a:ext cx="9718107" cy="30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4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ABE72-A9ED-8412-F8A8-E052E7B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Métodos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5EC03-27B5-7119-30F1-AD9A8CA1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5D9203-2968-0D54-0904-1E747EBA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85" y="2234033"/>
            <a:ext cx="10014515" cy="32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34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1129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Conceitos e Fundamentos de APIs</vt:lpstr>
      <vt:lpstr>Introdução às APIs (Application Programming Interfaces)</vt:lpstr>
      <vt:lpstr>O que é uma API?</vt:lpstr>
      <vt:lpstr>Por que as APIs existem?</vt:lpstr>
      <vt:lpstr>Exemplo do Mundo Real </vt:lpstr>
      <vt:lpstr>Tipos de API</vt:lpstr>
      <vt:lpstr>API Web </vt:lpstr>
      <vt:lpstr>Estrutura de uma Requisição HTTP</vt:lpstr>
      <vt:lpstr>Principais Métodos HTTP</vt:lpstr>
      <vt:lpstr>API REST</vt:lpstr>
      <vt:lpstr>Segurança em APIs</vt:lpstr>
      <vt:lpstr>API e Microserviços</vt:lpstr>
      <vt:lpstr>Ferramentas e Tecnologias</vt:lpstr>
      <vt:lpstr>Exemplo Prático de API Simples </vt:lpstr>
      <vt:lpstr>Aplicações de APIs</vt:lpstr>
      <vt:lpstr>Conclusão</vt:lpstr>
      <vt:lpstr>Exemplo</vt:lpstr>
      <vt:lpstr>Exemplo</vt:lpstr>
      <vt:lpstr>Apresentação do PowerPoint</vt:lpstr>
      <vt:lpstr>Exercício: Consulta de Endereços via API Pública </vt:lpstr>
      <vt:lpstr>Instruções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5</cp:revision>
  <dcterms:created xsi:type="dcterms:W3CDTF">2025-10-07T12:57:03Z</dcterms:created>
  <dcterms:modified xsi:type="dcterms:W3CDTF">2025-10-21T18:53:30Z</dcterms:modified>
</cp:coreProperties>
</file>