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63" r:id="rId5"/>
    <p:sldId id="259" r:id="rId6"/>
    <p:sldId id="258" r:id="rId7"/>
    <p:sldId id="256" r:id="rId8"/>
    <p:sldId id="257" r:id="rId9"/>
    <p:sldId id="262" r:id="rId10"/>
    <p:sldId id="260" r:id="rId11"/>
    <p:sldId id="261" r:id="rId12"/>
    <p:sldId id="265" r:id="rId13"/>
    <p:sldId id="266"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5/17/2023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249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5/17/2023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963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5/17/2023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3510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5/17/2023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8209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5/17/2023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077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5/17/2023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7846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5/17/2023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6470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5/17/2023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803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5/17/2023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0424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5/17/2023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8231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5/17/2023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2308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5/17/2023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377737645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19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30963212-4B97-6E78-0CBA-D389B143B6A7}"/>
              </a:ext>
            </a:extLst>
          </p:cNvPr>
          <p:cNvSpPr>
            <a:spLocks noGrp="1"/>
          </p:cNvSpPr>
          <p:nvPr>
            <p:ph type="ctrTitle"/>
          </p:nvPr>
        </p:nvSpPr>
        <p:spPr>
          <a:xfrm>
            <a:off x="226311" y="599313"/>
            <a:ext cx="6348588" cy="3845891"/>
          </a:xfrm>
        </p:spPr>
        <p:txBody>
          <a:bodyPr>
            <a:normAutofit/>
          </a:bodyPr>
          <a:lstStyle/>
          <a:p>
            <a:pPr algn="l"/>
            <a:r>
              <a:rPr lang="es-NI" sz="3800" dirty="0"/>
              <a:t>Paradigmas de programación</a:t>
            </a:r>
            <a:br>
              <a:rPr lang="es-NI" sz="3800" dirty="0"/>
            </a:br>
            <a:r>
              <a:rPr lang="es-NI" sz="3800" dirty="0"/>
              <a:t>(software)</a:t>
            </a:r>
            <a:endParaRPr lang="es-MX" sz="3800" dirty="0"/>
          </a:p>
        </p:txBody>
      </p:sp>
      <p:sp>
        <p:nvSpPr>
          <p:cNvPr id="3" name="Subtítulo 2">
            <a:extLst>
              <a:ext uri="{FF2B5EF4-FFF2-40B4-BE49-F238E27FC236}">
                <a16:creationId xmlns:a16="http://schemas.microsoft.com/office/drawing/2014/main" id="{11B54B80-E219-ED27-D17E-FE7761E37906}"/>
              </a:ext>
            </a:extLst>
          </p:cNvPr>
          <p:cNvSpPr>
            <a:spLocks noGrp="1"/>
          </p:cNvSpPr>
          <p:nvPr>
            <p:ph type="subTitle" idx="1"/>
          </p:nvPr>
        </p:nvSpPr>
        <p:spPr>
          <a:xfrm>
            <a:off x="735703" y="4445204"/>
            <a:ext cx="3522504" cy="1781123"/>
          </a:xfrm>
        </p:spPr>
        <p:txBody>
          <a:bodyPr>
            <a:normAutofit/>
          </a:bodyPr>
          <a:lstStyle/>
          <a:p>
            <a:pPr algn="l"/>
            <a:r>
              <a:rPr lang="es-NI"/>
              <a:t>propedeutico</a:t>
            </a:r>
            <a:endParaRPr lang="es-MX" dirty="0"/>
          </a:p>
        </p:txBody>
      </p:sp>
      <p:pic>
        <p:nvPicPr>
          <p:cNvPr id="5" name="Picture 4" descr="Script de ordenador en una pantalla">
            <a:extLst>
              <a:ext uri="{FF2B5EF4-FFF2-40B4-BE49-F238E27FC236}">
                <a16:creationId xmlns:a16="http://schemas.microsoft.com/office/drawing/2014/main" id="{59571EE8-0638-6401-8BE0-F811F3F42F54}"/>
              </a:ext>
            </a:extLst>
          </p:cNvPr>
          <p:cNvPicPr>
            <a:picLocks noChangeAspect="1"/>
          </p:cNvPicPr>
          <p:nvPr/>
        </p:nvPicPr>
        <p:blipFill rotWithShape="1">
          <a:blip r:embed="rId2"/>
          <a:srcRect r="33248" b="-2"/>
          <a:stretch/>
        </p:blipFill>
        <p:spPr>
          <a:xfrm>
            <a:off x="6188490" y="273752"/>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sp>
        <p:nvSpPr>
          <p:cNvPr id="373"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4"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7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tx1"/>
          </a:solidFill>
        </p:grpSpPr>
        <p:sp>
          <p:nvSpPr>
            <p:cNvPr id="200" name="Freeform: Shape 19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03"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tx1"/>
          </a:solidFill>
        </p:grpSpPr>
        <p:sp>
          <p:nvSpPr>
            <p:cNvPr id="204" name="Freeform: Shape 203">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97682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ABD2F-DC07-A4DF-B11C-EDC8831A93D7}"/>
              </a:ext>
            </a:extLst>
          </p:cNvPr>
          <p:cNvSpPr>
            <a:spLocks noGrp="1"/>
          </p:cNvSpPr>
          <p:nvPr>
            <p:ph type="title"/>
          </p:nvPr>
        </p:nvSpPr>
        <p:spPr/>
        <p:txBody>
          <a:bodyPr/>
          <a:lstStyle/>
          <a:p>
            <a:r>
              <a:rPr lang="es-NI" dirty="0"/>
              <a:t>Pila implementada en Turing</a:t>
            </a:r>
            <a:endParaRPr lang="es-MX" dirty="0"/>
          </a:p>
        </p:txBody>
      </p:sp>
      <p:sp>
        <p:nvSpPr>
          <p:cNvPr id="3" name="Marcador de contenido 2">
            <a:extLst>
              <a:ext uri="{FF2B5EF4-FFF2-40B4-BE49-F238E27FC236}">
                <a16:creationId xmlns:a16="http://schemas.microsoft.com/office/drawing/2014/main" id="{5CAB9927-1706-C949-E060-B39E1F598A5B}"/>
              </a:ext>
            </a:extLst>
          </p:cNvPr>
          <p:cNvSpPr>
            <a:spLocks noGrp="1"/>
          </p:cNvSpPr>
          <p:nvPr>
            <p:ph sz="half" idx="1"/>
          </p:nvPr>
        </p:nvSpPr>
        <p:spPr/>
        <p:txBody>
          <a:bodyPr>
            <a:normAutofit fontScale="55000" lnSpcReduction="20000"/>
          </a:bodyPr>
          <a:lstStyle/>
          <a:p>
            <a:r>
              <a:rPr lang="es-MX" dirty="0" err="1"/>
              <a:t>class</a:t>
            </a:r>
            <a:r>
              <a:rPr lang="es-MX" dirty="0"/>
              <a:t> </a:t>
            </a:r>
            <a:r>
              <a:rPr lang="es-MX" dirty="0" err="1"/>
              <a:t>PilaNumerosTuring</a:t>
            </a:r>
            <a:r>
              <a:rPr lang="es-MX" dirty="0"/>
              <a:t>:</a:t>
            </a:r>
          </a:p>
          <a:p>
            <a:r>
              <a:rPr lang="es-MX" dirty="0"/>
              <a:t>    </a:t>
            </a:r>
            <a:r>
              <a:rPr lang="es-MX" dirty="0" err="1"/>
              <a:t>def</a:t>
            </a:r>
            <a:r>
              <a:rPr lang="es-MX" dirty="0"/>
              <a:t> __</a:t>
            </a:r>
            <a:r>
              <a:rPr lang="es-MX" dirty="0" err="1"/>
              <a:t>init</a:t>
            </a:r>
            <a:r>
              <a:rPr lang="es-MX" dirty="0"/>
              <a:t>__(</a:t>
            </a:r>
            <a:r>
              <a:rPr lang="es-MX" dirty="0" err="1"/>
              <a:t>self</a:t>
            </a:r>
            <a:r>
              <a:rPr lang="es-MX" dirty="0"/>
              <a:t>):</a:t>
            </a:r>
          </a:p>
          <a:p>
            <a:r>
              <a:rPr lang="es-MX" dirty="0"/>
              <a:t>        </a:t>
            </a:r>
            <a:r>
              <a:rPr lang="es-MX" dirty="0" err="1"/>
              <a:t>self.pila</a:t>
            </a:r>
            <a:r>
              <a:rPr lang="es-MX" dirty="0"/>
              <a:t> = []</a:t>
            </a:r>
          </a:p>
          <a:p>
            <a:endParaRPr lang="es-MX" dirty="0"/>
          </a:p>
          <a:p>
            <a:r>
              <a:rPr lang="es-MX" dirty="0"/>
              <a:t>    </a:t>
            </a:r>
            <a:r>
              <a:rPr lang="es-MX" dirty="0" err="1"/>
              <a:t>def</a:t>
            </a:r>
            <a:r>
              <a:rPr lang="es-MX" dirty="0"/>
              <a:t> </a:t>
            </a:r>
            <a:r>
              <a:rPr lang="es-MX" dirty="0" err="1"/>
              <a:t>esta_vacia</a:t>
            </a:r>
            <a:r>
              <a:rPr lang="es-MX" dirty="0"/>
              <a:t>(</a:t>
            </a:r>
            <a:r>
              <a:rPr lang="es-MX" dirty="0" err="1"/>
              <a:t>self</a:t>
            </a:r>
            <a:r>
              <a:rPr lang="es-MX" dirty="0"/>
              <a:t>):</a:t>
            </a:r>
          </a:p>
          <a:p>
            <a:r>
              <a:rPr lang="es-MX" dirty="0"/>
              <a:t>        </a:t>
            </a:r>
            <a:r>
              <a:rPr lang="es-MX" dirty="0" err="1"/>
              <a:t>return</a:t>
            </a:r>
            <a:r>
              <a:rPr lang="es-MX" dirty="0"/>
              <a:t> </a:t>
            </a:r>
            <a:r>
              <a:rPr lang="es-MX" dirty="0" err="1"/>
              <a:t>len</a:t>
            </a:r>
            <a:r>
              <a:rPr lang="es-MX" dirty="0"/>
              <a:t>(</a:t>
            </a:r>
            <a:r>
              <a:rPr lang="es-MX" dirty="0" err="1"/>
              <a:t>self.pila</a:t>
            </a:r>
            <a:r>
              <a:rPr lang="es-MX" dirty="0"/>
              <a:t>) == 0</a:t>
            </a:r>
          </a:p>
          <a:p>
            <a:endParaRPr lang="es-MX" dirty="0"/>
          </a:p>
          <a:p>
            <a:r>
              <a:rPr lang="es-MX" dirty="0"/>
              <a:t>    </a:t>
            </a:r>
            <a:r>
              <a:rPr lang="es-MX" dirty="0" err="1"/>
              <a:t>def</a:t>
            </a:r>
            <a:r>
              <a:rPr lang="es-MX" dirty="0"/>
              <a:t> </a:t>
            </a:r>
            <a:r>
              <a:rPr lang="es-MX" dirty="0" err="1"/>
              <a:t>push</a:t>
            </a:r>
            <a:r>
              <a:rPr lang="es-MX" dirty="0"/>
              <a:t>(</a:t>
            </a:r>
            <a:r>
              <a:rPr lang="es-MX" dirty="0" err="1"/>
              <a:t>self</a:t>
            </a:r>
            <a:r>
              <a:rPr lang="es-MX" dirty="0"/>
              <a:t>, elemento):</a:t>
            </a:r>
          </a:p>
          <a:p>
            <a:r>
              <a:rPr lang="es-MX" dirty="0"/>
              <a:t>        </a:t>
            </a:r>
            <a:r>
              <a:rPr lang="es-MX" dirty="0" err="1"/>
              <a:t>self.pila.append</a:t>
            </a:r>
            <a:r>
              <a:rPr lang="es-MX" dirty="0"/>
              <a:t>(elemento)</a:t>
            </a:r>
          </a:p>
          <a:p>
            <a:endParaRPr lang="es-MX" dirty="0"/>
          </a:p>
          <a:p>
            <a:r>
              <a:rPr lang="es-MX" dirty="0"/>
              <a:t>    </a:t>
            </a:r>
            <a:r>
              <a:rPr lang="es-MX" dirty="0" err="1"/>
              <a:t>def</a:t>
            </a:r>
            <a:r>
              <a:rPr lang="es-MX" dirty="0"/>
              <a:t> pop(</a:t>
            </a:r>
            <a:r>
              <a:rPr lang="es-MX" dirty="0" err="1"/>
              <a:t>self</a:t>
            </a:r>
            <a:r>
              <a:rPr lang="es-MX" dirty="0"/>
              <a:t>):</a:t>
            </a:r>
          </a:p>
          <a:p>
            <a:r>
              <a:rPr lang="es-MX" dirty="0"/>
              <a:t>        </a:t>
            </a:r>
            <a:r>
              <a:rPr lang="es-MX" dirty="0" err="1"/>
              <a:t>if</a:t>
            </a:r>
            <a:r>
              <a:rPr lang="es-MX" dirty="0"/>
              <a:t> </a:t>
            </a:r>
            <a:r>
              <a:rPr lang="es-MX" dirty="0" err="1"/>
              <a:t>not</a:t>
            </a:r>
            <a:r>
              <a:rPr lang="es-MX" dirty="0"/>
              <a:t> </a:t>
            </a:r>
            <a:r>
              <a:rPr lang="es-MX" dirty="0" err="1"/>
              <a:t>self.esta_vacia</a:t>
            </a:r>
            <a:r>
              <a:rPr lang="es-MX" dirty="0"/>
              <a:t>():</a:t>
            </a:r>
          </a:p>
          <a:p>
            <a:r>
              <a:rPr lang="es-MX" dirty="0"/>
              <a:t>            </a:t>
            </a:r>
            <a:r>
              <a:rPr lang="es-MX" dirty="0" err="1"/>
              <a:t>return</a:t>
            </a:r>
            <a:r>
              <a:rPr lang="es-MX" dirty="0"/>
              <a:t> </a:t>
            </a:r>
            <a:r>
              <a:rPr lang="es-MX" dirty="0" err="1"/>
              <a:t>self.pila.pop</a:t>
            </a:r>
            <a:r>
              <a:rPr lang="es-MX" dirty="0"/>
              <a:t>()</a:t>
            </a:r>
          </a:p>
          <a:p>
            <a:r>
              <a:rPr lang="es-MX" dirty="0"/>
              <a:t>        </a:t>
            </a:r>
            <a:r>
              <a:rPr lang="es-MX" dirty="0" err="1"/>
              <a:t>else</a:t>
            </a:r>
            <a:r>
              <a:rPr lang="es-MX" dirty="0"/>
              <a:t>:</a:t>
            </a:r>
          </a:p>
          <a:p>
            <a:r>
              <a:rPr lang="es-MX" dirty="0"/>
              <a:t>            </a:t>
            </a:r>
            <a:r>
              <a:rPr lang="es-MX" dirty="0" err="1"/>
              <a:t>raise</a:t>
            </a:r>
            <a:r>
              <a:rPr lang="es-MX" dirty="0"/>
              <a:t> </a:t>
            </a:r>
            <a:r>
              <a:rPr lang="es-MX" dirty="0" err="1"/>
              <a:t>Exception</a:t>
            </a:r>
            <a:r>
              <a:rPr lang="es-MX" dirty="0"/>
              <a:t>("La pila está vacía")</a:t>
            </a:r>
          </a:p>
          <a:p>
            <a:endParaRPr lang="es-MX" dirty="0"/>
          </a:p>
          <a:p>
            <a:endParaRPr lang="es-MX" dirty="0"/>
          </a:p>
        </p:txBody>
      </p:sp>
      <p:sp>
        <p:nvSpPr>
          <p:cNvPr id="4" name="Marcador de contenido 3">
            <a:extLst>
              <a:ext uri="{FF2B5EF4-FFF2-40B4-BE49-F238E27FC236}">
                <a16:creationId xmlns:a16="http://schemas.microsoft.com/office/drawing/2014/main" id="{5FE80225-B2E7-3C64-8512-E86EFF5957D2}"/>
              </a:ext>
            </a:extLst>
          </p:cNvPr>
          <p:cNvSpPr>
            <a:spLocks noGrp="1"/>
          </p:cNvSpPr>
          <p:nvPr>
            <p:ph sz="half" idx="2"/>
          </p:nvPr>
        </p:nvSpPr>
        <p:spPr/>
        <p:txBody>
          <a:bodyPr>
            <a:normAutofit fontScale="55000" lnSpcReduction="20000"/>
          </a:bodyPr>
          <a:lstStyle/>
          <a:p>
            <a:r>
              <a:rPr lang="es-MX" dirty="0"/>
              <a:t># Crear una instancia de la pila</a:t>
            </a:r>
          </a:p>
          <a:p>
            <a:r>
              <a:rPr lang="es-MX" dirty="0"/>
              <a:t>pila = </a:t>
            </a:r>
            <a:r>
              <a:rPr lang="es-MX" dirty="0" err="1"/>
              <a:t>PilaNumerosTuring</a:t>
            </a:r>
            <a:r>
              <a:rPr lang="es-MX" dirty="0"/>
              <a:t>()</a:t>
            </a:r>
          </a:p>
          <a:p>
            <a:endParaRPr lang="es-MX" dirty="0"/>
          </a:p>
          <a:p>
            <a:r>
              <a:rPr lang="es-MX" dirty="0"/>
              <a:t># Agregar números a la pila</a:t>
            </a:r>
          </a:p>
          <a:p>
            <a:r>
              <a:rPr lang="es-MX" dirty="0" err="1"/>
              <a:t>pila.push</a:t>
            </a:r>
            <a:r>
              <a:rPr lang="es-MX" dirty="0"/>
              <a:t>(10)</a:t>
            </a:r>
          </a:p>
          <a:p>
            <a:r>
              <a:rPr lang="es-MX" dirty="0" err="1"/>
              <a:t>pila.push</a:t>
            </a:r>
            <a:r>
              <a:rPr lang="es-MX" dirty="0"/>
              <a:t>(20)</a:t>
            </a:r>
          </a:p>
          <a:p>
            <a:r>
              <a:rPr lang="es-MX" dirty="0" err="1"/>
              <a:t>pila.push</a:t>
            </a:r>
            <a:r>
              <a:rPr lang="es-MX" dirty="0"/>
              <a:t>(30)</a:t>
            </a:r>
          </a:p>
          <a:p>
            <a:r>
              <a:rPr lang="es-MX" dirty="0" err="1"/>
              <a:t>pila.push</a:t>
            </a:r>
            <a:r>
              <a:rPr lang="es-MX" dirty="0"/>
              <a:t>(40)</a:t>
            </a:r>
          </a:p>
          <a:p>
            <a:endParaRPr lang="es-MX" dirty="0"/>
          </a:p>
          <a:p>
            <a:r>
              <a:rPr lang="es-MX" dirty="0"/>
              <a:t># Sacar números de la pila</a:t>
            </a:r>
          </a:p>
          <a:p>
            <a:r>
              <a:rPr lang="es-MX" dirty="0" err="1"/>
              <a:t>while</a:t>
            </a:r>
            <a:r>
              <a:rPr lang="es-MX" dirty="0"/>
              <a:t> </a:t>
            </a:r>
            <a:r>
              <a:rPr lang="es-MX" dirty="0" err="1"/>
              <a:t>not</a:t>
            </a:r>
            <a:r>
              <a:rPr lang="es-MX" dirty="0"/>
              <a:t> </a:t>
            </a:r>
            <a:r>
              <a:rPr lang="es-MX" dirty="0" err="1"/>
              <a:t>pila.esta_vacia</a:t>
            </a:r>
            <a:r>
              <a:rPr lang="es-MX" dirty="0"/>
              <a:t>():</a:t>
            </a:r>
          </a:p>
          <a:p>
            <a:r>
              <a:rPr lang="es-MX" dirty="0"/>
              <a:t>    numero = </a:t>
            </a:r>
            <a:r>
              <a:rPr lang="es-MX" dirty="0" err="1"/>
              <a:t>pila.pop</a:t>
            </a:r>
            <a:r>
              <a:rPr lang="es-MX" dirty="0"/>
              <a:t>()</a:t>
            </a:r>
          </a:p>
          <a:p>
            <a:r>
              <a:rPr lang="es-MX" dirty="0"/>
              <a:t>    </a:t>
            </a:r>
            <a:r>
              <a:rPr lang="es-MX" dirty="0" err="1"/>
              <a:t>print</a:t>
            </a:r>
            <a:r>
              <a:rPr lang="es-MX" dirty="0"/>
              <a:t>(numero)</a:t>
            </a:r>
          </a:p>
        </p:txBody>
      </p:sp>
    </p:spTree>
    <p:extLst>
      <p:ext uri="{BB962C8B-B14F-4D97-AF65-F5344CB8AC3E}">
        <p14:creationId xmlns:p14="http://schemas.microsoft.com/office/powerpoint/2010/main" val="77469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7B8D5-D61E-4BB7-0ECE-EC6B0CF7D457}"/>
              </a:ext>
            </a:extLst>
          </p:cNvPr>
          <p:cNvSpPr>
            <a:spLocks noGrp="1"/>
          </p:cNvSpPr>
          <p:nvPr>
            <p:ph type="title"/>
          </p:nvPr>
        </p:nvSpPr>
        <p:spPr/>
        <p:txBody>
          <a:bodyPr/>
          <a:lstStyle/>
          <a:p>
            <a:r>
              <a:rPr lang="es-NI" dirty="0"/>
              <a:t>Como programo en Java , con el enfoque orientado a Objetos, esto significa: </a:t>
            </a:r>
            <a:endParaRPr lang="es-MX" dirty="0"/>
          </a:p>
        </p:txBody>
      </p:sp>
      <p:sp>
        <p:nvSpPr>
          <p:cNvPr id="3" name="Marcador de contenido 2">
            <a:extLst>
              <a:ext uri="{FF2B5EF4-FFF2-40B4-BE49-F238E27FC236}">
                <a16:creationId xmlns:a16="http://schemas.microsoft.com/office/drawing/2014/main" id="{D4B7F086-F288-1147-5832-984D0583C6C2}"/>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361153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D930A-9C28-ED88-4D72-5F1B3E1EF030}"/>
              </a:ext>
            </a:extLst>
          </p:cNvPr>
          <p:cNvSpPr>
            <a:spLocks noGrp="1"/>
          </p:cNvSpPr>
          <p:nvPr>
            <p:ph type="title"/>
          </p:nvPr>
        </p:nvSpPr>
        <p:spPr/>
        <p:txBody>
          <a:bodyPr/>
          <a:lstStyle/>
          <a:p>
            <a:r>
              <a:rPr lang="es-NI" dirty="0"/>
              <a:t>Implementación en Java</a:t>
            </a:r>
            <a:endParaRPr lang="es-MX" dirty="0"/>
          </a:p>
        </p:txBody>
      </p:sp>
      <p:sp>
        <p:nvSpPr>
          <p:cNvPr id="3" name="Marcador de contenido 2">
            <a:extLst>
              <a:ext uri="{FF2B5EF4-FFF2-40B4-BE49-F238E27FC236}">
                <a16:creationId xmlns:a16="http://schemas.microsoft.com/office/drawing/2014/main" id="{3BDE4696-B1AC-CC7A-DA4E-0169B4AEFD8E}"/>
              </a:ext>
            </a:extLst>
          </p:cNvPr>
          <p:cNvSpPr>
            <a:spLocks noGrp="1"/>
          </p:cNvSpPr>
          <p:nvPr>
            <p:ph idx="1"/>
          </p:nvPr>
        </p:nvSpPr>
        <p:spPr/>
        <p:txBody>
          <a:bodyPr>
            <a:normAutofit fontScale="70000" lnSpcReduction="20000"/>
          </a:bodyPr>
          <a:lstStyle/>
          <a:p>
            <a:r>
              <a:rPr lang="es-MX" dirty="0"/>
              <a:t>La clase </a:t>
            </a:r>
            <a:r>
              <a:rPr lang="es-MX" dirty="0" err="1"/>
              <a:t>Stack</a:t>
            </a:r>
            <a:r>
              <a:rPr lang="es-MX" dirty="0"/>
              <a:t> en Java proporciona una serie de operaciones para trabajar con una pila. Algunas de las operaciones más comunes son:</a:t>
            </a:r>
          </a:p>
          <a:p>
            <a:endParaRPr lang="es-MX" dirty="0"/>
          </a:p>
          <a:p>
            <a:r>
              <a:rPr lang="es-MX" dirty="0" err="1"/>
              <a:t>push</a:t>
            </a:r>
            <a:r>
              <a:rPr lang="es-MX" dirty="0"/>
              <a:t>(elemento): Agrega un elemento a la parte superior de la pila.</a:t>
            </a:r>
          </a:p>
          <a:p>
            <a:endParaRPr lang="es-MX" dirty="0"/>
          </a:p>
          <a:p>
            <a:r>
              <a:rPr lang="es-MX" dirty="0"/>
              <a:t>pop(): Remueve y devuelve el elemento en la parte superior de la pila.</a:t>
            </a:r>
          </a:p>
          <a:p>
            <a:endParaRPr lang="es-MX" dirty="0"/>
          </a:p>
          <a:p>
            <a:r>
              <a:rPr lang="es-MX" dirty="0" err="1"/>
              <a:t>peek</a:t>
            </a:r>
            <a:r>
              <a:rPr lang="es-MX" dirty="0"/>
              <a:t>(): Devuelve el elemento en la parte superior de la pila sin removerlo.</a:t>
            </a:r>
          </a:p>
          <a:p>
            <a:endParaRPr lang="es-MX" dirty="0"/>
          </a:p>
          <a:p>
            <a:r>
              <a:rPr lang="es-MX" dirty="0" err="1"/>
              <a:t>empty</a:t>
            </a:r>
            <a:r>
              <a:rPr lang="es-MX" dirty="0"/>
              <a:t>(): Verifica si la pila está vacía.</a:t>
            </a:r>
          </a:p>
          <a:p>
            <a:endParaRPr lang="es-MX" dirty="0"/>
          </a:p>
          <a:p>
            <a:r>
              <a:rPr lang="es-MX" dirty="0" err="1"/>
              <a:t>search</a:t>
            </a:r>
            <a:r>
              <a:rPr lang="es-MX" dirty="0"/>
              <a:t>(elemento): Busca un elemento en la pila y devuelve la posición basada en 1 de su distancia desde la parte superior de la pila.</a:t>
            </a:r>
          </a:p>
        </p:txBody>
      </p:sp>
    </p:spTree>
    <p:extLst>
      <p:ext uri="{BB962C8B-B14F-4D97-AF65-F5344CB8AC3E}">
        <p14:creationId xmlns:p14="http://schemas.microsoft.com/office/powerpoint/2010/main" val="202040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27049B1-5E03-B99C-9CFA-4CC9DFA14B61}"/>
              </a:ext>
            </a:extLst>
          </p:cNvPr>
          <p:cNvSpPr>
            <a:spLocks noGrp="1"/>
          </p:cNvSpPr>
          <p:nvPr>
            <p:ph type="ctrTitle"/>
          </p:nvPr>
        </p:nvSpPr>
        <p:spPr>
          <a:xfrm>
            <a:off x="677119" y="810623"/>
            <a:ext cx="4894428" cy="3570162"/>
          </a:xfrm>
        </p:spPr>
        <p:txBody>
          <a:bodyPr anchor="b">
            <a:normAutofit/>
          </a:bodyPr>
          <a:lstStyle/>
          <a:p>
            <a:pPr algn="l"/>
            <a:r>
              <a:rPr lang="es-NI" dirty="0"/>
              <a:t>Pilas de DATOS</a:t>
            </a:r>
            <a:endParaRPr lang="es-MX" dirty="0"/>
          </a:p>
        </p:txBody>
      </p:sp>
      <p:sp>
        <p:nvSpPr>
          <p:cNvPr id="3" name="Subtítulo 2">
            <a:extLst>
              <a:ext uri="{FF2B5EF4-FFF2-40B4-BE49-F238E27FC236}">
                <a16:creationId xmlns:a16="http://schemas.microsoft.com/office/drawing/2014/main" id="{47D709D3-7AA8-8D98-CE85-081034F04EE1}"/>
              </a:ext>
            </a:extLst>
          </p:cNvPr>
          <p:cNvSpPr>
            <a:spLocks noGrp="1"/>
          </p:cNvSpPr>
          <p:nvPr>
            <p:ph type="subTitle" idx="1"/>
          </p:nvPr>
        </p:nvSpPr>
        <p:spPr>
          <a:xfrm>
            <a:off x="677119" y="4547167"/>
            <a:ext cx="4894428" cy="1288482"/>
          </a:xfrm>
        </p:spPr>
        <p:txBody>
          <a:bodyPr>
            <a:normAutofit/>
          </a:bodyPr>
          <a:lstStyle/>
          <a:p>
            <a:pPr algn="l"/>
            <a:r>
              <a:rPr lang="es-NI" dirty="0"/>
              <a:t>Programando Estructuras de datos en java y </a:t>
            </a:r>
            <a:r>
              <a:rPr lang="es-NI" dirty="0" err="1"/>
              <a:t>python</a:t>
            </a:r>
            <a:endParaRPr lang="es-MX" dirty="0"/>
          </a:p>
        </p:txBody>
      </p:sp>
      <p:sp>
        <p:nvSpPr>
          <p:cNvPr id="12" name="Rectangle 11">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20" name="Freeform: Shape 1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22" name="Picture 3" descr="Piles of paper">
            <a:extLst>
              <a:ext uri="{FF2B5EF4-FFF2-40B4-BE49-F238E27FC236}">
                <a16:creationId xmlns:a16="http://schemas.microsoft.com/office/drawing/2014/main" id="{9CF912A3-0B94-6C43-2A7E-F8C35F621CAA}"/>
              </a:ext>
            </a:extLst>
          </p:cNvPr>
          <p:cNvPicPr>
            <a:picLocks noChangeAspect="1"/>
          </p:cNvPicPr>
          <p:nvPr/>
        </p:nvPicPr>
        <p:blipFill>
          <a:blip r:embed="rId2"/>
          <a:stretch>
            <a:fillRect/>
          </a:stretch>
        </p:blipFill>
        <p:spPr>
          <a:xfrm>
            <a:off x="6978771" y="1022352"/>
            <a:ext cx="3576870" cy="2387561"/>
          </a:xfrm>
          <a:prstGeom prst="rect">
            <a:avLst/>
          </a:prstGeom>
        </p:spPr>
      </p:pic>
      <p:sp>
        <p:nvSpPr>
          <p:cNvPr id="21" name="Graphic 212">
            <a:extLst>
              <a:ext uri="{FF2B5EF4-FFF2-40B4-BE49-F238E27FC236}">
                <a16:creationId xmlns:a16="http://schemas.microsoft.com/office/drawing/2014/main" id="{A0569933-2A1F-487D-A657-990AFACA2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41A44955-0622-4C9F-BFD2-55277314E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D6BF5730-CE16-498B-B11C-000E7F587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3284B67-6F50-4C2E-904F-005438145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Piles of paper">
            <a:extLst>
              <a:ext uri="{FF2B5EF4-FFF2-40B4-BE49-F238E27FC236}">
                <a16:creationId xmlns:a16="http://schemas.microsoft.com/office/drawing/2014/main" id="{12A0AC0C-5835-83BC-45AF-7AD6CB36ADB9}"/>
              </a:ext>
            </a:extLst>
          </p:cNvPr>
          <p:cNvPicPr>
            <a:picLocks noChangeAspect="1"/>
          </p:cNvPicPr>
          <p:nvPr/>
        </p:nvPicPr>
        <p:blipFill>
          <a:blip r:embed="rId3"/>
          <a:stretch>
            <a:fillRect/>
          </a:stretch>
        </p:blipFill>
        <p:spPr>
          <a:xfrm>
            <a:off x="7052442" y="3546437"/>
            <a:ext cx="3429529" cy="2289211"/>
          </a:xfrm>
          <a:prstGeom prst="rect">
            <a:avLst/>
          </a:prstGeom>
          <a:ln w="28575">
            <a:noFill/>
          </a:ln>
        </p:spPr>
      </p:pic>
    </p:spTree>
    <p:extLst>
      <p:ext uri="{BB962C8B-B14F-4D97-AF65-F5344CB8AC3E}">
        <p14:creationId xmlns:p14="http://schemas.microsoft.com/office/powerpoint/2010/main" val="73851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38891-E8C5-94A7-3C98-E0CA1E585153}"/>
              </a:ext>
            </a:extLst>
          </p:cNvPr>
          <p:cNvSpPr>
            <a:spLocks noGrp="1"/>
          </p:cNvSpPr>
          <p:nvPr>
            <p:ph type="title"/>
          </p:nvPr>
        </p:nvSpPr>
        <p:spPr/>
        <p:txBody>
          <a:bodyPr/>
          <a:lstStyle/>
          <a:p>
            <a:r>
              <a:rPr lang="es-NI" dirty="0"/>
              <a:t>Como funciona una estructura de tipo pila </a:t>
            </a:r>
            <a:endParaRPr lang="es-MX" dirty="0"/>
          </a:p>
        </p:txBody>
      </p:sp>
      <p:sp>
        <p:nvSpPr>
          <p:cNvPr id="3" name="Marcador de contenido 2">
            <a:extLst>
              <a:ext uri="{FF2B5EF4-FFF2-40B4-BE49-F238E27FC236}">
                <a16:creationId xmlns:a16="http://schemas.microsoft.com/office/drawing/2014/main" id="{53D0D113-6057-8BBB-7B1D-A8BCACF0BD09}"/>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302676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F2FD9-9B0E-CC88-0763-738D06CD77B6}"/>
              </a:ext>
            </a:extLst>
          </p:cNvPr>
          <p:cNvSpPr>
            <a:spLocks noGrp="1"/>
          </p:cNvSpPr>
          <p:nvPr>
            <p:ph type="title"/>
          </p:nvPr>
        </p:nvSpPr>
        <p:spPr/>
        <p:txBody>
          <a:bodyPr/>
          <a:lstStyle/>
          <a:p>
            <a:r>
              <a:rPr lang="es-NI" dirty="0"/>
              <a:t>Como se programa en Python con Múltiples paradigmas:</a:t>
            </a:r>
            <a:endParaRPr lang="es-MX" dirty="0"/>
          </a:p>
        </p:txBody>
      </p:sp>
      <p:sp>
        <p:nvSpPr>
          <p:cNvPr id="3" name="Marcador de contenido 2">
            <a:extLst>
              <a:ext uri="{FF2B5EF4-FFF2-40B4-BE49-F238E27FC236}">
                <a16:creationId xmlns:a16="http://schemas.microsoft.com/office/drawing/2014/main" id="{73CD4CCB-2259-ECCF-F8BF-F86A6D318807}"/>
              </a:ext>
            </a:extLst>
          </p:cNvPr>
          <p:cNvSpPr>
            <a:spLocks noGrp="1"/>
          </p:cNvSpPr>
          <p:nvPr>
            <p:ph idx="1"/>
          </p:nvPr>
        </p:nvSpPr>
        <p:spPr/>
        <p:txBody>
          <a:bodyPr/>
          <a:lstStyle/>
          <a:p>
            <a:r>
              <a:rPr lang="es-MX" dirty="0"/>
              <a:t>Paradigma orientado a objetos (POO):</a:t>
            </a:r>
          </a:p>
          <a:p>
            <a:r>
              <a:rPr lang="es-MX" dirty="0"/>
              <a:t>Paradigma procedural:</a:t>
            </a:r>
          </a:p>
          <a:p>
            <a:r>
              <a:rPr lang="es-MX" dirty="0"/>
              <a:t>Paradigma funcional:</a:t>
            </a:r>
          </a:p>
          <a:p>
            <a:r>
              <a:rPr lang="es-MX" dirty="0"/>
              <a:t>Paradigma imperativo:</a:t>
            </a:r>
          </a:p>
          <a:p>
            <a:endParaRPr lang="es-MX" u="sng" dirty="0"/>
          </a:p>
        </p:txBody>
      </p:sp>
    </p:spTree>
    <p:extLst>
      <p:ext uri="{BB962C8B-B14F-4D97-AF65-F5344CB8AC3E}">
        <p14:creationId xmlns:p14="http://schemas.microsoft.com/office/powerpoint/2010/main" val="297092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624F9-F3B3-45A7-1641-2C45B75CD03A}"/>
              </a:ext>
            </a:extLst>
          </p:cNvPr>
          <p:cNvSpPr>
            <a:spLocks noGrp="1"/>
          </p:cNvSpPr>
          <p:nvPr>
            <p:ph type="title"/>
          </p:nvPr>
        </p:nvSpPr>
        <p:spPr/>
        <p:txBody>
          <a:bodyPr/>
          <a:lstStyle/>
          <a:p>
            <a:r>
              <a:rPr lang="es-NI" dirty="0"/>
              <a:t>Como se programa en Python</a:t>
            </a:r>
            <a:endParaRPr lang="es-MX" dirty="0"/>
          </a:p>
        </p:txBody>
      </p:sp>
      <p:sp>
        <p:nvSpPr>
          <p:cNvPr id="3" name="Marcador de contenido 2">
            <a:extLst>
              <a:ext uri="{FF2B5EF4-FFF2-40B4-BE49-F238E27FC236}">
                <a16:creationId xmlns:a16="http://schemas.microsoft.com/office/drawing/2014/main" id="{A932ADDF-C1D3-8622-4D5E-8589F9AA4F8C}"/>
              </a:ext>
            </a:extLst>
          </p:cNvPr>
          <p:cNvSpPr>
            <a:spLocks noGrp="1"/>
          </p:cNvSpPr>
          <p:nvPr>
            <p:ph idx="1"/>
          </p:nvPr>
        </p:nvSpPr>
        <p:spPr/>
        <p:txBody>
          <a:bodyPr>
            <a:normAutofit fontScale="92500" lnSpcReduction="10000"/>
          </a:bodyPr>
          <a:lstStyle/>
          <a:p>
            <a:r>
              <a:rPr lang="es-MX" dirty="0"/>
              <a:t>En Python, la palabra clave </a:t>
            </a:r>
            <a:r>
              <a:rPr lang="es-MX" dirty="0" err="1"/>
              <a:t>def</a:t>
            </a:r>
            <a:r>
              <a:rPr lang="es-MX" dirty="0"/>
              <a:t> se utiliza para definir una función, </a:t>
            </a:r>
          </a:p>
          <a:p>
            <a:r>
              <a:rPr lang="es-MX" dirty="0" err="1"/>
              <a:t>def</a:t>
            </a:r>
            <a:r>
              <a:rPr lang="es-MX" dirty="0"/>
              <a:t>:</a:t>
            </a:r>
          </a:p>
          <a:p>
            <a:r>
              <a:rPr lang="es-MX" dirty="0"/>
              <a:t>La palabra clave </a:t>
            </a:r>
            <a:r>
              <a:rPr lang="es-MX" dirty="0" err="1"/>
              <a:t>def</a:t>
            </a:r>
            <a:r>
              <a:rPr lang="es-MX" dirty="0"/>
              <a:t> se utiliza para definir una función en Python. Permite al programador definir un bloque de código que se puede llamar posteriormente mediante el nombre de la función. El formato general de la definición de una función en Python es:</a:t>
            </a:r>
          </a:p>
          <a:p>
            <a:endParaRPr lang="es-MX" dirty="0"/>
          </a:p>
          <a:p>
            <a:r>
              <a:rPr lang="es-MX" dirty="0" err="1"/>
              <a:t>def</a:t>
            </a:r>
            <a:r>
              <a:rPr lang="es-MX" dirty="0"/>
              <a:t> </a:t>
            </a:r>
            <a:r>
              <a:rPr lang="es-MX" dirty="0" err="1"/>
              <a:t>nombre_funcion</a:t>
            </a:r>
            <a:r>
              <a:rPr lang="es-MX" dirty="0"/>
              <a:t>(argumentos):</a:t>
            </a:r>
          </a:p>
          <a:p>
            <a:r>
              <a:rPr lang="es-MX" dirty="0"/>
              <a:t>    # Cuerpo de la función</a:t>
            </a:r>
          </a:p>
          <a:p>
            <a:r>
              <a:rPr lang="es-MX" dirty="0"/>
              <a:t>    # Aquí se escribe el código que realiza una tarea específica</a:t>
            </a:r>
          </a:p>
          <a:p>
            <a:endParaRPr lang="es-MX" dirty="0"/>
          </a:p>
        </p:txBody>
      </p:sp>
    </p:spTree>
    <p:extLst>
      <p:ext uri="{BB962C8B-B14F-4D97-AF65-F5344CB8AC3E}">
        <p14:creationId xmlns:p14="http://schemas.microsoft.com/office/powerpoint/2010/main" val="283005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C76FA-31AC-26F4-5E56-1FD7742AA04A}"/>
              </a:ext>
            </a:extLst>
          </p:cNvPr>
          <p:cNvSpPr>
            <a:spLocks noGrp="1"/>
          </p:cNvSpPr>
          <p:nvPr>
            <p:ph type="title"/>
          </p:nvPr>
        </p:nvSpPr>
        <p:spPr/>
        <p:txBody>
          <a:bodyPr/>
          <a:lstStyle/>
          <a:p>
            <a:r>
              <a:rPr lang="es-MX" dirty="0"/>
              <a:t>El método __</a:t>
            </a:r>
            <a:r>
              <a:rPr lang="es-MX" dirty="0" err="1"/>
              <a:t>init</a:t>
            </a:r>
            <a:r>
              <a:rPr lang="es-MX" dirty="0"/>
              <a:t>__</a:t>
            </a:r>
          </a:p>
        </p:txBody>
      </p:sp>
      <p:sp>
        <p:nvSpPr>
          <p:cNvPr id="3" name="Marcador de contenido 2">
            <a:extLst>
              <a:ext uri="{FF2B5EF4-FFF2-40B4-BE49-F238E27FC236}">
                <a16:creationId xmlns:a16="http://schemas.microsoft.com/office/drawing/2014/main" id="{AA0592E3-8970-ECD0-8CDC-C9B4A42C8920}"/>
              </a:ext>
            </a:extLst>
          </p:cNvPr>
          <p:cNvSpPr>
            <a:spLocks noGrp="1"/>
          </p:cNvSpPr>
          <p:nvPr>
            <p:ph idx="1"/>
          </p:nvPr>
        </p:nvSpPr>
        <p:spPr/>
        <p:txBody>
          <a:bodyPr>
            <a:normAutofit fontScale="92500" lnSpcReduction="10000"/>
          </a:bodyPr>
          <a:lstStyle/>
          <a:p>
            <a:r>
              <a:rPr lang="es-MX" dirty="0"/>
              <a:t>El método __</a:t>
            </a:r>
            <a:r>
              <a:rPr lang="es-MX" dirty="0" err="1"/>
              <a:t>init</a:t>
            </a:r>
            <a:r>
              <a:rPr lang="es-MX" dirty="0"/>
              <a:t>__ es un método especial en Python que se llama automáticamente cuando se crea una instancia de una clase. Se utiliza como un constructor para inicializar los atributos de la clase. El nombre __</a:t>
            </a:r>
            <a:r>
              <a:rPr lang="es-MX" dirty="0" err="1"/>
              <a:t>init</a:t>
            </a:r>
            <a:r>
              <a:rPr lang="es-MX" dirty="0"/>
              <a:t>__ es una convención en Python y no debe ser cambiado.</a:t>
            </a:r>
          </a:p>
          <a:p>
            <a:r>
              <a:rPr lang="es-MX" dirty="0"/>
              <a:t> El formato general de un método __</a:t>
            </a:r>
            <a:r>
              <a:rPr lang="es-MX" dirty="0" err="1"/>
              <a:t>init</a:t>
            </a:r>
            <a:r>
              <a:rPr lang="es-MX" dirty="0"/>
              <a:t>__ es:</a:t>
            </a:r>
          </a:p>
          <a:p>
            <a:r>
              <a:rPr lang="es-MX" dirty="0" err="1">
                <a:solidFill>
                  <a:srgbClr val="FFC000"/>
                </a:solidFill>
              </a:rPr>
              <a:t>def</a:t>
            </a:r>
            <a:r>
              <a:rPr lang="es-MX" dirty="0">
                <a:solidFill>
                  <a:srgbClr val="FFC000"/>
                </a:solidFill>
              </a:rPr>
              <a:t> __</a:t>
            </a:r>
            <a:r>
              <a:rPr lang="es-MX" dirty="0" err="1">
                <a:solidFill>
                  <a:srgbClr val="FFC000"/>
                </a:solidFill>
              </a:rPr>
              <a:t>init</a:t>
            </a:r>
            <a:r>
              <a:rPr lang="es-MX" dirty="0">
                <a:solidFill>
                  <a:srgbClr val="FFC000"/>
                </a:solidFill>
              </a:rPr>
              <a:t>__(</a:t>
            </a:r>
            <a:r>
              <a:rPr lang="es-MX" dirty="0" err="1">
                <a:solidFill>
                  <a:srgbClr val="FFC000"/>
                </a:solidFill>
              </a:rPr>
              <a:t>self</a:t>
            </a:r>
            <a:r>
              <a:rPr lang="es-MX" dirty="0">
                <a:solidFill>
                  <a:srgbClr val="FFC000"/>
                </a:solidFill>
              </a:rPr>
              <a:t>, argumentos):</a:t>
            </a:r>
          </a:p>
          <a:p>
            <a:r>
              <a:rPr lang="es-MX" dirty="0">
                <a:solidFill>
                  <a:srgbClr val="FFC000"/>
                </a:solidFill>
              </a:rPr>
              <a:t>    # Inicialización de atributos</a:t>
            </a:r>
          </a:p>
          <a:p>
            <a:r>
              <a:rPr lang="es-MX" dirty="0">
                <a:solidFill>
                  <a:srgbClr val="FFC000"/>
                </a:solidFill>
              </a:rPr>
              <a:t>    # Aquí se asignan valores iniciales a los atributos de la clase</a:t>
            </a:r>
          </a:p>
          <a:p>
            <a:r>
              <a:rPr lang="es-MX" dirty="0"/>
              <a:t>El parámetro </a:t>
            </a:r>
            <a:r>
              <a:rPr lang="es-MX" dirty="0" err="1"/>
              <a:t>self</a:t>
            </a:r>
            <a:r>
              <a:rPr lang="es-MX" dirty="0"/>
              <a:t> en el método __</a:t>
            </a:r>
            <a:r>
              <a:rPr lang="es-MX" dirty="0" err="1"/>
              <a:t>init</a:t>
            </a:r>
            <a:r>
              <a:rPr lang="es-MX" dirty="0"/>
              <a:t>__ representa la instancia actual de la clase y se utiliza para acceder a los atributos y métodos de la clase dentro del método.</a:t>
            </a:r>
          </a:p>
          <a:p>
            <a:endParaRPr lang="es-MX" dirty="0"/>
          </a:p>
          <a:p>
            <a:endParaRPr lang="es-MX" dirty="0"/>
          </a:p>
        </p:txBody>
      </p:sp>
    </p:spTree>
    <p:extLst>
      <p:ext uri="{BB962C8B-B14F-4D97-AF65-F5344CB8AC3E}">
        <p14:creationId xmlns:p14="http://schemas.microsoft.com/office/powerpoint/2010/main" val="180999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25C84-A53C-CAA7-83BE-CC54555C17E9}"/>
              </a:ext>
            </a:extLst>
          </p:cNvPr>
          <p:cNvSpPr>
            <a:spLocks noGrp="1"/>
          </p:cNvSpPr>
          <p:nvPr>
            <p:ph type="title"/>
          </p:nvPr>
        </p:nvSpPr>
        <p:spPr/>
        <p:txBody>
          <a:bodyPr/>
          <a:lstStyle/>
          <a:p>
            <a:r>
              <a:rPr lang="es-NI" dirty="0"/>
              <a:t>El algoritmo seria:</a:t>
            </a:r>
            <a:endParaRPr lang="es-MX" dirty="0"/>
          </a:p>
        </p:txBody>
      </p:sp>
      <p:sp>
        <p:nvSpPr>
          <p:cNvPr id="3" name="Marcador de contenido 2">
            <a:extLst>
              <a:ext uri="{FF2B5EF4-FFF2-40B4-BE49-F238E27FC236}">
                <a16:creationId xmlns:a16="http://schemas.microsoft.com/office/drawing/2014/main" id="{E5DBFF78-9B2E-C550-BCD5-79DF6731DE59}"/>
              </a:ext>
            </a:extLst>
          </p:cNvPr>
          <p:cNvSpPr>
            <a:spLocks noGrp="1"/>
          </p:cNvSpPr>
          <p:nvPr>
            <p:ph sz="half" idx="1"/>
          </p:nvPr>
        </p:nvSpPr>
        <p:spPr/>
        <p:txBody>
          <a:bodyPr>
            <a:normAutofit fontScale="55000" lnSpcReduction="20000"/>
          </a:bodyPr>
          <a:lstStyle/>
          <a:p>
            <a:r>
              <a:rPr lang="es-MX" dirty="0"/>
              <a:t>Estado inicial: q0</a:t>
            </a:r>
          </a:p>
          <a:p>
            <a:r>
              <a:rPr lang="es-MX" dirty="0"/>
              <a:t>Estado final: </a:t>
            </a:r>
            <a:r>
              <a:rPr lang="es-MX" dirty="0" err="1"/>
              <a:t>qf</a:t>
            </a:r>
            <a:endParaRPr lang="es-MX" dirty="0"/>
          </a:p>
          <a:p>
            <a:endParaRPr lang="es-MX" dirty="0"/>
          </a:p>
          <a:p>
            <a:r>
              <a:rPr lang="es-MX" dirty="0"/>
              <a:t>q0: Leer el siguiente símbolo</a:t>
            </a:r>
          </a:p>
          <a:p>
            <a:r>
              <a:rPr lang="es-MX" dirty="0"/>
              <a:t>    Si el símbolo es un número:</a:t>
            </a:r>
          </a:p>
          <a:p>
            <a:r>
              <a:rPr lang="es-MX" dirty="0"/>
              <a:t>        Empujar el número en la pila</a:t>
            </a:r>
          </a:p>
          <a:p>
            <a:r>
              <a:rPr lang="es-MX" dirty="0"/>
              <a:t>        Ir a q1</a:t>
            </a:r>
          </a:p>
          <a:p>
            <a:r>
              <a:rPr lang="es-MX" dirty="0"/>
              <a:t>    Si el símbolo es el final de la cinta:</a:t>
            </a:r>
          </a:p>
          <a:p>
            <a:r>
              <a:rPr lang="es-MX" dirty="0"/>
              <a:t>        Ir a </a:t>
            </a:r>
            <a:r>
              <a:rPr lang="es-MX" dirty="0" err="1"/>
              <a:t>qf</a:t>
            </a:r>
            <a:endParaRPr lang="es-MX" dirty="0"/>
          </a:p>
          <a:p>
            <a:endParaRPr lang="es-MX" dirty="0"/>
          </a:p>
          <a:p>
            <a:endParaRPr lang="es-MX" dirty="0"/>
          </a:p>
        </p:txBody>
      </p:sp>
      <p:sp>
        <p:nvSpPr>
          <p:cNvPr id="4" name="Marcador de contenido 3">
            <a:extLst>
              <a:ext uri="{FF2B5EF4-FFF2-40B4-BE49-F238E27FC236}">
                <a16:creationId xmlns:a16="http://schemas.microsoft.com/office/drawing/2014/main" id="{0FBDAB88-9D8F-B99B-EA8F-2FFAFA12E3DD}"/>
              </a:ext>
            </a:extLst>
          </p:cNvPr>
          <p:cNvSpPr>
            <a:spLocks noGrp="1"/>
          </p:cNvSpPr>
          <p:nvPr>
            <p:ph sz="half" idx="2"/>
          </p:nvPr>
        </p:nvSpPr>
        <p:spPr/>
        <p:txBody>
          <a:bodyPr>
            <a:normAutofit fontScale="55000" lnSpcReduction="20000"/>
          </a:bodyPr>
          <a:lstStyle/>
          <a:p>
            <a:r>
              <a:rPr lang="es-MX" dirty="0"/>
              <a:t>q1: Leer el siguiente símbolo</a:t>
            </a:r>
          </a:p>
          <a:p>
            <a:r>
              <a:rPr lang="es-MX" dirty="0"/>
              <a:t>    Si el símbolo es un número:</a:t>
            </a:r>
          </a:p>
          <a:p>
            <a:r>
              <a:rPr lang="es-MX" dirty="0"/>
              <a:t>        Ignorar el número</a:t>
            </a:r>
          </a:p>
          <a:p>
            <a:r>
              <a:rPr lang="es-MX" dirty="0"/>
              <a:t>        Ir a q1</a:t>
            </a:r>
          </a:p>
          <a:p>
            <a:r>
              <a:rPr lang="es-MX" dirty="0"/>
              <a:t>    Si el símbolo es el final de la cinta:</a:t>
            </a:r>
          </a:p>
          <a:p>
            <a:r>
              <a:rPr lang="es-MX" dirty="0"/>
              <a:t>        Ir a q2</a:t>
            </a:r>
          </a:p>
          <a:p>
            <a:endParaRPr lang="es-MX" dirty="0"/>
          </a:p>
          <a:p>
            <a:r>
              <a:rPr lang="es-MX" dirty="0"/>
              <a:t>q2: Pop de la pila</a:t>
            </a:r>
          </a:p>
          <a:p>
            <a:r>
              <a:rPr lang="es-MX" dirty="0"/>
              <a:t>    Si la pila está vacía:</a:t>
            </a:r>
          </a:p>
          <a:p>
            <a:r>
              <a:rPr lang="es-MX" dirty="0"/>
              <a:t>        Ir a </a:t>
            </a:r>
            <a:r>
              <a:rPr lang="es-MX" dirty="0" err="1"/>
              <a:t>qf</a:t>
            </a:r>
            <a:endParaRPr lang="es-MX" dirty="0"/>
          </a:p>
          <a:p>
            <a:r>
              <a:rPr lang="es-MX" dirty="0"/>
              <a:t>    Si la pila no está vacía:</a:t>
            </a:r>
          </a:p>
          <a:p>
            <a:r>
              <a:rPr lang="es-MX" dirty="0"/>
              <a:t>        Ir a q1</a:t>
            </a:r>
          </a:p>
          <a:p>
            <a:endParaRPr lang="es-MX" dirty="0"/>
          </a:p>
          <a:p>
            <a:r>
              <a:rPr lang="es-MX" dirty="0" err="1"/>
              <a:t>qf</a:t>
            </a:r>
            <a:r>
              <a:rPr lang="es-MX" dirty="0"/>
              <a:t>: Estado final</a:t>
            </a:r>
          </a:p>
          <a:p>
            <a:endParaRPr lang="es-MX" dirty="0"/>
          </a:p>
        </p:txBody>
      </p:sp>
    </p:spTree>
    <p:extLst>
      <p:ext uri="{BB962C8B-B14F-4D97-AF65-F5344CB8AC3E}">
        <p14:creationId xmlns:p14="http://schemas.microsoft.com/office/powerpoint/2010/main" val="315178976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E90D9EDF3E6A43825658CA4321B1DE" ma:contentTypeVersion="10" ma:contentTypeDescription="Create a new document." ma:contentTypeScope="" ma:versionID="a5e4a5665ebf76ce0ebfde13152b4bd1">
  <xsd:schema xmlns:xsd="http://www.w3.org/2001/XMLSchema" xmlns:xs="http://www.w3.org/2001/XMLSchema" xmlns:p="http://schemas.microsoft.com/office/2006/metadata/properties" xmlns:ns3="eba6b4d5-e43a-44cd-935f-c2eb72c90a68" xmlns:ns4="6d518767-0cb9-47ba-b6a4-f5b8190fda02" targetNamespace="http://schemas.microsoft.com/office/2006/metadata/properties" ma:root="true" ma:fieldsID="7c1c8761c80662ab1ca37d8dc0d7e648" ns3:_="" ns4:_="">
    <xsd:import namespace="eba6b4d5-e43a-44cd-935f-c2eb72c90a68"/>
    <xsd:import namespace="6d518767-0cb9-47ba-b6a4-f5b8190fda0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a6b4d5-e43a-44cd-935f-c2eb72c90a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d518767-0cb9-47ba-b6a4-f5b8190fda0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11A95D-1346-4571-B74B-F3FE1F218252}">
  <ds:schemaRefs>
    <ds:schemaRef ds:uri="http://schemas.microsoft.com/office/2006/metadata/properties"/>
    <ds:schemaRef ds:uri="http://schemas.microsoft.com/office/2006/documentManagement/types"/>
    <ds:schemaRef ds:uri="eba6b4d5-e43a-44cd-935f-c2eb72c90a68"/>
    <ds:schemaRef ds:uri="6d518767-0cb9-47ba-b6a4-f5b8190fda02"/>
    <ds:schemaRef ds:uri="http://schemas.microsoft.com/office/infopath/2007/PartnerControls"/>
    <ds:schemaRef ds:uri="http://www.w3.org/XML/1998/namespace"/>
    <ds:schemaRef ds:uri="http://schemas.openxmlformats.org/package/2006/metadata/core-properties"/>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CFBB402C-D4C8-4A4E-A5ED-42802568A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a6b4d5-e43a-44cd-935f-c2eb72c90a68"/>
    <ds:schemaRef ds:uri="6d518767-0cb9-47ba-b6a4-f5b8190fda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37F464-7E9D-4230-B93D-B897E80CA8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TotalTime>
  <Words>675</Words>
  <Application>Microsoft Office PowerPoint</Application>
  <PresentationFormat>Panorámica</PresentationFormat>
  <Paragraphs>91</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Source Sans Pro</vt:lpstr>
      <vt:lpstr>FunkyShapesDarkVTI</vt:lpstr>
      <vt:lpstr>Paradigmas de programación (software)</vt:lpstr>
      <vt:lpstr>Como programo en Java , con el enfoque orientado a Objetos, esto significa: </vt:lpstr>
      <vt:lpstr>Implementación en Java</vt:lpstr>
      <vt:lpstr>Pilas de DATOS</vt:lpstr>
      <vt:lpstr>Como funciona una estructura de tipo pila </vt:lpstr>
      <vt:lpstr>Como se programa en Python con Múltiples paradigmas:</vt:lpstr>
      <vt:lpstr>Como se programa en Python</vt:lpstr>
      <vt:lpstr>El método __init__</vt:lpstr>
      <vt:lpstr>El algoritmo seria:</vt:lpstr>
      <vt:lpstr>Pila implementada en Turing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Como programo en Java , con el enfoque orientado a Objetos, esto significa:</dc:title>
  <dc:creator>Miguel Felix Mata Rivera</dc:creator>
  <cp:lastModifiedBy>Miguel Felix Mata Rivera</cp:lastModifiedBy>
  <cp:revision>4</cp:revision>
  <dcterms:created xsi:type="dcterms:W3CDTF">2023-05-18T01:21:34Z</dcterms:created>
  <dcterms:modified xsi:type="dcterms:W3CDTF">2023-05-18T01:45:29Z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0x010100D7E90D9EDF3E6A43825658CA4321B1DE</vt:lpwstr>
  </property>
</Properties>
</file>