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75" r:id="rId6"/>
    <p:sldId id="294" r:id="rId7"/>
    <p:sldId id="284" r:id="rId8"/>
    <p:sldId id="293" r:id="rId9"/>
    <p:sldId id="285" r:id="rId10"/>
    <p:sldId id="286" r:id="rId11"/>
    <p:sldId id="291" r:id="rId12"/>
    <p:sldId id="295" r:id="rId13"/>
    <p:sldId id="297" r:id="rId14"/>
    <p:sldId id="298" r:id="rId15"/>
    <p:sldId id="287" r:id="rId16"/>
    <p:sldId id="299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2"/>
    <p:restoredTop sz="96304"/>
  </p:normalViewPr>
  <p:slideViewPr>
    <p:cSldViewPr snapToGrid="0">
      <p:cViewPr varScale="1">
        <p:scale>
          <a:sx n="159" d="100"/>
          <a:sy n="159" d="100"/>
        </p:scale>
        <p:origin x="192" y="34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3/10/25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3/10/25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Conformal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917" y="301752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291917" y="1700954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Conformal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607925"/>
            <a:ext cx="11384280" cy="704088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479168"/>
            <a:ext cx="11384279" cy="477090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240280" y="1395590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Conformal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Conformal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Conformal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 dirty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Conformal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Conformal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Conformal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.Ghattas@du.edu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aleman.medium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Conformal Prediction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2636227" cy="5379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Michael Ghattas</a:t>
            </a:r>
            <a:endParaRPr lang="en-PK">
              <a:cs typeface="Arial"/>
            </a:endParaRPr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63096CCE-B6F8-1EEF-1304-A3BB80440DB9}"/>
              </a:ext>
            </a:extLst>
          </p:cNvPr>
          <p:cNvSpPr txBox="1">
            <a:spLocks/>
          </p:cNvSpPr>
          <p:nvPr/>
        </p:nvSpPr>
        <p:spPr>
          <a:xfrm>
            <a:off x="8433286" y="5047488"/>
            <a:ext cx="2636227" cy="5379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Mike Worden</a:t>
            </a:r>
            <a:endParaRPr lang="en-PK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A6B8-7899-1E0F-3FB1-8AA80C19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b="0" dirty="0"/>
              <a:t>Classification of News StoRies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6C180-D180-4A59-8C5B-70357B51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590E3-DD56-3F85-096F-1D61A6C4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3182B-E5F6-8E1F-4233-3B25F47D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905" y="4784632"/>
            <a:ext cx="4384444" cy="1616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69858-9E73-2605-AD7C-1489D63A2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37" y="1479168"/>
            <a:ext cx="5959315" cy="2946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DDA8C-F0FF-2429-81FA-3EAE7066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154" y="1343866"/>
            <a:ext cx="4566320" cy="30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8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D445-98ED-CA04-FF94-0C0ACAD6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>
                <a:solidFill>
                  <a:schemeClr val="tx1"/>
                </a:solidFill>
                <a:latin typeface="Arial"/>
                <a:cs typeface="Arial"/>
              </a:rPr>
              <a:t>Conclusion/Next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8B81-CDEA-0BC0-84A1-8CCCED68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lvl="1" indent="-350838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Conclusion</a:t>
            </a:r>
          </a:p>
          <a:p>
            <a:pPr marL="746125" lvl="2" indent="-395288"/>
            <a:r>
              <a:rPr lang="en-US" sz="2400" i="1" dirty="0"/>
              <a:t>Conformal Prediction (CP) ensures reliable prediction sets with finite-sample validity</a:t>
            </a:r>
          </a:p>
          <a:p>
            <a:pPr marL="746125" lvl="2" indent="-395288"/>
            <a:r>
              <a:rPr lang="en-US" sz="2400" i="1" dirty="0"/>
              <a:t>Advancements have made CP feasible for large-scale applications despite computational challenges. </a:t>
            </a:r>
          </a:p>
          <a:p>
            <a:pPr marL="746125" lvl="2" indent="-395288"/>
            <a:r>
              <a:rPr lang="en-US" b="1" dirty="0"/>
              <a:t> </a:t>
            </a:r>
            <a:r>
              <a:rPr lang="en-US" sz="2400" i="1" dirty="0"/>
              <a:t>See github repo for practical example</a:t>
            </a:r>
          </a:p>
          <a:p>
            <a:pPr marL="350837" lvl="2" indent="0">
              <a:buNone/>
            </a:pPr>
            <a:endParaRPr lang="en-US" sz="2400" i="1" dirty="0"/>
          </a:p>
          <a:p>
            <a:pPr marL="350838" indent="-350838">
              <a:buFont typeface="Arial" panose="020B0604020202020204" pitchFamily="34" charset="0"/>
              <a:buChar char="•"/>
            </a:pPr>
            <a:r>
              <a:rPr lang="en-US" b="1" dirty="0"/>
              <a:t>Future Considerations:</a:t>
            </a:r>
            <a:r>
              <a:rPr lang="en-US" dirty="0"/>
              <a:t> </a:t>
            </a:r>
          </a:p>
          <a:p>
            <a:pPr marL="746125" lvl="2" indent="-395288"/>
            <a:r>
              <a:rPr lang="en-US" sz="2400" i="1" dirty="0"/>
              <a:t>Improving Interval Tightness: Adaptive nonconformity scores. </a:t>
            </a:r>
          </a:p>
          <a:p>
            <a:pPr marL="746125" lvl="2" indent="-395288"/>
            <a:r>
              <a:rPr lang="en-US" sz="2400" i="1" dirty="0"/>
              <a:t>Comparing CP with Bayesian Methods: Performance trade-offs. </a:t>
            </a:r>
          </a:p>
          <a:p>
            <a:pPr marL="746125" lvl="2" indent="-395288"/>
            <a:r>
              <a:rPr lang="en-US" sz="2400" i="1" dirty="0"/>
              <a:t>Scaling CP for Big Data: Efficient parallel processing.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692E5-A0D6-8F64-AE62-5A8A3579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Conformal Prediction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9AC56-E96C-9F90-5847-E909EA2B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24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C2E08-ABE4-83E7-389A-5F1637B2B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A404-F886-4276-3173-045A3AA9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6C56-AA05-4D0D-0F66-22A9E26A9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374" y="3429000"/>
            <a:ext cx="3614790" cy="2057400"/>
          </a:xfrm>
        </p:spPr>
        <p:txBody>
          <a:bodyPr/>
          <a:lstStyle/>
          <a:p>
            <a:r>
              <a:rPr lang="en-US" dirty="0"/>
              <a:t>Michael Ghattas</a:t>
            </a:r>
          </a:p>
          <a:p>
            <a:r>
              <a:rPr lang="en-US" b="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michael.Ghattas@du.edu</a:t>
            </a:r>
            <a:endParaRPr lang="en-US" b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E6DF2D-2A3B-59B7-5C22-D9DF27E3F73D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3479708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Mike Worden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mike.worden@du.edu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3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8447EE-482D-6C58-5487-E8A78984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E3B0F-4385-955C-30DB-CA62D3CB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63" y="1411705"/>
            <a:ext cx="4112376" cy="5446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6EB9C-C6F0-6398-B5F8-702A992F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1446648"/>
            <a:ext cx="4644189" cy="5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623456"/>
            <a:ext cx="9669587" cy="704088"/>
          </a:xfrm>
        </p:spPr>
        <p:txBody>
          <a:bodyPr/>
          <a:lstStyle/>
          <a:p>
            <a:r>
              <a:rPr lang="en-US" dirty="0"/>
              <a:t>Topics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4109"/>
            <a:ext cx="11066318" cy="453043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300"/>
              </a:spcAft>
            </a:pPr>
            <a:r>
              <a:rPr lang="en-US" sz="2000" i="1" dirty="0">
                <a:solidFill>
                  <a:schemeClr val="tx1"/>
                </a:solidFill>
                <a:latin typeface="Arial"/>
                <a:cs typeface="Arial"/>
              </a:rPr>
              <a:t>Purpose (motivation)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More efficient approach than Bayesian Estimation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Learn from/Experiment with &lt;author&gt; found on Social Media</a:t>
            </a:r>
          </a:p>
          <a:p>
            <a:pPr>
              <a:spcAft>
                <a:spcPts val="300"/>
              </a:spcAft>
            </a:pPr>
            <a:r>
              <a:rPr lang="en-US" sz="2000" i="1" dirty="0">
                <a:solidFill>
                  <a:schemeClr val="tx1"/>
                </a:solidFill>
                <a:latin typeface="Arial"/>
                <a:cs typeface="Arial"/>
              </a:rPr>
              <a:t>Overview of Bayesian Estimation 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Introduction to Bayesian Estimation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latin typeface="Arial"/>
                <a:cs typeface="Arial"/>
              </a:rPr>
              <a:t>From Bayesian Estimation to Conformal Prediction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Bayesian must go through prior to provide distribution… (describe difference from confidence interval (Bayes) to credible interval (Conf Pred)) </a:t>
            </a:r>
            <a:endParaRPr lang="en-US" sz="1200" i="1" dirty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spcAft>
                <a:spcPts val="300"/>
              </a:spcAft>
            </a:pPr>
            <a:r>
              <a:rPr lang="en-US" sz="2000" b="1" dirty="0">
                <a:solidFill>
                  <a:schemeClr val="tx1"/>
                </a:solidFill>
                <a:latin typeface="Arial"/>
                <a:cs typeface="Arial"/>
              </a:rPr>
              <a:t>Overview of Conformal Prediction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Basics of Conformal Prediction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Nonconformity Scores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Algorithmic Steps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Complexity Analysis	(compare using sentiment analysis)</a:t>
            </a:r>
          </a:p>
          <a:p>
            <a:pPr marL="2857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Applications of Conformal Prediction (Show CODE snippet)</a:t>
            </a:r>
          </a:p>
          <a:p>
            <a:pPr marL="1428750" lvl="2" indent="-285750">
              <a:spcAft>
                <a:spcPts val="300"/>
              </a:spcAft>
            </a:pPr>
            <a:r>
              <a:rPr lang="en-US" sz="1100" dirty="0">
                <a:solidFill>
                  <a:schemeClr val="tx1"/>
                </a:solidFill>
                <a:latin typeface="Arial"/>
                <a:cs typeface="Arial"/>
              </a:rPr>
              <a:t>(Defense – sentiment analysis of data feeds on industry trends, RFIs, etc., ) (Manufacturing telemetry, fault prediction..)</a:t>
            </a:r>
          </a:p>
          <a:p>
            <a:pPr lvl="1">
              <a:spcAft>
                <a:spcPts val="300"/>
              </a:spcAft>
            </a:pPr>
            <a:r>
              <a:rPr lang="en-US" sz="2000" b="1" dirty="0">
                <a:solidFill>
                  <a:schemeClr val="tx1"/>
                </a:solidFill>
                <a:latin typeface="Arial"/>
                <a:cs typeface="Arial"/>
              </a:rPr>
              <a:t>Application Demo </a:t>
            </a:r>
          </a:p>
          <a:p>
            <a:pPr lvl="1">
              <a:spcAft>
                <a:spcPts val="300"/>
              </a:spcAft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Point to github…</a:t>
            </a:r>
          </a:p>
          <a:p>
            <a:r>
              <a:rPr lang="en-US" sz="2000" i="1" dirty="0">
                <a:solidFill>
                  <a:schemeClr val="tx1"/>
                </a:solidFill>
                <a:latin typeface="Arial"/>
                <a:cs typeface="Arial"/>
              </a:rPr>
              <a:t>Conclusion/Next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A747-3617-C228-6E20-A2D11F10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607925"/>
            <a:ext cx="11384280" cy="704088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4CB9-564C-68F2-3921-7E9757AB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55" y="1641764"/>
            <a:ext cx="11286605" cy="4914484"/>
          </a:xfrm>
        </p:spPr>
        <p:txBody>
          <a:bodyPr/>
          <a:lstStyle/>
          <a:p>
            <a:r>
              <a:rPr lang="en-US" dirty="0"/>
              <a:t>Both of us have motivations to find efficient classification algorithms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Michael G – </a:t>
            </a:r>
            <a:r>
              <a:rPr lang="en-US" sz="1800" b="0" dirty="0"/>
              <a:t>Works in data science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Mike W – </a:t>
            </a:r>
            <a:r>
              <a:rPr lang="en-US" sz="1800" b="0" dirty="0"/>
              <a:t>Interested in applications of classifiers in cybersecurity logs analysis</a:t>
            </a:r>
          </a:p>
          <a:p>
            <a:pPr lvl="1"/>
            <a:r>
              <a:rPr lang="en-US" sz="2200" b="1" i="0" dirty="0"/>
              <a:t>Both interested in finding an improvement over Bayesian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83D9C-6526-623F-019A-F7EF374E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6CEB7-1FEC-2F35-D2D3-67D7FF4C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2050" name="Picture 2" descr="Applied Conformal Prediction by Valeriy ...">
            <a:extLst>
              <a:ext uri="{FF2B5EF4-FFF2-40B4-BE49-F238E27FC236}">
                <a16:creationId xmlns:a16="http://schemas.microsoft.com/office/drawing/2014/main" id="{3D6F0962-591B-F891-E246-2973FEC2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569" y="3694721"/>
            <a:ext cx="1521515" cy="15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C1FBCD-A349-AFF4-FDF4-473E19A217A6}"/>
              </a:ext>
            </a:extLst>
          </p:cNvPr>
          <p:cNvSpPr txBox="1"/>
          <p:nvPr/>
        </p:nvSpPr>
        <p:spPr>
          <a:xfrm>
            <a:off x="9336157" y="5399357"/>
            <a:ext cx="1961321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  <a:spcBef>
                <a:spcPts val="1350"/>
              </a:spcBef>
              <a:spcAft>
                <a:spcPts val="225"/>
              </a:spcAft>
            </a:pPr>
            <a:r>
              <a:rPr lang="en-US" b="0" i="0" u="none" strike="noStrike" dirty="0">
                <a:solidFill>
                  <a:srgbClr val="681DA8"/>
                </a:solidFill>
                <a:effectLst/>
                <a:latin typeface="Google Sans"/>
                <a:hlinkClick r:id="rId3"/>
              </a:rPr>
              <a:t>Valeriy Manokhin, PhD, MBA, CQF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A43AD-A127-CE60-1024-14060D3CE914}"/>
              </a:ext>
            </a:extLst>
          </p:cNvPr>
          <p:cNvSpPr txBox="1"/>
          <p:nvPr/>
        </p:nvSpPr>
        <p:spPr>
          <a:xfrm>
            <a:off x="614376" y="3686037"/>
            <a:ext cx="84361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Learned of conformal prediction through interaction with Valeriy Manokhin on Social Media. (LinkedIn)</a:t>
            </a: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</a:rPr>
              <a:t>Reviewed his papers &amp; publications, including</a:t>
            </a:r>
          </a:p>
          <a:p>
            <a:pPr lvl="1"/>
            <a:r>
              <a:rPr lang="en-US" sz="1600" dirty="0"/>
              <a:t>Practical Guide to Applied Conformal Prediction in Python: Learn and apply the best uncertainty frameworks to your industry applications. (ISBN:  </a:t>
            </a:r>
            <a:r>
              <a:rPr lang="en-US" sz="1600" b="0" i="0" u="none" strike="noStrike" dirty="0">
                <a:solidFill>
                  <a:srgbClr val="0F1111"/>
                </a:solidFill>
                <a:effectLst/>
                <a:latin typeface="Amazon Ember"/>
              </a:rPr>
              <a:t>1805122762)</a:t>
            </a:r>
            <a:endParaRPr lang="en-US" sz="1600" dirty="0"/>
          </a:p>
          <a:p>
            <a:r>
              <a:rPr lang="en-US" sz="2200" b="1" dirty="0"/>
              <a:t>Conformal Prediction was a suitable topic for investigation both for education, but also our existing careers.</a:t>
            </a:r>
          </a:p>
        </p:txBody>
      </p:sp>
    </p:spTree>
    <p:extLst>
      <p:ext uri="{BB962C8B-B14F-4D97-AF65-F5344CB8AC3E}">
        <p14:creationId xmlns:p14="http://schemas.microsoft.com/office/powerpoint/2010/main" val="36271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4F74-F811-CCCC-7068-568C4C8B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607925"/>
            <a:ext cx="11384280" cy="70408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Arial"/>
                <a:cs typeface="Arial"/>
              </a:rPr>
              <a:t>Overview of Bayesian Estimation</a:t>
            </a:r>
            <a:br>
              <a:rPr lang="en-US" dirty="0">
                <a:solidFill>
                  <a:schemeClr val="tx1"/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34C9-D63F-A994-CB98-3744F408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BEF63-8E88-EADD-8B53-1B927DAE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C90C-3B2A-4DBE-387D-9F1633B59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9" y="1517074"/>
            <a:ext cx="11252326" cy="4733002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Bayes' Theorem - </a:t>
            </a:r>
            <a:r>
              <a:rPr lang="en-US" sz="1400" dirty="0"/>
              <a:t>The probability of event A, given that event B has occurred:</a:t>
            </a:r>
            <a:endParaRPr lang="en-US" b="0" dirty="0">
              <a:effectLst/>
            </a:endParaRPr>
          </a:p>
          <a:p>
            <a:endParaRPr lang="en-US" b="0" dirty="0"/>
          </a:p>
          <a:p>
            <a:endParaRPr lang="en-US" b="0" dirty="0"/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Key Concept - </a:t>
            </a:r>
            <a:r>
              <a:rPr lang="en-US" sz="1400" dirty="0"/>
              <a:t>Updates prior beliefs based on new evidence.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Key Terms:</a:t>
            </a:r>
          </a:p>
          <a:p>
            <a:pPr marL="285750" marR="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Posterior Distribution: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Bayesian inference relies on updating beliefs through the posterior distribution, which combines the likelihood of the observed data with the prior distribution  </a:t>
            </a:r>
            <a:endParaRPr lang="en-US" sz="1800" b="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285750" marR="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Credible Intervals: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Unlike frequentist confidence intervals, Bayesian credible intervals offer a probability-based interpretation of parameter uncertainty </a:t>
            </a:r>
            <a:endParaRPr lang="en-US" sz="1800" b="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b="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endParaRPr lang="en-US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F6CEE1-A3C4-EC8E-D9A5-FCC52EFC6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18" y="1960102"/>
            <a:ext cx="4510766" cy="9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4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2F3C-46DB-4CFF-BD25-5DA3CF8B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607925"/>
            <a:ext cx="11384280" cy="70408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Arial"/>
                <a:cs typeface="Arial"/>
              </a:rPr>
              <a:t>PROS/CONS OF Bayesian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FD23-871A-06E7-D622-85BE80770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569028"/>
            <a:ext cx="11384279" cy="4987220"/>
          </a:xfrm>
        </p:spPr>
        <p:txBody>
          <a:bodyPr/>
          <a:lstStyle/>
          <a:p>
            <a:r>
              <a:rPr lang="en-US" b="1" dirty="0"/>
              <a:t>Advantages of Bayesian Methods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Probabilistic framework for inference.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Intuitive interpretation of uncertainty.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Flexibility in model updating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Aft>
                <a:spcPts val="1500"/>
              </a:spcAft>
            </a:pPr>
            <a:r>
              <a:rPr lang="en-US" sz="2200" b="1" dirty="0"/>
              <a:t>Critiques of Bayesian Methods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Subjectivity in Prior Selection: </a:t>
            </a:r>
            <a:r>
              <a:rPr lang="en-US" sz="2000" dirty="0"/>
              <a:t>Researcher intuition &amp; common heuristics (e.g., principle of indifference).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Computational Complexity: </a:t>
            </a:r>
            <a:r>
              <a:rPr lang="en-US" sz="2000" dirty="0"/>
              <a:t>High-dimensional models require costly calculations.</a:t>
            </a:r>
          </a:p>
          <a:p>
            <a:pPr marL="917575" lvl="2" indent="-512763"/>
            <a:r>
              <a:rPr lang="en-US" i="1" dirty="0"/>
              <a:t>Example:  Use of Markov Chain Monte Carlo (MCMC) used to explore priors.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effectLst/>
                <a:latin typeface="Helvetica" pitchFamily="2" charset="0"/>
              </a:rPr>
              <a:t>Scalability Issues: </a:t>
            </a:r>
            <a:r>
              <a:rPr lang="en-US" b="0" i="1" dirty="0">
                <a:effectLst/>
                <a:latin typeface="Helvetica" pitchFamily="2" charset="0"/>
              </a:rPr>
              <a:t>High-dimensional Bayesian models struggle to scale efficiently for big data.</a:t>
            </a:r>
            <a:endParaRPr lang="en-US" b="0" dirty="0">
              <a:effectLst/>
              <a:latin typeface="Helvetica" pitchFamily="2" charset="0"/>
            </a:endParaRPr>
          </a:p>
          <a:p>
            <a:pPr marL="917575" lvl="2" indent="-512763"/>
            <a:endParaRPr lang="en-US" i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1D061-88DC-9803-AA4E-DABB6105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AB27D-8CEF-A009-324E-8315321C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145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0B92-0894-982A-89E2-E630E56F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1" y="607925"/>
            <a:ext cx="11278292" cy="704088"/>
          </a:xfrm>
        </p:spPr>
        <p:txBody>
          <a:bodyPr/>
          <a:lstStyle/>
          <a:p>
            <a:pPr marL="285750" lvl="1" indent="-285750" algn="l"/>
            <a:r>
              <a:rPr lang="en-US" sz="3600" b="1" dirty="0"/>
              <a:t>ALTERNATIVE – CONFORMAL PREDICTION (CP)</a:t>
            </a:r>
            <a:br>
              <a:rPr lang="en-US" sz="5400" i="1" dirty="0">
                <a:solidFill>
                  <a:schemeClr val="tx1"/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E8C2-5057-2B63-4985-4164EA78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Idea:</a:t>
            </a:r>
            <a:r>
              <a:rPr lang="en-US" dirty="0"/>
              <a:t> </a:t>
            </a:r>
            <a:r>
              <a:rPr lang="en-US" b="0" dirty="0"/>
              <a:t>Constructs prediction sets without requiring a full probability distribution,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Computes </a:t>
            </a:r>
            <a:r>
              <a:rPr lang="en-US" sz="2000" b="1" dirty="0"/>
              <a:t>nonconformity scores</a:t>
            </a:r>
            <a:r>
              <a:rPr lang="en-US" sz="2000" dirty="0"/>
              <a:t> to measure deviations.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Uses empirical quantiles to form </a:t>
            </a:r>
            <a:r>
              <a:rPr lang="en-US" sz="2000" b="1" dirty="0"/>
              <a:t>prediction sets</a:t>
            </a:r>
            <a:r>
              <a:rPr lang="en-US" sz="2000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6915F-8AFE-C1EA-2961-70F6456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70DE6-6D2F-9CB5-8D73-33A4F4A6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6</a:t>
            </a:fld>
            <a:endParaRPr lang="en-US" noProof="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7D6C01-08FF-8FA8-AD04-B6D54E525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23861"/>
              </p:ext>
            </p:extLst>
          </p:nvPr>
        </p:nvGraphicFramePr>
        <p:xfrm>
          <a:off x="611990" y="2937520"/>
          <a:ext cx="10995510" cy="19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170">
                  <a:extLst>
                    <a:ext uri="{9D8B030D-6E8A-4147-A177-3AD203B41FA5}">
                      <a16:colId xmlns:a16="http://schemas.microsoft.com/office/drawing/2014/main" val="1815682608"/>
                    </a:ext>
                  </a:extLst>
                </a:gridCol>
                <a:gridCol w="3665170">
                  <a:extLst>
                    <a:ext uri="{9D8B030D-6E8A-4147-A177-3AD203B41FA5}">
                      <a16:colId xmlns:a16="http://schemas.microsoft.com/office/drawing/2014/main" val="272342776"/>
                    </a:ext>
                  </a:extLst>
                </a:gridCol>
                <a:gridCol w="3665170">
                  <a:extLst>
                    <a:ext uri="{9D8B030D-6E8A-4147-A177-3AD203B41FA5}">
                      <a16:colId xmlns:a16="http://schemas.microsoft.com/office/drawing/2014/main" val="3093673673"/>
                    </a:ext>
                  </a:extLst>
                </a:gridCol>
              </a:tblGrid>
              <a:tr h="397896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Bayesian Inference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Conformal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18981"/>
                  </a:ext>
                </a:extLst>
              </a:tr>
              <a:tr h="397896">
                <a:tc>
                  <a:txBody>
                    <a:bodyPr/>
                    <a:lstStyle/>
                    <a:p>
                      <a:r>
                        <a:rPr lang="en-US" b="1" dirty="0"/>
                        <a:t>Prior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83167"/>
                  </a:ext>
                </a:extLst>
              </a:tr>
              <a:tr h="397896">
                <a:tc>
                  <a:txBody>
                    <a:bodyPr/>
                    <a:lstStyle/>
                    <a:p>
                      <a:r>
                        <a:rPr lang="en-US" b="1" dirty="0"/>
                        <a:t>Uncertainty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Posterior Distributions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58690"/>
                  </a:ext>
                </a:extLst>
              </a:tr>
              <a:tr h="397896">
                <a:tc>
                  <a:txBody>
                    <a:bodyPr/>
                    <a:lstStyle/>
                    <a:p>
                      <a:r>
                        <a:rPr lang="en-US" b="1" dirty="0"/>
                        <a:t>Computational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(MCMC)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(Quartile 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21279"/>
                  </a:ext>
                </a:extLst>
              </a:tr>
              <a:tr h="397896">
                <a:tc>
                  <a:txBody>
                    <a:bodyPr/>
                    <a:lstStyle/>
                    <a:p>
                      <a:r>
                        <a:rPr lang="en-US" b="1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for 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6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3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DDE9-7727-95F9-CA02-6C613EBF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607925"/>
            <a:ext cx="11260567" cy="704088"/>
          </a:xfrm>
        </p:spPr>
        <p:txBody>
          <a:bodyPr/>
          <a:lstStyle/>
          <a:p>
            <a:r>
              <a:rPr lang="en-US" dirty="0"/>
              <a:t>Applications of Conformal Prediction</a:t>
            </a:r>
            <a:br>
              <a:rPr lang="en-US" sz="5400" dirty="0">
                <a:solidFill>
                  <a:schemeClr val="tx1"/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26D9-7D47-6955-30D4-95963B2C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Healthcare:</a:t>
            </a:r>
            <a:r>
              <a:rPr lang="en-US" dirty="0"/>
              <a:t> </a:t>
            </a:r>
            <a:r>
              <a:rPr lang="en-US" b="0" dirty="0"/>
              <a:t>Medical diagnostics with uncertainty estimation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Finance:</a:t>
            </a:r>
            <a:r>
              <a:rPr lang="en-US" dirty="0"/>
              <a:t> </a:t>
            </a:r>
            <a:r>
              <a:rPr lang="en-US" b="0" dirty="0"/>
              <a:t>Stock market risk assessment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Cybersecurity:</a:t>
            </a:r>
            <a:r>
              <a:rPr lang="en-US" dirty="0"/>
              <a:t> </a:t>
            </a:r>
            <a:r>
              <a:rPr lang="en-US" b="0" dirty="0"/>
              <a:t>Anomaly detection in network traffic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Our Project:</a:t>
            </a:r>
            <a:r>
              <a:rPr lang="en-US" dirty="0"/>
              <a:t> </a:t>
            </a:r>
            <a:r>
              <a:rPr lang="en-US" b="0" dirty="0"/>
              <a:t>Forecasting news article counts across: </a:t>
            </a:r>
          </a:p>
          <a:p>
            <a:pPr marL="458788" lvl="2" indent="-277813"/>
            <a:r>
              <a:rPr lang="en-US" b="0" dirty="0"/>
              <a:t>Entertainment, Politics, Sports,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2E61B-1A4E-D10D-2D54-83D8C23B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9984B-BF31-0C71-C822-4416A605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9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EFCC5-0DB5-DBFC-C3AC-14E93DD3C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FB90-4FC2-7698-172F-F77B0892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607925"/>
            <a:ext cx="11384280" cy="704088"/>
          </a:xfrm>
        </p:spPr>
        <p:txBody>
          <a:bodyPr/>
          <a:lstStyle/>
          <a:p>
            <a:r>
              <a:rPr lang="en-US" dirty="0"/>
              <a:t>Approach</a:t>
            </a:r>
            <a:r>
              <a:rPr lang="en-US" b="1" dirty="0"/>
              <a:t> and Computational Complexity</a:t>
            </a:r>
            <a:br>
              <a:rPr lang="en-US" sz="3600" b="1" dirty="0">
                <a:solidFill>
                  <a:schemeClr val="tx1"/>
                </a:solidFill>
                <a:latin typeface="Arial"/>
                <a:cs typeface="Arial"/>
              </a:rPr>
            </a:br>
            <a:br>
              <a:rPr lang="en-US" dirty="0">
                <a:solidFill>
                  <a:schemeClr val="tx1"/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63D1-7CCE-AF26-19EA-5F744CBE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0" dirty="0"/>
              <a:t>Train a base model (linear regression).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Compute residuals (nonconformity scores).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Estimate threshold using empirical quantiles.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Construct prediction intervals.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8E9B3-B23A-AB5F-2C76-6799525F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D8091-9A29-7004-F636-75699BDB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8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4B0DEA-423D-5B2F-31A1-CA694C1DA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86963"/>
              </p:ext>
            </p:extLst>
          </p:nvPr>
        </p:nvGraphicFramePr>
        <p:xfrm>
          <a:off x="411479" y="3877678"/>
          <a:ext cx="10894292" cy="218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573">
                  <a:extLst>
                    <a:ext uri="{9D8B030D-6E8A-4147-A177-3AD203B41FA5}">
                      <a16:colId xmlns:a16="http://schemas.microsoft.com/office/drawing/2014/main" val="2339484165"/>
                    </a:ext>
                  </a:extLst>
                </a:gridCol>
                <a:gridCol w="2268683">
                  <a:extLst>
                    <a:ext uri="{9D8B030D-6E8A-4147-A177-3AD203B41FA5}">
                      <a16:colId xmlns:a16="http://schemas.microsoft.com/office/drawing/2014/main" val="1944954372"/>
                    </a:ext>
                  </a:extLst>
                </a:gridCol>
                <a:gridCol w="2189018">
                  <a:extLst>
                    <a:ext uri="{9D8B030D-6E8A-4147-A177-3AD203B41FA5}">
                      <a16:colId xmlns:a16="http://schemas.microsoft.com/office/drawing/2014/main" val="1894127870"/>
                    </a:ext>
                  </a:extLst>
                </a:gridCol>
                <a:gridCol w="3713018">
                  <a:extLst>
                    <a:ext uri="{9D8B030D-6E8A-4147-A177-3AD203B41FA5}">
                      <a16:colId xmlns:a16="http://schemas.microsoft.com/office/drawing/2014/main" val="2138521426"/>
                    </a:ext>
                  </a:extLst>
                </a:gridCol>
              </a:tblGrid>
              <a:tr h="538013">
                <a:tc>
                  <a:txBody>
                    <a:bodyPr/>
                    <a:lstStyle/>
                    <a:p>
                      <a:r>
                        <a:rPr lang="en-US" dirty="0"/>
                        <a:t>CP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68362"/>
                  </a:ext>
                </a:extLst>
              </a:tr>
              <a:tr h="504153">
                <a:tc>
                  <a:txBody>
                    <a:bodyPr/>
                    <a:lstStyle/>
                    <a:p>
                      <a:r>
                        <a:rPr lang="en-US" dirty="0"/>
                        <a:t>Inductive CP (ICP)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Fast,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Wider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0412"/>
                  </a:ext>
                </a:extLst>
              </a:tr>
              <a:tr h="504153">
                <a:tc>
                  <a:txBody>
                    <a:bodyPr/>
                    <a:lstStyle/>
                    <a:p>
                      <a:r>
                        <a:rPr lang="en-US" dirty="0"/>
                        <a:t>Transductive CP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Tighter Intervals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Computationally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82115"/>
                  </a:ext>
                </a:extLst>
              </a:tr>
              <a:tr h="504153">
                <a:tc>
                  <a:txBody>
                    <a:bodyPr/>
                    <a:lstStyle/>
                    <a:p>
                      <a:r>
                        <a:rPr lang="en-US" dirty="0"/>
                        <a:t>Mondrian 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&amp; adaptive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Assumes conditional independence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6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1D3D-C8E5-6C03-C13E-22D4C0A4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b="0" dirty="0"/>
              <a:t>Classification of News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F6D0-D7DA-9743-04C0-8870C022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06CA4-6429-A9DD-0CE7-985753A9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Conformal Prediction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DC6A9-EDD5-4C07-859C-18EAE5A1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4CFBC0-7F2E-5EDC-10EB-422424ADFE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569"/>
          <a:stretch/>
        </p:blipFill>
        <p:spPr>
          <a:xfrm>
            <a:off x="449078" y="1479168"/>
            <a:ext cx="4872385" cy="5077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D8558C-8ABC-03EA-735E-F25E6EC0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117"/>
          <a:stretch/>
        </p:blipFill>
        <p:spPr>
          <a:xfrm>
            <a:off x="6411768" y="1479168"/>
            <a:ext cx="5780232" cy="50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5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documentManagement/types"/>
    <ds:schemaRef ds:uri="http://purl.org/dc/elements/1.1/"/>
    <ds:schemaRef ds:uri="230e9df3-be65-4c73-a93b-d1236ebd677e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4745</TotalTime>
  <Words>730</Words>
  <Application>Microsoft Macintosh PowerPoint</Application>
  <PresentationFormat>Widescreen</PresentationFormat>
  <Paragraphs>134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Amazon Ember</vt:lpstr>
      <vt:lpstr>Google Sans</vt:lpstr>
      <vt:lpstr>Arial</vt:lpstr>
      <vt:lpstr>Calibri</vt:lpstr>
      <vt:lpstr>Helvetica</vt:lpstr>
      <vt:lpstr>Times New Roman</vt:lpstr>
      <vt:lpstr>Office Theme</vt:lpstr>
      <vt:lpstr>Conformal Prediction </vt:lpstr>
      <vt:lpstr>Topics</vt:lpstr>
      <vt:lpstr>Motivations</vt:lpstr>
      <vt:lpstr>Overview of Bayesian Estimation </vt:lpstr>
      <vt:lpstr>PROS/CONS OF Bayesian Estimation </vt:lpstr>
      <vt:lpstr>ALTERNATIVE – CONFORMAL PREDICTION (CP) </vt:lpstr>
      <vt:lpstr>Applications of Conformal Prediction </vt:lpstr>
      <vt:lpstr>Approach and Computational Complexity  </vt:lpstr>
      <vt:lpstr>Example:  Classification of News StoRies</vt:lpstr>
      <vt:lpstr>Example:  Classification of News StoRies</vt:lpstr>
      <vt:lpstr>Conclusion/Next steps</vt:lpstr>
      <vt:lpstr>Thank You</vt:lpstr>
      <vt:lpstr>CLASS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Mike Worden</cp:lastModifiedBy>
  <cp:revision>55</cp:revision>
  <dcterms:created xsi:type="dcterms:W3CDTF">2025-03-06T22:10:39Z</dcterms:created>
  <dcterms:modified xsi:type="dcterms:W3CDTF">2025-03-11T00:36:17Z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