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0" r:id="rId5"/>
    <p:sldId id="266" r:id="rId6"/>
    <p:sldId id="267" r:id="rId7"/>
    <p:sldId id="275" r:id="rId8"/>
    <p:sldId id="277" r:id="rId9"/>
    <p:sldId id="276" r:id="rId10"/>
    <p:sldId id="274" r:id="rId11"/>
    <p:sldId id="270" r:id="rId12"/>
    <p:sldId id="261" r:id="rId13"/>
    <p:sldId id="272" r:id="rId14"/>
    <p:sldId id="271" r:id="rId15"/>
    <p:sldId id="257" r:id="rId16"/>
    <p:sldId id="262" r:id="rId17"/>
    <p:sldId id="259" r:id="rId18"/>
    <p:sldId id="268" r:id="rId19"/>
    <p:sldId id="269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0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6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1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3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0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7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7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C344-0B20-4049-8756-CF21275D7506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2C99-DE00-4D1F-99B0-59C379F6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wixstatic.com/ugd/fe9228_35b4d3d599f641f29ddaa58e67c04f74.pdf" TargetMode="External"/><Relationship Id="rId2" Type="http://schemas.openxmlformats.org/officeDocument/2006/relationships/hyperlink" Target="http://docs.wixstatic.com/ugd/fe9228_437e8bb0c2fd473ca76e08318b2ec25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Characterization of Disease Resistance Loci in the USDA Soybean Germplasm Collection Using Genome-Wide Association Studies</a:t>
            </a:r>
            <a:br>
              <a:rPr lang="en-US" sz="3600" dirty="0" smtClean="0"/>
            </a:br>
            <a:r>
              <a:rPr lang="en-US" sz="1800" dirty="0" err="1" smtClean="0"/>
              <a:t>Hao-Xun</a:t>
            </a:r>
            <a:r>
              <a:rPr lang="en-US" sz="1800" dirty="0" smtClean="0"/>
              <a:t> Chang, Alexander E. </a:t>
            </a:r>
            <a:r>
              <a:rPr lang="en-US" sz="1800" dirty="0" err="1" smtClean="0"/>
              <a:t>Lipka</a:t>
            </a:r>
            <a:r>
              <a:rPr lang="en-US" sz="1800" dirty="0" smtClean="0"/>
              <a:t>, Leslie L. </a:t>
            </a:r>
            <a:r>
              <a:rPr lang="en-US" sz="1800" dirty="0" err="1" smtClean="0"/>
              <a:t>Domier</a:t>
            </a:r>
            <a:r>
              <a:rPr lang="en-US" sz="1800" dirty="0" smtClean="0"/>
              <a:t>, and Glen L. Hartman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4428"/>
            <a:ext cx="9144000" cy="15378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Under-caffeinated and Underpaid</a:t>
            </a:r>
          </a:p>
          <a:p>
            <a:r>
              <a:rPr lang="en-US" dirty="0" smtClean="0"/>
              <a:t>Colton </a:t>
            </a:r>
            <a:r>
              <a:rPr lang="en-US" dirty="0" err="1" smtClean="0"/>
              <a:t>McNinch</a:t>
            </a:r>
            <a:r>
              <a:rPr lang="en-US" dirty="0" smtClean="0"/>
              <a:t>, Johnathon Shook, Benjamin </a:t>
            </a:r>
            <a:r>
              <a:rPr lang="en-US" dirty="0" err="1" smtClean="0"/>
              <a:t>Trampe</a:t>
            </a:r>
            <a:r>
              <a:rPr lang="en-US" dirty="0" smtClean="0"/>
              <a:t>, Kevin Falk</a:t>
            </a:r>
          </a:p>
          <a:p>
            <a:r>
              <a:rPr lang="en-US" dirty="0" smtClean="0"/>
              <a:t>EEOB 546X</a:t>
            </a:r>
          </a:p>
          <a:p>
            <a:r>
              <a:rPr lang="en-US" dirty="0" smtClean="0"/>
              <a:t>December 8,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3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676" y="481503"/>
            <a:ext cx="3085407" cy="1325563"/>
          </a:xfrm>
        </p:spPr>
        <p:txBody>
          <a:bodyPr/>
          <a:lstStyle/>
          <a:p>
            <a:r>
              <a:rPr lang="en-US" dirty="0" smtClean="0"/>
              <a:t>Beagle 4.1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6119"/>
            <a:ext cx="3642360" cy="4351338"/>
          </a:xfrm>
        </p:spPr>
        <p:txBody>
          <a:bodyPr/>
          <a:lstStyle/>
          <a:p>
            <a:r>
              <a:rPr lang="en-US" dirty="0" smtClean="0"/>
              <a:t>Accurate genotype imputation algorithm</a:t>
            </a:r>
          </a:p>
          <a:p>
            <a:pPr lvl="1"/>
            <a:r>
              <a:rPr lang="en-US" dirty="0" smtClean="0"/>
              <a:t>Accurate haplotype phasing algorithm</a:t>
            </a:r>
          </a:p>
          <a:p>
            <a:pPr lvl="1"/>
            <a:r>
              <a:rPr lang="en-US" dirty="0" smtClean="0"/>
              <a:t>Identity by descent, homozygosity by decent algorithm</a:t>
            </a:r>
          </a:p>
          <a:p>
            <a:r>
              <a:rPr lang="en-US" dirty="0" smtClean="0"/>
              <a:t>Some data may be lost due to incorrect imputation in cases of </a:t>
            </a:r>
            <a:r>
              <a:rPr lang="en-US" dirty="0" err="1" smtClean="0"/>
              <a:t>indels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661" y="1217201"/>
            <a:ext cx="6496506" cy="398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0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9" y="391822"/>
            <a:ext cx="10515600" cy="6463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Installing Packages &amp; Libraries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11" y="1162855"/>
            <a:ext cx="8102918" cy="55920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5076" y="1459865"/>
            <a:ext cx="4355869" cy="4351338"/>
          </a:xfrm>
        </p:spPr>
        <p:txBody>
          <a:bodyPr/>
          <a:lstStyle/>
          <a:p>
            <a:r>
              <a:rPr lang="en-US" dirty="0" smtClean="0"/>
              <a:t>Install Packages</a:t>
            </a:r>
          </a:p>
          <a:p>
            <a:r>
              <a:rPr lang="en-US" dirty="0" smtClean="0"/>
              <a:t>Load Libraries</a:t>
            </a:r>
          </a:p>
          <a:p>
            <a:r>
              <a:rPr lang="en-US" dirty="0" smtClean="0"/>
              <a:t>GAPIT is basically an R package without technically being a ‘package’.</a:t>
            </a:r>
          </a:p>
          <a:p>
            <a:pPr lvl="1"/>
            <a:r>
              <a:rPr lang="en-US" dirty="0" smtClean="0"/>
              <a:t>The code is sourced from a website at Washington State University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8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902" y="2677738"/>
            <a:ext cx="9692640" cy="3639935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GAPIT – Genome Association and Prediction Integrated Tool – is an R package that performs Genome Wide Association Study (GWAS) and genome prediction (or selection). This program uses state-of-the-art methods developed for statistical genetics, such as the unified mixed model, EMMA, the compressed mixed linear model, and P3D/</a:t>
            </a:r>
            <a:r>
              <a:rPr lang="en-US" dirty="0" err="1"/>
              <a:t>EMMAx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/>
              <a:t>The Mixed Linear Model (MLM) is one of the most effective methods for controlling false positives in GWAS. This model simultaneously incorporates both population structure and cryptic relationship (</a:t>
            </a:r>
            <a:r>
              <a:rPr lang="en-US" dirty="0">
                <a:hlinkClick r:id="rId2"/>
              </a:rPr>
              <a:t>Yu et al. Nature Genetics, 2006, 38: 203-208</a:t>
            </a:r>
            <a:r>
              <a:rPr lang="en-US" dirty="0"/>
              <a:t>). Compressed Mixed Linear Model (CMLM) boosts statistical power and dramatically reduces computational time on large samples by clustering individuals into groups (</a:t>
            </a:r>
            <a:r>
              <a:rPr lang="en-US" dirty="0">
                <a:hlinkClick r:id="rId3"/>
              </a:rPr>
              <a:t>Zhang et al, Nature Genetics, 2010, 42(4): 355–360</a:t>
            </a:r>
            <a:r>
              <a:rPr lang="en-US" dirty="0" smtClean="0"/>
              <a:t>).</a:t>
            </a:r>
          </a:p>
          <a:p>
            <a:pPr fontAlgn="base"/>
            <a:r>
              <a:rPr lang="en-US" dirty="0" smtClean="0"/>
              <a:t>The use of R packages and R in general within plant breeding. Plant breeding relies heavily on statistics and thus many bioinformatics tools are based on R, a big player in statistical software. R is intuitive and using packages such as GAPIT is easy compared to other languages.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static.wixstatic.com/media/fe9228_29e238b5f9384811ac9294f4be8e858f.png/v1/fill/w_948,h_189,al_c,lg_1/fe9228_29e238b5f9384811ac9294f4be8e858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203" y="817039"/>
            <a:ext cx="4571711" cy="91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41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93" y="548006"/>
            <a:ext cx="10515600" cy="707216"/>
          </a:xfrm>
        </p:spPr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2866762"/>
            <a:ext cx="11647256" cy="363586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5691" y="1421477"/>
            <a:ext cx="1078992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Our original code for this assignment was ~1200 lines</a:t>
            </a:r>
          </a:p>
          <a:p>
            <a:r>
              <a:rPr lang="en-US" sz="2000" dirty="0" smtClean="0"/>
              <a:t>Using a for loop we were able to reduce this to 80 lines</a:t>
            </a:r>
          </a:p>
          <a:p>
            <a:r>
              <a:rPr lang="en-US" sz="2000" dirty="0" smtClean="0"/>
              <a:t>The for loop runs through each file, analyzing each phenotype in column two of the </a:t>
            </a:r>
            <a:r>
              <a:rPr lang="en-US" sz="2000" dirty="0" err="1" smtClean="0"/>
              <a:t>dataframe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8543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058" y="0"/>
            <a:ext cx="3297382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2425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but 3 of the genes reported by Chang et al. 2016 were confirmed</a:t>
            </a:r>
          </a:p>
          <a:p>
            <a:r>
              <a:rPr lang="en-US" dirty="0" smtClean="0"/>
              <a:t>We found two genes that were not reported by Chang et al. 2016</a:t>
            </a:r>
          </a:p>
          <a:p>
            <a:r>
              <a:rPr lang="en-US" dirty="0" smtClean="0"/>
              <a:t>The differences are likely due to MAF thresholds</a:t>
            </a:r>
          </a:p>
          <a:p>
            <a:pPr lvl="1"/>
            <a:r>
              <a:rPr lang="en-US" dirty="0" smtClean="0"/>
              <a:t>Chang et al. 2016 reduced their threshold to 0.01 for populations of size n &gt; 2000</a:t>
            </a:r>
          </a:p>
          <a:p>
            <a:pPr lvl="1"/>
            <a:r>
              <a:rPr lang="en-US" dirty="0" smtClean="0"/>
              <a:t>We were too lazy to do this</a:t>
            </a:r>
          </a:p>
          <a:p>
            <a:pPr lvl="1"/>
            <a:r>
              <a:rPr lang="en-US" dirty="0"/>
              <a:t>Williams_82_v1 used </a:t>
            </a:r>
            <a:r>
              <a:rPr lang="en-US" dirty="0" smtClean="0"/>
              <a:t>by Chang et al. 2016, our analysis used the updated Williams_82_v2 genome construction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65571" y="1690688"/>
            <a:ext cx="3767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9999 genes confirmed</a:t>
            </a:r>
          </a:p>
          <a:p>
            <a:r>
              <a:rPr lang="en-US" dirty="0" smtClean="0"/>
              <a:t>2 genes located that were not reported</a:t>
            </a:r>
          </a:p>
          <a:p>
            <a:r>
              <a:rPr lang="en-US" dirty="0" smtClean="0"/>
              <a:t>Used a MAF of…</a:t>
            </a: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99309" y="592975"/>
            <a:ext cx="32973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Chang et. al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87491" y="500062"/>
            <a:ext cx="32973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Undercaffinated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563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Chromosome 14: </a:t>
            </a:r>
            <a:br>
              <a:rPr lang="en-US" dirty="0" smtClean="0"/>
            </a:br>
            <a:r>
              <a:rPr lang="en-US" dirty="0" smtClean="0"/>
              <a:t>Northern </a:t>
            </a:r>
            <a:r>
              <a:rPr lang="en-US" dirty="0" err="1" smtClean="0"/>
              <a:t>Diaporthe</a:t>
            </a:r>
            <a:r>
              <a:rPr lang="en-US" dirty="0" smtClean="0"/>
              <a:t> stem canker resistance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236" y="2427021"/>
            <a:ext cx="5832764" cy="3524889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277" y="2427021"/>
            <a:ext cx="5746557" cy="327750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0039697" y="2134489"/>
            <a:ext cx="1963882" cy="425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Williams_82_v2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82984" y="2134489"/>
            <a:ext cx="1963882" cy="425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Williams_82_v1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1319" y="5704524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Chang et al.</a:t>
            </a:r>
            <a:endParaRPr lang="en-US" sz="18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91050" y="5704525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U&amp;U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90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Identification using </a:t>
            </a:r>
            <a:r>
              <a:rPr lang="en-US" dirty="0" err="1" smtClean="0"/>
              <a:t>Soybase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33" y="1975254"/>
            <a:ext cx="6060792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07" y="2456478"/>
            <a:ext cx="5447626" cy="362904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77307" y="5776350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Chang et al.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0" y="6181450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U&amp;U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7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142" y="455334"/>
            <a:ext cx="10515600" cy="859415"/>
          </a:xfrm>
        </p:spPr>
        <p:txBody>
          <a:bodyPr>
            <a:normAutofit/>
          </a:bodyPr>
          <a:lstStyle/>
          <a:p>
            <a:r>
              <a:rPr lang="en-US" dirty="0" smtClean="0"/>
              <a:t>SDS Comparison of QQ &amp; Manhattan 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21" y="1383025"/>
            <a:ext cx="9749443" cy="2806590"/>
          </a:xfrm>
        </p:spPr>
      </p:pic>
      <p:grpSp>
        <p:nvGrpSpPr>
          <p:cNvPr id="6" name="Group 5"/>
          <p:cNvGrpSpPr/>
          <p:nvPr/>
        </p:nvGrpSpPr>
        <p:grpSpPr>
          <a:xfrm>
            <a:off x="689957" y="4189615"/>
            <a:ext cx="10248207" cy="2458668"/>
            <a:chOff x="337179" y="3853994"/>
            <a:chExt cx="11083123" cy="279428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179" y="3853994"/>
              <a:ext cx="3943876" cy="279428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9244" y="3931590"/>
              <a:ext cx="7081058" cy="2639095"/>
            </a:xfrm>
            <a:prstGeom prst="rect">
              <a:avLst/>
            </a:prstGeom>
          </p:spPr>
        </p:pic>
      </p:grpSp>
      <p:sp>
        <p:nvSpPr>
          <p:cNvPr id="7" name="Title 1"/>
          <p:cNvSpPr txBox="1">
            <a:spLocks/>
          </p:cNvSpPr>
          <p:nvPr/>
        </p:nvSpPr>
        <p:spPr>
          <a:xfrm>
            <a:off x="398316" y="3577584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Chang et al.</a:t>
            </a:r>
            <a:endParaRPr lang="en-US" sz="1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3130" y="6022742"/>
            <a:ext cx="3142905" cy="85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U&amp;U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200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</a:p>
          <a:p>
            <a:r>
              <a:rPr lang="en-US" dirty="0" smtClean="0"/>
              <a:t>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28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8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Soybean (</a:t>
            </a:r>
            <a:r>
              <a:rPr lang="en-US" i="1" dirty="0" smtClean="0"/>
              <a:t>Glycine max</a:t>
            </a:r>
            <a:r>
              <a:rPr lang="en-US" dirty="0" smtClean="0"/>
              <a:t>) is an important oilseed crop providing protein and vegetable oil, with annual US production of ~$35-45B.</a:t>
            </a:r>
          </a:p>
          <a:p>
            <a:r>
              <a:rPr lang="en-US" dirty="0" smtClean="0"/>
              <a:t>Continued success in soybean production requires protecting soybeans from stresses through incorporation of disease resistance genes.</a:t>
            </a:r>
          </a:p>
          <a:p>
            <a:r>
              <a:rPr lang="en-US" dirty="0" smtClean="0"/>
              <a:t>These genes are often rare and unknown, and identification is crucial to facilitate improvement of varieties.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15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</a:t>
            </a:r>
            <a:r>
              <a:rPr lang="en-US" dirty="0" smtClean="0"/>
              <a:t>Group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09000"/>
            <a:ext cx="3997036" cy="4351338"/>
          </a:xfrm>
        </p:spPr>
        <p:txBody>
          <a:bodyPr/>
          <a:lstStyle/>
          <a:p>
            <a:r>
              <a:rPr lang="en-US" dirty="0" smtClean="0"/>
              <a:t>John</a:t>
            </a:r>
          </a:p>
          <a:p>
            <a:pPr lvl="1"/>
            <a:r>
              <a:rPr lang="en-US" dirty="0" smtClean="0"/>
              <a:t>Scraped USDA webpage to acquire data</a:t>
            </a:r>
          </a:p>
          <a:p>
            <a:pPr lvl="1"/>
            <a:r>
              <a:rPr lang="en-US" dirty="0" smtClean="0"/>
              <a:t>Initialization of R code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93476" y="1809000"/>
            <a:ext cx="45082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Benjamin</a:t>
            </a:r>
          </a:p>
          <a:p>
            <a:pPr lvl="1"/>
            <a:r>
              <a:rPr lang="en-US" dirty="0" smtClean="0"/>
              <a:t>Comparison of results</a:t>
            </a:r>
          </a:p>
          <a:p>
            <a:pPr lvl="1"/>
            <a:r>
              <a:rPr lang="en-US" dirty="0" smtClean="0"/>
              <a:t>Markdown	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4364181"/>
            <a:ext cx="3997036" cy="167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Colton</a:t>
            </a:r>
          </a:p>
          <a:p>
            <a:pPr lvl="1"/>
            <a:r>
              <a:rPr lang="en-US" dirty="0" smtClean="0"/>
              <a:t>Data imputation using Beagle software</a:t>
            </a:r>
          </a:p>
          <a:p>
            <a:pPr lvl="1"/>
            <a:r>
              <a:rPr lang="en-US" dirty="0" smtClean="0"/>
              <a:t>For loop to remove bloat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93476" y="4330093"/>
            <a:ext cx="4660670" cy="167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Kevin</a:t>
            </a:r>
          </a:p>
          <a:p>
            <a:pPr lvl="1"/>
            <a:r>
              <a:rPr lang="en-US" dirty="0" err="1" smtClean="0"/>
              <a:t>Soybase</a:t>
            </a:r>
            <a:r>
              <a:rPr lang="en-US" dirty="0" smtClean="0"/>
              <a:t> gene identification</a:t>
            </a:r>
          </a:p>
          <a:p>
            <a:pPr lvl="1"/>
            <a:r>
              <a:rPr lang="en-US" dirty="0" smtClean="0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GWAS?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USDA has 20,000+ accessions of soybeans from across the world in their collection, including improved soybeans, landraces, and wild soybeans.</a:t>
            </a:r>
          </a:p>
          <a:p>
            <a:r>
              <a:rPr lang="en-US" dirty="0" smtClean="0"/>
              <a:t>These have been genotypes with a standard “50k” chip, and ~43000 markers are available for each accession.</a:t>
            </a:r>
          </a:p>
          <a:p>
            <a:r>
              <a:rPr lang="en-US" dirty="0" smtClean="0"/>
              <a:t>The low frequency of individual disease resistance genes makes GWAS ideal for identifying candidates.  LD also decays slowly enough to provide several markers associated with a gene.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0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1" y="778221"/>
            <a:ext cx="3658986" cy="1325563"/>
          </a:xfrm>
        </p:spPr>
        <p:txBody>
          <a:bodyPr/>
          <a:lstStyle/>
          <a:p>
            <a:pPr algn="ctr"/>
            <a:r>
              <a:rPr lang="en-US" dirty="0"/>
              <a:t>Old News is New News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46" y="462338"/>
            <a:ext cx="6859842" cy="6006958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22069" y="2341014"/>
            <a:ext cx="43988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Massive screening efforts have taken place prior to the initiation of genotyping efforts in soybean.</a:t>
            </a:r>
          </a:p>
          <a:p>
            <a:r>
              <a:rPr lang="en-US" sz="2000" dirty="0" smtClean="0"/>
              <a:t>This data, originally used to find lines to use in breeding programs, can now be used in conjunction with marker data to identify underlying genes.</a:t>
            </a:r>
          </a:p>
          <a:p>
            <a:r>
              <a:rPr lang="en-US" sz="2000" dirty="0" smtClean="0"/>
              <a:t>Many other historical, community resources may exist with the possibility of shedding new light on old questions.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489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57" y="2018390"/>
            <a:ext cx="4464458" cy="91760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GWAS </a:t>
            </a:r>
            <a:r>
              <a:rPr lang="en-US" sz="3200" dirty="0" smtClean="0"/>
              <a:t>Pipeline Workflow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63" y="2728176"/>
            <a:ext cx="5820295" cy="3595449"/>
          </a:xfrm>
        </p:spPr>
        <p:txBody>
          <a:bodyPr>
            <a:noAutofit/>
          </a:bodyPr>
          <a:lstStyle/>
          <a:p>
            <a:r>
              <a:rPr lang="en-US" sz="2000" dirty="0" smtClean="0"/>
              <a:t>Steps: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Download SNPs from SoyBase.org for all accessions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Impute missing markers with Beagle 4.1 (Java app)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Scrape phenotype files from USDA website (npgsweb.ars-grin.gov)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Replace measurements presented as S, MS, MR, R to 5, 4, 2, 1, respectively.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Analyze with MLM (mixed linear model)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Combine significant markers found into single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Curate using </a:t>
            </a:r>
            <a:r>
              <a:rPr lang="en-US" sz="1800" dirty="0" err="1" smtClean="0"/>
              <a:t>SoyBase</a:t>
            </a:r>
            <a:r>
              <a:rPr lang="en-US" sz="1800" dirty="0" smtClean="0"/>
              <a:t> genome browser and original paper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572" y="580417"/>
            <a:ext cx="3284827" cy="287594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02" y="3782291"/>
            <a:ext cx="3928629" cy="28205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63" y="915991"/>
            <a:ext cx="6027246" cy="81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3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our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time and computational constraints, imputation using Beagle 4.1 was performed on all genotypes in the USDA collection simultaneously rather than for individual panels.</a:t>
            </a:r>
          </a:p>
          <a:p>
            <a:pPr lvl="1"/>
            <a:r>
              <a:rPr lang="en-US" dirty="0" smtClean="0"/>
              <a:t>This should actually improve imputation, but may change rare allele frequencies from original paper.</a:t>
            </a:r>
          </a:p>
          <a:p>
            <a:r>
              <a:rPr lang="en-US" dirty="0" smtClean="0"/>
              <a:t>All positions were reported with </a:t>
            </a:r>
            <a:r>
              <a:rPr lang="en-US" dirty="0"/>
              <a:t>Williams_82_v2 due to improved reference genome quality.</a:t>
            </a:r>
            <a:endParaRPr lang="en-US" dirty="0" smtClean="0"/>
          </a:p>
          <a:p>
            <a:pPr lvl="1"/>
            <a:r>
              <a:rPr lang="en-US" dirty="0" smtClean="0"/>
              <a:t>Williams_82_v1 used for original paper</a:t>
            </a:r>
          </a:p>
          <a:p>
            <a:r>
              <a:rPr lang="en-US" dirty="0" smtClean="0"/>
              <a:t>Populations with size &lt; 200 were excluded from our analyses.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1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567" y="365125"/>
            <a:ext cx="10515600" cy="1325563"/>
          </a:xfrm>
        </p:spPr>
        <p:txBody>
          <a:bodyPr/>
          <a:lstStyle/>
          <a:p>
            <a:r>
              <a:rPr lang="en-US" dirty="0" smtClean="0"/>
              <a:t>SoySNP50k Illumina Data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8" t="5656" r="50897" b="26424"/>
          <a:stretch/>
        </p:blipFill>
        <p:spPr>
          <a:xfrm>
            <a:off x="838200" y="1690688"/>
            <a:ext cx="4220358" cy="3725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t="6232" r="44633" b="5239"/>
          <a:stretch/>
        </p:blipFill>
        <p:spPr>
          <a:xfrm>
            <a:off x="6530340" y="673908"/>
            <a:ext cx="4153084" cy="4338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940" y="5320993"/>
            <a:ext cx="6282930" cy="84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8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2955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Phenotypic traits of interest can be selected and downloaded together as one file</a:t>
            </a:r>
          </a:p>
          <a:p>
            <a:pPr lvl="1"/>
            <a:r>
              <a:rPr lang="en-US" dirty="0" smtClean="0"/>
              <a:t>This approach does not include experiment and location information </a:t>
            </a:r>
          </a:p>
          <a:p>
            <a:pPr lvl="2"/>
            <a:r>
              <a:rPr lang="en-US" dirty="0" smtClean="0"/>
              <a:t>Outside the original paper’s scope but something we were interested in</a:t>
            </a:r>
          </a:p>
          <a:p>
            <a:pPr lvl="2"/>
            <a:r>
              <a:rPr lang="en-US" dirty="0" smtClean="0"/>
              <a:t>To acquire this information each test must be downloaded separately</a:t>
            </a:r>
          </a:p>
          <a:p>
            <a:pPr lvl="1"/>
            <a:r>
              <a:rPr lang="en-US" dirty="0" smtClean="0"/>
              <a:t>This data dates back to 1964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06978" y="2930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Acquiring Phenotype data from the USDA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5" y="1694879"/>
            <a:ext cx="5268649" cy="46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5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918" y="2154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Visualizing the SNPs (each column is an accession)  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17" y="1366074"/>
            <a:ext cx="9369669" cy="527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2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927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Characterization of Disease Resistance Loci in the USDA Soybean Germplasm Collection Using Genome-Wide Association Studies Hao-Xun Chang, Alexander E. Lipka, Leslie L. Domier, and Glen L. Hartman</vt:lpstr>
      <vt:lpstr>Background</vt:lpstr>
      <vt:lpstr>Why GWAS?</vt:lpstr>
      <vt:lpstr>Old News is New News</vt:lpstr>
      <vt:lpstr>GWAS Pipeline Workflow</vt:lpstr>
      <vt:lpstr>Differences in our Analyses</vt:lpstr>
      <vt:lpstr>SoySNP50k Illumina Data</vt:lpstr>
      <vt:lpstr>PowerPoint Presentation</vt:lpstr>
      <vt:lpstr>Visualizing the SNPs (each column is an accession)  </vt:lpstr>
      <vt:lpstr>Beagle 4.1</vt:lpstr>
      <vt:lpstr>Installing Packages &amp; Libraries</vt:lpstr>
      <vt:lpstr>PowerPoint Presentation</vt:lpstr>
      <vt:lpstr>For loop</vt:lpstr>
      <vt:lpstr>Results</vt:lpstr>
      <vt:lpstr>Chromosome 14:  Northern Diaporthe stem canker resistance </vt:lpstr>
      <vt:lpstr>Gene Identification using Soybase</vt:lpstr>
      <vt:lpstr>SDS Comparison of QQ &amp; Manhattan Plots</vt:lpstr>
      <vt:lpstr>Summary</vt:lpstr>
      <vt:lpstr>PowerPoint Presentation</vt:lpstr>
      <vt:lpstr>Description of the Group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Characterization of Disease Resistance Loci in the USDA Soybean Germplasm Collection Using Genome-Wide Association Studies Hao-Xun Chang, Alexander E. Lipka, Leslie L. Domier, and Glen L. Hartman</dc:title>
  <dc:creator>Falk, Kevin [AGRON]</dc:creator>
  <cp:lastModifiedBy>Falk, Kevin [AGRON]</cp:lastModifiedBy>
  <cp:revision>25</cp:revision>
  <dcterms:created xsi:type="dcterms:W3CDTF">2017-11-29T22:42:56Z</dcterms:created>
  <dcterms:modified xsi:type="dcterms:W3CDTF">2017-12-07T16:34:55Z</dcterms:modified>
</cp:coreProperties>
</file>