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78" r:id="rId3"/>
    <p:sldId id="263" r:id="rId4"/>
    <p:sldId id="264" r:id="rId5"/>
    <p:sldId id="260" r:id="rId6"/>
    <p:sldId id="266" r:id="rId7"/>
    <p:sldId id="275" r:id="rId8"/>
    <p:sldId id="277" r:id="rId9"/>
    <p:sldId id="274" r:id="rId10"/>
    <p:sldId id="270" r:id="rId11"/>
    <p:sldId id="261" r:id="rId12"/>
    <p:sldId id="272" r:id="rId13"/>
    <p:sldId id="271" r:id="rId14"/>
    <p:sldId id="257" r:id="rId15"/>
    <p:sldId id="262" r:id="rId16"/>
    <p:sldId id="259" r:id="rId17"/>
    <p:sldId id="268" r:id="rId18"/>
    <p:sldId id="269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6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49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B32317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5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191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5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59276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82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57C344-0B20-4049-8756-CF21275D7506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191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40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8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B32317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262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7"/>
            <a:ext cx="5386917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7"/>
            <a:ext cx="5389033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7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4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671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6"/>
            <a:ext cx="4011084" cy="4356099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31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6482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457200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5181601"/>
            <a:ext cx="7315200" cy="60960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1932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5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rgbClr val="B32317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B32317"/>
          </a:solidFill>
          <a:latin typeface="Arial" pitchFamily="34" charset="0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B32317"/>
          </a:solidFill>
          <a:latin typeface="Arial" pitchFamily="34" charset="0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B32317"/>
          </a:solidFill>
          <a:latin typeface="Arial" pitchFamily="34" charset="0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B32317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B32317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Characterization of Disease Resistance Loci in the USDA Soybean Germplasm Collection Using Genome-Wide Association Studies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1800" dirty="0" err="1" smtClean="0">
                <a:solidFill>
                  <a:schemeClr val="bg1"/>
                </a:solidFill>
              </a:rPr>
              <a:t>Hao-Xun</a:t>
            </a:r>
            <a:r>
              <a:rPr lang="en-US" sz="1800" dirty="0" smtClean="0">
                <a:solidFill>
                  <a:schemeClr val="bg1"/>
                </a:solidFill>
              </a:rPr>
              <a:t> Chang, Alexander E. </a:t>
            </a:r>
            <a:r>
              <a:rPr lang="en-US" sz="1800" dirty="0" err="1" smtClean="0">
                <a:solidFill>
                  <a:schemeClr val="bg1"/>
                </a:solidFill>
              </a:rPr>
              <a:t>Lipka</a:t>
            </a:r>
            <a:r>
              <a:rPr lang="en-US" sz="1800" dirty="0" smtClean="0">
                <a:solidFill>
                  <a:schemeClr val="bg1"/>
                </a:solidFill>
              </a:rPr>
              <a:t>, Leslie L. </a:t>
            </a:r>
            <a:r>
              <a:rPr lang="en-US" sz="1800" dirty="0" err="1" smtClean="0">
                <a:solidFill>
                  <a:schemeClr val="bg1"/>
                </a:solidFill>
              </a:rPr>
              <a:t>Domier</a:t>
            </a:r>
            <a:r>
              <a:rPr lang="en-US" sz="1800" dirty="0" smtClean="0">
                <a:solidFill>
                  <a:schemeClr val="bg1"/>
                </a:solidFill>
              </a:rPr>
              <a:t>, and Glen L. Hartman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4428"/>
            <a:ext cx="9144000" cy="153785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Under-caffeinated and Underpaid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Colton </a:t>
            </a:r>
            <a:r>
              <a:rPr lang="en-US" dirty="0" err="1" smtClean="0">
                <a:solidFill>
                  <a:schemeClr val="bg1"/>
                </a:solidFill>
              </a:rPr>
              <a:t>McNinch</a:t>
            </a:r>
            <a:r>
              <a:rPr lang="en-US" dirty="0" smtClean="0">
                <a:solidFill>
                  <a:schemeClr val="bg1"/>
                </a:solidFill>
              </a:rPr>
              <a:t>, Johnathon Shook, Benjamin </a:t>
            </a:r>
            <a:r>
              <a:rPr lang="en-US" dirty="0" err="1" smtClean="0">
                <a:solidFill>
                  <a:schemeClr val="bg1"/>
                </a:solidFill>
              </a:rPr>
              <a:t>Trampe</a:t>
            </a:r>
            <a:r>
              <a:rPr lang="en-US" dirty="0" smtClean="0">
                <a:solidFill>
                  <a:schemeClr val="bg1"/>
                </a:solidFill>
              </a:rPr>
              <a:t>, Kevin Falk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EEOB 546X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December 8, 2017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4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89" y="391822"/>
            <a:ext cx="10515600" cy="64634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Installing Packages &amp; Libraries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6715" y="1314427"/>
            <a:ext cx="4735286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Install Packages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Load Libraries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GAPIT  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package </a:t>
            </a:r>
            <a:r>
              <a:rPr lang="en-US" dirty="0" smtClean="0">
                <a:solidFill>
                  <a:schemeClr val="bg1"/>
                </a:solidFill>
              </a:rPr>
              <a:t>is sourced from a website at Washington State University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6" y="1186543"/>
            <a:ext cx="7200013" cy="46071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438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213" y="2002824"/>
            <a:ext cx="9692640" cy="3639935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dirty="0" smtClean="0">
                <a:solidFill>
                  <a:schemeClr val="bg1"/>
                </a:solidFill>
              </a:rPr>
              <a:t>Genome </a:t>
            </a:r>
            <a:r>
              <a:rPr lang="en-US" dirty="0">
                <a:solidFill>
                  <a:schemeClr val="bg1"/>
                </a:solidFill>
              </a:rPr>
              <a:t>Association and Prediction Integrated </a:t>
            </a:r>
            <a:r>
              <a:rPr lang="en-US" dirty="0" smtClean="0">
                <a:solidFill>
                  <a:schemeClr val="bg1"/>
                </a:solidFill>
              </a:rPr>
              <a:t>Tool</a:t>
            </a:r>
          </a:p>
          <a:p>
            <a:pPr lvl="1" fontAlgn="base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 </a:t>
            </a:r>
            <a:r>
              <a:rPr lang="en-US" dirty="0">
                <a:solidFill>
                  <a:schemeClr val="bg1"/>
                </a:solidFill>
              </a:rPr>
              <a:t>package that performs Genome Wide Association Study (GWAS) and genome prediction (or selection). </a:t>
            </a:r>
            <a:endParaRPr lang="en-US" dirty="0" smtClean="0">
              <a:solidFill>
                <a:schemeClr val="bg1"/>
              </a:solidFill>
            </a:endParaRPr>
          </a:p>
          <a:p>
            <a:pPr lvl="1" fontAlgn="base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Mixed </a:t>
            </a:r>
            <a:r>
              <a:rPr lang="en-US" dirty="0">
                <a:solidFill>
                  <a:schemeClr val="bg1"/>
                </a:solidFill>
              </a:rPr>
              <a:t>Linear Model (MLM) is one of the most effective methods for controlling false positives in GWAS. </a:t>
            </a:r>
            <a:endParaRPr lang="en-US" dirty="0" smtClean="0">
              <a:solidFill>
                <a:schemeClr val="bg1"/>
              </a:solidFill>
            </a:endParaRPr>
          </a:p>
          <a:p>
            <a:pPr lvl="1" fontAlgn="base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Plant breeding loves R packages </a:t>
            </a:r>
          </a:p>
          <a:p>
            <a:pPr lvl="1" fontAlgn="base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 is intuitive and using packages such as GAPIT is easy compared to other languages.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https://static.wixstatic.com/media/fe9228_29e238b5f9384811ac9294f4be8e858f.png/v1/fill/w_948,h_189,al_c,lg_1/fe9228_29e238b5f9384811ac9294f4be8e858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78" y="634356"/>
            <a:ext cx="4571711" cy="91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41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24" y="330291"/>
            <a:ext cx="10515600" cy="70721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 loop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2149" y="1229492"/>
            <a:ext cx="11577452" cy="114755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Our original code for this assignment was ~</a:t>
            </a:r>
            <a:r>
              <a:rPr lang="en-US" sz="2000" dirty="0" smtClean="0">
                <a:solidFill>
                  <a:schemeClr val="bg1"/>
                </a:solidFill>
              </a:rPr>
              <a:t>1,200 </a:t>
            </a:r>
            <a:r>
              <a:rPr lang="en-US" sz="2000" dirty="0" smtClean="0">
                <a:solidFill>
                  <a:schemeClr val="bg1"/>
                </a:solidFill>
              </a:rPr>
              <a:t>lines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Using a for loop we were able to reduce this to 80 lines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The for loop runs through each file, analyzing each phenotype in column two of the </a:t>
            </a:r>
            <a:r>
              <a:rPr lang="en-US" sz="2000" dirty="0" err="1" smtClean="0">
                <a:solidFill>
                  <a:schemeClr val="bg1"/>
                </a:solidFill>
              </a:rPr>
              <a:t>dataframe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491" b="3893"/>
          <a:stretch/>
        </p:blipFill>
        <p:spPr>
          <a:xfrm>
            <a:off x="238496" y="2381002"/>
            <a:ext cx="11647256" cy="33310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4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9857" y="64555"/>
            <a:ext cx="3297382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069" y="1488090"/>
            <a:ext cx="4224251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Found 35 candidate genes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None of these have been functionally verified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The differences are likely due to MAF thresholds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Chang et al. 2016 reduced their threshold to 0.01 for populations of size n &gt; 2000</a:t>
            </a:r>
          </a:p>
          <a:p>
            <a:r>
              <a:rPr lang="en-US" sz="2400" dirty="0">
                <a:solidFill>
                  <a:schemeClr val="bg1"/>
                </a:solidFill>
              </a:rPr>
              <a:t>Williams_82_v1 genome construction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67400" y="1488090"/>
            <a:ext cx="5143600" cy="4591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33 / 35 genes found by </a:t>
            </a:r>
            <a:r>
              <a:rPr lang="en-US" dirty="0">
                <a:solidFill>
                  <a:schemeClr val="bg1"/>
                </a:solidFill>
              </a:rPr>
              <a:t>Chang et al. </a:t>
            </a:r>
            <a:r>
              <a:rPr lang="en-US" dirty="0" smtClean="0">
                <a:solidFill>
                  <a:schemeClr val="bg1"/>
                </a:solidFill>
              </a:rPr>
              <a:t>confirmed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 genes located that were not reported by Chang et al.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Used a MAF of 0.05 for the entire analysis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Williams_82_v2 </a:t>
            </a:r>
            <a:r>
              <a:rPr lang="en-US" dirty="0">
                <a:solidFill>
                  <a:schemeClr val="bg1"/>
                </a:solidFill>
              </a:rPr>
              <a:t>genome </a:t>
            </a:r>
            <a:r>
              <a:rPr lang="en-US" dirty="0" smtClean="0">
                <a:solidFill>
                  <a:schemeClr val="bg1"/>
                </a:solidFill>
              </a:rPr>
              <a:t>construction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positions were reported with Williams_82_v2 due to improved reference genome quality.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Populations </a:t>
            </a:r>
            <a:r>
              <a:rPr lang="en-US" dirty="0">
                <a:solidFill>
                  <a:schemeClr val="bg1"/>
                </a:solidFill>
              </a:rPr>
              <a:t>with size &lt; 200 were excluded from our analyses.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Resistance to </a:t>
            </a:r>
            <a:r>
              <a:rPr lang="en-US" dirty="0" err="1" smtClean="0">
                <a:solidFill>
                  <a:schemeClr val="bg1"/>
                </a:solidFill>
              </a:rPr>
              <a:t>Phytophora</a:t>
            </a:r>
            <a:r>
              <a:rPr lang="en-US" dirty="0" smtClean="0">
                <a:solidFill>
                  <a:schemeClr val="bg1"/>
                </a:solidFill>
              </a:rPr>
              <a:t> Root Rot race 11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GLYMA-11G233500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Leucine rich repeat receptor like kinase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Located in root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12222" y="500061"/>
            <a:ext cx="32973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 smtClean="0">
                <a:solidFill>
                  <a:schemeClr val="bg1"/>
                </a:solidFill>
              </a:rPr>
              <a:t>Chang et al.</a:t>
            </a:r>
            <a:endParaRPr lang="en-US" sz="3200" u="sng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87491" y="500062"/>
            <a:ext cx="40989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 smtClean="0">
                <a:solidFill>
                  <a:schemeClr val="bg1"/>
                </a:solidFill>
              </a:rPr>
              <a:t>Under-caffeinated</a:t>
            </a:r>
            <a:endParaRPr lang="en-US" sz="3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6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Chromosome 14: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Northern </a:t>
            </a:r>
            <a:r>
              <a:rPr lang="en-US" sz="3600" dirty="0" err="1" smtClean="0">
                <a:solidFill>
                  <a:schemeClr val="bg1"/>
                </a:solidFill>
              </a:rPr>
              <a:t>Diaporthe</a:t>
            </a:r>
            <a:r>
              <a:rPr lang="en-US" sz="3600" dirty="0" smtClean="0">
                <a:solidFill>
                  <a:schemeClr val="bg1"/>
                </a:solidFill>
              </a:rPr>
              <a:t> Stem </a:t>
            </a:r>
            <a:r>
              <a:rPr lang="en-US" sz="3600" dirty="0">
                <a:solidFill>
                  <a:schemeClr val="bg1"/>
                </a:solidFill>
              </a:rPr>
              <a:t>C</a:t>
            </a:r>
            <a:r>
              <a:rPr lang="en-US" sz="3600" dirty="0" smtClean="0">
                <a:solidFill>
                  <a:schemeClr val="bg1"/>
                </a:solidFill>
              </a:rPr>
              <a:t>anker </a:t>
            </a:r>
            <a:r>
              <a:rPr lang="en-US" sz="3600" dirty="0">
                <a:solidFill>
                  <a:schemeClr val="bg1"/>
                </a:solidFill>
              </a:rPr>
              <a:t>R</a:t>
            </a:r>
            <a:r>
              <a:rPr lang="en-US" sz="3600" dirty="0" smtClean="0">
                <a:solidFill>
                  <a:schemeClr val="bg1"/>
                </a:solidFill>
              </a:rPr>
              <a:t>esistance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75" y="2111119"/>
            <a:ext cx="5746557" cy="3277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111119"/>
            <a:ext cx="5842264" cy="33155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0148952" y="1710303"/>
            <a:ext cx="1963882" cy="4258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Williams_82_v2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132118" y="1710303"/>
            <a:ext cx="1963882" cy="4258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Williams_82_v1</a:t>
            </a: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4874" y="5222689"/>
            <a:ext cx="3142905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Chang et al.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096000" y="5260757"/>
            <a:ext cx="3142905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U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0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Identification using </a:t>
            </a:r>
            <a:r>
              <a:rPr lang="en-US" dirty="0" err="1" smtClean="0"/>
              <a:t>Soybase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914" y="1417638"/>
            <a:ext cx="5446102" cy="39100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35" y="1417639"/>
            <a:ext cx="5869406" cy="39100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4245" y="5174983"/>
            <a:ext cx="3142905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Chang et al.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25371" y="5213051"/>
            <a:ext cx="3142905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U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142" y="280291"/>
            <a:ext cx="10515600" cy="8594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SDS Comparison of QQ &amp; Manhattan Plots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693" y="1104629"/>
            <a:ext cx="8901066" cy="25623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6" name="Group 5"/>
          <p:cNvGrpSpPr/>
          <p:nvPr/>
        </p:nvGrpSpPr>
        <p:grpSpPr>
          <a:xfrm>
            <a:off x="1605693" y="3831517"/>
            <a:ext cx="8901066" cy="2053688"/>
            <a:chOff x="825363" y="3853994"/>
            <a:chExt cx="10788670" cy="275970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l="13121"/>
            <a:stretch/>
          </p:blipFill>
          <p:spPr>
            <a:xfrm>
              <a:off x="825363" y="3853994"/>
              <a:ext cx="3384006" cy="275970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9369" y="3853994"/>
              <a:ext cx="7404664" cy="275970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7" name="Title 1"/>
          <p:cNvSpPr txBox="1">
            <a:spLocks/>
          </p:cNvSpPr>
          <p:nvPr/>
        </p:nvSpPr>
        <p:spPr>
          <a:xfrm>
            <a:off x="1925630" y="1187076"/>
            <a:ext cx="3142905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0.01 MAF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4162" y="4229530"/>
            <a:ext cx="2303061" cy="922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U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7387" y="1866137"/>
            <a:ext cx="2303061" cy="922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Chang et al.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05837" y="3729751"/>
            <a:ext cx="3142905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0.05 MAF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0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7863" y="271462"/>
            <a:ext cx="2869276" cy="1325563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060" y="1433739"/>
            <a:ext cx="61249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Successes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+mn-lt"/>
              </a:rPr>
              <a:t>Located For Loop construction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n-lt"/>
              </a:rPr>
              <a:t>33 / 35 genes found by Chang et al. confirmed</a:t>
            </a:r>
          </a:p>
          <a:p>
            <a:pPr lvl="2"/>
            <a:r>
              <a:rPr lang="en-US" dirty="0">
                <a:solidFill>
                  <a:schemeClr val="bg1"/>
                </a:solidFill>
                <a:latin typeface="+mn-lt"/>
              </a:rPr>
              <a:t>3 genes located that were not reported by Chang et al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+mn-lt"/>
              </a:rPr>
              <a:t>Corresponded with Soybase.org curators to update missing online genotypic data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1057" y="1597025"/>
            <a:ext cx="5910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</a:rPr>
              <a:t>Failures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Originally used 1200 lines of code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Documentation lacking</a:t>
            </a:r>
          </a:p>
          <a:p>
            <a:pPr lvl="2"/>
            <a:r>
              <a:rPr lang="en-US" sz="2800" dirty="0" smtClean="0">
                <a:solidFill>
                  <a:schemeClr val="bg1"/>
                </a:solidFill>
              </a:rPr>
              <a:t>Unable to know imputation settings</a:t>
            </a:r>
          </a:p>
          <a:p>
            <a:pPr lvl="2"/>
            <a:r>
              <a:rPr lang="en-US" sz="2800" dirty="0" smtClean="0">
                <a:solidFill>
                  <a:schemeClr val="bg1"/>
                </a:solidFill>
              </a:rPr>
              <a:t>Compression for MLM</a:t>
            </a:r>
          </a:p>
          <a:p>
            <a:pPr lvl="2"/>
            <a:r>
              <a:rPr lang="en-US" sz="2800" dirty="0" smtClean="0">
                <a:solidFill>
                  <a:schemeClr val="bg1"/>
                </a:solidFill>
              </a:rPr>
              <a:t>Missing genotypes</a:t>
            </a:r>
          </a:p>
          <a:p>
            <a:pPr lvl="2"/>
            <a:r>
              <a:rPr lang="en-US" sz="2800" dirty="0" smtClean="0">
                <a:solidFill>
                  <a:schemeClr val="bg1"/>
                </a:solidFill>
              </a:rPr>
              <a:t>Creation of Manhattan Plots</a:t>
            </a:r>
          </a:p>
        </p:txBody>
      </p:sp>
    </p:spTree>
    <p:extLst>
      <p:ext uri="{BB962C8B-B14F-4D97-AF65-F5344CB8AC3E}">
        <p14:creationId xmlns:p14="http://schemas.microsoft.com/office/powerpoint/2010/main" val="353352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5"/>
          <a:stretch/>
        </p:blipFill>
        <p:spPr>
          <a:xfrm>
            <a:off x="1959429" y="245655"/>
            <a:ext cx="8207827" cy="5569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048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Group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17638"/>
            <a:ext cx="4887686" cy="2599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+mn-lt"/>
              </a:rPr>
              <a:t>John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Scraped USDA webpage to acquire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Initialization of R code</a:t>
            </a:r>
          </a:p>
          <a:p>
            <a:pPr marL="457188" lvl="1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59286" y="1417638"/>
            <a:ext cx="5218810" cy="197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Benjamin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Comparison of results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Markdown containing pipeline documentation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6505" y="3702225"/>
            <a:ext cx="5915495" cy="16742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Colton</a:t>
            </a:r>
          </a:p>
          <a:p>
            <a:pPr lvl="1"/>
            <a:r>
              <a:rPr lang="en-US" sz="2800" dirty="0" smtClean="0"/>
              <a:t>Data imputation using Beagle software</a:t>
            </a:r>
          </a:p>
          <a:p>
            <a:pPr lvl="1"/>
            <a:r>
              <a:rPr lang="en-US" sz="2800" dirty="0" smtClean="0"/>
              <a:t>For loop to pare down the code</a:t>
            </a: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3702225"/>
            <a:ext cx="5410200" cy="16742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Kevin</a:t>
            </a:r>
          </a:p>
          <a:p>
            <a:pPr lvl="1"/>
            <a:r>
              <a:rPr lang="en-US" sz="2800" dirty="0" err="1" smtClean="0">
                <a:solidFill>
                  <a:schemeClr val="bg1"/>
                </a:solidFill>
              </a:rPr>
              <a:t>Soybase</a:t>
            </a:r>
            <a:r>
              <a:rPr lang="en-US" sz="2800" dirty="0" smtClean="0">
                <a:solidFill>
                  <a:schemeClr val="bg1"/>
                </a:solidFill>
              </a:rPr>
              <a:t> gene identification</a:t>
            </a: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Presentation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6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Background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Soybean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GWAS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Pipeline workflow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Genotype &amp; Phenotype 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GAPIT &amp; Beagle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 Loop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Summary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00" y="1417638"/>
            <a:ext cx="3711109" cy="42484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17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Background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286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Soybean (</a:t>
            </a:r>
            <a:r>
              <a:rPr lang="en-US" i="1" dirty="0" smtClean="0">
                <a:solidFill>
                  <a:schemeClr val="bg1"/>
                </a:solidFill>
              </a:rPr>
              <a:t>Glycine max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ilseed </a:t>
            </a:r>
            <a:r>
              <a:rPr lang="en-US" dirty="0" smtClean="0">
                <a:solidFill>
                  <a:schemeClr val="bg1"/>
                </a:solidFill>
              </a:rPr>
              <a:t>crop 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rotein </a:t>
            </a:r>
            <a:r>
              <a:rPr lang="en-US" dirty="0" smtClean="0">
                <a:solidFill>
                  <a:schemeClr val="bg1"/>
                </a:solidFill>
              </a:rPr>
              <a:t>and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en-US" dirty="0" smtClean="0">
                <a:solidFill>
                  <a:schemeClr val="bg1"/>
                </a:solidFill>
              </a:rPr>
              <a:t>egetable </a:t>
            </a:r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il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US production of ~$35-45B.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Biotic &amp; Abiotic stress resistance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Soybean </a:t>
            </a:r>
            <a:r>
              <a:rPr lang="en-US" dirty="0" smtClean="0">
                <a:solidFill>
                  <a:schemeClr val="bg1"/>
                </a:solidFill>
              </a:rPr>
              <a:t>Cyst </a:t>
            </a: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ematode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Diseases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Resistance genes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ften </a:t>
            </a:r>
            <a:r>
              <a:rPr lang="en-US" dirty="0" smtClean="0">
                <a:solidFill>
                  <a:schemeClr val="bg1"/>
                </a:solidFill>
              </a:rPr>
              <a:t>rare and unknown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dentification </a:t>
            </a:r>
            <a:r>
              <a:rPr lang="en-US" dirty="0" smtClean="0">
                <a:solidFill>
                  <a:schemeClr val="bg1"/>
                </a:solidFill>
              </a:rPr>
              <a:t>is crucial</a:t>
            </a:r>
          </a:p>
        </p:txBody>
      </p:sp>
      <p:pic>
        <p:nvPicPr>
          <p:cNvPr id="1026" name="Picture 2" descr="Image result for soybean cyst nemat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208" y="1011651"/>
            <a:ext cx="3183783" cy="23414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oybean sudden death syndrome pic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040" y="3528290"/>
            <a:ext cx="2755589" cy="2066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85925" y="5682597"/>
            <a:ext cx="4237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https://fyi.uwex.edu/fieldcroppathology/soybean_pests_diseases/sds/</a:t>
            </a:r>
          </a:p>
        </p:txBody>
      </p:sp>
    </p:spTree>
    <p:extLst>
      <p:ext uri="{BB962C8B-B14F-4D97-AF65-F5344CB8AC3E}">
        <p14:creationId xmlns:p14="http://schemas.microsoft.com/office/powerpoint/2010/main" val="174671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181" y="34792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 GWAS?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228" y="4007364"/>
            <a:ext cx="5257799" cy="18646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73484"/>
            <a:ext cx="8781012" cy="2386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USDA has 20,000+ accessions of soybeans from across the world in their collection, including improved soybeans, landraces, and wild soybeans.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These have been genotypes with a standard “50k” chip, and ~</a:t>
            </a:r>
            <a:r>
              <a:rPr lang="en-US" sz="2400" dirty="0" smtClean="0">
                <a:solidFill>
                  <a:schemeClr val="bg1"/>
                </a:solidFill>
              </a:rPr>
              <a:t>43,000 </a:t>
            </a:r>
            <a:r>
              <a:rPr lang="en-US" sz="2400" dirty="0" smtClean="0">
                <a:solidFill>
                  <a:schemeClr val="bg1"/>
                </a:solidFill>
              </a:rPr>
              <a:t>markers are available for each accession.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67241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low frequency of individual disease resistance genes makes GWAS ideal for identifying candidates.  LD also decays slowly enough to provide several markers associated with a gene.</a:t>
            </a:r>
          </a:p>
        </p:txBody>
      </p:sp>
    </p:spTree>
    <p:extLst>
      <p:ext uri="{BB962C8B-B14F-4D97-AF65-F5344CB8AC3E}">
        <p14:creationId xmlns:p14="http://schemas.microsoft.com/office/powerpoint/2010/main" val="8386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6" y="473223"/>
            <a:ext cx="393884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Old News is New News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975" y="473223"/>
            <a:ext cx="5968340" cy="52262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4230" y="1929612"/>
            <a:ext cx="43988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Massive screening efforts have taken place prior to the initiation of genotyping efforts in soybean.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This data, originally used to find lines to use in breeding programs, can now be used in conjunction with marker data to identify underlying genes.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Many other historical, community resources may exist with the possibility of shedding new light on old questions.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89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586" y="1317086"/>
            <a:ext cx="4464458" cy="917604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GWAS Pipeline Workflow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7" y="2018390"/>
            <a:ext cx="6473599" cy="3595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Steps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Download SNPs from SoyBase.org for all accessions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Impute missing markers with Beagle 4.1 (Java </a:t>
            </a:r>
            <a:r>
              <a:rPr lang="en-US" sz="1800" dirty="0" smtClean="0">
                <a:solidFill>
                  <a:schemeClr val="bg1"/>
                </a:solidFill>
              </a:rPr>
              <a:t>App</a:t>
            </a:r>
            <a:r>
              <a:rPr lang="en-US" sz="1800" dirty="0" smtClean="0">
                <a:solidFill>
                  <a:schemeClr val="bg1"/>
                </a:solidFill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Acquire phenotype files from USDA website (npgsweb.ars-grin.gov)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Replace measurements presented as S, MS, MR, R to 5, 4, 2, 1, respectively.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Analyze with MLM </a:t>
            </a:r>
            <a:r>
              <a:rPr lang="en-US" sz="1800" dirty="0" smtClean="0">
                <a:solidFill>
                  <a:schemeClr val="bg1"/>
                </a:solidFill>
              </a:rPr>
              <a:t>(Mixed </a:t>
            </a:r>
            <a:r>
              <a:rPr lang="en-US" sz="1800" dirty="0">
                <a:solidFill>
                  <a:schemeClr val="bg1"/>
                </a:solidFill>
              </a:rPr>
              <a:t>L</a:t>
            </a:r>
            <a:r>
              <a:rPr lang="en-US" sz="1800" dirty="0" smtClean="0">
                <a:solidFill>
                  <a:schemeClr val="bg1"/>
                </a:solidFill>
              </a:rPr>
              <a:t>inear </a:t>
            </a:r>
            <a:r>
              <a:rPr lang="en-US" sz="1800" dirty="0">
                <a:solidFill>
                  <a:schemeClr val="bg1"/>
                </a:solidFill>
              </a:rPr>
              <a:t>M</a:t>
            </a:r>
            <a:r>
              <a:rPr lang="en-US" sz="1800" dirty="0" smtClean="0">
                <a:solidFill>
                  <a:schemeClr val="bg1"/>
                </a:solidFill>
              </a:rPr>
              <a:t>odel</a:t>
            </a:r>
            <a:r>
              <a:rPr lang="en-US" sz="1800" dirty="0" smtClean="0">
                <a:solidFill>
                  <a:schemeClr val="bg1"/>
                </a:solidFill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Combine significant markers found into single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Curate using </a:t>
            </a:r>
            <a:r>
              <a:rPr lang="en-US" sz="1800" dirty="0" err="1" smtClean="0">
                <a:solidFill>
                  <a:schemeClr val="bg1"/>
                </a:solidFill>
              </a:rPr>
              <a:t>SoyBase</a:t>
            </a:r>
            <a:r>
              <a:rPr lang="en-US" sz="1800" dirty="0" smtClean="0">
                <a:solidFill>
                  <a:schemeClr val="bg1"/>
                </a:solidFill>
              </a:rPr>
              <a:t> genome browser and original paper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629" y="290160"/>
            <a:ext cx="3032980" cy="26554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46" y="3074719"/>
            <a:ext cx="3928629" cy="28205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91" y="451621"/>
            <a:ext cx="6027246" cy="8107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973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567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SoySNP50k Illumina Data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8" t="8286" r="50897" b="26424"/>
          <a:stretch/>
        </p:blipFill>
        <p:spPr>
          <a:xfrm>
            <a:off x="555567" y="1925894"/>
            <a:ext cx="4220358" cy="35808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" t="19138" r="1616" b="9203"/>
          <a:stretch/>
        </p:blipFill>
        <p:spPr>
          <a:xfrm>
            <a:off x="4961370" y="1925894"/>
            <a:ext cx="6833683" cy="2842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101300" y="5004053"/>
            <a:ext cx="6553821" cy="393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Visualizing the SNPs (each column is an accession) 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18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885" y="1475302"/>
            <a:ext cx="5660572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Phenotypic traits of interest can be selected and downloaded together as one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This approach does not include experiment and location information </a:t>
            </a:r>
          </a:p>
          <a:p>
            <a:pPr lvl="2"/>
            <a:r>
              <a:rPr lang="en-US" sz="2600" dirty="0" smtClean="0">
                <a:solidFill>
                  <a:schemeClr val="bg1"/>
                </a:solidFill>
              </a:rPr>
              <a:t>Outside the original paper’s scope but something we were interested in</a:t>
            </a:r>
          </a:p>
          <a:p>
            <a:pPr lvl="2"/>
            <a:r>
              <a:rPr lang="en-US" sz="2600" dirty="0" smtClean="0">
                <a:solidFill>
                  <a:schemeClr val="bg1"/>
                </a:solidFill>
              </a:rPr>
              <a:t>To acquire this information each test must be downloaded separately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This data dates back to 1964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Qualitative measurements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6978" y="2930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Acquiring </a:t>
            </a:r>
            <a:r>
              <a:rPr lang="en-US" dirty="0" smtClean="0">
                <a:solidFill>
                  <a:schemeClr val="bg1"/>
                </a:solidFill>
              </a:rPr>
              <a:t>Phenotype</a:t>
            </a:r>
            <a:r>
              <a:rPr lang="en-US" dirty="0" smtClean="0"/>
              <a:t> data from the USDA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7183"/>
          <a:stretch/>
        </p:blipFill>
        <p:spPr>
          <a:xfrm>
            <a:off x="6688022" y="1475302"/>
            <a:ext cx="5268649" cy="591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" t="6232" r="44633" b="5239"/>
          <a:stretch/>
        </p:blipFill>
        <p:spPr>
          <a:xfrm>
            <a:off x="7372694" y="2175947"/>
            <a:ext cx="3494832" cy="3650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315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8835" y="289671"/>
            <a:ext cx="3433553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Beagle 4.1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55" y="1473719"/>
            <a:ext cx="11114315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Accurate genotype imputation algorithm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Accurate haplotype phasing algorithm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Identity by descent, homozygosity by decent algorithm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Beagle uses Variant Call Format (.VCF) format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Some data may be lost due to incorrect imputation in cases of </a:t>
            </a:r>
            <a:r>
              <a:rPr lang="en-US" sz="2400" dirty="0" err="1" smtClean="0">
                <a:solidFill>
                  <a:schemeClr val="bg1"/>
                </a:solidFill>
              </a:rPr>
              <a:t>indels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Due to time and computational constraints, imputation using Beagle 4.1 was performed on all genotypes in the USDA collection simultaneously rather than for individual panels.</a:t>
            </a:r>
          </a:p>
          <a:p>
            <a:pPr lvl="1">
              <a:buFont typeface="Arial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should actually improve imputation, but may change rare allele frequencies from original paper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9Agron.HiContrast">
  <a:themeElements>
    <a:clrScheme name="Custom 4">
      <a:dk1>
        <a:srgbClr val="9B2D1F"/>
      </a:dk1>
      <a:lt1>
        <a:srgbClr val="9B2D1F"/>
      </a:lt1>
      <a:dk2>
        <a:srgbClr val="9B2D1F"/>
      </a:dk2>
      <a:lt2>
        <a:srgbClr val="9B2D1F"/>
      </a:lt2>
      <a:accent1>
        <a:srgbClr val="9B2D1F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3.16x9.AgronomyMasterSlide.pptx" id="{8C6C286C-A448-4F30-820E-1F33A6FC1F87}" vid="{5FC8598C-08D5-458B-8ACC-C7C5CA99B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AgronMasterSlide_wide</Template>
  <TotalTime>2101</TotalTime>
  <Words>853</Words>
  <Application>Microsoft Macintosh PowerPoint</Application>
  <PresentationFormat>Widescreen</PresentationFormat>
  <Paragraphs>132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2009Agron.HiContrast</vt:lpstr>
      <vt:lpstr>Characterization of Disease Resistance Loci in the USDA Soybean Germplasm Collection Using Genome-Wide Association Studies Hao-Xun Chang, Alexander E. Lipka, Leslie L. Domier, and Glen L. Hartman</vt:lpstr>
      <vt:lpstr>Outline</vt:lpstr>
      <vt:lpstr>Background</vt:lpstr>
      <vt:lpstr>Why GWAS?</vt:lpstr>
      <vt:lpstr>Old News is New News</vt:lpstr>
      <vt:lpstr>GWAS Pipeline Workflow</vt:lpstr>
      <vt:lpstr>SoySNP50k Illumina Data</vt:lpstr>
      <vt:lpstr>PowerPoint Presentation</vt:lpstr>
      <vt:lpstr>Beagle 4.1</vt:lpstr>
      <vt:lpstr>Installing Packages &amp; Libraries</vt:lpstr>
      <vt:lpstr>PowerPoint Presentation</vt:lpstr>
      <vt:lpstr>For loop</vt:lpstr>
      <vt:lpstr>Results</vt:lpstr>
      <vt:lpstr>Chromosome 14:  Northern Diaporthe Stem Canker Resistance </vt:lpstr>
      <vt:lpstr>Gene Identification using Soybase</vt:lpstr>
      <vt:lpstr>SDS Comparison of QQ &amp; Manhattan Plots</vt:lpstr>
      <vt:lpstr>Summary</vt:lpstr>
      <vt:lpstr>PowerPoint Presentation</vt:lpstr>
      <vt:lpstr>Description of the Group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Characterization of Disease Resistance Loci in the USDA Soybean Germplasm Collection Using Genome-Wide Association Studies Hao-Xun Chang, Alexander E. Lipka, Leslie L. Domier, and Glen L. Hartman</dc:title>
  <dc:creator>Falk, Kevin [AGRON]</dc:creator>
  <cp:lastModifiedBy>Microsoft Office User</cp:lastModifiedBy>
  <cp:revision>51</cp:revision>
  <dcterms:created xsi:type="dcterms:W3CDTF">2017-11-29T22:42:56Z</dcterms:created>
  <dcterms:modified xsi:type="dcterms:W3CDTF">2017-12-08T21:16:09Z</dcterms:modified>
</cp:coreProperties>
</file>