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8" r:id="rId3"/>
    <p:sldId id="263" r:id="rId4"/>
    <p:sldId id="264" r:id="rId5"/>
    <p:sldId id="260" r:id="rId6"/>
    <p:sldId id="266" r:id="rId7"/>
    <p:sldId id="275" r:id="rId8"/>
    <p:sldId id="277" r:id="rId9"/>
    <p:sldId id="274" r:id="rId10"/>
    <p:sldId id="270" r:id="rId11"/>
    <p:sldId id="261" r:id="rId12"/>
    <p:sldId id="272" r:id="rId13"/>
    <p:sldId id="271" r:id="rId14"/>
    <p:sldId id="267" r:id="rId15"/>
    <p:sldId id="257" r:id="rId16"/>
    <p:sldId id="262" r:id="rId17"/>
    <p:sldId id="259" r:id="rId18"/>
    <p:sldId id="268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32317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5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191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5927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7C344-0B20-4049-8756-CF21275D750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1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B32317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6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7"/>
            <a:ext cx="5386917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7"/>
            <a:ext cx="5389033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6"/>
            <a:ext cx="4011084" cy="43560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31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5181601"/>
            <a:ext cx="7315200" cy="6096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93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rgbClr val="B3231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Characterization of Disease Resistance Loci in the USDA Soybean Germplasm Collection Using Genome-Wide Association Studies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Hao-Xun</a:t>
            </a:r>
            <a:r>
              <a:rPr lang="en-US" sz="1800" dirty="0" smtClean="0">
                <a:solidFill>
                  <a:schemeClr val="bg1"/>
                </a:solidFill>
              </a:rPr>
              <a:t> Chang, Alexander E. </a:t>
            </a:r>
            <a:r>
              <a:rPr lang="en-US" sz="1800" dirty="0" err="1" smtClean="0">
                <a:solidFill>
                  <a:schemeClr val="bg1"/>
                </a:solidFill>
              </a:rPr>
              <a:t>Lipka</a:t>
            </a:r>
            <a:r>
              <a:rPr lang="en-US" sz="1800" dirty="0" smtClean="0">
                <a:solidFill>
                  <a:schemeClr val="bg1"/>
                </a:solidFill>
              </a:rPr>
              <a:t>, Leslie L. </a:t>
            </a:r>
            <a:r>
              <a:rPr lang="en-US" sz="1800" dirty="0" err="1" smtClean="0">
                <a:solidFill>
                  <a:schemeClr val="bg1"/>
                </a:solidFill>
              </a:rPr>
              <a:t>Domier</a:t>
            </a:r>
            <a:r>
              <a:rPr lang="en-US" sz="1800" dirty="0" smtClean="0">
                <a:solidFill>
                  <a:schemeClr val="bg1"/>
                </a:solidFill>
              </a:rPr>
              <a:t>, and Glen L. Hartman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428"/>
            <a:ext cx="9144000" cy="15378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Under-caffeinated and Underpaid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Colton </a:t>
            </a:r>
            <a:r>
              <a:rPr lang="en-US" dirty="0" err="1" smtClean="0">
                <a:solidFill>
                  <a:schemeClr val="bg1"/>
                </a:solidFill>
              </a:rPr>
              <a:t>McNinch</a:t>
            </a:r>
            <a:r>
              <a:rPr lang="en-US" dirty="0" smtClean="0">
                <a:solidFill>
                  <a:schemeClr val="bg1"/>
                </a:solidFill>
              </a:rPr>
              <a:t>, Johnathon Shook, Benjamin </a:t>
            </a:r>
            <a:r>
              <a:rPr lang="en-US" dirty="0" err="1" smtClean="0">
                <a:solidFill>
                  <a:schemeClr val="bg1"/>
                </a:solidFill>
              </a:rPr>
              <a:t>Trampe</a:t>
            </a:r>
            <a:r>
              <a:rPr lang="en-US" dirty="0" smtClean="0">
                <a:solidFill>
                  <a:schemeClr val="bg1"/>
                </a:solidFill>
              </a:rPr>
              <a:t>, Kevin Falk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EEOB 546X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December 8,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9" y="391822"/>
            <a:ext cx="10515600" cy="6463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Installing Packages &amp;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715" y="1314427"/>
            <a:ext cx="4735286" cy="435133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 Packages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Libraries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GAPIT is basically an R package without technically being a ‘package’.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code is sourced from a website at Washington State University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" y="1186543"/>
            <a:ext cx="7200013" cy="4607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3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3" y="2002824"/>
            <a:ext cx="9692640" cy="363993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Genome </a:t>
            </a:r>
            <a:r>
              <a:rPr lang="en-US" dirty="0">
                <a:solidFill>
                  <a:schemeClr val="bg1"/>
                </a:solidFill>
              </a:rPr>
              <a:t>Association and Prediction Integrated </a:t>
            </a:r>
            <a:r>
              <a:rPr lang="en-US" dirty="0" smtClean="0">
                <a:solidFill>
                  <a:schemeClr val="bg1"/>
                </a:solidFill>
              </a:rPr>
              <a:t>Tool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en-US" dirty="0">
                <a:solidFill>
                  <a:schemeClr val="bg1"/>
                </a:solidFill>
              </a:rPr>
              <a:t>package that performs Genome Wide Association Study (GWAS) and genome prediction (or selection). </a:t>
            </a:r>
            <a:endParaRPr lang="en-US" dirty="0" smtClean="0">
              <a:solidFill>
                <a:schemeClr val="bg1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Mixed </a:t>
            </a:r>
            <a:r>
              <a:rPr lang="en-US" dirty="0">
                <a:solidFill>
                  <a:schemeClr val="bg1"/>
                </a:solidFill>
              </a:rPr>
              <a:t>Linear Model (MLM) is one of the most effective methods for controlling false positives in GWAS. </a:t>
            </a:r>
            <a:endParaRPr lang="en-US" dirty="0" smtClean="0">
              <a:solidFill>
                <a:schemeClr val="bg1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Plant breeding loves R packages 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R is intuitive and using packages such as GAPIT is easy compared to other languages.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https://static.wixstatic.com/media/fe9228_29e238b5f9384811ac9294f4be8e858f.png/v1/fill/w_948,h_189,al_c,lg_1/fe9228_29e238b5f9384811ac9294f4be8e85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78" y="634356"/>
            <a:ext cx="4571711" cy="9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24" y="330291"/>
            <a:ext cx="10515600" cy="7072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2149" y="1229492"/>
            <a:ext cx="11577452" cy="11475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Our original code for this assignment was ~1200 lines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Using a for loop we were able to reduce this to 80 lines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for loop runs through each file, analyzing each phenotype in column two of the </a:t>
            </a:r>
            <a:r>
              <a:rPr lang="en-US" sz="2000" dirty="0" err="1" smtClean="0">
                <a:solidFill>
                  <a:schemeClr val="bg1"/>
                </a:solidFill>
              </a:rPr>
              <a:t>dataframe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91" b="3893"/>
          <a:stretch/>
        </p:blipFill>
        <p:spPr>
          <a:xfrm>
            <a:off x="238496" y="2381002"/>
            <a:ext cx="11647256" cy="333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57" y="64555"/>
            <a:ext cx="3297382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69" y="1488090"/>
            <a:ext cx="4224251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Found 35 candidate genes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None of these have been functionally verified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differences are likely due to MAF thresholds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Chang et al. 2016 reduced their threshold to 0.01 for populations of size n &gt; 2000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Williams_82_v1 genome construction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7400" y="1488090"/>
            <a:ext cx="5143600" cy="459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33 / 35 genes found by </a:t>
            </a:r>
            <a:r>
              <a:rPr lang="en-US" dirty="0">
                <a:solidFill>
                  <a:schemeClr val="bg1"/>
                </a:solidFill>
              </a:rPr>
              <a:t>Chang et al. </a:t>
            </a:r>
            <a:r>
              <a:rPr lang="en-US" dirty="0" smtClean="0">
                <a:solidFill>
                  <a:schemeClr val="bg1"/>
                </a:solidFill>
              </a:rPr>
              <a:t>confirmed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genes located that were not reported by Chang et al.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a MAF of 0.05 for the entire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Williams_82_v2 </a:t>
            </a:r>
            <a:r>
              <a:rPr lang="en-US" dirty="0">
                <a:solidFill>
                  <a:schemeClr val="bg1"/>
                </a:solidFill>
              </a:rPr>
              <a:t>genome </a:t>
            </a:r>
            <a:r>
              <a:rPr lang="en-US" dirty="0" smtClean="0">
                <a:solidFill>
                  <a:schemeClr val="bg1"/>
                </a:solidFill>
              </a:rPr>
              <a:t>construction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positions were reported with Williams_82_v2 due to improved reference genome quality.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Populations </a:t>
            </a:r>
            <a:r>
              <a:rPr lang="en-US" dirty="0">
                <a:solidFill>
                  <a:schemeClr val="bg1"/>
                </a:solidFill>
              </a:rPr>
              <a:t>with size &lt; 200 were excluded from our analyses.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Resistance to </a:t>
            </a:r>
            <a:r>
              <a:rPr lang="en-US" dirty="0" err="1" smtClean="0">
                <a:solidFill>
                  <a:schemeClr val="bg1"/>
                </a:solidFill>
              </a:rPr>
              <a:t>Phytophora</a:t>
            </a:r>
            <a:r>
              <a:rPr lang="en-US" dirty="0" smtClean="0">
                <a:solidFill>
                  <a:schemeClr val="bg1"/>
                </a:solidFill>
              </a:rPr>
              <a:t> Root Rot race 11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GLYMA-11G233500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Leucine rich repeat receptor like kinase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Located in root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2222" y="500061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chemeClr val="bg1"/>
                </a:solidFill>
              </a:rPr>
              <a:t>Chang et al.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87491" y="500062"/>
            <a:ext cx="40989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chemeClr val="bg1"/>
                </a:solidFill>
              </a:rPr>
              <a:t>Under-caffeinated</a:t>
            </a:r>
            <a:endParaRPr lang="en-US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Differences in our Analyses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should actually improve imputation, but may change rare allele frequencies from original paper.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Williams_82_v1 used for original paper</a:t>
            </a:r>
          </a:p>
        </p:txBody>
      </p:sp>
    </p:spTree>
    <p:extLst>
      <p:ext uri="{BB962C8B-B14F-4D97-AF65-F5344CB8AC3E}">
        <p14:creationId xmlns:p14="http://schemas.microsoft.com/office/powerpoint/2010/main" val="10275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Chromosome 14: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Northern </a:t>
            </a:r>
            <a:r>
              <a:rPr lang="en-US" sz="3600" dirty="0" err="1" smtClean="0">
                <a:solidFill>
                  <a:schemeClr val="bg1"/>
                </a:solidFill>
              </a:rPr>
              <a:t>Diaporthe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Stem </a:t>
            </a:r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sz="3600" dirty="0" smtClean="0">
                <a:solidFill>
                  <a:schemeClr val="bg1"/>
                </a:solidFill>
              </a:rPr>
              <a:t>anker </a:t>
            </a:r>
            <a:r>
              <a:rPr lang="en-US" sz="3600" dirty="0">
                <a:solidFill>
                  <a:schemeClr val="bg1"/>
                </a:solidFill>
              </a:rPr>
              <a:t>R</a:t>
            </a:r>
            <a:r>
              <a:rPr lang="en-US" sz="3600" dirty="0" smtClean="0">
                <a:solidFill>
                  <a:schemeClr val="bg1"/>
                </a:solidFill>
              </a:rPr>
              <a:t>esistance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75" y="2111119"/>
            <a:ext cx="5746557" cy="327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1119"/>
            <a:ext cx="5842264" cy="3315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148952" y="1710303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Williams_82_v2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32118" y="1710303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Williams_82_v1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4874" y="5222689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Chang et al.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96000" y="5260757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U&amp;U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Identification using </a:t>
            </a:r>
            <a:r>
              <a:rPr lang="en-US" dirty="0" err="1" smtClean="0"/>
              <a:t>Soybase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4" y="1417638"/>
            <a:ext cx="5446102" cy="391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5" y="1417639"/>
            <a:ext cx="5869406" cy="391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7307" y="57763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61814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42" y="280291"/>
            <a:ext cx="10515600" cy="859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SDS Comparison of QQ &amp; 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93" y="1104629"/>
            <a:ext cx="8901066" cy="2562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1605693" y="3831517"/>
            <a:ext cx="8901066" cy="2053688"/>
            <a:chOff x="825363" y="3853994"/>
            <a:chExt cx="10788670" cy="27597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3121"/>
            <a:stretch/>
          </p:blipFill>
          <p:spPr>
            <a:xfrm>
              <a:off x="825363" y="3853994"/>
              <a:ext cx="3384006" cy="27597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369" y="3853994"/>
              <a:ext cx="7404664" cy="27597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925630" y="1187076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0.01 MAF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4162" y="4229530"/>
            <a:ext cx="2303061" cy="92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U&amp;U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387" y="1866137"/>
            <a:ext cx="2303061" cy="92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Chang et al.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05837" y="3729751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0.05 MAF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863" y="271462"/>
            <a:ext cx="2869276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60" y="1433739"/>
            <a:ext cx="6124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Located For Loop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33 / 35 genes found by Chang et al. confirmed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+mn-lt"/>
              </a:rPr>
              <a:t>3 genes located that were not reported by Chang et al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Corresponded with Soybase.org curators to update missing online genotypic data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1057" y="1597025"/>
            <a:ext cx="591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</a:rPr>
              <a:t>Failures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Originally used 1200 lines of code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Documentation lacking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Unable to know imputation settings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Compression for MLM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Missing </a:t>
            </a:r>
            <a:r>
              <a:rPr lang="en-US" sz="2800" dirty="0" smtClean="0">
                <a:solidFill>
                  <a:schemeClr val="bg1"/>
                </a:solidFill>
              </a:rPr>
              <a:t>genotypes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Creation of Manhattan Plots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2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1959429" y="245655"/>
            <a:ext cx="8207827" cy="5569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4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Soybean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GWAS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Pipeline workflow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 &amp; Phenotype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GAPIT &amp; Beagle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Loop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0" y="1417638"/>
            <a:ext cx="3711109" cy="4248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7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Group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7638"/>
            <a:ext cx="4887686" cy="2599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n-lt"/>
              </a:rPr>
              <a:t>John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Scraped USDA webpage to acquire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Initialization of R code</a:t>
            </a:r>
          </a:p>
          <a:p>
            <a:pPr marL="457188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9286" y="1417638"/>
            <a:ext cx="5218810" cy="197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Benjamin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Comparison of results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Markdown containing pipeline documentation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6505" y="3702225"/>
            <a:ext cx="5915495" cy="167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Colton</a:t>
            </a:r>
          </a:p>
          <a:p>
            <a:pPr lvl="1"/>
            <a:r>
              <a:rPr lang="en-US" sz="2800" dirty="0" smtClean="0"/>
              <a:t>Data imputation using Beagle software</a:t>
            </a:r>
          </a:p>
          <a:p>
            <a:pPr lvl="1"/>
            <a:r>
              <a:rPr lang="en-US" sz="2800" dirty="0" smtClean="0"/>
              <a:t>For loop to </a:t>
            </a:r>
            <a:r>
              <a:rPr lang="en-US" sz="2800" dirty="0" smtClean="0"/>
              <a:t>pare down the code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702225"/>
            <a:ext cx="5410200" cy="167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Kevin</a:t>
            </a:r>
          </a:p>
          <a:p>
            <a:pPr lvl="1"/>
            <a:r>
              <a:rPr lang="en-US" sz="2800" dirty="0" err="1" smtClean="0">
                <a:solidFill>
                  <a:schemeClr val="bg1"/>
                </a:solidFill>
              </a:rPr>
              <a:t>Soybase</a:t>
            </a:r>
            <a:r>
              <a:rPr lang="en-US" sz="2800" dirty="0" smtClean="0">
                <a:solidFill>
                  <a:schemeClr val="bg1"/>
                </a:solidFill>
              </a:rPr>
              <a:t> gene identification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Presentation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6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Soybean (</a:t>
            </a:r>
            <a:r>
              <a:rPr lang="en-US" i="1" dirty="0" smtClean="0">
                <a:solidFill>
                  <a:schemeClr val="bg1"/>
                </a:solidFill>
              </a:rPr>
              <a:t>Glycine max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ilseed crop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protein and vegetable oil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 production of ~$35-45B.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Biotic &amp; Abiotic stress resistance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Soybean cyst nematode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diseases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Resistance genes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often rare and unknown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identification is crucial</a:t>
            </a:r>
          </a:p>
        </p:txBody>
      </p:sp>
      <p:pic>
        <p:nvPicPr>
          <p:cNvPr id="1026" name="Picture 2" descr="Image result for soybean cyst nemat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08" y="1011651"/>
            <a:ext cx="3183783" cy="234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ybean sudden death syndrom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40" y="3528290"/>
            <a:ext cx="2755589" cy="206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5925" y="5682597"/>
            <a:ext cx="4237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https://fyi.uwex.edu/fieldcroppathology/soybean_pests_diseases/sds/</a:t>
            </a:r>
          </a:p>
        </p:txBody>
      </p:sp>
    </p:spTree>
    <p:extLst>
      <p:ext uri="{BB962C8B-B14F-4D97-AF65-F5344CB8AC3E}">
        <p14:creationId xmlns:p14="http://schemas.microsoft.com/office/powerpoint/2010/main" val="17467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81" y="34792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GWAS?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8" y="4007364"/>
            <a:ext cx="5257799" cy="1864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3484"/>
            <a:ext cx="8781012" cy="238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USDA has 20,000+ accessions of soybeans from across the world in their collection, including improved soybeans, landraces, and wild soybeans.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These have been genotypes with a standard “50k” chip, and ~43000 markers are available for each accession.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67241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low frequency of individual disease resistance genes makes GWAS ideal for identifying candidates.  LD also decays slowly enough to provide several markers associated with a gene.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473223"/>
            <a:ext cx="3938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Old News is New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75" y="473223"/>
            <a:ext cx="5968340" cy="5226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4230" y="1929612"/>
            <a:ext cx="4398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Massive screening efforts have taken place prior to the initiation of genotyping efforts in soybean.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This data, originally used to find lines to use in breeding programs, can now be used in conjunction with marker data to identify underlying genes.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Many other historical, community resources may exist with the possibility of shedding new light on old questions.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6" y="1317086"/>
            <a:ext cx="4464458" cy="917604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GWAS Pipeline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2018390"/>
            <a:ext cx="6473599" cy="3595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Download </a:t>
            </a:r>
            <a:r>
              <a:rPr lang="en-US" sz="1800" dirty="0" smtClean="0">
                <a:solidFill>
                  <a:schemeClr val="bg1"/>
                </a:solidFill>
              </a:rPr>
              <a:t>SNPs from SoyBase.org for all accessions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Impute missing markers with Beagle 4.1 (Java app)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Acquire phenotype files from USDA website (npgsweb.ars-grin.gov)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Replace measurements presented as S, MS, MR, R to 5, 4, 2, 1,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Analyze with MLM (mixed linear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Combine significant markers found into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Curate using </a:t>
            </a:r>
            <a:r>
              <a:rPr lang="en-US" sz="1800" dirty="0" err="1" smtClean="0">
                <a:solidFill>
                  <a:schemeClr val="bg1"/>
                </a:solidFill>
              </a:rPr>
              <a:t>SoyBase</a:t>
            </a:r>
            <a:r>
              <a:rPr lang="en-US" sz="1800" dirty="0" smtClean="0">
                <a:solidFill>
                  <a:schemeClr val="bg1"/>
                </a:solidFill>
              </a:rPr>
              <a:t> genome browser and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9" y="290160"/>
            <a:ext cx="3032980" cy="2655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46" y="3074719"/>
            <a:ext cx="3928629" cy="2820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447380"/>
            <a:ext cx="6027246" cy="810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SoySNP50k </a:t>
            </a:r>
            <a:r>
              <a:rPr lang="en-US" dirty="0" smtClean="0">
                <a:solidFill>
                  <a:schemeClr val="bg1"/>
                </a:solidFill>
              </a:rPr>
              <a:t>Ill</a:t>
            </a:r>
            <a:r>
              <a:rPr lang="en-US" dirty="0" smtClean="0">
                <a:solidFill>
                  <a:schemeClr val="bg1"/>
                </a:solidFill>
              </a:rPr>
              <a:t>umina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8286" r="50897" b="26424"/>
          <a:stretch/>
        </p:blipFill>
        <p:spPr>
          <a:xfrm>
            <a:off x="555567" y="1925894"/>
            <a:ext cx="4220358" cy="3580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19138" r="1616" b="9203"/>
          <a:stretch/>
        </p:blipFill>
        <p:spPr>
          <a:xfrm>
            <a:off x="4961370" y="1925894"/>
            <a:ext cx="6833683" cy="2842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01300" y="5004053"/>
            <a:ext cx="6553821" cy="39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Visualizing the SNPs (each column is an accession)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5" y="1475302"/>
            <a:ext cx="566057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Phenotypic traits of interest can be selected and downloaded together as one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This approach does not include experiment and location information </a:t>
            </a:r>
          </a:p>
          <a:p>
            <a:pPr lvl="2"/>
            <a:r>
              <a:rPr lang="en-US" sz="2600" dirty="0" smtClean="0">
                <a:solidFill>
                  <a:schemeClr val="bg1"/>
                </a:solidFill>
              </a:rPr>
              <a:t>Outside the original paper’s scope but something we were interested in</a:t>
            </a:r>
          </a:p>
          <a:p>
            <a:pPr lvl="2"/>
            <a:r>
              <a:rPr lang="en-US" sz="2600" dirty="0" smtClean="0">
                <a:solidFill>
                  <a:schemeClr val="bg1"/>
                </a:solidFill>
              </a:rPr>
              <a:t>To acquire this information each test must be downloaded separately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data dates back to 1964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Qualitative measurements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978" y="293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Acquiring </a:t>
            </a:r>
            <a:r>
              <a:rPr lang="en-US" dirty="0" smtClean="0">
                <a:solidFill>
                  <a:schemeClr val="bg1"/>
                </a:solidFill>
              </a:rPr>
              <a:t>Phenotype</a:t>
            </a:r>
            <a:r>
              <a:rPr lang="en-US" dirty="0" smtClean="0"/>
              <a:t> data from the USDA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7183"/>
          <a:stretch/>
        </p:blipFill>
        <p:spPr>
          <a:xfrm>
            <a:off x="6688022" y="1475302"/>
            <a:ext cx="5268649" cy="59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6232" r="44633" b="5239"/>
          <a:stretch/>
        </p:blipFill>
        <p:spPr>
          <a:xfrm>
            <a:off x="7372694" y="2175947"/>
            <a:ext cx="3494832" cy="365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1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835" y="289671"/>
            <a:ext cx="3433553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Beagle 4.1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5" y="1473719"/>
            <a:ext cx="11114315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Accurate genotype imputation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Accurate haplotype phasing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Identity by descent, homozygosity by decent algorithm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Beagle uses Variant Call Format (.VCF) format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Some data may be lost due to incorrect imputation in cases of </a:t>
            </a:r>
            <a:r>
              <a:rPr lang="en-US" sz="2400" dirty="0" err="1" smtClean="0">
                <a:solidFill>
                  <a:schemeClr val="bg1"/>
                </a:solidFill>
              </a:rPr>
              <a:t>indels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This should actually improve imputation, but may change rare allele frequencies from original paper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08742"/>
      </p:ext>
    </p:extLst>
  </p:cSld>
  <p:clrMapOvr>
    <a:masterClrMapping/>
  </p:clrMapOvr>
</p:sld>
</file>

<file path=ppt/theme/theme1.xml><?xml version="1.0" encoding="utf-8"?>
<a:theme xmlns:a="http://schemas.openxmlformats.org/drawingml/2006/main" name="2009Agron.HiContrast">
  <a:themeElements>
    <a:clrScheme name="Custom 4">
      <a:dk1>
        <a:srgbClr val="9B2D1F"/>
      </a:dk1>
      <a:lt1>
        <a:srgbClr val="9B2D1F"/>
      </a:lt1>
      <a:dk2>
        <a:srgbClr val="9B2D1F"/>
      </a:dk2>
      <a:lt2>
        <a:srgbClr val="9B2D1F"/>
      </a:lt2>
      <a:accent1>
        <a:srgbClr val="9B2D1F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3.16x9.AgronomyMasterSlide.pptx" id="{8C6C286C-A448-4F30-820E-1F33A6FC1F87}" vid="{5FC8598C-08D5-458B-8ACC-C7C5CA99B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AgronMasterSlide_wide</Template>
  <TotalTime>1844</TotalTime>
  <Words>918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2009Agron.HiContrast</vt:lpstr>
      <vt:lpstr>Characterization of Disease Resistance Loci in the USDA Soybean Germplasm Collection Using Genome-Wide Association Studies Hao-Xun Chang, Alexander E. Lipka, Leslie L. Domier, and Glen L. Hartman</vt:lpstr>
      <vt:lpstr>Outline</vt:lpstr>
      <vt:lpstr>Background</vt:lpstr>
      <vt:lpstr>Why GWAS?</vt:lpstr>
      <vt:lpstr>Old News is New News</vt:lpstr>
      <vt:lpstr>GWAS Pipeline Workflow</vt:lpstr>
      <vt:lpstr>SoySNP50k Illumina Data</vt:lpstr>
      <vt:lpstr>PowerPoint Presentation</vt:lpstr>
      <vt:lpstr>Beagle 4.1</vt:lpstr>
      <vt:lpstr>Installing Packages &amp; Libraries</vt:lpstr>
      <vt:lpstr>PowerPoint Presentation</vt:lpstr>
      <vt:lpstr>For loop</vt:lpstr>
      <vt:lpstr>Results</vt:lpstr>
      <vt:lpstr>Differences in our Analyses</vt:lpstr>
      <vt:lpstr>Chromosome 14:  Northern Diaporthe Stem Canker Resistance </vt:lpstr>
      <vt:lpstr>Gene Identification using Soybase</vt:lpstr>
      <vt:lpstr>SDS Comparison of QQ &amp; Manhattan Plots</vt:lpstr>
      <vt:lpstr>Summary</vt:lpstr>
      <vt:lpstr>PowerPoint Presentation</vt:lpstr>
      <vt:lpstr>Description of the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Disease Resistance Loci in the USDA Soybean Germplasm Collection Using Genome-Wide Association Studies Hao-Xun Chang, Alexander E. Lipka, Leslie L. Domier, and Glen L. Hartman</dc:title>
  <dc:creator>Falk, Kevin [AGRON]</dc:creator>
  <cp:lastModifiedBy>Trampe, Benjamin T [AGRON]</cp:lastModifiedBy>
  <cp:revision>49</cp:revision>
  <dcterms:created xsi:type="dcterms:W3CDTF">2017-11-29T22:42:56Z</dcterms:created>
  <dcterms:modified xsi:type="dcterms:W3CDTF">2017-12-08T16:58:27Z</dcterms:modified>
</cp:coreProperties>
</file>