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3" r:id="rId4"/>
    <p:sldId id="264" r:id="rId5"/>
    <p:sldId id="260" r:id="rId6"/>
    <p:sldId id="266" r:id="rId7"/>
    <p:sldId id="275" r:id="rId8"/>
    <p:sldId id="277" r:id="rId9"/>
    <p:sldId id="274" r:id="rId10"/>
    <p:sldId id="270" r:id="rId11"/>
    <p:sldId id="261" r:id="rId12"/>
    <p:sldId id="272" r:id="rId13"/>
    <p:sldId id="271" r:id="rId14"/>
    <p:sldId id="267" r:id="rId15"/>
    <p:sldId id="257" r:id="rId16"/>
    <p:sldId id="262" r:id="rId17"/>
    <p:sldId id="259" r:id="rId18"/>
    <p:sldId id="268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4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0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Characterization of Disease Resistance Loci in the USDA Soybean Germplasm Collection Using Genome-Wide Association Studies</a:t>
            </a:r>
            <a:br>
              <a:rPr lang="en-US" sz="3600" dirty="0" smtClean="0"/>
            </a:br>
            <a:r>
              <a:rPr lang="en-US" sz="1800" dirty="0" err="1" smtClean="0"/>
              <a:t>Hao-Xun</a:t>
            </a:r>
            <a:r>
              <a:rPr lang="en-US" sz="1800" dirty="0" smtClean="0"/>
              <a:t> Chang, Alexander E. </a:t>
            </a:r>
            <a:r>
              <a:rPr lang="en-US" sz="1800" dirty="0" err="1" smtClean="0"/>
              <a:t>Lipka</a:t>
            </a:r>
            <a:r>
              <a:rPr lang="en-US" sz="1800" dirty="0" smtClean="0"/>
              <a:t>, Leslie L. </a:t>
            </a:r>
            <a:r>
              <a:rPr lang="en-US" sz="1800" dirty="0" err="1" smtClean="0"/>
              <a:t>Domier</a:t>
            </a:r>
            <a:r>
              <a:rPr lang="en-US" sz="1800" dirty="0" smtClean="0"/>
              <a:t>, and Glen L. Hartman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4428"/>
            <a:ext cx="9144000" cy="15378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Under-caffeinated and Underpaid</a:t>
            </a:r>
          </a:p>
          <a:p>
            <a:r>
              <a:rPr lang="en-US" dirty="0" smtClean="0"/>
              <a:t>Colton </a:t>
            </a:r>
            <a:r>
              <a:rPr lang="en-US" dirty="0" err="1" smtClean="0"/>
              <a:t>McNinch</a:t>
            </a:r>
            <a:r>
              <a:rPr lang="en-US" dirty="0" smtClean="0"/>
              <a:t>, Johnathon Shook, Benjamin </a:t>
            </a:r>
            <a:r>
              <a:rPr lang="en-US" dirty="0" err="1" smtClean="0"/>
              <a:t>Trampe</a:t>
            </a:r>
            <a:r>
              <a:rPr lang="en-US" dirty="0" smtClean="0"/>
              <a:t>, Kevin Falk</a:t>
            </a:r>
          </a:p>
          <a:p>
            <a:r>
              <a:rPr lang="en-US" dirty="0" smtClean="0"/>
              <a:t>EEOB 546X</a:t>
            </a:r>
          </a:p>
          <a:p>
            <a:r>
              <a:rPr lang="en-US" dirty="0" smtClean="0"/>
              <a:t>December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9" y="391822"/>
            <a:ext cx="10515600" cy="646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Packages &amp;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1" y="1162855"/>
            <a:ext cx="8102918" cy="55920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385" y="1900439"/>
            <a:ext cx="4355869" cy="4351338"/>
          </a:xfrm>
        </p:spPr>
        <p:txBody>
          <a:bodyPr/>
          <a:lstStyle/>
          <a:p>
            <a:r>
              <a:rPr lang="en-US" dirty="0" smtClean="0"/>
              <a:t>Install Packages</a:t>
            </a:r>
          </a:p>
          <a:p>
            <a:r>
              <a:rPr lang="en-US" dirty="0" smtClean="0"/>
              <a:t>Load Libraries</a:t>
            </a:r>
          </a:p>
          <a:p>
            <a:r>
              <a:rPr lang="en-US" dirty="0" smtClean="0"/>
              <a:t>GAPIT is basically an R package without technically being a ‘package’.</a:t>
            </a:r>
          </a:p>
          <a:p>
            <a:pPr lvl="1"/>
            <a:r>
              <a:rPr lang="en-US" dirty="0" smtClean="0"/>
              <a:t>The code is sourced from a website at Washington State University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8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14" y="2220538"/>
            <a:ext cx="9692640" cy="363993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Genome </a:t>
            </a:r>
            <a:r>
              <a:rPr lang="en-US" dirty="0"/>
              <a:t>Association and Prediction Integrated </a:t>
            </a:r>
            <a:r>
              <a:rPr lang="en-US" dirty="0" smtClean="0"/>
              <a:t>Tool</a:t>
            </a:r>
          </a:p>
          <a:p>
            <a:pPr lvl="1" fontAlgn="base"/>
            <a:r>
              <a:rPr lang="en-US" dirty="0" smtClean="0"/>
              <a:t>R </a:t>
            </a:r>
            <a:r>
              <a:rPr lang="en-US" dirty="0"/>
              <a:t>package that performs Genome Wide Association Study (GWAS) and genome prediction (or selection). </a:t>
            </a:r>
            <a:endParaRPr lang="en-US" dirty="0" smtClean="0"/>
          </a:p>
          <a:p>
            <a:pPr lvl="1" fontAlgn="base"/>
            <a:r>
              <a:rPr lang="en-US" dirty="0" smtClean="0"/>
              <a:t>Mixed </a:t>
            </a:r>
            <a:r>
              <a:rPr lang="en-US" dirty="0"/>
              <a:t>Linear Model (MLM) is one of the most effective methods for controlling false positives in GWAS. </a:t>
            </a:r>
            <a:endParaRPr lang="en-US" dirty="0" smtClean="0"/>
          </a:p>
          <a:p>
            <a:pPr lvl="1" fontAlgn="base"/>
            <a:r>
              <a:rPr lang="en-US" dirty="0" smtClean="0"/>
              <a:t>Plant breeding loves R </a:t>
            </a:r>
            <a:r>
              <a:rPr lang="en-US" dirty="0" smtClean="0"/>
              <a:t>packages </a:t>
            </a:r>
            <a:endParaRPr lang="en-US" dirty="0" smtClean="0"/>
          </a:p>
          <a:p>
            <a:pPr lvl="1" fontAlgn="base"/>
            <a:r>
              <a:rPr lang="en-US" dirty="0" smtClean="0"/>
              <a:t>R </a:t>
            </a:r>
            <a:r>
              <a:rPr lang="en-US" dirty="0" smtClean="0"/>
              <a:t>is intuitive and using packages such as GAPIT is easy compared to other languages.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tatic.wixstatic.com/media/fe9228_29e238b5f9384811ac9294f4be8e858f.png/v1/fill/w_948,h_189,al_c,lg_1/fe9228_29e238b5f9384811ac9294f4be8e85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5" y="950042"/>
            <a:ext cx="4571711" cy="9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93" y="548006"/>
            <a:ext cx="10515600" cy="707216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866762"/>
            <a:ext cx="11647256" cy="363586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5691" y="1421477"/>
            <a:ext cx="1078992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Our original code for this assignment was ~1200 lines</a:t>
            </a:r>
          </a:p>
          <a:p>
            <a:r>
              <a:rPr lang="en-US" sz="2000" dirty="0" smtClean="0"/>
              <a:t>Using a for loop we were able to reduce this to 80 lines</a:t>
            </a:r>
          </a:p>
          <a:p>
            <a:r>
              <a:rPr lang="en-US" sz="2000" dirty="0" smtClean="0"/>
              <a:t>The for loop runs through each file, analyzing each phenotype in column two of the </a:t>
            </a:r>
            <a:r>
              <a:rPr lang="en-US" sz="2000" dirty="0" err="1" smtClean="0"/>
              <a:t>dataframe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854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237" y="0"/>
            <a:ext cx="3297382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16" y="1814137"/>
            <a:ext cx="422425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Found 35 candidate genes</a:t>
            </a:r>
          </a:p>
          <a:p>
            <a:pPr lvl="1"/>
            <a:r>
              <a:rPr lang="en-US" sz="2000" dirty="0" smtClean="0"/>
              <a:t>None of these have been functionally verified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differences are likely due to MAF thresholds</a:t>
            </a:r>
          </a:p>
          <a:p>
            <a:pPr lvl="1"/>
            <a:r>
              <a:rPr lang="en-US" sz="2000" dirty="0" smtClean="0"/>
              <a:t>Chang et al. 2016 reduced their threshold to 0.01 for populations of size n &gt; 2000</a:t>
            </a:r>
          </a:p>
          <a:p>
            <a:r>
              <a:rPr lang="en-US" sz="2400" dirty="0"/>
              <a:t>Williams_82_v1 genome construction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57258" y="1825625"/>
            <a:ext cx="3956858" cy="459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33 / 35 genes found by </a:t>
            </a:r>
            <a:r>
              <a:rPr lang="en-US" dirty="0"/>
              <a:t>Chang et al. </a:t>
            </a:r>
            <a:r>
              <a:rPr lang="en-US" dirty="0" smtClean="0"/>
              <a:t>confirmed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 genes located that were not reported by Chang et al.</a:t>
            </a:r>
          </a:p>
          <a:p>
            <a:r>
              <a:rPr lang="en-US" dirty="0" smtClean="0"/>
              <a:t>Used a MAF of 0.05 for the entire analysis</a:t>
            </a:r>
          </a:p>
          <a:p>
            <a:r>
              <a:rPr lang="en-US" dirty="0" smtClean="0"/>
              <a:t>Williams_82_v2 </a:t>
            </a:r>
            <a:r>
              <a:rPr lang="en-US" dirty="0"/>
              <a:t>genome </a:t>
            </a:r>
            <a:r>
              <a:rPr lang="en-US" dirty="0" smtClean="0"/>
              <a:t>construction</a:t>
            </a:r>
          </a:p>
          <a:p>
            <a:pPr lvl="1"/>
            <a:r>
              <a:rPr lang="en-US" dirty="0"/>
              <a:t>All positions were reported with Williams_82_v2 due to improved reference genome quality.</a:t>
            </a:r>
          </a:p>
          <a:p>
            <a:r>
              <a:rPr lang="en-US" dirty="0" smtClean="0"/>
              <a:t>Populations </a:t>
            </a:r>
            <a:r>
              <a:rPr lang="en-US" dirty="0"/>
              <a:t>with size &lt; 200 were excluded from our analyses.</a:t>
            </a:r>
          </a:p>
          <a:p>
            <a:r>
              <a:rPr lang="en-US" dirty="0" smtClean="0"/>
              <a:t>Resistance to </a:t>
            </a:r>
            <a:r>
              <a:rPr lang="en-US" dirty="0" err="1" smtClean="0"/>
              <a:t>Phytophora</a:t>
            </a:r>
            <a:r>
              <a:rPr lang="en-US" dirty="0" smtClean="0"/>
              <a:t> Root Rot race 11 </a:t>
            </a:r>
          </a:p>
          <a:p>
            <a:pPr lvl="1"/>
            <a:r>
              <a:rPr lang="en-US" dirty="0" smtClean="0"/>
              <a:t>GLYMA-11G233500</a:t>
            </a:r>
          </a:p>
          <a:p>
            <a:pPr lvl="1"/>
            <a:r>
              <a:rPr lang="en-US" dirty="0" smtClean="0"/>
              <a:t>Leucine rich repeat receptor like kinase</a:t>
            </a:r>
          </a:p>
          <a:p>
            <a:pPr lvl="1"/>
            <a:r>
              <a:rPr lang="en-US" dirty="0" smtClean="0"/>
              <a:t>Located in root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99309" y="592975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Chang et al.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87491" y="500062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Under-caffeinated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5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our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time and computational constraints, imputation using Beagle 4.1 was performed on all genotypes in the USDA collection simultaneously rather than for individual panels.</a:t>
            </a:r>
          </a:p>
          <a:p>
            <a:pPr lvl="1"/>
            <a:r>
              <a:rPr lang="en-US" dirty="0" smtClean="0"/>
              <a:t>This should actually improve imputation, but may change rare allele frequencies from original paper.</a:t>
            </a:r>
          </a:p>
          <a:p>
            <a:pPr lvl="1"/>
            <a:r>
              <a:rPr lang="en-US" dirty="0" smtClean="0"/>
              <a:t>Williams_82_v1 </a:t>
            </a:r>
            <a:r>
              <a:rPr lang="en-US" dirty="0" smtClean="0"/>
              <a:t>used for original </a:t>
            </a:r>
            <a:r>
              <a:rPr lang="en-US" dirty="0" smtClean="0"/>
              <a:t>paper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5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Chromosome 14: </a:t>
            </a:r>
            <a:br>
              <a:rPr lang="en-US" dirty="0" smtClean="0"/>
            </a:br>
            <a:r>
              <a:rPr lang="en-US" sz="3600" dirty="0" smtClean="0"/>
              <a:t>Northern </a:t>
            </a:r>
            <a:r>
              <a:rPr lang="en-US" sz="3600" dirty="0" err="1" smtClean="0"/>
              <a:t>Diaporthe</a:t>
            </a:r>
            <a:r>
              <a:rPr lang="en-US" sz="3600" dirty="0" smtClean="0"/>
              <a:t> stem canker resistance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6" y="2427021"/>
            <a:ext cx="5832764" cy="352488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277" y="2427021"/>
            <a:ext cx="5746557" cy="327750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039697" y="2134489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Williams_82_v2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82984" y="2134489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Williams_82_v1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1319" y="5704524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91050" y="5704525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90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Identification using </a:t>
            </a:r>
            <a:r>
              <a:rPr lang="en-US" dirty="0" err="1" smtClean="0"/>
              <a:t>Soybase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33" y="1975254"/>
            <a:ext cx="606079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7" y="2456478"/>
            <a:ext cx="5447626" cy="36290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7307" y="57763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61814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42" y="455334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SDS Comparison of QQ &amp; Manhattan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383025"/>
            <a:ext cx="9749443" cy="2806590"/>
          </a:xfrm>
        </p:spPr>
      </p:pic>
      <p:grpSp>
        <p:nvGrpSpPr>
          <p:cNvPr id="6" name="Group 5"/>
          <p:cNvGrpSpPr/>
          <p:nvPr/>
        </p:nvGrpSpPr>
        <p:grpSpPr>
          <a:xfrm>
            <a:off x="689957" y="4189615"/>
            <a:ext cx="10248207" cy="2458668"/>
            <a:chOff x="337179" y="3853994"/>
            <a:chExt cx="11083123" cy="27942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79" y="3853994"/>
              <a:ext cx="3943876" cy="27942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9244" y="3931590"/>
              <a:ext cx="7081058" cy="2639095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1479316" y="1314749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0.01 MAF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3130" y="6022742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3130" y="3657494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70408" y="4121339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0.05 MAF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200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74127" cy="4351338"/>
          </a:xfrm>
        </p:spPr>
        <p:txBody>
          <a:bodyPr/>
          <a:lstStyle/>
          <a:p>
            <a:r>
              <a:rPr lang="en-US" dirty="0" smtClean="0"/>
              <a:t>Successes</a:t>
            </a:r>
          </a:p>
          <a:p>
            <a:pPr lvl="1"/>
            <a:r>
              <a:rPr lang="en-US" dirty="0" smtClean="0"/>
              <a:t>Located For Loop construction</a:t>
            </a:r>
          </a:p>
          <a:p>
            <a:pPr lvl="1"/>
            <a:r>
              <a:rPr lang="en-US" dirty="0"/>
              <a:t>33 / 35 genes found by Chang et al. confirmed</a:t>
            </a:r>
          </a:p>
          <a:p>
            <a:pPr lvl="2"/>
            <a:r>
              <a:rPr lang="en-US" dirty="0"/>
              <a:t>3 genes located that were not reported by Chang et 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Corresponded with Soybase.org curators to update missing online genotypic data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042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Originally used 1200 lines of code</a:t>
            </a:r>
            <a:endParaRPr lang="en-US" dirty="0"/>
          </a:p>
          <a:p>
            <a:pPr lvl="1"/>
            <a:r>
              <a:rPr lang="en-US" dirty="0" smtClean="0"/>
              <a:t>Documentation lacking</a:t>
            </a:r>
          </a:p>
          <a:p>
            <a:pPr lvl="2"/>
            <a:r>
              <a:rPr lang="en-US" dirty="0" smtClean="0"/>
              <a:t>Unable to know imputation settings</a:t>
            </a:r>
          </a:p>
          <a:p>
            <a:pPr lvl="2"/>
            <a:r>
              <a:rPr lang="en-US" dirty="0" smtClean="0"/>
              <a:t>Compression for MLM</a:t>
            </a:r>
          </a:p>
          <a:p>
            <a:pPr lvl="2"/>
            <a:r>
              <a:rPr lang="en-US" dirty="0" smtClean="0"/>
              <a:t>Missing genotypes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Merry Christmas!!!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</a:t>
            </a:r>
            <a:r>
              <a:rPr lang="en-US" dirty="0" smtClean="0"/>
              <a:t>Group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09000"/>
            <a:ext cx="3997036" cy="4351338"/>
          </a:xfrm>
        </p:spPr>
        <p:txBody>
          <a:bodyPr/>
          <a:lstStyle/>
          <a:p>
            <a:r>
              <a:rPr lang="en-US" dirty="0" smtClean="0"/>
              <a:t>John</a:t>
            </a:r>
          </a:p>
          <a:p>
            <a:pPr lvl="1"/>
            <a:r>
              <a:rPr lang="en-US" dirty="0" smtClean="0"/>
              <a:t>Scraped USDA webpage to acquire data</a:t>
            </a:r>
          </a:p>
          <a:p>
            <a:pPr lvl="1"/>
            <a:r>
              <a:rPr lang="en-US" dirty="0" smtClean="0"/>
              <a:t>Initialization of R code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3476" y="1809000"/>
            <a:ext cx="4508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Benjamin</a:t>
            </a:r>
          </a:p>
          <a:p>
            <a:pPr lvl="1"/>
            <a:r>
              <a:rPr lang="en-US" dirty="0" smtClean="0"/>
              <a:t>Comparison of results</a:t>
            </a:r>
          </a:p>
          <a:p>
            <a:pPr lvl="1"/>
            <a:r>
              <a:rPr lang="en-US" dirty="0" smtClean="0"/>
              <a:t>Markdown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364181"/>
            <a:ext cx="3997036" cy="16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Colton</a:t>
            </a:r>
          </a:p>
          <a:p>
            <a:pPr lvl="1"/>
            <a:r>
              <a:rPr lang="en-US" dirty="0" smtClean="0"/>
              <a:t>Data imputation using Beagle software</a:t>
            </a:r>
          </a:p>
          <a:p>
            <a:pPr lvl="1"/>
            <a:r>
              <a:rPr lang="en-US" dirty="0" smtClean="0"/>
              <a:t>For loop to remove bloat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93476" y="4330093"/>
            <a:ext cx="4660670" cy="16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Kevin</a:t>
            </a:r>
          </a:p>
          <a:p>
            <a:pPr lvl="1"/>
            <a:r>
              <a:rPr lang="en-US" dirty="0" err="1" smtClean="0"/>
              <a:t>Soybase</a:t>
            </a:r>
            <a:r>
              <a:rPr lang="en-US" dirty="0" smtClean="0"/>
              <a:t> gene identification</a:t>
            </a:r>
          </a:p>
          <a:p>
            <a:pPr lvl="1"/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Soybean (</a:t>
            </a:r>
            <a:r>
              <a:rPr lang="en-US" i="1" dirty="0" smtClean="0"/>
              <a:t>Glycine max</a:t>
            </a:r>
            <a:r>
              <a:rPr lang="en-US" dirty="0" smtClean="0"/>
              <a:t>) is an important oilseed crop providing protein and vegetable oil, with annual US production of ~$35-45B.</a:t>
            </a:r>
          </a:p>
          <a:p>
            <a:r>
              <a:rPr lang="en-US" dirty="0" smtClean="0"/>
              <a:t>Continued success in soybean production requires protecting soybeans from stresses through incorporation of disease resistance genes.</a:t>
            </a:r>
          </a:p>
          <a:p>
            <a:r>
              <a:rPr lang="en-US" dirty="0" smtClean="0"/>
              <a:t>These genes are often rare and unknown, and identification is crucial to facilitate improvement of varieties.</a:t>
            </a:r>
          </a:p>
          <a:p>
            <a:r>
              <a:rPr lang="en-US" dirty="0" smtClean="0"/>
              <a:t>Talk about diseases in Soybean</a:t>
            </a:r>
          </a:p>
          <a:p>
            <a:r>
              <a:rPr lang="en-US" dirty="0" smtClean="0"/>
              <a:t>Add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GWAS?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USDA has 20,000+ accessions of soybeans from across the world in their collection, including improved soybeans, landraces, and wild soybeans.</a:t>
            </a:r>
          </a:p>
          <a:p>
            <a:r>
              <a:rPr lang="en-US" dirty="0" smtClean="0"/>
              <a:t>These have been genotypes with a standard “50k” chip, and ~43000 markers are available for each accession.</a:t>
            </a:r>
          </a:p>
          <a:p>
            <a:r>
              <a:rPr lang="en-US" dirty="0" smtClean="0"/>
              <a:t>The low frequency of individual disease resistance genes makes GWAS ideal for identifying candidates.  LD also decays slowly enough to provide several markers associated with a gene.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1" y="778221"/>
            <a:ext cx="3658986" cy="1325563"/>
          </a:xfrm>
        </p:spPr>
        <p:txBody>
          <a:bodyPr/>
          <a:lstStyle/>
          <a:p>
            <a:pPr algn="ctr"/>
            <a:r>
              <a:rPr lang="en-US" dirty="0"/>
              <a:t>Old News is New News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6" y="462338"/>
            <a:ext cx="6859842" cy="600695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2069" y="2341014"/>
            <a:ext cx="4398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Massive screening efforts have taken place prior to the initiation of genotyping efforts in soybean.</a:t>
            </a:r>
          </a:p>
          <a:p>
            <a:r>
              <a:rPr lang="en-US" sz="2000" dirty="0" smtClean="0"/>
              <a:t>This data, originally used to find lines to use in breeding programs, can now be used in conjunction with marker data to identify underlying genes.</a:t>
            </a:r>
          </a:p>
          <a:p>
            <a:r>
              <a:rPr lang="en-US" sz="2000" dirty="0" smtClean="0"/>
              <a:t>Many other historical, community resources may exist with the possibility of shedding new light on old questions.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57" y="2018390"/>
            <a:ext cx="4464458" cy="9176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GWAS </a:t>
            </a:r>
            <a:r>
              <a:rPr lang="en-US" sz="3200" dirty="0" smtClean="0"/>
              <a:t>Pipeline Workflow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3" y="2728176"/>
            <a:ext cx="5820295" cy="3595449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Download SNPs from SoyBase.org for all accessions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Impute missing markers with Beagle 4.1 (Java app)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Acquire </a:t>
            </a:r>
            <a:r>
              <a:rPr lang="en-US" sz="1800" dirty="0" smtClean="0"/>
              <a:t>phenotype files from USDA website (npgsweb.ars-grin.gov)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Replace measurements presented as S, MS, MR, R to 5, 4, 2, 1,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Analyze with MLM (mixed linear model)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Combine significant markers found into single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Curate using </a:t>
            </a:r>
            <a:r>
              <a:rPr lang="en-US" sz="1800" dirty="0" err="1" smtClean="0"/>
              <a:t>SoyBase</a:t>
            </a:r>
            <a:r>
              <a:rPr lang="en-US" sz="1800" dirty="0" smtClean="0"/>
              <a:t> genome browser and original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72" y="580417"/>
            <a:ext cx="3284827" cy="287594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02" y="3782291"/>
            <a:ext cx="3928629" cy="2820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3" y="915991"/>
            <a:ext cx="6027246" cy="8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7" y="365125"/>
            <a:ext cx="10515600" cy="1325563"/>
          </a:xfrm>
        </p:spPr>
        <p:txBody>
          <a:bodyPr/>
          <a:lstStyle/>
          <a:p>
            <a:r>
              <a:rPr lang="en-US" dirty="0" smtClean="0"/>
              <a:t>SoySNP50k Illumina Data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5656" r="50897" b="26424"/>
          <a:stretch/>
        </p:blipFill>
        <p:spPr>
          <a:xfrm>
            <a:off x="555567" y="1956695"/>
            <a:ext cx="4220358" cy="3725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t="19138" r="1616" b="9203"/>
          <a:stretch/>
        </p:blipFill>
        <p:spPr>
          <a:xfrm>
            <a:off x="5028579" y="2663758"/>
            <a:ext cx="6833683" cy="284295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226232" y="1690688"/>
            <a:ext cx="4046318" cy="39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Visualizing the SNPs (each column is an accession)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91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955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Phenotypic traits of interest can be selected and downloaded together as one file</a:t>
            </a:r>
          </a:p>
          <a:p>
            <a:pPr lvl="1"/>
            <a:r>
              <a:rPr lang="en-US" dirty="0" smtClean="0"/>
              <a:t>This approach does not include experiment and location information </a:t>
            </a:r>
          </a:p>
          <a:p>
            <a:pPr lvl="2"/>
            <a:r>
              <a:rPr lang="en-US" dirty="0" smtClean="0"/>
              <a:t>Outside the original paper’s scope but something we were interested in</a:t>
            </a:r>
          </a:p>
          <a:p>
            <a:pPr lvl="2"/>
            <a:r>
              <a:rPr lang="en-US" dirty="0" smtClean="0"/>
              <a:t>To acquire this information each test must be downloaded separately</a:t>
            </a:r>
          </a:p>
          <a:p>
            <a:r>
              <a:rPr lang="en-US" dirty="0" smtClean="0"/>
              <a:t>This data dates back to 1964</a:t>
            </a:r>
          </a:p>
          <a:p>
            <a:r>
              <a:rPr lang="en-US" dirty="0" smtClean="0"/>
              <a:t>Qualitative measurements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6978" y="2930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Acquiring Phenotype data from the USDA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72" y="1564133"/>
            <a:ext cx="5268649" cy="4612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6232" r="44633" b="5239"/>
          <a:stretch/>
        </p:blipFill>
        <p:spPr>
          <a:xfrm>
            <a:off x="7042540" y="1618645"/>
            <a:ext cx="4153084" cy="43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676" y="481503"/>
            <a:ext cx="3085407" cy="1325563"/>
          </a:xfrm>
        </p:spPr>
        <p:txBody>
          <a:bodyPr/>
          <a:lstStyle/>
          <a:p>
            <a:r>
              <a:rPr lang="en-US" dirty="0" smtClean="0"/>
              <a:t>Beagle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6119"/>
            <a:ext cx="3924993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Accurate genotype imputation algorithm</a:t>
            </a:r>
          </a:p>
          <a:p>
            <a:pPr lvl="1"/>
            <a:r>
              <a:rPr lang="en-US" sz="1400" dirty="0" smtClean="0"/>
              <a:t>Accurate haplotype phasing algorithm</a:t>
            </a:r>
          </a:p>
          <a:p>
            <a:pPr lvl="1"/>
            <a:r>
              <a:rPr lang="en-US" sz="1400" dirty="0" smtClean="0"/>
              <a:t>Identity by descent, homozygosity by decent algorithm</a:t>
            </a:r>
          </a:p>
          <a:p>
            <a:r>
              <a:rPr lang="en-US" sz="1600" dirty="0" smtClean="0"/>
              <a:t>Beagle uses Variant Call Format (.VCF) format</a:t>
            </a:r>
          </a:p>
          <a:p>
            <a:r>
              <a:rPr lang="en-US" sz="1600" dirty="0" smtClean="0"/>
              <a:t>Some data may be lost due to incorrect imputation in cases of </a:t>
            </a:r>
            <a:r>
              <a:rPr lang="en-US" sz="1600" dirty="0" err="1" smtClean="0"/>
              <a:t>indels</a:t>
            </a:r>
            <a:endParaRPr lang="en-US" sz="1600" dirty="0" smtClean="0"/>
          </a:p>
          <a:p>
            <a:r>
              <a:rPr lang="en-US" sz="1600" dirty="0"/>
              <a:t>Due to time and computational constraints, imputation using Beagle 4.1 was performed on all genotypes in the USDA collection simultaneously rather than for individual panels.</a:t>
            </a:r>
          </a:p>
          <a:p>
            <a:pPr lvl="1"/>
            <a:r>
              <a:rPr lang="en-US" sz="1400" dirty="0"/>
              <a:t>This should actually improve imputation, but may change rare allele frequencies from original paper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61" y="1217201"/>
            <a:ext cx="6496506" cy="39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923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Characterization of Disease Resistance Loci in the USDA Soybean Germplasm Collection Using Genome-Wide Association Studies Hao-Xun Chang, Alexander E. Lipka, Leslie L. Domier, and Glen L. Hartman</vt:lpstr>
      <vt:lpstr>Outline</vt:lpstr>
      <vt:lpstr>Background</vt:lpstr>
      <vt:lpstr>Why GWAS?</vt:lpstr>
      <vt:lpstr>Old News is New News</vt:lpstr>
      <vt:lpstr>GWAS Pipeline Workflow</vt:lpstr>
      <vt:lpstr>SoySNP50k Illumina Data</vt:lpstr>
      <vt:lpstr>PowerPoint Presentation</vt:lpstr>
      <vt:lpstr>Beagle 4.1</vt:lpstr>
      <vt:lpstr>Installing Packages &amp; Libraries</vt:lpstr>
      <vt:lpstr>PowerPoint Presentation</vt:lpstr>
      <vt:lpstr>For loop</vt:lpstr>
      <vt:lpstr>Results</vt:lpstr>
      <vt:lpstr>Differences in our Analyses</vt:lpstr>
      <vt:lpstr>Chromosome 14:  Northern Diaporthe stem canker resistance </vt:lpstr>
      <vt:lpstr>Gene Identification using Soybase</vt:lpstr>
      <vt:lpstr>SDS Comparison of QQ &amp; Manhattan Plots</vt:lpstr>
      <vt:lpstr>Summary</vt:lpstr>
      <vt:lpstr>Merry Christmas!!!</vt:lpstr>
      <vt:lpstr>Description of the Group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Disease Resistance Loci in the USDA Soybean Germplasm Collection Using Genome-Wide Association Studies Hao-Xun Chang, Alexander E. Lipka, Leslie L. Domier, and Glen L. Hartman</dc:title>
  <dc:creator>Falk, Kevin [AGRON]</dc:creator>
  <cp:lastModifiedBy>Falk, Kevin [AGRON]</cp:lastModifiedBy>
  <cp:revision>35</cp:revision>
  <dcterms:created xsi:type="dcterms:W3CDTF">2017-11-29T22:42:56Z</dcterms:created>
  <dcterms:modified xsi:type="dcterms:W3CDTF">2017-12-07T22:23:09Z</dcterms:modified>
</cp:coreProperties>
</file>