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7" r:id="rId3"/>
    <p:sldId id="359" r:id="rId4"/>
    <p:sldId id="360" r:id="rId5"/>
    <p:sldId id="361" r:id="rId6"/>
    <p:sldId id="365" r:id="rId7"/>
    <p:sldId id="362" r:id="rId8"/>
    <p:sldId id="366" r:id="rId9"/>
    <p:sldId id="363" r:id="rId10"/>
    <p:sldId id="364" r:id="rId11"/>
    <p:sldId id="3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C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8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AB4B1-3FDA-4640-86FF-C08F3A3E4071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FCCF-C637-453C-896A-FC5EACE8D8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81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0F7D1-18EA-43EB-A461-05709A2C731C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4554-5CC0-49AB-8CC5-5130110095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429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4554-5CC0-49AB-8CC5-5130110095A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 hasCustomPrompt="1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Лекция </a:t>
            </a:r>
            <a:r>
              <a:rPr kumimoji="0" lang="en-US" dirty="0" smtClean="0"/>
              <a:t>N: &lt;</a:t>
            </a:r>
            <a:r>
              <a:rPr kumimoji="0" lang="ru-RU" dirty="0" smtClean="0"/>
              <a:t>Название лекции</a:t>
            </a:r>
            <a:r>
              <a:rPr kumimoji="0" lang="en-US" dirty="0" smtClean="0"/>
              <a:t>&gt;</a:t>
            </a:r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 hasCustomPrompt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 smtClean="0"/>
              <a:t>ФИО лектора1</a:t>
            </a:r>
          </a:p>
          <a:p>
            <a:r>
              <a:rPr kumimoji="0" lang="ru-RU" dirty="0" smtClean="0"/>
              <a:t>ФИО лектора2</a:t>
            </a:r>
            <a:endParaRPr kumimoji="0" lang="en-US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DendaNewC" pitchFamily="50" charset="0"/>
              </a:defRPr>
            </a:lvl1pPr>
          </a:lstStyle>
          <a:p>
            <a:fld id="{810B522C-B91E-40E2-8895-518C0501F672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 sz="1100"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88108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88108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2" name="Группа 17"/>
          <p:cNvGrpSpPr/>
          <p:nvPr/>
        </p:nvGrpSpPr>
        <p:grpSpPr>
          <a:xfrm>
            <a:off x="903600" y="1785926"/>
            <a:ext cx="5143536" cy="817725"/>
            <a:chOff x="832162" y="1785926"/>
            <a:chExt cx="5143536" cy="817725"/>
          </a:xfrm>
        </p:grpSpPr>
        <p:sp>
          <p:nvSpPr>
            <p:cNvPr id="13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90"/>
            </a:xfrm>
            <a:prstGeom prst="rect">
              <a:avLst/>
            </a:prstGeom>
          </p:spPr>
          <p:txBody>
            <a:bodyPr vert="horz">
              <a:normAutofit fontScale="40000" lnSpcReduction="20000"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ru-RU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ndaNewC" pitchFamily="50" charset="0"/>
                  <a:ea typeface="+mn-ea"/>
                  <a:cs typeface="+mn-cs"/>
                </a:rPr>
                <a:t>Институт информационных технологий, математики и механики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ndaNewC" pitchFamily="50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32162" y="2018876"/>
              <a:ext cx="5143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ndaNewC" pitchFamily="50" charset="0"/>
                  <a:ea typeface="+mn-ea"/>
                  <a:cs typeface="+mn-cs"/>
                </a:rPr>
                <a:t>Кафедра математического обеспечения и суперкомпьютерных технологий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ndaNewC" pitchFamily="50" charset="0"/>
                <a:ea typeface="+mn-ea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76539" y="3143248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Обработка изображений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8129" name="Picture 1" descr="C:\Users\nosova.s.a\Desktop\unn_logo_r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4231607" cy="11958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Заголовок 7"/>
          <p:cNvSpPr>
            <a:spLocks noGrp="1"/>
          </p:cNvSpPr>
          <p:nvPr>
            <p:ph type="ctrTitle" hasCustomPrompt="1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Раздел </a:t>
            </a:r>
            <a:r>
              <a:rPr kumimoji="0" lang="en-US" dirty="0" smtClean="0"/>
              <a:t>N: &lt;</a:t>
            </a:r>
            <a:r>
              <a:rPr kumimoji="0" lang="ru-RU" dirty="0" smtClean="0"/>
              <a:t>Название лекции</a:t>
            </a:r>
            <a:r>
              <a:rPr kumimoji="0" lang="en-US" dirty="0" smtClean="0"/>
              <a:t>&gt;</a:t>
            </a:r>
            <a:endParaRPr kumimoji="0"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46447DE-9578-4211-B808-477F96AFC8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1281106"/>
          </a:xfrm>
        </p:spPr>
        <p:txBody>
          <a:bodyPr/>
          <a:lstStyle>
            <a:lvl2pPr>
              <a:buNone/>
              <a:defRPr/>
            </a:lvl2pPr>
          </a:lstStyle>
          <a:p>
            <a:pPr lvl="1" eaLnBrk="1" latinLnBrk="0" hangingPunct="1"/>
            <a:r>
              <a:rPr lang="ru-RU" dirty="0" smtClean="0"/>
              <a:t>Текст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500034" y="2643188"/>
            <a:ext cx="8215341" cy="35718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1281106"/>
          </a:xfrm>
        </p:spPr>
        <p:txBody>
          <a:bodyPr/>
          <a:lstStyle>
            <a:lvl2pPr>
              <a:buNone/>
              <a:defRPr/>
            </a:lvl2pPr>
          </a:lstStyle>
          <a:p>
            <a:pPr lvl="1" eaLnBrk="1" latinLnBrk="0" hangingPunct="1"/>
            <a:r>
              <a:rPr lang="ru-RU" dirty="0" smtClean="0"/>
              <a:t>Текст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952485" y="2714613"/>
            <a:ext cx="3143272" cy="271463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4"/>
          </p:nvPr>
        </p:nvSpPr>
        <p:spPr>
          <a:xfrm>
            <a:off x="5048242" y="2714613"/>
            <a:ext cx="3143272" cy="271463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5" hasCustomPrompt="1"/>
          </p:nvPr>
        </p:nvSpPr>
        <p:spPr>
          <a:xfrm>
            <a:off x="904875" y="5572125"/>
            <a:ext cx="3214687" cy="571500"/>
          </a:xfrm>
        </p:spPr>
        <p:txBody>
          <a:bodyPr>
            <a:normAutofit/>
          </a:bodyPr>
          <a:lstStyle>
            <a:lvl4pPr marL="0" indent="0" algn="ctr">
              <a:buNone/>
              <a:defRPr sz="1600"/>
            </a:lvl4pPr>
          </a:lstStyle>
          <a:p>
            <a:pPr lvl="3"/>
            <a:r>
              <a:rPr lang="ru-RU" dirty="0" smtClean="0"/>
              <a:t>Подпись рисунка 1</a:t>
            </a: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6" hasCustomPrompt="1"/>
          </p:nvPr>
        </p:nvSpPr>
        <p:spPr>
          <a:xfrm>
            <a:off x="5024437" y="5572125"/>
            <a:ext cx="3214687" cy="571500"/>
          </a:xfrm>
        </p:spPr>
        <p:txBody>
          <a:bodyPr>
            <a:normAutofit/>
          </a:bodyPr>
          <a:lstStyle>
            <a:lvl4pPr marL="0" indent="0" algn="ctr">
              <a:buNone/>
              <a:defRPr sz="1600"/>
            </a:lvl4pPr>
          </a:lstStyle>
          <a:p>
            <a:pPr lvl="3"/>
            <a:r>
              <a:rPr lang="ru-RU" dirty="0" smtClean="0"/>
              <a:t>Подпись рисунка 2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3831-2EFA-45AA-A3DF-2EF35B665B57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8B5-05ED-431A-89D0-4BEBF8B97387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645C-C53D-4AC1-A3B0-747DB7FA1349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pic>
        <p:nvPicPr>
          <p:cNvPr id="11" name="Рисунок 10" descr="NNGU_Logo_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6357958"/>
            <a:ext cx="357190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524328" y="6356350"/>
            <a:ext cx="116552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14.12.2019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40" y="6356350"/>
            <a:ext cx="3714776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DendaNewC" pitchFamily="50" charset="0"/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49154" name="Picture 2" descr="http://www.unn.ru/site/images/brand/unn_logo_rus1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27784" y="6381328"/>
            <a:ext cx="511263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6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3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/>
        </a:buClr>
        <a:buSzPct val="100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3734544"/>
            <a:ext cx="6858000" cy="990600"/>
          </a:xfrm>
        </p:spPr>
        <p:txBody>
          <a:bodyPr>
            <a:normAutofit/>
          </a:bodyPr>
          <a:lstStyle/>
          <a:p>
            <a:r>
              <a:rPr lang="ru-RU" dirty="0" smtClean="0"/>
              <a:t>Сегментация легких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5013176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Студенты группы: 381806-1М</a:t>
            </a:r>
          </a:p>
          <a:p>
            <a:pPr algn="r"/>
            <a:r>
              <a:rPr lang="ru-RU" dirty="0" smtClean="0"/>
              <a:t>Федотов Андрей</a:t>
            </a:r>
            <a:endParaRPr lang="en-US" dirty="0" smtClean="0"/>
          </a:p>
          <a:p>
            <a:pPr algn="r"/>
            <a:r>
              <a:rPr lang="ru-RU" dirty="0" err="1" smtClean="0"/>
              <a:t>Коневский</a:t>
            </a:r>
            <a:r>
              <a:rPr lang="ru-RU" dirty="0" smtClean="0"/>
              <a:t> Виталий</a:t>
            </a:r>
          </a:p>
          <a:p>
            <a:pPr algn="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00808"/>
            <a:ext cx="7632848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</a:t>
            </a:r>
            <a:r>
              <a:rPr lang="ru-RU" dirty="0" smtClean="0"/>
              <a:t>исследования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90" r="4290"/>
          <a:stretch>
            <a:fillRect/>
          </a:stretch>
        </p:blipFill>
        <p:spPr>
          <a:xfrm>
            <a:off x="179512" y="188640"/>
            <a:ext cx="8784975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Легкие пациентов предоставленные Китайскими институтами.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7DE-9578-4211-B808-477F96AFC8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Рентген</a:t>
            </a:r>
            <a:r>
              <a:rPr lang="en-US" dirty="0" smtClean="0"/>
              <a:t>-</a:t>
            </a:r>
            <a:r>
              <a:rPr lang="ru-RU" dirty="0" smtClean="0"/>
              <a:t>снимки легких</a:t>
            </a:r>
          </a:p>
          <a:p>
            <a:r>
              <a:rPr lang="ru-RU" dirty="0" smtClean="0"/>
              <a:t>Отсутствует диагноз</a:t>
            </a:r>
          </a:p>
          <a:p>
            <a:r>
              <a:rPr lang="ru-RU" dirty="0" smtClean="0"/>
              <a:t>Имеются маски, созданные специалистами</a:t>
            </a:r>
          </a:p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для всех снимков есть соответствующая маска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0" y="3284984"/>
            <a:ext cx="1741223" cy="20635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67" y="3287714"/>
            <a:ext cx="1779943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Стандартизация </a:t>
            </a:r>
            <a:r>
              <a:rPr lang="ru-RU" dirty="0"/>
              <a:t>данных</a:t>
            </a:r>
          </a:p>
          <a:p>
            <a:endParaRPr lang="ru-RU" dirty="0" smtClean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467623" y="1412776"/>
            <a:ext cx="8229600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6"/>
              </a:buClr>
              <a:buSzPct val="76000"/>
              <a:buFont typeface="Wingdings 3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tx1"/>
              </a:buClr>
              <a:buSzPct val="70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Сопоставление данных на соответствие снимков маскам</a:t>
            </a:r>
            <a:endParaRPr lang="ru-RU" dirty="0"/>
          </a:p>
          <a:p>
            <a:r>
              <a:rPr lang="ru-RU" dirty="0" smtClean="0"/>
              <a:t>Исключение несовпадений</a:t>
            </a:r>
            <a:r>
              <a:rPr lang="ru-RU" dirty="0"/>
              <a:t> </a:t>
            </a:r>
            <a:r>
              <a:rPr lang="ru-RU" dirty="0" smtClean="0"/>
              <a:t>и отсутствия пары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39" y="3140968"/>
            <a:ext cx="5256584" cy="266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12648" y="3573016"/>
            <a:ext cx="253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сопоставления данных мы получили 704 пары из 800 изображений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r>
              <a:rPr lang="ru-RU" dirty="0"/>
              <a:t>Выбор </a:t>
            </a:r>
            <a:r>
              <a:rPr lang="ru-RU" dirty="0" smtClean="0"/>
              <a:t>способа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8" y="1340769"/>
            <a:ext cx="82612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U-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— это 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свёрточная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нейронная сеть, которая была создана в 2015 году для сегментации биомедицинских изображений в отделении Computer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Science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Фрайбургского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университета. </a:t>
            </a: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Сеть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содержит сжимающий путь (слева) и расширяющий путь (справа), поэтому архитектура похожа на букву U, что и отражено в названии. На каждом шаге мы удваиваем количество каналов признаков. 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Сжимающий путь похож на типичную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свёрточную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сеть, он содержит два подряд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свёрточных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слоя 3x3, после которых идет слой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ReLU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пулинг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 функцией максимума 2×2 с шагом 2.</a:t>
            </a:r>
          </a:p>
          <a:p>
            <a:endParaRPr lang="ru-RU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248" y="2348880"/>
            <a:ext cx="8072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0248" y="2348880"/>
            <a:ext cx="8072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2236" y="1340768"/>
            <a:ext cx="8288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 Sans"/>
              </a:rPr>
              <a:t>В последние годы большую популярность приобрела функция активации под названием «выпрямитель» (</a:t>
            </a:r>
            <a:r>
              <a:rPr lang="ru-RU" dirty="0" err="1">
                <a:latin typeface="Open Sans"/>
              </a:rPr>
              <a:t>rectifier</a:t>
            </a:r>
            <a:r>
              <a:rPr lang="ru-RU" dirty="0">
                <a:latin typeface="Open Sans"/>
              </a:rPr>
              <a:t>, по аналогии с однополупериодным выпрямителем в электротехнике). Нейроны с данной функцией активации называются </a:t>
            </a:r>
            <a:r>
              <a:rPr lang="ru-RU" dirty="0" err="1">
                <a:latin typeface="Open Sans"/>
              </a:rPr>
              <a:t>ReLU</a:t>
            </a:r>
            <a:r>
              <a:rPr lang="ru-RU" dirty="0">
                <a:latin typeface="Open Sans"/>
              </a:rPr>
              <a:t> (</a:t>
            </a:r>
            <a:r>
              <a:rPr lang="ru-RU" dirty="0" err="1">
                <a:latin typeface="Open Sans"/>
              </a:rPr>
              <a:t>rectified</a:t>
            </a:r>
            <a:r>
              <a:rPr lang="ru-RU" dirty="0">
                <a:latin typeface="Open Sans"/>
              </a:rPr>
              <a:t> </a:t>
            </a:r>
            <a:r>
              <a:rPr lang="ru-RU" dirty="0" err="1">
                <a:latin typeface="Open Sans"/>
              </a:rPr>
              <a:t>linear</a:t>
            </a:r>
            <a:r>
              <a:rPr lang="ru-RU" dirty="0">
                <a:latin typeface="Open Sans"/>
              </a:rPr>
              <a:t> </a:t>
            </a:r>
            <a:r>
              <a:rPr lang="ru-RU" dirty="0" err="1">
                <a:latin typeface="Open Sans"/>
              </a:rPr>
              <a:t>unit</a:t>
            </a:r>
            <a:r>
              <a:rPr lang="ru-RU" dirty="0">
                <a:latin typeface="Open Sans"/>
              </a:rPr>
              <a:t>). </a:t>
            </a:r>
            <a:endParaRPr lang="en-US" dirty="0" smtClean="0">
              <a:latin typeface="Open Sans"/>
            </a:endParaRPr>
          </a:p>
          <a:p>
            <a:r>
              <a:rPr lang="ru-RU" dirty="0" err="1" smtClean="0">
                <a:latin typeface="Open Sans"/>
              </a:rPr>
              <a:t>ReLU</a:t>
            </a:r>
            <a:r>
              <a:rPr lang="ru-RU" dirty="0" smtClean="0">
                <a:latin typeface="Open Sans"/>
              </a:rPr>
              <a:t> </a:t>
            </a:r>
            <a:r>
              <a:rPr lang="ru-RU" dirty="0">
                <a:latin typeface="Open Sans"/>
              </a:rPr>
              <a:t>имеет следующую формулу </a:t>
            </a:r>
            <a:r>
              <a:rPr lang="ru-RU" i="1" dirty="0">
                <a:latin typeface="Open Sans"/>
              </a:rPr>
              <a:t>f(x) = </a:t>
            </a:r>
            <a:r>
              <a:rPr lang="ru-RU" i="1" dirty="0" err="1">
                <a:latin typeface="Open Sans"/>
              </a:rPr>
              <a:t>max</a:t>
            </a:r>
            <a:r>
              <a:rPr lang="ru-RU" i="1" dirty="0">
                <a:latin typeface="Open Sans"/>
              </a:rPr>
              <a:t>(0, x)</a:t>
            </a:r>
            <a:r>
              <a:rPr lang="ru-RU" dirty="0">
                <a:latin typeface="Open Sans"/>
              </a:rPr>
              <a:t> и реализует простой пороговый переход в нуле.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6142159" cy="2012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404664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smtClean="0"/>
              <a:t>U-Net </a:t>
            </a:r>
            <a:r>
              <a:rPr lang="ru-RU" dirty="0" smtClean="0"/>
              <a:t>модели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4" y="1268760"/>
            <a:ext cx="5319515" cy="48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404664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smtClean="0"/>
              <a:t>U-Net </a:t>
            </a:r>
            <a:r>
              <a:rPr lang="ru-RU" dirty="0" smtClean="0"/>
              <a:t>модели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8" y="1340768"/>
            <a:ext cx="4241760" cy="460045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08" y="1484784"/>
            <a:ext cx="4068750" cy="29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332656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88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uterGraphics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9593</TotalTime>
  <Words>176</Words>
  <Application>Microsoft Office PowerPoint</Application>
  <PresentationFormat>Экран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DendaNewC</vt:lpstr>
      <vt:lpstr>Open Sans</vt:lpstr>
      <vt:lpstr>Segoe UI</vt:lpstr>
      <vt:lpstr>Wingdings 3</vt:lpstr>
      <vt:lpstr>ComputerGraphics</vt:lpstr>
      <vt:lpstr>Сегментация легких</vt:lpstr>
      <vt:lpstr>Предметная область</vt:lpstr>
      <vt:lpstr>План действий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исследования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Introduction. Lecture 3. Binary Images Analysis</dc:title>
  <dc:creator>nosova.s.a</dc:creator>
  <cp:lastModifiedBy>Андрей Федотов</cp:lastModifiedBy>
  <cp:revision>893</cp:revision>
  <dcterms:created xsi:type="dcterms:W3CDTF">2014-10-09T06:36:53Z</dcterms:created>
  <dcterms:modified xsi:type="dcterms:W3CDTF">2019-12-14T18:20:00Z</dcterms:modified>
</cp:coreProperties>
</file>