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58" r:id="rId4"/>
    <p:sldId id="260" r:id="rId5"/>
    <p:sldId id="263" r:id="rId6"/>
    <p:sldId id="259" r:id="rId7"/>
    <p:sldId id="264" r:id="rId8"/>
    <p:sldId id="261" r:id="rId9"/>
    <p:sldId id="262" r:id="rId10"/>
    <p:sldId id="272" r:id="rId11"/>
    <p:sldId id="273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9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5CB1C-4E2D-46A5-9957-1A80BA8EC3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E155ECF-8A11-4FEF-975B-9FEAC637D888}">
      <dgm:prSet/>
      <dgm:spPr/>
      <dgm:t>
        <a:bodyPr/>
        <a:lstStyle/>
        <a:p>
          <a:r>
            <a:rPr lang="en-US"/>
            <a:t>First time investor</a:t>
          </a:r>
        </a:p>
      </dgm:t>
    </dgm:pt>
    <dgm:pt modelId="{4F94F302-BF11-4600-9FF5-FFC7ADF17B4C}" type="parTrans" cxnId="{F3FD5DFF-CF8E-4AF2-8D02-FEA3327AE8B5}">
      <dgm:prSet/>
      <dgm:spPr/>
      <dgm:t>
        <a:bodyPr/>
        <a:lstStyle/>
        <a:p>
          <a:endParaRPr lang="en-US"/>
        </a:p>
      </dgm:t>
    </dgm:pt>
    <dgm:pt modelId="{B66427E5-C9A2-4D2E-B5A3-960D97202461}" type="sibTrans" cxnId="{F3FD5DFF-CF8E-4AF2-8D02-FEA3327AE8B5}">
      <dgm:prSet/>
      <dgm:spPr/>
      <dgm:t>
        <a:bodyPr/>
        <a:lstStyle/>
        <a:p>
          <a:endParaRPr lang="en-US"/>
        </a:p>
      </dgm:t>
    </dgm:pt>
    <dgm:pt modelId="{77C2F7DB-A175-40BB-A878-A9FCF23AB707}">
      <dgm:prSet/>
      <dgm:spPr/>
      <dgm:t>
        <a:bodyPr/>
        <a:lstStyle/>
        <a:p>
          <a:r>
            <a:rPr lang="en-US"/>
            <a:t>Benchmarking Tool</a:t>
          </a:r>
        </a:p>
      </dgm:t>
    </dgm:pt>
    <dgm:pt modelId="{6B86C873-C006-45BA-B41C-7F5962E2624D}" type="parTrans" cxnId="{8CAD2346-B0D7-44E3-B0E7-439E0B1028DD}">
      <dgm:prSet/>
      <dgm:spPr/>
      <dgm:t>
        <a:bodyPr/>
        <a:lstStyle/>
        <a:p>
          <a:endParaRPr lang="en-US"/>
        </a:p>
      </dgm:t>
    </dgm:pt>
    <dgm:pt modelId="{8DAF6200-8BC1-4813-A1F5-3C077F8F8391}" type="sibTrans" cxnId="{8CAD2346-B0D7-44E3-B0E7-439E0B1028DD}">
      <dgm:prSet/>
      <dgm:spPr/>
      <dgm:t>
        <a:bodyPr/>
        <a:lstStyle/>
        <a:p>
          <a:endParaRPr lang="en-US"/>
        </a:p>
      </dgm:t>
    </dgm:pt>
    <dgm:pt modelId="{84F1D258-D238-41F8-8A60-02971BFD81D7}" type="pres">
      <dgm:prSet presAssocID="{BEE5CB1C-4E2D-46A5-9957-1A80BA8EC300}" presName="root" presStyleCnt="0">
        <dgm:presLayoutVars>
          <dgm:dir/>
          <dgm:resizeHandles val="exact"/>
        </dgm:presLayoutVars>
      </dgm:prSet>
      <dgm:spPr/>
    </dgm:pt>
    <dgm:pt modelId="{E2CCFDCE-97DA-4B1A-AC0F-45C4DB037359}" type="pres">
      <dgm:prSet presAssocID="{EE155ECF-8A11-4FEF-975B-9FEAC637D888}" presName="compNode" presStyleCnt="0"/>
      <dgm:spPr/>
    </dgm:pt>
    <dgm:pt modelId="{D28AE229-9951-48BF-A127-BA7D12455760}" type="pres">
      <dgm:prSet presAssocID="{EE155ECF-8A11-4FEF-975B-9FEAC637D888}" presName="bgRect" presStyleLbl="bgShp" presStyleIdx="0" presStyleCnt="2"/>
      <dgm:spPr/>
    </dgm:pt>
    <dgm:pt modelId="{A698519A-18A2-41FF-BC03-4093B57EDC6D}" type="pres">
      <dgm:prSet presAssocID="{EE155ECF-8A11-4FEF-975B-9FEAC637D8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67B0DB9-B513-456E-A22D-B17107EED336}" type="pres">
      <dgm:prSet presAssocID="{EE155ECF-8A11-4FEF-975B-9FEAC637D888}" presName="spaceRect" presStyleCnt="0"/>
      <dgm:spPr/>
    </dgm:pt>
    <dgm:pt modelId="{541675D7-F712-4C77-9875-754BEADF21F2}" type="pres">
      <dgm:prSet presAssocID="{EE155ECF-8A11-4FEF-975B-9FEAC637D888}" presName="parTx" presStyleLbl="revTx" presStyleIdx="0" presStyleCnt="2">
        <dgm:presLayoutVars>
          <dgm:chMax val="0"/>
          <dgm:chPref val="0"/>
        </dgm:presLayoutVars>
      </dgm:prSet>
      <dgm:spPr/>
    </dgm:pt>
    <dgm:pt modelId="{36B7B260-9D8A-4981-BC8E-1204F81B462C}" type="pres">
      <dgm:prSet presAssocID="{B66427E5-C9A2-4D2E-B5A3-960D97202461}" presName="sibTrans" presStyleCnt="0"/>
      <dgm:spPr/>
    </dgm:pt>
    <dgm:pt modelId="{A52E3422-12E0-4800-A991-C9E5B69C4254}" type="pres">
      <dgm:prSet presAssocID="{77C2F7DB-A175-40BB-A878-A9FCF23AB707}" presName="compNode" presStyleCnt="0"/>
      <dgm:spPr/>
    </dgm:pt>
    <dgm:pt modelId="{2E166F0A-EBD2-4568-9B54-04C33682F93C}" type="pres">
      <dgm:prSet presAssocID="{77C2F7DB-A175-40BB-A878-A9FCF23AB707}" presName="bgRect" presStyleLbl="bgShp" presStyleIdx="1" presStyleCnt="2"/>
      <dgm:spPr/>
    </dgm:pt>
    <dgm:pt modelId="{C32180BE-B84E-4BD9-9D3B-1DDA8AF84FEC}" type="pres">
      <dgm:prSet presAssocID="{77C2F7DB-A175-40BB-A878-A9FCF23AB7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55E5CA-61E9-4519-8F96-7853F867598B}" type="pres">
      <dgm:prSet presAssocID="{77C2F7DB-A175-40BB-A878-A9FCF23AB707}" presName="spaceRect" presStyleCnt="0"/>
      <dgm:spPr/>
    </dgm:pt>
    <dgm:pt modelId="{CB8DEFA9-B1DB-4942-9002-8863140C04AA}" type="pres">
      <dgm:prSet presAssocID="{77C2F7DB-A175-40BB-A878-A9FCF23AB70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614904-2EC0-4740-B428-184D8630265D}" type="presOf" srcId="{77C2F7DB-A175-40BB-A878-A9FCF23AB707}" destId="{CB8DEFA9-B1DB-4942-9002-8863140C04AA}" srcOrd="0" destOrd="0" presId="urn:microsoft.com/office/officeart/2018/2/layout/IconVerticalSolidList"/>
    <dgm:cxn modelId="{6C19B32C-2D56-40B9-AE9D-A36B41244BE8}" type="presOf" srcId="{BEE5CB1C-4E2D-46A5-9957-1A80BA8EC300}" destId="{84F1D258-D238-41F8-8A60-02971BFD81D7}" srcOrd="0" destOrd="0" presId="urn:microsoft.com/office/officeart/2018/2/layout/IconVerticalSolidList"/>
    <dgm:cxn modelId="{8CAD2346-B0D7-44E3-B0E7-439E0B1028DD}" srcId="{BEE5CB1C-4E2D-46A5-9957-1A80BA8EC300}" destId="{77C2F7DB-A175-40BB-A878-A9FCF23AB707}" srcOrd="1" destOrd="0" parTransId="{6B86C873-C006-45BA-B41C-7F5962E2624D}" sibTransId="{8DAF6200-8BC1-4813-A1F5-3C077F8F8391}"/>
    <dgm:cxn modelId="{A102CFC1-CC6B-43A4-8F47-89297B1A0B40}" type="presOf" srcId="{EE155ECF-8A11-4FEF-975B-9FEAC637D888}" destId="{541675D7-F712-4C77-9875-754BEADF21F2}" srcOrd="0" destOrd="0" presId="urn:microsoft.com/office/officeart/2018/2/layout/IconVerticalSolidList"/>
    <dgm:cxn modelId="{F3FD5DFF-CF8E-4AF2-8D02-FEA3327AE8B5}" srcId="{BEE5CB1C-4E2D-46A5-9957-1A80BA8EC300}" destId="{EE155ECF-8A11-4FEF-975B-9FEAC637D888}" srcOrd="0" destOrd="0" parTransId="{4F94F302-BF11-4600-9FF5-FFC7ADF17B4C}" sibTransId="{B66427E5-C9A2-4D2E-B5A3-960D97202461}"/>
    <dgm:cxn modelId="{8B2CF224-7AFE-4EF3-9C74-B5E4FBBB44CB}" type="presParOf" srcId="{84F1D258-D238-41F8-8A60-02971BFD81D7}" destId="{E2CCFDCE-97DA-4B1A-AC0F-45C4DB037359}" srcOrd="0" destOrd="0" presId="urn:microsoft.com/office/officeart/2018/2/layout/IconVerticalSolidList"/>
    <dgm:cxn modelId="{B93A516D-E0AA-455A-A066-088BA055E077}" type="presParOf" srcId="{E2CCFDCE-97DA-4B1A-AC0F-45C4DB037359}" destId="{D28AE229-9951-48BF-A127-BA7D12455760}" srcOrd="0" destOrd="0" presId="urn:microsoft.com/office/officeart/2018/2/layout/IconVerticalSolidList"/>
    <dgm:cxn modelId="{A5817A3B-62D2-4E9E-8DC8-1C85EF20657E}" type="presParOf" srcId="{E2CCFDCE-97DA-4B1A-AC0F-45C4DB037359}" destId="{A698519A-18A2-41FF-BC03-4093B57EDC6D}" srcOrd="1" destOrd="0" presId="urn:microsoft.com/office/officeart/2018/2/layout/IconVerticalSolidList"/>
    <dgm:cxn modelId="{979D6F51-9464-43FD-ACE9-7CB7F1EBA781}" type="presParOf" srcId="{E2CCFDCE-97DA-4B1A-AC0F-45C4DB037359}" destId="{C67B0DB9-B513-456E-A22D-B17107EED336}" srcOrd="2" destOrd="0" presId="urn:microsoft.com/office/officeart/2018/2/layout/IconVerticalSolidList"/>
    <dgm:cxn modelId="{C71012F3-1997-4358-A66D-77A98FF6F14E}" type="presParOf" srcId="{E2CCFDCE-97DA-4B1A-AC0F-45C4DB037359}" destId="{541675D7-F712-4C77-9875-754BEADF21F2}" srcOrd="3" destOrd="0" presId="urn:microsoft.com/office/officeart/2018/2/layout/IconVerticalSolidList"/>
    <dgm:cxn modelId="{02126A17-C87D-4239-95E2-352D15DAD999}" type="presParOf" srcId="{84F1D258-D238-41F8-8A60-02971BFD81D7}" destId="{36B7B260-9D8A-4981-BC8E-1204F81B462C}" srcOrd="1" destOrd="0" presId="urn:microsoft.com/office/officeart/2018/2/layout/IconVerticalSolidList"/>
    <dgm:cxn modelId="{23AFAC71-6E7D-4845-8F88-7B119C2C98D8}" type="presParOf" srcId="{84F1D258-D238-41F8-8A60-02971BFD81D7}" destId="{A52E3422-12E0-4800-A991-C9E5B69C4254}" srcOrd="2" destOrd="0" presId="urn:microsoft.com/office/officeart/2018/2/layout/IconVerticalSolidList"/>
    <dgm:cxn modelId="{A2D2A98A-006A-4094-A60B-ADF33270896D}" type="presParOf" srcId="{A52E3422-12E0-4800-A991-C9E5B69C4254}" destId="{2E166F0A-EBD2-4568-9B54-04C33682F93C}" srcOrd="0" destOrd="0" presId="urn:microsoft.com/office/officeart/2018/2/layout/IconVerticalSolidList"/>
    <dgm:cxn modelId="{6A8255C6-C1F0-4713-92AC-6E19836EE38B}" type="presParOf" srcId="{A52E3422-12E0-4800-A991-C9E5B69C4254}" destId="{C32180BE-B84E-4BD9-9D3B-1DDA8AF84FEC}" srcOrd="1" destOrd="0" presId="urn:microsoft.com/office/officeart/2018/2/layout/IconVerticalSolidList"/>
    <dgm:cxn modelId="{ED4423F7-C5C6-4925-B881-9F498763CF85}" type="presParOf" srcId="{A52E3422-12E0-4800-A991-C9E5B69C4254}" destId="{FF55E5CA-61E9-4519-8F96-7853F867598B}" srcOrd="2" destOrd="0" presId="urn:microsoft.com/office/officeart/2018/2/layout/IconVerticalSolidList"/>
    <dgm:cxn modelId="{7513F8DE-A9B4-419F-9506-3A2B10D0A809}" type="presParOf" srcId="{A52E3422-12E0-4800-A991-C9E5B69C4254}" destId="{CB8DEFA9-B1DB-4942-9002-8863140C04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AE229-9951-48BF-A127-BA7D12455760}">
      <dsp:nvSpPr>
        <dsp:cNvPr id="0" name=""/>
        <dsp:cNvSpPr/>
      </dsp:nvSpPr>
      <dsp:spPr>
        <a:xfrm>
          <a:off x="0" y="768019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8519A-18A2-41FF-BC03-4093B57EDC6D}">
      <dsp:nvSpPr>
        <dsp:cNvPr id="0" name=""/>
        <dsp:cNvSpPr/>
      </dsp:nvSpPr>
      <dsp:spPr>
        <a:xfrm>
          <a:off x="428909" y="1087043"/>
          <a:ext cx="779835" cy="77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675D7-F712-4C77-9875-754BEADF21F2}">
      <dsp:nvSpPr>
        <dsp:cNvPr id="0" name=""/>
        <dsp:cNvSpPr/>
      </dsp:nvSpPr>
      <dsp:spPr>
        <a:xfrm>
          <a:off x="1637654" y="768019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time investor</a:t>
          </a:r>
        </a:p>
      </dsp:txBody>
      <dsp:txXfrm>
        <a:off x="1637654" y="768019"/>
        <a:ext cx="4107030" cy="1417882"/>
      </dsp:txXfrm>
    </dsp:sp>
    <dsp:sp modelId="{2E166F0A-EBD2-4568-9B54-04C33682F93C}">
      <dsp:nvSpPr>
        <dsp:cNvPr id="0" name=""/>
        <dsp:cNvSpPr/>
      </dsp:nvSpPr>
      <dsp:spPr>
        <a:xfrm>
          <a:off x="0" y="2540373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180BE-B84E-4BD9-9D3B-1DDA8AF84FEC}">
      <dsp:nvSpPr>
        <dsp:cNvPr id="0" name=""/>
        <dsp:cNvSpPr/>
      </dsp:nvSpPr>
      <dsp:spPr>
        <a:xfrm>
          <a:off x="428909" y="2859396"/>
          <a:ext cx="779835" cy="77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DEFA9-B1DB-4942-9002-8863140C04AA}">
      <dsp:nvSpPr>
        <dsp:cNvPr id="0" name=""/>
        <dsp:cNvSpPr/>
      </dsp:nvSpPr>
      <dsp:spPr>
        <a:xfrm>
          <a:off x="1637654" y="2540373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Benchmarking Tool</a:t>
          </a:r>
        </a:p>
      </dsp:txBody>
      <dsp:txXfrm>
        <a:off x="1637654" y="2540373"/>
        <a:ext cx="4107030" cy="1417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E3019-4F60-8C4B-8BEE-CBBA55120CB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2B3D4-F6F4-B741-B99A-90E0704A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2B3D4-F6F4-B741-B99A-90E0704AB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2B3D4-F6F4-B741-B99A-90E0704AB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8144-D92E-D84E-A6BB-E974C4BC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026D6-D447-2E48-98E2-B7EFBB14E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CFE7-6693-054D-8B5B-4D93A4E6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63F1-11A1-CD4A-84C4-0F8EB5A3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8A68-6274-C146-8567-A980DB98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6F38-1CAB-6846-8D27-9FF31F16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D972F-A835-3B4A-8147-2A0956B9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A58E-6857-9D4A-9010-3A04FDB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8890-E0AA-4B47-AA55-ACCB4354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C105-0A1F-2345-82D0-0249C45B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7702-373E-D943-B531-AB0F01E13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9389-358D-AF4E-9872-B8788E00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1A49-953B-1F40-940B-86D42391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4AFF-A5E0-354B-9E0F-CAF735CA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DBAC-C598-8C4A-BCB2-CE7B478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7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ADF4-15C7-354E-984B-13A3BB46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80EC-7DBC-5241-98E0-41315CBE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B870-4428-E043-BB05-6CE409C3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8936-7478-CC43-9C32-EBA5CCA5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EE23-441B-534D-B197-8C453DB1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45AF-A605-BD43-ACD0-79F3D5A9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D0DD-CC4F-524E-89F2-228C8994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FDA2-48E3-084D-80ED-4E82F742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CF2A-3226-D54A-B229-F7B0CDD0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300C-73F8-B543-A10A-F75F1961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6074-6A0A-3140-8452-92FBFC68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7A1C-04C1-0F48-9852-8793839FA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D97D-D6B0-5D44-924D-4F0E002E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18DA-5BE2-D84C-91A3-7A4A07A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5067-8594-3643-BC00-846ED1C1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E2648-1C6D-024B-BFD1-4FFDC792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59BD-CAC5-B34F-BB39-37DE3150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E71C-F261-A04A-AC08-5D1A7289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2DD98-8BC0-784C-AD04-9B9CF071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B665-A6CB-D84B-93BB-21BAF23D3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CD14D-B067-8044-B7B2-35C2E6448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AAB1-E630-4340-8A40-A117DBA7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959D2-0063-DF44-8153-24746115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242AB-310A-E740-BFDA-8953E11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A7B8-54D8-0B4C-90CF-DE09D4CF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B442-6740-A146-816E-1A017221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D896-A855-AC4A-9B4C-CAA02A00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601AA-3C85-044E-87CD-FD8D6F2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2D102-5743-5840-B5F7-F81DEA1F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F534-8A61-C346-8E3C-B3287714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8C5A3-3D11-8846-8340-8540F6FC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2D13-567D-FF4C-A3BB-3F9BEF81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60EA-3EF5-114A-BCC8-C9CBBC25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1592-77F4-A141-9D51-3D93EBC2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5F1A-B339-E942-9D11-3D5CCF04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F453C-4A73-AC4A-9A0B-AFD24D72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76EDC-D677-4E42-B6D8-FF2DD288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7499-83E8-DC47-866D-4A2982AE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FBCBF-0434-5044-A6E6-4C62A7790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A136-F288-ED45-87FA-9873BFD95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DA34-92DE-1149-AA6E-CB718A5A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C129-74E9-EA4C-A8F0-D1130ADB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21EA-308D-A24B-9237-AB1582A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79D9E-1597-E743-861E-6D5A80DB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6A47-99E7-7145-80E0-7C921590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CD51-74E1-AF42-866E-F6EC66717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4EA9-0C6A-C642-90F1-B3397C52380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60CF-3776-2445-B4A2-122431E1A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23E26-64DE-B74F-BD0B-F39D5AE92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04DF-FCBC-834B-84EA-DA0FB972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on a tablet with digital signs">
            <a:extLst>
              <a:ext uri="{FF2B5EF4-FFF2-40B4-BE49-F238E27FC236}">
                <a16:creationId xmlns:a16="http://schemas.microsoft.com/office/drawing/2014/main" id="{A0841A03-927D-4F68-BF81-6EB724784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-8369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DAF7C-FBDA-ED4E-9AF6-81CF1937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S.A.M. Tool</a:t>
            </a:r>
          </a:p>
        </p:txBody>
      </p:sp>
      <p:cxnSp>
        <p:nvCxnSpPr>
          <p:cNvPr id="58" name="Straight Connector 5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2">
            <a:extLst>
              <a:ext uri="{FF2B5EF4-FFF2-40B4-BE49-F238E27FC236}">
                <a16:creationId xmlns:a16="http://schemas.microsoft.com/office/drawing/2014/main" id="{D9AC9A38-B13E-E24E-9C03-2D5D53DEF831}"/>
              </a:ext>
            </a:extLst>
          </p:cNvPr>
          <p:cNvSpPr txBox="1">
            <a:spLocks/>
          </p:cNvSpPr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Contributors: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Sarah Kang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Aaron Montano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Might Lee</a:t>
            </a:r>
          </a:p>
        </p:txBody>
      </p:sp>
    </p:spTree>
    <p:extLst>
      <p:ext uri="{BB962C8B-B14F-4D97-AF65-F5344CB8AC3E}">
        <p14:creationId xmlns:p14="http://schemas.microsoft.com/office/powerpoint/2010/main" val="127281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D0A86-6392-7D40-AF20-B11CCEA4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Retrieval / Calculations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567CA3-9F4B-584A-8ADD-273124D0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345" y="2427541"/>
            <a:ext cx="940621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6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5E2C-F2DC-2D49-BE3D-C01DB171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Calculations continued…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EA4F19-6AFC-D142-8630-F3B18FEE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86" y="3106986"/>
            <a:ext cx="5455917" cy="18822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011E3F-A933-4D42-9360-DD6DCE77E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997" y="2313934"/>
            <a:ext cx="5455917" cy="1841371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6DAC35-29FE-854F-B3C7-11EF1532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37" y="4344609"/>
            <a:ext cx="4943100" cy="20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0A72B-589F-6F40-9436-4EB97AE3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Efficient Frontier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A816E61-6446-924B-9B22-661643C1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54" y="1966293"/>
            <a:ext cx="828309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7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40C7B-463A-FB47-BB63-ECE43904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Systems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2F5A311-7CFD-474E-AFA6-F8EF153C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634835"/>
            <a:ext cx="11327549" cy="31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2BBA-E3D8-DB47-8A2C-B50E1227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Profiler Pipeline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F124CF-BFBE-9840-90A3-A9CFA680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620676"/>
            <a:ext cx="11327549" cy="31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8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6FB89-EE18-3646-B905-7A627DD9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Client Profiler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EF6D5C4-18DC-5D4C-8B99-08922358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93" y="181011"/>
            <a:ext cx="3138195" cy="64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7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B10-4848-4A48-9019-12FE827D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Class Diagrams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A1F835-094F-CE43-866E-31A832A8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60" y="492573"/>
            <a:ext cx="539286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EEC4A-E4BB-4F5D-99FC-4681ABFB7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77" b="48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1BC722-1D14-2649-A1E8-99363D30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Description / Usage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F515AC-4A2C-479B-A4C3-58C1B1F47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55816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8936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4B8B-131F-E84A-9FDC-F58D998E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2" y="1604103"/>
            <a:ext cx="3109394" cy="309692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Profile Questionnaire – User Input pt. 1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2B60AA5-EFC4-084D-A303-014684F7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74831"/>
            <a:ext cx="7188199" cy="1168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8DF0-A044-5244-AECA-4FA994B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43" y="592225"/>
            <a:ext cx="7188199" cy="1479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Determine Risk Profile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Determine Investor’s Net Worth</a:t>
            </a:r>
          </a:p>
          <a:p>
            <a:pPr lvl="1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2DD55-C4A8-4941-AC4F-9B024900D3EF}"/>
              </a:ext>
            </a:extLst>
          </p:cNvPr>
          <p:cNvSpPr txBox="1"/>
          <p:nvPr/>
        </p:nvSpPr>
        <p:spPr>
          <a:xfrm>
            <a:off x="4082143" y="4262111"/>
            <a:ext cx="5584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Positive Net Worth = Initial Investment Amount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Net Worth = Insufficient Funds</a:t>
            </a:r>
          </a:p>
        </p:txBody>
      </p:sp>
    </p:spTree>
    <p:extLst>
      <p:ext uri="{BB962C8B-B14F-4D97-AF65-F5344CB8AC3E}">
        <p14:creationId xmlns:p14="http://schemas.microsoft.com/office/powerpoint/2010/main" val="107120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B7E66-7DEE-EB4B-BAAB-29BE7808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Profile Questionnaire – User Input pt.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D685F5-AAF7-AC4E-B76A-53EB399C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9399386" cy="415571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Determine Investor’s Risk Ability (Investment Time Horizon)</a:t>
            </a:r>
          </a:p>
          <a:p>
            <a:pPr lvl="2"/>
            <a:r>
              <a:rPr lang="en-US" sz="2400" dirty="0">
                <a:solidFill>
                  <a:srgbClr val="FFFFFF"/>
                </a:solidFill>
              </a:rPr>
              <a:t>65 - {Age}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B43AF6-0252-CB42-BBF7-C174CD08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99" y="2525848"/>
            <a:ext cx="6531176" cy="1088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2C216F-3C23-5746-96DF-1BFAE81B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0" y="4684043"/>
            <a:ext cx="9811610" cy="105474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675D3AB-5A1A-064A-B581-A47BD0D15B7A}"/>
              </a:ext>
            </a:extLst>
          </p:cNvPr>
          <p:cNvSpPr txBox="1">
            <a:spLocks/>
          </p:cNvSpPr>
          <p:nvPr/>
        </p:nvSpPr>
        <p:spPr>
          <a:xfrm>
            <a:off x="838200" y="3944937"/>
            <a:ext cx="105156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Determine Risk Willingness (Level of comfort with loss)</a:t>
            </a:r>
          </a:p>
        </p:txBody>
      </p:sp>
    </p:spTree>
    <p:extLst>
      <p:ext uri="{BB962C8B-B14F-4D97-AF65-F5344CB8AC3E}">
        <p14:creationId xmlns:p14="http://schemas.microsoft.com/office/powerpoint/2010/main" val="275040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55C3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C3FCE-13B8-0B4D-A36D-FC91F28D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Assets – SPY, AGG, BTC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8C0E4D-BD5E-4FDD-9B62-2B2940BF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59736"/>
            <a:ext cx="3447288" cy="1956816"/>
          </a:xfrm>
          <a:prstGeom prst="rect">
            <a:avLst/>
          </a:prstGeom>
          <a:solidFill>
            <a:srgbClr val="FE772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874F914-A189-5547-BC74-0841B1336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8" r="9885" b="-2"/>
          <a:stretch/>
        </p:blipFill>
        <p:spPr>
          <a:xfrm>
            <a:off x="584342" y="2594532"/>
            <a:ext cx="2940119" cy="166893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AA0DA42-F6E1-48B7-B5ED-7C0C67DED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064" y="2459736"/>
            <a:ext cx="3447288" cy="1956816"/>
          </a:xfrm>
          <a:prstGeom prst="rect">
            <a:avLst/>
          </a:prstGeom>
          <a:solidFill>
            <a:srgbClr val="FE772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52E6B6DE-4A7B-9A4F-8C57-8B7B6FC37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46" r="1" b="1"/>
          <a:stretch/>
        </p:blipFill>
        <p:spPr>
          <a:xfrm>
            <a:off x="4051060" y="4713138"/>
            <a:ext cx="3190681" cy="18147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BB6BE08D-CDB9-4806-9C6E-8FD809D8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4572000"/>
            <a:ext cx="3447288" cy="1956816"/>
          </a:xfrm>
          <a:prstGeom prst="rect">
            <a:avLst/>
          </a:prstGeom>
          <a:solidFill>
            <a:srgbClr val="FE772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F545798-BF4C-7341-A097-7C5FB5BAEB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67" r="12975" b="-4"/>
          <a:stretch/>
        </p:blipFill>
        <p:spPr>
          <a:xfrm>
            <a:off x="4217756" y="2620939"/>
            <a:ext cx="2940147" cy="166893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EFD8F0A-04C0-4F46-A992-D5CEA4F4C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064" y="4572000"/>
            <a:ext cx="3447288" cy="1956816"/>
          </a:xfrm>
          <a:prstGeom prst="rect">
            <a:avLst/>
          </a:prstGeom>
          <a:solidFill>
            <a:srgbClr val="FE7726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E26476E-D98C-1345-9E5B-B84A3E5074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10" r="17556" b="-1"/>
          <a:stretch/>
        </p:blipFill>
        <p:spPr>
          <a:xfrm>
            <a:off x="603772" y="4697808"/>
            <a:ext cx="2936293" cy="166893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0897C0D-91B4-4179-ABB3-8E8835A0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290" y="703303"/>
            <a:ext cx="4161729" cy="533095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Stocks = S&amp;P 500 Index (SPY)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Bonds = US Aggregate Bond Index (AGG)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Crypto Assets = Bitcoin (BTC)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17032-7ABC-8844-A7F6-3840818DA0A9}"/>
              </a:ext>
            </a:extLst>
          </p:cNvPr>
          <p:cNvSpPr/>
          <p:nvPr/>
        </p:nvSpPr>
        <p:spPr>
          <a:xfrm>
            <a:off x="1360466" y="3475441"/>
            <a:ext cx="123501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CAF98-1B3F-8C41-9B3B-64E6FE68C28A}"/>
              </a:ext>
            </a:extLst>
          </p:cNvPr>
          <p:cNvSpPr/>
          <p:nvPr/>
        </p:nvSpPr>
        <p:spPr>
          <a:xfrm>
            <a:off x="5111591" y="3512995"/>
            <a:ext cx="123501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92786-D99E-C747-8F3E-C6505B546626}"/>
              </a:ext>
            </a:extLst>
          </p:cNvPr>
          <p:cNvSpPr/>
          <p:nvPr/>
        </p:nvSpPr>
        <p:spPr>
          <a:xfrm>
            <a:off x="1410576" y="5634145"/>
            <a:ext cx="1235018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95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BTC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DE8E6-1E79-DB41-9060-540CA1E5985E}"/>
              </a:ext>
            </a:extLst>
          </p:cNvPr>
          <p:cNvSpPr/>
          <p:nvPr/>
        </p:nvSpPr>
        <p:spPr>
          <a:xfrm>
            <a:off x="4718027" y="4713137"/>
            <a:ext cx="2229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Cumulative Returns</a:t>
            </a:r>
          </a:p>
        </p:txBody>
      </p:sp>
    </p:spTree>
    <p:extLst>
      <p:ext uri="{BB962C8B-B14F-4D97-AF65-F5344CB8AC3E}">
        <p14:creationId xmlns:p14="http://schemas.microsoft.com/office/powerpoint/2010/main" val="28399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0C6B7-D712-B341-B9C7-57EAE2C1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 Profile - Input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5C3FD2D-AFCD-A443-96B2-F0954A8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58" y="2974887"/>
            <a:ext cx="9612525" cy="242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8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3220-A4ED-3E41-9688-BEDDFC61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Portfolio Statistics per Risk Profile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F79B062-A17D-9041-8528-D6B98D25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29" y="3161240"/>
            <a:ext cx="5455917" cy="230512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7989CA3-AC6F-BA43-ABB3-F53EA9EA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1" y="3161240"/>
            <a:ext cx="5455917" cy="13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282FA-99BF-5F42-BE1C-95C7EB6B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BAA25-EF69-4B49-861A-FF19472D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561" y="1294276"/>
            <a:ext cx="8222439" cy="45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1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ECF5-1C00-9140-B673-B9CB3A2E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Retrieval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4C2BA9D-706A-2C48-947D-9A00BDBC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598" y="370113"/>
            <a:ext cx="5404973" cy="61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154</Words>
  <Application>Microsoft Macintosh PowerPoint</Application>
  <PresentationFormat>Widescreen</PresentationFormat>
  <Paragraphs>40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S.A.M. Tool</vt:lpstr>
      <vt:lpstr>Description / Usage</vt:lpstr>
      <vt:lpstr>Profile Questionnaire – User Input pt. 1</vt:lpstr>
      <vt:lpstr>Profile Questionnaire – User Input pt. 2</vt:lpstr>
      <vt:lpstr>Assets – SPY, AGG, BTC</vt:lpstr>
      <vt:lpstr>Risk Profile - Input</vt:lpstr>
      <vt:lpstr>Portfolio Statistics per Risk Profile</vt:lpstr>
      <vt:lpstr>User Interface Sample</vt:lpstr>
      <vt:lpstr>Data Retrieval</vt:lpstr>
      <vt:lpstr>Data Retrieval / Calculations</vt:lpstr>
      <vt:lpstr>Calculations continued…</vt:lpstr>
      <vt:lpstr>Efficient Frontier</vt:lpstr>
      <vt:lpstr>Systems Diagram</vt:lpstr>
      <vt:lpstr>Profiler Pipeline</vt:lpstr>
      <vt:lpstr>Client Profiler</vt:lpstr>
      <vt:lpstr>Class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S.A.M. Tool</dc:title>
  <dc:creator>Tae H Kang</dc:creator>
  <cp:lastModifiedBy>Tae H Kang</cp:lastModifiedBy>
  <cp:revision>17</cp:revision>
  <dcterms:created xsi:type="dcterms:W3CDTF">2021-02-25T23:10:17Z</dcterms:created>
  <dcterms:modified xsi:type="dcterms:W3CDTF">2021-02-26T04:24:32Z</dcterms:modified>
</cp:coreProperties>
</file>