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1" r:id="rId3"/>
    <p:sldId id="262" r:id="rId4"/>
    <p:sldId id="263" r:id="rId5"/>
    <p:sldId id="264" r:id="rId6"/>
    <p:sldId id="265" r:id="rId7"/>
    <p:sldId id="266" r:id="rId8"/>
    <p:sldId id="267" r:id="rId9"/>
    <p:sldId id="268" r:id="rId10"/>
    <p:sldId id="269" r:id="rId11"/>
    <p:sldId id="270" r:id="rId12"/>
    <p:sldId id="273" r:id="rId13"/>
    <p:sldId id="271" r:id="rId14"/>
    <p:sldId id="272" r:id="rId15"/>
    <p:sldId id="274" r:id="rId16"/>
    <p:sldId id="275" r:id="rId17"/>
    <p:sldId id="276" r:id="rId18"/>
    <p:sldId id="277" r:id="rId19"/>
    <p:sldId id="278" r:id="rId20"/>
    <p:sldId id="281" r:id="rId21"/>
    <p:sldId id="282"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3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AE36C-4823-4B65-8724-866E260CE56F}" type="datetimeFigureOut">
              <a:rPr lang="en-US" smtClean="0"/>
              <a:pPr/>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000A8-A0E2-46FC-9E84-A336BE7FA5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0000A8-A0E2-46FC-9E84-A336BE7FA515}"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752600"/>
            <a:ext cx="8153400" cy="3539430"/>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A binary code of n-bits is capable of representing 2</a:t>
            </a:r>
            <a:r>
              <a:rPr lang="en-US" sz="2800" baseline="30000" dirty="0" smtClean="0">
                <a:latin typeface="Times New Roman" pitchFamily="18" charset="0"/>
                <a:cs typeface="Times New Roman" pitchFamily="18" charset="0"/>
              </a:rPr>
              <a:t>n </a:t>
            </a:r>
            <a:r>
              <a:rPr lang="en-US" sz="2800" dirty="0" smtClean="0">
                <a:latin typeface="Times New Roman" pitchFamily="18" charset="0"/>
                <a:cs typeface="Times New Roman" pitchFamily="18" charset="0"/>
              </a:rPr>
              <a:t>distinct elements of coded information. A decoder is a combinational circuit that converts binary information from n – input lines to a maximum of 2</a:t>
            </a:r>
            <a:r>
              <a:rPr lang="en-US" sz="2800" baseline="30000"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 unique output lines.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Ex;-   BCD- to seven segment-decoder</a:t>
            </a:r>
          </a:p>
          <a:p>
            <a:pPr algn="just"/>
            <a:endParaRPr lang="en-US" sz="2800" dirty="0">
              <a:latin typeface="Times New Roman" pitchFamily="18" charset="0"/>
              <a:cs typeface="Times New Roman" pitchFamily="18" charset="0"/>
            </a:endParaRPr>
          </a:p>
        </p:txBody>
      </p:sp>
      <p:sp>
        <p:nvSpPr>
          <p:cNvPr id="5" name="TextBox 4"/>
          <p:cNvSpPr txBox="1"/>
          <p:nvPr/>
        </p:nvSpPr>
        <p:spPr>
          <a:xfrm>
            <a:off x="3276600" y="457200"/>
            <a:ext cx="3260829" cy="830997"/>
          </a:xfrm>
          <a:prstGeom prst="rect">
            <a:avLst/>
          </a:prstGeom>
          <a:noFill/>
        </p:spPr>
        <p:txBody>
          <a:bodyPr wrap="none" rtlCol="0">
            <a:spAutoFit/>
          </a:bodyPr>
          <a:lstStyle/>
          <a:p>
            <a:pPr algn="ctr"/>
            <a:r>
              <a:rPr lang="en-US" sz="4800" b="1" u="sng" dirty="0" smtClean="0">
                <a:latin typeface="Times New Roman" pitchFamily="18" charset="0"/>
                <a:cs typeface="Times New Roman" pitchFamily="18" charset="0"/>
              </a:rPr>
              <a:t>DECODER</a:t>
            </a:r>
            <a:endParaRPr lang="en-US" sz="4800" b="1" u="sng"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685800"/>
            <a:ext cx="3033203" cy="707886"/>
          </a:xfrm>
          <a:prstGeom prst="rect">
            <a:avLst/>
          </a:prstGeom>
          <a:noFill/>
        </p:spPr>
        <p:txBody>
          <a:bodyPr wrap="none" rtlCol="0">
            <a:spAutoFit/>
          </a:bodyPr>
          <a:lstStyle/>
          <a:p>
            <a:r>
              <a:rPr lang="en-US" sz="4000" b="1" u="sng" dirty="0" smtClean="0">
                <a:latin typeface="Times New Roman" pitchFamily="18" charset="0"/>
                <a:cs typeface="Times New Roman" pitchFamily="18" charset="0"/>
              </a:rPr>
              <a:t>ENCODERS</a:t>
            </a:r>
            <a:endParaRPr lang="en-US" sz="4000" b="1" u="sng" dirty="0">
              <a:latin typeface="Times New Roman" pitchFamily="18" charset="0"/>
              <a:cs typeface="Times New Roman" pitchFamily="18" charset="0"/>
            </a:endParaRPr>
          </a:p>
        </p:txBody>
      </p:sp>
      <p:sp>
        <p:nvSpPr>
          <p:cNvPr id="3" name="TextBox 2"/>
          <p:cNvSpPr txBox="1"/>
          <p:nvPr/>
        </p:nvSpPr>
        <p:spPr>
          <a:xfrm>
            <a:off x="228600" y="1752600"/>
            <a:ext cx="8610600" cy="4893647"/>
          </a:xfrm>
          <a:prstGeom prst="rect">
            <a:avLst/>
          </a:prstGeom>
          <a:noFill/>
        </p:spPr>
        <p:txBody>
          <a:bodyPr wrap="square" rtlCol="0">
            <a:spAutoFit/>
          </a:bodyPr>
          <a:lstStyle/>
          <a:p>
            <a:pPr algn="just"/>
            <a:r>
              <a:rPr lang="en-US" sz="2400" dirty="0" smtClean="0"/>
              <a:t>	An encoder is a digital circuit that performs the inverse operation of a decoder. </a:t>
            </a:r>
          </a:p>
          <a:p>
            <a:pPr algn="just"/>
            <a:r>
              <a:rPr lang="en-US" sz="2400" dirty="0" smtClean="0"/>
              <a:t>	An encoder has 2</a:t>
            </a:r>
            <a:r>
              <a:rPr lang="en-US" sz="2400" baseline="30000" dirty="0" smtClean="0"/>
              <a:t>n</a:t>
            </a:r>
            <a:r>
              <a:rPr lang="en-US" sz="2400" dirty="0" smtClean="0"/>
              <a:t> (or fewer input lines an n-output lines. The output lines, as  an aggregate, generate the binary code corresponding to the input value.</a:t>
            </a:r>
          </a:p>
          <a:p>
            <a:pPr algn="just"/>
            <a:r>
              <a:rPr lang="en-US" sz="2400" dirty="0" smtClean="0"/>
              <a:t>	An example of an encoder is the octal – to –binary encoder. It has eight inputs  and three outputs that generate the corresponding binary number. It is assumed that only one input has a value of 1 at any given time. The encoders can be implemented with OR gates whose inputs are determined directly from the truth table. Output z is equal to 1 when the input octal digit is 1, 3 ,5 or 7. Output y is 1 for octal digits 2, 3, 6, 7 and output x is 1 for digits 4,5, 6 or 7.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620000" cy="2677656"/>
          </a:xfrm>
          <a:prstGeom prst="rect">
            <a:avLst/>
          </a:prstGeom>
          <a:noFill/>
        </p:spPr>
        <p:txBody>
          <a:bodyPr wrap="square" rtlCol="0">
            <a:spAutoFit/>
          </a:bodyPr>
          <a:lstStyle/>
          <a:p>
            <a:r>
              <a:rPr lang="en-US" sz="2400" dirty="0" smtClean="0"/>
              <a:t>These conditions can be expressed by the following Boolean output functions:-</a:t>
            </a:r>
          </a:p>
          <a:p>
            <a:pPr algn="ctr"/>
            <a:endParaRPr lang="en-US" sz="2400" dirty="0" smtClean="0"/>
          </a:p>
          <a:p>
            <a:pPr algn="ctr"/>
            <a:r>
              <a:rPr lang="en-US" sz="2400" dirty="0" smtClean="0"/>
              <a:t>Z = D</a:t>
            </a:r>
            <a:r>
              <a:rPr lang="en-US" sz="2400" baseline="-25000" dirty="0" smtClean="0"/>
              <a:t>1</a:t>
            </a:r>
            <a:r>
              <a:rPr lang="en-US" sz="2400" dirty="0" smtClean="0"/>
              <a:t>+D</a:t>
            </a:r>
            <a:r>
              <a:rPr lang="en-US" sz="2400" baseline="-25000" dirty="0" smtClean="0"/>
              <a:t>3</a:t>
            </a:r>
            <a:r>
              <a:rPr lang="en-US" sz="2400" dirty="0" smtClean="0"/>
              <a:t>+D</a:t>
            </a:r>
            <a:r>
              <a:rPr lang="en-US" sz="2400" baseline="-25000" dirty="0" smtClean="0"/>
              <a:t>5</a:t>
            </a:r>
            <a:r>
              <a:rPr lang="en-US" sz="2400" dirty="0" smtClean="0"/>
              <a:t>+D</a:t>
            </a:r>
            <a:r>
              <a:rPr lang="en-US" sz="2400" baseline="-25000" dirty="0" smtClean="0"/>
              <a:t>7</a:t>
            </a:r>
          </a:p>
          <a:p>
            <a:pPr algn="ctr"/>
            <a:r>
              <a:rPr lang="en-US" sz="2400" dirty="0" smtClean="0"/>
              <a:t>Y = D</a:t>
            </a:r>
            <a:r>
              <a:rPr lang="en-US" sz="2400" baseline="-25000" dirty="0" smtClean="0"/>
              <a:t>2</a:t>
            </a:r>
            <a:r>
              <a:rPr lang="en-US" sz="2400" dirty="0" smtClean="0"/>
              <a:t>+D</a:t>
            </a:r>
            <a:r>
              <a:rPr lang="en-US" sz="2400" baseline="-25000" dirty="0" smtClean="0"/>
              <a:t>3</a:t>
            </a:r>
            <a:r>
              <a:rPr lang="en-US" sz="2400" dirty="0" smtClean="0"/>
              <a:t>+D</a:t>
            </a:r>
            <a:r>
              <a:rPr lang="en-US" sz="2400" baseline="-25000" dirty="0" smtClean="0"/>
              <a:t>6</a:t>
            </a:r>
            <a:r>
              <a:rPr lang="en-US" sz="2400" dirty="0" smtClean="0"/>
              <a:t>+D</a:t>
            </a:r>
            <a:r>
              <a:rPr lang="en-US" sz="2400" baseline="-25000" dirty="0" smtClean="0"/>
              <a:t>7</a:t>
            </a:r>
          </a:p>
          <a:p>
            <a:pPr algn="ctr"/>
            <a:r>
              <a:rPr lang="en-US" sz="2400" dirty="0" smtClean="0"/>
              <a:t>X = D</a:t>
            </a:r>
            <a:r>
              <a:rPr lang="en-US" sz="2400" baseline="-25000" dirty="0" smtClean="0"/>
              <a:t>4</a:t>
            </a:r>
            <a:r>
              <a:rPr lang="en-US" sz="2400" dirty="0" smtClean="0"/>
              <a:t>+D</a:t>
            </a:r>
            <a:r>
              <a:rPr lang="en-US" sz="2400" baseline="-25000" dirty="0" smtClean="0"/>
              <a:t>5</a:t>
            </a:r>
            <a:r>
              <a:rPr lang="en-US" sz="2400" dirty="0" smtClean="0"/>
              <a:t>+D</a:t>
            </a:r>
            <a:r>
              <a:rPr lang="en-US" sz="2400" baseline="-25000" dirty="0" smtClean="0"/>
              <a:t>6</a:t>
            </a:r>
            <a:r>
              <a:rPr lang="en-US" sz="2400" dirty="0" smtClean="0"/>
              <a:t>+D</a:t>
            </a:r>
            <a:r>
              <a:rPr lang="en-US" sz="2400" baseline="-25000" dirty="0" smtClean="0"/>
              <a:t>7</a:t>
            </a:r>
            <a:endParaRPr lang="en-US" sz="2400" dirty="0" smtClean="0"/>
          </a:p>
          <a:p>
            <a:endParaRPr lang="en-US" sz="2400" dirty="0"/>
          </a:p>
        </p:txBody>
      </p:sp>
      <p:pic>
        <p:nvPicPr>
          <p:cNvPr id="8194" name="Picture 2"/>
          <p:cNvPicPr>
            <a:picLocks noChangeAspect="1" noChangeArrowheads="1"/>
          </p:cNvPicPr>
          <p:nvPr/>
        </p:nvPicPr>
        <p:blipFill>
          <a:blip r:embed="rId2"/>
          <a:srcRect/>
          <a:stretch>
            <a:fillRect/>
          </a:stretch>
        </p:blipFill>
        <p:spPr bwMode="auto">
          <a:xfrm>
            <a:off x="914400" y="2971800"/>
            <a:ext cx="8031428" cy="3886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28600" y="1752600"/>
            <a:ext cx="8667750" cy="4181475"/>
          </a:xfrm>
          <a:prstGeom prst="rect">
            <a:avLst/>
          </a:prstGeom>
          <a:noFill/>
          <a:ln w="9525">
            <a:noFill/>
            <a:miter lim="800000"/>
            <a:headEnd/>
            <a:tailEnd/>
          </a:ln>
          <a:effectLst/>
        </p:spPr>
      </p:pic>
      <p:sp>
        <p:nvSpPr>
          <p:cNvPr id="3" name="TextBox 2"/>
          <p:cNvSpPr txBox="1"/>
          <p:nvPr/>
        </p:nvSpPr>
        <p:spPr>
          <a:xfrm>
            <a:off x="2057400" y="685800"/>
            <a:ext cx="5359609" cy="646331"/>
          </a:xfrm>
          <a:prstGeom prst="rect">
            <a:avLst/>
          </a:prstGeom>
          <a:noFill/>
        </p:spPr>
        <p:txBody>
          <a:bodyPr wrap="none" rtlCol="0">
            <a:spAutoFit/>
          </a:bodyPr>
          <a:lstStyle/>
          <a:p>
            <a:r>
              <a:rPr lang="en-US" sz="3600" b="1" u="sng" dirty="0" smtClean="0"/>
              <a:t>Octal – to – binary encoder</a:t>
            </a:r>
            <a:endParaRPr lang="en-US" sz="3600"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8486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encoder defined in above table has the limitation that only one input can be active at any given time. If two inputs are active simultaneously, the output produces an undefined combination. For ex, if D</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and D</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are 1 simultaneously, the output of the encoder will be 111 because all three outputs are equal to 1. The output 111 does not represent either binary 3 or binary 6. To resolve this ambiguity, encoder circuits must establish an input priority to ensure that only one input is encoded. If we establish a higher priority for inputs with higher subscript numbers, and if both D</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and D</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are 1 at the same time, the output will be 110 because D</a:t>
            </a:r>
            <a:r>
              <a:rPr lang="en-US" sz="2400" baseline="-25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has higher priority than D</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Another ambiguity in the octal-to-binary encoder is that an output with all 0’s is generated when all the inputs are 0, but this output is the input as when D</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is equal to 1. It can be resolved by providing one more output to indicate whether at least one input is equal to 1.</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609600"/>
            <a:ext cx="3627019" cy="707886"/>
          </a:xfrm>
          <a:prstGeom prst="rect">
            <a:avLst/>
          </a:prstGeom>
          <a:noFill/>
        </p:spPr>
        <p:txBody>
          <a:bodyPr wrap="none" rtlCol="0">
            <a:spAutoFit/>
          </a:bodyPr>
          <a:lstStyle/>
          <a:p>
            <a:r>
              <a:rPr lang="en-US" sz="4000" b="1" u="sng" dirty="0" smtClean="0"/>
              <a:t>Priority encoder</a:t>
            </a:r>
            <a:endParaRPr lang="en-US" sz="4000" b="1" u="sng" dirty="0"/>
          </a:p>
        </p:txBody>
      </p:sp>
      <p:sp>
        <p:nvSpPr>
          <p:cNvPr id="3" name="TextBox 2"/>
          <p:cNvSpPr txBox="1"/>
          <p:nvPr/>
        </p:nvSpPr>
        <p:spPr>
          <a:xfrm>
            <a:off x="304800" y="1447801"/>
            <a:ext cx="8382000" cy="1938992"/>
          </a:xfrm>
          <a:prstGeom prst="rect">
            <a:avLst/>
          </a:prstGeom>
          <a:noFill/>
        </p:spPr>
        <p:txBody>
          <a:bodyPr wrap="square" rtlCol="0">
            <a:spAutoFit/>
          </a:bodyPr>
          <a:lstStyle/>
          <a:p>
            <a:pPr algn="just"/>
            <a:r>
              <a:rPr lang="en-US" sz="2400" dirty="0" smtClean="0"/>
              <a:t>	A priority is encoder is an encoder </a:t>
            </a:r>
            <a:r>
              <a:rPr lang="en-US" sz="2400" dirty="0" err="1" smtClean="0"/>
              <a:t>ckt</a:t>
            </a:r>
            <a:r>
              <a:rPr lang="en-US" sz="2400" dirty="0" smtClean="0"/>
              <a:t> that includes the priority function. The operation of the priority encoder is such that if two or more inputs are equal to 1 at the same time , the input having the highest priority will take precedence. The truth table of a four –input priority encoder is given.	</a:t>
            </a:r>
            <a:endParaRPr lang="en-US" sz="2400" dirty="0"/>
          </a:p>
        </p:txBody>
      </p:sp>
      <p:pic>
        <p:nvPicPr>
          <p:cNvPr id="10242" name="Picture 2"/>
          <p:cNvPicPr>
            <a:picLocks noChangeAspect="1" noChangeArrowheads="1"/>
          </p:cNvPicPr>
          <p:nvPr/>
        </p:nvPicPr>
        <p:blipFill>
          <a:blip r:embed="rId2"/>
          <a:srcRect/>
          <a:stretch>
            <a:fillRect/>
          </a:stretch>
        </p:blipFill>
        <p:spPr bwMode="auto">
          <a:xfrm>
            <a:off x="2362200" y="3676650"/>
            <a:ext cx="4429125" cy="31813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87025"/>
            <a:ext cx="7543800" cy="6370975"/>
          </a:xfrm>
          <a:prstGeom prst="rect">
            <a:avLst/>
          </a:prstGeom>
          <a:noFill/>
        </p:spPr>
        <p:txBody>
          <a:bodyPr wrap="square" rtlCol="0">
            <a:spAutoFit/>
          </a:bodyPr>
          <a:lstStyle/>
          <a:p>
            <a:pPr algn="just"/>
            <a:r>
              <a:rPr lang="en-US" sz="2400" dirty="0" smtClean="0"/>
              <a:t>	In addition to the two outputs x and y , the </a:t>
            </a:r>
            <a:r>
              <a:rPr lang="en-US" sz="2400" dirty="0" err="1" smtClean="0"/>
              <a:t>ckt</a:t>
            </a:r>
            <a:r>
              <a:rPr lang="en-US" sz="2400" dirty="0" smtClean="0"/>
              <a:t> has a third output designated by V: this is a </a:t>
            </a:r>
            <a:r>
              <a:rPr lang="en-US" sz="2400" i="1" dirty="0" smtClean="0"/>
              <a:t>valid </a:t>
            </a:r>
            <a:r>
              <a:rPr lang="en-US" sz="2400" dirty="0" smtClean="0"/>
              <a:t>bit indicator that is set to 1 when one or more inputs are equal to 1. If all inputs are 0. there is no valid input and V = 0. The other two outputs are not inspected when V = 0 and are specified as don’ts – care conditions and is represented by X in outputs columns.</a:t>
            </a:r>
          </a:p>
          <a:p>
            <a:pPr algn="just"/>
            <a:endParaRPr lang="en-US" sz="2400" dirty="0" smtClean="0"/>
          </a:p>
          <a:p>
            <a:pPr algn="just"/>
            <a:r>
              <a:rPr lang="en-US" sz="2400" dirty="0" smtClean="0"/>
              <a:t>	According to the above table, the higher the subscript number, the higher the priority of the input. Input D</a:t>
            </a:r>
            <a:r>
              <a:rPr lang="en-US" sz="2400" baseline="-25000" dirty="0" smtClean="0"/>
              <a:t>3</a:t>
            </a:r>
            <a:r>
              <a:rPr lang="en-US" sz="2400" dirty="0" smtClean="0"/>
              <a:t> has the highest priority, so, regardless of the values of the other inputs, when this input is 1., the output for </a:t>
            </a:r>
            <a:r>
              <a:rPr lang="en-US" sz="2400" dirty="0" err="1" smtClean="0"/>
              <a:t>xy</a:t>
            </a:r>
            <a:r>
              <a:rPr lang="en-US" sz="2400" dirty="0" smtClean="0"/>
              <a:t> is 11. D</a:t>
            </a:r>
            <a:r>
              <a:rPr lang="en-US" sz="2400" baseline="-25000" dirty="0" smtClean="0"/>
              <a:t>2</a:t>
            </a:r>
            <a:r>
              <a:rPr lang="en-US" sz="2400" dirty="0" smtClean="0"/>
              <a:t> has the next priority level. The out is 10 if D</a:t>
            </a:r>
            <a:r>
              <a:rPr lang="en-US" sz="2400" baseline="-25000" dirty="0" smtClean="0"/>
              <a:t>2</a:t>
            </a:r>
            <a:r>
              <a:rPr lang="en-US" sz="2400" dirty="0" smtClean="0"/>
              <a:t> =1 provided that D</a:t>
            </a:r>
            <a:r>
              <a:rPr lang="en-US" sz="2400" baseline="-25000" dirty="0" smtClean="0"/>
              <a:t>3</a:t>
            </a:r>
            <a:r>
              <a:rPr lang="en-US" sz="2400" dirty="0" smtClean="0"/>
              <a:t> = 0, regardless of the values of the other two lower priority inputs. The output for D</a:t>
            </a:r>
            <a:r>
              <a:rPr lang="en-US" sz="2400" baseline="-25000" dirty="0" smtClean="0"/>
              <a:t>1</a:t>
            </a:r>
            <a:r>
              <a:rPr lang="en-US" sz="2400" dirty="0" smtClean="0"/>
              <a:t> is generated only if higher priority inputs are 1, and the on down the priority levels.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33400"/>
            <a:ext cx="7302384" cy="830997"/>
          </a:xfrm>
          <a:prstGeom prst="rect">
            <a:avLst/>
          </a:prstGeom>
          <a:noFill/>
        </p:spPr>
        <p:txBody>
          <a:bodyPr wrap="none" rtlCol="0">
            <a:spAutoFit/>
          </a:bodyPr>
          <a:lstStyle/>
          <a:p>
            <a:r>
              <a:rPr lang="en-US" sz="2400" dirty="0" smtClean="0"/>
              <a:t>The k-maps to simplify the truth table is shown as below:</a:t>
            </a:r>
          </a:p>
          <a:p>
            <a:endParaRPr lang="en-US" sz="2400" dirty="0"/>
          </a:p>
        </p:txBody>
      </p:sp>
      <p:pic>
        <p:nvPicPr>
          <p:cNvPr id="11266" name="Picture 2"/>
          <p:cNvPicPr>
            <a:picLocks noChangeAspect="1" noChangeArrowheads="1"/>
          </p:cNvPicPr>
          <p:nvPr/>
        </p:nvPicPr>
        <p:blipFill>
          <a:blip r:embed="rId2"/>
          <a:srcRect/>
          <a:stretch>
            <a:fillRect/>
          </a:stretch>
        </p:blipFill>
        <p:spPr bwMode="auto">
          <a:xfrm>
            <a:off x="1" y="1545118"/>
            <a:ext cx="9144000" cy="426037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457200" y="2895600"/>
            <a:ext cx="8105775" cy="3448050"/>
          </a:xfrm>
          <a:prstGeom prst="rect">
            <a:avLst/>
          </a:prstGeom>
          <a:noFill/>
          <a:ln w="9525">
            <a:noFill/>
            <a:miter lim="800000"/>
            <a:headEnd/>
            <a:tailEnd/>
          </a:ln>
          <a:effectLst/>
        </p:spPr>
      </p:pic>
      <p:sp>
        <p:nvSpPr>
          <p:cNvPr id="3" name="TextBox 2"/>
          <p:cNvSpPr txBox="1"/>
          <p:nvPr/>
        </p:nvSpPr>
        <p:spPr>
          <a:xfrm>
            <a:off x="990600" y="381000"/>
            <a:ext cx="7315201" cy="830997"/>
          </a:xfrm>
          <a:prstGeom prst="rect">
            <a:avLst/>
          </a:prstGeom>
          <a:noFill/>
        </p:spPr>
        <p:txBody>
          <a:bodyPr wrap="square" rtlCol="0">
            <a:spAutoFit/>
          </a:bodyPr>
          <a:lstStyle/>
          <a:p>
            <a:r>
              <a:rPr lang="en-US" sz="2400" dirty="0" smtClean="0"/>
              <a:t>	The </a:t>
            </a:r>
            <a:r>
              <a:rPr lang="en-US" sz="2400" dirty="0" err="1" smtClean="0"/>
              <a:t>ckt</a:t>
            </a:r>
            <a:r>
              <a:rPr lang="en-US" sz="2400" dirty="0" smtClean="0"/>
              <a:t> of  four input priority encoder according to the following Boolean functions:-</a:t>
            </a:r>
            <a:endParaRPr lang="en-US" sz="2400" dirty="0"/>
          </a:p>
        </p:txBody>
      </p:sp>
      <p:pic>
        <p:nvPicPr>
          <p:cNvPr id="12291" name="Picture 3"/>
          <p:cNvPicPr>
            <a:picLocks noChangeAspect="1" noChangeArrowheads="1"/>
          </p:cNvPicPr>
          <p:nvPr/>
        </p:nvPicPr>
        <p:blipFill>
          <a:blip r:embed="rId3"/>
          <a:srcRect/>
          <a:stretch>
            <a:fillRect/>
          </a:stretch>
        </p:blipFill>
        <p:spPr bwMode="auto">
          <a:xfrm>
            <a:off x="3048000" y="1524000"/>
            <a:ext cx="3276600" cy="1362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304800"/>
            <a:ext cx="3589316" cy="523220"/>
          </a:xfrm>
          <a:prstGeom prst="rect">
            <a:avLst/>
          </a:prstGeom>
        </p:spPr>
        <p:txBody>
          <a:bodyPr wrap="none">
            <a:spAutoFit/>
          </a:bodyPr>
          <a:lstStyle/>
          <a:p>
            <a:r>
              <a:rPr lang="en-US" sz="2800" b="1" dirty="0" smtClean="0"/>
              <a:t>The Digital Multiplexer</a:t>
            </a:r>
          </a:p>
        </p:txBody>
      </p:sp>
      <p:sp>
        <p:nvSpPr>
          <p:cNvPr id="3" name="Rectangle 2"/>
          <p:cNvSpPr/>
          <p:nvPr/>
        </p:nvSpPr>
        <p:spPr>
          <a:xfrm>
            <a:off x="609600" y="914400"/>
            <a:ext cx="8001000" cy="3046988"/>
          </a:xfrm>
          <a:prstGeom prst="rect">
            <a:avLst/>
          </a:prstGeom>
        </p:spPr>
        <p:txBody>
          <a:bodyPr wrap="square">
            <a:spAutoFit/>
          </a:bodyPr>
          <a:lstStyle/>
          <a:p>
            <a:pPr algn="just"/>
            <a:r>
              <a:rPr lang="en-US" sz="2400" dirty="0" smtClean="0"/>
              <a:t>	A digital multiplexer (MUX) is a combinational circuits that selects one input (binary information) out of several inputs and direct it to a single output. The particular input selection is controlled by a set of select inputs. The block diagram of a digital multiplexer with </a:t>
            </a:r>
            <a:r>
              <a:rPr lang="en-US" sz="2400" i="1" dirty="0" smtClean="0"/>
              <a:t>n inputs </a:t>
            </a:r>
            <a:r>
              <a:rPr lang="en-US" sz="2400" dirty="0" smtClean="0"/>
              <a:t>lines and single output line. </a:t>
            </a:r>
          </a:p>
          <a:p>
            <a:pPr algn="just"/>
            <a:r>
              <a:rPr lang="en-US" sz="2400" dirty="0" smtClean="0"/>
              <a:t>	For selecting one out of </a:t>
            </a:r>
            <a:r>
              <a:rPr lang="en-US" sz="2400" i="1" dirty="0" smtClean="0"/>
              <a:t>n input, a set of m select </a:t>
            </a:r>
            <a:r>
              <a:rPr lang="en-US" sz="2400" dirty="0" smtClean="0"/>
              <a:t>inputs is required where </a:t>
            </a:r>
            <a:r>
              <a:rPr lang="en-US" sz="2400" i="1" dirty="0" smtClean="0"/>
              <a:t>n = 2</a:t>
            </a:r>
            <a:r>
              <a:rPr lang="en-US" sz="2400" i="1" baseline="30000" dirty="0" smtClean="0"/>
              <a:t>m</a:t>
            </a:r>
          </a:p>
        </p:txBody>
      </p:sp>
      <p:pic>
        <p:nvPicPr>
          <p:cNvPr id="1026" name="Picture 2"/>
          <p:cNvPicPr>
            <a:picLocks noChangeAspect="1" noChangeArrowheads="1"/>
          </p:cNvPicPr>
          <p:nvPr/>
        </p:nvPicPr>
        <p:blipFill>
          <a:blip r:embed="rId2"/>
          <a:srcRect/>
          <a:stretch>
            <a:fillRect/>
          </a:stretch>
        </p:blipFill>
        <p:spPr bwMode="auto">
          <a:xfrm>
            <a:off x="4191000" y="3504600"/>
            <a:ext cx="3505200" cy="3353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5334000" cy="6740307"/>
          </a:xfrm>
          <a:prstGeom prst="rect">
            <a:avLst/>
          </a:prstGeom>
        </p:spPr>
        <p:txBody>
          <a:bodyPr wrap="square">
            <a:spAutoFit/>
          </a:bodyPr>
          <a:lstStyle/>
          <a:p>
            <a:pPr algn="just"/>
            <a:r>
              <a:rPr lang="en-US" sz="2400" dirty="0" smtClean="0"/>
              <a:t>A circuit diagram for a  4-line to 1-line multiplexer (MUX) is shown in Figure.</a:t>
            </a:r>
          </a:p>
          <a:p>
            <a:pPr algn="just"/>
            <a:r>
              <a:rPr lang="en-US" sz="2400" dirty="0" smtClean="0"/>
              <a:t> 	Here, the output Y is equal to the input I</a:t>
            </a:r>
            <a:r>
              <a:rPr lang="en-US" sz="2400" baseline="-25000" dirty="0" smtClean="0"/>
              <a:t>0</a:t>
            </a:r>
            <a:r>
              <a:rPr lang="en-US" sz="2400" dirty="0" smtClean="0"/>
              <a:t>, I</a:t>
            </a:r>
            <a:r>
              <a:rPr lang="en-US" sz="2400" baseline="-25000" dirty="0" smtClean="0"/>
              <a:t>1</a:t>
            </a:r>
            <a:r>
              <a:rPr lang="en-US" sz="2400" dirty="0" smtClean="0"/>
              <a:t>, I</a:t>
            </a:r>
            <a:r>
              <a:rPr lang="en-US" sz="2400" baseline="-25000" dirty="0" smtClean="0"/>
              <a:t>2</a:t>
            </a:r>
            <a:r>
              <a:rPr lang="en-US" sz="2400" dirty="0" smtClean="0"/>
              <a:t>, I</a:t>
            </a:r>
            <a:r>
              <a:rPr lang="en-US" sz="2400" baseline="-25000" dirty="0" smtClean="0"/>
              <a:t>3</a:t>
            </a:r>
            <a:r>
              <a:rPr lang="en-US" sz="2400" dirty="0" smtClean="0"/>
              <a:t> depending on whether the select lines S</a:t>
            </a:r>
            <a:r>
              <a:rPr lang="en-US" sz="2400" baseline="-25000" dirty="0" smtClean="0"/>
              <a:t>1 </a:t>
            </a:r>
            <a:r>
              <a:rPr lang="en-US" sz="2400" dirty="0" smtClean="0"/>
              <a:t>and S</a:t>
            </a:r>
            <a:r>
              <a:rPr lang="en-US" sz="2400" baseline="-25000" dirty="0" smtClean="0"/>
              <a:t>0</a:t>
            </a:r>
            <a:r>
              <a:rPr lang="en-US" sz="2400" dirty="0" smtClean="0"/>
              <a:t> have values 00, 01, 10, 11 for S</a:t>
            </a:r>
            <a:r>
              <a:rPr lang="en-US" sz="2400" baseline="-25000" dirty="0" smtClean="0"/>
              <a:t>1</a:t>
            </a:r>
            <a:r>
              <a:rPr lang="en-US" sz="2400" dirty="0" smtClean="0"/>
              <a:t> and S</a:t>
            </a:r>
            <a:r>
              <a:rPr lang="en-US" sz="2400" baseline="-25000" dirty="0" smtClean="0"/>
              <a:t>0</a:t>
            </a:r>
            <a:r>
              <a:rPr lang="en-US" sz="2400" dirty="0" smtClean="0"/>
              <a:t> , respectively. </a:t>
            </a:r>
          </a:p>
          <a:p>
            <a:pPr algn="just"/>
            <a:r>
              <a:rPr lang="en-US" sz="2400" dirty="0" smtClean="0"/>
              <a:t>	i.e., the output Y is </a:t>
            </a:r>
            <a:r>
              <a:rPr lang="en-US" sz="2400" i="1" dirty="0" smtClean="0"/>
              <a:t>selected to be equal to the input of the line given by</a:t>
            </a:r>
          </a:p>
          <a:p>
            <a:pPr algn="just"/>
            <a:r>
              <a:rPr lang="en-US" sz="2400" dirty="0" smtClean="0"/>
              <a:t>the binary value of the select lines S</a:t>
            </a:r>
            <a:r>
              <a:rPr lang="en-US" sz="2400" baseline="-25000" dirty="0" smtClean="0"/>
              <a:t>1</a:t>
            </a:r>
            <a:r>
              <a:rPr lang="en-US" sz="2400" dirty="0" smtClean="0"/>
              <a:t>S</a:t>
            </a:r>
            <a:r>
              <a:rPr lang="en-US" sz="2400" baseline="-25000" dirty="0" smtClean="0"/>
              <a:t>0</a:t>
            </a:r>
            <a:r>
              <a:rPr lang="en-US" sz="2400" dirty="0" smtClean="0"/>
              <a:t>.</a:t>
            </a:r>
          </a:p>
          <a:p>
            <a:pPr algn="just"/>
            <a:r>
              <a:rPr lang="en-US" sz="2400" dirty="0" smtClean="0"/>
              <a:t>	The logic equation for the circuit shown in Figure is:</a:t>
            </a:r>
          </a:p>
          <a:p>
            <a:pPr algn="just"/>
            <a:endParaRPr lang="en-US" sz="2400" dirty="0" smtClean="0"/>
          </a:p>
          <a:p>
            <a:pPr algn="just"/>
            <a:endParaRPr lang="en-US" sz="2400" dirty="0" smtClean="0"/>
          </a:p>
          <a:p>
            <a:pPr algn="just"/>
            <a:endParaRPr lang="en-US" sz="800" dirty="0" smtClean="0"/>
          </a:p>
          <a:p>
            <a:pPr algn="just"/>
            <a:r>
              <a:rPr lang="en-US" sz="2400" dirty="0" smtClean="0"/>
              <a:t>	A multiplexer is also called a data selector, since it selects one of many inputs and steers the binary information to the output lines.</a:t>
            </a:r>
          </a:p>
        </p:txBody>
      </p:sp>
      <p:pic>
        <p:nvPicPr>
          <p:cNvPr id="2052" name="Picture 4"/>
          <p:cNvPicPr>
            <a:picLocks noChangeAspect="1" noChangeArrowheads="1"/>
          </p:cNvPicPr>
          <p:nvPr/>
        </p:nvPicPr>
        <p:blipFill>
          <a:blip r:embed="rId2">
            <a:lum bright="-20000" contrast="40000"/>
          </a:blip>
          <a:srcRect/>
          <a:stretch>
            <a:fillRect/>
          </a:stretch>
        </p:blipFill>
        <p:spPr bwMode="auto">
          <a:xfrm>
            <a:off x="381000" y="4648200"/>
            <a:ext cx="5450541" cy="537423"/>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638800" y="685800"/>
            <a:ext cx="3505200" cy="5810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315200" y="4572000"/>
            <a:ext cx="1619250" cy="1876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05000" y="1143000"/>
            <a:ext cx="5791199" cy="5561776"/>
          </a:xfrm>
          <a:prstGeom prst="rect">
            <a:avLst/>
          </a:prstGeom>
          <a:noFill/>
          <a:ln w="9525">
            <a:noFill/>
            <a:miter lim="800000"/>
            <a:headEnd/>
            <a:tailEnd/>
          </a:ln>
          <a:effectLst/>
        </p:spPr>
      </p:pic>
      <p:sp>
        <p:nvSpPr>
          <p:cNvPr id="3" name="TextBox 2"/>
          <p:cNvSpPr txBox="1"/>
          <p:nvPr/>
        </p:nvSpPr>
        <p:spPr>
          <a:xfrm>
            <a:off x="2209800" y="457200"/>
            <a:ext cx="6477000" cy="584775"/>
          </a:xfrm>
          <a:prstGeom prst="rect">
            <a:avLst/>
          </a:prstGeom>
          <a:noFill/>
        </p:spPr>
        <p:txBody>
          <a:bodyPr wrap="square" rtlCol="0">
            <a:spAutoFit/>
          </a:bodyPr>
          <a:lstStyle/>
          <a:p>
            <a:r>
              <a:rPr lang="en-US" sz="3200" b="1" u="sng" dirty="0" smtClean="0"/>
              <a:t>Three- to -eight -line decoder</a:t>
            </a:r>
            <a:endParaRPr lang="en-US" sz="32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685800"/>
            <a:ext cx="6477000" cy="584775"/>
          </a:xfrm>
          <a:prstGeom prst="rect">
            <a:avLst/>
          </a:prstGeom>
          <a:noFill/>
        </p:spPr>
        <p:txBody>
          <a:bodyPr wrap="square" rtlCol="0">
            <a:spAutoFit/>
          </a:bodyPr>
          <a:lstStyle/>
          <a:p>
            <a:pPr algn="just"/>
            <a:r>
              <a:rPr lang="en-US" sz="3200" b="1" u="sng" dirty="0" smtClean="0">
                <a:latin typeface="Times New Roman" pitchFamily="18" charset="0"/>
                <a:cs typeface="Times New Roman" pitchFamily="18" charset="0"/>
              </a:rPr>
              <a:t>Boolean Function Implementation</a:t>
            </a:r>
            <a:endParaRPr lang="en-US" sz="3200" b="1" u="sng" dirty="0">
              <a:latin typeface="Times New Roman" pitchFamily="18" charset="0"/>
              <a:cs typeface="Times New Roman" pitchFamily="18" charset="0"/>
            </a:endParaRPr>
          </a:p>
        </p:txBody>
      </p:sp>
      <p:sp>
        <p:nvSpPr>
          <p:cNvPr id="3" name="TextBox 2"/>
          <p:cNvSpPr txBox="1"/>
          <p:nvPr/>
        </p:nvSpPr>
        <p:spPr>
          <a:xfrm>
            <a:off x="838200" y="2209800"/>
            <a:ext cx="7619999"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minterms</a:t>
            </a:r>
            <a:r>
              <a:rPr lang="en-US" sz="2400" dirty="0" smtClean="0">
                <a:latin typeface="Times New Roman" pitchFamily="18" charset="0"/>
                <a:cs typeface="Times New Roman" pitchFamily="18" charset="0"/>
              </a:rPr>
              <a:t> of a function are generated in a multiplexer by the circuit associated with the  selection  inputs. The individual </a:t>
            </a:r>
            <a:r>
              <a:rPr lang="en-US" sz="2400" dirty="0" err="1" smtClean="0">
                <a:latin typeface="Times New Roman" pitchFamily="18" charset="0"/>
                <a:cs typeface="Times New Roman" pitchFamily="18" charset="0"/>
              </a:rPr>
              <a:t>minterms</a:t>
            </a:r>
            <a:r>
              <a:rPr lang="en-US" sz="2400" dirty="0" smtClean="0">
                <a:latin typeface="Times New Roman" pitchFamily="18" charset="0"/>
                <a:cs typeface="Times New Roman" pitchFamily="18" charset="0"/>
              </a:rPr>
              <a:t> can be selected by the data inputs, thereby providing a method of implementing a Boolean function of n-variables with a multiplexer that has n selection inputs and 2</a:t>
            </a:r>
            <a:r>
              <a:rPr lang="en-US" sz="2400" baseline="30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data inputs, one for each </a:t>
            </a:r>
            <a:r>
              <a:rPr lang="en-US" sz="2400" dirty="0" err="1" smtClean="0">
                <a:latin typeface="Times New Roman" pitchFamily="18" charset="0"/>
                <a:cs typeface="Times New Roman" pitchFamily="18" charset="0"/>
              </a:rPr>
              <a:t>mintem</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 more efficient method for implementing a Boolean function of n variables with  a multiplexer that has n-1 selection inputs. The first n-1 variables of the function are connected to the selection inputs of the multiplexer. The remaining single variable of the function is used for the data inputs. </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1371600"/>
            <a:ext cx="3291414" cy="523220"/>
          </a:xfrm>
          <a:prstGeom prst="rect">
            <a:avLst/>
          </a:prstGeom>
        </p:spPr>
        <p:txBody>
          <a:bodyPr wrap="none">
            <a:spAutoFit/>
          </a:bodyPr>
          <a:lstStyle/>
          <a:p>
            <a:r>
              <a:rPr lang="pl-PL" sz="2800" b="1" i="1" dirty="0" smtClean="0"/>
              <a:t>F(x, y, z) = </a:t>
            </a:r>
            <a:r>
              <a:rPr lang="el-GR" sz="2800" b="1" i="1" dirty="0" smtClean="0"/>
              <a:t>Σ</a:t>
            </a:r>
            <a:r>
              <a:rPr lang="pl-PL" sz="2800" b="1" i="1" dirty="0" smtClean="0"/>
              <a:t> ( 1,2,6,7</a:t>
            </a:r>
            <a:r>
              <a:rPr lang="en-US" sz="2800" b="1" i="1" dirty="0" smtClean="0"/>
              <a:t>)</a:t>
            </a:r>
            <a:endParaRPr lang="en-US" sz="2800" dirty="0"/>
          </a:p>
        </p:txBody>
      </p:sp>
      <p:sp>
        <p:nvSpPr>
          <p:cNvPr id="3" name="TextBox 2"/>
          <p:cNvSpPr txBox="1"/>
          <p:nvPr/>
        </p:nvSpPr>
        <p:spPr>
          <a:xfrm>
            <a:off x="685800" y="304800"/>
            <a:ext cx="7315200" cy="830997"/>
          </a:xfrm>
          <a:prstGeom prst="rect">
            <a:avLst/>
          </a:prstGeom>
          <a:noFill/>
        </p:spPr>
        <p:txBody>
          <a:bodyPr wrap="square" rtlCol="0">
            <a:spAutoFit/>
          </a:bodyPr>
          <a:lstStyle/>
          <a:p>
            <a:pPr algn="just"/>
            <a:r>
              <a:rPr lang="en-US" sz="2400" dirty="0" smtClean="0"/>
              <a:t>To demonstrate the above </a:t>
            </a:r>
            <a:r>
              <a:rPr lang="en-US" sz="2400" dirty="0" smtClean="0"/>
              <a:t>procedure, </a:t>
            </a:r>
            <a:r>
              <a:rPr lang="en-US" sz="2400" dirty="0" smtClean="0"/>
              <a:t>consider the Boolean function </a:t>
            </a:r>
            <a:endParaRPr lang="en-US" sz="2400" dirty="0"/>
          </a:p>
        </p:txBody>
      </p:sp>
      <p:sp>
        <p:nvSpPr>
          <p:cNvPr id="4" name="TextBox 3"/>
          <p:cNvSpPr txBox="1"/>
          <p:nvPr/>
        </p:nvSpPr>
        <p:spPr>
          <a:xfrm>
            <a:off x="609600" y="2057400"/>
            <a:ext cx="7696200" cy="830997"/>
          </a:xfrm>
          <a:prstGeom prst="rect">
            <a:avLst/>
          </a:prstGeom>
          <a:noFill/>
        </p:spPr>
        <p:txBody>
          <a:bodyPr wrap="square" rtlCol="0">
            <a:spAutoFit/>
          </a:bodyPr>
          <a:lstStyle/>
          <a:p>
            <a:pPr algn="just"/>
            <a:r>
              <a:rPr lang="en-US" sz="2400" dirty="0" smtClean="0"/>
              <a:t>This function of three variables can be implemented with a four-to-one-line multiplexer as shown in fig.</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609600"/>
            <a:ext cx="8700336" cy="2971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199" y="3457082"/>
            <a:ext cx="7696201" cy="1191117"/>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lum bright="-20000" contrast="40000"/>
          </a:blip>
          <a:srcRect/>
          <a:stretch>
            <a:fillRect/>
          </a:stretch>
        </p:blipFill>
        <p:spPr bwMode="auto">
          <a:xfrm>
            <a:off x="1676400" y="4724400"/>
            <a:ext cx="6005916" cy="19907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20000" contrast="40000"/>
          </a:blip>
          <a:srcRect/>
          <a:stretch>
            <a:fillRect/>
          </a:stretch>
        </p:blipFill>
        <p:spPr bwMode="auto">
          <a:xfrm>
            <a:off x="609600" y="304800"/>
            <a:ext cx="8220598" cy="1019175"/>
          </a:xfrm>
          <a:prstGeom prst="rect">
            <a:avLst/>
          </a:prstGeom>
          <a:noFill/>
          <a:ln w="9525">
            <a:noFill/>
            <a:miter lim="800000"/>
            <a:headEnd/>
            <a:tailEnd/>
          </a:ln>
          <a:effectLst/>
        </p:spPr>
      </p:pic>
      <p:sp>
        <p:nvSpPr>
          <p:cNvPr id="3" name="Rectangle 2"/>
          <p:cNvSpPr/>
          <p:nvPr/>
        </p:nvSpPr>
        <p:spPr>
          <a:xfrm>
            <a:off x="533400" y="1600200"/>
            <a:ext cx="8077200" cy="830997"/>
          </a:xfrm>
          <a:prstGeom prst="rect">
            <a:avLst/>
          </a:prstGeom>
        </p:spPr>
        <p:txBody>
          <a:bodyPr wrap="square">
            <a:spAutoFit/>
          </a:bodyPr>
          <a:lstStyle/>
          <a:p>
            <a:r>
              <a:rPr lang="en-US" sz="2400" b="1" dirty="0" smtClean="0"/>
              <a:t>Solution:-</a:t>
            </a:r>
            <a:r>
              <a:rPr lang="en-US" sz="2400" dirty="0" smtClean="0"/>
              <a:t>we will use A, B, C as data select inputs, or address inputs, connected to S</a:t>
            </a:r>
            <a:r>
              <a:rPr lang="en-US" sz="2400" baseline="-25000" dirty="0" smtClean="0"/>
              <a:t>2</a:t>
            </a:r>
            <a:r>
              <a:rPr lang="en-US" sz="2400" dirty="0" smtClean="0"/>
              <a:t>, S</a:t>
            </a:r>
            <a:r>
              <a:rPr lang="en-US" sz="2400" baseline="-25000" dirty="0" smtClean="0"/>
              <a:t>1</a:t>
            </a:r>
            <a:r>
              <a:rPr lang="en-US" sz="2400" dirty="0" smtClean="0"/>
              <a:t> and S</a:t>
            </a:r>
            <a:r>
              <a:rPr lang="en-US" sz="2400" baseline="-25000" dirty="0" smtClean="0"/>
              <a:t>0</a:t>
            </a:r>
            <a:r>
              <a:rPr lang="en-US" sz="2400" dirty="0" smtClean="0"/>
              <a:t>, respectively.</a:t>
            </a:r>
          </a:p>
        </p:txBody>
      </p:sp>
      <p:pic>
        <p:nvPicPr>
          <p:cNvPr id="4099" name="Picture 3"/>
          <p:cNvPicPr>
            <a:picLocks noChangeAspect="1" noChangeArrowheads="1"/>
          </p:cNvPicPr>
          <p:nvPr/>
        </p:nvPicPr>
        <p:blipFill>
          <a:blip r:embed="rId3"/>
          <a:srcRect/>
          <a:stretch>
            <a:fillRect/>
          </a:stretch>
        </p:blipFill>
        <p:spPr bwMode="auto">
          <a:xfrm>
            <a:off x="609600" y="2667000"/>
            <a:ext cx="4038600" cy="37575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lum bright="-20000" contrast="40000"/>
          </a:blip>
          <a:srcRect/>
          <a:stretch>
            <a:fillRect/>
          </a:stretch>
        </p:blipFill>
        <p:spPr bwMode="auto">
          <a:xfrm>
            <a:off x="5867400" y="2667000"/>
            <a:ext cx="2392680" cy="4038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7709164" cy="1938992"/>
          </a:xfrm>
          <a:prstGeom prst="rect">
            <a:avLst/>
          </a:prstGeom>
          <a:noFill/>
        </p:spPr>
        <p:txBody>
          <a:bodyPr wrap="square" rtlCol="0">
            <a:spAutoFit/>
          </a:bodyPr>
          <a:lstStyle/>
          <a:p>
            <a:pPr algn="just"/>
            <a:r>
              <a:rPr lang="en-US" sz="2400" dirty="0" smtClean="0"/>
              <a:t>The three inputs are decoded into eight outputs, each representing one of the </a:t>
            </a:r>
            <a:r>
              <a:rPr lang="en-US" sz="2400" dirty="0" err="1" smtClean="0"/>
              <a:t>minterms</a:t>
            </a:r>
            <a:r>
              <a:rPr lang="en-US" sz="2400" dirty="0" smtClean="0"/>
              <a:t> of the three input variables. A particular application of this decoder is binary- to- octal- conversion.</a:t>
            </a:r>
          </a:p>
          <a:p>
            <a:pPr algn="just"/>
            <a:endParaRPr lang="en-US" sz="2400" dirty="0" smtClean="0"/>
          </a:p>
        </p:txBody>
      </p:sp>
      <p:pic>
        <p:nvPicPr>
          <p:cNvPr id="3074" name="Picture 2"/>
          <p:cNvPicPr>
            <a:picLocks noChangeAspect="1" noChangeArrowheads="1"/>
          </p:cNvPicPr>
          <p:nvPr/>
        </p:nvPicPr>
        <p:blipFill>
          <a:blip r:embed="rId2"/>
          <a:srcRect/>
          <a:stretch>
            <a:fillRect/>
          </a:stretch>
        </p:blipFill>
        <p:spPr bwMode="auto">
          <a:xfrm>
            <a:off x="838200" y="3048000"/>
            <a:ext cx="7800975" cy="3381375"/>
          </a:xfrm>
          <a:prstGeom prst="rect">
            <a:avLst/>
          </a:prstGeom>
          <a:noFill/>
          <a:ln w="9525">
            <a:noFill/>
            <a:miter lim="800000"/>
            <a:headEnd/>
            <a:tailEnd/>
          </a:ln>
          <a:effectLst/>
        </p:spPr>
      </p:pic>
      <p:sp>
        <p:nvSpPr>
          <p:cNvPr id="4" name="TextBox 3"/>
          <p:cNvSpPr txBox="1"/>
          <p:nvPr/>
        </p:nvSpPr>
        <p:spPr>
          <a:xfrm>
            <a:off x="2133600" y="2438400"/>
            <a:ext cx="5269456" cy="523220"/>
          </a:xfrm>
          <a:prstGeom prst="rect">
            <a:avLst/>
          </a:prstGeom>
          <a:noFill/>
        </p:spPr>
        <p:txBody>
          <a:bodyPr wrap="none" rtlCol="0">
            <a:spAutoFit/>
          </a:bodyPr>
          <a:lstStyle/>
          <a:p>
            <a:pPr algn="ctr"/>
            <a:r>
              <a:rPr lang="en-US" sz="2800" b="1" dirty="0" smtClean="0"/>
              <a:t>Truth table of 3-to-8- line Decoder</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3046988"/>
          </a:xfrm>
          <a:prstGeom prst="rect">
            <a:avLst/>
          </a:prstGeom>
          <a:noFill/>
        </p:spPr>
        <p:txBody>
          <a:bodyPr wrap="square" rtlCol="0">
            <a:spAutoFit/>
          </a:bodyPr>
          <a:lstStyle/>
          <a:p>
            <a:pPr algn="just">
              <a:buFont typeface="Arial" pitchFamily="34" charset="0"/>
              <a:buChar char="•"/>
            </a:pPr>
            <a:r>
              <a:rPr lang="en-US" sz="2400" dirty="0" smtClean="0"/>
              <a:t> Some decoders are constructed with NAND gates. Since a NAND gate produces the AND operation with an inverted output, it becomes more economical to generate the decoder </a:t>
            </a:r>
            <a:r>
              <a:rPr lang="en-US" sz="2400" dirty="0" err="1" smtClean="0"/>
              <a:t>minterms</a:t>
            </a:r>
            <a:r>
              <a:rPr lang="en-US" sz="2400" dirty="0" smtClean="0"/>
              <a:t> in their complemented form. </a:t>
            </a:r>
          </a:p>
          <a:p>
            <a:pPr algn="just">
              <a:buFont typeface="Arial" pitchFamily="34" charset="0"/>
              <a:buChar char="•"/>
            </a:pPr>
            <a:r>
              <a:rPr lang="en-US" sz="2400" dirty="0" smtClean="0"/>
              <a:t> Decoders include one or more enable input to control the circuit operation.</a:t>
            </a:r>
          </a:p>
          <a:p>
            <a:pPr algn="just">
              <a:buFont typeface="Arial" pitchFamily="34" charset="0"/>
              <a:buChar char="•"/>
            </a:pPr>
            <a:r>
              <a:rPr lang="en-US" sz="2400" dirty="0" smtClean="0"/>
              <a:t> A 2-to- 4-line decoder with an enable input constructed with NAND gates is shown in figure</a:t>
            </a:r>
            <a:endParaRPr lang="en-US" sz="2400" dirty="0"/>
          </a:p>
        </p:txBody>
      </p:sp>
      <p:pic>
        <p:nvPicPr>
          <p:cNvPr id="4098" name="Picture 2"/>
          <p:cNvPicPr>
            <a:picLocks noChangeAspect="1" noChangeArrowheads="1"/>
          </p:cNvPicPr>
          <p:nvPr/>
        </p:nvPicPr>
        <p:blipFill>
          <a:blip r:embed="rId2"/>
          <a:srcRect/>
          <a:stretch>
            <a:fillRect/>
          </a:stretch>
        </p:blipFill>
        <p:spPr bwMode="auto">
          <a:xfrm>
            <a:off x="1600200" y="3416619"/>
            <a:ext cx="5638800" cy="321278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2308324"/>
          </a:xfrm>
          <a:prstGeom prst="rect">
            <a:avLst/>
          </a:prstGeom>
          <a:noFill/>
        </p:spPr>
        <p:txBody>
          <a:bodyPr wrap="square" rtlCol="0">
            <a:spAutoFit/>
          </a:bodyPr>
          <a:lstStyle/>
          <a:p>
            <a:pPr algn="just"/>
            <a:r>
              <a:rPr lang="en-US" sz="2400" dirty="0" smtClean="0"/>
              <a:t>The circuits operates with complemented outputs and a complemented enable input. The decoder is enabled  when E is equal to 0. As in the truth Table, only one output can be equal to 0 at any given time, all other outputs are equal to one.</a:t>
            </a:r>
          </a:p>
          <a:p>
            <a:pPr algn="just"/>
            <a:r>
              <a:rPr lang="en-US" sz="2400" dirty="0" smtClean="0"/>
              <a:t> The circuit is disabled when E is equal to 1, regardless of the values of the other inputs.</a:t>
            </a:r>
            <a:endParaRPr lang="en-US" sz="2400" dirty="0"/>
          </a:p>
        </p:txBody>
      </p:sp>
      <p:pic>
        <p:nvPicPr>
          <p:cNvPr id="5122" name="Picture 2"/>
          <p:cNvPicPr>
            <a:picLocks noChangeAspect="1" noChangeArrowheads="1"/>
          </p:cNvPicPr>
          <p:nvPr/>
        </p:nvPicPr>
        <p:blipFill>
          <a:blip r:embed="rId2"/>
          <a:srcRect/>
          <a:stretch>
            <a:fillRect/>
          </a:stretch>
        </p:blipFill>
        <p:spPr bwMode="auto">
          <a:xfrm>
            <a:off x="1981200" y="3276600"/>
            <a:ext cx="5105400" cy="321012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7772400" cy="1569660"/>
          </a:xfrm>
          <a:prstGeom prst="rect">
            <a:avLst/>
          </a:prstGeom>
          <a:noFill/>
        </p:spPr>
        <p:txBody>
          <a:bodyPr wrap="square" rtlCol="0">
            <a:spAutoFit/>
          </a:bodyPr>
          <a:lstStyle/>
          <a:p>
            <a:r>
              <a:rPr lang="en-US" sz="2400" dirty="0" smtClean="0"/>
              <a:t> Decoders with enable inputs can be connected together to form a larger decoder circuit. Figure as below, shows two 3-to-8-line decoders with enable inputs connected to form a 4-to-16-line decoder.</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1066800" y="2438400"/>
            <a:ext cx="6667500" cy="4229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609600"/>
            <a:ext cx="8305800" cy="4647426"/>
          </a:xfrm>
          <a:prstGeom prst="rect">
            <a:avLst/>
          </a:prstGeom>
          <a:noFill/>
        </p:spPr>
        <p:txBody>
          <a:bodyPr wrap="square" rtlCol="0">
            <a:spAutoFit/>
          </a:bodyPr>
          <a:lstStyle/>
          <a:p>
            <a:pPr algn="just"/>
            <a:r>
              <a:rPr lang="en-US" sz="3200" b="1" dirty="0" smtClean="0"/>
              <a:t>Working:- </a:t>
            </a:r>
          </a:p>
          <a:p>
            <a:pPr algn="just"/>
            <a:r>
              <a:rPr lang="en-US" sz="2400" dirty="0" smtClean="0"/>
              <a:t>When w=0, the top decoder is enabled and the other is disabled. The bottom decoder outputs are all 0’s , and the top eight outputs generate </a:t>
            </a:r>
            <a:r>
              <a:rPr lang="en-US" sz="2400" dirty="0" err="1" smtClean="0"/>
              <a:t>minterms</a:t>
            </a:r>
            <a:r>
              <a:rPr lang="en-US" sz="2400" dirty="0" smtClean="0"/>
              <a:t> 0000 to 0111. When w = 1, the enable conditions are reversed, the bottom decoder outputs generate </a:t>
            </a:r>
            <a:r>
              <a:rPr lang="en-US" sz="2400" dirty="0" err="1" smtClean="0"/>
              <a:t>minterms</a:t>
            </a:r>
            <a:r>
              <a:rPr lang="en-US" sz="2400" dirty="0" smtClean="0"/>
              <a:t> 1000 to 1111, while the outputs of the top decoder are all 0’s. </a:t>
            </a:r>
          </a:p>
          <a:p>
            <a:pPr algn="just"/>
            <a:endParaRPr lang="en-US" sz="2400" dirty="0" smtClean="0"/>
          </a:p>
          <a:p>
            <a:pPr algn="just"/>
            <a:r>
              <a:rPr lang="en-US" sz="2400" dirty="0" smtClean="0"/>
              <a:t>In general, enable inputs are convenient feature for interconnecting two or more standard components for the purpose of combining them into a similar function with more inputs and outputs.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Combinational logic Implementation</a:t>
            </a:r>
            <a:endParaRPr lang="en-US" b="1" u="sng" dirty="0"/>
          </a:p>
        </p:txBody>
      </p:sp>
      <p:sp>
        <p:nvSpPr>
          <p:cNvPr id="3" name="TextBox 2"/>
          <p:cNvSpPr txBox="1"/>
          <p:nvPr/>
        </p:nvSpPr>
        <p:spPr>
          <a:xfrm>
            <a:off x="838200" y="1595021"/>
            <a:ext cx="7772400" cy="5262979"/>
          </a:xfrm>
          <a:prstGeom prst="rect">
            <a:avLst/>
          </a:prstGeom>
          <a:noFill/>
        </p:spPr>
        <p:txBody>
          <a:bodyPr wrap="square" rtlCol="0">
            <a:spAutoFit/>
          </a:bodyPr>
          <a:lstStyle/>
          <a:p>
            <a:pPr algn="just"/>
            <a:r>
              <a:rPr lang="en-US" sz="2400" dirty="0" smtClean="0"/>
              <a:t>	Since any Boolean function can be expressed in sum- of –</a:t>
            </a:r>
            <a:r>
              <a:rPr lang="en-US" sz="2400" dirty="0" err="1" smtClean="0"/>
              <a:t>minterms</a:t>
            </a:r>
            <a:r>
              <a:rPr lang="en-US" sz="2400" dirty="0" smtClean="0"/>
              <a:t> form, a decoder that generates the </a:t>
            </a:r>
            <a:r>
              <a:rPr lang="en-US" sz="2400" dirty="0" err="1" smtClean="0"/>
              <a:t>minterms</a:t>
            </a:r>
            <a:r>
              <a:rPr lang="en-US" sz="2400" dirty="0" smtClean="0"/>
              <a:t> of the function, together with an external OR gate that forms their logical sum, provides a hardware implementation of the function.  In this way, any combinational circuit with </a:t>
            </a:r>
            <a:r>
              <a:rPr lang="en-US" sz="2400" i="1" dirty="0" smtClean="0"/>
              <a:t>n</a:t>
            </a:r>
            <a:r>
              <a:rPr lang="en-US" sz="2400" dirty="0" smtClean="0"/>
              <a:t> -inputs and </a:t>
            </a:r>
            <a:r>
              <a:rPr lang="en-US" sz="2400" i="1" dirty="0" smtClean="0"/>
              <a:t>m -</a:t>
            </a:r>
            <a:r>
              <a:rPr lang="en-US" sz="2400" dirty="0" smtClean="0"/>
              <a:t> outputs can be implemented with an n-to-2</a:t>
            </a:r>
            <a:r>
              <a:rPr lang="en-US" sz="2400" baseline="30000" dirty="0" smtClean="0"/>
              <a:t>n</a:t>
            </a:r>
            <a:r>
              <a:rPr lang="en-US" sz="2400" dirty="0" smtClean="0"/>
              <a:t> – line decider and </a:t>
            </a:r>
            <a:r>
              <a:rPr lang="en-US" sz="2400" i="1" dirty="0" smtClean="0"/>
              <a:t>m -</a:t>
            </a:r>
            <a:r>
              <a:rPr lang="en-US" sz="2400" dirty="0" smtClean="0"/>
              <a:t> OR gates. </a:t>
            </a:r>
          </a:p>
          <a:p>
            <a:pPr algn="just"/>
            <a:endParaRPr lang="en-US" sz="2400" dirty="0" smtClean="0"/>
          </a:p>
          <a:p>
            <a:pPr algn="just"/>
            <a:r>
              <a:rPr lang="en-US" sz="2400" dirty="0" smtClean="0"/>
              <a:t>	 For implementation, first express the </a:t>
            </a:r>
            <a:r>
              <a:rPr lang="en-US" sz="2400" dirty="0" err="1" smtClean="0"/>
              <a:t>Boolaen</a:t>
            </a:r>
            <a:r>
              <a:rPr lang="en-US" sz="2400" dirty="0" smtClean="0"/>
              <a:t> function as a sum of </a:t>
            </a:r>
            <a:r>
              <a:rPr lang="en-US" sz="2400" dirty="0" err="1" smtClean="0"/>
              <a:t>minterms</a:t>
            </a:r>
            <a:r>
              <a:rPr lang="en-US" sz="2400" dirty="0" smtClean="0"/>
              <a:t> then a decoder is chosen that generates all the </a:t>
            </a:r>
            <a:r>
              <a:rPr lang="en-US" sz="2400" dirty="0" err="1" smtClean="0"/>
              <a:t>minterms</a:t>
            </a:r>
            <a:r>
              <a:rPr lang="en-US" sz="2400" dirty="0" smtClean="0"/>
              <a:t> of the input variables. The inputs of each OR gate are selected from the decoder outputs according to the list of </a:t>
            </a:r>
            <a:r>
              <a:rPr lang="en-US" sz="2400" dirty="0" err="1" smtClean="0"/>
              <a:t>minterms</a:t>
            </a:r>
            <a:r>
              <a:rPr lang="en-US" sz="2400" dirty="0" smtClean="0"/>
              <a:t> of each function.</a:t>
            </a:r>
          </a:p>
          <a:p>
            <a:pPr algn="just"/>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153400" cy="954107"/>
          </a:xfrm>
          <a:prstGeom prst="rect">
            <a:avLst/>
          </a:prstGeom>
          <a:noFill/>
        </p:spPr>
        <p:txBody>
          <a:bodyPr wrap="square" rtlCol="0">
            <a:spAutoFit/>
          </a:bodyPr>
          <a:lstStyle/>
          <a:p>
            <a:pPr algn="ctr"/>
            <a:r>
              <a:rPr lang="en-US" sz="2800" b="1" dirty="0" smtClean="0"/>
              <a:t>Implementation of Full adder with 3-to-8-line decoder and OR gate</a:t>
            </a:r>
            <a:endParaRPr lang="en-US" sz="2800" b="1" dirty="0"/>
          </a:p>
        </p:txBody>
      </p:sp>
      <p:sp>
        <p:nvSpPr>
          <p:cNvPr id="3" name="TextBox 2"/>
          <p:cNvSpPr txBox="1"/>
          <p:nvPr/>
        </p:nvSpPr>
        <p:spPr>
          <a:xfrm>
            <a:off x="762000" y="1143000"/>
            <a:ext cx="7543799" cy="2308324"/>
          </a:xfrm>
          <a:prstGeom prst="rect">
            <a:avLst/>
          </a:prstGeom>
          <a:noFill/>
        </p:spPr>
        <p:txBody>
          <a:bodyPr wrap="square" rtlCol="0">
            <a:spAutoFit/>
          </a:bodyPr>
          <a:lstStyle/>
          <a:p>
            <a:pPr algn="just"/>
            <a:r>
              <a:rPr lang="en-US" sz="2400" dirty="0" smtClean="0"/>
              <a:t>From the truth table of the full adder , we obtain the functions for the combinational circuit in sum-of-</a:t>
            </a:r>
            <a:r>
              <a:rPr lang="en-US" sz="2400" dirty="0" err="1" smtClean="0"/>
              <a:t>minterms</a:t>
            </a:r>
            <a:r>
              <a:rPr lang="en-US" sz="2400" dirty="0" smtClean="0"/>
              <a:t> form:</a:t>
            </a:r>
          </a:p>
          <a:p>
            <a:pPr algn="ctr"/>
            <a:r>
              <a:rPr lang="en-US" sz="2400" dirty="0" smtClean="0"/>
              <a:t>S(</a:t>
            </a:r>
            <a:r>
              <a:rPr lang="en-US" sz="2400" dirty="0" err="1" smtClean="0"/>
              <a:t>x,y,z</a:t>
            </a:r>
            <a:r>
              <a:rPr lang="en-US" sz="2400" dirty="0" smtClean="0"/>
              <a:t>) = </a:t>
            </a:r>
            <a:r>
              <a:rPr lang="el-GR" sz="2400" dirty="0" smtClean="0"/>
              <a:t>Σ</a:t>
            </a:r>
            <a:r>
              <a:rPr lang="en-US" sz="2400" dirty="0" smtClean="0"/>
              <a:t> (1,2,4,7)</a:t>
            </a:r>
          </a:p>
          <a:p>
            <a:pPr algn="ctr"/>
            <a:r>
              <a:rPr lang="en-US" sz="2400" dirty="0" smtClean="0"/>
              <a:t>C(</a:t>
            </a:r>
            <a:r>
              <a:rPr lang="en-US" sz="2400" dirty="0" err="1" smtClean="0"/>
              <a:t>x,y,z</a:t>
            </a:r>
            <a:r>
              <a:rPr lang="en-US" sz="2400" dirty="0" smtClean="0"/>
              <a:t>) = </a:t>
            </a:r>
            <a:r>
              <a:rPr lang="el-GR" sz="2400" dirty="0" smtClean="0"/>
              <a:t>Σ</a:t>
            </a:r>
            <a:r>
              <a:rPr lang="en-US" sz="2400" dirty="0" smtClean="0"/>
              <a:t> (3,5,6,7) </a:t>
            </a:r>
          </a:p>
          <a:p>
            <a:pPr algn="ctr"/>
            <a:endParaRPr lang="en-US" sz="2400" dirty="0"/>
          </a:p>
        </p:txBody>
      </p:sp>
      <p:pic>
        <p:nvPicPr>
          <p:cNvPr id="7170" name="Picture 2"/>
          <p:cNvPicPr>
            <a:picLocks noChangeAspect="1" noChangeArrowheads="1"/>
          </p:cNvPicPr>
          <p:nvPr/>
        </p:nvPicPr>
        <p:blipFill>
          <a:blip r:embed="rId2"/>
          <a:srcRect/>
          <a:stretch>
            <a:fillRect/>
          </a:stretch>
        </p:blipFill>
        <p:spPr bwMode="auto">
          <a:xfrm>
            <a:off x="1600200" y="3124200"/>
            <a:ext cx="6219825" cy="351828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545</Words>
  <Application>Microsoft Office PowerPoint</Application>
  <PresentationFormat>On-screen Show (4:3)</PresentationFormat>
  <Paragraphs>64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Combinational logic Implementation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Student</cp:lastModifiedBy>
  <cp:revision>70</cp:revision>
  <dcterms:created xsi:type="dcterms:W3CDTF">2006-08-16T00:00:00Z</dcterms:created>
  <dcterms:modified xsi:type="dcterms:W3CDTF">2011-10-14T10:13:04Z</dcterms:modified>
</cp:coreProperties>
</file>