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0" r:id="rId4"/>
    <p:sldId id="261" r:id="rId5"/>
    <p:sldId id="269" r:id="rId6"/>
    <p:sldId id="270" r:id="rId7"/>
    <p:sldId id="271" r:id="rId8"/>
    <p:sldId id="272" r:id="rId9"/>
    <p:sldId id="273" r:id="rId10"/>
    <p:sldId id="262" r:id="rId11"/>
    <p:sldId id="259" r:id="rId12"/>
    <p:sldId id="263" r:id="rId13"/>
    <p:sldId id="264" r:id="rId14"/>
    <p:sldId id="265" r:id="rId15"/>
    <p:sldId id="266" r:id="rId16"/>
    <p:sldId id="267"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696" y="3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ABE89E-6E85-4149-82F5-9A76B06C5CF6}" type="datetimeFigureOut">
              <a:rPr lang="en-US" smtClean="0"/>
              <a:pPr/>
              <a:t>3/14/2016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CE5D2B-1233-4B13-9558-DC814B10EBD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CE5D2B-1233-4B13-9558-DC814B10EBD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CE5D2B-1233-4B13-9558-DC814B10EBD0}"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1000"/>
            <a:ext cx="7010400" cy="523220"/>
          </a:xfrm>
          <a:prstGeom prst="rect">
            <a:avLst/>
          </a:prstGeom>
          <a:noFill/>
        </p:spPr>
        <p:txBody>
          <a:bodyPr wrap="square" rtlCol="0">
            <a:spAutoFit/>
          </a:bodyPr>
          <a:lstStyle/>
          <a:p>
            <a:pPr algn="ctr"/>
            <a:r>
              <a:rPr lang="en-US" sz="2800" b="1" u="sng" dirty="0" smtClean="0">
                <a:latin typeface="Times New Roman" pitchFamily="18" charset="0"/>
                <a:cs typeface="Times New Roman" pitchFamily="18" charset="0"/>
              </a:rPr>
              <a:t>Digital Logic families</a:t>
            </a:r>
            <a:endParaRPr lang="en-US" sz="2800" b="1" u="sng" dirty="0">
              <a:latin typeface="Times New Roman" pitchFamily="18" charset="0"/>
              <a:cs typeface="Times New Roman" pitchFamily="18" charset="0"/>
            </a:endParaRPr>
          </a:p>
        </p:txBody>
      </p:sp>
      <p:sp>
        <p:nvSpPr>
          <p:cNvPr id="3" name="TextBox 2"/>
          <p:cNvSpPr txBox="1"/>
          <p:nvPr/>
        </p:nvSpPr>
        <p:spPr>
          <a:xfrm>
            <a:off x="609600" y="1524000"/>
            <a:ext cx="7924800" cy="489364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The IC digital logic families are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RTL		Resistor –transistor logic</a:t>
            </a:r>
          </a:p>
          <a:p>
            <a:pPr algn="just"/>
            <a:r>
              <a:rPr lang="en-US" sz="2400" dirty="0" smtClean="0">
                <a:latin typeface="Times New Roman" pitchFamily="18" charset="0"/>
                <a:cs typeface="Times New Roman" pitchFamily="18" charset="0"/>
              </a:rPr>
              <a:t>DTL		Diode-transistor logic</a:t>
            </a:r>
          </a:p>
          <a:p>
            <a:pPr algn="just"/>
            <a:r>
              <a:rPr lang="en-US" sz="2400" dirty="0" smtClean="0">
                <a:latin typeface="Times New Roman" pitchFamily="18" charset="0"/>
                <a:cs typeface="Times New Roman" pitchFamily="18" charset="0"/>
              </a:rPr>
              <a:t>TTL		Transistor-transistor logic</a:t>
            </a:r>
          </a:p>
          <a:p>
            <a:pPr algn="just"/>
            <a:r>
              <a:rPr lang="en-US" sz="2400" dirty="0" smtClean="0">
                <a:latin typeface="Times New Roman" pitchFamily="18" charset="0"/>
                <a:cs typeface="Times New Roman" pitchFamily="18" charset="0"/>
              </a:rPr>
              <a:t>ECL 	</a:t>
            </a:r>
            <a:r>
              <a:rPr lang="en-US" sz="2400" smtClean="0">
                <a:latin typeface="Times New Roman" pitchFamily="18" charset="0"/>
                <a:cs typeface="Times New Roman" pitchFamily="18" charset="0"/>
              </a:rPr>
              <a:t>	</a:t>
            </a:r>
            <a:r>
              <a:rPr lang="en-US" sz="2400" smtClean="0">
                <a:latin typeface="Times New Roman" pitchFamily="18" charset="0"/>
                <a:cs typeface="Times New Roman" pitchFamily="18" charset="0"/>
              </a:rPr>
              <a:t>Emitter-coupled </a:t>
            </a:r>
            <a:r>
              <a:rPr lang="en-US" sz="2400" dirty="0" smtClean="0">
                <a:latin typeface="Times New Roman" pitchFamily="18" charset="0"/>
                <a:cs typeface="Times New Roman" pitchFamily="18" charset="0"/>
              </a:rPr>
              <a:t>logic</a:t>
            </a:r>
          </a:p>
          <a:p>
            <a:pPr algn="just"/>
            <a:r>
              <a:rPr lang="en-US" sz="2400" dirty="0" smtClean="0">
                <a:latin typeface="Times New Roman" pitchFamily="18" charset="0"/>
                <a:cs typeface="Times New Roman" pitchFamily="18" charset="0"/>
              </a:rPr>
              <a:t>MOS		Metal-oxide semiconductor</a:t>
            </a:r>
          </a:p>
          <a:p>
            <a:pPr algn="just"/>
            <a:r>
              <a:rPr lang="en-US" sz="2400" dirty="0" smtClean="0">
                <a:latin typeface="Times New Roman" pitchFamily="18" charset="0"/>
                <a:cs typeface="Times New Roman" pitchFamily="18" charset="0"/>
              </a:rPr>
              <a:t>CMOS		Complementary metal-oxide semiconductor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basic circuit in each IC digital logic family is a NAND or NOR gate. This basic circuit is the primary building block from which all other more complex digital components are obtained.</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382000" cy="3416320"/>
          </a:xfrm>
          <a:prstGeom prst="rect">
            <a:avLst/>
          </a:prstGeom>
        </p:spPr>
        <p:txBody>
          <a:bodyPr wrap="square">
            <a:spAutoFit/>
          </a:bodyPr>
          <a:lstStyle/>
          <a:p>
            <a:pPr algn="just"/>
            <a:r>
              <a:rPr lang="en-US" sz="2400" b="1" dirty="0" smtClean="0">
                <a:latin typeface="Times New Roman" pitchFamily="18" charset="0"/>
                <a:cs typeface="Times New Roman" pitchFamily="18" charset="0"/>
              </a:rPr>
              <a:t>Metal –Oxide Semiconductor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FET is a </a:t>
            </a:r>
            <a:r>
              <a:rPr lang="en-US" sz="2400" dirty="0" err="1" smtClean="0">
                <a:latin typeface="Times New Roman" pitchFamily="18" charset="0"/>
                <a:cs typeface="Times New Roman" pitchFamily="18" charset="0"/>
              </a:rPr>
              <a:t>unipolar</a:t>
            </a:r>
            <a:r>
              <a:rPr lang="en-US" sz="2400" dirty="0" smtClean="0">
                <a:latin typeface="Times New Roman" pitchFamily="18" charset="0"/>
                <a:cs typeface="Times New Roman" pitchFamily="18" charset="0"/>
              </a:rPr>
              <a:t> transistor, since its operation depends on the flow of  only one type of carrier.  Two types of FET</a:t>
            </a:r>
          </a:p>
          <a:p>
            <a:pPr marL="457200" indent="-457200" algn="just">
              <a:buAutoNum type="arabicPeriod"/>
            </a:pPr>
            <a:r>
              <a:rPr lang="en-US" sz="2400" dirty="0" smtClean="0">
                <a:latin typeface="Times New Roman" pitchFamily="18" charset="0"/>
                <a:cs typeface="Times New Roman" pitchFamily="18" charset="0"/>
              </a:rPr>
              <a:t>JFET  	- Used in linear circuits.</a:t>
            </a:r>
          </a:p>
          <a:p>
            <a:pPr marL="457200" indent="-457200" algn="just">
              <a:buAutoNum type="arabicPeriod"/>
            </a:pPr>
            <a:r>
              <a:rPr lang="en-US" sz="2400" dirty="0" smtClean="0">
                <a:latin typeface="Times New Roman" pitchFamily="18" charset="0"/>
                <a:cs typeface="Times New Roman" pitchFamily="18" charset="0"/>
              </a:rPr>
              <a:t>MOS-FET	- Used in Digital circuits.</a:t>
            </a:r>
          </a:p>
          <a:p>
            <a:pPr marL="457200" indent="-457200" algn="just">
              <a:buAutoNum type="arabicPeriod"/>
            </a:pPr>
            <a:endParaRPr lang="en-US" sz="2400" dirty="0" smtClean="0">
              <a:latin typeface="Times New Roman" pitchFamily="18" charset="0"/>
              <a:cs typeface="Times New Roman" pitchFamily="18" charset="0"/>
            </a:endParaRPr>
          </a:p>
          <a:p>
            <a:pPr marL="457200" indent="-457200" algn="just"/>
            <a:r>
              <a:rPr lang="en-US" sz="2400" b="1" dirty="0" smtClean="0">
                <a:latin typeface="Times New Roman" pitchFamily="18" charset="0"/>
                <a:cs typeface="Times New Roman" pitchFamily="18" charset="0"/>
              </a:rPr>
              <a:t>The Basic structure and Symbols of MOS Transistors:- </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191000" y="4267200"/>
            <a:ext cx="4789756" cy="22479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390525" y="4127619"/>
            <a:ext cx="3571875" cy="273038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38200" y="724728"/>
            <a:ext cx="2971800" cy="255187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0" y="762000"/>
            <a:ext cx="4295775" cy="2419350"/>
          </a:xfrm>
          <a:prstGeom prst="rect">
            <a:avLst/>
          </a:prstGeom>
          <a:noFill/>
          <a:ln w="9525">
            <a:noFill/>
            <a:miter lim="800000"/>
            <a:headEnd/>
            <a:tailEnd/>
          </a:ln>
          <a:effectLst/>
        </p:spPr>
      </p:pic>
      <p:sp>
        <p:nvSpPr>
          <p:cNvPr id="5" name="TextBox 4"/>
          <p:cNvSpPr txBox="1"/>
          <p:nvPr/>
        </p:nvSpPr>
        <p:spPr>
          <a:xfrm>
            <a:off x="609600" y="3810000"/>
            <a:ext cx="8153400" cy="1938992"/>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One advantage of the MOS device is that it can be used not only as a transistor but as a resistor as well. A resistor is obtained from the MOS by permanently biasing the gate terminal for conduction. The ratio of the source-drain voltage to the channel current then determines the value of the resistance.</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830997"/>
          </a:xfrm>
          <a:prstGeom prst="rect">
            <a:avLst/>
          </a:prstGeom>
          <a:noFill/>
        </p:spPr>
        <p:txBody>
          <a:bodyPr wrap="square" rtlCol="0">
            <a:spAutoFit/>
          </a:bodyPr>
          <a:lstStyle/>
          <a:p>
            <a:r>
              <a:rPr lang="en-US" sz="2400" dirty="0" smtClean="0">
                <a:latin typeface="Times New Roman" pitchFamily="18" charset="0"/>
                <a:cs typeface="Times New Roman" pitchFamily="18" charset="0"/>
              </a:rPr>
              <a:t>	Three logic circuits using MOS  devices are shown in figure  (as below) :- </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04800" y="1343161"/>
            <a:ext cx="8610600" cy="4295639"/>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28600"/>
            <a:ext cx="8305800" cy="637097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The Inverter circuit uses two MOS devices. Q1 acts as the load resistor and Q2 as the active device. The load resistor MOS has its gate connected to V</a:t>
            </a:r>
            <a:r>
              <a:rPr lang="en-US" sz="2400" baseline="-25000" dirty="0"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 thus maintaining it in the conduction state. When the input voltage is low (below V</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Q2  turns off. Since Q1 is always ON, the output voltage is about V</a:t>
            </a:r>
            <a:r>
              <a:rPr lang="en-US" sz="2400" baseline="-25000" dirty="0"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 	When the input voltage is high (above V</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Q2 turns ON. Current flows from V</a:t>
            </a:r>
            <a:r>
              <a:rPr lang="en-US" sz="2400" baseline="-25000" dirty="0" smtClean="0">
                <a:latin typeface="Times New Roman" pitchFamily="18" charset="0"/>
                <a:cs typeface="Times New Roman" pitchFamily="18" charset="0"/>
              </a:rPr>
              <a:t>DD</a:t>
            </a:r>
            <a:r>
              <a:rPr lang="en-US" sz="2400" dirty="0" smtClean="0">
                <a:latin typeface="Times New Roman" pitchFamily="18" charset="0"/>
                <a:cs typeface="Times New Roman" pitchFamily="18" charset="0"/>
              </a:rPr>
              <a:t> through the load resistor Q1 and into Q2. The geometry of the two MOS  devices must be such that the resistance of Q2, when conducting, is much less than the resistance of Q1 to maintain the output Y at a voltage below V</a:t>
            </a:r>
            <a:r>
              <a:rPr lang="en-US" sz="2400" baseline="-25000"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NAND gate shown in figure uses transistors in series. Inputs A and B must both be high for all transistors conduct and causes the input to go low. If either input is low, the corresponding transistor is turned off and the output is high. Again the series resistance formed by the two active  MOS devices must be much less than the resistance of the load –resistor MOS.</a:t>
            </a: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8382000" cy="1569660"/>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The NOR gate as shown above uses transistors in parallel. If either input is high, the corresponding transistor conducts and the output is low. If all  inputs are low, all active transistors are off and the output is high.</a:t>
            </a:r>
            <a:endParaRPr lang="en-US" sz="2400" dirty="0">
              <a:latin typeface="Times New Roman" pitchFamily="18" charset="0"/>
              <a:cs typeface="Times New Roman" pitchFamily="18" charset="0"/>
            </a:endParaRPr>
          </a:p>
        </p:txBody>
      </p:sp>
      <p:sp>
        <p:nvSpPr>
          <p:cNvPr id="3" name="TextBox 2"/>
          <p:cNvSpPr txBox="1"/>
          <p:nvPr/>
        </p:nvSpPr>
        <p:spPr>
          <a:xfrm>
            <a:off x="457200" y="2362200"/>
            <a:ext cx="8153400" cy="4278094"/>
          </a:xfrm>
          <a:prstGeom prst="rect">
            <a:avLst/>
          </a:prstGeom>
          <a:noFill/>
        </p:spPr>
        <p:txBody>
          <a:bodyPr wrap="square" rtlCol="0">
            <a:spAutoFit/>
          </a:bodyPr>
          <a:lstStyle/>
          <a:p>
            <a:r>
              <a:rPr lang="en-US" sz="2800" b="1" u="sng" dirty="0" smtClean="0">
                <a:latin typeface="Times New Roman" pitchFamily="18" charset="0"/>
                <a:cs typeface="Times New Roman" pitchFamily="18" charset="0"/>
              </a:rPr>
              <a:t>Complementary MOS  (CMOS):-</a:t>
            </a:r>
          </a:p>
          <a:p>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CMOS  circuits take advantage of the fact that both n-channel and p-channel devices can be fabricated on the same substrate. CMOS circuits consists of both types of MOS devices, interconnected to form logic functions.</a:t>
            </a:r>
          </a:p>
          <a:p>
            <a:pPr algn="just"/>
            <a:r>
              <a:rPr lang="en-US" sz="2400" dirty="0" smtClean="0">
                <a:latin typeface="Times New Roman" pitchFamily="18" charset="0"/>
                <a:cs typeface="Times New Roman" pitchFamily="18" charset="0"/>
              </a:rPr>
              <a:t>	To understand the operation of the inverter the following facts are important :-</a:t>
            </a:r>
          </a:p>
          <a:p>
            <a:pPr algn="just"/>
            <a:endParaRPr lang="en-US" sz="1000" dirty="0" smtClean="0">
              <a:latin typeface="Times New Roman" pitchFamily="18" charset="0"/>
              <a:cs typeface="Times New Roman" pitchFamily="18" charset="0"/>
            </a:endParaRPr>
          </a:p>
          <a:p>
            <a:pPr marL="457200" indent="-457200" algn="just">
              <a:buAutoNum type="arabicPeriod"/>
            </a:pPr>
            <a:r>
              <a:rPr lang="en-US" sz="2400" dirty="0" smtClean="0">
                <a:latin typeface="Times New Roman" pitchFamily="18" charset="0"/>
                <a:cs typeface="Times New Roman" pitchFamily="18" charset="0"/>
              </a:rPr>
              <a:t>The n-MOS conducts when V</a:t>
            </a:r>
            <a:r>
              <a:rPr lang="en-US" sz="2400" baseline="-25000" dirty="0" smtClean="0">
                <a:latin typeface="Times New Roman" pitchFamily="18" charset="0"/>
                <a:cs typeface="Times New Roman" pitchFamily="18" charset="0"/>
              </a:rPr>
              <a:t>GS</a:t>
            </a:r>
            <a:r>
              <a:rPr lang="en-US" sz="2400" dirty="0" smtClean="0">
                <a:latin typeface="Times New Roman" pitchFamily="18" charset="0"/>
                <a:cs typeface="Times New Roman" pitchFamily="18" charset="0"/>
              </a:rPr>
              <a:t> is positive</a:t>
            </a:r>
          </a:p>
          <a:p>
            <a:pPr marL="457200" indent="-457200" algn="just">
              <a:buAutoNum type="arabicPeriod"/>
            </a:pPr>
            <a:r>
              <a:rPr lang="en-US" sz="2400" dirty="0" smtClean="0">
                <a:latin typeface="Times New Roman" pitchFamily="18" charset="0"/>
                <a:cs typeface="Times New Roman" pitchFamily="18" charset="0"/>
              </a:rPr>
              <a:t>The p-MOS conducts when V</a:t>
            </a:r>
            <a:r>
              <a:rPr lang="en-US" sz="2400" baseline="-25000" dirty="0" smtClean="0">
                <a:latin typeface="Times New Roman" pitchFamily="18" charset="0"/>
                <a:cs typeface="Times New Roman" pitchFamily="18" charset="0"/>
              </a:rPr>
              <a:t>GS </a:t>
            </a:r>
            <a:r>
              <a:rPr lang="en-US" sz="2400" dirty="0" smtClean="0">
                <a:latin typeface="Times New Roman" pitchFamily="18" charset="0"/>
                <a:cs typeface="Times New Roman" pitchFamily="18" charset="0"/>
              </a:rPr>
              <a:t>is negative</a:t>
            </a:r>
          </a:p>
          <a:p>
            <a:pPr marL="457200" indent="-457200" algn="just">
              <a:buAutoNum type="arabicPeriod"/>
            </a:pPr>
            <a:r>
              <a:rPr lang="en-US" sz="2400" dirty="0" smtClean="0">
                <a:latin typeface="Times New Roman" pitchFamily="18" charset="0"/>
                <a:cs typeface="Times New Roman" pitchFamily="18" charset="0"/>
              </a:rPr>
              <a:t>Either type of devices is turned off if its V</a:t>
            </a:r>
            <a:r>
              <a:rPr lang="en-US" sz="2400" baseline="-25000" dirty="0" smtClean="0">
                <a:latin typeface="Times New Roman" pitchFamily="18" charset="0"/>
                <a:cs typeface="Times New Roman" pitchFamily="18" charset="0"/>
              </a:rPr>
              <a:t>GS</a:t>
            </a:r>
            <a:r>
              <a:rPr lang="en-US" sz="2400" dirty="0" smtClean="0">
                <a:latin typeface="Times New Roman" pitchFamily="18" charset="0"/>
                <a:cs typeface="Times New Roman" pitchFamily="18" charset="0"/>
              </a:rPr>
              <a:t> = 0</a:t>
            </a:r>
            <a:endParaRPr lang="en-US" sz="2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28600" y="376238"/>
            <a:ext cx="8534400" cy="6105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1052513" y="169919"/>
            <a:ext cx="6872287" cy="6383281"/>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8305800" cy="2492990"/>
          </a:xfrm>
          <a:prstGeom prst="rect">
            <a:avLst/>
          </a:prstGeom>
          <a:noFill/>
        </p:spPr>
        <p:txBody>
          <a:bodyPr wrap="square" rtlCol="0">
            <a:spAutoFit/>
          </a:bodyPr>
          <a:lstStyle/>
          <a:p>
            <a:pPr algn="just"/>
            <a:r>
              <a:rPr lang="en-US" sz="2800" b="1" u="sng" dirty="0" smtClean="0">
                <a:latin typeface="Times New Roman" pitchFamily="18" charset="0"/>
                <a:cs typeface="Times New Roman" pitchFamily="18" charset="0"/>
              </a:rPr>
              <a:t>Comparison of Different Logic families :-</a:t>
            </a:r>
          </a:p>
          <a:p>
            <a:pPr algn="just"/>
            <a:r>
              <a:rPr lang="en-US" sz="2400" b="1" dirty="0" smtClean="0">
                <a:latin typeface="Times New Roman" pitchFamily="18" charset="0"/>
                <a:cs typeface="Times New Roman" pitchFamily="18" charset="0"/>
              </a:rPr>
              <a:t>	</a:t>
            </a:r>
          </a:p>
          <a:p>
            <a:pPr algn="just"/>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 brief comparison of typical performance characteristics of commonly used IC is tabulated as below :- </a:t>
            </a:r>
          </a:p>
          <a:p>
            <a:pPr algn="just"/>
            <a:endParaRPr lang="en-US" sz="2800" b="1" dirty="0" smtClean="0">
              <a:latin typeface="Times New Roman" pitchFamily="18" charset="0"/>
              <a:cs typeface="Times New Roman" pitchFamily="18" charset="0"/>
            </a:endParaRPr>
          </a:p>
          <a:p>
            <a:pPr algn="just"/>
            <a:endParaRPr lang="en-US" sz="2800"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76200" y="2057400"/>
            <a:ext cx="8915400" cy="36766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382000" cy="6001643"/>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Characteristics of Digital IC:-</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various digital logic families are usually evaluated by comparing the characteristics of the basic gates of each family. The most important governing parameters or properties of various logic families are listed below:- </a:t>
            </a:r>
          </a:p>
          <a:p>
            <a:pPr algn="just"/>
            <a:endParaRPr lang="en-US" sz="2400" dirty="0" smtClean="0">
              <a:latin typeface="Times New Roman" pitchFamily="18" charset="0"/>
              <a:cs typeface="Times New Roman" pitchFamily="18" charset="0"/>
            </a:endParaRPr>
          </a:p>
          <a:p>
            <a:pPr marL="342900" indent="-342900" algn="just">
              <a:buAutoNum type="arabicPeriod"/>
            </a:pPr>
            <a:r>
              <a:rPr lang="en-US" sz="2400" dirty="0" smtClean="0">
                <a:latin typeface="Times New Roman" pitchFamily="18" charset="0"/>
                <a:cs typeface="Times New Roman" pitchFamily="18" charset="0"/>
              </a:rPr>
              <a:t>Propagation delay (speed of operation)</a:t>
            </a:r>
          </a:p>
          <a:p>
            <a:pPr marL="342900" indent="-342900" algn="just">
              <a:buAutoNum type="arabicPeriod"/>
            </a:pPr>
            <a:r>
              <a:rPr lang="en-US" sz="2400" dirty="0" smtClean="0">
                <a:latin typeface="Times New Roman" pitchFamily="18" charset="0"/>
                <a:cs typeface="Times New Roman" pitchFamily="18" charset="0"/>
              </a:rPr>
              <a:t>Power dissipation</a:t>
            </a:r>
          </a:p>
          <a:p>
            <a:pPr marL="342900" indent="-342900" algn="just">
              <a:buAutoNum type="arabicPeriod"/>
            </a:pPr>
            <a:r>
              <a:rPr lang="en-US" sz="2400" dirty="0" smtClean="0">
                <a:latin typeface="Times New Roman" pitchFamily="18" charset="0"/>
                <a:cs typeface="Times New Roman" pitchFamily="18" charset="0"/>
              </a:rPr>
              <a:t>Fan in</a:t>
            </a:r>
          </a:p>
          <a:p>
            <a:pPr marL="342900" indent="-342900" algn="just">
              <a:buAutoNum type="arabicPeriod"/>
            </a:pPr>
            <a:r>
              <a:rPr lang="en-US" sz="2400" dirty="0" smtClean="0">
                <a:latin typeface="Times New Roman" pitchFamily="18" charset="0"/>
                <a:cs typeface="Times New Roman" pitchFamily="18" charset="0"/>
              </a:rPr>
              <a:t>Fan out</a:t>
            </a:r>
          </a:p>
          <a:p>
            <a:pPr marL="342900" indent="-342900" algn="just">
              <a:buAutoNum type="arabicPeriod"/>
            </a:pPr>
            <a:r>
              <a:rPr lang="en-US" sz="2400" dirty="0" smtClean="0">
                <a:latin typeface="Times New Roman" pitchFamily="18" charset="0"/>
                <a:cs typeface="Times New Roman" pitchFamily="18" charset="0"/>
              </a:rPr>
              <a:t>Noise immunity</a:t>
            </a:r>
          </a:p>
          <a:p>
            <a:pPr marL="342900" indent="-342900" algn="just">
              <a:buAutoNum type="arabicPeriod"/>
            </a:pPr>
            <a:r>
              <a:rPr lang="en-US" sz="2400" dirty="0" smtClean="0">
                <a:latin typeface="Times New Roman" pitchFamily="18" charset="0"/>
                <a:cs typeface="Times New Roman" pitchFamily="18" charset="0"/>
              </a:rPr>
              <a:t>Operating temperature</a:t>
            </a:r>
          </a:p>
          <a:p>
            <a:pPr marL="342900" indent="-342900" algn="just">
              <a:buAutoNum type="arabicPeriod"/>
            </a:pPr>
            <a:r>
              <a:rPr lang="en-US" sz="2400" dirty="0" smtClean="0">
                <a:latin typeface="Times New Roman" pitchFamily="18" charset="0"/>
                <a:cs typeface="Times New Roman" pitchFamily="18" charset="0"/>
              </a:rPr>
              <a:t>Power supply requirement</a:t>
            </a:r>
          </a:p>
          <a:p>
            <a:pPr marL="342900" indent="-342900" algn="just">
              <a:buAutoNum type="arabicPeriod"/>
            </a:pPr>
            <a:r>
              <a:rPr lang="en-US" sz="2400" dirty="0" smtClean="0">
                <a:latin typeface="Times New Roman" pitchFamily="18" charset="0"/>
                <a:cs typeface="Times New Roman" pitchFamily="18" charset="0"/>
              </a:rPr>
              <a:t> Current and voltage parameters</a:t>
            </a:r>
          </a:p>
          <a:p>
            <a:pPr marL="342900" indent="-342900" algn="just">
              <a:buAutoNum type="arabicPeriod"/>
            </a:pPr>
            <a:endParaRPr lang="en-US" sz="24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04800"/>
            <a:ext cx="8458200" cy="6001643"/>
          </a:xfrm>
          <a:prstGeom prst="rect">
            <a:avLst/>
          </a:prstGeom>
          <a:noFill/>
        </p:spPr>
        <p:txBody>
          <a:bodyPr wrap="square" rtlCol="0">
            <a:spAutoFit/>
          </a:bodyPr>
          <a:lstStyle/>
          <a:p>
            <a:pPr marL="342900" indent="-342900">
              <a:buAutoNum type="arabicPeriod"/>
            </a:pPr>
            <a:r>
              <a:rPr lang="en-US" sz="2400" b="1" dirty="0" smtClean="0">
                <a:latin typeface="Times New Roman" pitchFamily="18" charset="0"/>
                <a:cs typeface="Times New Roman" pitchFamily="18" charset="0"/>
              </a:rPr>
              <a:t>Propagation Delay:-</a:t>
            </a:r>
          </a:p>
          <a:p>
            <a:pPr marL="342900" indent="-342900" algn="just"/>
            <a:r>
              <a:rPr lang="en-US" sz="2400" dirty="0" smtClean="0">
                <a:latin typeface="Times New Roman" pitchFamily="18" charset="0"/>
                <a:cs typeface="Times New Roman" pitchFamily="18" charset="0"/>
              </a:rPr>
              <a:t>		It is defined as the time taken for the output of a logic gate to change after the inputs have changed. It is the transition time  for the signal to propagate from input to output. This will govern the speed of operation of a logic circuit. </a:t>
            </a:r>
          </a:p>
          <a:p>
            <a:pPr marL="342900" indent="-342900" algn="just"/>
            <a:endParaRPr lang="en-US" sz="2400" dirty="0" smtClean="0">
              <a:latin typeface="Times New Roman" pitchFamily="18" charset="0"/>
              <a:cs typeface="Times New Roman" pitchFamily="18" charset="0"/>
            </a:endParaRPr>
          </a:p>
          <a:p>
            <a:pPr marL="457200" indent="-457200" algn="just">
              <a:buAutoNum type="arabicPeriod" startAt="2"/>
            </a:pPr>
            <a:r>
              <a:rPr lang="en-US" sz="2400" b="1" dirty="0" smtClean="0">
                <a:latin typeface="Times New Roman" pitchFamily="18" charset="0"/>
                <a:cs typeface="Times New Roman" pitchFamily="18" charset="0"/>
              </a:rPr>
              <a:t>Power Dissipation:-</a:t>
            </a:r>
          </a:p>
          <a:p>
            <a:pPr marL="347663" lvl="1" indent="109538" algn="just"/>
            <a:r>
              <a:rPr lang="en-US" sz="2400" dirty="0" smtClean="0">
                <a:latin typeface="Times New Roman" pitchFamily="18" charset="0"/>
                <a:cs typeface="Times New Roman" pitchFamily="18" charset="0"/>
              </a:rPr>
              <a:t>	It is the measure of the power consumed by logic gates when fully driven by all inputs. The average power dissipation is the product of DC supply voltage and the mean current consumed from that supply.</a:t>
            </a:r>
          </a:p>
          <a:p>
            <a:pPr marL="914400" lvl="1" indent="-457200" algn="just"/>
            <a:endParaRPr lang="en-US" sz="2400" dirty="0" smtClean="0">
              <a:latin typeface="Times New Roman" pitchFamily="18" charset="0"/>
              <a:cs typeface="Times New Roman" pitchFamily="18" charset="0"/>
            </a:endParaRPr>
          </a:p>
          <a:p>
            <a:pPr marL="914400" lvl="1" indent="-914400" algn="just"/>
            <a:r>
              <a:rPr lang="en-US" sz="2400" b="1" dirty="0" smtClean="0">
                <a:latin typeface="Times New Roman" pitchFamily="18" charset="0"/>
                <a:cs typeface="Times New Roman" pitchFamily="18" charset="0"/>
              </a:rPr>
              <a:t>3.  Fan in :- </a:t>
            </a:r>
          </a:p>
          <a:p>
            <a:pPr marL="347663" lvl="1" indent="566738" algn="just"/>
            <a:r>
              <a:rPr lang="en-US" sz="2400" dirty="0" smtClean="0">
                <a:latin typeface="Times New Roman" pitchFamily="18" charset="0"/>
                <a:cs typeface="Times New Roman" pitchFamily="18" charset="0"/>
              </a:rPr>
              <a:t>The maximum number of inputs that can be connected to a logic gate without any impairment of its normal operation is referred as Fan 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17693"/>
            <a:ext cx="8610600" cy="6740307"/>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4. Fan out :- </a:t>
            </a:r>
          </a:p>
          <a:p>
            <a:pPr algn="just"/>
            <a:r>
              <a:rPr lang="en-US" sz="2400" dirty="0" smtClean="0">
                <a:latin typeface="Times New Roman" pitchFamily="18" charset="0"/>
                <a:cs typeface="Times New Roman" pitchFamily="18" charset="0"/>
              </a:rPr>
              <a:t>	Fan out refers to the maximum number of standard loads that the output of the gate can derive without any impairment or degradation of its normal operation.</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5. Noise margin or Noise Immunity:- </a:t>
            </a:r>
          </a:p>
          <a:p>
            <a:pPr algn="just"/>
            <a:r>
              <a:rPr lang="en-US" sz="2400" dirty="0" smtClean="0">
                <a:latin typeface="Times New Roman" pitchFamily="18" charset="0"/>
                <a:cs typeface="Times New Roman" pitchFamily="18" charset="0"/>
              </a:rPr>
              <a:t>	The noise denotes any unwanted signal, such as transients, glitches, hum etc.. Noise margin or noise immunity is the limit of noise voltage that may appear at the input of logic gate without any impairment of its proper logic operation. The difference between the operating input logic voltage level and the threshold voltage is the noise margin of the circuit.</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6. Operating temperature:- </a:t>
            </a:r>
          </a:p>
          <a:p>
            <a:pPr algn="just"/>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All the IC’s are semiconductor devices and they are temperature sensitive by nature. The  operating temperature ranges of an IC vary from 0 </a:t>
            </a:r>
            <a:r>
              <a:rPr lang="en-US" sz="2400" baseline="30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C to+70 </a:t>
            </a:r>
            <a:r>
              <a:rPr lang="en-US" sz="2400" baseline="30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C for commercial and industrial application.</a:t>
            </a:r>
            <a:endParaRPr lang="en-US" sz="24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219200"/>
            <a:ext cx="5992025" cy="2585323"/>
          </a:xfrm>
          <a:prstGeom prst="rect">
            <a:avLst/>
          </a:prstGeom>
          <a:noFill/>
        </p:spPr>
        <p:txBody>
          <a:bodyPr wrap="none" rtlCol="0">
            <a:spAutoFit/>
          </a:bodyPr>
          <a:lstStyle/>
          <a:p>
            <a:r>
              <a:rPr lang="en-US" dirty="0" smtClean="0"/>
              <a:t>Transistor-Transistor Logic (TTL)</a:t>
            </a:r>
          </a:p>
          <a:p>
            <a:endParaRPr lang="en-US" dirty="0" smtClean="0"/>
          </a:p>
          <a:p>
            <a:r>
              <a:rPr lang="en-US" dirty="0" smtClean="0"/>
              <a:t>TTL gate come in three different types of output configuration</a:t>
            </a:r>
          </a:p>
          <a:p>
            <a:endParaRPr lang="en-US" dirty="0" smtClean="0"/>
          </a:p>
          <a:p>
            <a:pPr marL="342900" indent="-342900">
              <a:buAutoNum type="alphaLcPeriod"/>
            </a:pPr>
            <a:r>
              <a:rPr lang="en-US" dirty="0" smtClean="0"/>
              <a:t>Open Collector Output</a:t>
            </a:r>
          </a:p>
          <a:p>
            <a:pPr marL="342900" indent="-342900">
              <a:buAutoNum type="alphaLcPeriod"/>
            </a:pPr>
            <a:r>
              <a:rPr lang="en-US" dirty="0" smtClean="0"/>
              <a:t>Totem-poll Output  </a:t>
            </a:r>
          </a:p>
          <a:p>
            <a:pPr marL="342900" indent="-342900">
              <a:buAutoNum type="alphaLcPeriod"/>
            </a:pPr>
            <a:r>
              <a:rPr lang="en-US" dirty="0" smtClean="0"/>
              <a:t>Three state (or </a:t>
            </a:r>
            <a:r>
              <a:rPr lang="en-US" dirty="0" err="1" smtClean="0"/>
              <a:t>tristate</a:t>
            </a:r>
            <a:r>
              <a:rPr lang="en-US" dirty="0" smtClean="0"/>
              <a:t>) output</a:t>
            </a:r>
          </a:p>
          <a:p>
            <a:pPr marL="342900" indent="-342900">
              <a:buAutoNum type="alphaLcPeriod"/>
            </a:pPr>
            <a:endParaRPr lang="en-US" dirty="0" smtClean="0"/>
          </a:p>
          <a:p>
            <a:pPr marL="342900" indent="-34290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295400" y="1905000"/>
            <a:ext cx="6481763" cy="4575891"/>
          </a:xfrm>
          <a:prstGeom prst="rect">
            <a:avLst/>
          </a:prstGeom>
          <a:noFill/>
          <a:ln w="9525">
            <a:noFill/>
            <a:miter lim="800000"/>
            <a:headEnd/>
            <a:tailEnd/>
          </a:ln>
          <a:effectLst/>
        </p:spPr>
      </p:pic>
      <p:sp>
        <p:nvSpPr>
          <p:cNvPr id="3" name="TextBox 2"/>
          <p:cNvSpPr txBox="1"/>
          <p:nvPr/>
        </p:nvSpPr>
        <p:spPr>
          <a:xfrm>
            <a:off x="1447800" y="838200"/>
            <a:ext cx="4710520" cy="584775"/>
          </a:xfrm>
          <a:prstGeom prst="rect">
            <a:avLst/>
          </a:prstGeom>
          <a:noFill/>
        </p:spPr>
        <p:txBody>
          <a:bodyPr wrap="none" rtlCol="0">
            <a:spAutoFit/>
          </a:bodyPr>
          <a:lstStyle/>
          <a:p>
            <a:r>
              <a:rPr lang="en-US" sz="3200" b="1" u="sng" dirty="0" smtClean="0">
                <a:latin typeface="Times New Roman" pitchFamily="18" charset="0"/>
                <a:cs typeface="Times New Roman" pitchFamily="18" charset="0"/>
              </a:rPr>
              <a:t>Open Collector Output :- </a:t>
            </a:r>
            <a:endParaRPr lang="en-US" sz="3200" b="1" u="sng"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304800"/>
            <a:ext cx="3551742" cy="584775"/>
          </a:xfrm>
          <a:prstGeom prst="rect">
            <a:avLst/>
          </a:prstGeom>
          <a:noFill/>
        </p:spPr>
        <p:txBody>
          <a:bodyPr wrap="none" rtlCol="0">
            <a:spAutoFit/>
          </a:bodyPr>
          <a:lstStyle/>
          <a:p>
            <a:r>
              <a:rPr lang="en-US" sz="3200" b="1" u="sng" dirty="0" smtClean="0">
                <a:latin typeface="Times New Roman" pitchFamily="18" charset="0"/>
                <a:cs typeface="Times New Roman" pitchFamily="18" charset="0"/>
              </a:rPr>
              <a:t>Totem-Pole Output</a:t>
            </a:r>
            <a:endParaRPr lang="en-US" sz="3200" b="1" u="sng"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057400" y="1168878"/>
            <a:ext cx="5291138" cy="475567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685800"/>
            <a:ext cx="5334000" cy="584775"/>
          </a:xfrm>
          <a:prstGeom prst="rect">
            <a:avLst/>
          </a:prstGeom>
          <a:noFill/>
        </p:spPr>
        <p:txBody>
          <a:bodyPr wrap="square" rtlCol="0">
            <a:spAutoFit/>
          </a:bodyPr>
          <a:lstStyle/>
          <a:p>
            <a:r>
              <a:rPr lang="en-US" sz="3200" b="1" u="sng" dirty="0" smtClean="0">
                <a:latin typeface="Times New Roman" pitchFamily="18" charset="0"/>
                <a:cs typeface="Times New Roman" pitchFamily="18" charset="0"/>
              </a:rPr>
              <a:t>Three State Gate</a:t>
            </a:r>
            <a:endParaRPr lang="en-US" sz="3200" b="1" u="sng"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152400" y="2286000"/>
            <a:ext cx="8876494" cy="234791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905000" y="0"/>
            <a:ext cx="5334000" cy="666273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70</Words>
  <Application>Microsoft Office PowerPoint</Application>
  <PresentationFormat>On-screen Show (4:3)</PresentationFormat>
  <Paragraphs>75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RGIIT</dc:creator>
  <cp:lastModifiedBy>Student</cp:lastModifiedBy>
  <cp:revision>28</cp:revision>
  <dcterms:created xsi:type="dcterms:W3CDTF">2006-08-16T00:00:00Z</dcterms:created>
  <dcterms:modified xsi:type="dcterms:W3CDTF">2016-03-14T07:35:53Z</dcterms:modified>
</cp:coreProperties>
</file>