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4D7D-77B6-4AB0-8C78-E12A63815607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9DFA-9C94-4C26-92EE-0DFA061D9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E9DFA-9C94-4C26-92EE-0DFA061D9E3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ARITHMATIC CIRCUITS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logic circuits which are used for performing the digital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arithmatic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operations such as addition, subtraction, multiplication and division are called ‘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arithmatic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circuits’.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048000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u="sng" dirty="0" smtClean="0"/>
              <a:t>Half Adder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038600"/>
            <a:ext cx="5774004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942182"/>
            <a:ext cx="2514600" cy="106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5359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 three variable k-map for both outputs.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867400" cy="18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33528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 = ABC + AB</a:t>
            </a:r>
            <a:r>
              <a:rPr lang="en-US" sz="2400" i="1" dirty="0" smtClean="0"/>
              <a:t>'C' + A'BC' + A'B'C, 	     B</a:t>
            </a:r>
            <a:r>
              <a:rPr lang="en-US" sz="1400" i="1" dirty="0" smtClean="0"/>
              <a:t>0 </a:t>
            </a:r>
            <a:r>
              <a:rPr lang="en-US" sz="2400" i="1" dirty="0" smtClean="0"/>
              <a:t>= A'B + A'C + BC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345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Logical implementation—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4953000"/>
            <a:ext cx="4528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 Using basic gates :-  Do your 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</a:t>
            </a:r>
            <a:r>
              <a:rPr lang="en-US" sz="2400" i="1" dirty="0" smtClean="0"/>
              <a:t>ii) A ‘full </a:t>
            </a:r>
            <a:r>
              <a:rPr lang="en-US" sz="2400" i="1" dirty="0" err="1" smtClean="0"/>
              <a:t>subtractor</a:t>
            </a:r>
            <a:r>
              <a:rPr lang="en-US" sz="2400" i="1" dirty="0" smtClean="0"/>
              <a:t>’ can also be implemented using two ‘half </a:t>
            </a:r>
            <a:r>
              <a:rPr lang="en-US" sz="2400" i="1" dirty="0" err="1" smtClean="0"/>
              <a:t>subtractors</a:t>
            </a:r>
            <a:r>
              <a:rPr lang="en-US" sz="2400" i="1" dirty="0" smtClean="0"/>
              <a:t>’ and an </a:t>
            </a:r>
            <a:r>
              <a:rPr lang="en-US" sz="2400" dirty="0" smtClean="0"/>
              <a:t>‘OR’ gate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76400"/>
            <a:ext cx="420248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76400"/>
            <a:ext cx="4800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572000"/>
            <a:ext cx="4766408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4-bit binary parallel adder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the example that two 4-bit binary numbers  to be added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6810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1054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general, the sum of two </a:t>
            </a:r>
            <a:r>
              <a:rPr lang="en-US" sz="2400" i="1" dirty="0" smtClean="0"/>
              <a:t>n-bit numbers can be generated by using either of the two </a:t>
            </a:r>
            <a:r>
              <a:rPr lang="en-US" sz="2400" dirty="0" smtClean="0"/>
              <a:t>methods : </a:t>
            </a:r>
          </a:p>
          <a:p>
            <a:r>
              <a:rPr lang="en-US" sz="2400" dirty="0" smtClean="0"/>
              <a:t>	      (</a:t>
            </a:r>
            <a:r>
              <a:rPr lang="en-US" sz="2400" dirty="0" err="1" smtClean="0"/>
              <a:t>i</a:t>
            </a:r>
            <a:r>
              <a:rPr lang="en-US" sz="2400" dirty="0" smtClean="0"/>
              <a:t>) The serial addition </a:t>
            </a:r>
          </a:p>
          <a:p>
            <a:r>
              <a:rPr lang="en-US" sz="2400" dirty="0" smtClean="0"/>
              <a:t>           and (ii) The parallel addition.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2592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(a). Serial 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12192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Operation is carried out bit by bit.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Uses one full adder circuit and some storage device   (memory  element) to hold generated output carry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80962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2878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(b). Parallel 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2192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To add two n-bit numbers, the parallel method uses n full adder circuits and all bits of addend and </a:t>
            </a:r>
            <a:r>
              <a:rPr lang="en-US" sz="2400" dirty="0" err="1" smtClean="0"/>
              <a:t>augend</a:t>
            </a:r>
            <a:r>
              <a:rPr lang="en-US" sz="2400" dirty="0" smtClean="0"/>
              <a:t> bits are applied simultaneously.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7594226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block diagram of a 4 bit binary parallel adder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096000" cy="266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28600"/>
            <a:ext cx="7620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Propagation Delay: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speed of parallel binary adder operation is limited by the carry propagation delay through all stages.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carry generated by the adder is fed as carry input to 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+ 1)</a:t>
            </a:r>
            <a:r>
              <a:rPr lang="en-US" sz="2800" i="1" baseline="30000" dirty="0" err="1" smtClean="0"/>
              <a:t>th</a:t>
            </a:r>
            <a:r>
              <a:rPr lang="en-US" sz="2400" i="1" dirty="0" smtClean="0"/>
              <a:t> adder. This is called as ‘ripple carry adder’.</a:t>
            </a:r>
          </a:p>
          <a:p>
            <a:pPr algn="just"/>
            <a:endParaRPr lang="en-US" sz="1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output 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is available only after the carry is propagated through each of the adders.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Hence, the addition process can be considered to be complete only after the carry propagation delay through adders, which is proportional to number of stages in it.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/>
            <a:r>
              <a:rPr lang="en-US" sz="2400" dirty="0" smtClean="0"/>
              <a:t>	One of the methods of speeding up this process is look-ahead carry addition, which eliminates the ripple carry delay.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458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4-bit Look-ahead Carry Generator:-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2400" dirty="0" smtClean="0"/>
              <a:t>	Based on the principle of looking at the lower order bits </a:t>
            </a:r>
          </a:p>
          <a:p>
            <a:r>
              <a:rPr lang="en-US" sz="2400" dirty="0" smtClean="0"/>
              <a:t>	of addend and </a:t>
            </a:r>
            <a:r>
              <a:rPr lang="en-US" sz="2400" dirty="0" err="1" smtClean="0"/>
              <a:t>augend</a:t>
            </a:r>
            <a:r>
              <a:rPr lang="en-US" sz="2400" dirty="0" smtClean="0"/>
              <a:t> if a higher order carry is generated.</a:t>
            </a:r>
          </a:p>
          <a:p>
            <a:endParaRPr lang="en-US" sz="1200" dirty="0" smtClean="0"/>
          </a:p>
          <a:p>
            <a:r>
              <a:rPr lang="en-US" sz="2400" dirty="0" smtClean="0"/>
              <a:t>	This reduces the carry delay by reducing the number of </a:t>
            </a:r>
          </a:p>
          <a:p>
            <a:r>
              <a:rPr lang="en-US" sz="2400" dirty="0" smtClean="0"/>
              <a:t>	 gates through which a carry signal must propagate.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	To explain its operation let us consider the logic diagram of </a:t>
            </a:r>
          </a:p>
          <a:p>
            <a:r>
              <a:rPr lang="en-US" sz="2400" dirty="0" smtClean="0"/>
              <a:t>	a full adder circuit</a:t>
            </a:r>
            <a:endParaRPr lang="en-US" sz="24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4114800"/>
            <a:ext cx="7262963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457200"/>
            <a:ext cx="850337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logic diagram of 4 bit look-ahead carry generator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26190" y="1291999"/>
            <a:ext cx="6974810" cy="434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143000"/>
            <a:ext cx="4495800" cy="255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3048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 two variable k-map, separately for both outputs S and C.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656966"/>
            <a:ext cx="6096000" cy="220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3733800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Logical Implementation.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4343400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Using Basic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4-bit binary parallel adder with a look-ahead carry generator (FAST ADDER)</a:t>
            </a:r>
          </a:p>
          <a:p>
            <a:pPr algn="ctr"/>
            <a:endParaRPr lang="en-US" sz="2800" b="1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514600"/>
            <a:ext cx="786072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219200" y="1752600"/>
            <a:ext cx="626232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4-bit binary parallel adder with a look ahead carry generator can be realized as shown in figure.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76400" y="1676400"/>
            <a:ext cx="56769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343400" y="3352800"/>
            <a:ext cx="85344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81000"/>
            <a:ext cx="5434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4-bit Parallel Adder/</a:t>
            </a:r>
            <a:r>
              <a:rPr lang="en-US" sz="3200" b="1" u="sng" dirty="0" err="1" smtClean="0"/>
              <a:t>Subtractor</a:t>
            </a:r>
            <a:endParaRPr lang="en-US" sz="3200" b="1" u="sng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1219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4-bit binary parallel adder/</a:t>
            </a:r>
            <a:r>
              <a:rPr lang="en-US" sz="2400" dirty="0" err="1" smtClean="0"/>
              <a:t>subtractor</a:t>
            </a:r>
            <a:r>
              <a:rPr lang="en-US" sz="2400" dirty="0" smtClean="0"/>
              <a:t> can be realized with the same circuit taking into consideration the 2’s complement method of subtraction and the controlled inversion property of the exclusive or gate.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803834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33137"/>
            <a:ext cx="8001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control input line C, connected with the input carry of the LSB of the full adder, is used to perform both operations.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To perform subtraction, </a:t>
            </a:r>
            <a:r>
              <a:rPr lang="en-US" sz="2400" dirty="0" smtClean="0"/>
              <a:t>the control input ‘C’ is kept high. The controlled inverter produces the 1</a:t>
            </a:r>
            <a:r>
              <a:rPr lang="en-US" sz="2400" i="1" dirty="0" smtClean="0"/>
              <a:t>'s complement of the addend (B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' B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' B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' B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'). Since 1 is given to input carry of the </a:t>
            </a:r>
            <a:r>
              <a:rPr lang="en-US" sz="2400" dirty="0" smtClean="0"/>
              <a:t>LSB of the adder, it is added to the complemented addend producing 2</a:t>
            </a:r>
            <a:r>
              <a:rPr lang="en-US" sz="2400" i="1" dirty="0" smtClean="0"/>
              <a:t>'s complement of the </a:t>
            </a:r>
            <a:r>
              <a:rPr lang="en-US" sz="2400" dirty="0" smtClean="0"/>
              <a:t>addend before addition. Hence, the circuit functions as 4-bit </a:t>
            </a:r>
            <a:r>
              <a:rPr lang="en-US" sz="2400" dirty="0" err="1" smtClean="0"/>
              <a:t>subtractor</a:t>
            </a:r>
            <a:r>
              <a:rPr lang="en-US" sz="2400" dirty="0" smtClean="0"/>
              <a:t> resulting in difference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borrow output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400" b="1" dirty="0" smtClean="0"/>
              <a:t>To perform addition, </a:t>
            </a:r>
            <a:r>
              <a:rPr lang="en-US" sz="2400" dirty="0" smtClean="0"/>
              <a:t>the control input ‘C’ is kept low, the controlled inverter allows the addend (B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without any change to the input of full adder, and the input carry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 of LSB of full adder, becomes zero, Now the </a:t>
            </a:r>
            <a:r>
              <a:rPr lang="en-US" sz="2400" dirty="0" err="1" smtClean="0"/>
              <a:t>augend</a:t>
            </a:r>
            <a:r>
              <a:rPr lang="en-US" sz="2400" dirty="0" smtClean="0"/>
              <a:t> (A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and addend (B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are added with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 = 0. Hence, the circuit functions as 4-bit adder resulting in sum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carry output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out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457200"/>
            <a:ext cx="2691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Decimal 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1430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BCD adder is a combinational circuit that adds two BCD digits in parallel and produces a sum digit which is also in BCD. The block diagram for the BCD adder is shown in Figure-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00200" y="2895600"/>
            <a:ext cx="5943600" cy="25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01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consider the arithmetic addition of two decimal digits in BCD, the sum output can not be greater than 9 + 9 + 1 = 19. (Since each input digit does not exceed 9 and 1 being the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carry from previous stage).</a:t>
            </a:r>
          </a:p>
          <a:p>
            <a:pPr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we apply two BCD digits to a 4-bit binary parallel adder. The adder will form the sum in binary and produce a sum that will range from 0 to 19. But if we wish to design a BCD adder, it must be able to do the following.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Add two 4-bit BCD numbers using straight binary addition.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If the four bit sum is equal to or less than 9, the sum is in proper BCD form.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If the four bit sum is greater than 9 or if a carry is generated from the sum, the sum is not in BCD form. In this case a correction is required that is obtained by adding the digit 6 (0110) to the sum produced by binary adder.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305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The table shows the results of BCD addition with needed correction.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1447800" y="980872"/>
            <a:ext cx="6525000" cy="587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1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correction is required</a:t>
            </a:r>
          </a:p>
          <a:p>
            <a:r>
              <a:rPr lang="en-US" sz="2400" dirty="0" smtClean="0"/>
              <a:t> 	when	 k = 1 or Z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Z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1 or Z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1.</a:t>
            </a:r>
          </a:p>
          <a:p>
            <a:r>
              <a:rPr lang="en-US" sz="2400" dirty="0" smtClean="0"/>
              <a:t>or 	when    k = 1 or Z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(Z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+ 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1.</a:t>
            </a:r>
          </a:p>
          <a:p>
            <a:r>
              <a:rPr lang="en-US" sz="2400" dirty="0" smtClean="0"/>
              <a:t>	K = 1, means the result is 16 or above,</a:t>
            </a:r>
          </a:p>
          <a:p>
            <a:r>
              <a:rPr lang="en-US" sz="2400" dirty="0" smtClean="0"/>
              <a:t>	Z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Z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1 means the result is 12 or above</a:t>
            </a:r>
          </a:p>
          <a:p>
            <a:r>
              <a:rPr lang="en-US" sz="2400" dirty="0" smtClean="0"/>
              <a:t>	Z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1, and means the result is 10 or above</a:t>
            </a:r>
          </a:p>
          <a:p>
            <a:r>
              <a:rPr lang="en-US" sz="2400" dirty="0" smtClean="0"/>
              <a:t>Therefore, the condition for correction can be written as :</a:t>
            </a:r>
          </a:p>
          <a:p>
            <a:pPr algn="ctr"/>
            <a:r>
              <a:rPr lang="pl-PL" sz="2400" b="1" dirty="0" smtClean="0"/>
              <a:t>C = K + Z</a:t>
            </a:r>
            <a:r>
              <a:rPr lang="pl-PL" sz="2400" b="1" baseline="-25000" dirty="0" smtClean="0"/>
              <a:t>8</a:t>
            </a:r>
            <a:r>
              <a:rPr lang="pl-PL" sz="2400" b="1" dirty="0" smtClean="0"/>
              <a:t> (Z</a:t>
            </a:r>
            <a:r>
              <a:rPr lang="pl-PL" sz="2400" b="1" baseline="-25000" dirty="0" smtClean="0"/>
              <a:t>4</a:t>
            </a:r>
            <a:r>
              <a:rPr lang="pl-PL" sz="2400" b="1" dirty="0" smtClean="0"/>
              <a:t> + Z</a:t>
            </a:r>
            <a:r>
              <a:rPr lang="pl-PL" sz="2400" b="1" baseline="-25000" dirty="0" smtClean="0"/>
              <a:t>2</a:t>
            </a:r>
            <a:r>
              <a:rPr lang="pl-PL" sz="2400" b="1" dirty="0" smtClean="0"/>
              <a:t>)</a:t>
            </a:r>
          </a:p>
          <a:p>
            <a:r>
              <a:rPr lang="en-US" sz="2400" i="1" dirty="0" smtClean="0"/>
              <a:t>i.e., whenever C = 1, we need correction </a:t>
            </a:r>
            <a:r>
              <a:rPr lang="en-US" sz="2400" dirty="0" smtClean="0"/>
              <a:t>i.e.</a:t>
            </a:r>
            <a:r>
              <a:rPr lang="en-US" sz="2400" i="1" dirty="0" smtClean="0"/>
              <a:t> Add binary 0110 (decimal 6) to the sum </a:t>
            </a:r>
            <a:r>
              <a:rPr lang="en-US" sz="2400" dirty="0" smtClean="0"/>
              <a:t>produced by 4 bit binary adder. It also produce an output carry for the next stage.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BCD adder can be implemented using two 4-bit binary parallel adders as shown in figure.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199" y="1219200"/>
            <a:ext cx="677987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457200"/>
            <a:ext cx="7239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Decimal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or BCD </a:t>
            </a:r>
            <a:r>
              <a:rPr lang="en-US" sz="3200" b="1" dirty="0" err="1" smtClean="0"/>
              <a:t>Subtractor</a:t>
            </a:r>
            <a:endParaRPr lang="en-US" sz="3200" b="1" dirty="0" smtClean="0"/>
          </a:p>
          <a:p>
            <a:endParaRPr lang="en-US" sz="2400" b="1" dirty="0" smtClean="0"/>
          </a:p>
          <a:p>
            <a:r>
              <a:rPr lang="en-US" sz="2400" dirty="0" smtClean="0"/>
              <a:t>For BCD subtraction, 9’s compliment of the subtrahend is added to the minuend and we conclude that - </a:t>
            </a:r>
          </a:p>
          <a:p>
            <a:pPr marL="571500" indent="-571500">
              <a:buAutoNum type="romanLcParenBoth"/>
            </a:pPr>
            <a:r>
              <a:rPr lang="en-US" sz="2400" dirty="0" smtClean="0"/>
              <a:t>If the sum of minuend and the 9’s compliment of subtrahend is an invalid BCD code or if a carry is produced from MSB, add 6 (binary 0110) and end around    carry (EAC) to this sum. The result is positive number.</a:t>
            </a:r>
          </a:p>
          <a:p>
            <a:pPr marL="571500" indent="-571500">
              <a:buAutoNum type="romanLcParenBoth"/>
            </a:pPr>
            <a:r>
              <a:rPr lang="en-US" sz="2400" dirty="0" smtClean="0"/>
              <a:t>If the sum of minuend and the 9’s compliment of subtrahend </a:t>
            </a:r>
            <a:r>
              <a:rPr lang="en-US" sz="2400" smtClean="0"/>
              <a:t>is an </a:t>
            </a:r>
            <a:r>
              <a:rPr lang="en-US" sz="2400" dirty="0" smtClean="0"/>
              <a:t>valid BCD code, the result is negative number and is in the 9’s compliment form. </a:t>
            </a:r>
          </a:p>
          <a:p>
            <a:pPr marL="571500" indent="-571500"/>
            <a:r>
              <a:rPr lang="en-US" sz="2400" dirty="0" smtClean="0"/>
              <a:t>		9’s compliment of a number can be determined by adding 1010 to the 1’s compliment of the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09600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ii) Using XOR gate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4643211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3429000"/>
            <a:ext cx="2087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Adder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191000"/>
            <a:ext cx="3438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9’s compliment circuit using a 4-bit adder and Ex-OR gates.</a:t>
            </a:r>
            <a:endParaRPr lang="en-US" sz="2800" b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62200" y="1905000"/>
            <a:ext cx="4953378" cy="437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247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A one digit Decimal or BCD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, using the 9’s complimentary circuit  is shown as below:-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1219200"/>
            <a:ext cx="4190999" cy="54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04800"/>
            <a:ext cx="715272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Magnitude Comparator</a:t>
            </a:r>
          </a:p>
          <a:p>
            <a:r>
              <a:rPr lang="en-US" sz="2400" dirty="0" smtClean="0"/>
              <a:t>The block diagram of a single bit magnitude comparator</a:t>
            </a:r>
          </a:p>
          <a:p>
            <a:endParaRPr lang="en-US" b="1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62200" y="1447800"/>
            <a:ext cx="54459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62000" y="2895600"/>
            <a:ext cx="769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To implement the single bit magnitude comparator the properties of Ex-NOR gate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gate is used. </a:t>
            </a:r>
          </a:p>
          <a:p>
            <a:endParaRPr lang="en-US" dirty="0" smtClean="0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854756" y="4495800"/>
            <a:ext cx="393246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010" y="4343400"/>
            <a:ext cx="393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524000" y="38862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Truth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8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4-bit Magnitude Comparator</a:t>
            </a:r>
          </a:p>
          <a:p>
            <a:r>
              <a:rPr lang="en-US" sz="2400" dirty="0" smtClean="0"/>
              <a:t>Consider two numbers A and B, with four digits each.</a:t>
            </a:r>
          </a:p>
          <a:p>
            <a:r>
              <a:rPr lang="pt-BR" sz="2400" dirty="0" smtClean="0"/>
              <a:t>		A = A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, </a:t>
            </a:r>
            <a:r>
              <a:rPr lang="en-US" sz="2400" dirty="0" smtClean="0"/>
              <a:t>B = 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(a) The two numbers are equal if all pairs of significant digits are equal i.e. if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A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We have seen that equality relation is generated by EX-NOR gate. Thus</a:t>
            </a:r>
          </a:p>
          <a:p>
            <a:r>
              <a:rPr lang="it-IT" sz="2400" dirty="0" smtClean="0"/>
              <a:t>		</a:t>
            </a:r>
            <a:r>
              <a:rPr lang="it-IT" sz="2400" i="1" dirty="0" smtClean="0"/>
              <a:t>x</a:t>
            </a:r>
            <a:r>
              <a:rPr lang="it-IT" sz="2400" i="1" baseline="-25000" dirty="0" smtClean="0"/>
              <a:t>i </a:t>
            </a:r>
            <a:r>
              <a:rPr lang="it-IT" sz="2400" i="1" dirty="0" smtClean="0"/>
              <a:t>=  A</a:t>
            </a:r>
            <a:r>
              <a:rPr lang="it-IT" sz="2400" i="1" baseline="-25000" dirty="0" smtClean="0"/>
              <a:t>i</a:t>
            </a:r>
            <a:r>
              <a:rPr lang="it-IT" sz="2400" i="1" dirty="0" smtClean="0"/>
              <a:t> B</a:t>
            </a:r>
            <a:r>
              <a:rPr lang="it-IT" sz="2400" i="1" baseline="-25000" dirty="0" smtClean="0"/>
              <a:t>i</a:t>
            </a:r>
            <a:r>
              <a:rPr lang="it-IT" sz="2400" i="1" dirty="0" smtClean="0"/>
              <a:t> + A</a:t>
            </a:r>
            <a:r>
              <a:rPr lang="it-IT" sz="2400" i="1" baseline="-25000" dirty="0" smtClean="0"/>
              <a:t>i</a:t>
            </a:r>
            <a:r>
              <a:rPr lang="it-IT" sz="2400" i="1" dirty="0" smtClean="0"/>
              <a:t>' B</a:t>
            </a:r>
            <a:r>
              <a:rPr lang="it-IT" sz="2400" i="1" baseline="-25000" dirty="0" smtClean="0"/>
              <a:t>i</a:t>
            </a:r>
            <a:r>
              <a:rPr lang="it-IT" sz="2400" i="1" dirty="0" smtClean="0"/>
              <a:t>', i = 0, 1, 2, 3.</a:t>
            </a:r>
          </a:p>
          <a:p>
            <a:r>
              <a:rPr lang="en-US" sz="2400" dirty="0" smtClean="0"/>
              <a:t>Where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represents the equality of two numbers</a:t>
            </a:r>
          </a:p>
          <a:p>
            <a:r>
              <a:rPr lang="en-US" sz="2400" dirty="0" smtClean="0"/>
              <a:t>		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1, if A = B.</a:t>
            </a:r>
          </a:p>
          <a:p>
            <a:r>
              <a:rPr lang="en-US" sz="2400" dirty="0" smtClean="0"/>
              <a:t>		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0, otherwise.</a:t>
            </a:r>
          </a:p>
          <a:p>
            <a:r>
              <a:rPr lang="en-US" sz="2400" dirty="0" smtClean="0"/>
              <a:t>If follows an AND operation of all variables.</a:t>
            </a:r>
          </a:p>
          <a:p>
            <a:r>
              <a:rPr lang="en-US" sz="2400" dirty="0" smtClean="0"/>
              <a:t> 	 i.e. (A = B) =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only if all pairs are equal.</a:t>
            </a:r>
          </a:p>
          <a:p>
            <a:r>
              <a:rPr lang="en-US" sz="2400" dirty="0" smtClean="0"/>
              <a:t>(b) To determine if A &gt; B or A &lt; B, we check the relative magnitude of pairs of significant digits starting from MSB. The comparison follows until a pair of unequal digits are reached. </a:t>
            </a:r>
          </a:p>
          <a:p>
            <a:r>
              <a:rPr lang="pt-BR" sz="2400" dirty="0" smtClean="0"/>
              <a:t>	(A &gt; B) = A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B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' +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B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' +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B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' +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 B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'</a:t>
            </a:r>
          </a:p>
          <a:p>
            <a:r>
              <a:rPr lang="pt-BR" sz="2400" dirty="0" smtClean="0"/>
              <a:t>	(A &lt; B) = A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' B</a:t>
            </a:r>
            <a:r>
              <a:rPr lang="pt-BR" sz="2400" baseline="-25000" dirty="0" smtClean="0"/>
              <a:t>3 </a:t>
            </a:r>
            <a:r>
              <a:rPr lang="pt-BR" sz="2400" dirty="0" smtClean="0"/>
              <a:t>+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' B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' B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A</a:t>
            </a:r>
            <a:r>
              <a:rPr lang="pt-BR" sz="2400" baseline="-25000" dirty="0" smtClean="0"/>
              <a:t>o</a:t>
            </a:r>
            <a:r>
              <a:rPr lang="pt-BR" sz="2400" dirty="0" smtClean="0"/>
              <a:t>' B</a:t>
            </a:r>
            <a:r>
              <a:rPr lang="pt-BR" sz="2400" baseline="-25000" dirty="0" smtClean="0"/>
              <a:t>o</a:t>
            </a:r>
            <a:r>
              <a:rPr lang="pt-BR" sz="2400" dirty="0" smtClean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28600"/>
            <a:ext cx="724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The logical implementation of 4-bit comparator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5134407" cy="565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381000"/>
            <a:ext cx="2987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Code Converters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219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‘A code converter is a combinational logic circuit that changes data presented in one type of binary code to another type of binary code.’ A general block diagram of a code converter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352800"/>
            <a:ext cx="5779537" cy="14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57200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4-bit Binary to Gray code converter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219200"/>
            <a:ext cx="5901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Truth table for binary to gray code converters.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030434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048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truth table can be simplified using K-map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14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Map for G</a:t>
            </a:r>
            <a:r>
              <a:rPr lang="en-US" b="1" baseline="-25000" dirty="0" smtClean="0"/>
              <a:t>3</a:t>
            </a:r>
            <a:r>
              <a:rPr lang="en-US" b="1" dirty="0" smtClean="0"/>
              <a:t>: </a:t>
            </a:r>
            <a:r>
              <a:rPr lang="en-US" dirty="0" smtClean="0"/>
              <a:t>From the octet, we get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2133600"/>
            <a:ext cx="2362200" cy="172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1524000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</a:t>
            </a:r>
            <a:r>
              <a:rPr lang="en-US" b="1" baseline="-25000" dirty="0" smtClean="0"/>
              <a:t>3</a:t>
            </a:r>
            <a:r>
              <a:rPr lang="en-US" b="1" dirty="0" smtClean="0"/>
              <a:t> = B</a:t>
            </a:r>
            <a:r>
              <a:rPr lang="en-US" b="1" baseline="-25000" dirty="0" smtClean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143000"/>
            <a:ext cx="3962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Map for G</a:t>
            </a:r>
            <a:r>
              <a:rPr lang="en-US" b="1" baseline="-25000" dirty="0" smtClean="0"/>
              <a:t>2</a:t>
            </a:r>
            <a:r>
              <a:rPr lang="en-US" b="1" dirty="0" smtClean="0"/>
              <a:t>:</a:t>
            </a:r>
            <a:r>
              <a:rPr lang="en-US" dirty="0" smtClean="0"/>
              <a:t>From the two quads, we get</a:t>
            </a:r>
          </a:p>
          <a:p>
            <a:r>
              <a:rPr lang="en-US" dirty="0" smtClean="0"/>
              <a:t>	</a:t>
            </a:r>
            <a:endParaRPr lang="en-US" i="1" dirty="0" smtClean="0"/>
          </a:p>
          <a:p>
            <a:endParaRPr lang="en-US" b="1" dirty="0" smtClean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715000" y="1524000"/>
            <a:ext cx="23388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15000" y="2118585"/>
            <a:ext cx="2362200" cy="19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Map for G</a:t>
            </a:r>
            <a:r>
              <a:rPr lang="en-US" b="1" baseline="-25000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From the two quads, we get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1143000" y="4419600"/>
            <a:ext cx="23408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6">
            <a:lum bright="-20000" contrast="40000"/>
          </a:blip>
          <a:srcRect/>
          <a:stretch>
            <a:fillRect/>
          </a:stretch>
        </p:blipFill>
        <p:spPr bwMode="auto">
          <a:xfrm>
            <a:off x="1295400" y="5019440"/>
            <a:ext cx="2362199" cy="183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7244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Map for G</a:t>
            </a:r>
            <a:r>
              <a:rPr lang="en-US" b="1" baseline="-25000" dirty="0" smtClean="0"/>
              <a:t>0</a:t>
            </a:r>
            <a:r>
              <a:rPr lang="en-US" b="1" dirty="0" smtClean="0"/>
              <a:t>: </a:t>
            </a:r>
            <a:r>
              <a:rPr lang="en-US" dirty="0" smtClean="0"/>
              <a:t>From the two quads, we get</a:t>
            </a:r>
          </a:p>
        </p:txBody>
      </p: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7">
            <a:lum bright="-20000" contrast="40000"/>
          </a:blip>
          <a:srcRect/>
          <a:stretch>
            <a:fillRect/>
          </a:stretch>
        </p:blipFill>
        <p:spPr bwMode="auto">
          <a:xfrm>
            <a:off x="5791199" y="4419600"/>
            <a:ext cx="214798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8">
            <a:lum bright="-20000" contrast="40000"/>
          </a:blip>
          <a:srcRect/>
          <a:stretch>
            <a:fillRect/>
          </a:stretch>
        </p:blipFill>
        <p:spPr bwMode="auto">
          <a:xfrm>
            <a:off x="5791200" y="5014838"/>
            <a:ext cx="2286000" cy="18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4842293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914400"/>
            <a:ext cx="8331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Implementation of binary to gray code converter circuit.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28600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Gray-to-binary Converter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990600"/>
            <a:ext cx="7620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or,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r>
              <a:rPr lang="pl-PL" sz="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or,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or,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 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circuit diagram of a gray-to-binary code converter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660689"/>
            <a:ext cx="4800600" cy="31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2003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976" y="914400"/>
            <a:ext cx="425742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4267200"/>
            <a:ext cx="5299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three variable k-map for both outputs.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724400"/>
            <a:ext cx="595709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6172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= ABC + AB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'C' + A'BC' + A'B'C and C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AB + AC + BC.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28600"/>
            <a:ext cx="5269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BCD-to-excess-3 Code Converter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16427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3562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1524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simplified Boolean expressions of W, X, Y, and Z are given below</a:t>
            </a:r>
            <a:r>
              <a:rPr lang="en-US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609600"/>
            <a:ext cx="34861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3200400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(a)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W.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3200400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(b)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X.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657600"/>
            <a:ext cx="3533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3657600"/>
            <a:ext cx="3486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38200" y="6324600"/>
            <a:ext cx="304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(c)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6324600"/>
            <a:ext cx="308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(d)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6248400" cy="19389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W = A + BC + BD = A+B(C+D)</a:t>
            </a:r>
          </a:p>
          <a:p>
            <a:endParaRPr lang="en-US" sz="800" b="1" dirty="0" smtClean="0"/>
          </a:p>
          <a:p>
            <a:r>
              <a:rPr lang="en-US" sz="2400" b="1" dirty="0" smtClean="0"/>
              <a:t>X = B′C + B′D + BC′D′ = B’(C+D) +B(C+D)’</a:t>
            </a:r>
          </a:p>
          <a:p>
            <a:endParaRPr lang="en-US" sz="800" b="1" dirty="0" smtClean="0"/>
          </a:p>
          <a:p>
            <a:r>
              <a:rPr lang="en-US" sz="2400" b="1" dirty="0" smtClean="0"/>
              <a:t>Y = CD + C′D′ = CD+(C+D)’</a:t>
            </a:r>
          </a:p>
          <a:p>
            <a:endParaRPr lang="en-US" sz="800" b="1" dirty="0" smtClean="0"/>
          </a:p>
          <a:p>
            <a:r>
              <a:rPr lang="en-US" sz="2400" b="1" dirty="0" smtClean="0"/>
              <a:t>Z = D′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730197" cy="424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7239000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u="sng" dirty="0" smtClean="0"/>
              <a:t>Excess-3-to-BCD Code Converter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8077200" cy="1569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2400" b="1" dirty="0" smtClean="0"/>
              <a:t>A = WX + WYZ = W(X + YZ)</a:t>
            </a:r>
          </a:p>
          <a:p>
            <a:r>
              <a:rPr lang="pl-PL" sz="2400" b="1" dirty="0" smtClean="0"/>
              <a:t>B = X′Y′ + X′Z′ + XYZ = X′(Y′ + Z′) + XYZ = X′(YZ)′ + XYZ</a:t>
            </a:r>
          </a:p>
          <a:p>
            <a:r>
              <a:rPr lang="en-US" sz="2400" b="1" dirty="0" smtClean="0"/>
              <a:t>C = Y′Z + YZ′</a:t>
            </a:r>
          </a:p>
          <a:p>
            <a:r>
              <a:rPr lang="en-US" sz="2400" b="1" dirty="0" smtClean="0"/>
              <a:t>D = Z′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71863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78298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685800"/>
            <a:ext cx="7924800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 smtClean="0"/>
              <a:t>Design a BCD-to-Excess-3 code converter Using </a:t>
            </a:r>
          </a:p>
          <a:p>
            <a:pPr algn="ctr"/>
            <a:r>
              <a:rPr lang="en-US" sz="2800" b="1" dirty="0" smtClean="0"/>
              <a:t>4-bit parallel binary adder IC</a:t>
            </a:r>
          </a:p>
          <a:p>
            <a:pPr algn="ctr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57200"/>
            <a:ext cx="4890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/>
              <a:t>BCD-to-seven-segment decoder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4780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76600"/>
            <a:ext cx="828821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63883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8600"/>
            <a:ext cx="29241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066800"/>
            <a:ext cx="24003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4580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371600" y="3048000"/>
            <a:ext cx="2667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(a)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</a:t>
            </a:r>
            <a:r>
              <a:rPr lang="en-US" b="1" i="1" dirty="0" smtClean="0"/>
              <a:t>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3048000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(b)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</a:t>
            </a:r>
            <a:r>
              <a:rPr lang="en-US" b="1" i="1" dirty="0" smtClean="0"/>
              <a:t>b.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7591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6488668"/>
            <a:ext cx="2667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(c)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</a:t>
            </a:r>
            <a:r>
              <a:rPr lang="en-US" b="1" i="1" dirty="0" smtClean="0"/>
              <a:t>c.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6488668"/>
            <a:ext cx="2819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(d)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d</a:t>
            </a:r>
            <a:r>
              <a:rPr lang="en-US" b="1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534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2971800"/>
            <a:ext cx="25394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(e)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e</a:t>
            </a:r>
            <a:r>
              <a:rPr lang="en-US" b="1" i="1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2971800"/>
            <a:ext cx="236494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(f)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f</a:t>
            </a:r>
            <a:r>
              <a:rPr lang="en-US" b="1" i="1" dirty="0" smtClean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505200"/>
            <a:ext cx="38957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81400" y="6324600"/>
            <a:ext cx="24332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(g) </a:t>
            </a:r>
            <a:r>
              <a:rPr lang="en-US" b="1" dirty="0" err="1" smtClean="0"/>
              <a:t>Karnaugh</a:t>
            </a:r>
            <a:r>
              <a:rPr lang="en-US" b="1" dirty="0" smtClean="0"/>
              <a:t> map for g</a:t>
            </a:r>
            <a:r>
              <a:rPr lang="en-US" b="1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365760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The Boolean expressions for </a:t>
            </a:r>
            <a:r>
              <a:rPr lang="en-US" sz="2400" b="1" i="1" dirty="0" smtClean="0"/>
              <a:t>a </a:t>
            </a:r>
            <a:r>
              <a:rPr lang="en-US" sz="2400" i="1" dirty="0" smtClean="0"/>
              <a:t>to</a:t>
            </a:r>
            <a:r>
              <a:rPr lang="en-US" sz="2400" b="1" i="1" dirty="0" smtClean="0"/>
              <a:t> g </a:t>
            </a:r>
            <a:r>
              <a:rPr lang="en-US" sz="2400" dirty="0" smtClean="0"/>
              <a:t>are given as:-</a:t>
            </a:r>
          </a:p>
          <a:p>
            <a:r>
              <a:rPr lang="pt-BR" sz="2400" b="1" i="1" dirty="0" smtClean="0"/>
              <a:t>a = A + CD + BD + B′D′</a:t>
            </a:r>
          </a:p>
          <a:p>
            <a:r>
              <a:rPr lang="en-US" sz="2400" b="1" i="1" dirty="0" smtClean="0"/>
              <a:t>b = B′ + C′D′ + CD</a:t>
            </a:r>
          </a:p>
          <a:p>
            <a:r>
              <a:rPr lang="en-US" sz="2400" b="1" i="1" dirty="0" smtClean="0"/>
              <a:t>c = B + C′ + D</a:t>
            </a:r>
          </a:p>
          <a:p>
            <a:r>
              <a:rPr lang="pl-PL" sz="2400" b="1" i="1" dirty="0" smtClean="0"/>
              <a:t>d = B′D′ + CD′ + B′C + BC′D</a:t>
            </a:r>
          </a:p>
          <a:p>
            <a:r>
              <a:rPr lang="en-US" sz="2400" b="1" i="1" dirty="0" smtClean="0"/>
              <a:t>e = B′D′ + CD′</a:t>
            </a:r>
          </a:p>
          <a:p>
            <a:r>
              <a:rPr lang="en-US" sz="2400" b="1" i="1" dirty="0" smtClean="0"/>
              <a:t>f = A + C′D′ + BC′ + BD′</a:t>
            </a:r>
          </a:p>
          <a:p>
            <a:r>
              <a:rPr lang="en-US" sz="2400" b="1" i="1" dirty="0" smtClean="0"/>
              <a:t>g = A + BC′ + CD′ + B′C.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8600"/>
            <a:ext cx="5142582" cy="64835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3308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Logical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2400" b="1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838200"/>
            <a:ext cx="2328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(</a:t>
            </a:r>
            <a:r>
              <a:rPr lang="en-US" sz="2000" b="1" i="1" dirty="0" err="1" smtClean="0"/>
              <a:t>i</a:t>
            </a:r>
            <a:r>
              <a:rPr lang="en-US" sz="2000" b="1" i="1" dirty="0" smtClean="0"/>
              <a:t>)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000" b="1" i="1" dirty="0" smtClean="0"/>
              <a:t> basic gates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5400"/>
            <a:ext cx="5589992" cy="521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57245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PARITY GENERATOR AND CHECKER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8153400" cy="533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Parity is a very useful tool in information processing in digital computers to indicate any presence of error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bit information.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indicate any occurrence of error, an extra bit is included with the message according to the total number of 1s in a set of data, which is called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parity.</a:t>
            </a:r>
          </a:p>
          <a:p>
            <a:pPr algn="just">
              <a:buFont typeface="Arial" pitchFamily="34" charset="0"/>
              <a:buChar char="•"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extra bit is considered 0 if the total number of 1s is even and 1 for odd quantities of 1s in a set of data, then it is called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even parity.</a:t>
            </a:r>
          </a:p>
          <a:p>
            <a:pPr algn="just">
              <a:buFont typeface="Arial" pitchFamily="34" charset="0"/>
              <a:buChar char="•"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the extra bit is 1 for even quantities of 1s and 0 for an odd number of 1s, then it is called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odd parity.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52400"/>
            <a:ext cx="3810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Parity Generator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7696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parity generator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 a combination logic system to generate the parity bit at the transmitting side.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28775"/>
            <a:ext cx="6096000" cy="535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467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parity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Odd parity (P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are related with four bit massage 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the following relations:- </a:t>
            </a: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⊕D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= (D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⊕D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⊕D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⊕D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)′.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743200"/>
            <a:ext cx="586682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419600" y="4267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724400"/>
            <a:ext cx="5943600" cy="169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95800" y="6396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57200"/>
            <a:ext cx="37338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Parity Checker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447801"/>
            <a:ext cx="7924800" cy="5201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circuit that checks the parity at the receiver side is called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parity checker.</a:t>
            </a:r>
          </a:p>
          <a:p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The parity checker circuit produces a check bit and is very similar to the parity generator circuit.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If the check bit is 1, then it is assumed that the received data is incorrect 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If the check bit is 0, then it is assumed that the received data is correct.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810000" cy="56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4600" y="304800"/>
            <a:ext cx="311335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(a) Even parity Checker</a:t>
            </a:r>
            <a:endParaRPr lang="en-US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133600"/>
            <a:ext cx="4648200" cy="218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3810000" cy="56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228600"/>
            <a:ext cx="305846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(b) Odd parity Checker</a:t>
            </a:r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1" y="2590800"/>
            <a:ext cx="495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(</a:t>
            </a:r>
            <a:r>
              <a:rPr lang="en-US" sz="2000" b="1" i="1" dirty="0" smtClean="0"/>
              <a:t>ii) A ‘Full Adder’ can also be implemented using two half adders and an ‘OR’ Gate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3924300" cy="405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55" y="1676400"/>
            <a:ext cx="488944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953000"/>
            <a:ext cx="41433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Block Diagram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b="1" dirty="0" smtClean="0"/>
              <a:t> of a full adder using two half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2.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Subtractors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066800"/>
            <a:ext cx="2775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Half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Subtractor</a:t>
            </a:r>
            <a:r>
              <a:rPr lang="en-US" sz="2400" b="1" dirty="0" smtClean="0"/>
              <a:t>:-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261761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2590800"/>
            <a:ext cx="169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Truth</a:t>
            </a:r>
            <a:r>
              <a:rPr lang="en-US" sz="2400" b="1" dirty="0" smtClean="0"/>
              <a:t> Table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4128807" cy="26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85800"/>
            <a:ext cx="5634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 two variable k-map, for outputs D and B.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3733800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66800" y="37338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Logical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191000"/>
            <a:ext cx="2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r>
              <a:rPr lang="en-US" b="1" i="1" dirty="0" smtClean="0"/>
              <a:t>a) Using Basic gates:-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17119"/>
            <a:ext cx="3657600" cy="218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4191000"/>
            <a:ext cx="1960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r>
              <a:rPr lang="en-US" b="1" i="1" dirty="0" smtClean="0"/>
              <a:t>b) using XOR gate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800600"/>
            <a:ext cx="3282926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914400"/>
            <a:ext cx="2819400" cy="130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2590800"/>
            <a:ext cx="1613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Truth Table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67000"/>
            <a:ext cx="5139586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1902</Words>
  <Application>Microsoft Office PowerPoint</Application>
  <PresentationFormat>On-screen Show (4:3)</PresentationFormat>
  <Paragraphs>201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ARITHMATIC CIRCUITS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4-bit binary parallel adder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ARITHMATIC CIRCUITS</dc:title>
  <dc:creator/>
  <cp:lastModifiedBy>RGIIT</cp:lastModifiedBy>
  <cp:revision>125</cp:revision>
  <dcterms:created xsi:type="dcterms:W3CDTF">2006-08-16T00:00:00Z</dcterms:created>
  <dcterms:modified xsi:type="dcterms:W3CDTF">2015-02-15T13:39:49Z</dcterms:modified>
</cp:coreProperties>
</file>