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slides/slide89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  <p:sldMasterId id="2147483676" r:id="rId2"/>
  </p:sldMasterIdLst>
  <p:notesMasterIdLst>
    <p:notesMasterId r:id="rId96"/>
  </p:notesMasterIdLst>
  <p:sldIdLst>
    <p:sldId id="634" r:id="rId3"/>
    <p:sldId id="532" r:id="rId4"/>
    <p:sldId id="533" r:id="rId5"/>
    <p:sldId id="534" r:id="rId6"/>
    <p:sldId id="535" r:id="rId7"/>
    <p:sldId id="538" r:id="rId8"/>
    <p:sldId id="539" r:id="rId9"/>
    <p:sldId id="677" r:id="rId10"/>
    <p:sldId id="676" r:id="rId11"/>
    <p:sldId id="680" r:id="rId12"/>
    <p:sldId id="678" r:id="rId13"/>
    <p:sldId id="693" r:id="rId14"/>
    <p:sldId id="694" r:id="rId15"/>
    <p:sldId id="695" r:id="rId16"/>
    <p:sldId id="696" r:id="rId17"/>
    <p:sldId id="697" r:id="rId18"/>
    <p:sldId id="698" r:id="rId19"/>
    <p:sldId id="699" r:id="rId20"/>
    <p:sldId id="700" r:id="rId21"/>
    <p:sldId id="701" r:id="rId22"/>
    <p:sldId id="702" r:id="rId23"/>
    <p:sldId id="703" r:id="rId24"/>
    <p:sldId id="679" r:id="rId25"/>
    <p:sldId id="692" r:id="rId26"/>
    <p:sldId id="691" r:id="rId27"/>
    <p:sldId id="689" r:id="rId28"/>
    <p:sldId id="686" r:id="rId29"/>
    <p:sldId id="688" r:id="rId30"/>
    <p:sldId id="690" r:id="rId31"/>
    <p:sldId id="705" r:id="rId32"/>
    <p:sldId id="704" r:id="rId33"/>
    <p:sldId id="684" r:id="rId34"/>
    <p:sldId id="685" r:id="rId35"/>
    <p:sldId id="546" r:id="rId36"/>
    <p:sldId id="547" r:id="rId37"/>
    <p:sldId id="548" r:id="rId38"/>
    <p:sldId id="549" r:id="rId39"/>
    <p:sldId id="550" r:id="rId40"/>
    <p:sldId id="553" r:id="rId41"/>
    <p:sldId id="706" r:id="rId42"/>
    <p:sldId id="707" r:id="rId43"/>
    <p:sldId id="554" r:id="rId44"/>
    <p:sldId id="555" r:id="rId45"/>
    <p:sldId id="556" r:id="rId46"/>
    <p:sldId id="557" r:id="rId47"/>
    <p:sldId id="558" r:id="rId48"/>
    <p:sldId id="559" r:id="rId49"/>
    <p:sldId id="560" r:id="rId50"/>
    <p:sldId id="712" r:id="rId51"/>
    <p:sldId id="719" r:id="rId52"/>
    <p:sldId id="720" r:id="rId53"/>
    <p:sldId id="721" r:id="rId54"/>
    <p:sldId id="722" r:id="rId55"/>
    <p:sldId id="723" r:id="rId56"/>
    <p:sldId id="724" r:id="rId57"/>
    <p:sldId id="710" r:id="rId58"/>
    <p:sldId id="708" r:id="rId59"/>
    <p:sldId id="561" r:id="rId60"/>
    <p:sldId id="562" r:id="rId61"/>
    <p:sldId id="709" r:id="rId62"/>
    <p:sldId id="563" r:id="rId63"/>
    <p:sldId id="564" r:id="rId64"/>
    <p:sldId id="565" r:id="rId65"/>
    <p:sldId id="566" r:id="rId66"/>
    <p:sldId id="717" r:id="rId67"/>
    <p:sldId id="718" r:id="rId68"/>
    <p:sldId id="713" r:id="rId69"/>
    <p:sldId id="714" r:id="rId70"/>
    <p:sldId id="715" r:id="rId71"/>
    <p:sldId id="716" r:id="rId72"/>
    <p:sldId id="567" r:id="rId73"/>
    <p:sldId id="568" r:id="rId74"/>
    <p:sldId id="569" r:id="rId75"/>
    <p:sldId id="570" r:id="rId76"/>
    <p:sldId id="571" r:id="rId77"/>
    <p:sldId id="572" r:id="rId78"/>
    <p:sldId id="573" r:id="rId79"/>
    <p:sldId id="580" r:id="rId80"/>
    <p:sldId id="581" r:id="rId81"/>
    <p:sldId id="582" r:id="rId82"/>
    <p:sldId id="583" r:id="rId83"/>
    <p:sldId id="584" r:id="rId84"/>
    <p:sldId id="585" r:id="rId85"/>
    <p:sldId id="586" r:id="rId86"/>
    <p:sldId id="587" r:id="rId87"/>
    <p:sldId id="588" r:id="rId88"/>
    <p:sldId id="589" r:id="rId89"/>
    <p:sldId id="590" r:id="rId90"/>
    <p:sldId id="591" r:id="rId91"/>
    <p:sldId id="592" r:id="rId92"/>
    <p:sldId id="593" r:id="rId93"/>
    <p:sldId id="594" r:id="rId94"/>
    <p:sldId id="595" r:id="rId9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6649" autoAdjust="0"/>
  </p:normalViewPr>
  <p:slideViewPr>
    <p:cSldViewPr>
      <p:cViewPr varScale="1">
        <p:scale>
          <a:sx n="68" d="100"/>
          <a:sy n="68" d="100"/>
        </p:scale>
        <p:origin x="-11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68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97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9FDBAB9-3CF4-47D5-8F6E-301160A856C2}" type="datetimeFigureOut">
              <a:rPr lang="en-US"/>
              <a:pPr>
                <a:defRPr/>
              </a:pPr>
              <a:t>1/19/2016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024FF32-5900-4AA4-B894-F72FF6F41F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5ED16D-B27C-4784-BD33-3FFA251D94FB}" type="slidenum">
              <a:rPr lang="en-US"/>
              <a:pPr/>
              <a:t>11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24FF32-5900-4AA4-B894-F72FF6F41F7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24FF32-5900-4AA4-B894-F72FF6F41F7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9BFC1E-E1D5-4370-87A2-4FE2B192DB00}" type="slidenum">
              <a:rPr lang="en-US"/>
              <a:pPr/>
              <a:t>23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A5FCA4-431C-47BE-8A97-D2067295B51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61</a:t>
            </a:fld>
            <a:endParaRPr lang="en-US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BED609-A196-483B-A76B-CF952730225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62</a:t>
            </a:fld>
            <a:endParaRPr lang="en-US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B7EB67B-2248-4EE2-849E-6C3D42EE256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63</a:t>
            </a:fld>
            <a:endParaRPr lang="en-US" smtClean="0"/>
          </a:p>
        </p:txBody>
      </p:sp>
      <p:sp>
        <p:nvSpPr>
          <p:cNvPr id="10649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500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1F78DC-90F9-4E86-8559-B03C9A151CD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64</a:t>
            </a:fld>
            <a:endParaRPr lang="en-US" smtClean="0"/>
          </a:p>
        </p:txBody>
      </p:sp>
      <p:sp>
        <p:nvSpPr>
          <p:cNvPr id="10752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4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"A,B are multiplied"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"A,B are added"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638" y="550863"/>
            <a:ext cx="8237537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6375" y="2754313"/>
            <a:ext cx="5697538" cy="60801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92100" y="6196013"/>
            <a:ext cx="1905000" cy="4587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8CDF74-2679-4BB7-9912-B7B6C6715505}" type="datetimeFigureOut">
              <a:rPr lang="en-US"/>
              <a:pPr>
                <a:defRPr/>
              </a:pPr>
              <a:t>1/19/2016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746375" y="6196013"/>
            <a:ext cx="3981450" cy="4587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46938" y="6196013"/>
            <a:ext cx="1676400" cy="458787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C5511E53-7F44-43FB-9C95-782DA484CC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13351F-90F2-433D-8B71-6D35C4418AD8}" type="datetimeFigureOut">
              <a:rPr lang="en-US"/>
              <a:pPr>
                <a:defRPr/>
              </a:pPr>
              <a:t>1/19/2016</a:t>
            </a:fld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E1AC68-9D43-4EA8-8950-20F8BD5EA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7513" y="138113"/>
            <a:ext cx="2195512" cy="59213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7800" y="138113"/>
            <a:ext cx="6437313" cy="59213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30EC5E-61C6-438B-BB59-3591C5EBFF4C}" type="datetimeFigureOut">
              <a:rPr lang="en-US"/>
              <a:pPr>
                <a:defRPr/>
              </a:pPr>
              <a:t>1/19/2016</a:t>
            </a:fld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35203-C853-4A5A-BB9A-9C3A637354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75" y="138113"/>
            <a:ext cx="7343775" cy="8461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7800" y="1652588"/>
            <a:ext cx="4316413" cy="440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52588"/>
            <a:ext cx="4316412" cy="440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9272C8-EFC0-4366-9589-5717E658D8E0}" type="datetimeFigureOut">
              <a:rPr lang="en-US"/>
              <a:pPr>
                <a:defRPr/>
              </a:pPr>
              <a:t>1/19/2016</a:t>
            </a:fld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DD703C-B580-4B4E-8077-09055337FA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75" y="138113"/>
            <a:ext cx="7343775" cy="8461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7800" y="1652588"/>
            <a:ext cx="4316413" cy="440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652588"/>
            <a:ext cx="4316412" cy="2127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932238"/>
            <a:ext cx="4316412" cy="2127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470FE8-B942-4F50-89A6-DCDE9497A920}" type="datetimeFigureOut">
              <a:rPr lang="en-US"/>
              <a:pPr>
                <a:defRPr/>
              </a:pPr>
              <a:t>1/19/2016</a:t>
            </a:fld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58E575-9D69-44C4-BFC0-4DF19A22CB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75" y="138113"/>
            <a:ext cx="7343775" cy="8461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800" y="1652588"/>
            <a:ext cx="4316413" cy="440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652588"/>
            <a:ext cx="4316412" cy="2127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932238"/>
            <a:ext cx="4316412" cy="2127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774F29-C45C-4F8D-B1E6-2A459498BAC8}" type="datetimeFigureOut">
              <a:rPr lang="en-US"/>
              <a:pPr>
                <a:defRPr/>
              </a:pPr>
              <a:t>1/19/2016</a:t>
            </a:fld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E2EDF9-0B96-4A4F-90CB-804394B21F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206375" y="138113"/>
            <a:ext cx="7343775" cy="8461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7800" y="1652588"/>
            <a:ext cx="4316413" cy="2127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652588"/>
            <a:ext cx="4316412" cy="2127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77800" y="3932238"/>
            <a:ext cx="4316413" cy="2127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613" y="3932238"/>
            <a:ext cx="4316412" cy="21272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7F9757-0601-42AD-B3FA-546B969013A0}" type="datetimeFigureOut">
              <a:rPr lang="en-US"/>
              <a:pPr>
                <a:defRPr/>
              </a:pPr>
              <a:t>1/19/2016</a:t>
            </a:fld>
            <a:endParaRPr lang="en-US"/>
          </a:p>
        </p:txBody>
      </p:sp>
      <p:sp>
        <p:nvSpPr>
          <p:cNvPr id="8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9E4998-D713-46CC-9F16-0D4FED945E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MZS                                                                           FKEE, UMP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6675C9-3D63-4E4F-ABC9-7F1E02CBEB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MZS                                                                           FKEE, UMP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F46783-3078-41F9-A4E9-4AFDAD1D0A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MZS                                                                           FKEE, UMP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0C2B3-CDD0-4EA1-BD38-B760231DCC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MZS                                                                           FKEE, UMP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A4D6E6-B26F-43BC-8EFD-DE0C8D8527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34838C-7F29-4DE7-81B5-250619AC325F}" type="datetimeFigureOut">
              <a:rPr lang="en-US"/>
              <a:pPr>
                <a:defRPr/>
              </a:pPr>
              <a:t>1/19/2016</a:t>
            </a:fld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5DBBE8-4DC5-418D-927A-7BBFAA0C4E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MZS                                                                           FKEE, UMP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BF5909-8C92-45E5-A11C-04493CB34C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MZS                                                                           FKEE, UMP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4962BF-C8F8-4BEE-B7DD-60D64E0B9E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MZS                                                                           FKEE, UMP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77FFB-C1C6-493C-A441-8FD6ACAFD4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MZS                                                                           FKEE, UMP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50F413-BF2F-41F1-85C9-F2731832F5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MZS                                                                           FKEE, UMP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2D7894-6277-4334-A937-4AD76C3735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MZS                                                                           FKEE, UMP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B98B1-5A82-4C78-80A2-3ECFCD6BC6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MZS                                                                           FKEE, UMP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6FE92-9C7F-49AE-ABFF-60F10C59A6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80288C-AFD1-4338-9F3B-432CB664478C}" type="datetimeFigureOut">
              <a:rPr lang="en-US"/>
              <a:pPr>
                <a:defRPr/>
              </a:pPr>
              <a:t>1/19/2016</a:t>
            </a:fld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C2877A-09FF-4104-9522-272EA6CC05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800" y="1652588"/>
            <a:ext cx="4316413" cy="4406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52588"/>
            <a:ext cx="4316412" cy="4406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D7D0D9-4ED5-4E92-A6C4-81308EB0C0F9}" type="datetimeFigureOut">
              <a:rPr lang="en-US"/>
              <a:pPr>
                <a:defRPr/>
              </a:pPr>
              <a:t>1/19/2016</a:t>
            </a:fld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1BB8BF-EE2E-4AB7-B110-C46E7DF29B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8B9B5-55A5-46E3-8586-A57FD6FA7534}" type="datetimeFigureOut">
              <a:rPr lang="en-US"/>
              <a:pPr>
                <a:defRPr/>
              </a:pPr>
              <a:t>1/19/2016</a:t>
            </a:fld>
            <a:endParaRPr lang="en-US"/>
          </a:p>
        </p:txBody>
      </p:sp>
      <p:sp>
        <p:nvSpPr>
          <p:cNvPr id="8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D230C-94A2-4275-86B2-4AD08AEF93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7B3BDB-2CF8-4BDB-AE63-55A8CF306B96}" type="datetimeFigureOut">
              <a:rPr lang="en-US"/>
              <a:pPr>
                <a:defRPr/>
              </a:pPr>
              <a:t>1/19/2016</a:t>
            </a:fld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513F33-6A8C-4338-A7D2-951732625D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10523A-B8E5-4920-9AF5-2A4F0ED9C595}" type="datetimeFigureOut">
              <a:rPr lang="en-US"/>
              <a:pPr>
                <a:defRPr/>
              </a:pPr>
              <a:t>1/19/2016</a:t>
            </a:fld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A02170-2AB4-4C40-AC91-479DBDCC3F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2D4F59-475C-405A-BF88-8DCC47531E7D}" type="datetimeFigureOut">
              <a:rPr lang="en-US"/>
              <a:pPr>
                <a:defRPr/>
              </a:pPr>
              <a:t>1/19/2016</a:t>
            </a:fld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955993-8C91-4CB4-8614-3E67D268B6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AE8C38-44EA-40D7-A07B-878CAEED309E}" type="datetimeFigureOut">
              <a:rPr lang="en-US"/>
              <a:pPr>
                <a:defRPr/>
              </a:pPr>
              <a:t>1/19/2016</a:t>
            </a:fld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4C1283-68DE-4DCC-BCAA-7951BC0767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06375" y="138113"/>
            <a:ext cx="7343775" cy="84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800" y="1652588"/>
            <a:ext cx="8785225" cy="440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164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3988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300">
                <a:latin typeface="Arial" charset="0"/>
              </a:defRPr>
            </a:lvl1pPr>
          </a:lstStyle>
          <a:p>
            <a:pPr>
              <a:defRPr/>
            </a:pPr>
            <a:fld id="{8F7332DD-3B6D-4253-8C09-20ECD0E01B9D}" type="datetimeFigureOut">
              <a:rPr lang="en-US"/>
              <a:pPr>
                <a:defRPr/>
              </a:pPr>
              <a:t>1/19/2016</a:t>
            </a:fld>
            <a:endParaRPr lang="en-US"/>
          </a:p>
        </p:txBody>
      </p:sp>
      <p:sp>
        <p:nvSpPr>
          <p:cNvPr id="92165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7538" y="6248400"/>
            <a:ext cx="289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 eaLnBrk="0" fontAlgn="auto" hangingPunct="0">
              <a:spcBef>
                <a:spcPts val="0"/>
              </a:spcBef>
              <a:spcAft>
                <a:spcPts val="0"/>
              </a:spcAft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6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70725" y="62214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 eaLnBrk="0" fontAlgn="auto" hangingPunct="0">
              <a:spcBef>
                <a:spcPts val="0"/>
              </a:spcBef>
              <a:spcAft>
                <a:spcPts val="0"/>
              </a:spcAft>
              <a:defRPr sz="1300">
                <a:latin typeface="Arial" charset="0"/>
              </a:defRPr>
            </a:lvl1pPr>
          </a:lstStyle>
          <a:p>
            <a:pPr>
              <a:defRPr/>
            </a:pPr>
            <a:fld id="{73E3AB1C-D75B-4429-891D-1277F66642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  <p:sldLayoutId id="2147483896" r:id="rId12"/>
    <p:sldLayoutId id="2147483897" r:id="rId13"/>
    <p:sldLayoutId id="2147483898" r:id="rId14"/>
    <p:sldLayoutId id="2147483899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MZS                                                                           FKEE, UMP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49FFAD5-27BF-4583-A1F1-0BC1E8C944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Structures and Algorithms </a:t>
            </a:r>
            <a:br>
              <a:rPr lang="en-US" dirty="0" smtClean="0"/>
            </a:br>
            <a:r>
              <a:rPr lang="en-US" dirty="0" smtClean="0"/>
              <a:t>(IDST -232) 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an Stack can be </a:t>
            </a:r>
            <a:r>
              <a:rPr lang="en-US" dirty="0" smtClean="0"/>
              <a:t>implemented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Stack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Can be implemented with </a:t>
            </a:r>
            <a:r>
              <a:rPr lang="en-US">
                <a:solidFill>
                  <a:schemeClr val="tx2"/>
                </a:solidFill>
              </a:rPr>
              <a:t>an array</a:t>
            </a:r>
            <a:r>
              <a:rPr lang="en-US"/>
              <a:t> and </a:t>
            </a:r>
            <a:r>
              <a:rPr lang="en-US">
                <a:solidFill>
                  <a:schemeClr val="tx2"/>
                </a:solidFill>
              </a:rPr>
              <a:t>an integer</a:t>
            </a:r>
            <a:r>
              <a:rPr lang="en-US"/>
              <a:t> that </a:t>
            </a:r>
            <a:r>
              <a:rPr lang="en-US">
                <a:solidFill>
                  <a:schemeClr val="tx2"/>
                </a:solidFill>
              </a:rPr>
              <a:t>indicates the top element</a:t>
            </a:r>
            <a:r>
              <a:rPr lang="en-US"/>
              <a:t> of the stack (</a:t>
            </a:r>
            <a:r>
              <a:rPr lang="en-US" i="1"/>
              <a:t>tos</a:t>
            </a:r>
            <a:r>
              <a:rPr lang="en-US"/>
              <a:t>).</a:t>
            </a:r>
          </a:p>
          <a:p>
            <a:endParaRPr lang="en-US"/>
          </a:p>
          <a:p>
            <a:r>
              <a:rPr lang="en-US" b="1">
                <a:solidFill>
                  <a:schemeClr val="tx2"/>
                </a:solidFill>
              </a:rPr>
              <a:t>Empty</a:t>
            </a:r>
            <a:r>
              <a:rPr lang="en-US"/>
              <a:t> stack : </a:t>
            </a:r>
            <a:r>
              <a:rPr lang="en-US">
                <a:solidFill>
                  <a:schemeClr val="tx2"/>
                </a:solidFill>
              </a:rPr>
              <a:t>tos = -1</a:t>
            </a:r>
            <a:r>
              <a:rPr lang="en-US"/>
              <a:t>.</a:t>
            </a:r>
          </a:p>
          <a:p>
            <a:endParaRPr lang="en-US"/>
          </a:p>
          <a:p>
            <a:r>
              <a:rPr lang="en-US"/>
              <a:t>Basic Operations : </a:t>
            </a:r>
            <a:r>
              <a:rPr lang="en-US" b="1">
                <a:solidFill>
                  <a:schemeClr val="tx2"/>
                </a:solidFill>
              </a:rPr>
              <a:t>PUSH</a:t>
            </a:r>
            <a:r>
              <a:rPr lang="en-US"/>
              <a:t> and </a:t>
            </a:r>
            <a:r>
              <a:rPr lang="en-US" b="1">
                <a:solidFill>
                  <a:schemeClr val="tx2"/>
                </a:solidFill>
              </a:rPr>
              <a:t>POP</a:t>
            </a:r>
            <a:r>
              <a:rPr lang="en-US"/>
              <a:t>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Data Type: STACK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operations on stacks are:</a:t>
            </a:r>
            <a:endParaRPr lang="en-US" b="1" dirty="0" smtClean="0"/>
          </a:p>
          <a:p>
            <a:pPr lvl="1"/>
            <a:r>
              <a:rPr lang="en-US" b="1" dirty="0" err="1" smtClean="0"/>
              <a:t>CreateStack</a:t>
            </a:r>
            <a:r>
              <a:rPr lang="en-US" b="1" dirty="0" smtClean="0"/>
              <a:t>()</a:t>
            </a:r>
          </a:p>
          <a:p>
            <a:pPr lvl="1"/>
            <a:r>
              <a:rPr lang="en-US" b="1" dirty="0" err="1" smtClean="0"/>
              <a:t>DestroyStack</a:t>
            </a:r>
            <a:r>
              <a:rPr lang="en-US" b="1" dirty="0" smtClean="0"/>
              <a:t>()</a:t>
            </a:r>
          </a:p>
          <a:p>
            <a:pPr lvl="1"/>
            <a:r>
              <a:rPr lang="en-US" b="1" dirty="0" smtClean="0"/>
              <a:t>Pop(element)</a:t>
            </a:r>
          </a:p>
          <a:p>
            <a:pPr lvl="1"/>
            <a:r>
              <a:rPr lang="en-US" b="1" dirty="0" smtClean="0"/>
              <a:t>Push(element)</a:t>
            </a:r>
          </a:p>
          <a:p>
            <a:pPr lvl="1"/>
            <a:r>
              <a:rPr lang="en-US" b="1" dirty="0" err="1" smtClean="0"/>
              <a:t>IsEmpty</a:t>
            </a:r>
            <a:r>
              <a:rPr lang="en-US" b="1" dirty="0" smtClean="0"/>
              <a:t>()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Data Type: STACK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operations on stacks are:</a:t>
            </a:r>
            <a:endParaRPr lang="en-US" b="1" dirty="0" smtClean="0"/>
          </a:p>
          <a:p>
            <a:r>
              <a:rPr lang="en-US" b="1" dirty="0" err="1" smtClean="0"/>
              <a:t>CreateStack</a:t>
            </a:r>
            <a:r>
              <a:rPr lang="en-US" b="1" dirty="0" smtClean="0"/>
              <a:t>()</a:t>
            </a:r>
          </a:p>
          <a:p>
            <a:pPr lvl="1"/>
            <a:r>
              <a:rPr lang="en-US" b="1" dirty="0" smtClean="0"/>
              <a:t>Pre-conditions:</a:t>
            </a:r>
            <a:r>
              <a:rPr lang="en-US" dirty="0" smtClean="0"/>
              <a:t> none </a:t>
            </a:r>
          </a:p>
          <a:p>
            <a:pPr lvl="1"/>
            <a:r>
              <a:rPr lang="en-US" b="1" dirty="0" smtClean="0"/>
              <a:t>Post-conditions:</a:t>
            </a:r>
            <a:r>
              <a:rPr lang="en-US" dirty="0" smtClean="0"/>
              <a:t> S is defined and empty </a:t>
            </a:r>
          </a:p>
          <a:p>
            <a:pPr lvl="1"/>
            <a:r>
              <a:rPr lang="en-US" b="1" dirty="0" smtClean="0"/>
              <a:t>Inputs:</a:t>
            </a:r>
            <a:r>
              <a:rPr lang="en-US" dirty="0" smtClean="0"/>
              <a:t> no inputs required</a:t>
            </a:r>
          </a:p>
          <a:p>
            <a:pPr lvl="1"/>
            <a:r>
              <a:rPr lang="en-US" b="1" dirty="0" smtClean="0"/>
              <a:t>Outputs:</a:t>
            </a:r>
            <a:r>
              <a:rPr lang="en-US" dirty="0" smtClean="0"/>
              <a:t> S - a stack has been created</a:t>
            </a:r>
          </a:p>
          <a:p>
            <a:pPr lvl="1"/>
            <a:r>
              <a:rPr lang="en-US" b="1" dirty="0" smtClean="0"/>
              <a:t>Algorithm:</a:t>
            </a:r>
            <a:r>
              <a:rPr lang="en-US" dirty="0" smtClean="0"/>
              <a:t> stack is </a:t>
            </a:r>
            <a:r>
              <a:rPr lang="en-US" dirty="0" err="1" smtClean="0"/>
              <a:t>initialised</a:t>
            </a:r>
            <a:r>
              <a:rPr lang="en-US" dirty="0" smtClean="0"/>
              <a:t>.</a:t>
            </a:r>
            <a:endParaRPr lang="en-US" b="1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DestroyStack</a:t>
            </a:r>
            <a:r>
              <a:rPr lang="en-US" b="1" dirty="0" smtClean="0"/>
              <a:t>()</a:t>
            </a:r>
            <a:endParaRPr lang="en-US" dirty="0" smtClean="0"/>
          </a:p>
          <a:p>
            <a:pPr lvl="1"/>
            <a:r>
              <a:rPr lang="en-US" b="1" dirty="0" smtClean="0"/>
              <a:t>Pre-conditions:</a:t>
            </a:r>
            <a:r>
              <a:rPr lang="en-US" dirty="0" smtClean="0"/>
              <a:t> none </a:t>
            </a:r>
          </a:p>
          <a:p>
            <a:pPr lvl="1"/>
            <a:r>
              <a:rPr lang="en-US" b="1" dirty="0" smtClean="0"/>
              <a:t>Post-conditions:</a:t>
            </a:r>
            <a:r>
              <a:rPr lang="en-US" dirty="0" smtClean="0"/>
              <a:t> S is undefined. All resources (</a:t>
            </a:r>
            <a:r>
              <a:rPr lang="en-US" dirty="0" err="1" smtClean="0"/>
              <a:t>eg</a:t>
            </a:r>
            <a:r>
              <a:rPr lang="en-US" dirty="0" smtClean="0"/>
              <a:t> memory) allocated to S have been released. No stack operation can be performed on S. </a:t>
            </a:r>
          </a:p>
          <a:p>
            <a:pPr lvl="1"/>
            <a:r>
              <a:rPr lang="en-US" b="1" dirty="0" smtClean="0"/>
              <a:t>Inputs:</a:t>
            </a:r>
            <a:r>
              <a:rPr lang="en-US" dirty="0" smtClean="0"/>
              <a:t> the stack</a:t>
            </a:r>
          </a:p>
          <a:p>
            <a:pPr lvl="1"/>
            <a:r>
              <a:rPr lang="en-US" b="1" dirty="0" smtClean="0"/>
              <a:t>Outputs: </a:t>
            </a:r>
            <a:r>
              <a:rPr lang="en-US" dirty="0" smtClean="0"/>
              <a:t>an empty stack</a:t>
            </a:r>
          </a:p>
          <a:p>
            <a:pPr lvl="1"/>
            <a:r>
              <a:rPr lang="en-US" b="1" dirty="0" smtClean="0"/>
              <a:t>Algorithm:</a:t>
            </a:r>
            <a:r>
              <a:rPr lang="en-US" dirty="0" smtClean="0"/>
              <a:t> stack is re-</a:t>
            </a:r>
            <a:r>
              <a:rPr lang="en-US" dirty="0" err="1" smtClean="0"/>
              <a:t>initialised</a:t>
            </a:r>
            <a:endParaRPr lang="en-US" dirty="0"/>
          </a:p>
        </p:txBody>
      </p:sp>
      <p:sp>
        <p:nvSpPr>
          <p:cNvPr id="4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Data Type: STACK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Pop(element)</a:t>
            </a:r>
            <a:endParaRPr lang="en-US" dirty="0" smtClean="0"/>
          </a:p>
          <a:p>
            <a:pPr lvl="1"/>
            <a:r>
              <a:rPr lang="en-US" b="1" dirty="0" smtClean="0"/>
              <a:t>Pre-conditions:</a:t>
            </a:r>
            <a:r>
              <a:rPr lang="en-US" dirty="0" smtClean="0"/>
              <a:t> stack is not empty </a:t>
            </a:r>
          </a:p>
          <a:p>
            <a:pPr lvl="1"/>
            <a:r>
              <a:rPr lang="en-US" b="1" dirty="0" smtClean="0"/>
              <a:t>Post-conditions:</a:t>
            </a:r>
            <a:r>
              <a:rPr lang="en-US" dirty="0" smtClean="0"/>
              <a:t> the top element has been removed from the stack</a:t>
            </a:r>
          </a:p>
          <a:p>
            <a:pPr lvl="1"/>
            <a:r>
              <a:rPr lang="en-US" b="1" dirty="0" smtClean="0"/>
              <a:t>Inputs:</a:t>
            </a:r>
            <a:r>
              <a:rPr lang="en-US" dirty="0" smtClean="0"/>
              <a:t> the stack</a:t>
            </a:r>
          </a:p>
          <a:p>
            <a:pPr lvl="1"/>
            <a:r>
              <a:rPr lang="en-US" b="1" dirty="0" smtClean="0"/>
              <a:t>Outputs:</a:t>
            </a:r>
            <a:r>
              <a:rPr lang="en-US" dirty="0" smtClean="0"/>
              <a:t> the changed stack, </a:t>
            </a:r>
            <a:r>
              <a:rPr lang="en-US" dirty="0" err="1" smtClean="0"/>
              <a:t>ie</a:t>
            </a:r>
            <a:r>
              <a:rPr lang="en-US" dirty="0" smtClean="0"/>
              <a:t> top element, has been removed</a:t>
            </a:r>
          </a:p>
          <a:p>
            <a:pPr lvl="1"/>
            <a:r>
              <a:rPr lang="en-US" b="1" dirty="0" smtClean="0"/>
              <a:t>Algorithm:</a:t>
            </a:r>
            <a:r>
              <a:rPr lang="en-US" dirty="0" smtClean="0"/>
              <a:t> remove the top element of the stack; give a copy of the element back to the user</a:t>
            </a:r>
            <a:endParaRPr lang="en-US" dirty="0"/>
          </a:p>
        </p:txBody>
      </p:sp>
      <p:sp>
        <p:nvSpPr>
          <p:cNvPr id="4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Data Type: STACK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Push(element)</a:t>
            </a:r>
            <a:r>
              <a:rPr lang="en-US" dirty="0" smtClean="0"/>
              <a:t> </a:t>
            </a:r>
          </a:p>
          <a:p>
            <a:pPr lvl="1"/>
            <a:r>
              <a:rPr lang="en-US" b="1" dirty="0" smtClean="0"/>
              <a:t>Pre-conditions:</a:t>
            </a:r>
            <a:r>
              <a:rPr lang="en-US" dirty="0" smtClean="0"/>
              <a:t> the stack exists, element is of appropriate type</a:t>
            </a:r>
          </a:p>
          <a:p>
            <a:pPr lvl="1"/>
            <a:r>
              <a:rPr lang="en-US" b="1" dirty="0" smtClean="0"/>
              <a:t>Post-conditions:</a:t>
            </a:r>
            <a:r>
              <a:rPr lang="en-US" dirty="0" smtClean="0"/>
              <a:t> Element is put onto the top of the stack.</a:t>
            </a:r>
          </a:p>
          <a:p>
            <a:pPr lvl="1"/>
            <a:r>
              <a:rPr lang="en-US" b="1" dirty="0" smtClean="0"/>
              <a:t>Inputs:</a:t>
            </a:r>
            <a:r>
              <a:rPr lang="en-US" dirty="0" smtClean="0"/>
              <a:t> a stack and an element</a:t>
            </a:r>
          </a:p>
          <a:p>
            <a:pPr lvl="1"/>
            <a:r>
              <a:rPr lang="en-US" b="1" dirty="0" smtClean="0"/>
              <a:t>Outputs:</a:t>
            </a:r>
            <a:r>
              <a:rPr lang="en-US" dirty="0" smtClean="0"/>
              <a:t> a changed stack</a:t>
            </a:r>
          </a:p>
          <a:p>
            <a:pPr lvl="1"/>
            <a:r>
              <a:rPr lang="en-US" b="1" dirty="0" smtClean="0"/>
              <a:t>Algorithm: </a:t>
            </a:r>
            <a:r>
              <a:rPr lang="en-US" dirty="0" smtClean="0"/>
              <a:t>insert the element into the stack</a:t>
            </a:r>
            <a:endParaRPr lang="en-US" dirty="0"/>
          </a:p>
        </p:txBody>
      </p:sp>
      <p:sp>
        <p:nvSpPr>
          <p:cNvPr id="4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Data Type: STACK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IsEmpty</a:t>
            </a:r>
            <a:r>
              <a:rPr lang="en-US" b="1" dirty="0" smtClean="0"/>
              <a:t>()</a:t>
            </a:r>
          </a:p>
          <a:p>
            <a:pPr lvl="1"/>
            <a:r>
              <a:rPr lang="en-US" b="1" dirty="0" smtClean="0"/>
              <a:t>Pre-conditions:</a:t>
            </a:r>
            <a:r>
              <a:rPr lang="en-US" dirty="0" smtClean="0"/>
              <a:t> a stack exists</a:t>
            </a:r>
          </a:p>
          <a:p>
            <a:pPr lvl="1"/>
            <a:r>
              <a:rPr lang="en-US" b="1" dirty="0" smtClean="0"/>
              <a:t>Post-conditions:</a:t>
            </a:r>
            <a:r>
              <a:rPr lang="en-US" dirty="0" smtClean="0"/>
              <a:t> returns true if empty false otherwise.</a:t>
            </a:r>
          </a:p>
          <a:p>
            <a:pPr lvl="1"/>
            <a:r>
              <a:rPr lang="en-US" b="1" dirty="0" smtClean="0"/>
              <a:t>Inputs:</a:t>
            </a:r>
            <a:r>
              <a:rPr lang="en-US" dirty="0" smtClean="0"/>
              <a:t> a stack</a:t>
            </a:r>
          </a:p>
          <a:p>
            <a:pPr lvl="1"/>
            <a:r>
              <a:rPr lang="en-US" b="1" dirty="0" smtClean="0"/>
              <a:t>Outputs:</a:t>
            </a:r>
            <a:r>
              <a:rPr lang="en-US" dirty="0" smtClean="0"/>
              <a:t> </a:t>
            </a:r>
            <a:r>
              <a:rPr lang="en-US" dirty="0" err="1" smtClean="0"/>
              <a:t>boolean</a:t>
            </a:r>
            <a:r>
              <a:rPr lang="en-US" dirty="0" smtClean="0"/>
              <a:t> value</a:t>
            </a:r>
          </a:p>
          <a:p>
            <a:pPr lvl="1"/>
            <a:r>
              <a:rPr lang="en-US" b="1" dirty="0" smtClean="0"/>
              <a:t>Algorithm:</a:t>
            </a:r>
            <a:r>
              <a:rPr lang="en-US" dirty="0" smtClean="0"/>
              <a:t> check initial status of the stack and report whether empty or not. </a:t>
            </a:r>
          </a:p>
          <a:p>
            <a:endParaRPr lang="en-US" dirty="0"/>
          </a:p>
        </p:txBody>
      </p:sp>
      <p:sp>
        <p:nvSpPr>
          <p:cNvPr id="4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Data Type: STACK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Operations on Stack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Stack ADT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chemeClr val="accent2"/>
                </a:solidFill>
              </a:rPr>
              <a:t>S = init(); </a:t>
            </a:r>
          </a:p>
          <a:p>
            <a:pPr eaLnBrk="1" hangingPunct="1">
              <a:buFontTx/>
              <a:buNone/>
            </a:pPr>
            <a:r>
              <a:rPr lang="en-US" smtClean="0"/>
              <a:t>	Initialize S to an empty stack. </a:t>
            </a:r>
          </a:p>
          <a:p>
            <a:pPr eaLnBrk="1" hangingPunct="1"/>
            <a:r>
              <a:rPr lang="en-US" b="1" smtClean="0">
                <a:solidFill>
                  <a:schemeClr val="accent2"/>
                </a:solidFill>
              </a:rPr>
              <a:t>isEmpty(S); </a:t>
            </a:r>
          </a:p>
          <a:p>
            <a:pPr lvl="1" eaLnBrk="1" hangingPunct="1">
              <a:buFontTx/>
              <a:buNone/>
            </a:pPr>
            <a:r>
              <a:rPr lang="en-US" smtClean="0"/>
              <a:t>Returns "true" if and only if the stack S is empty, i.e., contains no elements. </a:t>
            </a:r>
          </a:p>
          <a:p>
            <a:pPr eaLnBrk="1" hangingPunct="1"/>
            <a:r>
              <a:rPr lang="en-US" b="1" smtClean="0">
                <a:solidFill>
                  <a:schemeClr val="accent2"/>
                </a:solidFill>
              </a:rPr>
              <a:t>isFull(S); </a:t>
            </a:r>
          </a:p>
          <a:p>
            <a:pPr lvl="1" eaLnBrk="1" hangingPunct="1">
              <a:buFontTx/>
              <a:buNone/>
            </a:pPr>
            <a:r>
              <a:rPr lang="en-US" smtClean="0"/>
              <a:t>Returns "true" if and only if the stack S has a bounded size and holds the maximum number of elements it can.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Stack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</a:t>
            </a:r>
          </a:p>
          <a:p>
            <a:pPr eaLnBrk="1" hangingPunct="1"/>
            <a:r>
              <a:rPr lang="en-US" smtClean="0"/>
              <a:t>Characteristics of stack</a:t>
            </a:r>
          </a:p>
          <a:p>
            <a:pPr eaLnBrk="1" hangingPunct="1"/>
            <a:r>
              <a:rPr lang="en-US" smtClean="0"/>
              <a:t>Operations on Stack</a:t>
            </a:r>
          </a:p>
          <a:p>
            <a:pPr eaLnBrk="1" hangingPunct="1"/>
            <a:r>
              <a:rPr lang="en-US" smtClean="0"/>
              <a:t>Array Representation of Stack</a:t>
            </a:r>
          </a:p>
          <a:p>
            <a:pPr eaLnBrk="1" hangingPunct="1"/>
            <a:r>
              <a:rPr lang="en-US" smtClean="0"/>
              <a:t>List Representation of Stack</a:t>
            </a:r>
          </a:p>
          <a:p>
            <a:pPr eaLnBrk="1" hangingPunct="1"/>
            <a:r>
              <a:rPr lang="en-US" smtClean="0"/>
              <a:t>Applications of Stack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STACK ADT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chemeClr val="accent2"/>
                </a:solidFill>
              </a:rPr>
              <a:t>top(S); </a:t>
            </a:r>
          </a:p>
          <a:p>
            <a:pPr lvl="1" eaLnBrk="1" hangingPunct="1">
              <a:buFontTx/>
              <a:buNone/>
            </a:pPr>
            <a:r>
              <a:rPr lang="en-US" smtClean="0"/>
              <a:t>Return the element at the top of the stack S, or error if the stack is empty. </a:t>
            </a:r>
          </a:p>
          <a:p>
            <a:pPr eaLnBrk="1" hangingPunct="1"/>
            <a:r>
              <a:rPr lang="en-US" b="1" smtClean="0">
                <a:solidFill>
                  <a:schemeClr val="accent2"/>
                </a:solidFill>
              </a:rPr>
              <a:t>S = push(S,ch); </a:t>
            </a:r>
          </a:p>
          <a:p>
            <a:pPr eaLnBrk="1" hangingPunct="1">
              <a:buFontTx/>
              <a:buNone/>
            </a:pPr>
            <a:r>
              <a:rPr lang="en-US" smtClean="0"/>
              <a:t>	Push the character ch at the top of the stack S. </a:t>
            </a:r>
          </a:p>
          <a:p>
            <a:pPr eaLnBrk="1" hangingPunct="1"/>
            <a:r>
              <a:rPr lang="en-US" b="1" smtClean="0">
                <a:solidFill>
                  <a:schemeClr val="accent2"/>
                </a:solidFill>
              </a:rPr>
              <a:t>S = pop(S); </a:t>
            </a:r>
          </a:p>
          <a:p>
            <a:pPr lvl="1" eaLnBrk="1" hangingPunct="1">
              <a:buFontTx/>
              <a:buNone/>
            </a:pPr>
            <a:r>
              <a:rPr lang="en-US" smtClean="0"/>
              <a:t>Pop an element from the top of the stack S. </a:t>
            </a:r>
          </a:p>
          <a:p>
            <a:pPr eaLnBrk="1" hangingPunct="1"/>
            <a:r>
              <a:rPr lang="en-US" b="1" smtClean="0">
                <a:solidFill>
                  <a:schemeClr val="accent2"/>
                </a:solidFill>
              </a:rPr>
              <a:t>print(S); </a:t>
            </a:r>
          </a:p>
          <a:p>
            <a:pPr lvl="1" eaLnBrk="1" hangingPunct="1">
              <a:buFontTx/>
              <a:buNone/>
            </a:pPr>
            <a:r>
              <a:rPr lang="en-US" smtClean="0"/>
              <a:t>Print the elements of the stack S from top to bottom.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the stack will look like.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81200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4506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How stack works</a:t>
            </a:r>
          </a:p>
        </p:txBody>
      </p:sp>
      <p:graphicFrame>
        <p:nvGraphicFramePr>
          <p:cNvPr id="48131" name="Group 3"/>
          <p:cNvGraphicFramePr>
            <a:graphicFrameLocks noGrp="1"/>
          </p:cNvGraphicFramePr>
          <p:nvPr>
            <p:ph sz="half" idx="1"/>
          </p:nvPr>
        </p:nvGraphicFramePr>
        <p:xfrm>
          <a:off x="1182688" y="2514600"/>
          <a:ext cx="792162" cy="3617913"/>
        </p:xfrm>
        <a:graphic>
          <a:graphicData uri="http://schemas.openxmlformats.org/drawingml/2006/table">
            <a:tbl>
              <a:tblPr/>
              <a:tblGrid>
                <a:gridCol w="792162"/>
              </a:tblGrid>
              <a:tr h="904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4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3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4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8143" name="Group 15"/>
          <p:cNvGraphicFramePr>
            <a:graphicFrameLocks noGrp="1"/>
          </p:cNvGraphicFramePr>
          <p:nvPr>
            <p:ph sz="half" idx="2"/>
          </p:nvPr>
        </p:nvGraphicFramePr>
        <p:xfrm>
          <a:off x="2743200" y="2514600"/>
          <a:ext cx="792163" cy="3657600"/>
        </p:xfrm>
        <a:graphic>
          <a:graphicData uri="http://schemas.openxmlformats.org/drawingml/2006/table">
            <a:tbl>
              <a:tblPr/>
              <a:tblGrid>
                <a:gridCol w="792163"/>
              </a:tblGrid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8155" name="Group 27"/>
          <p:cNvGraphicFramePr>
            <a:graphicFrameLocks noGrp="1"/>
          </p:cNvGraphicFramePr>
          <p:nvPr/>
        </p:nvGraphicFramePr>
        <p:xfrm>
          <a:off x="4572000" y="2514600"/>
          <a:ext cx="838200" cy="3657600"/>
        </p:xfrm>
        <a:graphic>
          <a:graphicData uri="http://schemas.openxmlformats.org/drawingml/2006/table">
            <a:tbl>
              <a:tblPr/>
              <a:tblGrid>
                <a:gridCol w="838200"/>
              </a:tblGrid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8167" name="Group 39"/>
          <p:cNvGraphicFramePr>
            <a:graphicFrameLocks noGrp="1"/>
          </p:cNvGraphicFramePr>
          <p:nvPr/>
        </p:nvGraphicFramePr>
        <p:xfrm>
          <a:off x="6553200" y="2514600"/>
          <a:ext cx="838200" cy="3581400"/>
        </p:xfrm>
        <a:graphic>
          <a:graphicData uri="http://schemas.openxmlformats.org/drawingml/2006/table">
            <a:tbl>
              <a:tblPr/>
              <a:tblGrid>
                <a:gridCol w="838200"/>
              </a:tblGrid>
              <a:tr h="895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5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5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5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179" name="Text Box 51"/>
          <p:cNvSpPr txBox="1">
            <a:spLocks noChangeArrowheads="1"/>
          </p:cNvSpPr>
          <p:nvPr/>
        </p:nvSpPr>
        <p:spPr bwMode="auto">
          <a:xfrm>
            <a:off x="228600" y="6248400"/>
            <a:ext cx="889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tos= </a:t>
            </a:r>
            <a:r>
              <a:rPr lang="en-US">
                <a:solidFill>
                  <a:srgbClr val="FF0000"/>
                </a:solidFill>
                <a:latin typeface="Arial" charset="0"/>
                <a:cs typeface="Arial" charset="0"/>
              </a:rPr>
              <a:t>-1</a:t>
            </a:r>
          </a:p>
        </p:txBody>
      </p:sp>
      <p:sp>
        <p:nvSpPr>
          <p:cNvPr id="48180" name="Text Box 52"/>
          <p:cNvSpPr txBox="1">
            <a:spLocks noChangeArrowheads="1"/>
          </p:cNvSpPr>
          <p:nvPr/>
        </p:nvSpPr>
        <p:spPr bwMode="auto">
          <a:xfrm>
            <a:off x="2057400" y="5410200"/>
            <a:ext cx="749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tos=</a:t>
            </a:r>
            <a:r>
              <a:rPr lang="en-US">
                <a:solidFill>
                  <a:srgbClr val="FF0000"/>
                </a:solidFill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48181" name="Line 53"/>
          <p:cNvSpPr>
            <a:spLocks noChangeShapeType="1"/>
          </p:cNvSpPr>
          <p:nvPr/>
        </p:nvSpPr>
        <p:spPr bwMode="auto">
          <a:xfrm>
            <a:off x="2057400" y="5257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82" name="Text Box 54"/>
          <p:cNvSpPr txBox="1">
            <a:spLocks noChangeArrowheads="1"/>
          </p:cNvSpPr>
          <p:nvPr/>
        </p:nvSpPr>
        <p:spPr bwMode="auto">
          <a:xfrm>
            <a:off x="3886200" y="4419600"/>
            <a:ext cx="749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tos=</a:t>
            </a:r>
            <a:r>
              <a:rPr lang="en-US">
                <a:solidFill>
                  <a:srgbClr val="FF0000"/>
                </a:solidFill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48183" name="Line 55"/>
          <p:cNvSpPr>
            <a:spLocks noChangeShapeType="1"/>
          </p:cNvSpPr>
          <p:nvPr/>
        </p:nvSpPr>
        <p:spPr bwMode="auto">
          <a:xfrm>
            <a:off x="4038600" y="4419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184" name="Text Box 56"/>
          <p:cNvSpPr txBox="1">
            <a:spLocks noChangeArrowheads="1"/>
          </p:cNvSpPr>
          <p:nvPr/>
        </p:nvSpPr>
        <p:spPr bwMode="auto">
          <a:xfrm>
            <a:off x="6553200" y="1981200"/>
            <a:ext cx="1428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pop(b)</a:t>
            </a:r>
          </a:p>
        </p:txBody>
      </p:sp>
      <p:sp>
        <p:nvSpPr>
          <p:cNvPr id="48185" name="Text Box 57"/>
          <p:cNvSpPr txBox="1">
            <a:spLocks noChangeArrowheads="1"/>
          </p:cNvSpPr>
          <p:nvPr/>
        </p:nvSpPr>
        <p:spPr bwMode="auto">
          <a:xfrm>
            <a:off x="2438400" y="1981200"/>
            <a:ext cx="1428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push(a)</a:t>
            </a:r>
          </a:p>
        </p:txBody>
      </p:sp>
      <p:sp>
        <p:nvSpPr>
          <p:cNvPr id="48186" name="Text Box 58"/>
          <p:cNvSpPr txBox="1">
            <a:spLocks noChangeArrowheads="1"/>
          </p:cNvSpPr>
          <p:nvPr/>
        </p:nvSpPr>
        <p:spPr bwMode="auto">
          <a:xfrm>
            <a:off x="4514850" y="1981200"/>
            <a:ext cx="1428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push(b)</a:t>
            </a:r>
          </a:p>
        </p:txBody>
      </p:sp>
      <p:sp>
        <p:nvSpPr>
          <p:cNvPr id="48187" name="Text Box 59"/>
          <p:cNvSpPr txBox="1">
            <a:spLocks noChangeArrowheads="1"/>
          </p:cNvSpPr>
          <p:nvPr/>
        </p:nvSpPr>
        <p:spPr bwMode="auto">
          <a:xfrm>
            <a:off x="95250" y="1981200"/>
            <a:ext cx="1428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Empty stack</a:t>
            </a:r>
          </a:p>
        </p:txBody>
      </p:sp>
      <p:sp>
        <p:nvSpPr>
          <p:cNvPr id="48188" name="Text Box 60"/>
          <p:cNvSpPr txBox="1">
            <a:spLocks noChangeArrowheads="1"/>
          </p:cNvSpPr>
          <p:nvPr/>
        </p:nvSpPr>
        <p:spPr bwMode="auto">
          <a:xfrm>
            <a:off x="5715000" y="5181600"/>
            <a:ext cx="749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tos=0</a:t>
            </a:r>
            <a:endParaRPr lang="en-US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48189" name="Line 61"/>
          <p:cNvSpPr>
            <a:spLocks noChangeShapeType="1"/>
          </p:cNvSpPr>
          <p:nvPr/>
        </p:nvSpPr>
        <p:spPr bwMode="auto">
          <a:xfrm>
            <a:off x="5943600" y="5181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implementation of 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D1686-5DFD-41A5-A7A1-EFF069FA278B}" type="slidenum">
              <a:rPr lang="en-US"/>
              <a:pPr/>
              <a:t>25</a:t>
            </a:fld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implementation of stacks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implement a stack, items are inserted and removed at the same end (called the </a:t>
            </a:r>
            <a:r>
              <a:rPr lang="en-US" dirty="0">
                <a:solidFill>
                  <a:schemeClr val="tx2"/>
                </a:solidFill>
              </a:rPr>
              <a:t>top</a:t>
            </a:r>
            <a:r>
              <a:rPr lang="en-US" dirty="0"/>
              <a:t>)</a:t>
            </a:r>
          </a:p>
          <a:p>
            <a:r>
              <a:rPr lang="en-US" dirty="0" smtClean="0"/>
              <a:t>To </a:t>
            </a:r>
            <a:r>
              <a:rPr lang="en-US" dirty="0"/>
              <a:t>use an array to implement a stack, you need both the array itself and an integer</a:t>
            </a:r>
          </a:p>
          <a:p>
            <a:pPr lvl="1"/>
            <a:r>
              <a:rPr lang="en-US" dirty="0"/>
              <a:t>The integer tells you either:</a:t>
            </a:r>
          </a:p>
          <a:p>
            <a:pPr lvl="2"/>
            <a:r>
              <a:rPr lang="en-US" dirty="0"/>
              <a:t>Which location is currently the top of the stack, or</a:t>
            </a:r>
          </a:p>
          <a:p>
            <a:pPr lvl="2"/>
            <a:r>
              <a:rPr lang="en-US" dirty="0"/>
              <a:t>How many elements are in the stack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E10F4-20A4-47D8-AE80-FD8FBDC8C1E9}" type="slidenum">
              <a:rPr lang="en-US"/>
              <a:pPr/>
              <a:t>26</a:t>
            </a:fld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467600" cy="914400"/>
          </a:xfrm>
        </p:spPr>
        <p:txBody>
          <a:bodyPr/>
          <a:lstStyle/>
          <a:p>
            <a:r>
              <a:rPr lang="en-US" dirty="0" smtClean="0"/>
              <a:t>Array implementation of stacks</a:t>
            </a:r>
            <a:endParaRPr lang="en-US" dirty="0"/>
          </a:p>
        </p:txBody>
      </p: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762000" y="1295400"/>
            <a:ext cx="8021638" cy="990600"/>
            <a:chOff x="480" y="816"/>
            <a:chExt cx="5053" cy="624"/>
          </a:xfrm>
        </p:grpSpPr>
        <p:sp>
          <p:nvSpPr>
            <p:cNvPr id="12313" name="Text Box 25"/>
            <p:cNvSpPr txBox="1">
              <a:spLocks noChangeArrowheads="1"/>
            </p:cNvSpPr>
            <p:nvPr/>
          </p:nvSpPr>
          <p:spPr bwMode="auto">
            <a:xfrm>
              <a:off x="1117" y="816"/>
              <a:ext cx="441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Verdana" pitchFamily="34" charset="0"/>
                </a:rPr>
                <a:t>0      1      2      3      4      5      6     7      8      9</a:t>
              </a:r>
              <a:endParaRPr lang="en-US" sz="2000">
                <a:latin typeface="Times New Roman" charset="0"/>
              </a:endParaRPr>
            </a:p>
          </p:txBody>
        </p:sp>
        <p:grpSp>
          <p:nvGrpSpPr>
            <p:cNvPr id="4" name="Group 34"/>
            <p:cNvGrpSpPr>
              <a:grpSpLocks/>
            </p:cNvGrpSpPr>
            <p:nvPr/>
          </p:nvGrpSpPr>
          <p:grpSpPr bwMode="auto">
            <a:xfrm>
              <a:off x="480" y="1056"/>
              <a:ext cx="4813" cy="384"/>
              <a:chOff x="480" y="1056"/>
              <a:chExt cx="4813" cy="384"/>
            </a:xfrm>
          </p:grpSpPr>
          <p:sp>
            <p:nvSpPr>
              <p:cNvPr id="12303" name="Rectangle 15"/>
              <p:cNvSpPr>
                <a:spLocks noChangeArrowheads="1"/>
              </p:cNvSpPr>
              <p:nvPr/>
            </p:nvSpPr>
            <p:spPr bwMode="auto">
              <a:xfrm>
                <a:off x="973" y="1056"/>
                <a:ext cx="432" cy="384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Times New Roman" charset="0"/>
                  </a:rPr>
                  <a:t>17</a:t>
                </a:r>
              </a:p>
            </p:txBody>
          </p:sp>
          <p:sp>
            <p:nvSpPr>
              <p:cNvPr id="12304" name="Rectangle 16"/>
              <p:cNvSpPr>
                <a:spLocks noChangeArrowheads="1"/>
              </p:cNvSpPr>
              <p:nvPr/>
            </p:nvSpPr>
            <p:spPr bwMode="auto">
              <a:xfrm>
                <a:off x="1405" y="1056"/>
                <a:ext cx="432" cy="384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Times New Roman" charset="0"/>
                  </a:rPr>
                  <a:t>23</a:t>
                </a:r>
              </a:p>
            </p:txBody>
          </p:sp>
          <p:sp>
            <p:nvSpPr>
              <p:cNvPr id="12305" name="Rectangle 17"/>
              <p:cNvSpPr>
                <a:spLocks noChangeArrowheads="1"/>
              </p:cNvSpPr>
              <p:nvPr/>
            </p:nvSpPr>
            <p:spPr bwMode="auto">
              <a:xfrm>
                <a:off x="1837" y="1056"/>
                <a:ext cx="432" cy="384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Times New Roman" charset="0"/>
                  </a:rPr>
                  <a:t>97</a:t>
                </a:r>
              </a:p>
            </p:txBody>
          </p:sp>
          <p:sp>
            <p:nvSpPr>
              <p:cNvPr id="12306" name="Rectangle 18"/>
              <p:cNvSpPr>
                <a:spLocks noChangeArrowheads="1"/>
              </p:cNvSpPr>
              <p:nvPr/>
            </p:nvSpPr>
            <p:spPr bwMode="auto">
              <a:xfrm>
                <a:off x="2269" y="1056"/>
                <a:ext cx="432" cy="384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Times New Roman" charset="0"/>
                  </a:rPr>
                  <a:t>44</a:t>
                </a:r>
              </a:p>
            </p:txBody>
          </p:sp>
          <p:sp>
            <p:nvSpPr>
              <p:cNvPr id="12307" name="Rectangle 19"/>
              <p:cNvSpPr>
                <a:spLocks noChangeArrowheads="1"/>
              </p:cNvSpPr>
              <p:nvPr/>
            </p:nvSpPr>
            <p:spPr bwMode="auto">
              <a:xfrm>
                <a:off x="2701" y="1056"/>
                <a:ext cx="43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8" name="Rectangle 20"/>
              <p:cNvSpPr>
                <a:spLocks noChangeArrowheads="1"/>
              </p:cNvSpPr>
              <p:nvPr/>
            </p:nvSpPr>
            <p:spPr bwMode="auto">
              <a:xfrm>
                <a:off x="3133" y="1056"/>
                <a:ext cx="43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9" name="Rectangle 21"/>
              <p:cNvSpPr>
                <a:spLocks noChangeArrowheads="1"/>
              </p:cNvSpPr>
              <p:nvPr/>
            </p:nvSpPr>
            <p:spPr bwMode="auto">
              <a:xfrm>
                <a:off x="3565" y="1056"/>
                <a:ext cx="43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0" name="Rectangle 22"/>
              <p:cNvSpPr>
                <a:spLocks noChangeArrowheads="1"/>
              </p:cNvSpPr>
              <p:nvPr/>
            </p:nvSpPr>
            <p:spPr bwMode="auto">
              <a:xfrm>
                <a:off x="3997" y="1056"/>
                <a:ext cx="43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1" name="Rectangle 23"/>
              <p:cNvSpPr>
                <a:spLocks noChangeArrowheads="1"/>
              </p:cNvSpPr>
              <p:nvPr/>
            </p:nvSpPr>
            <p:spPr bwMode="auto">
              <a:xfrm>
                <a:off x="4429" y="1056"/>
                <a:ext cx="43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2" name="Rectangle 24"/>
              <p:cNvSpPr>
                <a:spLocks noChangeArrowheads="1"/>
              </p:cNvSpPr>
              <p:nvPr/>
            </p:nvSpPr>
            <p:spPr bwMode="auto">
              <a:xfrm>
                <a:off x="4861" y="1056"/>
                <a:ext cx="43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9" name="Text Box 31"/>
              <p:cNvSpPr txBox="1">
                <a:spLocks noChangeArrowheads="1"/>
              </p:cNvSpPr>
              <p:nvPr/>
            </p:nvSpPr>
            <p:spPr bwMode="auto">
              <a:xfrm>
                <a:off x="480" y="1056"/>
                <a:ext cx="493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stk: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E10F4-20A4-47D8-AE80-FD8FBDC8C1E9}" type="slidenum">
              <a:rPr lang="en-US"/>
              <a:pPr/>
              <a:t>27</a:t>
            </a:fld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467600" cy="914400"/>
          </a:xfrm>
        </p:spPr>
        <p:txBody>
          <a:bodyPr/>
          <a:lstStyle/>
          <a:p>
            <a:r>
              <a:rPr lang="en-US" dirty="0" smtClean="0"/>
              <a:t>Array implementation of stacks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200400"/>
            <a:ext cx="8610600" cy="2819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/>
              <a:t>If the </a:t>
            </a:r>
            <a:r>
              <a:rPr lang="en-US" sz="3200" dirty="0" smtClean="0">
                <a:solidFill>
                  <a:schemeClr val="tx2"/>
                </a:solidFill>
              </a:rPr>
              <a:t>stack is empty 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>
                <a:solidFill>
                  <a:schemeClr val="tx2"/>
                </a:solidFill>
              </a:rPr>
              <a:t>then</a:t>
            </a:r>
            <a:r>
              <a:rPr lang="en-US" sz="2800" dirty="0" smtClean="0"/>
              <a:t> </a:t>
            </a:r>
            <a:r>
              <a:rPr lang="en-US" sz="2800" dirty="0">
                <a:solidFill>
                  <a:schemeClr val="accent2"/>
                </a:solidFill>
                <a:latin typeface="Verdana" pitchFamily="34" charset="0"/>
              </a:rPr>
              <a:t>top = -1</a:t>
            </a:r>
            <a:r>
              <a:rPr lang="en-US" sz="2800" dirty="0"/>
              <a:t> or </a:t>
            </a:r>
            <a:r>
              <a:rPr lang="en-US" sz="2800" dirty="0">
                <a:solidFill>
                  <a:schemeClr val="accent2"/>
                </a:solidFill>
                <a:latin typeface="Verdana" pitchFamily="34" charset="0"/>
              </a:rPr>
              <a:t>count = </a:t>
            </a:r>
            <a:r>
              <a:rPr lang="en-US" sz="2800" dirty="0" smtClean="0">
                <a:solidFill>
                  <a:schemeClr val="accent2"/>
                </a:solidFill>
                <a:latin typeface="Verdana" pitchFamily="34" charset="0"/>
              </a:rPr>
              <a:t>0</a:t>
            </a:r>
            <a:endParaRPr lang="en-US" sz="2800" dirty="0">
              <a:solidFill>
                <a:schemeClr val="accent2"/>
              </a:solidFill>
              <a:latin typeface="Verdana" pitchFamily="34" charset="0"/>
            </a:endParaRP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3902075" y="2363788"/>
            <a:ext cx="2138363" cy="608012"/>
            <a:chOff x="2458" y="1489"/>
            <a:chExt cx="1347" cy="383"/>
          </a:xfrm>
        </p:grpSpPr>
        <p:sp>
          <p:nvSpPr>
            <p:cNvPr id="12316" name="Text Box 28"/>
            <p:cNvSpPr txBox="1">
              <a:spLocks noChangeArrowheads="1"/>
            </p:cNvSpPr>
            <p:nvPr/>
          </p:nvSpPr>
          <p:spPr bwMode="auto">
            <a:xfrm>
              <a:off x="2749" y="1584"/>
              <a:ext cx="105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accent2"/>
                  </a:solidFill>
                  <a:latin typeface="Verdana" pitchFamily="34" charset="0"/>
                </a:rPr>
                <a:t>top = 3</a:t>
              </a:r>
            </a:p>
          </p:txBody>
        </p:sp>
        <p:sp>
          <p:nvSpPr>
            <p:cNvPr id="12317" name="Freeform 29"/>
            <p:cNvSpPr>
              <a:spLocks/>
            </p:cNvSpPr>
            <p:nvPr/>
          </p:nvSpPr>
          <p:spPr bwMode="auto">
            <a:xfrm>
              <a:off x="2458" y="1489"/>
              <a:ext cx="242" cy="242"/>
            </a:xfrm>
            <a:custGeom>
              <a:avLst/>
              <a:gdLst/>
              <a:ahLst/>
              <a:cxnLst>
                <a:cxn ang="0">
                  <a:pos x="240" y="240"/>
                </a:cxn>
                <a:cxn ang="0">
                  <a:pos x="48" y="192"/>
                </a:cxn>
                <a:cxn ang="0">
                  <a:pos x="0" y="0"/>
                </a:cxn>
              </a:cxnLst>
              <a:rect l="0" t="0" r="r" b="b"/>
              <a:pathLst>
                <a:path w="240" h="240">
                  <a:moveTo>
                    <a:pt x="240" y="240"/>
                  </a:moveTo>
                  <a:cubicBezTo>
                    <a:pt x="164" y="236"/>
                    <a:pt x="88" y="232"/>
                    <a:pt x="48" y="192"/>
                  </a:cubicBezTo>
                  <a:cubicBezTo>
                    <a:pt x="8" y="152"/>
                    <a:pt x="4" y="76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18" name="Text Box 30"/>
          <p:cNvSpPr txBox="1">
            <a:spLocks noChangeArrowheads="1"/>
          </p:cNvSpPr>
          <p:nvPr/>
        </p:nvSpPr>
        <p:spPr bwMode="auto">
          <a:xfrm>
            <a:off x="6116638" y="2514600"/>
            <a:ext cx="2667000" cy="4572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charset="0"/>
              </a:rPr>
              <a:t>or  </a:t>
            </a:r>
            <a:r>
              <a:rPr lang="en-US">
                <a:solidFill>
                  <a:schemeClr val="accent2"/>
                </a:solidFill>
                <a:latin typeface="Verdana" pitchFamily="34" charset="0"/>
              </a:rPr>
              <a:t>count = 4</a:t>
            </a:r>
          </a:p>
        </p:txBody>
      </p: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762000" y="1295400"/>
            <a:ext cx="8021638" cy="990600"/>
            <a:chOff x="480" y="816"/>
            <a:chExt cx="5053" cy="624"/>
          </a:xfrm>
        </p:grpSpPr>
        <p:sp>
          <p:nvSpPr>
            <p:cNvPr id="12313" name="Text Box 25"/>
            <p:cNvSpPr txBox="1">
              <a:spLocks noChangeArrowheads="1"/>
            </p:cNvSpPr>
            <p:nvPr/>
          </p:nvSpPr>
          <p:spPr bwMode="auto">
            <a:xfrm>
              <a:off x="1117" y="816"/>
              <a:ext cx="441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Verdana" pitchFamily="34" charset="0"/>
                </a:rPr>
                <a:t>0      1      2      3      4      5      6     7      8      9</a:t>
              </a:r>
              <a:endParaRPr lang="en-US" sz="2000">
                <a:latin typeface="Times New Roman" charset="0"/>
              </a:endParaRPr>
            </a:p>
          </p:txBody>
        </p:sp>
        <p:grpSp>
          <p:nvGrpSpPr>
            <p:cNvPr id="4" name="Group 34"/>
            <p:cNvGrpSpPr>
              <a:grpSpLocks/>
            </p:cNvGrpSpPr>
            <p:nvPr/>
          </p:nvGrpSpPr>
          <p:grpSpPr bwMode="auto">
            <a:xfrm>
              <a:off x="480" y="1056"/>
              <a:ext cx="4813" cy="384"/>
              <a:chOff x="480" y="1056"/>
              <a:chExt cx="4813" cy="384"/>
            </a:xfrm>
          </p:grpSpPr>
          <p:sp>
            <p:nvSpPr>
              <p:cNvPr id="12303" name="Rectangle 15"/>
              <p:cNvSpPr>
                <a:spLocks noChangeArrowheads="1"/>
              </p:cNvSpPr>
              <p:nvPr/>
            </p:nvSpPr>
            <p:spPr bwMode="auto">
              <a:xfrm>
                <a:off x="973" y="1056"/>
                <a:ext cx="432" cy="384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Times New Roman" charset="0"/>
                  </a:rPr>
                  <a:t>17</a:t>
                </a:r>
              </a:p>
            </p:txBody>
          </p:sp>
          <p:sp>
            <p:nvSpPr>
              <p:cNvPr id="12304" name="Rectangle 16"/>
              <p:cNvSpPr>
                <a:spLocks noChangeArrowheads="1"/>
              </p:cNvSpPr>
              <p:nvPr/>
            </p:nvSpPr>
            <p:spPr bwMode="auto">
              <a:xfrm>
                <a:off x="1405" y="1056"/>
                <a:ext cx="432" cy="384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Times New Roman" charset="0"/>
                  </a:rPr>
                  <a:t>23</a:t>
                </a:r>
              </a:p>
            </p:txBody>
          </p:sp>
          <p:sp>
            <p:nvSpPr>
              <p:cNvPr id="12305" name="Rectangle 17"/>
              <p:cNvSpPr>
                <a:spLocks noChangeArrowheads="1"/>
              </p:cNvSpPr>
              <p:nvPr/>
            </p:nvSpPr>
            <p:spPr bwMode="auto">
              <a:xfrm>
                <a:off x="1837" y="1056"/>
                <a:ext cx="432" cy="384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Times New Roman" charset="0"/>
                  </a:rPr>
                  <a:t>97</a:t>
                </a:r>
              </a:p>
            </p:txBody>
          </p:sp>
          <p:sp>
            <p:nvSpPr>
              <p:cNvPr id="12306" name="Rectangle 18"/>
              <p:cNvSpPr>
                <a:spLocks noChangeArrowheads="1"/>
              </p:cNvSpPr>
              <p:nvPr/>
            </p:nvSpPr>
            <p:spPr bwMode="auto">
              <a:xfrm>
                <a:off x="2269" y="1056"/>
                <a:ext cx="432" cy="384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Times New Roman" charset="0"/>
                  </a:rPr>
                  <a:t>44</a:t>
                </a:r>
              </a:p>
            </p:txBody>
          </p:sp>
          <p:sp>
            <p:nvSpPr>
              <p:cNvPr id="12307" name="Rectangle 19"/>
              <p:cNvSpPr>
                <a:spLocks noChangeArrowheads="1"/>
              </p:cNvSpPr>
              <p:nvPr/>
            </p:nvSpPr>
            <p:spPr bwMode="auto">
              <a:xfrm>
                <a:off x="2701" y="1056"/>
                <a:ext cx="43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8" name="Rectangle 20"/>
              <p:cNvSpPr>
                <a:spLocks noChangeArrowheads="1"/>
              </p:cNvSpPr>
              <p:nvPr/>
            </p:nvSpPr>
            <p:spPr bwMode="auto">
              <a:xfrm>
                <a:off x="3133" y="1056"/>
                <a:ext cx="43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9" name="Rectangle 21"/>
              <p:cNvSpPr>
                <a:spLocks noChangeArrowheads="1"/>
              </p:cNvSpPr>
              <p:nvPr/>
            </p:nvSpPr>
            <p:spPr bwMode="auto">
              <a:xfrm>
                <a:off x="3565" y="1056"/>
                <a:ext cx="43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0" name="Rectangle 22"/>
              <p:cNvSpPr>
                <a:spLocks noChangeArrowheads="1"/>
              </p:cNvSpPr>
              <p:nvPr/>
            </p:nvSpPr>
            <p:spPr bwMode="auto">
              <a:xfrm>
                <a:off x="3997" y="1056"/>
                <a:ext cx="43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1" name="Rectangle 23"/>
              <p:cNvSpPr>
                <a:spLocks noChangeArrowheads="1"/>
              </p:cNvSpPr>
              <p:nvPr/>
            </p:nvSpPr>
            <p:spPr bwMode="auto">
              <a:xfrm>
                <a:off x="4429" y="1056"/>
                <a:ext cx="43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2" name="Rectangle 24"/>
              <p:cNvSpPr>
                <a:spLocks noChangeArrowheads="1"/>
              </p:cNvSpPr>
              <p:nvPr/>
            </p:nvSpPr>
            <p:spPr bwMode="auto">
              <a:xfrm>
                <a:off x="4861" y="1056"/>
                <a:ext cx="43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9" name="Text Box 31"/>
              <p:cNvSpPr txBox="1">
                <a:spLocks noChangeArrowheads="1"/>
              </p:cNvSpPr>
              <p:nvPr/>
            </p:nvSpPr>
            <p:spPr bwMode="auto">
              <a:xfrm>
                <a:off x="480" y="1056"/>
                <a:ext cx="493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stk: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bldLvl="4" autoUpdateAnimBg="0"/>
      <p:bldP spid="12318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E10F4-20A4-47D8-AE80-FD8FBDC8C1E9}" type="slidenum">
              <a:rPr lang="en-US"/>
              <a:pPr/>
              <a:t>28</a:t>
            </a:fld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467600" cy="914400"/>
          </a:xfrm>
        </p:spPr>
        <p:txBody>
          <a:bodyPr/>
          <a:lstStyle/>
          <a:p>
            <a:r>
              <a:rPr lang="en-US" dirty="0" smtClean="0"/>
              <a:t>Array implementation of stacks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200400"/>
            <a:ext cx="8610600" cy="2819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 dirty="0" smtClean="0"/>
              <a:t>To </a:t>
            </a:r>
            <a:r>
              <a:rPr lang="en-US" sz="3600" dirty="0"/>
              <a:t>add (</a:t>
            </a:r>
            <a:r>
              <a:rPr lang="en-US" sz="3600" dirty="0">
                <a:solidFill>
                  <a:schemeClr val="tx2"/>
                </a:solidFill>
              </a:rPr>
              <a:t>push</a:t>
            </a:r>
            <a:r>
              <a:rPr lang="en-US" sz="3600" dirty="0"/>
              <a:t>) an element, either: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Increment </a:t>
            </a:r>
            <a:r>
              <a:rPr lang="en-US" sz="2800" dirty="0">
                <a:solidFill>
                  <a:schemeClr val="accent2"/>
                </a:solidFill>
                <a:latin typeface="Verdana" pitchFamily="34" charset="0"/>
              </a:rPr>
              <a:t>top</a:t>
            </a:r>
            <a:r>
              <a:rPr lang="en-US" sz="2800" dirty="0"/>
              <a:t> and store the element in</a:t>
            </a:r>
            <a:r>
              <a:rPr lang="en-US" sz="2800" dirty="0">
                <a:solidFill>
                  <a:srgbClr val="FFFF99"/>
                </a:solidFill>
                <a:latin typeface="Verdana" pitchFamily="34" charset="0"/>
              </a:rPr>
              <a:t> </a:t>
            </a:r>
            <a:r>
              <a:rPr lang="en-US" sz="2800" dirty="0" err="1">
                <a:solidFill>
                  <a:schemeClr val="accent2"/>
                </a:solidFill>
                <a:latin typeface="Verdana" pitchFamily="34" charset="0"/>
              </a:rPr>
              <a:t>stk</a:t>
            </a:r>
            <a:r>
              <a:rPr lang="en-US" sz="2800" dirty="0">
                <a:solidFill>
                  <a:schemeClr val="accent2"/>
                </a:solidFill>
                <a:latin typeface="Verdana" pitchFamily="34" charset="0"/>
              </a:rPr>
              <a:t>[top]</a:t>
            </a:r>
            <a:r>
              <a:rPr lang="en-US" sz="2800" dirty="0"/>
              <a:t>, or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Store the element in</a:t>
            </a:r>
            <a:r>
              <a:rPr lang="en-US" sz="2800" dirty="0">
                <a:solidFill>
                  <a:srgbClr val="FFFF99"/>
                </a:solidFill>
                <a:latin typeface="Verdana" pitchFamily="34" charset="0"/>
              </a:rPr>
              <a:t> </a:t>
            </a:r>
            <a:r>
              <a:rPr lang="en-US" sz="2800" dirty="0" err="1">
                <a:solidFill>
                  <a:schemeClr val="accent2"/>
                </a:solidFill>
                <a:latin typeface="Verdana" pitchFamily="34" charset="0"/>
              </a:rPr>
              <a:t>stk</a:t>
            </a:r>
            <a:r>
              <a:rPr lang="en-US" sz="2800" dirty="0">
                <a:solidFill>
                  <a:schemeClr val="accent2"/>
                </a:solidFill>
                <a:latin typeface="Verdana" pitchFamily="34" charset="0"/>
              </a:rPr>
              <a:t>[count]</a:t>
            </a:r>
            <a:r>
              <a:rPr lang="en-US" sz="2800" dirty="0">
                <a:solidFill>
                  <a:srgbClr val="FFFF99"/>
                </a:solidFill>
                <a:latin typeface="Verdana" pitchFamily="34" charset="0"/>
              </a:rPr>
              <a:t> </a:t>
            </a:r>
            <a:r>
              <a:rPr lang="en-US" sz="2800" dirty="0"/>
              <a:t>and increment</a:t>
            </a:r>
            <a:r>
              <a:rPr lang="en-US" sz="2800" dirty="0">
                <a:solidFill>
                  <a:srgbClr val="FFFF99"/>
                </a:solidFill>
                <a:latin typeface="Verdana" pitchFamily="34" charset="0"/>
              </a:rPr>
              <a:t> </a:t>
            </a:r>
            <a:r>
              <a:rPr lang="en-US" sz="2800" dirty="0" smtClean="0">
                <a:solidFill>
                  <a:schemeClr val="accent2"/>
                </a:solidFill>
                <a:latin typeface="Verdana" pitchFamily="34" charset="0"/>
              </a:rPr>
              <a:t>count</a:t>
            </a:r>
            <a:endParaRPr lang="en-US" sz="2800" dirty="0">
              <a:solidFill>
                <a:schemeClr val="accent2"/>
              </a:solidFill>
              <a:latin typeface="Verdana" pitchFamily="34" charset="0"/>
            </a:endParaRP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3902075" y="2363788"/>
            <a:ext cx="2138363" cy="608012"/>
            <a:chOff x="2458" y="1489"/>
            <a:chExt cx="1347" cy="383"/>
          </a:xfrm>
        </p:grpSpPr>
        <p:sp>
          <p:nvSpPr>
            <p:cNvPr id="12316" name="Text Box 28"/>
            <p:cNvSpPr txBox="1">
              <a:spLocks noChangeArrowheads="1"/>
            </p:cNvSpPr>
            <p:nvPr/>
          </p:nvSpPr>
          <p:spPr bwMode="auto">
            <a:xfrm>
              <a:off x="2749" y="1584"/>
              <a:ext cx="105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accent2"/>
                  </a:solidFill>
                  <a:latin typeface="Verdana" pitchFamily="34" charset="0"/>
                </a:rPr>
                <a:t>top = 3</a:t>
              </a:r>
            </a:p>
          </p:txBody>
        </p:sp>
        <p:sp>
          <p:nvSpPr>
            <p:cNvPr id="12317" name="Freeform 29"/>
            <p:cNvSpPr>
              <a:spLocks/>
            </p:cNvSpPr>
            <p:nvPr/>
          </p:nvSpPr>
          <p:spPr bwMode="auto">
            <a:xfrm>
              <a:off x="2458" y="1489"/>
              <a:ext cx="242" cy="242"/>
            </a:xfrm>
            <a:custGeom>
              <a:avLst/>
              <a:gdLst/>
              <a:ahLst/>
              <a:cxnLst>
                <a:cxn ang="0">
                  <a:pos x="240" y="240"/>
                </a:cxn>
                <a:cxn ang="0">
                  <a:pos x="48" y="192"/>
                </a:cxn>
                <a:cxn ang="0">
                  <a:pos x="0" y="0"/>
                </a:cxn>
              </a:cxnLst>
              <a:rect l="0" t="0" r="r" b="b"/>
              <a:pathLst>
                <a:path w="240" h="240">
                  <a:moveTo>
                    <a:pt x="240" y="240"/>
                  </a:moveTo>
                  <a:cubicBezTo>
                    <a:pt x="164" y="236"/>
                    <a:pt x="88" y="232"/>
                    <a:pt x="48" y="192"/>
                  </a:cubicBezTo>
                  <a:cubicBezTo>
                    <a:pt x="8" y="152"/>
                    <a:pt x="4" y="76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18" name="Text Box 30"/>
          <p:cNvSpPr txBox="1">
            <a:spLocks noChangeArrowheads="1"/>
          </p:cNvSpPr>
          <p:nvPr/>
        </p:nvSpPr>
        <p:spPr bwMode="auto">
          <a:xfrm>
            <a:off x="6116638" y="2514600"/>
            <a:ext cx="2667000" cy="4572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charset="0"/>
              </a:rPr>
              <a:t>or  </a:t>
            </a:r>
            <a:r>
              <a:rPr lang="en-US">
                <a:solidFill>
                  <a:schemeClr val="accent2"/>
                </a:solidFill>
                <a:latin typeface="Verdana" pitchFamily="34" charset="0"/>
              </a:rPr>
              <a:t>count = 4</a:t>
            </a:r>
          </a:p>
        </p:txBody>
      </p: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762000" y="1295400"/>
            <a:ext cx="8021638" cy="990600"/>
            <a:chOff x="480" y="816"/>
            <a:chExt cx="5053" cy="624"/>
          </a:xfrm>
        </p:grpSpPr>
        <p:sp>
          <p:nvSpPr>
            <p:cNvPr id="12313" name="Text Box 25"/>
            <p:cNvSpPr txBox="1">
              <a:spLocks noChangeArrowheads="1"/>
            </p:cNvSpPr>
            <p:nvPr/>
          </p:nvSpPr>
          <p:spPr bwMode="auto">
            <a:xfrm>
              <a:off x="1117" y="816"/>
              <a:ext cx="441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Verdana" pitchFamily="34" charset="0"/>
                </a:rPr>
                <a:t>0      1      2      3      4      5      6     7      8      9</a:t>
              </a:r>
              <a:endParaRPr lang="en-US" sz="2000">
                <a:latin typeface="Times New Roman" charset="0"/>
              </a:endParaRPr>
            </a:p>
          </p:txBody>
        </p:sp>
        <p:grpSp>
          <p:nvGrpSpPr>
            <p:cNvPr id="4" name="Group 34"/>
            <p:cNvGrpSpPr>
              <a:grpSpLocks/>
            </p:cNvGrpSpPr>
            <p:nvPr/>
          </p:nvGrpSpPr>
          <p:grpSpPr bwMode="auto">
            <a:xfrm>
              <a:off x="480" y="1056"/>
              <a:ext cx="4813" cy="384"/>
              <a:chOff x="480" y="1056"/>
              <a:chExt cx="4813" cy="384"/>
            </a:xfrm>
          </p:grpSpPr>
          <p:sp>
            <p:nvSpPr>
              <p:cNvPr id="12303" name="Rectangle 15"/>
              <p:cNvSpPr>
                <a:spLocks noChangeArrowheads="1"/>
              </p:cNvSpPr>
              <p:nvPr/>
            </p:nvSpPr>
            <p:spPr bwMode="auto">
              <a:xfrm>
                <a:off x="973" y="1056"/>
                <a:ext cx="432" cy="384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Times New Roman" charset="0"/>
                  </a:rPr>
                  <a:t>17</a:t>
                </a:r>
              </a:p>
            </p:txBody>
          </p:sp>
          <p:sp>
            <p:nvSpPr>
              <p:cNvPr id="12304" name="Rectangle 16"/>
              <p:cNvSpPr>
                <a:spLocks noChangeArrowheads="1"/>
              </p:cNvSpPr>
              <p:nvPr/>
            </p:nvSpPr>
            <p:spPr bwMode="auto">
              <a:xfrm>
                <a:off x="1405" y="1056"/>
                <a:ext cx="432" cy="384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Times New Roman" charset="0"/>
                  </a:rPr>
                  <a:t>23</a:t>
                </a:r>
              </a:p>
            </p:txBody>
          </p:sp>
          <p:sp>
            <p:nvSpPr>
              <p:cNvPr id="12305" name="Rectangle 17"/>
              <p:cNvSpPr>
                <a:spLocks noChangeArrowheads="1"/>
              </p:cNvSpPr>
              <p:nvPr/>
            </p:nvSpPr>
            <p:spPr bwMode="auto">
              <a:xfrm>
                <a:off x="1837" y="1056"/>
                <a:ext cx="432" cy="384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Times New Roman" charset="0"/>
                  </a:rPr>
                  <a:t>97</a:t>
                </a:r>
              </a:p>
            </p:txBody>
          </p:sp>
          <p:sp>
            <p:nvSpPr>
              <p:cNvPr id="12306" name="Rectangle 18"/>
              <p:cNvSpPr>
                <a:spLocks noChangeArrowheads="1"/>
              </p:cNvSpPr>
              <p:nvPr/>
            </p:nvSpPr>
            <p:spPr bwMode="auto">
              <a:xfrm>
                <a:off x="2269" y="1056"/>
                <a:ext cx="432" cy="384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Times New Roman" charset="0"/>
                  </a:rPr>
                  <a:t>44</a:t>
                </a:r>
              </a:p>
            </p:txBody>
          </p:sp>
          <p:sp>
            <p:nvSpPr>
              <p:cNvPr id="12307" name="Rectangle 19"/>
              <p:cNvSpPr>
                <a:spLocks noChangeArrowheads="1"/>
              </p:cNvSpPr>
              <p:nvPr/>
            </p:nvSpPr>
            <p:spPr bwMode="auto">
              <a:xfrm>
                <a:off x="2701" y="1056"/>
                <a:ext cx="43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8" name="Rectangle 20"/>
              <p:cNvSpPr>
                <a:spLocks noChangeArrowheads="1"/>
              </p:cNvSpPr>
              <p:nvPr/>
            </p:nvSpPr>
            <p:spPr bwMode="auto">
              <a:xfrm>
                <a:off x="3133" y="1056"/>
                <a:ext cx="43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9" name="Rectangle 21"/>
              <p:cNvSpPr>
                <a:spLocks noChangeArrowheads="1"/>
              </p:cNvSpPr>
              <p:nvPr/>
            </p:nvSpPr>
            <p:spPr bwMode="auto">
              <a:xfrm>
                <a:off x="3565" y="1056"/>
                <a:ext cx="43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0" name="Rectangle 22"/>
              <p:cNvSpPr>
                <a:spLocks noChangeArrowheads="1"/>
              </p:cNvSpPr>
              <p:nvPr/>
            </p:nvSpPr>
            <p:spPr bwMode="auto">
              <a:xfrm>
                <a:off x="3997" y="1056"/>
                <a:ext cx="43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1" name="Rectangle 23"/>
              <p:cNvSpPr>
                <a:spLocks noChangeArrowheads="1"/>
              </p:cNvSpPr>
              <p:nvPr/>
            </p:nvSpPr>
            <p:spPr bwMode="auto">
              <a:xfrm>
                <a:off x="4429" y="1056"/>
                <a:ext cx="43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2" name="Rectangle 24"/>
              <p:cNvSpPr>
                <a:spLocks noChangeArrowheads="1"/>
              </p:cNvSpPr>
              <p:nvPr/>
            </p:nvSpPr>
            <p:spPr bwMode="auto">
              <a:xfrm>
                <a:off x="4861" y="1056"/>
                <a:ext cx="43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9" name="Text Box 31"/>
              <p:cNvSpPr txBox="1">
                <a:spLocks noChangeArrowheads="1"/>
              </p:cNvSpPr>
              <p:nvPr/>
            </p:nvSpPr>
            <p:spPr bwMode="auto">
              <a:xfrm>
                <a:off x="480" y="1056"/>
                <a:ext cx="493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stk: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bldLvl="4" autoUpdateAnimBg="0"/>
      <p:bldP spid="12318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E10F4-20A4-47D8-AE80-FD8FBDC8C1E9}" type="slidenum">
              <a:rPr lang="en-US"/>
              <a:pPr/>
              <a:t>29</a:t>
            </a:fld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467600" cy="914400"/>
          </a:xfrm>
        </p:spPr>
        <p:txBody>
          <a:bodyPr/>
          <a:lstStyle/>
          <a:p>
            <a:r>
              <a:rPr lang="en-US" dirty="0" smtClean="0"/>
              <a:t>Array implementation of stacks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200400"/>
            <a:ext cx="8610600" cy="2819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 dirty="0" smtClean="0"/>
              <a:t>To </a:t>
            </a:r>
            <a:r>
              <a:rPr lang="en-US" sz="3600" dirty="0"/>
              <a:t>remove (</a:t>
            </a:r>
            <a:r>
              <a:rPr lang="en-US" sz="3600" dirty="0">
                <a:solidFill>
                  <a:schemeClr val="tx2"/>
                </a:solidFill>
              </a:rPr>
              <a:t>pop</a:t>
            </a:r>
            <a:r>
              <a:rPr lang="en-US" sz="3600" dirty="0"/>
              <a:t>) an element, either: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Get the element from</a:t>
            </a:r>
            <a:r>
              <a:rPr lang="en-US" sz="2800" dirty="0">
                <a:solidFill>
                  <a:srgbClr val="FFFF99"/>
                </a:solidFill>
                <a:latin typeface="Verdana" pitchFamily="34" charset="0"/>
              </a:rPr>
              <a:t> </a:t>
            </a:r>
            <a:r>
              <a:rPr lang="en-US" sz="2800" dirty="0" err="1">
                <a:solidFill>
                  <a:schemeClr val="accent2"/>
                </a:solidFill>
                <a:latin typeface="Verdana" pitchFamily="34" charset="0"/>
              </a:rPr>
              <a:t>stk</a:t>
            </a:r>
            <a:r>
              <a:rPr lang="en-US" sz="2800" dirty="0">
                <a:solidFill>
                  <a:schemeClr val="accent2"/>
                </a:solidFill>
                <a:latin typeface="Verdana" pitchFamily="34" charset="0"/>
              </a:rPr>
              <a:t>[top]</a:t>
            </a:r>
            <a:r>
              <a:rPr lang="en-US" sz="2800" dirty="0">
                <a:solidFill>
                  <a:srgbClr val="FFFF99"/>
                </a:solidFill>
                <a:latin typeface="Verdana" pitchFamily="34" charset="0"/>
              </a:rPr>
              <a:t> </a:t>
            </a:r>
            <a:r>
              <a:rPr lang="en-US" sz="2800" dirty="0"/>
              <a:t>and decrement</a:t>
            </a:r>
            <a:r>
              <a:rPr lang="en-US" sz="2800" dirty="0">
                <a:solidFill>
                  <a:srgbClr val="FFFF99"/>
                </a:solidFill>
                <a:latin typeface="Verdana" pitchFamily="34" charset="0"/>
              </a:rPr>
              <a:t> </a:t>
            </a:r>
            <a:r>
              <a:rPr lang="en-US" sz="2800" dirty="0">
                <a:solidFill>
                  <a:schemeClr val="accent2"/>
                </a:solidFill>
                <a:latin typeface="Verdana" pitchFamily="34" charset="0"/>
              </a:rPr>
              <a:t>top</a:t>
            </a:r>
            <a:r>
              <a:rPr lang="en-US" sz="2800" dirty="0"/>
              <a:t>, or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Decrement </a:t>
            </a:r>
            <a:r>
              <a:rPr lang="en-US" sz="2800" dirty="0">
                <a:solidFill>
                  <a:schemeClr val="accent2"/>
                </a:solidFill>
                <a:latin typeface="Verdana" pitchFamily="34" charset="0"/>
              </a:rPr>
              <a:t>count</a:t>
            </a:r>
            <a:r>
              <a:rPr lang="en-US" sz="2800" dirty="0"/>
              <a:t> and get the element in</a:t>
            </a:r>
            <a:r>
              <a:rPr lang="en-US" sz="2800" dirty="0">
                <a:solidFill>
                  <a:srgbClr val="FFFF99"/>
                </a:solidFill>
                <a:latin typeface="Verdana" pitchFamily="34" charset="0"/>
              </a:rPr>
              <a:t> </a:t>
            </a:r>
            <a:r>
              <a:rPr lang="en-US" sz="2800" dirty="0" err="1">
                <a:solidFill>
                  <a:schemeClr val="accent2"/>
                </a:solidFill>
                <a:latin typeface="Verdana" pitchFamily="34" charset="0"/>
              </a:rPr>
              <a:t>stk</a:t>
            </a:r>
            <a:r>
              <a:rPr lang="en-US" sz="2800" dirty="0">
                <a:solidFill>
                  <a:schemeClr val="accent2"/>
                </a:solidFill>
                <a:latin typeface="Verdana" pitchFamily="34" charset="0"/>
              </a:rPr>
              <a:t>[count]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3902075" y="2363788"/>
            <a:ext cx="2138363" cy="608012"/>
            <a:chOff x="2458" y="1489"/>
            <a:chExt cx="1347" cy="383"/>
          </a:xfrm>
        </p:grpSpPr>
        <p:sp>
          <p:nvSpPr>
            <p:cNvPr id="12316" name="Text Box 28"/>
            <p:cNvSpPr txBox="1">
              <a:spLocks noChangeArrowheads="1"/>
            </p:cNvSpPr>
            <p:nvPr/>
          </p:nvSpPr>
          <p:spPr bwMode="auto">
            <a:xfrm>
              <a:off x="2749" y="1584"/>
              <a:ext cx="105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accent2"/>
                  </a:solidFill>
                  <a:latin typeface="Verdana" pitchFamily="34" charset="0"/>
                </a:rPr>
                <a:t>top = 3</a:t>
              </a:r>
            </a:p>
          </p:txBody>
        </p:sp>
        <p:sp>
          <p:nvSpPr>
            <p:cNvPr id="12317" name="Freeform 29"/>
            <p:cNvSpPr>
              <a:spLocks/>
            </p:cNvSpPr>
            <p:nvPr/>
          </p:nvSpPr>
          <p:spPr bwMode="auto">
            <a:xfrm>
              <a:off x="2458" y="1489"/>
              <a:ext cx="242" cy="242"/>
            </a:xfrm>
            <a:custGeom>
              <a:avLst/>
              <a:gdLst/>
              <a:ahLst/>
              <a:cxnLst>
                <a:cxn ang="0">
                  <a:pos x="240" y="240"/>
                </a:cxn>
                <a:cxn ang="0">
                  <a:pos x="48" y="192"/>
                </a:cxn>
                <a:cxn ang="0">
                  <a:pos x="0" y="0"/>
                </a:cxn>
              </a:cxnLst>
              <a:rect l="0" t="0" r="r" b="b"/>
              <a:pathLst>
                <a:path w="240" h="240">
                  <a:moveTo>
                    <a:pt x="240" y="240"/>
                  </a:moveTo>
                  <a:cubicBezTo>
                    <a:pt x="164" y="236"/>
                    <a:pt x="88" y="232"/>
                    <a:pt x="48" y="192"/>
                  </a:cubicBezTo>
                  <a:cubicBezTo>
                    <a:pt x="8" y="152"/>
                    <a:pt x="4" y="76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18" name="Text Box 30"/>
          <p:cNvSpPr txBox="1">
            <a:spLocks noChangeArrowheads="1"/>
          </p:cNvSpPr>
          <p:nvPr/>
        </p:nvSpPr>
        <p:spPr bwMode="auto">
          <a:xfrm>
            <a:off x="6116638" y="2514600"/>
            <a:ext cx="2667000" cy="4572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charset="0"/>
              </a:rPr>
              <a:t>or  </a:t>
            </a:r>
            <a:r>
              <a:rPr lang="en-US">
                <a:solidFill>
                  <a:schemeClr val="accent2"/>
                </a:solidFill>
                <a:latin typeface="Verdana" pitchFamily="34" charset="0"/>
              </a:rPr>
              <a:t>count = 4</a:t>
            </a:r>
          </a:p>
        </p:txBody>
      </p: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762000" y="1295400"/>
            <a:ext cx="8021638" cy="990600"/>
            <a:chOff x="480" y="816"/>
            <a:chExt cx="5053" cy="624"/>
          </a:xfrm>
        </p:grpSpPr>
        <p:sp>
          <p:nvSpPr>
            <p:cNvPr id="12313" name="Text Box 25"/>
            <p:cNvSpPr txBox="1">
              <a:spLocks noChangeArrowheads="1"/>
            </p:cNvSpPr>
            <p:nvPr/>
          </p:nvSpPr>
          <p:spPr bwMode="auto">
            <a:xfrm>
              <a:off x="1117" y="816"/>
              <a:ext cx="441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Verdana" pitchFamily="34" charset="0"/>
                </a:rPr>
                <a:t>0      1      2      3      4      5      6     7      8      9</a:t>
              </a:r>
              <a:endParaRPr lang="en-US" sz="2000">
                <a:latin typeface="Times New Roman" charset="0"/>
              </a:endParaRPr>
            </a:p>
          </p:txBody>
        </p:sp>
        <p:grpSp>
          <p:nvGrpSpPr>
            <p:cNvPr id="4" name="Group 34"/>
            <p:cNvGrpSpPr>
              <a:grpSpLocks/>
            </p:cNvGrpSpPr>
            <p:nvPr/>
          </p:nvGrpSpPr>
          <p:grpSpPr bwMode="auto">
            <a:xfrm>
              <a:off x="480" y="1056"/>
              <a:ext cx="4813" cy="384"/>
              <a:chOff x="480" y="1056"/>
              <a:chExt cx="4813" cy="384"/>
            </a:xfrm>
          </p:grpSpPr>
          <p:sp>
            <p:nvSpPr>
              <p:cNvPr id="12303" name="Rectangle 15"/>
              <p:cNvSpPr>
                <a:spLocks noChangeArrowheads="1"/>
              </p:cNvSpPr>
              <p:nvPr/>
            </p:nvSpPr>
            <p:spPr bwMode="auto">
              <a:xfrm>
                <a:off x="973" y="1056"/>
                <a:ext cx="432" cy="384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Times New Roman" charset="0"/>
                  </a:rPr>
                  <a:t>17</a:t>
                </a:r>
              </a:p>
            </p:txBody>
          </p:sp>
          <p:sp>
            <p:nvSpPr>
              <p:cNvPr id="12304" name="Rectangle 16"/>
              <p:cNvSpPr>
                <a:spLocks noChangeArrowheads="1"/>
              </p:cNvSpPr>
              <p:nvPr/>
            </p:nvSpPr>
            <p:spPr bwMode="auto">
              <a:xfrm>
                <a:off x="1405" y="1056"/>
                <a:ext cx="432" cy="384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Times New Roman" charset="0"/>
                  </a:rPr>
                  <a:t>23</a:t>
                </a:r>
              </a:p>
            </p:txBody>
          </p:sp>
          <p:sp>
            <p:nvSpPr>
              <p:cNvPr id="12305" name="Rectangle 17"/>
              <p:cNvSpPr>
                <a:spLocks noChangeArrowheads="1"/>
              </p:cNvSpPr>
              <p:nvPr/>
            </p:nvSpPr>
            <p:spPr bwMode="auto">
              <a:xfrm>
                <a:off x="1837" y="1056"/>
                <a:ext cx="432" cy="384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Times New Roman" charset="0"/>
                  </a:rPr>
                  <a:t>97</a:t>
                </a:r>
              </a:p>
            </p:txBody>
          </p:sp>
          <p:sp>
            <p:nvSpPr>
              <p:cNvPr id="12306" name="Rectangle 18"/>
              <p:cNvSpPr>
                <a:spLocks noChangeArrowheads="1"/>
              </p:cNvSpPr>
              <p:nvPr/>
            </p:nvSpPr>
            <p:spPr bwMode="auto">
              <a:xfrm>
                <a:off x="2269" y="1056"/>
                <a:ext cx="432" cy="384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Times New Roman" charset="0"/>
                  </a:rPr>
                  <a:t>44</a:t>
                </a:r>
              </a:p>
            </p:txBody>
          </p:sp>
          <p:sp>
            <p:nvSpPr>
              <p:cNvPr id="12307" name="Rectangle 19"/>
              <p:cNvSpPr>
                <a:spLocks noChangeArrowheads="1"/>
              </p:cNvSpPr>
              <p:nvPr/>
            </p:nvSpPr>
            <p:spPr bwMode="auto">
              <a:xfrm>
                <a:off x="2701" y="1056"/>
                <a:ext cx="43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8" name="Rectangle 20"/>
              <p:cNvSpPr>
                <a:spLocks noChangeArrowheads="1"/>
              </p:cNvSpPr>
              <p:nvPr/>
            </p:nvSpPr>
            <p:spPr bwMode="auto">
              <a:xfrm>
                <a:off x="3133" y="1056"/>
                <a:ext cx="43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9" name="Rectangle 21"/>
              <p:cNvSpPr>
                <a:spLocks noChangeArrowheads="1"/>
              </p:cNvSpPr>
              <p:nvPr/>
            </p:nvSpPr>
            <p:spPr bwMode="auto">
              <a:xfrm>
                <a:off x="3565" y="1056"/>
                <a:ext cx="43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0" name="Rectangle 22"/>
              <p:cNvSpPr>
                <a:spLocks noChangeArrowheads="1"/>
              </p:cNvSpPr>
              <p:nvPr/>
            </p:nvSpPr>
            <p:spPr bwMode="auto">
              <a:xfrm>
                <a:off x="3997" y="1056"/>
                <a:ext cx="43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1" name="Rectangle 23"/>
              <p:cNvSpPr>
                <a:spLocks noChangeArrowheads="1"/>
              </p:cNvSpPr>
              <p:nvPr/>
            </p:nvSpPr>
            <p:spPr bwMode="auto">
              <a:xfrm>
                <a:off x="4429" y="1056"/>
                <a:ext cx="43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2" name="Rectangle 24"/>
              <p:cNvSpPr>
                <a:spLocks noChangeArrowheads="1"/>
              </p:cNvSpPr>
              <p:nvPr/>
            </p:nvSpPr>
            <p:spPr bwMode="auto">
              <a:xfrm>
                <a:off x="4861" y="1056"/>
                <a:ext cx="43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9" name="Text Box 31"/>
              <p:cNvSpPr txBox="1">
                <a:spLocks noChangeArrowheads="1"/>
              </p:cNvSpPr>
              <p:nvPr/>
            </p:nvSpPr>
            <p:spPr bwMode="auto">
              <a:xfrm>
                <a:off x="480" y="1056"/>
                <a:ext cx="493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lg" len="lg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2"/>
                    </a:solidFill>
                    <a:latin typeface="Verdana" pitchFamily="34" charset="0"/>
                  </a:rPr>
                  <a:t>stk: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bldLvl="4" autoUpdateAnimBg="0"/>
      <p:bldP spid="1231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Stack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between push and pop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between push and pop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FF0000"/>
                </a:solidFill>
              </a:rPr>
              <a:t>We note that the value of TOP is changed before the insertion in PUSH but the value of TOP is changed after the deletion in POP.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A7427-1C39-4AC4-81FC-5173E8649A7D}" type="slidenum">
              <a:rPr lang="en-US"/>
              <a:pPr/>
              <a:t>32</a:t>
            </a:fld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304800"/>
            <a:ext cx="7391400" cy="762000"/>
          </a:xfrm>
        </p:spPr>
        <p:txBody>
          <a:bodyPr/>
          <a:lstStyle/>
          <a:p>
            <a:r>
              <a:rPr lang="en-US"/>
              <a:t>Sharing space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71600"/>
            <a:ext cx="7772400" cy="914400"/>
          </a:xfrm>
        </p:spPr>
        <p:txBody>
          <a:bodyPr/>
          <a:lstStyle/>
          <a:p>
            <a:r>
              <a:rPr lang="en-US" sz="2400"/>
              <a:t>Of course, the bottom of the stack could be at the </a:t>
            </a:r>
            <a:r>
              <a:rPr lang="en-US" sz="2400" i="1"/>
              <a:t>other</a:t>
            </a:r>
            <a:r>
              <a:rPr lang="en-US" sz="2400"/>
              <a:t> end</a:t>
            </a:r>
          </a:p>
          <a:p>
            <a:endParaRPr lang="en-US" sz="2400"/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762000" y="2057400"/>
            <a:ext cx="8021638" cy="1752600"/>
            <a:chOff x="480" y="1296"/>
            <a:chExt cx="5053" cy="1104"/>
          </a:xfrm>
        </p:grpSpPr>
        <p:sp>
          <p:nvSpPr>
            <p:cNvPr id="14341" name="Text Box 5"/>
            <p:cNvSpPr txBox="1">
              <a:spLocks noChangeArrowheads="1"/>
            </p:cNvSpPr>
            <p:nvPr/>
          </p:nvSpPr>
          <p:spPr bwMode="auto">
            <a:xfrm>
              <a:off x="2400" y="2112"/>
              <a:ext cx="105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accent2"/>
                  </a:solidFill>
                  <a:latin typeface="Verdana" pitchFamily="34" charset="0"/>
                </a:rPr>
                <a:t>top = 6</a:t>
              </a:r>
            </a:p>
          </p:txBody>
        </p:sp>
        <p:sp>
          <p:nvSpPr>
            <p:cNvPr id="14342" name="Freeform 6"/>
            <p:cNvSpPr>
              <a:spLocks/>
            </p:cNvSpPr>
            <p:nvPr/>
          </p:nvSpPr>
          <p:spPr bwMode="auto">
            <a:xfrm>
              <a:off x="3249" y="1961"/>
              <a:ext cx="476" cy="308"/>
            </a:xfrm>
            <a:custGeom>
              <a:avLst/>
              <a:gdLst/>
              <a:ahLst/>
              <a:cxnLst>
                <a:cxn ang="0">
                  <a:pos x="0" y="296"/>
                </a:cxn>
                <a:cxn ang="0">
                  <a:pos x="234" y="296"/>
                </a:cxn>
                <a:cxn ang="0">
                  <a:pos x="398" y="226"/>
                </a:cxn>
                <a:cxn ang="0">
                  <a:pos x="476" y="0"/>
                </a:cxn>
              </a:cxnLst>
              <a:rect l="0" t="0" r="r" b="b"/>
              <a:pathLst>
                <a:path w="476" h="308">
                  <a:moveTo>
                    <a:pt x="0" y="296"/>
                  </a:moveTo>
                  <a:cubicBezTo>
                    <a:pt x="39" y="296"/>
                    <a:pt x="168" y="308"/>
                    <a:pt x="234" y="296"/>
                  </a:cubicBezTo>
                  <a:cubicBezTo>
                    <a:pt x="300" y="284"/>
                    <a:pt x="358" y="275"/>
                    <a:pt x="398" y="226"/>
                  </a:cubicBezTo>
                  <a:cubicBezTo>
                    <a:pt x="438" y="177"/>
                    <a:pt x="460" y="47"/>
                    <a:pt x="476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3" name="Text Box 7"/>
            <p:cNvSpPr txBox="1">
              <a:spLocks noChangeArrowheads="1"/>
            </p:cNvSpPr>
            <p:nvPr/>
          </p:nvSpPr>
          <p:spPr bwMode="auto">
            <a:xfrm>
              <a:off x="3853" y="2064"/>
              <a:ext cx="168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charset="0"/>
                </a:rPr>
                <a:t>or  </a:t>
              </a:r>
              <a:r>
                <a:rPr lang="en-US">
                  <a:solidFill>
                    <a:schemeClr val="accent2"/>
                  </a:solidFill>
                  <a:latin typeface="Verdana" pitchFamily="34" charset="0"/>
                </a:rPr>
                <a:t>count = 4</a:t>
              </a:r>
            </a:p>
          </p:txBody>
        </p:sp>
        <p:sp>
          <p:nvSpPr>
            <p:cNvPr id="14346" name="Rectangle 10"/>
            <p:cNvSpPr>
              <a:spLocks noChangeArrowheads="1"/>
            </p:cNvSpPr>
            <p:nvPr/>
          </p:nvSpPr>
          <p:spPr bwMode="auto">
            <a:xfrm>
              <a:off x="4848" y="1536"/>
              <a:ext cx="432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charset="0"/>
                </a:rPr>
                <a:t>17</a:t>
              </a:r>
            </a:p>
          </p:txBody>
        </p:sp>
        <p:sp>
          <p:nvSpPr>
            <p:cNvPr id="14347" name="Rectangle 11"/>
            <p:cNvSpPr>
              <a:spLocks noChangeArrowheads="1"/>
            </p:cNvSpPr>
            <p:nvPr/>
          </p:nvSpPr>
          <p:spPr bwMode="auto">
            <a:xfrm>
              <a:off x="4416" y="1536"/>
              <a:ext cx="432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charset="0"/>
                </a:rPr>
                <a:t>23</a:t>
              </a:r>
            </a:p>
          </p:txBody>
        </p:sp>
        <p:sp>
          <p:nvSpPr>
            <p:cNvPr id="14348" name="Rectangle 12"/>
            <p:cNvSpPr>
              <a:spLocks noChangeArrowheads="1"/>
            </p:cNvSpPr>
            <p:nvPr/>
          </p:nvSpPr>
          <p:spPr bwMode="auto">
            <a:xfrm>
              <a:off x="3984" y="1536"/>
              <a:ext cx="432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charset="0"/>
                </a:rPr>
                <a:t>97</a:t>
              </a:r>
            </a:p>
          </p:txBody>
        </p:sp>
        <p:sp>
          <p:nvSpPr>
            <p:cNvPr id="14349" name="Rectangle 13"/>
            <p:cNvSpPr>
              <a:spLocks noChangeArrowheads="1"/>
            </p:cNvSpPr>
            <p:nvPr/>
          </p:nvSpPr>
          <p:spPr bwMode="auto">
            <a:xfrm>
              <a:off x="3552" y="1536"/>
              <a:ext cx="432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charset="0"/>
                </a:rPr>
                <a:t>44</a:t>
              </a:r>
            </a:p>
          </p:txBody>
        </p:sp>
        <p:sp>
          <p:nvSpPr>
            <p:cNvPr id="14350" name="Rectangle 14"/>
            <p:cNvSpPr>
              <a:spLocks noChangeArrowheads="1"/>
            </p:cNvSpPr>
            <p:nvPr/>
          </p:nvSpPr>
          <p:spPr bwMode="auto">
            <a:xfrm>
              <a:off x="960" y="1535"/>
              <a:ext cx="432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1" name="Rectangle 15"/>
            <p:cNvSpPr>
              <a:spLocks noChangeArrowheads="1"/>
            </p:cNvSpPr>
            <p:nvPr/>
          </p:nvSpPr>
          <p:spPr bwMode="auto">
            <a:xfrm>
              <a:off x="1392" y="1535"/>
              <a:ext cx="432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2" name="Rectangle 16"/>
            <p:cNvSpPr>
              <a:spLocks noChangeArrowheads="1"/>
            </p:cNvSpPr>
            <p:nvPr/>
          </p:nvSpPr>
          <p:spPr bwMode="auto">
            <a:xfrm>
              <a:off x="1824" y="1535"/>
              <a:ext cx="432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3" name="Rectangle 17"/>
            <p:cNvSpPr>
              <a:spLocks noChangeArrowheads="1"/>
            </p:cNvSpPr>
            <p:nvPr/>
          </p:nvSpPr>
          <p:spPr bwMode="auto">
            <a:xfrm>
              <a:off x="2256" y="1535"/>
              <a:ext cx="432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4" name="Rectangle 18"/>
            <p:cNvSpPr>
              <a:spLocks noChangeArrowheads="1"/>
            </p:cNvSpPr>
            <p:nvPr/>
          </p:nvSpPr>
          <p:spPr bwMode="auto">
            <a:xfrm>
              <a:off x="2688" y="1535"/>
              <a:ext cx="432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5" name="Rectangle 19"/>
            <p:cNvSpPr>
              <a:spLocks noChangeArrowheads="1"/>
            </p:cNvSpPr>
            <p:nvPr/>
          </p:nvSpPr>
          <p:spPr bwMode="auto">
            <a:xfrm>
              <a:off x="3120" y="1535"/>
              <a:ext cx="432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6" name="Text Box 20"/>
            <p:cNvSpPr txBox="1">
              <a:spLocks noChangeArrowheads="1"/>
            </p:cNvSpPr>
            <p:nvPr/>
          </p:nvSpPr>
          <p:spPr bwMode="auto">
            <a:xfrm>
              <a:off x="1117" y="1296"/>
              <a:ext cx="441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Verdana" pitchFamily="34" charset="0"/>
                </a:rPr>
                <a:t>0      1      2      3      4      5      6     7      8      9</a:t>
              </a:r>
              <a:endParaRPr lang="en-US" sz="2000">
                <a:latin typeface="Times New Roman" charset="0"/>
              </a:endParaRPr>
            </a:p>
          </p:txBody>
        </p:sp>
        <p:sp>
          <p:nvSpPr>
            <p:cNvPr id="14357" name="Text Box 21"/>
            <p:cNvSpPr txBox="1">
              <a:spLocks noChangeArrowheads="1"/>
            </p:cNvSpPr>
            <p:nvPr/>
          </p:nvSpPr>
          <p:spPr bwMode="auto">
            <a:xfrm>
              <a:off x="480" y="1536"/>
              <a:ext cx="493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Verdana" pitchFamily="34" charset="0"/>
                </a:rPr>
                <a:t>stk:</a:t>
              </a:r>
            </a:p>
          </p:txBody>
        </p:sp>
      </p:grpSp>
      <p:sp>
        <p:nvSpPr>
          <p:cNvPr id="14359" name="Rectangle 2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3810000"/>
            <a:ext cx="8574088" cy="895350"/>
          </a:xfrm>
        </p:spPr>
        <p:txBody>
          <a:bodyPr/>
          <a:lstStyle/>
          <a:p>
            <a:r>
              <a:rPr lang="en-US" sz="2400"/>
              <a:t>Sometimes this is done to allow two stacks to share the </a:t>
            </a:r>
            <a:r>
              <a:rPr lang="en-US" sz="2400" i="1"/>
              <a:t>same storage area</a:t>
            </a:r>
            <a:endParaRPr lang="en-US" sz="2400"/>
          </a:p>
        </p:txBody>
      </p: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304800" y="4876800"/>
            <a:ext cx="8610600" cy="1752600"/>
            <a:chOff x="192" y="3072"/>
            <a:chExt cx="5424" cy="1104"/>
          </a:xfrm>
        </p:grpSpPr>
        <p:sp>
          <p:nvSpPr>
            <p:cNvPr id="14361" name="Text Box 25"/>
            <p:cNvSpPr txBox="1">
              <a:spLocks noChangeArrowheads="1"/>
            </p:cNvSpPr>
            <p:nvPr/>
          </p:nvSpPr>
          <p:spPr bwMode="auto">
            <a:xfrm>
              <a:off x="4224" y="3888"/>
              <a:ext cx="1392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accent2"/>
                  </a:solidFill>
                  <a:latin typeface="Verdana" pitchFamily="34" charset="0"/>
                </a:rPr>
                <a:t>topStk2 = 6</a:t>
              </a:r>
            </a:p>
          </p:txBody>
        </p:sp>
        <p:sp>
          <p:nvSpPr>
            <p:cNvPr id="14362" name="Freeform 26"/>
            <p:cNvSpPr>
              <a:spLocks/>
            </p:cNvSpPr>
            <p:nvPr/>
          </p:nvSpPr>
          <p:spPr bwMode="auto">
            <a:xfrm flipH="1">
              <a:off x="3748" y="3737"/>
              <a:ext cx="476" cy="308"/>
            </a:xfrm>
            <a:custGeom>
              <a:avLst/>
              <a:gdLst/>
              <a:ahLst/>
              <a:cxnLst>
                <a:cxn ang="0">
                  <a:pos x="0" y="296"/>
                </a:cxn>
                <a:cxn ang="0">
                  <a:pos x="234" y="296"/>
                </a:cxn>
                <a:cxn ang="0">
                  <a:pos x="398" y="226"/>
                </a:cxn>
                <a:cxn ang="0">
                  <a:pos x="476" y="0"/>
                </a:cxn>
              </a:cxnLst>
              <a:rect l="0" t="0" r="r" b="b"/>
              <a:pathLst>
                <a:path w="476" h="308">
                  <a:moveTo>
                    <a:pt x="0" y="296"/>
                  </a:moveTo>
                  <a:cubicBezTo>
                    <a:pt x="39" y="296"/>
                    <a:pt x="168" y="308"/>
                    <a:pt x="234" y="296"/>
                  </a:cubicBezTo>
                  <a:cubicBezTo>
                    <a:pt x="300" y="284"/>
                    <a:pt x="358" y="275"/>
                    <a:pt x="398" y="226"/>
                  </a:cubicBezTo>
                  <a:cubicBezTo>
                    <a:pt x="438" y="177"/>
                    <a:pt x="460" y="47"/>
                    <a:pt x="476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4" name="Rectangle 28"/>
            <p:cNvSpPr>
              <a:spLocks noChangeArrowheads="1"/>
            </p:cNvSpPr>
            <p:nvPr/>
          </p:nvSpPr>
          <p:spPr bwMode="auto">
            <a:xfrm>
              <a:off x="4848" y="3312"/>
              <a:ext cx="432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charset="0"/>
                </a:rPr>
                <a:t>17</a:t>
              </a:r>
            </a:p>
          </p:txBody>
        </p:sp>
        <p:sp>
          <p:nvSpPr>
            <p:cNvPr id="14365" name="Rectangle 29"/>
            <p:cNvSpPr>
              <a:spLocks noChangeArrowheads="1"/>
            </p:cNvSpPr>
            <p:nvPr/>
          </p:nvSpPr>
          <p:spPr bwMode="auto">
            <a:xfrm>
              <a:off x="4416" y="3312"/>
              <a:ext cx="432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charset="0"/>
                </a:rPr>
                <a:t>23</a:t>
              </a:r>
            </a:p>
          </p:txBody>
        </p:sp>
        <p:sp>
          <p:nvSpPr>
            <p:cNvPr id="14366" name="Rectangle 30"/>
            <p:cNvSpPr>
              <a:spLocks noChangeArrowheads="1"/>
            </p:cNvSpPr>
            <p:nvPr/>
          </p:nvSpPr>
          <p:spPr bwMode="auto">
            <a:xfrm>
              <a:off x="3984" y="3312"/>
              <a:ext cx="432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charset="0"/>
                </a:rPr>
                <a:t>97</a:t>
              </a:r>
            </a:p>
          </p:txBody>
        </p:sp>
        <p:sp>
          <p:nvSpPr>
            <p:cNvPr id="14367" name="Rectangle 31"/>
            <p:cNvSpPr>
              <a:spLocks noChangeArrowheads="1"/>
            </p:cNvSpPr>
            <p:nvPr/>
          </p:nvSpPr>
          <p:spPr bwMode="auto">
            <a:xfrm>
              <a:off x="3552" y="3312"/>
              <a:ext cx="432" cy="384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charset="0"/>
                </a:rPr>
                <a:t>44</a:t>
              </a:r>
            </a:p>
          </p:txBody>
        </p:sp>
        <p:sp>
          <p:nvSpPr>
            <p:cNvPr id="14368" name="Rectangle 32"/>
            <p:cNvSpPr>
              <a:spLocks noChangeArrowheads="1"/>
            </p:cNvSpPr>
            <p:nvPr/>
          </p:nvSpPr>
          <p:spPr bwMode="auto">
            <a:xfrm>
              <a:off x="960" y="3311"/>
              <a:ext cx="432" cy="384"/>
            </a:xfrm>
            <a:prstGeom prst="rect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charset="0"/>
                </a:rPr>
                <a:t>49</a:t>
              </a:r>
            </a:p>
          </p:txBody>
        </p:sp>
        <p:sp>
          <p:nvSpPr>
            <p:cNvPr id="14369" name="Rectangle 33"/>
            <p:cNvSpPr>
              <a:spLocks noChangeArrowheads="1"/>
            </p:cNvSpPr>
            <p:nvPr/>
          </p:nvSpPr>
          <p:spPr bwMode="auto">
            <a:xfrm>
              <a:off x="1392" y="3311"/>
              <a:ext cx="432" cy="384"/>
            </a:xfrm>
            <a:prstGeom prst="rect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charset="0"/>
                </a:rPr>
                <a:t>57</a:t>
              </a:r>
            </a:p>
          </p:txBody>
        </p:sp>
        <p:sp>
          <p:nvSpPr>
            <p:cNvPr id="14370" name="Rectangle 34"/>
            <p:cNvSpPr>
              <a:spLocks noChangeArrowheads="1"/>
            </p:cNvSpPr>
            <p:nvPr/>
          </p:nvSpPr>
          <p:spPr bwMode="auto">
            <a:xfrm>
              <a:off x="1824" y="3311"/>
              <a:ext cx="432" cy="384"/>
            </a:xfrm>
            <a:prstGeom prst="rect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charset="0"/>
                </a:rPr>
                <a:t>3</a:t>
              </a:r>
            </a:p>
          </p:txBody>
        </p:sp>
        <p:sp>
          <p:nvSpPr>
            <p:cNvPr id="14371" name="Rectangle 35"/>
            <p:cNvSpPr>
              <a:spLocks noChangeArrowheads="1"/>
            </p:cNvSpPr>
            <p:nvPr/>
          </p:nvSpPr>
          <p:spPr bwMode="auto">
            <a:xfrm>
              <a:off x="2256" y="3311"/>
              <a:ext cx="432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2" name="Rectangle 36"/>
            <p:cNvSpPr>
              <a:spLocks noChangeArrowheads="1"/>
            </p:cNvSpPr>
            <p:nvPr/>
          </p:nvSpPr>
          <p:spPr bwMode="auto">
            <a:xfrm>
              <a:off x="2688" y="3311"/>
              <a:ext cx="432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3" name="Rectangle 37"/>
            <p:cNvSpPr>
              <a:spLocks noChangeArrowheads="1"/>
            </p:cNvSpPr>
            <p:nvPr/>
          </p:nvSpPr>
          <p:spPr bwMode="auto">
            <a:xfrm>
              <a:off x="3120" y="3311"/>
              <a:ext cx="432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4" name="Text Box 38"/>
            <p:cNvSpPr txBox="1">
              <a:spLocks noChangeArrowheads="1"/>
            </p:cNvSpPr>
            <p:nvPr/>
          </p:nvSpPr>
          <p:spPr bwMode="auto">
            <a:xfrm>
              <a:off x="1117" y="3072"/>
              <a:ext cx="441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>
                  <a:latin typeface="Verdana" pitchFamily="34" charset="0"/>
                </a:rPr>
                <a:t>0      1      2      3      4      5      6     7      8      9</a:t>
              </a:r>
              <a:endParaRPr lang="en-US" sz="2000">
                <a:latin typeface="Times New Roman" charset="0"/>
              </a:endParaRPr>
            </a:p>
          </p:txBody>
        </p:sp>
        <p:sp>
          <p:nvSpPr>
            <p:cNvPr id="14375" name="Text Box 39"/>
            <p:cNvSpPr txBox="1">
              <a:spLocks noChangeArrowheads="1"/>
            </p:cNvSpPr>
            <p:nvPr/>
          </p:nvSpPr>
          <p:spPr bwMode="auto">
            <a:xfrm>
              <a:off x="384" y="3312"/>
              <a:ext cx="593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Verdana" pitchFamily="34" charset="0"/>
                </a:rPr>
                <a:t>stks:</a:t>
              </a:r>
            </a:p>
          </p:txBody>
        </p:sp>
        <p:sp>
          <p:nvSpPr>
            <p:cNvPr id="14376" name="Text Box 40"/>
            <p:cNvSpPr txBox="1">
              <a:spLocks noChangeArrowheads="1"/>
            </p:cNvSpPr>
            <p:nvPr/>
          </p:nvSpPr>
          <p:spPr bwMode="auto">
            <a:xfrm>
              <a:off x="192" y="3888"/>
              <a:ext cx="14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solidFill>
                    <a:schemeClr val="accent2"/>
                  </a:solidFill>
                  <a:latin typeface="Verdana" pitchFamily="34" charset="0"/>
                </a:rPr>
                <a:t>topStk1 = 2</a:t>
              </a:r>
            </a:p>
          </p:txBody>
        </p:sp>
        <p:sp>
          <p:nvSpPr>
            <p:cNvPr id="14377" name="Freeform 41"/>
            <p:cNvSpPr>
              <a:spLocks/>
            </p:cNvSpPr>
            <p:nvPr/>
          </p:nvSpPr>
          <p:spPr bwMode="auto">
            <a:xfrm>
              <a:off x="1492" y="3737"/>
              <a:ext cx="476" cy="308"/>
            </a:xfrm>
            <a:custGeom>
              <a:avLst/>
              <a:gdLst/>
              <a:ahLst/>
              <a:cxnLst>
                <a:cxn ang="0">
                  <a:pos x="0" y="296"/>
                </a:cxn>
                <a:cxn ang="0">
                  <a:pos x="234" y="296"/>
                </a:cxn>
                <a:cxn ang="0">
                  <a:pos x="398" y="226"/>
                </a:cxn>
                <a:cxn ang="0">
                  <a:pos x="476" y="0"/>
                </a:cxn>
              </a:cxnLst>
              <a:rect l="0" t="0" r="r" b="b"/>
              <a:pathLst>
                <a:path w="476" h="308">
                  <a:moveTo>
                    <a:pt x="0" y="296"/>
                  </a:moveTo>
                  <a:cubicBezTo>
                    <a:pt x="39" y="296"/>
                    <a:pt x="168" y="308"/>
                    <a:pt x="234" y="296"/>
                  </a:cubicBezTo>
                  <a:cubicBezTo>
                    <a:pt x="300" y="284"/>
                    <a:pt x="358" y="275"/>
                    <a:pt x="398" y="226"/>
                  </a:cubicBezTo>
                  <a:cubicBezTo>
                    <a:pt x="438" y="177"/>
                    <a:pt x="460" y="47"/>
                    <a:pt x="476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bldLvl="4" autoUpdateAnimBg="0"/>
      <p:bldP spid="14359" grpId="0" build="p" bldLvl="4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E1BC15-A07A-451B-A8AD-8D8E828FEEE6}" type="slidenum">
              <a:rPr lang="en-US"/>
              <a:pPr/>
              <a:t>33</a:t>
            </a:fld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checking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01000" cy="4572000"/>
          </a:xfrm>
        </p:spPr>
        <p:txBody>
          <a:bodyPr/>
          <a:lstStyle/>
          <a:p>
            <a:r>
              <a:rPr lang="en-US" dirty="0"/>
              <a:t>There are two stack errors that can occur: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Underflow</a:t>
            </a:r>
            <a:r>
              <a:rPr lang="en-US" dirty="0"/>
              <a:t>: trying to pop (or peek at) an empty stack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Overflow</a:t>
            </a:r>
            <a:r>
              <a:rPr lang="en-US" dirty="0"/>
              <a:t>: trying to push onto an already full </a:t>
            </a:r>
            <a:r>
              <a:rPr lang="en-US" dirty="0" smtClean="0"/>
              <a:t>stack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we can implement Stack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Representation of Stack ADT</a:t>
            </a:r>
            <a:br>
              <a:rPr lang="en-US" smtClean="0"/>
            </a:br>
            <a:endParaRPr lang="en-US" smtClean="0"/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177403" y="914400"/>
            <a:ext cx="8785622" cy="5145088"/>
          </a:xfrm>
        </p:spPr>
        <p:txBody>
          <a:bodyPr/>
          <a:lstStyle/>
          <a:p>
            <a:pPr eaLnBrk="1" hangingPunct="1"/>
            <a:r>
              <a:rPr lang="en-US" b="1" smtClean="0"/>
              <a:t>Stack ADT can be represented as</a:t>
            </a:r>
          </a:p>
          <a:p>
            <a:pPr lvl="1" eaLnBrk="1" hangingPunct="1"/>
            <a:r>
              <a:rPr lang="en-US" b="1" smtClean="0"/>
              <a:t>Array</a:t>
            </a:r>
          </a:p>
          <a:p>
            <a:pPr lvl="1" eaLnBrk="1" hangingPunct="1"/>
            <a:r>
              <a:rPr lang="en-US" b="1" smtClean="0"/>
              <a:t>Linked List</a:t>
            </a:r>
          </a:p>
          <a:p>
            <a:pPr eaLnBrk="1" hangingPunct="1"/>
            <a:endParaRPr lang="en-US" smtClean="0"/>
          </a:p>
        </p:txBody>
      </p:sp>
      <p:pic>
        <p:nvPicPr>
          <p:cNvPr id="4710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819400"/>
            <a:ext cx="165735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2895600"/>
            <a:ext cx="22479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Comparison of stack representations 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When to implement Stack using Array?</a:t>
            </a:r>
          </a:p>
          <a:p>
            <a:pPr eaLnBrk="1" hangingPunct="1"/>
            <a:r>
              <a:rPr lang="en-US" smtClean="0"/>
              <a:t>When to implement Stack using Linked List?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205978" y="138114"/>
            <a:ext cx="8023622" cy="1081087"/>
          </a:xfrm>
        </p:spPr>
        <p:txBody>
          <a:bodyPr/>
          <a:lstStyle/>
          <a:p>
            <a:pPr eaLnBrk="1" hangingPunct="1"/>
            <a:r>
              <a:rPr lang="en-US" smtClean="0"/>
              <a:t>Comparison of stack representations 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Array Based Implementation</a:t>
            </a:r>
          </a:p>
          <a:p>
            <a:pPr lvl="1" algn="just" eaLnBrk="1" hangingPunct="1"/>
            <a:r>
              <a:rPr lang="en-US" sz="2800" smtClean="0"/>
              <a:t>An array based implementation suffers from the drawback that all the storage space must be reserved in advance.</a:t>
            </a:r>
          </a:p>
          <a:p>
            <a:pPr lvl="1" algn="just" eaLnBrk="1" hangingPunct="1"/>
            <a:r>
              <a:rPr lang="en-US" sz="2800" smtClean="0"/>
              <a:t>maximum depth of the stack is limited to this array’s size.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Comparison of stack representation 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Linked List based Implementation</a:t>
            </a:r>
          </a:p>
          <a:p>
            <a:pPr lvl="1" eaLnBrk="1" hangingPunct="1"/>
            <a:r>
              <a:rPr lang="en-US" sz="2800" smtClean="0"/>
              <a:t>For applications in which the maximum stack size is known in advance, an array is suitable. </a:t>
            </a:r>
          </a:p>
          <a:p>
            <a:pPr lvl="1" eaLnBrk="1" hangingPunct="1"/>
            <a:r>
              <a:rPr lang="en-US" sz="2800" smtClean="0"/>
              <a:t>If stack size is not known earlier can use the maximum earlier, we use a linked list.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206375" y="449263"/>
            <a:ext cx="7343775" cy="846137"/>
          </a:xfrm>
        </p:spPr>
        <p:txBody>
          <a:bodyPr/>
          <a:lstStyle/>
          <a:p>
            <a:r>
              <a:rPr lang="en-US" dirty="0" smtClean="0"/>
              <a:t>Write down an Algorithm for Push and Pop operations on Stack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Stack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stack is a linear structure in which items may be added or removed only at one end. </a:t>
            </a:r>
          </a:p>
          <a:p>
            <a:pPr eaLnBrk="1" hangingPunct="1"/>
            <a:r>
              <a:rPr lang="en-US" smtClean="0"/>
              <a:t>Example</a:t>
            </a:r>
          </a:p>
          <a:p>
            <a:pPr lvl="1" eaLnBrk="1" hangingPunct="1"/>
            <a:r>
              <a:rPr lang="en-US" smtClean="0"/>
              <a:t>A stack of dishes</a:t>
            </a:r>
          </a:p>
          <a:p>
            <a:pPr lvl="1" eaLnBrk="1" hangingPunct="1"/>
            <a:r>
              <a:rPr lang="en-US" smtClean="0"/>
              <a:t>a stack of pennies </a:t>
            </a:r>
          </a:p>
          <a:p>
            <a:pPr lvl="1" eaLnBrk="1" hangingPunct="1"/>
            <a:r>
              <a:rPr lang="en-US" smtClean="0"/>
              <a:t>a  stack of folded towels.</a:t>
            </a:r>
          </a:p>
          <a:p>
            <a:pPr eaLnBrk="1" hangingPunct="1"/>
            <a:endParaRPr lang="en-US" smtClean="0"/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9525" y="4876801"/>
            <a:ext cx="5324475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05000"/>
            <a:ext cx="7848600" cy="4572000"/>
          </a:xfrm>
        </p:spPr>
        <p:txBody>
          <a:bodyPr/>
          <a:lstStyle/>
          <a:p>
            <a:r>
              <a:rPr lang="en-US" altLang="zh-TW" sz="2000" b="1" dirty="0" smtClean="0">
                <a:ea typeface="新細明體" pitchFamily="18" charset="-120"/>
              </a:rPr>
              <a:t> </a:t>
            </a:r>
            <a:r>
              <a:rPr lang="en-US" altLang="zh-TW" sz="2000" b="1" dirty="0">
                <a:ea typeface="新細明體" pitchFamily="18" charset="-120"/>
              </a:rPr>
              <a:t>objects:</a:t>
            </a:r>
            <a:r>
              <a:rPr lang="en-US" altLang="zh-TW" sz="2000" dirty="0">
                <a:ea typeface="新細明體" pitchFamily="18" charset="-120"/>
              </a:rPr>
              <a:t> a finite ordered list with zero or more elements.</a:t>
            </a:r>
            <a:br>
              <a:rPr lang="en-US" altLang="zh-TW" sz="2000" dirty="0">
                <a:ea typeface="新細明體" pitchFamily="18" charset="-120"/>
              </a:rPr>
            </a:br>
            <a:r>
              <a:rPr lang="en-US" altLang="zh-TW" sz="2000" dirty="0">
                <a:ea typeface="新細明體" pitchFamily="18" charset="-120"/>
              </a:rPr>
              <a:t>  </a:t>
            </a:r>
            <a:r>
              <a:rPr lang="en-US" altLang="zh-TW" sz="2000" b="1" dirty="0">
                <a:ea typeface="新細明體" pitchFamily="18" charset="-120"/>
              </a:rPr>
              <a:t>methods:</a:t>
            </a:r>
            <a:r>
              <a:rPr lang="en-US" altLang="zh-TW" sz="2000" dirty="0">
                <a:ea typeface="新細明體" pitchFamily="18" charset="-120"/>
              </a:rPr>
              <a:t/>
            </a:r>
            <a:br>
              <a:rPr lang="en-US" altLang="zh-TW" sz="2000" dirty="0">
                <a:ea typeface="新細明體" pitchFamily="18" charset="-120"/>
              </a:rPr>
            </a:br>
            <a:r>
              <a:rPr lang="en-US" altLang="zh-TW" sz="2000" dirty="0">
                <a:ea typeface="新細明體" pitchFamily="18" charset="-120"/>
              </a:rPr>
              <a:t>    </a:t>
            </a:r>
            <a:r>
              <a:rPr lang="en-US" altLang="zh-TW" sz="2000" dirty="0">
                <a:ea typeface="新細明體" pitchFamily="18" charset="-120"/>
                <a:sym typeface="Symbol" pitchFamily="18" charset="2"/>
              </a:rPr>
              <a:t/>
            </a:r>
            <a:br>
              <a:rPr lang="en-US" altLang="zh-TW" sz="2000" dirty="0">
                <a:ea typeface="新細明體" pitchFamily="18" charset="-120"/>
                <a:sym typeface="Symbol" pitchFamily="18" charset="2"/>
              </a:rPr>
            </a:br>
            <a:r>
              <a:rPr lang="en-US" altLang="zh-TW" sz="2000" dirty="0">
                <a:ea typeface="新細明體" pitchFamily="18" charset="-120"/>
                <a:sym typeface="Symbol" pitchFamily="18" charset="2"/>
              </a:rPr>
              <a:t>   </a:t>
            </a:r>
            <a:r>
              <a:rPr lang="en-US" altLang="zh-TW" sz="2000" i="0" dirty="0">
                <a:ea typeface="新細明體" pitchFamily="18" charset="-120"/>
                <a:sym typeface="Symbol" pitchFamily="18" charset="2"/>
              </a:rPr>
              <a:t>Stack </a:t>
            </a:r>
            <a:r>
              <a:rPr lang="en-US" altLang="zh-TW" sz="2000" dirty="0" err="1">
                <a:ea typeface="新細明體" pitchFamily="18" charset="-120"/>
                <a:sym typeface="Symbol" pitchFamily="18" charset="2"/>
              </a:rPr>
              <a:t>createS</a:t>
            </a:r>
            <a:r>
              <a:rPr lang="en-US" altLang="zh-TW" sz="2000" dirty="0"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sz="2000" i="0" dirty="0" err="1">
                <a:ea typeface="新細明體" pitchFamily="18" charset="-120"/>
                <a:sym typeface="Symbol" pitchFamily="18" charset="2"/>
              </a:rPr>
              <a:t>max_stack_size</a:t>
            </a:r>
            <a:r>
              <a:rPr lang="en-US" altLang="zh-TW" sz="2000" dirty="0">
                <a:ea typeface="新細明體" pitchFamily="18" charset="-120"/>
                <a:sym typeface="Symbol" pitchFamily="18" charset="2"/>
              </a:rPr>
              <a:t>) ::=</a:t>
            </a:r>
            <a:br>
              <a:rPr lang="en-US" altLang="zh-TW" sz="2000" dirty="0">
                <a:ea typeface="新細明體" pitchFamily="18" charset="-120"/>
                <a:sym typeface="Symbol" pitchFamily="18" charset="2"/>
              </a:rPr>
            </a:br>
            <a:r>
              <a:rPr lang="en-US" altLang="zh-TW" sz="2000" dirty="0">
                <a:ea typeface="新細明體" pitchFamily="18" charset="-120"/>
                <a:sym typeface="Symbol" pitchFamily="18" charset="2"/>
              </a:rPr>
              <a:t>               create an empty stack whose maximum size is </a:t>
            </a:r>
            <a:br>
              <a:rPr lang="en-US" altLang="zh-TW" sz="2000" dirty="0">
                <a:ea typeface="新細明體" pitchFamily="18" charset="-120"/>
                <a:sym typeface="Symbol" pitchFamily="18" charset="2"/>
              </a:rPr>
            </a:br>
            <a:r>
              <a:rPr lang="en-US" altLang="zh-TW" sz="2000" dirty="0">
                <a:ea typeface="新細明體" pitchFamily="18" charset="-120"/>
                <a:sym typeface="Symbol" pitchFamily="18" charset="2"/>
              </a:rPr>
              <a:t>               </a:t>
            </a:r>
            <a:r>
              <a:rPr lang="en-US" altLang="zh-TW" sz="2000" i="0" dirty="0" err="1">
                <a:ea typeface="新細明體" pitchFamily="18" charset="-120"/>
                <a:sym typeface="Symbol" pitchFamily="18" charset="2"/>
              </a:rPr>
              <a:t>max_stack_size</a:t>
            </a:r>
            <a:r>
              <a:rPr lang="en-US" altLang="zh-TW" sz="2000" i="0" dirty="0">
                <a:ea typeface="新細明體" pitchFamily="18" charset="-120"/>
                <a:sym typeface="Symbol" pitchFamily="18" charset="2"/>
              </a:rPr>
              <a:t/>
            </a:r>
            <a:br>
              <a:rPr lang="en-US" altLang="zh-TW" sz="2000" i="0" dirty="0">
                <a:ea typeface="新細明體" pitchFamily="18" charset="-120"/>
                <a:sym typeface="Symbol" pitchFamily="18" charset="2"/>
              </a:rPr>
            </a:br>
            <a:r>
              <a:rPr lang="en-US" altLang="zh-TW" sz="2000" dirty="0">
                <a:ea typeface="新細明體" pitchFamily="18" charset="-120"/>
                <a:sym typeface="Symbol" pitchFamily="18" charset="2"/>
              </a:rPr>
              <a:t>  </a:t>
            </a:r>
            <a:r>
              <a:rPr lang="en-US" altLang="zh-TW" sz="2000" i="0" dirty="0">
                <a:ea typeface="新細明體" pitchFamily="18" charset="-120"/>
                <a:sym typeface="Symbol" pitchFamily="18" charset="2"/>
              </a:rPr>
              <a:t> Boolean</a:t>
            </a:r>
            <a:r>
              <a:rPr lang="en-US" altLang="zh-TW" sz="2000" dirty="0">
                <a:ea typeface="新細明體" pitchFamily="18" charset="-120"/>
                <a:sym typeface="Symbol" pitchFamily="18" charset="2"/>
              </a:rPr>
              <a:t> </a:t>
            </a:r>
            <a:r>
              <a:rPr lang="en-US" altLang="zh-TW" sz="2000" dirty="0" err="1">
                <a:ea typeface="新細明體" pitchFamily="18" charset="-120"/>
                <a:sym typeface="Symbol" pitchFamily="18" charset="2"/>
              </a:rPr>
              <a:t>isFull</a:t>
            </a:r>
            <a:r>
              <a:rPr lang="en-US" altLang="zh-TW" sz="2000" dirty="0"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sz="2000" i="0" dirty="0">
                <a:ea typeface="新細明體" pitchFamily="18" charset="-120"/>
                <a:sym typeface="Symbol" pitchFamily="18" charset="2"/>
              </a:rPr>
              <a:t>stack, </a:t>
            </a:r>
            <a:r>
              <a:rPr lang="en-US" altLang="zh-TW" sz="2000" i="0" dirty="0" err="1">
                <a:ea typeface="新細明體" pitchFamily="18" charset="-120"/>
                <a:sym typeface="Symbol" pitchFamily="18" charset="2"/>
              </a:rPr>
              <a:t>max_stack_size</a:t>
            </a:r>
            <a:r>
              <a:rPr lang="en-US" altLang="zh-TW" sz="2000" dirty="0">
                <a:ea typeface="新細明體" pitchFamily="18" charset="-120"/>
                <a:sym typeface="Symbol" pitchFamily="18" charset="2"/>
              </a:rPr>
              <a:t>) ::=</a:t>
            </a:r>
            <a:br>
              <a:rPr lang="en-US" altLang="zh-TW" sz="2000" dirty="0">
                <a:ea typeface="新細明體" pitchFamily="18" charset="-120"/>
                <a:sym typeface="Symbol" pitchFamily="18" charset="2"/>
              </a:rPr>
            </a:br>
            <a:r>
              <a:rPr lang="en-US" altLang="zh-TW" sz="2000" dirty="0">
                <a:ea typeface="新細明體" pitchFamily="18" charset="-120"/>
                <a:sym typeface="Symbol" pitchFamily="18" charset="2"/>
              </a:rPr>
              <a:t>              </a:t>
            </a:r>
            <a:r>
              <a:rPr lang="en-US" altLang="zh-TW" sz="2000" b="1" dirty="0">
                <a:ea typeface="新細明體" pitchFamily="18" charset="-120"/>
                <a:sym typeface="Symbol" pitchFamily="18" charset="2"/>
              </a:rPr>
              <a:t> if</a:t>
            </a:r>
            <a:r>
              <a:rPr lang="en-US" altLang="zh-TW" sz="2000" dirty="0">
                <a:ea typeface="新細明體" pitchFamily="18" charset="-120"/>
                <a:sym typeface="Symbol" pitchFamily="18" charset="2"/>
              </a:rPr>
              <a:t> (number of elements in </a:t>
            </a:r>
            <a:r>
              <a:rPr lang="en-US" altLang="zh-TW" sz="2000" i="0" dirty="0">
                <a:ea typeface="新細明體" pitchFamily="18" charset="-120"/>
                <a:sym typeface="Symbol" pitchFamily="18" charset="2"/>
              </a:rPr>
              <a:t>stack == </a:t>
            </a:r>
            <a:r>
              <a:rPr lang="en-US" altLang="zh-TW" sz="2000" i="0" dirty="0" err="1">
                <a:ea typeface="新細明體" pitchFamily="18" charset="-120"/>
                <a:sym typeface="Symbol" pitchFamily="18" charset="2"/>
              </a:rPr>
              <a:t>max_stack_size</a:t>
            </a:r>
            <a:r>
              <a:rPr lang="en-US" altLang="zh-TW" sz="2000" dirty="0">
                <a:ea typeface="新細明體" pitchFamily="18" charset="-120"/>
                <a:sym typeface="Symbol" pitchFamily="18" charset="2"/>
              </a:rPr>
              <a:t>)</a:t>
            </a:r>
            <a:r>
              <a:rPr lang="en-US" altLang="zh-TW" sz="2000" b="1" dirty="0">
                <a:ea typeface="新細明體" pitchFamily="18" charset="-120"/>
                <a:sym typeface="Symbol" pitchFamily="18" charset="2"/>
              </a:rPr>
              <a:t/>
            </a:r>
            <a:br>
              <a:rPr lang="en-US" altLang="zh-TW" sz="2000" b="1" dirty="0">
                <a:ea typeface="新細明體" pitchFamily="18" charset="-120"/>
                <a:sym typeface="Symbol" pitchFamily="18" charset="2"/>
              </a:rPr>
            </a:br>
            <a:r>
              <a:rPr lang="en-US" altLang="zh-TW" sz="2000" b="1" dirty="0">
                <a:ea typeface="新細明體" pitchFamily="18" charset="-120"/>
                <a:sym typeface="Symbol" pitchFamily="18" charset="2"/>
              </a:rPr>
              <a:t>               return</a:t>
            </a:r>
            <a:r>
              <a:rPr lang="en-US" altLang="zh-TW" sz="2000" dirty="0">
                <a:ea typeface="新細明體" pitchFamily="18" charset="-120"/>
                <a:sym typeface="Symbol" pitchFamily="18" charset="2"/>
              </a:rPr>
              <a:t> TRUE</a:t>
            </a:r>
            <a:br>
              <a:rPr lang="en-US" altLang="zh-TW" sz="2000" dirty="0">
                <a:ea typeface="新細明體" pitchFamily="18" charset="-120"/>
                <a:sym typeface="Symbol" pitchFamily="18" charset="2"/>
              </a:rPr>
            </a:br>
            <a:r>
              <a:rPr lang="en-US" altLang="zh-TW" sz="2000" dirty="0">
                <a:ea typeface="新細明體" pitchFamily="18" charset="-120"/>
                <a:sym typeface="Symbol" pitchFamily="18" charset="2"/>
              </a:rPr>
              <a:t>               </a:t>
            </a:r>
            <a:r>
              <a:rPr lang="en-US" altLang="zh-TW" sz="2000" b="1" dirty="0">
                <a:ea typeface="新細明體" pitchFamily="18" charset="-120"/>
                <a:sym typeface="Symbol" pitchFamily="18" charset="2"/>
              </a:rPr>
              <a:t>else return</a:t>
            </a:r>
            <a:r>
              <a:rPr lang="en-US" altLang="zh-TW" sz="2000" dirty="0">
                <a:ea typeface="新細明體" pitchFamily="18" charset="-120"/>
                <a:sym typeface="Symbol" pitchFamily="18" charset="2"/>
              </a:rPr>
              <a:t> FALSE</a:t>
            </a:r>
            <a:br>
              <a:rPr lang="en-US" altLang="zh-TW" sz="2000" dirty="0">
                <a:ea typeface="新細明體" pitchFamily="18" charset="-120"/>
                <a:sym typeface="Symbol" pitchFamily="18" charset="2"/>
              </a:rPr>
            </a:br>
            <a:r>
              <a:rPr lang="en-US" altLang="zh-TW" sz="2000" dirty="0">
                <a:ea typeface="新細明體" pitchFamily="18" charset="-120"/>
                <a:sym typeface="Symbol" pitchFamily="18" charset="2"/>
              </a:rPr>
              <a:t>   </a:t>
            </a:r>
            <a:r>
              <a:rPr lang="en-US" altLang="zh-TW" sz="2000" i="0" dirty="0">
                <a:ea typeface="新細明體" pitchFamily="18" charset="-120"/>
                <a:sym typeface="Symbol" pitchFamily="18" charset="2"/>
              </a:rPr>
              <a:t>Stack </a:t>
            </a:r>
            <a:r>
              <a:rPr lang="en-US" altLang="zh-TW" sz="2000" dirty="0">
                <a:ea typeface="新細明體" pitchFamily="18" charset="-120"/>
                <a:sym typeface="Symbol" pitchFamily="18" charset="2"/>
              </a:rPr>
              <a:t>push(</a:t>
            </a:r>
            <a:r>
              <a:rPr lang="en-US" altLang="zh-TW" sz="2000" i="0" dirty="0">
                <a:ea typeface="新細明體" pitchFamily="18" charset="-120"/>
                <a:sym typeface="Symbol" pitchFamily="18" charset="2"/>
              </a:rPr>
              <a:t>stack, item</a:t>
            </a:r>
            <a:r>
              <a:rPr lang="en-US" altLang="zh-TW" sz="2000" dirty="0">
                <a:ea typeface="新細明體" pitchFamily="18" charset="-120"/>
                <a:sym typeface="Symbol" pitchFamily="18" charset="2"/>
              </a:rPr>
              <a:t>) ::=</a:t>
            </a:r>
            <a:br>
              <a:rPr lang="en-US" altLang="zh-TW" sz="2000" dirty="0">
                <a:ea typeface="新細明體" pitchFamily="18" charset="-120"/>
                <a:sym typeface="Symbol" pitchFamily="18" charset="2"/>
              </a:rPr>
            </a:br>
            <a:r>
              <a:rPr lang="en-US" altLang="zh-TW" sz="2000" dirty="0">
                <a:ea typeface="新細明體" pitchFamily="18" charset="-120"/>
                <a:sym typeface="Symbol" pitchFamily="18" charset="2"/>
              </a:rPr>
              <a:t>               </a:t>
            </a:r>
            <a:r>
              <a:rPr lang="en-US" altLang="zh-TW" sz="2000" b="1" dirty="0">
                <a:ea typeface="新細明體" pitchFamily="18" charset="-120"/>
                <a:sym typeface="Symbol" pitchFamily="18" charset="2"/>
              </a:rPr>
              <a:t>if</a:t>
            </a:r>
            <a:r>
              <a:rPr lang="en-US" altLang="zh-TW" sz="2000" dirty="0">
                <a:ea typeface="新細明體" pitchFamily="18" charset="-120"/>
                <a:sym typeface="Symbol" pitchFamily="18" charset="2"/>
              </a:rPr>
              <a:t> (</a:t>
            </a:r>
            <a:r>
              <a:rPr lang="en-US" altLang="zh-TW" sz="2000" dirty="0" err="1">
                <a:ea typeface="新細明體" pitchFamily="18" charset="-120"/>
                <a:sym typeface="Symbol" pitchFamily="18" charset="2"/>
              </a:rPr>
              <a:t>IsFull</a:t>
            </a:r>
            <a:r>
              <a:rPr lang="en-US" altLang="zh-TW" sz="2000" dirty="0"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sz="2000" i="0" dirty="0">
                <a:ea typeface="新細明體" pitchFamily="18" charset="-120"/>
                <a:sym typeface="Symbol" pitchFamily="18" charset="2"/>
              </a:rPr>
              <a:t>stack</a:t>
            </a:r>
            <a:r>
              <a:rPr lang="en-US" altLang="zh-TW" sz="2000" dirty="0">
                <a:ea typeface="新細明體" pitchFamily="18" charset="-120"/>
                <a:sym typeface="Symbol" pitchFamily="18" charset="2"/>
              </a:rPr>
              <a:t>)) </a:t>
            </a:r>
            <a:r>
              <a:rPr lang="en-US" altLang="zh-TW" sz="2000" i="0" dirty="0" err="1">
                <a:ea typeface="新細明體" pitchFamily="18" charset="-120"/>
                <a:sym typeface="Symbol" pitchFamily="18" charset="2"/>
              </a:rPr>
              <a:t>stack_full</a:t>
            </a:r>
            <a:r>
              <a:rPr lang="en-US" altLang="zh-TW" sz="2000" dirty="0">
                <a:ea typeface="新細明體" pitchFamily="18" charset="-120"/>
                <a:sym typeface="Symbol" pitchFamily="18" charset="2"/>
              </a:rPr>
              <a:t/>
            </a:r>
            <a:br>
              <a:rPr lang="en-US" altLang="zh-TW" sz="2000" dirty="0">
                <a:ea typeface="新細明體" pitchFamily="18" charset="-120"/>
                <a:sym typeface="Symbol" pitchFamily="18" charset="2"/>
              </a:rPr>
            </a:br>
            <a:r>
              <a:rPr lang="en-US" altLang="zh-TW" sz="2000" dirty="0">
                <a:ea typeface="新細明體" pitchFamily="18" charset="-120"/>
                <a:sym typeface="Symbol" pitchFamily="18" charset="2"/>
              </a:rPr>
              <a:t>               </a:t>
            </a:r>
            <a:r>
              <a:rPr lang="en-US" altLang="zh-TW" sz="2000" b="1" dirty="0">
                <a:ea typeface="新細明體" pitchFamily="18" charset="-120"/>
                <a:sym typeface="Symbol" pitchFamily="18" charset="2"/>
              </a:rPr>
              <a:t>else</a:t>
            </a:r>
            <a:r>
              <a:rPr lang="en-US" altLang="zh-TW" sz="2000" dirty="0">
                <a:ea typeface="新細明體" pitchFamily="18" charset="-120"/>
                <a:sym typeface="Symbol" pitchFamily="18" charset="2"/>
              </a:rPr>
              <a:t> insert </a:t>
            </a:r>
            <a:r>
              <a:rPr lang="en-US" altLang="zh-TW" sz="2000" i="0" dirty="0">
                <a:ea typeface="新細明體" pitchFamily="18" charset="-120"/>
                <a:sym typeface="Symbol" pitchFamily="18" charset="2"/>
              </a:rPr>
              <a:t>item</a:t>
            </a:r>
            <a:r>
              <a:rPr lang="en-US" altLang="zh-TW" sz="2000" dirty="0">
                <a:ea typeface="新細明體" pitchFamily="18" charset="-120"/>
                <a:sym typeface="Symbol" pitchFamily="18" charset="2"/>
              </a:rPr>
              <a:t> into top of </a:t>
            </a:r>
            <a:r>
              <a:rPr lang="en-US" altLang="zh-TW" sz="2000" i="0" dirty="0">
                <a:ea typeface="新細明體" pitchFamily="18" charset="-120"/>
                <a:sym typeface="Symbol" pitchFamily="18" charset="2"/>
              </a:rPr>
              <a:t>stack</a:t>
            </a:r>
            <a:r>
              <a:rPr lang="en-US" altLang="zh-TW" sz="2000" dirty="0">
                <a:ea typeface="新細明體" pitchFamily="18" charset="-120"/>
                <a:sym typeface="Symbol" pitchFamily="18" charset="2"/>
              </a:rPr>
              <a:t> and </a:t>
            </a:r>
            <a:r>
              <a:rPr lang="en-US" altLang="zh-TW" sz="2000" b="1" dirty="0">
                <a:ea typeface="新細明體" pitchFamily="18" charset="-120"/>
                <a:sym typeface="Symbol" pitchFamily="18" charset="2"/>
              </a:rPr>
              <a:t>return</a:t>
            </a:r>
            <a:r>
              <a:rPr lang="en-US" altLang="zh-TW" sz="2000" dirty="0">
                <a:ea typeface="新細明體" pitchFamily="18" charset="-120"/>
                <a:sym typeface="Symbol" pitchFamily="18" charset="2"/>
              </a:rPr>
              <a:t>      </a:t>
            </a:r>
            <a:endParaRPr lang="en-US" altLang="zh-TW" sz="2000" dirty="0">
              <a:ea typeface="新細明體" pitchFamily="18" charset="-120"/>
            </a:endParaRPr>
          </a:p>
        </p:txBody>
      </p:sp>
      <p:sp>
        <p:nvSpPr>
          <p:cNvPr id="133124" name="Rectangle 4"/>
          <p:cNvSpPr>
            <a:spLocks noChangeArrowheads="1"/>
          </p:cNvSpPr>
          <p:nvPr/>
        </p:nvSpPr>
        <p:spPr bwMode="auto">
          <a:xfrm>
            <a:off x="533400" y="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4400" i="1" dirty="0">
                <a:latin typeface="Georgia" pitchFamily="18" charset="0"/>
              </a:rPr>
              <a:t>Stack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838200"/>
            <a:ext cx="7742238" cy="3962400"/>
          </a:xfrm>
        </p:spPr>
        <p:txBody>
          <a:bodyPr/>
          <a:lstStyle/>
          <a:p>
            <a:r>
              <a:rPr lang="en-US" altLang="zh-TW" sz="2000" i="0" dirty="0">
                <a:ea typeface="新細明體" pitchFamily="18" charset="-120"/>
              </a:rPr>
              <a:t>Boolean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sz="2000" dirty="0" err="1">
                <a:ea typeface="新細明體" pitchFamily="18" charset="-120"/>
              </a:rPr>
              <a:t>isEmpty</a:t>
            </a:r>
            <a:r>
              <a:rPr lang="en-US" altLang="zh-TW" sz="2000" dirty="0">
                <a:ea typeface="新細明體" pitchFamily="18" charset="-120"/>
              </a:rPr>
              <a:t>(</a:t>
            </a:r>
            <a:r>
              <a:rPr lang="en-US" altLang="zh-TW" sz="2000" i="0" dirty="0">
                <a:ea typeface="新細明體" pitchFamily="18" charset="-120"/>
              </a:rPr>
              <a:t>stack</a:t>
            </a:r>
            <a:r>
              <a:rPr lang="en-US" altLang="zh-TW" sz="2000" dirty="0">
                <a:ea typeface="新細明體" pitchFamily="18" charset="-120"/>
              </a:rPr>
              <a:t>) ::=</a:t>
            </a:r>
            <a:r>
              <a:rPr lang="en-US" altLang="zh-TW" sz="2000" b="1" dirty="0">
                <a:ea typeface="新細明體" pitchFamily="18" charset="-120"/>
              </a:rPr>
              <a:t/>
            </a:r>
            <a:br>
              <a:rPr lang="en-US" altLang="zh-TW" sz="2000" b="1" dirty="0">
                <a:ea typeface="新細明體" pitchFamily="18" charset="-120"/>
              </a:rPr>
            </a:br>
            <a:r>
              <a:rPr lang="en-US" altLang="zh-TW" sz="2000" b="1" dirty="0">
                <a:ea typeface="新細明體" pitchFamily="18" charset="-120"/>
              </a:rPr>
              <a:t>                            if</a:t>
            </a:r>
            <a:r>
              <a:rPr lang="en-US" altLang="zh-TW" sz="2000" dirty="0">
                <a:ea typeface="新細明體" pitchFamily="18" charset="-120"/>
              </a:rPr>
              <a:t>(</a:t>
            </a:r>
            <a:r>
              <a:rPr lang="en-US" altLang="zh-TW" sz="2000" i="0" dirty="0">
                <a:ea typeface="新細明體" pitchFamily="18" charset="-120"/>
              </a:rPr>
              <a:t>stack </a:t>
            </a:r>
            <a:r>
              <a:rPr lang="en-US" altLang="zh-TW" sz="2000" dirty="0">
                <a:ea typeface="新細明體" pitchFamily="18" charset="-120"/>
              </a:rPr>
              <a:t>== </a:t>
            </a:r>
            <a:r>
              <a:rPr lang="en-US" altLang="zh-TW" sz="2000" dirty="0" err="1">
                <a:ea typeface="新細明體" pitchFamily="18" charset="-120"/>
              </a:rPr>
              <a:t>CreateS</a:t>
            </a:r>
            <a:r>
              <a:rPr lang="en-US" altLang="zh-TW" sz="2000" dirty="0">
                <a:ea typeface="新細明體" pitchFamily="18" charset="-120"/>
              </a:rPr>
              <a:t>(</a:t>
            </a:r>
            <a:r>
              <a:rPr lang="en-US" altLang="zh-TW" sz="2000" i="0" dirty="0" err="1">
                <a:ea typeface="新細明體" pitchFamily="18" charset="-120"/>
              </a:rPr>
              <a:t>max_stack_size</a:t>
            </a:r>
            <a:r>
              <a:rPr lang="en-US" altLang="zh-TW" sz="2000" dirty="0">
                <a:ea typeface="新細明體" pitchFamily="18" charset="-120"/>
              </a:rPr>
              <a:t>))</a:t>
            </a:r>
            <a:br>
              <a:rPr lang="en-US" altLang="zh-TW" sz="2000" dirty="0">
                <a:ea typeface="新細明體" pitchFamily="18" charset="-120"/>
              </a:rPr>
            </a:br>
            <a:r>
              <a:rPr lang="en-US" altLang="zh-TW" sz="2000" dirty="0">
                <a:ea typeface="新細明體" pitchFamily="18" charset="-120"/>
              </a:rPr>
              <a:t>                           </a:t>
            </a:r>
            <a:r>
              <a:rPr lang="en-US" altLang="zh-TW" sz="2000" b="1" dirty="0">
                <a:ea typeface="新細明體" pitchFamily="18" charset="-120"/>
              </a:rPr>
              <a:t> return </a:t>
            </a:r>
            <a:r>
              <a:rPr lang="en-US" altLang="zh-TW" sz="2000" dirty="0">
                <a:ea typeface="新細明體" pitchFamily="18" charset="-120"/>
              </a:rPr>
              <a:t>TRUE</a:t>
            </a:r>
            <a:br>
              <a:rPr lang="en-US" altLang="zh-TW" sz="2000" dirty="0">
                <a:ea typeface="新細明體" pitchFamily="18" charset="-120"/>
              </a:rPr>
            </a:br>
            <a:r>
              <a:rPr lang="en-US" altLang="zh-TW" sz="2000" dirty="0">
                <a:ea typeface="新細明體" pitchFamily="18" charset="-120"/>
              </a:rPr>
              <a:t>                            </a:t>
            </a:r>
            <a:r>
              <a:rPr lang="en-US" altLang="zh-TW" sz="2000" b="1" dirty="0">
                <a:ea typeface="新細明體" pitchFamily="18" charset="-120"/>
              </a:rPr>
              <a:t>else return</a:t>
            </a:r>
            <a:r>
              <a:rPr lang="en-US" altLang="zh-TW" sz="2000" dirty="0">
                <a:ea typeface="新細明體" pitchFamily="18" charset="-120"/>
              </a:rPr>
              <a:t> FALSE</a:t>
            </a:r>
            <a:br>
              <a:rPr lang="en-US" altLang="zh-TW" sz="2000" dirty="0">
                <a:ea typeface="新細明體" pitchFamily="18" charset="-120"/>
              </a:rPr>
            </a:br>
            <a:r>
              <a:rPr lang="en-US" altLang="zh-TW" sz="2000" i="0" dirty="0">
                <a:ea typeface="新細明體" pitchFamily="18" charset="-120"/>
              </a:rPr>
              <a:t>Element</a:t>
            </a:r>
            <a:r>
              <a:rPr lang="en-US" altLang="zh-TW" sz="2000" dirty="0">
                <a:ea typeface="新細明體" pitchFamily="18" charset="-120"/>
              </a:rPr>
              <a:t> pop(</a:t>
            </a:r>
            <a:r>
              <a:rPr lang="en-US" altLang="zh-TW" sz="2000" i="0" dirty="0">
                <a:ea typeface="新細明體" pitchFamily="18" charset="-120"/>
              </a:rPr>
              <a:t>stack</a:t>
            </a:r>
            <a:r>
              <a:rPr lang="en-US" altLang="zh-TW" sz="2000" dirty="0">
                <a:ea typeface="新細明體" pitchFamily="18" charset="-120"/>
              </a:rPr>
              <a:t>) ::=</a:t>
            </a:r>
            <a:r>
              <a:rPr lang="en-US" altLang="zh-TW" sz="2000" b="1" dirty="0">
                <a:ea typeface="新細明體" pitchFamily="18" charset="-120"/>
              </a:rPr>
              <a:t/>
            </a:r>
            <a:br>
              <a:rPr lang="en-US" altLang="zh-TW" sz="2000" b="1" dirty="0">
                <a:ea typeface="新細明體" pitchFamily="18" charset="-120"/>
              </a:rPr>
            </a:br>
            <a:r>
              <a:rPr lang="en-US" altLang="zh-TW" sz="2000" b="1" dirty="0">
                <a:ea typeface="新細明體" pitchFamily="18" charset="-120"/>
              </a:rPr>
              <a:t>                            if</a:t>
            </a:r>
            <a:r>
              <a:rPr lang="en-US" altLang="zh-TW" sz="2000" dirty="0">
                <a:ea typeface="新細明體" pitchFamily="18" charset="-120"/>
              </a:rPr>
              <a:t>(</a:t>
            </a:r>
            <a:r>
              <a:rPr lang="en-US" altLang="zh-TW" sz="2000" dirty="0" err="1">
                <a:ea typeface="新細明體" pitchFamily="18" charset="-120"/>
              </a:rPr>
              <a:t>IsEmpty</a:t>
            </a:r>
            <a:r>
              <a:rPr lang="en-US" altLang="zh-TW" sz="2000" dirty="0">
                <a:ea typeface="新細明體" pitchFamily="18" charset="-120"/>
              </a:rPr>
              <a:t>(</a:t>
            </a:r>
            <a:r>
              <a:rPr lang="en-US" altLang="zh-TW" sz="2000" i="0" dirty="0">
                <a:ea typeface="新細明體" pitchFamily="18" charset="-120"/>
              </a:rPr>
              <a:t>stack</a:t>
            </a:r>
            <a:r>
              <a:rPr lang="en-US" altLang="zh-TW" sz="2000" dirty="0">
                <a:ea typeface="新細明體" pitchFamily="18" charset="-120"/>
              </a:rPr>
              <a:t>)) </a:t>
            </a:r>
            <a:r>
              <a:rPr lang="en-US" altLang="zh-TW" sz="2000" b="1" dirty="0">
                <a:ea typeface="新細明體" pitchFamily="18" charset="-120"/>
              </a:rPr>
              <a:t>return</a:t>
            </a:r>
            <a:r>
              <a:rPr lang="en-US" altLang="zh-TW" sz="2000" dirty="0">
                <a:ea typeface="新細明體" pitchFamily="18" charset="-120"/>
              </a:rPr>
              <a:t/>
            </a:r>
            <a:br>
              <a:rPr lang="en-US" altLang="zh-TW" sz="2000" dirty="0">
                <a:ea typeface="新細明體" pitchFamily="18" charset="-120"/>
              </a:rPr>
            </a:br>
            <a:r>
              <a:rPr lang="en-US" altLang="zh-TW" sz="2000" dirty="0">
                <a:ea typeface="新細明體" pitchFamily="18" charset="-120"/>
              </a:rPr>
              <a:t>                            </a:t>
            </a:r>
            <a:r>
              <a:rPr lang="en-US" altLang="zh-TW" sz="2000" b="1" dirty="0">
                <a:ea typeface="新細明體" pitchFamily="18" charset="-120"/>
              </a:rPr>
              <a:t>else</a:t>
            </a:r>
            <a:r>
              <a:rPr lang="en-US" altLang="zh-TW" sz="2000" dirty="0">
                <a:ea typeface="新細明體" pitchFamily="18" charset="-120"/>
              </a:rPr>
              <a:t> remove and return the</a:t>
            </a:r>
            <a:r>
              <a:rPr lang="en-US" altLang="zh-TW" sz="2000" i="0" dirty="0">
                <a:ea typeface="新細明體" pitchFamily="18" charset="-120"/>
              </a:rPr>
              <a:t> item</a:t>
            </a:r>
            <a:r>
              <a:rPr lang="en-US" altLang="zh-TW" sz="2000" dirty="0">
                <a:ea typeface="新細明體" pitchFamily="18" charset="-120"/>
              </a:rPr>
              <a:t> on the top </a:t>
            </a:r>
            <a:r>
              <a:rPr lang="en-US" altLang="zh-TW" sz="2000" dirty="0" smtClean="0">
                <a:ea typeface="新細明體" pitchFamily="18" charset="-120"/>
              </a:rPr>
              <a:t>of </a:t>
            </a:r>
            <a:r>
              <a:rPr lang="en-US" altLang="zh-TW" sz="2000" dirty="0">
                <a:ea typeface="新細明體" pitchFamily="18" charset="-120"/>
              </a:rPr>
              <a:t>the stack.       </a:t>
            </a:r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914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4000" i="1" dirty="0">
                <a:latin typeface="Georgia" pitchFamily="18" charset="0"/>
              </a:rPr>
              <a:t>Stack  </a:t>
            </a:r>
            <a:r>
              <a:rPr lang="en-US" sz="4000" i="1" dirty="0" smtClean="0">
                <a:latin typeface="Georgia" pitchFamily="18" charset="0"/>
              </a:rPr>
              <a:t>(</a:t>
            </a:r>
            <a:r>
              <a:rPr lang="en-US" sz="4000" i="1" dirty="0">
                <a:latin typeface="Georgia" pitchFamily="18" charset="0"/>
              </a:rPr>
              <a:t>cont’d)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are the Difference Between Push and Pop.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Push Operation on stack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Check Overflow and insert</a:t>
            </a:r>
          </a:p>
          <a:p>
            <a:pPr eaLnBrk="1" hangingPunct="1"/>
            <a:endParaRPr lang="en-US" smtClean="0"/>
          </a:p>
        </p:txBody>
      </p:sp>
      <p:pic>
        <p:nvPicPr>
          <p:cNvPr id="5530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124200"/>
            <a:ext cx="86868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Pop Operation on a stack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177403" y="1652588"/>
            <a:ext cx="8785622" cy="4443412"/>
          </a:xfrm>
        </p:spPr>
        <p:txBody>
          <a:bodyPr/>
          <a:lstStyle/>
          <a:p>
            <a:pPr eaLnBrk="1" hangingPunct="1"/>
            <a:r>
              <a:rPr lang="en-US" smtClean="0"/>
              <a:t>Check Underflow  and Remove</a:t>
            </a:r>
          </a:p>
        </p:txBody>
      </p:sp>
      <p:pic>
        <p:nvPicPr>
          <p:cNvPr id="5632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743200"/>
            <a:ext cx="76200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about push and pop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dirty="0" smtClean="0"/>
              <a:t>Frequently, TOP and MAXSTK are global variables; hence the procedures may be called using only</a:t>
            </a:r>
          </a:p>
          <a:p>
            <a:pPr lvl="1" algn="just" eaLnBrk="1" hangingPunct="1"/>
            <a:r>
              <a:rPr lang="en-US" dirty="0" smtClean="0"/>
              <a:t>PUSH(STACK, ITEM) and </a:t>
            </a:r>
          </a:p>
          <a:p>
            <a:pPr lvl="1" algn="just" eaLnBrk="1" hangingPunct="1"/>
            <a:r>
              <a:rPr lang="en-US" dirty="0" smtClean="0"/>
              <a:t>POP(STACK, ITEM) respectively. </a:t>
            </a:r>
          </a:p>
          <a:p>
            <a:pPr algn="just" eaLnBrk="1" hangingPunct="1"/>
            <a:r>
              <a:rPr lang="en-US" b="1" i="1" dirty="0" smtClean="0">
                <a:solidFill>
                  <a:srgbClr val="FF0000"/>
                </a:solidFill>
              </a:rPr>
              <a:t>We note that the value of TOP is changed before the insertion in PUSH but the value of TOP is changed after the deletion in POP.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>
                <a:solidFill>
                  <a:schemeClr val="tx1"/>
                </a:solidFill>
              </a:rPr>
              <a:t>We perform the operation PUSH(STACK, WWW)</a:t>
            </a:r>
            <a:endParaRPr lang="en-US" smtClean="0"/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5837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371600"/>
            <a:ext cx="3343275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1447800"/>
            <a:ext cx="5334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4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800600"/>
            <a:ext cx="6096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>
                <a:solidFill>
                  <a:schemeClr val="tx1"/>
                </a:solidFill>
              </a:rPr>
              <a:t>We perform the operation POP(STACK, ZZZ)</a:t>
            </a:r>
            <a:endParaRPr lang="en-US" smtClean="0"/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177403" y="4191000"/>
            <a:ext cx="8785622" cy="18684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smtClean="0"/>
              <a:t>1. Since TOP=3, control is transferred to Step 2.</a:t>
            </a:r>
          </a:p>
          <a:p>
            <a:pPr eaLnBrk="1" hangingPunct="1">
              <a:buFontTx/>
              <a:buNone/>
            </a:pPr>
            <a:r>
              <a:rPr lang="en-US" sz="2000" smtClean="0"/>
              <a:t>2. ITEM = ZZZ</a:t>
            </a:r>
          </a:p>
          <a:p>
            <a:pPr eaLnBrk="1" hangingPunct="1">
              <a:buFontTx/>
              <a:buNone/>
            </a:pPr>
            <a:r>
              <a:rPr lang="en-US" sz="2000" smtClean="0"/>
              <a:t>3. TOP = 3 - 1 = 2.</a:t>
            </a:r>
          </a:p>
          <a:p>
            <a:pPr eaLnBrk="1" hangingPunct="1">
              <a:buFontTx/>
              <a:buNone/>
            </a:pPr>
            <a:r>
              <a:rPr lang="en-US" sz="2000" smtClean="0"/>
              <a:t>4. Return.</a:t>
            </a:r>
          </a:p>
          <a:p>
            <a:pPr eaLnBrk="1" hangingPunct="1"/>
            <a:r>
              <a:rPr lang="en-US" sz="2000" smtClean="0"/>
              <a:t>Observe that STACK[TOP] = STACK[2] = YYY is now the top element in the stack</a:t>
            </a:r>
          </a:p>
          <a:p>
            <a:pPr eaLnBrk="1" hangingPunct="1"/>
            <a:endParaRPr lang="en-US" sz="2000" smtClean="0"/>
          </a:p>
        </p:txBody>
      </p:sp>
      <p:pic>
        <p:nvPicPr>
          <p:cNvPr id="5939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371600"/>
            <a:ext cx="3343275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1371600"/>
            <a:ext cx="5562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Stack Applications - I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Evaluating an Expression</a:t>
            </a:r>
          </a:p>
          <a:p>
            <a:pPr eaLnBrk="1" hangingPunct="1"/>
            <a:r>
              <a:rPr lang="en-US" smtClean="0"/>
              <a:t>Parenthesis matching </a:t>
            </a:r>
          </a:p>
          <a:p>
            <a:pPr eaLnBrk="1" hangingPunct="1"/>
            <a:r>
              <a:rPr lang="en-US" smtClean="0"/>
              <a:t>Reversing </a:t>
            </a:r>
          </a:p>
          <a:p>
            <a:pPr eaLnBrk="1" hangingPunct="1"/>
            <a:r>
              <a:rPr lang="en-US" smtClean="0"/>
              <a:t>Backtracking</a:t>
            </a:r>
          </a:p>
          <a:p>
            <a:pPr eaLnBrk="1" hangingPunct="1"/>
            <a:r>
              <a:rPr lang="en-US" smtClean="0"/>
              <a:t>Tower of Hanoi</a:t>
            </a:r>
          </a:p>
          <a:p>
            <a:pPr eaLnBrk="1" hangingPunct="1"/>
            <a:r>
              <a:rPr lang="en-US" smtClean="0"/>
              <a:t>Arrangements of printer paper.</a:t>
            </a:r>
          </a:p>
          <a:p>
            <a:pPr eaLnBrk="1" hangingPunct="1"/>
            <a:r>
              <a:rPr lang="en-US" smtClean="0"/>
              <a:t>Undo and Redo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difference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plus B</a:t>
            </a:r>
          </a:p>
          <a:p>
            <a:r>
              <a:rPr lang="en-US" dirty="0" smtClean="0"/>
              <a:t>Add A and B</a:t>
            </a:r>
          </a:p>
          <a:p>
            <a:r>
              <a:rPr lang="en-US" dirty="0" smtClean="0"/>
              <a:t>A and B are added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Characteristics of Stack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Stack is used in Parenthesis Matching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Parenthesis Matching</a:t>
            </a: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7578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71600"/>
            <a:ext cx="9144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Parenthesis Matching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7680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52588"/>
            <a:ext cx="9144000" cy="520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Exercises: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b="1" dirty="0" smtClean="0">
                <a:solidFill>
                  <a:schemeClr val="accent6"/>
                </a:solidFill>
              </a:rPr>
              <a:t>Write an Algorithm for</a:t>
            </a:r>
          </a:p>
          <a:p>
            <a:pPr>
              <a:defRPr/>
            </a:pPr>
            <a:r>
              <a:rPr lang="en-US" dirty="0" smtClean="0"/>
              <a:t>How Stack is used in reversing any data.</a:t>
            </a:r>
          </a:p>
          <a:p>
            <a:pPr>
              <a:defRPr/>
            </a:pPr>
            <a:r>
              <a:rPr lang="en-US" dirty="0" smtClean="0"/>
              <a:t>How Stack is used </a:t>
            </a:r>
            <a:r>
              <a:rPr lang="en-US" sz="3200" dirty="0" smtClean="0"/>
              <a:t>for finding palindromes.</a:t>
            </a: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Stack Applications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sz="2400" smtClean="0"/>
              <a:t>Reversing Data: We can use stacks to reverse data.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	(example: files, strings)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	Very useful for finding palindromes. (RADAR)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endParaRPr lang="en-US" sz="2400" smtClean="0"/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Consider the following pseudocode: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1)	read (data)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2)	loop (data not EOF and stack not full)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		1) push (data)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		2) read (data)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3)	Loop (while stack notEmpty)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		1) pop (data)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		2) print (data)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13172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mtClean="0"/>
              <a:t>Finding Palindromes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3172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mtClean="0"/>
              <a:t>Palindrome: a string that reads identically in either direction, letter by letter (ignoring case)</a:t>
            </a:r>
          </a:p>
          <a:p>
            <a:pPr lvl="1" eaLnBrk="1" hangingPunct="1"/>
            <a:r>
              <a:rPr lang="en-US" smtClean="0"/>
              <a:t>kayak</a:t>
            </a:r>
          </a:p>
          <a:p>
            <a:pPr lvl="1" eaLnBrk="1" hangingPunct="1"/>
            <a:r>
              <a:rPr lang="en-US" smtClean="0"/>
              <a:t>"I saw I was I"</a:t>
            </a:r>
          </a:p>
          <a:p>
            <a:pPr lvl="1" eaLnBrk="1" hangingPunct="1"/>
            <a:r>
              <a:rPr lang="en-US" smtClean="0"/>
              <a:t>“Able was I ere I saw Elba”</a:t>
            </a:r>
          </a:p>
          <a:p>
            <a:pPr lvl="1" eaLnBrk="1" hangingPunct="1"/>
            <a:r>
              <a:rPr lang="en-US" smtClean="0"/>
              <a:t>"Level madam level"</a:t>
            </a:r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mtClean="0"/>
              <a:t>Problem: Write a program that reads a string and determines whether it is a palindrome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APPLICATIONS OF STACKS</a:t>
            </a:r>
            <a:br>
              <a:rPr lang="en-US" dirty="0" smtClean="0"/>
            </a:br>
            <a:r>
              <a:rPr lang="en-US" dirty="0" smtClean="0"/>
              <a:t>Evaluation of an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What are the different </a:t>
            </a:r>
            <a:r>
              <a:rPr lang="en-US" dirty="0" smtClean="0"/>
              <a:t>levels of precedence.</a:t>
            </a:r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APPLICATIONS OF STACKS</a:t>
            </a:r>
            <a:br>
              <a:rPr lang="en-US" smtClean="0"/>
            </a:br>
            <a:r>
              <a:rPr lang="en-US" smtClean="0"/>
              <a:t>Evaluation of an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Different levels of precedence.</a:t>
            </a:r>
          </a:p>
          <a:p>
            <a:pPr lvl="1" eaLnBrk="1" hangingPunct="1">
              <a:defRPr/>
            </a:pPr>
            <a:r>
              <a:rPr lang="en-US" b="1" dirty="0" smtClean="0">
                <a:solidFill>
                  <a:srgbClr val="C00000"/>
                </a:solidFill>
                <a:ea typeface="+mn-ea"/>
                <a:cs typeface="+mn-cs"/>
              </a:rPr>
              <a:t>Highest : Exponentiation ( ↑ )</a:t>
            </a:r>
          </a:p>
          <a:p>
            <a:pPr lvl="1" eaLnBrk="1" hangingPunct="1">
              <a:defRPr/>
            </a:pPr>
            <a:r>
              <a:rPr lang="en-US" b="1" dirty="0" smtClean="0">
                <a:solidFill>
                  <a:srgbClr val="C00000"/>
                </a:solidFill>
                <a:ea typeface="+mn-ea"/>
                <a:cs typeface="+mn-cs"/>
              </a:rPr>
              <a:t>Next highest : Multiplication ( * ) and division ( / )</a:t>
            </a:r>
          </a:p>
          <a:p>
            <a:pPr lvl="1" eaLnBrk="1" hangingPunct="1">
              <a:defRPr/>
            </a:pPr>
            <a:r>
              <a:rPr lang="en-US" b="1" dirty="0" smtClean="0">
                <a:solidFill>
                  <a:srgbClr val="C00000"/>
                </a:solidFill>
                <a:ea typeface="+mn-ea"/>
                <a:cs typeface="+mn-cs"/>
              </a:rPr>
              <a:t>Lowest : Addition ( + ) and subtraction ( - )</a:t>
            </a:r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APPLICATIONS OF STACKS</a:t>
            </a:r>
            <a:br>
              <a:rPr lang="en-US" smtClean="0"/>
            </a:br>
            <a:r>
              <a:rPr lang="en-US" smtClean="0"/>
              <a:t>Evaluation of an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Different levels of precedence.</a:t>
            </a:r>
          </a:p>
          <a:p>
            <a:pPr lvl="1" eaLnBrk="1" hangingPunct="1">
              <a:defRPr/>
            </a:pPr>
            <a:r>
              <a:rPr lang="en-US" b="1" dirty="0" smtClean="0">
                <a:solidFill>
                  <a:srgbClr val="C00000"/>
                </a:solidFill>
                <a:ea typeface="+mn-ea"/>
                <a:cs typeface="+mn-cs"/>
              </a:rPr>
              <a:t>Highest : Exponentiation ( ↑ )</a:t>
            </a:r>
          </a:p>
          <a:p>
            <a:pPr lvl="1" eaLnBrk="1" hangingPunct="1">
              <a:defRPr/>
            </a:pPr>
            <a:r>
              <a:rPr lang="en-US" b="1" dirty="0" smtClean="0">
                <a:solidFill>
                  <a:srgbClr val="C00000"/>
                </a:solidFill>
                <a:ea typeface="+mn-ea"/>
                <a:cs typeface="+mn-cs"/>
              </a:rPr>
              <a:t>Next highest : Multiplication ( * ) and division ( / )</a:t>
            </a:r>
          </a:p>
          <a:p>
            <a:pPr lvl="1" eaLnBrk="1" hangingPunct="1">
              <a:defRPr/>
            </a:pPr>
            <a:r>
              <a:rPr lang="en-US" b="1" dirty="0" smtClean="0">
                <a:solidFill>
                  <a:srgbClr val="C00000"/>
                </a:solidFill>
                <a:ea typeface="+mn-ea"/>
                <a:cs typeface="+mn-cs"/>
              </a:rPr>
              <a:t>Lowest : Addition ( + ) and subtraction ( - )</a:t>
            </a:r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Let we evaluate the following parenthesis-free arithmetic expression: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Answer=26</a:t>
            </a:r>
          </a:p>
          <a:p>
            <a:pPr lvl="1" algn="r" eaLnBrk="1" hangingPunct="1"/>
            <a:r>
              <a:rPr lang="en-US" sz="1800" b="1" smtClean="0">
                <a:solidFill>
                  <a:srgbClr val="C00000"/>
                </a:solidFill>
              </a:rPr>
              <a:t>Highest : Exponentiation ( ↑ )</a:t>
            </a:r>
          </a:p>
          <a:p>
            <a:pPr lvl="1" algn="r" eaLnBrk="1" hangingPunct="1"/>
            <a:r>
              <a:rPr lang="en-US" sz="1800" b="1" smtClean="0">
                <a:solidFill>
                  <a:srgbClr val="C00000"/>
                </a:solidFill>
              </a:rPr>
              <a:t>Next highest : Multiplication ( * ) and division ( / )</a:t>
            </a:r>
          </a:p>
          <a:p>
            <a:pPr lvl="1" algn="r" eaLnBrk="1" hangingPunct="1"/>
            <a:r>
              <a:rPr lang="en-US" sz="1800" b="1" smtClean="0">
                <a:solidFill>
                  <a:srgbClr val="C00000"/>
                </a:solidFill>
              </a:rPr>
              <a:t>Lowest : Addition ( + ) and subtraction ( - )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pic>
        <p:nvPicPr>
          <p:cNvPr id="6246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832101"/>
            <a:ext cx="4114800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3716338"/>
            <a:ext cx="26670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Characteristics of Stack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smtClean="0"/>
              <a:t>Stacks are also called last-in first-out (LIFO) lists. Other names used for stacks are "piles" and "push-down lists. </a:t>
            </a:r>
          </a:p>
          <a:p>
            <a:pPr algn="just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APPLICATIONS OF STACKS</a:t>
            </a:r>
            <a:br>
              <a:rPr lang="en-US" smtClean="0"/>
            </a:br>
            <a:r>
              <a:rPr lang="en-US" smtClean="0"/>
              <a:t>Evaluation of an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Different levels of precedence.</a:t>
            </a:r>
          </a:p>
          <a:p>
            <a:pPr lvl="1" eaLnBrk="1" hangingPunct="1">
              <a:defRPr/>
            </a:pPr>
            <a:r>
              <a:rPr lang="en-US" b="1" dirty="0" smtClean="0">
                <a:solidFill>
                  <a:srgbClr val="C00000"/>
                </a:solidFill>
                <a:ea typeface="+mn-ea"/>
                <a:cs typeface="+mn-cs"/>
              </a:rPr>
              <a:t>Highest : Exponentiation ( ↑ )</a:t>
            </a:r>
          </a:p>
          <a:p>
            <a:pPr lvl="1" eaLnBrk="1" hangingPunct="1">
              <a:defRPr/>
            </a:pPr>
            <a:r>
              <a:rPr lang="en-US" b="1" dirty="0" smtClean="0">
                <a:solidFill>
                  <a:srgbClr val="C00000"/>
                </a:solidFill>
                <a:ea typeface="+mn-ea"/>
                <a:cs typeface="+mn-cs"/>
              </a:rPr>
              <a:t>Next highest : Multiplication ( * ) and division ( / )</a:t>
            </a:r>
          </a:p>
          <a:p>
            <a:pPr lvl="1" eaLnBrk="1" hangingPunct="1">
              <a:defRPr/>
            </a:pPr>
            <a:r>
              <a:rPr lang="en-US" b="1" dirty="0" smtClean="0">
                <a:solidFill>
                  <a:srgbClr val="C00000"/>
                </a:solidFill>
                <a:ea typeface="+mn-ea"/>
                <a:cs typeface="+mn-cs"/>
              </a:rPr>
              <a:t>Lowest : Addition ( + ) and subtraction ( - )</a:t>
            </a:r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28600"/>
            <a:ext cx="8237935" cy="1143000"/>
          </a:xfrm>
        </p:spPr>
        <p:txBody>
          <a:bodyPr/>
          <a:lstStyle/>
          <a:p>
            <a:pPr eaLnBrk="1" hangingPunct="1"/>
            <a:r>
              <a:rPr lang="en-US" smtClean="0"/>
              <a:t>Prefix, Postfix, Infix Notation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978" y="2754314"/>
            <a:ext cx="8633222" cy="1970087"/>
          </a:xfrm>
        </p:spPr>
        <p:txBody>
          <a:bodyPr/>
          <a:lstStyle/>
          <a:p>
            <a:pPr eaLnBrk="1" hangingPunct="1">
              <a:buFont typeface="Wingdings" pitchFamily="2" charset="2"/>
              <a:buChar char="ü"/>
            </a:pPr>
            <a:r>
              <a:rPr lang="en-US" b="1" dirty="0" smtClean="0"/>
              <a:t>What are these notations.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n-US" b="1" dirty="0" smtClean="0"/>
              <a:t>How to convert a notation from one form to another </a:t>
            </a:r>
            <a:endParaRPr lang="en-US" b="1" dirty="0" smtClean="0"/>
          </a:p>
          <a:p>
            <a:pPr eaLnBrk="1" hangingPunct="1">
              <a:buFont typeface="Wingdings" pitchFamily="2" charset="2"/>
              <a:buChar char="ü"/>
            </a:pPr>
            <a:r>
              <a:rPr lang="en-US" b="1" dirty="0" smtClean="0"/>
              <a:t>Which is the commonly used notation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Infix  Notation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 add A, B, we write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mtClean="0"/>
              <a:t>				A+B</a:t>
            </a:r>
          </a:p>
          <a:p>
            <a:pPr eaLnBrk="1" hangingPunct="1"/>
            <a:r>
              <a:rPr lang="en-US" smtClean="0"/>
              <a:t>To multiply A, B, we write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mtClean="0"/>
              <a:t>				A*B</a:t>
            </a:r>
          </a:p>
          <a:p>
            <a:pPr eaLnBrk="1" hangingPunct="1"/>
            <a:r>
              <a:rPr lang="en-US" smtClean="0"/>
              <a:t>The operators ('+' and '*') go in between the operands ('A' and 'B')</a:t>
            </a:r>
          </a:p>
          <a:p>
            <a:pPr eaLnBrk="1" hangingPunct="1"/>
            <a:r>
              <a:rPr lang="en-US" b="1" smtClean="0">
                <a:solidFill>
                  <a:srgbClr val="C00000"/>
                </a:solidFill>
              </a:rPr>
              <a:t>This is </a:t>
            </a:r>
            <a:r>
              <a:rPr lang="en-US" b="1" i="1" smtClean="0">
                <a:solidFill>
                  <a:srgbClr val="C00000"/>
                </a:solidFill>
              </a:rPr>
              <a:t>"Infix"</a:t>
            </a:r>
            <a:r>
              <a:rPr lang="en-US" b="1" smtClean="0">
                <a:solidFill>
                  <a:srgbClr val="C00000"/>
                </a:solidFill>
              </a:rPr>
              <a:t> notation.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Prefix Notation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Instead of saying "A plus B", we could say "add A,B " and write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mtClean="0"/>
              <a:t>				+ A B</a:t>
            </a:r>
          </a:p>
          <a:p>
            <a:pPr eaLnBrk="1" hangingPunct="1"/>
            <a:r>
              <a:rPr lang="en-US" smtClean="0"/>
              <a:t>"Multiply A,B" would be written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mtClean="0"/>
              <a:t>				* A B</a:t>
            </a:r>
          </a:p>
          <a:p>
            <a:pPr eaLnBrk="1" hangingPunct="1"/>
            <a:r>
              <a:rPr lang="en-US" b="1" smtClean="0">
                <a:solidFill>
                  <a:srgbClr val="C00000"/>
                </a:solidFill>
              </a:rPr>
              <a:t>This is </a:t>
            </a:r>
            <a:r>
              <a:rPr lang="en-US" b="1" i="1" smtClean="0">
                <a:solidFill>
                  <a:srgbClr val="C00000"/>
                </a:solidFill>
              </a:rPr>
              <a:t>Prefix</a:t>
            </a:r>
            <a:r>
              <a:rPr lang="en-US" b="1" smtClean="0">
                <a:solidFill>
                  <a:srgbClr val="C00000"/>
                </a:solidFill>
              </a:rPr>
              <a:t> notation.</a:t>
            </a:r>
          </a:p>
          <a:p>
            <a:pPr eaLnBrk="1" hangingPunct="1">
              <a:buFont typeface="Monotype Sorts" pitchFamily="2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Postfix Notation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Another alternative is to put the operators after the operands as in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mtClean="0"/>
              <a:t>				A B +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mtClean="0"/>
              <a:t>and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mtClean="0"/>
              <a:t>				A B *</a:t>
            </a:r>
          </a:p>
          <a:p>
            <a:pPr eaLnBrk="1" hangingPunct="1"/>
            <a:r>
              <a:rPr lang="en-US" b="1" smtClean="0">
                <a:solidFill>
                  <a:srgbClr val="C00000"/>
                </a:solidFill>
              </a:rPr>
              <a:t>This is </a:t>
            </a:r>
            <a:r>
              <a:rPr lang="en-US" b="1" i="1" smtClean="0">
                <a:solidFill>
                  <a:srgbClr val="C00000"/>
                </a:solidFill>
              </a:rPr>
              <a:t>Postfix</a:t>
            </a:r>
            <a:r>
              <a:rPr lang="en-US" b="1" smtClean="0">
                <a:solidFill>
                  <a:srgbClr val="C00000"/>
                </a:solidFill>
              </a:rPr>
              <a:t> notation.</a:t>
            </a:r>
          </a:p>
        </p:txBody>
      </p:sp>
      <p:sp>
        <p:nvSpPr>
          <p:cNvPr id="66564" name="Rectangle 3"/>
          <p:cNvSpPr>
            <a:spLocks noChangeArrowheads="1"/>
          </p:cNvSpPr>
          <p:nvPr/>
        </p:nvSpPr>
        <p:spPr bwMode="auto">
          <a:xfrm>
            <a:off x="5257800" y="2895601"/>
            <a:ext cx="31242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/>
              <a:t>"A,B are multiplied"</a:t>
            </a:r>
          </a:p>
          <a:p>
            <a:r>
              <a:rPr lang="en-US" sz="2400" b="1"/>
              <a:t>"A,B are added"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Infix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Infix is so common in mathematics, it is much easier to read, and so is used in most computer </a:t>
            </a:r>
            <a:r>
              <a:rPr lang="en-US" dirty="0" smtClean="0"/>
              <a:t>languages. 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Infix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Pros</a:t>
            </a:r>
            <a:r>
              <a:rPr lang="en-US" sz="2400" dirty="0" smtClean="0"/>
              <a:t>: This is the standard way that people learn mathematical </a:t>
            </a:r>
            <a:r>
              <a:rPr lang="en-US" sz="2400" dirty="0" smtClean="0"/>
              <a:t>notation. </a:t>
            </a:r>
            <a:endParaRPr lang="en-US" sz="2400" dirty="0" smtClean="0"/>
          </a:p>
          <a:p>
            <a:r>
              <a:rPr lang="en-US" sz="2400" dirty="0" smtClean="0"/>
              <a:t>For </a:t>
            </a:r>
            <a:r>
              <a:rPr lang="en-US" sz="2400" dirty="0" smtClean="0"/>
              <a:t>example, in which notation is it easiest to see that the two 'a' variables cancel? </a:t>
            </a:r>
          </a:p>
          <a:p>
            <a:pPr lvl="1"/>
            <a:r>
              <a:rPr lang="en-US" sz="2000" dirty="0" smtClean="0"/>
              <a:t>a + b + c - a + d </a:t>
            </a:r>
          </a:p>
          <a:p>
            <a:pPr lvl="1"/>
            <a:r>
              <a:rPr lang="en-US" sz="2000" dirty="0" smtClean="0"/>
              <a:t>+ - + + a b c a d </a:t>
            </a:r>
          </a:p>
          <a:p>
            <a:pPr lvl="1"/>
            <a:r>
              <a:rPr lang="en-US" sz="2000" dirty="0" smtClean="0"/>
              <a:t>a b + c + a - d + </a:t>
            </a:r>
          </a:p>
          <a:p>
            <a:pPr algn="just"/>
            <a:r>
              <a:rPr lang="en-US" sz="2400" dirty="0" smtClean="0"/>
              <a:t>Cons: One needs grouping operators (like parentheses) and/or </a:t>
            </a:r>
            <a:r>
              <a:rPr lang="en-US" sz="2400" dirty="0" smtClean="0">
                <a:solidFill>
                  <a:srgbClr val="FF0000"/>
                </a:solidFill>
              </a:rPr>
              <a:t>Operator Precedence</a:t>
            </a:r>
            <a:r>
              <a:rPr lang="en-US" sz="2400" dirty="0" smtClean="0"/>
              <a:t> </a:t>
            </a:r>
            <a:r>
              <a:rPr lang="en-US" sz="2400" dirty="0" smtClean="0"/>
              <a:t>to disambiguate complex expressions. </a:t>
            </a:r>
          </a:p>
          <a:p>
            <a:r>
              <a:rPr lang="en-US" sz="2400" dirty="0" smtClean="0"/>
              <a:t>Infix notation cannot be interpreted directly by a computer. It must first be parsed into a tree using operator and operand stacks. 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infix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Infix notation requires precedence and </a:t>
            </a:r>
            <a:r>
              <a:rPr lang="en-US" dirty="0" smtClean="0"/>
              <a:t>associatively </a:t>
            </a:r>
            <a:r>
              <a:rPr lang="en-US" dirty="0" smtClean="0"/>
              <a:t>rules to disambiguate it, or addition of extra </a:t>
            </a:r>
            <a:r>
              <a:rPr lang="en-US" dirty="0" smtClean="0"/>
              <a:t>parentheses.  </a:t>
            </a:r>
          </a:p>
          <a:p>
            <a:pPr algn="just"/>
            <a:r>
              <a:rPr lang="en-US" dirty="0" smtClean="0"/>
              <a:t>As </a:t>
            </a:r>
            <a:r>
              <a:rPr lang="en-US" dirty="0" smtClean="0"/>
              <a:t>long as the number of arguments to each operator are known in advance, both prefix and postfix notation are entirely unambiguous</a:t>
            </a:r>
            <a:r>
              <a:rPr lang="en-US" dirty="0" smtClean="0"/>
              <a:t>:</a:t>
            </a:r>
          </a:p>
          <a:p>
            <a:pPr algn="just"/>
            <a:r>
              <a:rPr lang="en-US" dirty="0" smtClean="0"/>
              <a:t> </a:t>
            </a:r>
            <a:r>
              <a:rPr lang="en-US" dirty="0" smtClean="0"/>
              <a:t>"* + 5 6 3" is (5+6)*3, and cannot be interpreted as 5+(6*3), whereas parenthesis is required to achieve with infix.</a:t>
            </a:r>
            <a:endParaRPr 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prefix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Known as Polish Notations. </a:t>
            </a:r>
          </a:p>
          <a:p>
            <a:r>
              <a:rPr lang="en-US" dirty="0" smtClean="0"/>
              <a:t>However</a:t>
            </a:r>
            <a:r>
              <a:rPr lang="en-US" dirty="0" smtClean="0"/>
              <a:t>, Prefix is often used for operators that take a single operand (e.g. negation) and function calls. </a:t>
            </a:r>
            <a:endParaRPr lang="en-US" dirty="0" smtClean="0"/>
          </a:p>
          <a:p>
            <a:r>
              <a:rPr lang="en-US" dirty="0" smtClean="0"/>
              <a:t>Strongly Supports function calling notations.</a:t>
            </a:r>
          </a:p>
          <a:p>
            <a:pPr lvl="1"/>
            <a:r>
              <a:rPr lang="en-US" dirty="0" err="1" smtClean="0"/>
              <a:t>pow</a:t>
            </a:r>
            <a:r>
              <a:rPr lang="en-US" dirty="0" smtClean="0"/>
              <a:t>(2,10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postfix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Postfix</a:t>
            </a:r>
            <a:r>
              <a:rPr lang="en-US" dirty="0" smtClean="0"/>
              <a:t> also known as </a:t>
            </a:r>
            <a:r>
              <a:rPr lang="en-US" i="1" dirty="0" smtClean="0"/>
              <a:t>Reverse Polish Notation</a:t>
            </a:r>
            <a:r>
              <a:rPr lang="en-US" dirty="0" smtClean="0"/>
              <a:t> (or </a:t>
            </a:r>
            <a:r>
              <a:rPr lang="en-US" i="1" dirty="0" smtClean="0"/>
              <a:t>RPN</a:t>
            </a:r>
            <a:r>
              <a:rPr lang="en-US" dirty="0" smtClean="0"/>
              <a:t>). </a:t>
            </a:r>
          </a:p>
          <a:p>
            <a:r>
              <a:rPr lang="en-US" dirty="0" smtClean="0"/>
              <a:t>It is easy to program. </a:t>
            </a:r>
          </a:p>
          <a:p>
            <a:r>
              <a:rPr lang="en-US" dirty="0" smtClean="0"/>
              <a:t>No </a:t>
            </a:r>
            <a:r>
              <a:rPr lang="en-US" dirty="0" smtClean="0"/>
              <a:t>parentheses required.</a:t>
            </a:r>
            <a:endParaRPr lang="en-US" dirty="0" smtClean="0"/>
          </a:p>
          <a:p>
            <a:r>
              <a:rPr lang="en-US" dirty="0" smtClean="0"/>
              <a:t>For example</a:t>
            </a:r>
            <a:r>
              <a:rPr lang="en-US" dirty="0" smtClean="0"/>
              <a:t>, look at this postfix expression: </a:t>
            </a:r>
          </a:p>
          <a:p>
            <a:r>
              <a:rPr lang="en-US" dirty="0" smtClean="0"/>
              <a:t>1 2 + 3 * 6 + 2 3 + /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Last In First Out</a:t>
            </a:r>
          </a:p>
        </p:txBody>
      </p:sp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1051322" y="4841875"/>
            <a:ext cx="8258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TW" altLang="zh-TW">
                <a:ea typeface="PMingLiU" pitchFamily="18" charset="-120"/>
              </a:rPr>
              <a:t>          </a:t>
            </a:r>
          </a:p>
        </p:txBody>
      </p:sp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1371600" y="3733800"/>
            <a:ext cx="4572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7" name="Rectangle 6"/>
          <p:cNvSpPr>
            <a:spLocks noChangeArrowheads="1"/>
          </p:cNvSpPr>
          <p:nvPr/>
        </p:nvSpPr>
        <p:spPr bwMode="auto">
          <a:xfrm>
            <a:off x="2743200" y="3733800"/>
            <a:ext cx="4572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zh-TW" altLang="zh-TW">
              <a:ea typeface="PMingLiU" pitchFamily="18" charset="-120"/>
            </a:endParaRPr>
          </a:p>
          <a:p>
            <a:pPr algn="ctr"/>
            <a:endParaRPr kumimoji="1" lang="zh-TW" altLang="zh-TW">
              <a:ea typeface="PMingLiU" pitchFamily="18" charset="-120"/>
            </a:endParaRPr>
          </a:p>
          <a:p>
            <a:pPr algn="ctr"/>
            <a:endParaRPr kumimoji="1" lang="zh-TW" altLang="zh-TW">
              <a:ea typeface="PMingLiU" pitchFamily="18" charset="-120"/>
            </a:endParaRPr>
          </a:p>
          <a:p>
            <a:pPr algn="ctr"/>
            <a:r>
              <a:rPr kumimoji="1" lang="en-US" altLang="zh-TW">
                <a:ea typeface="PMingLiU" pitchFamily="18" charset="-120"/>
              </a:rPr>
              <a:t>B</a:t>
            </a:r>
          </a:p>
          <a:p>
            <a:pPr algn="ctr"/>
            <a:r>
              <a:rPr kumimoji="1" lang="en-US" altLang="zh-TW">
                <a:ea typeface="PMingLiU" pitchFamily="18" charset="-120"/>
              </a:rPr>
              <a:t>A</a:t>
            </a:r>
          </a:p>
        </p:txBody>
      </p:sp>
      <p:sp>
        <p:nvSpPr>
          <p:cNvPr id="38918" name="Rectangle 7"/>
          <p:cNvSpPr>
            <a:spLocks noChangeArrowheads="1"/>
          </p:cNvSpPr>
          <p:nvPr/>
        </p:nvSpPr>
        <p:spPr bwMode="auto">
          <a:xfrm>
            <a:off x="5257800" y="3733800"/>
            <a:ext cx="4572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zh-TW" altLang="zh-TW">
              <a:ea typeface="PMingLiU" pitchFamily="18" charset="-120"/>
            </a:endParaRPr>
          </a:p>
          <a:p>
            <a:pPr algn="ctr"/>
            <a:r>
              <a:rPr kumimoji="1" lang="en-US" altLang="zh-TW">
                <a:ea typeface="PMingLiU" pitchFamily="18" charset="-120"/>
              </a:rPr>
              <a:t>D</a:t>
            </a:r>
          </a:p>
          <a:p>
            <a:pPr algn="ctr"/>
            <a:r>
              <a:rPr kumimoji="1" lang="en-US" altLang="zh-TW">
                <a:ea typeface="PMingLiU" pitchFamily="18" charset="-120"/>
              </a:rPr>
              <a:t>C</a:t>
            </a:r>
          </a:p>
          <a:p>
            <a:pPr algn="ctr"/>
            <a:r>
              <a:rPr kumimoji="1" lang="en-US" altLang="zh-TW">
                <a:ea typeface="PMingLiU" pitchFamily="18" charset="-120"/>
              </a:rPr>
              <a:t>B</a:t>
            </a:r>
          </a:p>
          <a:p>
            <a:pPr algn="ctr"/>
            <a:r>
              <a:rPr kumimoji="1" lang="en-US" altLang="zh-TW">
                <a:ea typeface="PMingLiU" pitchFamily="18" charset="-120"/>
              </a:rPr>
              <a:t>A</a:t>
            </a:r>
          </a:p>
        </p:txBody>
      </p:sp>
      <p:sp>
        <p:nvSpPr>
          <p:cNvPr id="38919" name="Rectangle 8"/>
          <p:cNvSpPr>
            <a:spLocks noChangeArrowheads="1"/>
          </p:cNvSpPr>
          <p:nvPr/>
        </p:nvSpPr>
        <p:spPr bwMode="auto">
          <a:xfrm>
            <a:off x="4038600" y="3733800"/>
            <a:ext cx="5334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zh-TW" altLang="zh-TW">
              <a:ea typeface="PMingLiU" pitchFamily="18" charset="-120"/>
            </a:endParaRPr>
          </a:p>
          <a:p>
            <a:pPr algn="ctr"/>
            <a:endParaRPr kumimoji="1" lang="zh-TW" altLang="zh-TW">
              <a:ea typeface="PMingLiU" pitchFamily="18" charset="-120"/>
            </a:endParaRPr>
          </a:p>
          <a:p>
            <a:pPr algn="ctr"/>
            <a:r>
              <a:rPr kumimoji="1" lang="en-US" altLang="zh-TW">
                <a:ea typeface="PMingLiU" pitchFamily="18" charset="-120"/>
              </a:rPr>
              <a:t>C</a:t>
            </a:r>
          </a:p>
          <a:p>
            <a:pPr algn="ctr"/>
            <a:r>
              <a:rPr kumimoji="1" lang="en-US" altLang="zh-TW">
                <a:ea typeface="PMingLiU" pitchFamily="18" charset="-120"/>
              </a:rPr>
              <a:t>B</a:t>
            </a:r>
          </a:p>
          <a:p>
            <a:pPr algn="ctr"/>
            <a:r>
              <a:rPr kumimoji="1" lang="en-US" altLang="zh-TW">
                <a:ea typeface="PMingLiU" pitchFamily="18" charset="-120"/>
              </a:rPr>
              <a:t>A</a:t>
            </a:r>
          </a:p>
        </p:txBody>
      </p:sp>
      <p:sp>
        <p:nvSpPr>
          <p:cNvPr id="38920" name="Rectangle 9"/>
          <p:cNvSpPr>
            <a:spLocks noChangeArrowheads="1"/>
          </p:cNvSpPr>
          <p:nvPr/>
        </p:nvSpPr>
        <p:spPr bwMode="auto">
          <a:xfrm>
            <a:off x="7772400" y="3733800"/>
            <a:ext cx="4572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zh-TW" altLang="zh-TW">
              <a:ea typeface="PMingLiU" pitchFamily="18" charset="-120"/>
            </a:endParaRPr>
          </a:p>
          <a:p>
            <a:pPr algn="ctr"/>
            <a:r>
              <a:rPr kumimoji="1" lang="en-US" altLang="zh-TW">
                <a:ea typeface="PMingLiU" pitchFamily="18" charset="-120"/>
              </a:rPr>
              <a:t>D</a:t>
            </a:r>
          </a:p>
          <a:p>
            <a:pPr algn="ctr"/>
            <a:r>
              <a:rPr kumimoji="1" lang="en-US" altLang="zh-TW">
                <a:ea typeface="PMingLiU" pitchFamily="18" charset="-120"/>
              </a:rPr>
              <a:t>C</a:t>
            </a:r>
          </a:p>
          <a:p>
            <a:pPr algn="ctr"/>
            <a:r>
              <a:rPr kumimoji="1" lang="en-US" altLang="zh-TW">
                <a:ea typeface="PMingLiU" pitchFamily="18" charset="-120"/>
              </a:rPr>
              <a:t>B</a:t>
            </a:r>
          </a:p>
          <a:p>
            <a:pPr algn="ctr"/>
            <a:r>
              <a:rPr kumimoji="1" lang="en-US" altLang="zh-TW">
                <a:ea typeface="PMingLiU" pitchFamily="18" charset="-120"/>
              </a:rPr>
              <a:t>A</a:t>
            </a:r>
          </a:p>
        </p:txBody>
      </p:sp>
      <p:sp>
        <p:nvSpPr>
          <p:cNvPr id="38921" name="Rectangle 10"/>
          <p:cNvSpPr>
            <a:spLocks noChangeArrowheads="1"/>
          </p:cNvSpPr>
          <p:nvPr/>
        </p:nvSpPr>
        <p:spPr bwMode="auto">
          <a:xfrm>
            <a:off x="6553200" y="3733800"/>
            <a:ext cx="4572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TW">
                <a:ea typeface="PMingLiU" pitchFamily="18" charset="-120"/>
              </a:rPr>
              <a:t>E</a:t>
            </a:r>
          </a:p>
          <a:p>
            <a:pPr algn="ctr"/>
            <a:r>
              <a:rPr kumimoji="1" lang="en-US" altLang="zh-TW">
                <a:ea typeface="PMingLiU" pitchFamily="18" charset="-120"/>
              </a:rPr>
              <a:t>D</a:t>
            </a:r>
          </a:p>
          <a:p>
            <a:pPr algn="ctr"/>
            <a:r>
              <a:rPr kumimoji="1" lang="en-US" altLang="zh-TW">
                <a:ea typeface="PMingLiU" pitchFamily="18" charset="-120"/>
              </a:rPr>
              <a:t>C</a:t>
            </a:r>
          </a:p>
          <a:p>
            <a:pPr algn="ctr"/>
            <a:r>
              <a:rPr kumimoji="1" lang="en-US" altLang="zh-TW">
                <a:ea typeface="PMingLiU" pitchFamily="18" charset="-120"/>
              </a:rPr>
              <a:t>B</a:t>
            </a:r>
          </a:p>
          <a:p>
            <a:pPr algn="ctr"/>
            <a:r>
              <a:rPr kumimoji="1" lang="en-US" altLang="zh-TW">
                <a:ea typeface="PMingLiU" pitchFamily="18" charset="-120"/>
              </a:rPr>
              <a:t>A</a:t>
            </a:r>
          </a:p>
        </p:txBody>
      </p:sp>
      <p:sp>
        <p:nvSpPr>
          <p:cNvPr id="38922" name="Line 11"/>
          <p:cNvSpPr>
            <a:spLocks noChangeShapeType="1"/>
          </p:cNvSpPr>
          <p:nvPr/>
        </p:nvSpPr>
        <p:spPr bwMode="auto">
          <a:xfrm flipH="1">
            <a:off x="1905000" y="5410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3" name="Text Box 12"/>
          <p:cNvSpPr txBox="1">
            <a:spLocks noChangeArrowheads="1"/>
          </p:cNvSpPr>
          <p:nvPr/>
        </p:nvSpPr>
        <p:spPr bwMode="auto">
          <a:xfrm>
            <a:off x="2133600" y="5181600"/>
            <a:ext cx="5052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>
                <a:ea typeface="PMingLiU" pitchFamily="18" charset="-120"/>
              </a:rPr>
              <a:t>top</a:t>
            </a:r>
          </a:p>
        </p:txBody>
      </p:sp>
      <p:sp>
        <p:nvSpPr>
          <p:cNvPr id="38924" name="Line 13"/>
          <p:cNvSpPr>
            <a:spLocks noChangeShapeType="1"/>
          </p:cNvSpPr>
          <p:nvPr/>
        </p:nvSpPr>
        <p:spPr bwMode="auto">
          <a:xfrm>
            <a:off x="1371600" y="3733800"/>
            <a:ext cx="457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5" name="Line 14"/>
          <p:cNvSpPr>
            <a:spLocks noChangeShapeType="1"/>
          </p:cNvSpPr>
          <p:nvPr/>
        </p:nvSpPr>
        <p:spPr bwMode="auto">
          <a:xfrm>
            <a:off x="2743200" y="3733800"/>
            <a:ext cx="457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6" name="Line 15"/>
          <p:cNvSpPr>
            <a:spLocks noChangeShapeType="1"/>
          </p:cNvSpPr>
          <p:nvPr/>
        </p:nvSpPr>
        <p:spPr bwMode="auto">
          <a:xfrm>
            <a:off x="4038600" y="3733800"/>
            <a:ext cx="533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7" name="Line 16"/>
          <p:cNvSpPr>
            <a:spLocks noChangeShapeType="1"/>
          </p:cNvSpPr>
          <p:nvPr/>
        </p:nvSpPr>
        <p:spPr bwMode="auto">
          <a:xfrm>
            <a:off x="5257800" y="3733800"/>
            <a:ext cx="457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8" name="Line 17"/>
          <p:cNvSpPr>
            <a:spLocks noChangeShapeType="1"/>
          </p:cNvSpPr>
          <p:nvPr/>
        </p:nvSpPr>
        <p:spPr bwMode="auto">
          <a:xfrm>
            <a:off x="6553200" y="3733800"/>
            <a:ext cx="457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9" name="Line 18"/>
          <p:cNvSpPr>
            <a:spLocks noChangeShapeType="1"/>
          </p:cNvSpPr>
          <p:nvPr/>
        </p:nvSpPr>
        <p:spPr bwMode="auto">
          <a:xfrm>
            <a:off x="7772400" y="3733800"/>
            <a:ext cx="457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0" name="Line 19"/>
          <p:cNvSpPr>
            <a:spLocks noChangeShapeType="1"/>
          </p:cNvSpPr>
          <p:nvPr/>
        </p:nvSpPr>
        <p:spPr bwMode="auto">
          <a:xfrm flipH="1">
            <a:off x="3200400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1" name="Line 20"/>
          <p:cNvSpPr>
            <a:spLocks noChangeShapeType="1"/>
          </p:cNvSpPr>
          <p:nvPr/>
        </p:nvSpPr>
        <p:spPr bwMode="auto">
          <a:xfrm flipH="1">
            <a:off x="4572000" y="4648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2" name="Line 21"/>
          <p:cNvSpPr>
            <a:spLocks noChangeShapeType="1"/>
          </p:cNvSpPr>
          <p:nvPr/>
        </p:nvSpPr>
        <p:spPr bwMode="auto">
          <a:xfrm flipH="1">
            <a:off x="5715000" y="4267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3" name="Line 22"/>
          <p:cNvSpPr>
            <a:spLocks noChangeShapeType="1"/>
          </p:cNvSpPr>
          <p:nvPr/>
        </p:nvSpPr>
        <p:spPr bwMode="auto">
          <a:xfrm flipH="1">
            <a:off x="7010400" y="3886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4" name="Line 23"/>
          <p:cNvSpPr>
            <a:spLocks noChangeShapeType="1"/>
          </p:cNvSpPr>
          <p:nvPr/>
        </p:nvSpPr>
        <p:spPr bwMode="auto">
          <a:xfrm flipH="1">
            <a:off x="8229600" y="4267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5" name="Text Box 24"/>
          <p:cNvSpPr txBox="1">
            <a:spLocks noChangeArrowheads="1"/>
          </p:cNvSpPr>
          <p:nvPr/>
        </p:nvSpPr>
        <p:spPr bwMode="auto">
          <a:xfrm>
            <a:off x="3413523" y="4841875"/>
            <a:ext cx="5052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>
                <a:ea typeface="PMingLiU" pitchFamily="18" charset="-120"/>
              </a:rPr>
              <a:t>top</a:t>
            </a:r>
          </a:p>
        </p:txBody>
      </p:sp>
      <p:sp>
        <p:nvSpPr>
          <p:cNvPr id="38936" name="Text Box 25"/>
          <p:cNvSpPr txBox="1">
            <a:spLocks noChangeArrowheads="1"/>
          </p:cNvSpPr>
          <p:nvPr/>
        </p:nvSpPr>
        <p:spPr bwMode="auto">
          <a:xfrm>
            <a:off x="4708923" y="4460875"/>
            <a:ext cx="5052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>
                <a:ea typeface="PMingLiU" pitchFamily="18" charset="-120"/>
              </a:rPr>
              <a:t>top</a:t>
            </a:r>
          </a:p>
        </p:txBody>
      </p:sp>
      <p:sp>
        <p:nvSpPr>
          <p:cNvPr id="38937" name="Text Box 26"/>
          <p:cNvSpPr txBox="1">
            <a:spLocks noChangeArrowheads="1"/>
          </p:cNvSpPr>
          <p:nvPr/>
        </p:nvSpPr>
        <p:spPr bwMode="auto">
          <a:xfrm>
            <a:off x="5851923" y="4003675"/>
            <a:ext cx="5052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>
                <a:ea typeface="PMingLiU" pitchFamily="18" charset="-120"/>
              </a:rPr>
              <a:t>top</a:t>
            </a:r>
          </a:p>
        </p:txBody>
      </p:sp>
      <p:sp>
        <p:nvSpPr>
          <p:cNvPr id="38938" name="Text Box 27"/>
          <p:cNvSpPr txBox="1">
            <a:spLocks noChangeArrowheads="1"/>
          </p:cNvSpPr>
          <p:nvPr/>
        </p:nvSpPr>
        <p:spPr bwMode="auto">
          <a:xfrm>
            <a:off x="7223522" y="3698875"/>
            <a:ext cx="5052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>
                <a:ea typeface="PMingLiU" pitchFamily="18" charset="-120"/>
              </a:rPr>
              <a:t>top</a:t>
            </a:r>
          </a:p>
        </p:txBody>
      </p:sp>
      <p:sp>
        <p:nvSpPr>
          <p:cNvPr id="38939" name="Text Box 29"/>
          <p:cNvSpPr txBox="1">
            <a:spLocks noChangeArrowheads="1"/>
          </p:cNvSpPr>
          <p:nvPr/>
        </p:nvSpPr>
        <p:spPr bwMode="auto">
          <a:xfrm>
            <a:off x="1432322" y="5222875"/>
            <a:ext cx="3385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38940" name="Rectangle 27"/>
          <p:cNvSpPr>
            <a:spLocks noChangeArrowheads="1"/>
          </p:cNvSpPr>
          <p:nvPr/>
        </p:nvSpPr>
        <p:spPr bwMode="auto">
          <a:xfrm>
            <a:off x="228600" y="1219200"/>
            <a:ext cx="83058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400"/>
              <a:t>A stack is a list of elements in which an element may be inserted or deleted only at one end, called the top of the stack. </a:t>
            </a:r>
          </a:p>
          <a:p>
            <a:pPr algn="just"/>
            <a:r>
              <a:rPr lang="en-US" sz="2400"/>
              <a:t>This means, that elements which are inserted last will be removed first.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postfix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example, look at this postfix expression: </a:t>
            </a:r>
          </a:p>
          <a:p>
            <a:r>
              <a:rPr lang="en-US" dirty="0" smtClean="0"/>
              <a:t>1 2 + 3 * 6 + 2 3 + 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dirty="0" smtClean="0"/>
              <a:t>This means "take 1 and 2, add them, take 3 and multiply, take 6 and add, take 2 and 3, add them, and divide".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Converting between notations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z="3200" b="1" smtClean="0">
                <a:solidFill>
                  <a:schemeClr val="accent2"/>
                </a:solidFill>
              </a:rPr>
              <a:t>INFIX to PREFIX : (A+B) – (C*D)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800" smtClean="0"/>
              <a:t>Do the first brace: (A+B), the PREFIX is +AB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800" smtClean="0"/>
              <a:t>Do the second brace: (C*D), the PREFIX is *CD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800" smtClean="0"/>
              <a:t>The end is operator -:</a:t>
            </a:r>
            <a:r>
              <a:rPr lang="en-US" sz="2800" b="1" smtClean="0">
                <a:solidFill>
                  <a:schemeClr val="accent2"/>
                </a:solidFill>
              </a:rPr>
              <a:t> +AB - *CD, 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800" smtClean="0"/>
              <a:t>The PREFIX is </a:t>
            </a:r>
            <a:r>
              <a:rPr lang="en-US" sz="2800" b="1" smtClean="0">
                <a:solidFill>
                  <a:schemeClr val="accent2"/>
                </a:solidFill>
              </a:rPr>
              <a:t>-+AB*CD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Converting between notations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z="2800" smtClean="0"/>
              <a:t>INFIX to POSTFIX : (A+B) – (C*D)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 smtClean="0"/>
              <a:t>Do the first brace: (A+B), the POSTFIX is AB+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 smtClean="0"/>
              <a:t>Do the second brace: (C*D), the POSTFIX is CD*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 smtClean="0"/>
              <a:t>The end is operator -: </a:t>
            </a:r>
            <a:r>
              <a:rPr lang="en-US" sz="2400" smtClean="0">
                <a:solidFill>
                  <a:srgbClr val="0000CC"/>
                </a:solidFill>
              </a:rPr>
              <a:t>AB+</a:t>
            </a:r>
            <a:r>
              <a:rPr lang="en-US" sz="2400" smtClean="0"/>
              <a:t> - </a:t>
            </a:r>
            <a:r>
              <a:rPr lang="en-US" sz="2400" smtClean="0">
                <a:solidFill>
                  <a:srgbClr val="0000CC"/>
                </a:solidFill>
              </a:rPr>
              <a:t>CD*</a:t>
            </a:r>
            <a:r>
              <a:rPr lang="en-US" sz="2400" smtClean="0"/>
              <a:t>, 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 b="1" smtClean="0">
                <a:solidFill>
                  <a:schemeClr val="accent2"/>
                </a:solidFill>
              </a:rPr>
              <a:t>The PREFIX is AB+CD*-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Converting between notations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z="2800" b="1" smtClean="0">
                <a:solidFill>
                  <a:schemeClr val="accent2"/>
                </a:solidFill>
              </a:rPr>
              <a:t>PREFIX to INFIX : +/*A B C D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 smtClean="0"/>
              <a:t>Find the first operator: *, take 2 operands before the operator (</a:t>
            </a:r>
            <a:r>
              <a:rPr lang="en-US" sz="2400" b="1" smtClean="0"/>
              <a:t>A </a:t>
            </a:r>
            <a:r>
              <a:rPr lang="en-US" sz="2400" smtClean="0"/>
              <a:t>and</a:t>
            </a:r>
            <a:r>
              <a:rPr lang="en-US" sz="2400" b="1" smtClean="0"/>
              <a:t> B</a:t>
            </a:r>
            <a:r>
              <a:rPr lang="en-US" sz="2400" smtClean="0"/>
              <a:t>), the INFIX is (A*B)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 smtClean="0"/>
              <a:t>Find the second operator: /, take 2 operands before the operator (</a:t>
            </a:r>
            <a:r>
              <a:rPr lang="en-US" sz="2400" b="1" smtClean="0"/>
              <a:t>A*B</a:t>
            </a:r>
            <a:r>
              <a:rPr lang="en-US" sz="2400" smtClean="0"/>
              <a:t> and </a:t>
            </a:r>
            <a:r>
              <a:rPr lang="en-US" sz="2400" b="1" smtClean="0"/>
              <a:t>C</a:t>
            </a:r>
            <a:r>
              <a:rPr lang="en-US" sz="2400" smtClean="0"/>
              <a:t>), the INFIX is ((A*B)/C)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 smtClean="0"/>
              <a:t>Find the third operator: +, take 2 operands before the operator (</a:t>
            </a:r>
            <a:r>
              <a:rPr lang="en-US" sz="2400" b="1" smtClean="0"/>
              <a:t>((A*B)/C)</a:t>
            </a:r>
            <a:r>
              <a:rPr lang="en-US" sz="2400" smtClean="0"/>
              <a:t> and </a:t>
            </a:r>
            <a:r>
              <a:rPr lang="en-US" sz="2400" b="1" smtClean="0"/>
              <a:t>D</a:t>
            </a:r>
            <a:r>
              <a:rPr lang="en-US" sz="2400" smtClean="0"/>
              <a:t>), the INFIX is ((A*B)/C)+D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Converting between notations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z="2800" b="1" smtClean="0">
                <a:solidFill>
                  <a:schemeClr val="accent2"/>
                </a:solidFill>
              </a:rPr>
              <a:t>PREFIX to POSTFIX : +/*A B C D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 smtClean="0"/>
              <a:t>Find the first operator: *, take 2 operands before the operator (</a:t>
            </a:r>
            <a:r>
              <a:rPr lang="en-US" sz="2400" b="1" smtClean="0"/>
              <a:t>A </a:t>
            </a:r>
            <a:r>
              <a:rPr lang="en-US" sz="2400" smtClean="0"/>
              <a:t>and</a:t>
            </a:r>
            <a:r>
              <a:rPr lang="en-US" sz="2400" b="1" smtClean="0"/>
              <a:t> B</a:t>
            </a:r>
            <a:r>
              <a:rPr lang="en-US" sz="2400" smtClean="0"/>
              <a:t>), the POSTFIX is AB*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 smtClean="0"/>
              <a:t>Find the second operator: /, take 2 operands before the operator (</a:t>
            </a:r>
            <a:r>
              <a:rPr lang="en-US" sz="2400" b="1" smtClean="0"/>
              <a:t>AB*</a:t>
            </a:r>
            <a:r>
              <a:rPr lang="en-US" sz="2400" smtClean="0"/>
              <a:t> and </a:t>
            </a:r>
            <a:r>
              <a:rPr lang="en-US" sz="2400" b="1" smtClean="0"/>
              <a:t>C</a:t>
            </a:r>
            <a:r>
              <a:rPr lang="en-US" sz="2400" smtClean="0"/>
              <a:t>), the POSTFIX is AB*C/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 smtClean="0"/>
              <a:t>Find the third operator: +, take 2 operands before the operator (</a:t>
            </a:r>
            <a:r>
              <a:rPr lang="en-US" sz="2400" b="1" smtClean="0"/>
              <a:t>AB*C/ </a:t>
            </a:r>
            <a:r>
              <a:rPr lang="en-US" sz="2400" smtClean="0"/>
              <a:t>and </a:t>
            </a:r>
            <a:r>
              <a:rPr lang="en-US" sz="2400" b="1" smtClean="0"/>
              <a:t>D</a:t>
            </a:r>
            <a:r>
              <a:rPr lang="en-US" sz="2400" smtClean="0"/>
              <a:t>), the POSTFIX is AB*C/D+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Converting between notations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z="2800" b="1" smtClean="0">
                <a:solidFill>
                  <a:schemeClr val="accent2"/>
                </a:solidFill>
              </a:rPr>
              <a:t>POSTFIX to INFIX : ABCD*/-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 smtClean="0"/>
              <a:t>Find the first operator: *, take 2 operands before the operator (</a:t>
            </a:r>
            <a:r>
              <a:rPr lang="en-US" sz="2400" b="1" smtClean="0"/>
              <a:t>C </a:t>
            </a:r>
            <a:r>
              <a:rPr lang="en-US" sz="2400" smtClean="0"/>
              <a:t>and</a:t>
            </a:r>
            <a:r>
              <a:rPr lang="en-US" sz="2400" b="1" smtClean="0"/>
              <a:t> D</a:t>
            </a:r>
            <a:r>
              <a:rPr lang="en-US" sz="2400" smtClean="0"/>
              <a:t>), the INFIX is (C*D)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 smtClean="0"/>
              <a:t>Find the second operator: /, take 2 operands before the operator (</a:t>
            </a:r>
            <a:r>
              <a:rPr lang="en-US" sz="2400" b="1" smtClean="0"/>
              <a:t>(C*D)</a:t>
            </a:r>
            <a:r>
              <a:rPr lang="en-US" sz="2400" smtClean="0"/>
              <a:t> and </a:t>
            </a:r>
            <a:r>
              <a:rPr lang="en-US" sz="2400" b="1" smtClean="0"/>
              <a:t>B</a:t>
            </a:r>
            <a:r>
              <a:rPr lang="en-US" sz="2400" smtClean="0"/>
              <a:t>), the INFIX is (B/(C*D)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 smtClean="0"/>
              <a:t>Find the third operator: -, take 2 operands before the operator (</a:t>
            </a:r>
            <a:r>
              <a:rPr lang="en-US" sz="2400" b="1" smtClean="0"/>
              <a:t>(B/(C*D)</a:t>
            </a:r>
            <a:r>
              <a:rPr lang="en-US" sz="2400" smtClean="0"/>
              <a:t> and </a:t>
            </a:r>
            <a:r>
              <a:rPr lang="en-US" sz="2400" b="1" smtClean="0"/>
              <a:t>A</a:t>
            </a:r>
            <a:r>
              <a:rPr lang="en-US" sz="2400" smtClean="0"/>
              <a:t>), the INFIX is A – (B/(C*D)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Converting between notations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z="2400" b="1" smtClean="0">
                <a:solidFill>
                  <a:schemeClr val="accent2"/>
                </a:solidFill>
              </a:rPr>
              <a:t>POSTFIX to PREFIX : ABCD*/-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800" smtClean="0"/>
              <a:t>Find the first operator: *, take 2 operands before the operator (</a:t>
            </a:r>
            <a:r>
              <a:rPr lang="en-US" sz="2800" b="1" smtClean="0"/>
              <a:t>C </a:t>
            </a:r>
            <a:r>
              <a:rPr lang="en-US" sz="2800" smtClean="0"/>
              <a:t>and</a:t>
            </a:r>
            <a:r>
              <a:rPr lang="en-US" sz="2800" b="1" smtClean="0"/>
              <a:t> D</a:t>
            </a:r>
            <a:r>
              <a:rPr lang="en-US" sz="2800" smtClean="0"/>
              <a:t>), the PREFIX is *CD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800" smtClean="0"/>
              <a:t>Find the second operator: /, take 2 operands before the operator (</a:t>
            </a:r>
            <a:r>
              <a:rPr lang="en-US" sz="2800" b="1" smtClean="0"/>
              <a:t>*CD</a:t>
            </a:r>
            <a:r>
              <a:rPr lang="en-US" sz="2800" smtClean="0"/>
              <a:t> and </a:t>
            </a:r>
            <a:r>
              <a:rPr lang="en-US" sz="2800" b="1" smtClean="0"/>
              <a:t>B</a:t>
            </a:r>
            <a:r>
              <a:rPr lang="en-US" sz="2800" smtClean="0"/>
              <a:t>), the PREFIX is /B*CD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800" smtClean="0"/>
              <a:t>Find the third operator: -, take 2 operands before the operator (</a:t>
            </a:r>
            <a:r>
              <a:rPr lang="en-US" sz="2800" b="1" smtClean="0"/>
              <a:t>/B*CD</a:t>
            </a:r>
            <a:r>
              <a:rPr lang="en-US" sz="2800" smtClean="0"/>
              <a:t> and </a:t>
            </a:r>
            <a:r>
              <a:rPr lang="en-US" sz="2800" b="1" smtClean="0"/>
              <a:t>A</a:t>
            </a:r>
            <a:r>
              <a:rPr lang="en-US" sz="2800" smtClean="0"/>
              <a:t>), the PREFIX is -A /B*CD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Exercise: Converting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177403" y="1295400"/>
            <a:ext cx="8785622" cy="4764088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 b="1" smtClean="0">
                <a:solidFill>
                  <a:schemeClr val="accent2"/>
                </a:solidFill>
              </a:rPr>
              <a:t>Convert these INFIX to PREFIX and POSTFIX :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AutoNum type="alphaLcParenR"/>
            </a:pPr>
            <a:r>
              <a:rPr lang="en-US" sz="2400" smtClean="0"/>
              <a:t>A / B – C / D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AutoNum type="alphaLcParenR"/>
            </a:pPr>
            <a:r>
              <a:rPr lang="en-US" sz="2400" smtClean="0"/>
              <a:t>(A + B) ^ 3 – C * D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AutoNum type="alphaLcParenR"/>
            </a:pPr>
            <a:r>
              <a:rPr lang="en-US" sz="2400" smtClean="0"/>
              <a:t>A ^ (B + C)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 b="1" smtClean="0">
                <a:solidFill>
                  <a:schemeClr val="accent2"/>
                </a:solidFill>
              </a:rPr>
              <a:t>Convert these PREFIX to INFIX and POSTFIX :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AutoNum type="alphaLcParenR"/>
            </a:pPr>
            <a:r>
              <a:rPr lang="en-US" sz="2400" smtClean="0"/>
              <a:t>+ – / A B C ^ D E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AutoNum type="alphaLcParenR"/>
            </a:pPr>
            <a:r>
              <a:rPr lang="en-US" sz="2400" smtClean="0"/>
              <a:t>– + D E / X Y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AutoNum type="alphaLcParenR"/>
            </a:pPr>
            <a:r>
              <a:rPr lang="en-US" sz="2400" smtClean="0"/>
              <a:t>^ + 2 3 – C D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 b="1" smtClean="0">
                <a:solidFill>
                  <a:schemeClr val="accent2"/>
                </a:solidFill>
              </a:rPr>
              <a:t>Convert these POSTFIX to INFIX and PREFIX :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AutoNum type="alphaLcParenR"/>
            </a:pPr>
            <a:r>
              <a:rPr lang="en-US" sz="2400" smtClean="0"/>
              <a:t>A B C + – 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AutoNum type="alphaLcParenR"/>
            </a:pPr>
            <a:r>
              <a:rPr lang="en-US" sz="2400" smtClean="0"/>
              <a:t>G H + I J / *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AutoNum type="alphaLcParenR"/>
            </a:pPr>
            <a:r>
              <a:rPr lang="en-US" sz="2400" smtClean="0"/>
              <a:t>A B ^ C D + –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Stack Applications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Evaluating arithmetic expressions.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Prefix:   + a b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Infix:      a + b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Postfix:  a b +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In high level languages, infix notation cannot be used to evaluate expressions.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 common technique is to convert a infix notation into postfix notation, then evaluating 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Evaluating Postfix Expressions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8192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19200"/>
            <a:ext cx="7239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Similarities and Differences between Stack and Queue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Evaluating a postfix notation</a:t>
            </a:r>
          </a:p>
        </p:txBody>
      </p:sp>
      <p:sp>
        <p:nvSpPr>
          <p:cNvPr id="829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8294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95400"/>
            <a:ext cx="8920163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Postfix </a:t>
            </a:r>
          </a:p>
        </p:txBody>
      </p:sp>
      <p:sp>
        <p:nvSpPr>
          <p:cNvPr id="839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Consider the following arithmetic expression P written in postfix notation: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(Commas are used to separate the elements of P so that 5, 6, 2 is not interpreted as the number 562.) The equivalent infix expression Q follows: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pic>
        <p:nvPicPr>
          <p:cNvPr id="8397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743200"/>
            <a:ext cx="524946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97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5334000"/>
            <a:ext cx="5397104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49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8499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66800"/>
            <a:ext cx="91440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499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847850"/>
            <a:ext cx="6319838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499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228601"/>
            <a:ext cx="43434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Algorithm for Infix to Postfix</a:t>
            </a:r>
          </a:p>
        </p:txBody>
      </p:sp>
      <p:sp>
        <p:nvSpPr>
          <p:cNvPr id="860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8602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76400"/>
            <a:ext cx="9144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70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8704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Towers of Hanoi</a:t>
            </a:r>
            <a:br>
              <a:rPr lang="en-US" smtClean="0"/>
            </a:br>
            <a:r>
              <a:rPr lang="en-US" smtClean="0"/>
              <a:t>A Stack-based Application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229600" cy="3124200"/>
          </a:xfrm>
        </p:spPr>
        <p:txBody>
          <a:bodyPr/>
          <a:lstStyle/>
          <a:p>
            <a:pPr lvl="1" eaLnBrk="1" hangingPunct="1"/>
            <a:r>
              <a:rPr lang="en-US" sz="2400" u="sng" smtClean="0">
                <a:solidFill>
                  <a:srgbClr val="FF3300"/>
                </a:solidFill>
              </a:rPr>
              <a:t>GIVEN</a:t>
            </a:r>
            <a:r>
              <a:rPr lang="en-US" sz="2400" smtClean="0"/>
              <a:t>: three poles</a:t>
            </a:r>
          </a:p>
          <a:p>
            <a:pPr lvl="1" eaLnBrk="1" hangingPunct="1"/>
            <a:r>
              <a:rPr lang="en-US" sz="2400" smtClean="0"/>
              <a:t>a set of discs on the first pole, discs of different sizes, the smallest discs at the top</a:t>
            </a:r>
          </a:p>
          <a:p>
            <a:pPr lvl="1" eaLnBrk="1" hangingPunct="1"/>
            <a:r>
              <a:rPr lang="en-US" sz="2400" u="sng" smtClean="0">
                <a:solidFill>
                  <a:srgbClr val="FF3300"/>
                </a:solidFill>
              </a:rPr>
              <a:t>GOAL</a:t>
            </a:r>
            <a:r>
              <a:rPr lang="en-US" sz="2400" smtClean="0"/>
              <a:t>: move all the discs from the left pole to the right one. </a:t>
            </a:r>
          </a:p>
          <a:p>
            <a:pPr lvl="1" eaLnBrk="1" hangingPunct="1"/>
            <a:r>
              <a:rPr lang="en-US" sz="2400" u="sng" smtClean="0">
                <a:solidFill>
                  <a:srgbClr val="FF3300"/>
                </a:solidFill>
              </a:rPr>
              <a:t>CONDITIONS</a:t>
            </a:r>
            <a:r>
              <a:rPr lang="en-US" sz="2400" smtClean="0"/>
              <a:t>: only one disc may be moved at a time. </a:t>
            </a:r>
          </a:p>
          <a:p>
            <a:pPr lvl="1" eaLnBrk="1" hangingPunct="1"/>
            <a:r>
              <a:rPr lang="en-US" sz="2400" smtClean="0"/>
              <a:t>A disc can be placed either on an empty pole or on top of a larger disc. </a:t>
            </a:r>
          </a:p>
          <a:p>
            <a:pPr lvl="1" eaLnBrk="1" hangingPunct="1"/>
            <a:endParaRPr lang="en-US" sz="2000" smtClean="0"/>
          </a:p>
        </p:txBody>
      </p:sp>
      <p:pic>
        <p:nvPicPr>
          <p:cNvPr id="88068" name="Picture 4" descr="D:\aka\hanoi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4549776"/>
            <a:ext cx="2971800" cy="182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Towers of Hanoi</a:t>
            </a:r>
          </a:p>
        </p:txBody>
      </p:sp>
      <p:pic>
        <p:nvPicPr>
          <p:cNvPr id="89091" name="Picture 3" descr="C:\Rada\tmp\hanoi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3810" y="2103439"/>
            <a:ext cx="5336381" cy="265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Towers of Hanoi</a:t>
            </a:r>
          </a:p>
        </p:txBody>
      </p:sp>
      <p:pic>
        <p:nvPicPr>
          <p:cNvPr id="90115" name="Picture 3" descr="C:\Rada\tmp\hanoi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286001"/>
            <a:ext cx="5349479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Towers of Hanoi</a:t>
            </a:r>
          </a:p>
        </p:txBody>
      </p:sp>
      <p:pic>
        <p:nvPicPr>
          <p:cNvPr id="91139" name="Picture 3" descr="C:\Rada\tmp\hanoi3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1" y="3124200"/>
            <a:ext cx="5337572" cy="158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Towers of Hanoi</a:t>
            </a:r>
          </a:p>
        </p:txBody>
      </p:sp>
      <p:pic>
        <p:nvPicPr>
          <p:cNvPr id="92163" name="Picture 3" descr="C:\Rada\tmp\hanoi4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1" y="3124200"/>
            <a:ext cx="5337572" cy="158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Stacks and Queue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smtClean="0">
                <a:solidFill>
                  <a:srgbClr val="FF0000"/>
                </a:solidFill>
              </a:rPr>
              <a:t>Stacks and Queues are two data structures that allow insertions and deletions operations only at the beginning or the end of the list, not in the middle.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Towers of Hanoi</a:t>
            </a:r>
          </a:p>
        </p:txBody>
      </p:sp>
      <p:pic>
        <p:nvPicPr>
          <p:cNvPr id="93187" name="Picture 3" descr="C:\Rada\tmp\hanoi5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3124200"/>
            <a:ext cx="53149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Towers of Hanoi</a:t>
            </a:r>
          </a:p>
        </p:txBody>
      </p:sp>
      <p:pic>
        <p:nvPicPr>
          <p:cNvPr id="94211" name="Picture 3" descr="C:\Rada\tmp\hanoi6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3124200"/>
            <a:ext cx="53149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Towers of Hanoi</a:t>
            </a:r>
          </a:p>
        </p:txBody>
      </p:sp>
      <p:pic>
        <p:nvPicPr>
          <p:cNvPr id="95235" name="Picture 3" descr="C:\Rada\tmp\hanoi7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438400"/>
            <a:ext cx="531495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Towers of Hanoi</a:t>
            </a:r>
          </a:p>
        </p:txBody>
      </p:sp>
      <p:pic>
        <p:nvPicPr>
          <p:cNvPr id="96259" name="Picture 3" descr="C:\Rada\tmp\hanoi8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14525" y="2103439"/>
            <a:ext cx="5314950" cy="265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ass design template">
  <a:themeElements>
    <a:clrScheme name="Glass design template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lass design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Glass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tack of books design template">
  <a:themeElements>
    <a:clrScheme name="Stack of books design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ck of books design template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ck of books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sync 23 apr</Template>
  <TotalTime>702</TotalTime>
  <Words>2769</Words>
  <Application>Microsoft Office PowerPoint</Application>
  <PresentationFormat>On-screen Show (4:3)</PresentationFormat>
  <Paragraphs>468</Paragraphs>
  <Slides>93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93</vt:i4>
      </vt:variant>
    </vt:vector>
  </HeadingPairs>
  <TitlesOfParts>
    <vt:vector size="95" baseType="lpstr">
      <vt:lpstr>Glass design template</vt:lpstr>
      <vt:lpstr>Stack of books design template</vt:lpstr>
      <vt:lpstr>Data Structures and Algorithms  (IDST -232) </vt:lpstr>
      <vt:lpstr>Stack</vt:lpstr>
      <vt:lpstr>What is Stack</vt:lpstr>
      <vt:lpstr>Stack</vt:lpstr>
      <vt:lpstr>Characteristics of Stack</vt:lpstr>
      <vt:lpstr>Characteristics of Stack</vt:lpstr>
      <vt:lpstr>Last In First Out</vt:lpstr>
      <vt:lpstr>Similarities and Differences between Stack and Queue </vt:lpstr>
      <vt:lpstr>Stacks and Queue</vt:lpstr>
      <vt:lpstr>How an Stack can be implemented</vt:lpstr>
      <vt:lpstr>Stack</vt:lpstr>
      <vt:lpstr>Abstract Data Type: STACK</vt:lpstr>
      <vt:lpstr>Abstract Data Type: STACK</vt:lpstr>
      <vt:lpstr>Abstract Data Type: STACK</vt:lpstr>
      <vt:lpstr>Abstract Data Type: STACK</vt:lpstr>
      <vt:lpstr>Abstract Data Type: STACK</vt:lpstr>
      <vt:lpstr>Abstract Data Type: STACK</vt:lpstr>
      <vt:lpstr>Operations on Stack</vt:lpstr>
      <vt:lpstr>Stack ADT</vt:lpstr>
      <vt:lpstr>STACK ADT</vt:lpstr>
      <vt:lpstr>How the stack will look like.</vt:lpstr>
      <vt:lpstr>Slide 22</vt:lpstr>
      <vt:lpstr>How stack works</vt:lpstr>
      <vt:lpstr>Array implementation of stacks</vt:lpstr>
      <vt:lpstr>Array implementation of stacks</vt:lpstr>
      <vt:lpstr>Array implementation of stacks</vt:lpstr>
      <vt:lpstr>Array implementation of stacks</vt:lpstr>
      <vt:lpstr>Array implementation of stacks</vt:lpstr>
      <vt:lpstr>Array implementation of stacks</vt:lpstr>
      <vt:lpstr>Difference between push and pop</vt:lpstr>
      <vt:lpstr>Difference between push and pop</vt:lpstr>
      <vt:lpstr>Sharing space</vt:lpstr>
      <vt:lpstr>Error checking</vt:lpstr>
      <vt:lpstr>How we can implement Stack</vt:lpstr>
      <vt:lpstr>Representation of Stack ADT </vt:lpstr>
      <vt:lpstr>Comparison of stack representations </vt:lpstr>
      <vt:lpstr>Comparison of stack representations </vt:lpstr>
      <vt:lpstr>Comparison of stack representation </vt:lpstr>
      <vt:lpstr>Write down an Algorithm for Push and Pop operations on Stack</vt:lpstr>
      <vt:lpstr> objects: a finite ordered list with zero or more elements.   methods:         Stack createS(max_stack_size) ::=                create an empty stack whose maximum size is                 max_stack_size    Boolean isFull(stack, max_stack_size) ::=                if (number of elements in stack == max_stack_size)                return TRUE                else return FALSE    Stack push(stack, item) ::=                if (IsFull(stack)) stack_full                else insert item into top of stack and return      </vt:lpstr>
      <vt:lpstr>Boolean isEmpty(stack) ::=                             if(stack == CreateS(max_stack_size))                             return TRUE                             else return FALSE Element pop(stack) ::=                             if(IsEmpty(stack)) return                             else remove and return the item on the top of the stack.       </vt:lpstr>
      <vt:lpstr>What are the Difference Between Push and Pop.</vt:lpstr>
      <vt:lpstr>Push Operation on stack</vt:lpstr>
      <vt:lpstr>Pop Operation on a stack</vt:lpstr>
      <vt:lpstr>More about push and pop</vt:lpstr>
      <vt:lpstr>We perform the operation PUSH(STACK, WWW)</vt:lpstr>
      <vt:lpstr>We perform the operation POP(STACK, ZZZ)</vt:lpstr>
      <vt:lpstr>Stack Applications - I</vt:lpstr>
      <vt:lpstr>What is the difference</vt:lpstr>
      <vt:lpstr>How Stack is used in Parenthesis Matching</vt:lpstr>
      <vt:lpstr>Parenthesis Matching</vt:lpstr>
      <vt:lpstr>Parenthesis Matching</vt:lpstr>
      <vt:lpstr>Exercises: Stack</vt:lpstr>
      <vt:lpstr>Stack Applications</vt:lpstr>
      <vt:lpstr>Finding Palindromes</vt:lpstr>
      <vt:lpstr>APPLICATIONS OF STACKS Evaluation of an expression</vt:lpstr>
      <vt:lpstr>APPLICATIONS OF STACKS Evaluation of an expression</vt:lpstr>
      <vt:lpstr>APPLICATIONS OF STACKS Evaluation of an expression</vt:lpstr>
      <vt:lpstr>Example</vt:lpstr>
      <vt:lpstr>APPLICATIONS OF STACKS Evaluation of an expression</vt:lpstr>
      <vt:lpstr>Prefix, Postfix, Infix Notation</vt:lpstr>
      <vt:lpstr>Infix  Notation</vt:lpstr>
      <vt:lpstr>Prefix Notation</vt:lpstr>
      <vt:lpstr>Postfix Notation</vt:lpstr>
      <vt:lpstr>Why Infix</vt:lpstr>
      <vt:lpstr>Why Infix</vt:lpstr>
      <vt:lpstr>Why infix</vt:lpstr>
      <vt:lpstr>Why prefix</vt:lpstr>
      <vt:lpstr>Why postfix</vt:lpstr>
      <vt:lpstr>Why postfix</vt:lpstr>
      <vt:lpstr>Converting between notations</vt:lpstr>
      <vt:lpstr>Converting between notations</vt:lpstr>
      <vt:lpstr>Converting between notations</vt:lpstr>
      <vt:lpstr>Converting between notations</vt:lpstr>
      <vt:lpstr>Converting between notations</vt:lpstr>
      <vt:lpstr>Converting between notations</vt:lpstr>
      <vt:lpstr>Exercise: Converting</vt:lpstr>
      <vt:lpstr>Stack Applications</vt:lpstr>
      <vt:lpstr>Evaluating Postfix Expressions</vt:lpstr>
      <vt:lpstr>Evaluating a postfix notation</vt:lpstr>
      <vt:lpstr>Postfix </vt:lpstr>
      <vt:lpstr>Slide 82</vt:lpstr>
      <vt:lpstr>Algorithm for Infix to Postfix</vt:lpstr>
      <vt:lpstr>Slide 84</vt:lpstr>
      <vt:lpstr>The Towers of Hanoi A Stack-based Application</vt:lpstr>
      <vt:lpstr>Towers of Hanoi</vt:lpstr>
      <vt:lpstr>Towers of Hanoi</vt:lpstr>
      <vt:lpstr>Towers of Hanoi</vt:lpstr>
      <vt:lpstr>Towers of Hanoi</vt:lpstr>
      <vt:lpstr>Towers of Hanoi</vt:lpstr>
      <vt:lpstr>Towers of Hanoi</vt:lpstr>
      <vt:lpstr>Towers of Hanoi</vt:lpstr>
      <vt:lpstr>Towers of Hanoi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</dc:creator>
  <cp:lastModifiedBy>Student</cp:lastModifiedBy>
  <cp:revision>108</cp:revision>
  <dcterms:created xsi:type="dcterms:W3CDTF">2014-01-10T01:44:02Z</dcterms:created>
  <dcterms:modified xsi:type="dcterms:W3CDTF">2016-01-19T04:11:46Z</dcterms:modified>
</cp:coreProperties>
</file>