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9"/>
  </p:notesMasterIdLst>
  <p:handoutMasterIdLst>
    <p:handoutMasterId r:id="rId20"/>
  </p:handoutMasterIdLst>
  <p:sldIdLst>
    <p:sldId id="257" r:id="rId3"/>
    <p:sldId id="258" r:id="rId4"/>
    <p:sldId id="259" r:id="rId5"/>
    <p:sldId id="260" r:id="rId6"/>
    <p:sldId id="261" r:id="rId7"/>
    <p:sldId id="262" r:id="rId8"/>
    <p:sldId id="263" r:id="rId9"/>
    <p:sldId id="264" r:id="rId10"/>
    <p:sldId id="271" r:id="rId11"/>
    <p:sldId id="265" r:id="rId12"/>
    <p:sldId id="267" r:id="rId13"/>
    <p:sldId id="266"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1687EE-A643-4D2D-8E1E-6B17BB4609B9}">
          <p14:sldIdLst>
            <p14:sldId id="257"/>
            <p14:sldId id="258"/>
            <p14:sldId id="259"/>
            <p14:sldId id="260"/>
            <p14:sldId id="261"/>
            <p14:sldId id="262"/>
            <p14:sldId id="263"/>
            <p14:sldId id="264"/>
            <p14:sldId id="271"/>
            <p14:sldId id="265"/>
            <p14:sldId id="267"/>
            <p14:sldId id="266"/>
            <p14:sldId id="268"/>
            <p14:sldId id="269"/>
            <p14:sldId id="270"/>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911" autoAdjust="0"/>
  </p:normalViewPr>
  <p:slideViewPr>
    <p:cSldViewPr snapToGrid="0">
      <p:cViewPr>
        <p:scale>
          <a:sx n="100" d="100"/>
          <a:sy n="100" d="100"/>
        </p:scale>
        <p:origin x="-29" y="-514"/>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10/26/2016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10/26/2016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10/26/2016</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a:t>Click to edit Master title style</a:t>
            </a:r>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10/26/2016</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10/26/2016</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10/26/2016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10/26/2016</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u="sng" dirty="0"/>
              <a:t>Group 7</a:t>
            </a:r>
          </a:p>
          <a:p>
            <a:r>
              <a:rPr lang="en-US" dirty="0"/>
              <a:t>Priyank Agrawal</a:t>
            </a:r>
          </a:p>
          <a:p>
            <a:r>
              <a:rPr lang="en-US" dirty="0"/>
              <a:t>Purnima Naik</a:t>
            </a:r>
          </a:p>
          <a:p>
            <a:r>
              <a:rPr lang="en-US" dirty="0"/>
              <a:t>Wanwan Zhang</a:t>
            </a:r>
          </a:p>
          <a:p>
            <a:endParaRPr lang="en-US" dirty="0"/>
          </a:p>
          <a:p>
            <a:r>
              <a:rPr lang="en-US" dirty="0"/>
              <a:t>Professor: Dr. Subrata Das</a:t>
            </a:r>
          </a:p>
        </p:txBody>
      </p:sp>
      <p:sp>
        <p:nvSpPr>
          <p:cNvPr id="2" name="Title 1"/>
          <p:cNvSpPr>
            <a:spLocks noGrp="1"/>
          </p:cNvSpPr>
          <p:nvPr>
            <p:ph type="ctrTitle"/>
          </p:nvPr>
        </p:nvSpPr>
        <p:spPr>
          <a:xfrm>
            <a:off x="609600" y="211015"/>
            <a:ext cx="11277600" cy="3103685"/>
          </a:xfrm>
        </p:spPr>
        <p:txBody>
          <a:bodyPr>
            <a:normAutofit/>
          </a:bodyPr>
          <a:lstStyle/>
          <a:p>
            <a:pPr algn="ctr"/>
            <a:r>
              <a:rPr lang="en-US" dirty="0"/>
              <a:t>Advances in Data Sciences</a:t>
            </a:r>
            <a:br>
              <a:rPr lang="en-US" dirty="0"/>
            </a:br>
            <a:r>
              <a:rPr lang="en-US" dirty="0"/>
              <a:t>Mid Term Project</a:t>
            </a:r>
            <a:br>
              <a:rPr lang="en-US" dirty="0"/>
            </a:br>
            <a:r>
              <a:rPr lang="en-US" u="sng" dirty="0"/>
              <a:t>Prudential Life Insurance Assessment</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3"/>
          </p:nvPr>
        </p:nvSpPr>
        <p:spPr>
          <a:xfrm>
            <a:off x="503937" y="3963246"/>
            <a:ext cx="11176169" cy="423862"/>
          </a:xfrm>
        </p:spPr>
        <p:txBody>
          <a:bodyPr/>
          <a:lstStyle/>
          <a:p>
            <a:r>
              <a:rPr lang="en-US" dirty="0"/>
              <a:t>Result</a:t>
            </a:r>
          </a:p>
        </p:txBody>
      </p:sp>
      <p:pic>
        <p:nvPicPr>
          <p:cNvPr id="4" name="Content Placeholder 3"/>
          <p:cNvPicPr>
            <a:picLocks noGrp="1" noChangeAspect="1"/>
          </p:cNvPicPr>
          <p:nvPr>
            <p:ph sz="quarter" idx="2"/>
          </p:nvPr>
        </p:nvPicPr>
        <p:blipFill>
          <a:blip r:embed="rId2"/>
          <a:stretch>
            <a:fillRect/>
          </a:stretch>
        </p:blipFill>
        <p:spPr>
          <a:xfrm>
            <a:off x="503407" y="2318102"/>
            <a:ext cx="5389563" cy="1568098"/>
          </a:xfrm>
          <a:prstGeom prst="rect">
            <a:avLst/>
          </a:prstGeom>
        </p:spPr>
      </p:pic>
      <p:sp>
        <p:nvSpPr>
          <p:cNvPr id="5" name="Text Placeholder 4"/>
          <p:cNvSpPr>
            <a:spLocks noGrp="1"/>
          </p:cNvSpPr>
          <p:nvPr>
            <p:ph type="body" idx="1"/>
          </p:nvPr>
        </p:nvSpPr>
        <p:spPr>
          <a:xfrm>
            <a:off x="504106" y="1817194"/>
            <a:ext cx="11176000" cy="457200"/>
          </a:xfrm>
        </p:spPr>
        <p:txBody>
          <a:bodyPr/>
          <a:lstStyle/>
          <a:p>
            <a:r>
              <a:rPr lang="en-US" dirty="0"/>
              <a:t>Prediction Code Snippet</a:t>
            </a:r>
          </a:p>
        </p:txBody>
      </p:sp>
      <p:sp>
        <p:nvSpPr>
          <p:cNvPr id="2" name="Title 1"/>
          <p:cNvSpPr>
            <a:spLocks noGrp="1"/>
          </p:cNvSpPr>
          <p:nvPr>
            <p:ph type="title"/>
          </p:nvPr>
        </p:nvSpPr>
        <p:spPr>
          <a:xfrm>
            <a:off x="504106" y="747346"/>
            <a:ext cx="11176000" cy="1069848"/>
          </a:xfrm>
        </p:spPr>
        <p:txBody>
          <a:bodyPr/>
          <a:lstStyle/>
          <a:p>
            <a:r>
              <a:rPr lang="en-US" dirty="0"/>
              <a:t>SVM: Wrap-up</a:t>
            </a:r>
          </a:p>
        </p:txBody>
      </p:sp>
      <p:pic>
        <p:nvPicPr>
          <p:cNvPr id="8" name="Picture 7"/>
          <p:cNvPicPr>
            <a:picLocks noChangeAspect="1"/>
          </p:cNvPicPr>
          <p:nvPr/>
        </p:nvPicPr>
        <p:blipFill>
          <a:blip r:embed="rId3"/>
          <a:stretch>
            <a:fillRect/>
          </a:stretch>
        </p:blipFill>
        <p:spPr>
          <a:xfrm>
            <a:off x="5892970" y="2318102"/>
            <a:ext cx="2295525" cy="514350"/>
          </a:xfrm>
          <a:prstGeom prst="rect">
            <a:avLst/>
          </a:prstGeom>
        </p:spPr>
      </p:pic>
      <p:pic>
        <p:nvPicPr>
          <p:cNvPr id="11" name="Content Placeholder 10"/>
          <p:cNvPicPr>
            <a:picLocks noGrp="1" noChangeAspect="1"/>
          </p:cNvPicPr>
          <p:nvPr>
            <p:ph sz="quarter" idx="4"/>
          </p:nvPr>
        </p:nvPicPr>
        <p:blipFill>
          <a:blip r:embed="rId4"/>
          <a:stretch>
            <a:fillRect/>
          </a:stretch>
        </p:blipFill>
        <p:spPr>
          <a:xfrm>
            <a:off x="503408" y="4464154"/>
            <a:ext cx="11176698" cy="2207254"/>
          </a:xfrm>
          <a:prstGeom prst="rect">
            <a:avLst/>
          </a:prstGeom>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609600" y="1831731"/>
            <a:ext cx="10972800" cy="4742805"/>
          </a:xfrm>
        </p:spPr>
        <p:txBody>
          <a:bodyPr>
            <a:normAutofit/>
          </a:bodyPr>
          <a:lstStyle/>
          <a:p>
            <a:r>
              <a:rPr lang="en-US" sz="1800" dirty="0"/>
              <a:t>Decision tree builds regression or classification models in the form of a tree structure. It brakes down a dataset into smaller and smaller subsets while at the same time an associated decision tree is incrementally developed.</a:t>
            </a:r>
          </a:p>
          <a:p>
            <a:r>
              <a:rPr lang="en-US" sz="1800" dirty="0"/>
              <a:t>The final result is a tree with decision nodes and leaf nodes. The topmost decision node in a tree which corresponds to the best predictor is called root node.</a:t>
            </a:r>
          </a:p>
          <a:p>
            <a:r>
              <a:rPr lang="en-US" sz="1800" dirty="0"/>
              <a:t>Steps involved during building the multiple linear regression model for the prudential life insurance dataset were:</a:t>
            </a:r>
          </a:p>
          <a:p>
            <a:pPr marL="452628" indent="-342900">
              <a:buFont typeface="+mj-lt"/>
              <a:buAutoNum type="arabicPeriod"/>
            </a:pPr>
            <a:r>
              <a:rPr lang="en-US" sz="1800" dirty="0"/>
              <a:t>Collect, explore and prepare the data.</a:t>
            </a:r>
          </a:p>
          <a:p>
            <a:pPr marL="452628" indent="-342900">
              <a:buFont typeface="+mj-lt"/>
              <a:buAutoNum type="arabicPeriod"/>
            </a:pPr>
            <a:r>
              <a:rPr lang="en-US" sz="1800" dirty="0"/>
              <a:t>Train a model on the data</a:t>
            </a:r>
          </a:p>
          <a:p>
            <a:pPr marL="452628" indent="-342900">
              <a:buFont typeface="+mj-lt"/>
              <a:buAutoNum type="arabicPeriod"/>
            </a:pPr>
            <a:r>
              <a:rPr lang="en-US" sz="1800" dirty="0"/>
              <a:t>Visualizing the decision trees</a:t>
            </a:r>
          </a:p>
          <a:p>
            <a:pPr marL="452628" indent="-342900">
              <a:buFont typeface="+mj-lt"/>
              <a:buAutoNum type="arabicPeriod"/>
            </a:pPr>
            <a:r>
              <a:rPr lang="en-US" sz="1800" dirty="0"/>
              <a:t>Evaluating model performance</a:t>
            </a:r>
          </a:p>
          <a:p>
            <a:pPr marL="452628" indent="-342900">
              <a:buFont typeface="+mj-lt"/>
              <a:buAutoNum type="arabicPeriod"/>
            </a:pPr>
            <a:r>
              <a:rPr lang="en-US" sz="1800" dirty="0"/>
              <a:t>Measuring performance with the mean absolute error</a:t>
            </a:r>
          </a:p>
          <a:p>
            <a:pPr marL="452628" indent="-342900">
              <a:buFont typeface="+mj-lt"/>
              <a:buAutoNum type="arabicPeriod"/>
            </a:pPr>
            <a:r>
              <a:rPr lang="en-US" sz="1800" dirty="0"/>
              <a:t>Improving model performance</a:t>
            </a:r>
          </a:p>
          <a:p>
            <a:pPr marL="109728" indent="0">
              <a:buNone/>
            </a:pPr>
            <a:endParaRPr lang="en-US" sz="1800" dirty="0"/>
          </a:p>
        </p:txBody>
      </p:sp>
      <p:sp>
        <p:nvSpPr>
          <p:cNvPr id="2" name="Title 1"/>
          <p:cNvSpPr>
            <a:spLocks noGrp="1"/>
          </p:cNvSpPr>
          <p:nvPr>
            <p:ph type="title"/>
          </p:nvPr>
        </p:nvSpPr>
        <p:spPr>
          <a:xfrm>
            <a:off x="609600" y="764931"/>
            <a:ext cx="10972800" cy="1066800"/>
          </a:xfrm>
        </p:spPr>
        <p:txBody>
          <a:bodyPr/>
          <a:lstStyle/>
          <a:p>
            <a:r>
              <a:rPr lang="en-US" u="sng" dirty="0"/>
              <a:t>Decision Tree Regression: Introduction &amp; Steps</a:t>
            </a:r>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05354"/>
            <a:ext cx="10972800" cy="4769182"/>
          </a:xfrm>
        </p:spPr>
        <p:txBody>
          <a:bodyPr/>
          <a:lstStyle/>
          <a:p>
            <a:r>
              <a:rPr lang="en-US" dirty="0"/>
              <a:t>Splitting the data:</a:t>
            </a:r>
          </a:p>
          <a:p>
            <a:r>
              <a:rPr lang="en-US" dirty="0"/>
              <a:t>Training the model:</a:t>
            </a:r>
          </a:p>
          <a:p>
            <a:r>
              <a:rPr lang="en-US" dirty="0"/>
              <a:t>Exploring the model: </a:t>
            </a:r>
          </a:p>
        </p:txBody>
      </p:sp>
      <p:sp>
        <p:nvSpPr>
          <p:cNvPr id="2" name="Title 1"/>
          <p:cNvSpPr>
            <a:spLocks noGrp="1"/>
          </p:cNvSpPr>
          <p:nvPr>
            <p:ph type="title"/>
          </p:nvPr>
        </p:nvSpPr>
        <p:spPr>
          <a:xfrm>
            <a:off x="609600" y="764558"/>
            <a:ext cx="10972800" cy="1066800"/>
          </a:xfrm>
        </p:spPr>
        <p:txBody>
          <a:bodyPr>
            <a:normAutofit/>
          </a:bodyPr>
          <a:lstStyle/>
          <a:p>
            <a:r>
              <a:rPr lang="en-US" dirty="0"/>
              <a:t>Decision Tree Regression: Training/Exploring Model</a:t>
            </a:r>
          </a:p>
        </p:txBody>
      </p:sp>
      <p:pic>
        <p:nvPicPr>
          <p:cNvPr id="4" name="Picture 3"/>
          <p:cNvPicPr>
            <a:picLocks noChangeAspect="1"/>
          </p:cNvPicPr>
          <p:nvPr/>
        </p:nvPicPr>
        <p:blipFill>
          <a:blip r:embed="rId2"/>
          <a:stretch>
            <a:fillRect/>
          </a:stretch>
        </p:blipFill>
        <p:spPr>
          <a:xfrm>
            <a:off x="4239724" y="1948770"/>
            <a:ext cx="2705100" cy="371475"/>
          </a:xfrm>
          <a:prstGeom prst="rect">
            <a:avLst/>
          </a:prstGeom>
        </p:spPr>
      </p:pic>
      <p:pic>
        <p:nvPicPr>
          <p:cNvPr id="6" name="Picture 5"/>
          <p:cNvPicPr>
            <a:picLocks noChangeAspect="1"/>
          </p:cNvPicPr>
          <p:nvPr/>
        </p:nvPicPr>
        <p:blipFill>
          <a:blip r:embed="rId3"/>
          <a:stretch>
            <a:fillRect/>
          </a:stretch>
        </p:blipFill>
        <p:spPr>
          <a:xfrm>
            <a:off x="4239724" y="2437658"/>
            <a:ext cx="6619875" cy="342900"/>
          </a:xfrm>
          <a:prstGeom prst="rect">
            <a:avLst/>
          </a:prstGeom>
        </p:spPr>
      </p:pic>
      <p:pic>
        <p:nvPicPr>
          <p:cNvPr id="7" name="Picture 6"/>
          <p:cNvPicPr>
            <a:picLocks noChangeAspect="1"/>
          </p:cNvPicPr>
          <p:nvPr/>
        </p:nvPicPr>
        <p:blipFill>
          <a:blip r:embed="rId4"/>
          <a:stretch>
            <a:fillRect/>
          </a:stretch>
        </p:blipFill>
        <p:spPr>
          <a:xfrm>
            <a:off x="1005986" y="3239595"/>
            <a:ext cx="6543675" cy="3124200"/>
          </a:xfrm>
          <a:prstGeom prst="rect">
            <a:avLst/>
          </a:prstGeom>
        </p:spPr>
      </p:pic>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09600" y="1831731"/>
            <a:ext cx="10972800" cy="4742805"/>
          </a:xfrm>
        </p:spPr>
        <p:txBody>
          <a:bodyPr/>
          <a:lstStyle/>
          <a:p>
            <a:r>
              <a:rPr lang="en-US" dirty="0"/>
              <a:t>Variable Importance:</a:t>
            </a:r>
          </a:p>
          <a:p>
            <a:endParaRPr lang="en-US" dirty="0"/>
          </a:p>
          <a:p>
            <a:endParaRPr lang="en-US" dirty="0"/>
          </a:p>
          <a:p>
            <a:endParaRPr lang="en-US" dirty="0"/>
          </a:p>
          <a:p>
            <a:r>
              <a:rPr lang="en-US" dirty="0"/>
              <a:t>Complexity Parameter error</a:t>
            </a:r>
          </a:p>
          <a:p>
            <a:pPr marL="109728" indent="0">
              <a:buNone/>
            </a:pPr>
            <a:endParaRPr lang="en-US" dirty="0"/>
          </a:p>
          <a:p>
            <a:endParaRPr lang="en-US" dirty="0"/>
          </a:p>
        </p:txBody>
      </p:sp>
      <p:sp>
        <p:nvSpPr>
          <p:cNvPr id="2" name="Title 1"/>
          <p:cNvSpPr>
            <a:spLocks noGrp="1"/>
          </p:cNvSpPr>
          <p:nvPr>
            <p:ph type="title"/>
          </p:nvPr>
        </p:nvSpPr>
        <p:spPr>
          <a:xfrm>
            <a:off x="609600" y="764931"/>
            <a:ext cx="10972800" cy="1066800"/>
          </a:xfrm>
        </p:spPr>
        <p:txBody>
          <a:bodyPr/>
          <a:lstStyle/>
          <a:p>
            <a:r>
              <a:rPr lang="en-US" dirty="0"/>
              <a:t>Decision Tree Regression: Variable Importance</a:t>
            </a:r>
          </a:p>
        </p:txBody>
      </p:sp>
      <p:pic>
        <p:nvPicPr>
          <p:cNvPr id="6" name="Picture 5"/>
          <p:cNvPicPr>
            <a:picLocks noChangeAspect="1"/>
          </p:cNvPicPr>
          <p:nvPr/>
        </p:nvPicPr>
        <p:blipFill>
          <a:blip r:embed="rId2"/>
          <a:stretch>
            <a:fillRect/>
          </a:stretch>
        </p:blipFill>
        <p:spPr>
          <a:xfrm>
            <a:off x="1084385" y="2317183"/>
            <a:ext cx="8458200" cy="1257300"/>
          </a:xfrm>
          <a:prstGeom prst="rect">
            <a:avLst/>
          </a:prstGeom>
        </p:spPr>
      </p:pic>
      <p:pic>
        <p:nvPicPr>
          <p:cNvPr id="7" name="Picture 6"/>
          <p:cNvPicPr>
            <a:picLocks noChangeAspect="1"/>
          </p:cNvPicPr>
          <p:nvPr/>
        </p:nvPicPr>
        <p:blipFill>
          <a:blip r:embed="rId3"/>
          <a:stretch>
            <a:fillRect/>
          </a:stretch>
        </p:blipFill>
        <p:spPr>
          <a:xfrm>
            <a:off x="1084385" y="4220307"/>
            <a:ext cx="10457457" cy="2401603"/>
          </a:xfrm>
          <a:prstGeom prst="rect">
            <a:avLst/>
          </a:prstGeom>
        </p:spPr>
      </p:pic>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71712" y="1837531"/>
            <a:ext cx="7648575" cy="4295775"/>
          </a:xfrm>
          <a:prstGeom prst="rect">
            <a:avLst/>
          </a:prstGeom>
        </p:spPr>
      </p:pic>
      <p:sp>
        <p:nvSpPr>
          <p:cNvPr id="2" name="Title 1"/>
          <p:cNvSpPr>
            <a:spLocks noGrp="1"/>
          </p:cNvSpPr>
          <p:nvPr>
            <p:ph type="title"/>
          </p:nvPr>
        </p:nvSpPr>
        <p:spPr>
          <a:xfrm>
            <a:off x="609600" y="756138"/>
            <a:ext cx="10972800" cy="1066800"/>
          </a:xfrm>
        </p:spPr>
        <p:txBody>
          <a:bodyPr/>
          <a:lstStyle/>
          <a:p>
            <a:r>
              <a:rPr lang="en-US" dirty="0"/>
              <a:t>Decision Tree Regression: Visualizing the tree</a:t>
            </a:r>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quarter" idx="4"/>
          </p:nvPr>
        </p:nvPicPr>
        <p:blipFill>
          <a:blip r:embed="rId2"/>
          <a:stretch>
            <a:fillRect/>
          </a:stretch>
        </p:blipFill>
        <p:spPr>
          <a:xfrm>
            <a:off x="6291073" y="2627496"/>
            <a:ext cx="4162425" cy="1371600"/>
          </a:xfrm>
          <a:prstGeom prst="rect">
            <a:avLst/>
          </a:prstGeom>
        </p:spPr>
      </p:pic>
      <p:sp>
        <p:nvSpPr>
          <p:cNvPr id="11" name="Text Placeholder 10"/>
          <p:cNvSpPr>
            <a:spLocks noGrp="1"/>
          </p:cNvSpPr>
          <p:nvPr>
            <p:ph type="body" sz="half" idx="3"/>
          </p:nvPr>
        </p:nvSpPr>
        <p:spPr>
          <a:xfrm>
            <a:off x="6291073" y="2025280"/>
            <a:ext cx="5389033" cy="457200"/>
          </a:xfrm>
        </p:spPr>
        <p:txBody>
          <a:bodyPr/>
          <a:lstStyle/>
          <a:p>
            <a:r>
              <a:rPr lang="en-US" dirty="0"/>
              <a:t>Summary</a:t>
            </a:r>
          </a:p>
        </p:txBody>
      </p:sp>
      <p:sp>
        <p:nvSpPr>
          <p:cNvPr id="9" name="Text Placeholder 8"/>
          <p:cNvSpPr>
            <a:spLocks noGrp="1"/>
          </p:cNvSpPr>
          <p:nvPr>
            <p:ph type="body" idx="1"/>
          </p:nvPr>
        </p:nvSpPr>
        <p:spPr>
          <a:xfrm>
            <a:off x="508000" y="2019302"/>
            <a:ext cx="5388864" cy="457200"/>
          </a:xfrm>
        </p:spPr>
        <p:txBody>
          <a:bodyPr/>
          <a:lstStyle/>
          <a:p>
            <a:r>
              <a:rPr lang="en-US" dirty="0"/>
              <a:t>Code Snippet</a:t>
            </a:r>
          </a:p>
        </p:txBody>
      </p:sp>
      <p:sp>
        <p:nvSpPr>
          <p:cNvPr id="2" name="Title 1"/>
          <p:cNvSpPr>
            <a:spLocks noGrp="1"/>
          </p:cNvSpPr>
          <p:nvPr>
            <p:ph type="title"/>
          </p:nvPr>
        </p:nvSpPr>
        <p:spPr>
          <a:xfrm>
            <a:off x="504106" y="931984"/>
            <a:ext cx="11176000" cy="1069848"/>
          </a:xfrm>
        </p:spPr>
        <p:txBody>
          <a:bodyPr>
            <a:normAutofit fontScale="90000"/>
          </a:bodyPr>
          <a:lstStyle/>
          <a:p>
            <a:r>
              <a:rPr lang="en-US" dirty="0"/>
              <a:t>Decision Tree Regression: Evaluating &amp; Improving Performance &amp; MAE</a:t>
            </a:r>
          </a:p>
        </p:txBody>
      </p:sp>
      <p:pic>
        <p:nvPicPr>
          <p:cNvPr id="13" name="Content Placeholder 12"/>
          <p:cNvPicPr>
            <a:picLocks noGrp="1" noChangeAspect="1"/>
          </p:cNvPicPr>
          <p:nvPr>
            <p:ph sz="quarter" idx="2"/>
          </p:nvPr>
        </p:nvPicPr>
        <p:blipFill>
          <a:blip r:embed="rId3"/>
          <a:stretch>
            <a:fillRect/>
          </a:stretch>
        </p:blipFill>
        <p:spPr>
          <a:xfrm>
            <a:off x="504106" y="2627496"/>
            <a:ext cx="3352800" cy="914400"/>
          </a:xfrm>
          <a:prstGeom prst="rect">
            <a:avLst/>
          </a:prstGeom>
        </p:spPr>
      </p:pic>
      <p:pic>
        <p:nvPicPr>
          <p:cNvPr id="3" name="Picture 2"/>
          <p:cNvPicPr>
            <a:picLocks noChangeAspect="1"/>
          </p:cNvPicPr>
          <p:nvPr/>
        </p:nvPicPr>
        <p:blipFill>
          <a:blip r:embed="rId4"/>
          <a:stretch>
            <a:fillRect/>
          </a:stretch>
        </p:blipFill>
        <p:spPr>
          <a:xfrm>
            <a:off x="504106" y="3803332"/>
            <a:ext cx="4124325" cy="866775"/>
          </a:xfrm>
          <a:prstGeom prst="rect">
            <a:avLst/>
          </a:prstGeom>
        </p:spPr>
      </p:pic>
      <p:pic>
        <p:nvPicPr>
          <p:cNvPr id="4" name="Picture 3"/>
          <p:cNvPicPr>
            <a:picLocks noChangeAspect="1"/>
          </p:cNvPicPr>
          <p:nvPr/>
        </p:nvPicPr>
        <p:blipFill>
          <a:blip r:embed="rId5"/>
          <a:stretch>
            <a:fillRect/>
          </a:stretch>
        </p:blipFill>
        <p:spPr>
          <a:xfrm>
            <a:off x="6291073" y="4236719"/>
            <a:ext cx="4105275" cy="904875"/>
          </a:xfrm>
          <a:prstGeom prst="rect">
            <a:avLst/>
          </a:prstGeom>
        </p:spPr>
      </p:pic>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317439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2600"/>
            <a:ext cx="10972800" cy="4821936"/>
          </a:xfrm>
        </p:spPr>
        <p:txBody>
          <a:bodyPr>
            <a:normAutofit/>
          </a:bodyPr>
          <a:lstStyle/>
          <a:p>
            <a:pPr marL="342900" indent="-342900" algn="just">
              <a:buFont typeface="+mj-lt"/>
              <a:buAutoNum type="arabicPeriod"/>
            </a:pPr>
            <a:r>
              <a:rPr lang="en-US" sz="1800" dirty="0"/>
              <a:t>The Prudential life insurance dataset has 127 independent variables and 1 dependent variables with over 58000 records. These 128 features are either continuous, discrete or categorical in nature.</a:t>
            </a:r>
          </a:p>
          <a:p>
            <a:pPr marL="342900" indent="-342900" algn="just">
              <a:buFont typeface="+mj-lt"/>
              <a:buAutoNum type="arabicPeriod"/>
            </a:pPr>
            <a:r>
              <a:rPr lang="en-US" sz="1800" dirty="0"/>
              <a:t>Some of the continuous columns like Employment_Info_1, Employment_Info_4, Family_Hist_2 and discrete columns like Medical_History_1, Medical_History_15 had missing/NA values. Such values were replaced by the mean of values of the respective column they were present in. Mean was used instead of max, min or frequent value for this purpose so that the distribution of the values is not disturbed.</a:t>
            </a:r>
          </a:p>
          <a:p>
            <a:pPr marL="342900" indent="-342900" algn="just">
              <a:buFont typeface="+mj-lt"/>
              <a:buAutoNum type="arabicPeriod"/>
            </a:pPr>
            <a:r>
              <a:rPr lang="en-US" sz="1800" dirty="0"/>
              <a:t>Some of the discrete columns like Medical_History_10, Medical_History_24 had over 90% missing values so such columns were eliminated from the study.</a:t>
            </a:r>
          </a:p>
          <a:p>
            <a:pPr marL="342900" indent="-342900" algn="just">
              <a:buFont typeface="+mj-lt"/>
              <a:buAutoNum type="arabicPeriod"/>
            </a:pPr>
            <a:r>
              <a:rPr lang="en-US" sz="1800" dirty="0"/>
              <a:t>Categorical columns like Product_Info_3, Medical_History_2, Employment_Info_2 had more than six categories which led to their elimination from the dataset.</a:t>
            </a:r>
          </a:p>
          <a:p>
            <a:pPr marL="342900" indent="-342900" algn="just">
              <a:buFont typeface="+mj-lt"/>
              <a:buAutoNum type="arabicPeriod"/>
            </a:pPr>
            <a:r>
              <a:rPr lang="en-US" sz="1800" dirty="0"/>
              <a:t>Product_Info_2 having values like A1,B1 was split into two separate columns having Product_Info_2_Char and Product_Info_2_Number which contained the records corresponding character (ex. A) and number (ex. 1).</a:t>
            </a:r>
          </a:p>
          <a:p>
            <a:pPr marL="342900" indent="-342900" algn="just">
              <a:buFont typeface="+mj-lt"/>
              <a:buAutoNum type="arabicPeriod"/>
            </a:pPr>
            <a:r>
              <a:rPr lang="en-US" sz="1800" dirty="0"/>
              <a:t>Categorical columns with two values (ex. 1, 2) were converted to Binary (0, 1) and those having more than 2 values were split into different columns using 1 to N transformation.</a:t>
            </a:r>
          </a:p>
          <a:p>
            <a:pPr marL="342900" indent="-342900" algn="just">
              <a:buFont typeface="+mj-lt"/>
              <a:buAutoNum type="arabicPeriod"/>
            </a:pPr>
            <a:r>
              <a:rPr lang="en-US" sz="1800" dirty="0"/>
              <a:t>Discrete columns like Medical_History_1_D and Medical_History_15_D having minimum value 0 and maximum value 240 were normalized between 0 to 1 using normalization formula.</a:t>
            </a:r>
          </a:p>
          <a:p>
            <a:endParaRPr lang="en-US" dirty="0"/>
          </a:p>
        </p:txBody>
      </p:sp>
      <p:sp>
        <p:nvSpPr>
          <p:cNvPr id="2" name="Title 1"/>
          <p:cNvSpPr>
            <a:spLocks noGrp="1"/>
          </p:cNvSpPr>
          <p:nvPr>
            <p:ph type="title"/>
          </p:nvPr>
        </p:nvSpPr>
        <p:spPr>
          <a:xfrm>
            <a:off x="609600" y="714375"/>
            <a:ext cx="10972800" cy="1038225"/>
          </a:xfrm>
        </p:spPr>
        <p:txBody>
          <a:bodyPr/>
          <a:lstStyle/>
          <a:p>
            <a:r>
              <a:rPr lang="en-US" u="sng" dirty="0"/>
              <a:t>Data Pre-processing and Cleaning</a:t>
            </a: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62125"/>
            <a:ext cx="10972800" cy="4812411"/>
          </a:xfrm>
        </p:spPr>
        <p:txBody>
          <a:bodyPr>
            <a:normAutofit fontScale="92500"/>
          </a:bodyPr>
          <a:lstStyle/>
          <a:p>
            <a:pPr algn="just"/>
            <a:r>
              <a:rPr lang="en-US" sz="1800" dirty="0"/>
              <a:t>The multiple linear regression is used to explain the relationship between one continuous dependent variable from two or more independent variables.</a:t>
            </a:r>
          </a:p>
          <a:p>
            <a:pPr algn="just"/>
            <a:r>
              <a:rPr lang="en-US" sz="1800" dirty="0"/>
              <a:t>Steps involved during building the multiple linear regression model for the prudential life insurance dataset were:</a:t>
            </a:r>
          </a:p>
          <a:p>
            <a:pPr marL="452628" indent="-342900" algn="just">
              <a:buFont typeface="+mj-lt"/>
              <a:buAutoNum type="arabicPeriod"/>
            </a:pPr>
            <a:r>
              <a:rPr lang="en-US" sz="1800" dirty="0"/>
              <a:t>Splitting the dataset into test dataset and train dataset. </a:t>
            </a:r>
          </a:p>
          <a:p>
            <a:pPr marL="452628" indent="-342900" algn="just">
              <a:buFont typeface="+mj-lt"/>
              <a:buAutoNum type="arabicPeriod"/>
            </a:pPr>
            <a:r>
              <a:rPr lang="en-US" sz="1800" dirty="0"/>
              <a:t>Generating the first linear regression model with all the 127 independent variables and checking R-squared and adjusted R-squared values.</a:t>
            </a:r>
          </a:p>
          <a:p>
            <a:pPr marL="452628" indent="-342900" algn="just">
              <a:buFont typeface="+mj-lt"/>
              <a:buAutoNum type="arabicPeriod"/>
            </a:pPr>
            <a:r>
              <a:rPr lang="en-US" sz="1800" dirty="0"/>
              <a:t>After building the model many variables had singularity (similarity) with other variables leading to their elimination.</a:t>
            </a:r>
          </a:p>
          <a:p>
            <a:pPr marL="452628" indent="-342900" algn="just">
              <a:buFont typeface="+mj-lt"/>
              <a:buAutoNum type="arabicPeriod"/>
            </a:pPr>
            <a:r>
              <a:rPr lang="en-US" sz="1800" dirty="0"/>
              <a:t>Again the model was build this time with fewer number of columns and R-squared, adjusted R-squared were checked.</a:t>
            </a:r>
          </a:p>
          <a:p>
            <a:pPr marL="452628" indent="-342900" algn="just">
              <a:buFont typeface="+mj-lt"/>
              <a:buAutoNum type="arabicPeriod"/>
            </a:pPr>
            <a:r>
              <a:rPr lang="en-US" sz="1800" dirty="0"/>
              <a:t>This time the variables (columns) having less or no significance in the model on observing their significant codes were eliminated.</a:t>
            </a:r>
          </a:p>
          <a:p>
            <a:pPr marL="452628" indent="-342900" algn="just">
              <a:buFont typeface="+mj-lt"/>
              <a:buAutoNum type="arabicPeriod"/>
            </a:pPr>
            <a:r>
              <a:rPr lang="en-US" sz="1800" dirty="0"/>
              <a:t>The final linear regression model was selected after the R-squared and adjusted R-squared values started to decrease after eliminating more columns that were later restored.</a:t>
            </a:r>
          </a:p>
          <a:p>
            <a:pPr marL="452628" indent="-342900" algn="just">
              <a:buFont typeface="+mj-lt"/>
              <a:buAutoNum type="arabicPeriod"/>
            </a:pPr>
            <a:r>
              <a:rPr lang="en-US" sz="1800" dirty="0"/>
              <a:t>The final model was used to predict the Response variable for the test dataset predicting values anywhere between  1 to 8.</a:t>
            </a:r>
          </a:p>
          <a:p>
            <a:pPr marL="452628" indent="-342900" algn="just">
              <a:buFont typeface="+mj-lt"/>
              <a:buAutoNum type="arabicPeriod"/>
            </a:pPr>
            <a:r>
              <a:rPr lang="en-US" sz="1800" dirty="0"/>
              <a:t>The predicted output and the actual output was then used to get the mean squared error by applying MSE formula.</a:t>
            </a:r>
          </a:p>
        </p:txBody>
      </p:sp>
      <p:sp>
        <p:nvSpPr>
          <p:cNvPr id="2" name="Title 1"/>
          <p:cNvSpPr>
            <a:spLocks noGrp="1"/>
          </p:cNvSpPr>
          <p:nvPr>
            <p:ph type="title"/>
          </p:nvPr>
        </p:nvSpPr>
        <p:spPr>
          <a:xfrm>
            <a:off x="609600" y="685800"/>
            <a:ext cx="10972800" cy="1200150"/>
          </a:xfrm>
        </p:spPr>
        <p:txBody>
          <a:bodyPr/>
          <a:lstStyle/>
          <a:p>
            <a:r>
              <a:rPr lang="en-US" u="sng" dirty="0"/>
              <a:t>Multiple Linear Regression: Introduction &amp; Steps</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6291073" y="2244970"/>
            <a:ext cx="5389033" cy="4349749"/>
          </a:xfrm>
        </p:spPr>
        <p:txBody>
          <a:bodyPr>
            <a:normAutofit/>
          </a:bodyPr>
          <a:lstStyle/>
          <a:p>
            <a:r>
              <a:rPr lang="en-US" dirty="0"/>
              <a:t>First model summary:  </a:t>
            </a:r>
          </a:p>
          <a:p>
            <a:pPr lvl="1"/>
            <a:r>
              <a:rPr lang="en-US" sz="1700" dirty="0">
                <a:ln w="0"/>
                <a:ea typeface="Athelas" charset="0"/>
                <a:cs typeface="Athelas" charset="0"/>
              </a:rPr>
              <a:t>Residual standard error: 1.959 on 41519 degrees of freedom</a:t>
            </a:r>
          </a:p>
          <a:p>
            <a:pPr lvl="1"/>
            <a:r>
              <a:rPr lang="en-US" sz="1700" dirty="0">
                <a:ln w="0"/>
                <a:ea typeface="Athelas" charset="0"/>
                <a:cs typeface="Athelas" charset="0"/>
              </a:rPr>
              <a:t>Multiple R-squared:  0.3645	</a:t>
            </a:r>
          </a:p>
          <a:p>
            <a:pPr lvl="1"/>
            <a:r>
              <a:rPr lang="en-US" sz="1700" dirty="0">
                <a:ln w="0"/>
                <a:ea typeface="Athelas" charset="0"/>
                <a:cs typeface="Athelas" charset="0"/>
              </a:rPr>
              <a:t>Adjusted R-squared:  0.3638 </a:t>
            </a:r>
          </a:p>
          <a:p>
            <a:pPr lvl="1"/>
            <a:r>
              <a:rPr lang="en-US" sz="1700" dirty="0">
                <a:ln w="0"/>
                <a:ea typeface="Athelas" charset="0"/>
                <a:cs typeface="Athelas" charset="0"/>
              </a:rPr>
              <a:t>F-statistic: 506.6 on 47 and 41519 DF</a:t>
            </a:r>
          </a:p>
          <a:p>
            <a:pPr lvl="1"/>
            <a:r>
              <a:rPr lang="en-US" sz="1700" dirty="0">
                <a:ln w="0"/>
                <a:ea typeface="Athelas" charset="0"/>
                <a:cs typeface="Athelas" charset="0"/>
              </a:rPr>
              <a:t>p-value: &lt; 2.2e-16</a:t>
            </a:r>
          </a:p>
          <a:p>
            <a:pPr marL="109728" indent="0">
              <a:buNone/>
            </a:pPr>
            <a:endParaRPr lang="en-US" dirty="0"/>
          </a:p>
        </p:txBody>
      </p:sp>
      <p:sp>
        <p:nvSpPr>
          <p:cNvPr id="11" name="Text Placeholder 10"/>
          <p:cNvSpPr>
            <a:spLocks noGrp="1"/>
          </p:cNvSpPr>
          <p:nvPr>
            <p:ph type="body" sz="half" idx="3"/>
          </p:nvPr>
        </p:nvSpPr>
        <p:spPr>
          <a:xfrm>
            <a:off x="6291073" y="1787770"/>
            <a:ext cx="5389033" cy="457200"/>
          </a:xfrm>
        </p:spPr>
        <p:txBody>
          <a:bodyPr/>
          <a:lstStyle/>
          <a:p>
            <a:r>
              <a:rPr lang="en-US" dirty="0"/>
              <a:t>Summary</a:t>
            </a:r>
          </a:p>
        </p:txBody>
      </p:sp>
      <p:sp>
        <p:nvSpPr>
          <p:cNvPr id="3" name="Content Placeholder 2"/>
          <p:cNvSpPr>
            <a:spLocks noGrp="1"/>
          </p:cNvSpPr>
          <p:nvPr>
            <p:ph sz="quarter" idx="2"/>
          </p:nvPr>
        </p:nvSpPr>
        <p:spPr>
          <a:xfrm>
            <a:off x="508000" y="2244970"/>
            <a:ext cx="5388864" cy="4349749"/>
          </a:xfrm>
        </p:spPr>
        <p:txBody>
          <a:bodyPr>
            <a:normAutofit/>
          </a:bodyPr>
          <a:lstStyle/>
          <a:p>
            <a:r>
              <a:rPr lang="en-US" dirty="0"/>
              <a:t>Data split:</a:t>
            </a:r>
          </a:p>
          <a:p>
            <a:endParaRPr lang="en-US" dirty="0"/>
          </a:p>
          <a:p>
            <a:endParaRPr lang="en-US" dirty="0"/>
          </a:p>
          <a:p>
            <a:endParaRPr lang="en-US" dirty="0"/>
          </a:p>
          <a:p>
            <a:pPr marL="109728" indent="0">
              <a:buNone/>
            </a:pPr>
            <a:endParaRPr lang="en-US" dirty="0"/>
          </a:p>
          <a:p>
            <a:endParaRPr lang="en-US" dirty="0"/>
          </a:p>
          <a:p>
            <a:endParaRPr lang="en-US" dirty="0"/>
          </a:p>
          <a:p>
            <a:r>
              <a:rPr lang="en-US" dirty="0"/>
              <a:t>First Model:</a:t>
            </a:r>
          </a:p>
          <a:p>
            <a:endParaRPr lang="en-US" dirty="0"/>
          </a:p>
          <a:p>
            <a:pPr marL="109728" indent="0">
              <a:buNone/>
            </a:pPr>
            <a:endParaRPr lang="en-US" dirty="0"/>
          </a:p>
          <a:p>
            <a:endParaRPr lang="en-US" dirty="0"/>
          </a:p>
          <a:p>
            <a:pPr marL="109728" indent="0">
              <a:buNone/>
            </a:pPr>
            <a:endParaRPr lang="en-US" dirty="0"/>
          </a:p>
        </p:txBody>
      </p:sp>
      <p:sp>
        <p:nvSpPr>
          <p:cNvPr id="10" name="Text Placeholder 9"/>
          <p:cNvSpPr>
            <a:spLocks noGrp="1"/>
          </p:cNvSpPr>
          <p:nvPr>
            <p:ph type="body" idx="1"/>
          </p:nvPr>
        </p:nvSpPr>
        <p:spPr>
          <a:xfrm>
            <a:off x="508000" y="1787770"/>
            <a:ext cx="5388864" cy="457200"/>
          </a:xfrm>
        </p:spPr>
        <p:txBody>
          <a:bodyPr/>
          <a:lstStyle/>
          <a:p>
            <a:r>
              <a:rPr lang="en-US" dirty="0"/>
              <a:t>Code Snippet</a:t>
            </a:r>
          </a:p>
        </p:txBody>
      </p:sp>
      <p:sp>
        <p:nvSpPr>
          <p:cNvPr id="2" name="Title 1"/>
          <p:cNvSpPr>
            <a:spLocks noGrp="1"/>
          </p:cNvSpPr>
          <p:nvPr>
            <p:ph type="title"/>
          </p:nvPr>
        </p:nvSpPr>
        <p:spPr>
          <a:xfrm>
            <a:off x="508000" y="695325"/>
            <a:ext cx="11176000" cy="1095375"/>
          </a:xfrm>
        </p:spPr>
        <p:txBody>
          <a:bodyPr>
            <a:normAutofit/>
          </a:bodyPr>
          <a:lstStyle/>
          <a:p>
            <a:r>
              <a:rPr lang="en-US" dirty="0"/>
              <a:t>Multiple Linear Regression: Code &amp; Summary</a:t>
            </a:r>
          </a:p>
        </p:txBody>
      </p:sp>
      <p:pic>
        <p:nvPicPr>
          <p:cNvPr id="4" name="Picture 3"/>
          <p:cNvPicPr>
            <a:picLocks noChangeAspect="1"/>
          </p:cNvPicPr>
          <p:nvPr/>
        </p:nvPicPr>
        <p:blipFill>
          <a:blip r:embed="rId3"/>
          <a:stretch>
            <a:fillRect/>
          </a:stretch>
        </p:blipFill>
        <p:spPr>
          <a:xfrm>
            <a:off x="964057" y="2637402"/>
            <a:ext cx="4476750" cy="1887780"/>
          </a:xfrm>
          <a:prstGeom prst="rect">
            <a:avLst/>
          </a:prstGeom>
        </p:spPr>
      </p:pic>
      <p:pic>
        <p:nvPicPr>
          <p:cNvPr id="6" name="Picture 5"/>
          <p:cNvPicPr>
            <a:picLocks noChangeAspect="1"/>
          </p:cNvPicPr>
          <p:nvPr/>
        </p:nvPicPr>
        <p:blipFill>
          <a:blip r:embed="rId4"/>
          <a:stretch>
            <a:fillRect/>
          </a:stretch>
        </p:blipFill>
        <p:spPr>
          <a:xfrm>
            <a:off x="964057" y="4979452"/>
            <a:ext cx="3743325" cy="508657"/>
          </a:xfrm>
          <a:prstGeom prst="rect">
            <a:avLst/>
          </a:prstGeom>
        </p:spPr>
      </p:pic>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2"/>
          </p:nvPr>
        </p:nvPicPr>
        <p:blipFill>
          <a:blip r:embed="rId2"/>
          <a:stretch>
            <a:fillRect/>
          </a:stretch>
        </p:blipFill>
        <p:spPr>
          <a:xfrm>
            <a:off x="508000" y="2320582"/>
            <a:ext cx="10760075" cy="3261068"/>
          </a:xfrm>
          <a:prstGeom prst="rect">
            <a:avLst/>
          </a:prstGeom>
        </p:spPr>
      </p:pic>
      <p:sp>
        <p:nvSpPr>
          <p:cNvPr id="2" name="Text Placeholder 1"/>
          <p:cNvSpPr>
            <a:spLocks noGrp="1"/>
          </p:cNvSpPr>
          <p:nvPr>
            <p:ph type="body" idx="1"/>
          </p:nvPr>
        </p:nvSpPr>
        <p:spPr>
          <a:xfrm>
            <a:off x="507999" y="1807991"/>
            <a:ext cx="10760076" cy="457200"/>
          </a:xfrm>
        </p:spPr>
        <p:txBody>
          <a:bodyPr/>
          <a:lstStyle/>
          <a:p>
            <a:r>
              <a:rPr lang="en-US" dirty="0"/>
              <a:t>Code Snippet</a:t>
            </a:r>
          </a:p>
        </p:txBody>
      </p:sp>
      <p:sp>
        <p:nvSpPr>
          <p:cNvPr id="9" name="Title 8"/>
          <p:cNvSpPr>
            <a:spLocks noGrp="1"/>
          </p:cNvSpPr>
          <p:nvPr>
            <p:ph type="title"/>
          </p:nvPr>
        </p:nvSpPr>
        <p:spPr>
          <a:xfrm>
            <a:off x="508000" y="742950"/>
            <a:ext cx="11176000" cy="1009650"/>
          </a:xfrm>
        </p:spPr>
        <p:txBody>
          <a:bodyPr/>
          <a:lstStyle/>
          <a:p>
            <a:r>
              <a:rPr lang="en-US" dirty="0"/>
              <a:t>Multiple Linear Regression: Code &amp; Summary</a:t>
            </a: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3"/>
          </p:nvPr>
        </p:nvSpPr>
        <p:spPr>
          <a:xfrm>
            <a:off x="6291072" y="1787770"/>
            <a:ext cx="5389033" cy="457200"/>
          </a:xfrm>
        </p:spPr>
        <p:txBody>
          <a:bodyPr/>
          <a:lstStyle/>
          <a:p>
            <a:r>
              <a:rPr lang="en-US" dirty="0"/>
              <a:t>Final Model</a:t>
            </a:r>
          </a:p>
        </p:txBody>
      </p:sp>
      <p:sp>
        <p:nvSpPr>
          <p:cNvPr id="3" name="Content Placeholder 2"/>
          <p:cNvSpPr>
            <a:spLocks noGrp="1"/>
          </p:cNvSpPr>
          <p:nvPr>
            <p:ph sz="quarter" idx="2"/>
          </p:nvPr>
        </p:nvSpPr>
        <p:spPr>
          <a:xfrm>
            <a:off x="508000" y="2244970"/>
            <a:ext cx="5388864" cy="4349749"/>
          </a:xfrm>
        </p:spPr>
        <p:txBody>
          <a:bodyPr/>
          <a:lstStyle/>
          <a:p>
            <a:pPr marL="109728" indent="0">
              <a:buNone/>
            </a:pPr>
            <a:endParaRPr lang="en-US" dirty="0"/>
          </a:p>
        </p:txBody>
      </p:sp>
      <p:sp>
        <p:nvSpPr>
          <p:cNvPr id="7" name="Text Placeholder 6"/>
          <p:cNvSpPr>
            <a:spLocks noGrp="1"/>
          </p:cNvSpPr>
          <p:nvPr>
            <p:ph type="body" idx="1"/>
          </p:nvPr>
        </p:nvSpPr>
        <p:spPr>
          <a:xfrm>
            <a:off x="508000" y="1802423"/>
            <a:ext cx="5388864" cy="442547"/>
          </a:xfrm>
        </p:spPr>
        <p:txBody>
          <a:bodyPr/>
          <a:lstStyle/>
          <a:p>
            <a:r>
              <a:rPr lang="en-US" dirty="0"/>
              <a:t>First Model</a:t>
            </a:r>
          </a:p>
        </p:txBody>
      </p:sp>
      <p:sp>
        <p:nvSpPr>
          <p:cNvPr id="2" name="Title 1"/>
          <p:cNvSpPr>
            <a:spLocks noGrp="1"/>
          </p:cNvSpPr>
          <p:nvPr>
            <p:ph type="title"/>
          </p:nvPr>
        </p:nvSpPr>
        <p:spPr>
          <a:xfrm>
            <a:off x="508000" y="694592"/>
            <a:ext cx="11176000" cy="1107831"/>
          </a:xfrm>
        </p:spPr>
        <p:txBody>
          <a:bodyPr/>
          <a:lstStyle/>
          <a:p>
            <a:r>
              <a:rPr lang="en-US" dirty="0"/>
              <a:t>Multiple Linear Regression: Wrap-up</a:t>
            </a:r>
          </a:p>
        </p:txBody>
      </p:sp>
      <p:pic>
        <p:nvPicPr>
          <p:cNvPr id="6" name="Picture 5"/>
          <p:cNvPicPr>
            <a:picLocks noChangeAspect="1"/>
          </p:cNvPicPr>
          <p:nvPr/>
        </p:nvPicPr>
        <p:blipFill>
          <a:blip r:embed="rId2"/>
          <a:stretch>
            <a:fillRect/>
          </a:stretch>
        </p:blipFill>
        <p:spPr>
          <a:xfrm>
            <a:off x="641838" y="2352897"/>
            <a:ext cx="5221389" cy="3924809"/>
          </a:xfrm>
          <a:prstGeom prst="rect">
            <a:avLst/>
          </a:prstGeom>
        </p:spPr>
      </p:pic>
      <p:sp>
        <p:nvSpPr>
          <p:cNvPr id="11" name="Content Placeholder 10"/>
          <p:cNvSpPr>
            <a:spLocks noGrp="1"/>
          </p:cNvSpPr>
          <p:nvPr>
            <p:ph sz="quarter" idx="4"/>
          </p:nvPr>
        </p:nvSpPr>
        <p:spPr>
          <a:xfrm>
            <a:off x="6291073" y="2244970"/>
            <a:ext cx="5389033" cy="4349749"/>
          </a:xfrm>
        </p:spPr>
        <p:txBody>
          <a:bodyPr/>
          <a:lstStyle/>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r>
              <a:rPr lang="en-US" dirty="0"/>
              <a:t>RMSE = 1.988140</a:t>
            </a:r>
          </a:p>
        </p:txBody>
      </p:sp>
      <p:pic>
        <p:nvPicPr>
          <p:cNvPr id="12" name="Picture 11"/>
          <p:cNvPicPr>
            <a:picLocks noChangeAspect="1"/>
          </p:cNvPicPr>
          <p:nvPr/>
        </p:nvPicPr>
        <p:blipFill>
          <a:blip r:embed="rId3"/>
          <a:stretch>
            <a:fillRect/>
          </a:stretch>
        </p:blipFill>
        <p:spPr>
          <a:xfrm>
            <a:off x="6483226" y="2352898"/>
            <a:ext cx="4691041" cy="3429835"/>
          </a:xfrm>
          <a:prstGeom prst="rect">
            <a:avLst/>
          </a:prstGeom>
        </p:spPr>
      </p:pic>
      <p:pic>
        <p:nvPicPr>
          <p:cNvPr id="4" name="Picture 3"/>
          <p:cNvPicPr>
            <a:picLocks noChangeAspect="1"/>
          </p:cNvPicPr>
          <p:nvPr/>
        </p:nvPicPr>
        <p:blipFill>
          <a:blip r:embed="rId4"/>
          <a:stretch>
            <a:fillRect/>
          </a:stretch>
        </p:blipFill>
        <p:spPr>
          <a:xfrm>
            <a:off x="9052983" y="5792134"/>
            <a:ext cx="1809750" cy="802585"/>
          </a:xfrm>
          <a:prstGeom prst="rect">
            <a:avLst/>
          </a:prstGeom>
        </p:spPr>
      </p:pic>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81175"/>
            <a:ext cx="10972800" cy="4793361"/>
          </a:xfrm>
        </p:spPr>
        <p:txBody>
          <a:bodyPr>
            <a:normAutofit/>
          </a:bodyPr>
          <a:lstStyle/>
          <a:p>
            <a:r>
              <a:rPr lang="en-US" sz="2400" dirty="0"/>
              <a:t>Support Vector Machines are very specific class of algorithms, characterized by usage of kernels, absence of local minima, sparseness of the solution and capacity control obtained by acting on the margin, or on number of support vectors, etc. </a:t>
            </a:r>
          </a:p>
          <a:p>
            <a:pPr algn="just"/>
            <a:r>
              <a:rPr lang="en-US" sz="2400" dirty="0"/>
              <a:t>Steps involved during building the support vector machines model for the prudential life insurance dataset were:</a:t>
            </a:r>
          </a:p>
          <a:p>
            <a:pPr marL="624078" indent="-514350" algn="just">
              <a:buFont typeface="+mj-lt"/>
              <a:buAutoNum type="arabicPeriod"/>
            </a:pPr>
            <a:r>
              <a:rPr lang="en-US" sz="2400" dirty="0"/>
              <a:t>Removing the redundant data on the basis of multiple linear regression model study.</a:t>
            </a:r>
          </a:p>
          <a:p>
            <a:pPr marL="624078" indent="-514350" algn="just">
              <a:buFont typeface="+mj-lt"/>
              <a:buAutoNum type="arabicPeriod"/>
            </a:pPr>
            <a:r>
              <a:rPr lang="en-US" sz="2400" dirty="0"/>
              <a:t>Dimension Reduction using Random Forest.</a:t>
            </a:r>
          </a:p>
          <a:p>
            <a:pPr marL="624078" indent="-514350" algn="just">
              <a:buFont typeface="+mj-lt"/>
              <a:buAutoNum type="arabicPeriod"/>
            </a:pPr>
            <a:r>
              <a:rPr lang="en-US" sz="2400" dirty="0"/>
              <a:t>Build the SVM Regression Model</a:t>
            </a:r>
          </a:p>
          <a:p>
            <a:pPr marL="624078" indent="-514350" algn="just">
              <a:buFont typeface="+mj-lt"/>
              <a:buAutoNum type="arabicPeriod"/>
            </a:pPr>
            <a:r>
              <a:rPr lang="en-US" sz="2400" dirty="0"/>
              <a:t>Build and Evaluate.</a:t>
            </a:r>
          </a:p>
        </p:txBody>
      </p:sp>
      <p:sp>
        <p:nvSpPr>
          <p:cNvPr id="2" name="Title 1"/>
          <p:cNvSpPr>
            <a:spLocks noGrp="1"/>
          </p:cNvSpPr>
          <p:nvPr>
            <p:ph type="title"/>
          </p:nvPr>
        </p:nvSpPr>
        <p:spPr>
          <a:xfrm>
            <a:off x="609600" y="714375"/>
            <a:ext cx="10972800" cy="1066800"/>
          </a:xfrm>
        </p:spPr>
        <p:txBody>
          <a:bodyPr/>
          <a:lstStyle/>
          <a:p>
            <a:r>
              <a:rPr lang="en-US" u="sng" dirty="0"/>
              <a:t>SVM Regression: Introduction &amp; Steps</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3"/>
          </p:nvPr>
        </p:nvSpPr>
        <p:spPr>
          <a:xfrm>
            <a:off x="6291072" y="1822323"/>
            <a:ext cx="5389033" cy="457200"/>
          </a:xfrm>
        </p:spPr>
        <p:txBody>
          <a:bodyPr/>
          <a:lstStyle/>
          <a:p>
            <a:r>
              <a:rPr lang="en-US" dirty="0"/>
              <a:t>Plot</a:t>
            </a:r>
          </a:p>
        </p:txBody>
      </p:sp>
      <p:pic>
        <p:nvPicPr>
          <p:cNvPr id="11" name="Content Placeholder 10"/>
          <p:cNvPicPr>
            <a:picLocks noGrp="1" noChangeAspect="1"/>
          </p:cNvPicPr>
          <p:nvPr>
            <p:ph sz="quarter" idx="2"/>
          </p:nvPr>
        </p:nvPicPr>
        <p:blipFill>
          <a:blip r:embed="rId2"/>
          <a:stretch>
            <a:fillRect/>
          </a:stretch>
        </p:blipFill>
        <p:spPr>
          <a:xfrm>
            <a:off x="508000" y="2371725"/>
            <a:ext cx="5389563" cy="4019550"/>
          </a:xfrm>
          <a:prstGeom prst="rect">
            <a:avLst/>
          </a:prstGeom>
        </p:spPr>
      </p:pic>
      <p:sp>
        <p:nvSpPr>
          <p:cNvPr id="3" name="Text Placeholder 2"/>
          <p:cNvSpPr>
            <a:spLocks noGrp="1"/>
          </p:cNvSpPr>
          <p:nvPr>
            <p:ph type="body" idx="1"/>
          </p:nvPr>
        </p:nvSpPr>
        <p:spPr>
          <a:xfrm>
            <a:off x="508000" y="1822323"/>
            <a:ext cx="5388864" cy="457200"/>
          </a:xfrm>
        </p:spPr>
        <p:txBody>
          <a:bodyPr/>
          <a:lstStyle/>
          <a:p>
            <a:r>
              <a:rPr lang="en-US" dirty="0"/>
              <a:t>Code Snippet</a:t>
            </a:r>
          </a:p>
        </p:txBody>
      </p:sp>
      <p:sp>
        <p:nvSpPr>
          <p:cNvPr id="2" name="Title 1"/>
          <p:cNvSpPr>
            <a:spLocks noGrp="1"/>
          </p:cNvSpPr>
          <p:nvPr>
            <p:ph type="title"/>
          </p:nvPr>
        </p:nvSpPr>
        <p:spPr>
          <a:xfrm>
            <a:off x="504106" y="752475"/>
            <a:ext cx="11176000" cy="1069848"/>
          </a:xfrm>
        </p:spPr>
        <p:txBody>
          <a:bodyPr/>
          <a:lstStyle/>
          <a:p>
            <a:r>
              <a:rPr lang="en-US" dirty="0"/>
              <a:t>SVM: Dimension Reduction</a:t>
            </a:r>
          </a:p>
        </p:txBody>
      </p:sp>
      <p:pic>
        <p:nvPicPr>
          <p:cNvPr id="4"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1072" y="2371725"/>
            <a:ext cx="3664138" cy="1644735"/>
          </a:xfrm>
        </p:spPr>
      </p:pic>
      <p:pic>
        <p:nvPicPr>
          <p:cNvPr id="14" name="Picture 13"/>
          <p:cNvPicPr>
            <a:picLocks noChangeAspect="1"/>
          </p:cNvPicPr>
          <p:nvPr/>
        </p:nvPicPr>
        <p:blipFill>
          <a:blip r:embed="rId4"/>
          <a:stretch>
            <a:fillRect/>
          </a:stretch>
        </p:blipFill>
        <p:spPr>
          <a:xfrm>
            <a:off x="6291072" y="4259792"/>
            <a:ext cx="4229100" cy="2270613"/>
          </a:xfrm>
          <a:prstGeom prst="rect">
            <a:avLst/>
          </a:prstGeom>
        </p:spPr>
      </p:pic>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3"/>
          </p:nvPr>
        </p:nvSpPr>
        <p:spPr>
          <a:xfrm>
            <a:off x="6291073" y="1831848"/>
            <a:ext cx="5389033" cy="457200"/>
          </a:xfrm>
        </p:spPr>
        <p:txBody>
          <a:bodyPr/>
          <a:lstStyle/>
          <a:p>
            <a:r>
              <a:rPr lang="en-US" dirty="0"/>
              <a:t>Summary</a:t>
            </a:r>
          </a:p>
        </p:txBody>
      </p:sp>
      <p:sp>
        <p:nvSpPr>
          <p:cNvPr id="5" name="Text Placeholder 4"/>
          <p:cNvSpPr>
            <a:spLocks noGrp="1"/>
          </p:cNvSpPr>
          <p:nvPr>
            <p:ph type="body" idx="1"/>
          </p:nvPr>
        </p:nvSpPr>
        <p:spPr>
          <a:xfrm>
            <a:off x="508000" y="1831848"/>
            <a:ext cx="5388864" cy="457200"/>
          </a:xfrm>
        </p:spPr>
        <p:txBody>
          <a:bodyPr/>
          <a:lstStyle/>
          <a:p>
            <a:r>
              <a:rPr lang="en-US" dirty="0"/>
              <a:t>Code Snippet</a:t>
            </a:r>
          </a:p>
        </p:txBody>
      </p:sp>
      <p:sp>
        <p:nvSpPr>
          <p:cNvPr id="6" name="Title 5"/>
          <p:cNvSpPr>
            <a:spLocks noGrp="1"/>
          </p:cNvSpPr>
          <p:nvPr>
            <p:ph type="title"/>
          </p:nvPr>
        </p:nvSpPr>
        <p:spPr>
          <a:xfrm>
            <a:off x="508000" y="762000"/>
            <a:ext cx="11176000" cy="1069848"/>
          </a:xfrm>
        </p:spPr>
        <p:txBody>
          <a:bodyPr/>
          <a:lstStyle/>
          <a:p>
            <a:r>
              <a:rPr lang="en-US" dirty="0"/>
              <a:t>SVM: Code &amp; Summary</a:t>
            </a:r>
          </a:p>
        </p:txBody>
      </p:sp>
      <p:pic>
        <p:nvPicPr>
          <p:cNvPr id="9" name="Content Placeholder 8"/>
          <p:cNvPicPr>
            <a:picLocks noGrp="1" noChangeAspect="1"/>
          </p:cNvPicPr>
          <p:nvPr>
            <p:ph sz="quarter" idx="4"/>
          </p:nvPr>
        </p:nvPicPr>
        <p:blipFill>
          <a:blip r:embed="rId2"/>
          <a:stretch>
            <a:fillRect/>
          </a:stretch>
        </p:blipFill>
        <p:spPr>
          <a:xfrm>
            <a:off x="6291073" y="2391291"/>
            <a:ext cx="5389562" cy="1875909"/>
          </a:xfrm>
          <a:prstGeom prst="rect">
            <a:avLst/>
          </a:prstGeom>
        </p:spPr>
      </p:pic>
      <p:pic>
        <p:nvPicPr>
          <p:cNvPr id="10" name="Picture 9"/>
          <p:cNvPicPr>
            <a:picLocks noChangeAspect="1"/>
          </p:cNvPicPr>
          <p:nvPr/>
        </p:nvPicPr>
        <p:blipFill>
          <a:blip r:embed="rId3"/>
          <a:stretch>
            <a:fillRect/>
          </a:stretch>
        </p:blipFill>
        <p:spPr>
          <a:xfrm>
            <a:off x="6291073" y="4369443"/>
            <a:ext cx="2438400" cy="447675"/>
          </a:xfrm>
          <a:prstGeom prst="rect">
            <a:avLst/>
          </a:prstGeom>
        </p:spPr>
      </p:pic>
      <p:pic>
        <p:nvPicPr>
          <p:cNvPr id="2" name="Content Placeholder 1"/>
          <p:cNvPicPr>
            <a:picLocks noGrp="1" noChangeAspect="1"/>
          </p:cNvPicPr>
          <p:nvPr>
            <p:ph sz="quarter" idx="2"/>
          </p:nvPr>
        </p:nvPicPr>
        <p:blipFill>
          <a:blip r:embed="rId4">
            <a:extLst>
              <a:ext uri="{28A0092B-C50C-407E-A947-70E740481C1C}">
                <a14:useLocalDpi xmlns:a14="http://schemas.microsoft.com/office/drawing/2010/main" val="0"/>
              </a:ext>
            </a:extLst>
          </a:blip>
          <a:stretch>
            <a:fillRect/>
          </a:stretch>
        </p:blipFill>
        <p:spPr>
          <a:xfrm>
            <a:off x="6286121" y="5006814"/>
            <a:ext cx="2298818" cy="1346269"/>
          </a:xfrm>
        </p:spPr>
      </p:pic>
      <p:pic>
        <p:nvPicPr>
          <p:cNvPr id="12" name="Picture 11"/>
          <p:cNvPicPr>
            <a:picLocks noChangeAspect="1"/>
          </p:cNvPicPr>
          <p:nvPr/>
        </p:nvPicPr>
        <p:blipFill>
          <a:blip r:embed="rId5"/>
          <a:stretch>
            <a:fillRect/>
          </a:stretch>
        </p:blipFill>
        <p:spPr>
          <a:xfrm>
            <a:off x="559037" y="2391291"/>
            <a:ext cx="5286790" cy="412380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5589" y="4959186"/>
            <a:ext cx="2514729" cy="1441524"/>
          </a:xfrm>
          <a:prstGeom prst="rect">
            <a:avLst/>
          </a:prstGeom>
        </p:spPr>
      </p:pic>
    </p:spTree>
    <p:extLst>
      <p:ext uri="{BB962C8B-B14F-4D97-AF65-F5344CB8AC3E}">
        <p14:creationId xmlns:p14="http://schemas.microsoft.com/office/powerpoint/2010/main" val="331355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603</Words>
  <Application>Microsoft Office PowerPoint</Application>
  <PresentationFormat>Widescreen</PresentationFormat>
  <Paragraphs>116</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Athelas</vt:lpstr>
      <vt:lpstr>Calibri</vt:lpstr>
      <vt:lpstr>Georgia</vt:lpstr>
      <vt:lpstr>Wingdings 2</vt:lpstr>
      <vt:lpstr>Training presentation</vt:lpstr>
      <vt:lpstr>Advances in Data Sciences Mid Term Project Prudential Life Insurance Assessment</vt:lpstr>
      <vt:lpstr>Data Pre-processing and Cleaning</vt:lpstr>
      <vt:lpstr>Multiple Linear Regression: Introduction &amp; Steps</vt:lpstr>
      <vt:lpstr>Multiple Linear Regression: Code &amp; Summary</vt:lpstr>
      <vt:lpstr>Multiple Linear Regression: Code &amp; Summary</vt:lpstr>
      <vt:lpstr>Multiple Linear Regression: Wrap-up</vt:lpstr>
      <vt:lpstr>SVM Regression: Introduction &amp; Steps</vt:lpstr>
      <vt:lpstr>SVM: Dimension Reduction</vt:lpstr>
      <vt:lpstr>SVM: Code &amp; Summary</vt:lpstr>
      <vt:lpstr>SVM: Wrap-up</vt:lpstr>
      <vt:lpstr>Decision Tree Regression: Introduction &amp; Steps</vt:lpstr>
      <vt:lpstr>Decision Tree Regression: Training/Exploring Model</vt:lpstr>
      <vt:lpstr>Decision Tree Regression: Variable Importance</vt:lpstr>
      <vt:lpstr>Decision Tree Regression: Visualizing the tree</vt:lpstr>
      <vt:lpstr>Decision Tree Regression: Evaluating &amp; Improving Performance &amp; MAE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2016-10-26T06:57:40Z</dcterms:created>
  <dcterms:modified xsi:type="dcterms:W3CDTF">2016-10-26T20:17:55Z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