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3" r:id="rId2"/>
    <p:sldId id="284" r:id="rId3"/>
    <p:sldId id="285" r:id="rId4"/>
    <p:sldId id="286" r:id="rId5"/>
    <p:sldId id="288" r:id="rId6"/>
    <p:sldId id="290" r:id="rId7"/>
    <p:sldId id="291" r:id="rId8"/>
    <p:sldId id="292" r:id="rId9"/>
    <p:sldId id="293" r:id="rId10"/>
    <p:sldId id="294" r:id="rId11"/>
    <p:sldId id="287"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F1D96B-DBC1-4CCA-82A8-0DD859B8BECA}"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n-US"/>
        </a:p>
      </dgm:t>
    </dgm:pt>
    <dgm:pt modelId="{F9F4EF87-6204-42BC-B2A5-8B3966A90D18}">
      <dgm:prSet>
        <dgm:style>
          <a:lnRef idx="2">
            <a:schemeClr val="accent5">
              <a:shade val="50000"/>
            </a:schemeClr>
          </a:lnRef>
          <a:fillRef idx="1">
            <a:schemeClr val="accent5"/>
          </a:fillRef>
          <a:effectRef idx="0">
            <a:schemeClr val="accent5"/>
          </a:effectRef>
          <a:fontRef idx="minor">
            <a:schemeClr val="lt1"/>
          </a:fontRef>
        </dgm:style>
      </dgm:prSet>
      <dgm:spPr>
        <a:solidFill>
          <a:schemeClr val="accent1">
            <a:lumMod val="60000"/>
            <a:lumOff val="40000"/>
          </a:schemeClr>
        </a:solidFill>
        <a:ln>
          <a:noFill/>
        </a:ln>
      </dgm:spPr>
      <dgm:t>
        <a:bodyPr/>
        <a:lstStyle/>
        <a:p>
          <a:r>
            <a:rPr lang="en-US" b="0" i="0" dirty="0"/>
            <a:t>The average Tip amount is somewhat same for all the regions except the Staten Island. The highest is on 4</a:t>
          </a:r>
          <a:r>
            <a:rPr lang="en-US" b="0" i="0" baseline="30000" dirty="0"/>
            <a:t>th</a:t>
          </a:r>
          <a:r>
            <a:rPr lang="en-US" b="0" i="0" dirty="0"/>
            <a:t> day that is Thursday followed by 7</a:t>
          </a:r>
          <a:r>
            <a:rPr lang="en-US" b="0" i="0" baseline="30000" dirty="0"/>
            <a:t>th</a:t>
          </a:r>
          <a:r>
            <a:rPr lang="en-US" b="0" i="0" dirty="0"/>
            <a:t> day. The 5</a:t>
          </a:r>
          <a:r>
            <a:rPr lang="en-US" b="0" i="0" baseline="30000" dirty="0"/>
            <a:t>th</a:t>
          </a:r>
          <a:r>
            <a:rPr lang="en-US" b="0" i="0" dirty="0"/>
            <a:t> September was holiday, hence most people relaxed at their home.</a:t>
          </a:r>
          <a:endParaRPr lang="en-US" dirty="0"/>
        </a:p>
      </dgm:t>
    </dgm:pt>
    <dgm:pt modelId="{F4725D4D-BD1E-4BB5-9A61-C2CC76A7674F}" type="parTrans" cxnId="{32233E8E-BB90-498B-A98B-795555B06EF1}">
      <dgm:prSet/>
      <dgm:spPr/>
      <dgm:t>
        <a:bodyPr/>
        <a:lstStyle/>
        <a:p>
          <a:endParaRPr lang="en-US"/>
        </a:p>
      </dgm:t>
    </dgm:pt>
    <dgm:pt modelId="{33873E82-01CC-40F1-B633-A53D3A662158}" type="sibTrans" cxnId="{32233E8E-BB90-498B-A98B-795555B06EF1}">
      <dgm:prSet/>
      <dgm:spPr/>
      <dgm:t>
        <a:bodyPr/>
        <a:lstStyle/>
        <a:p>
          <a:endParaRPr lang="en-US"/>
        </a:p>
      </dgm:t>
    </dgm:pt>
    <dgm:pt modelId="{A3C3FD04-F3E9-46B4-81BB-1243A026CB7D}">
      <dgm:prSet>
        <dgm:style>
          <a:lnRef idx="2">
            <a:schemeClr val="accent5">
              <a:shade val="50000"/>
            </a:schemeClr>
          </a:lnRef>
          <a:fillRef idx="1">
            <a:schemeClr val="accent5"/>
          </a:fillRef>
          <a:effectRef idx="0">
            <a:schemeClr val="accent5"/>
          </a:effectRef>
          <a:fontRef idx="minor">
            <a:schemeClr val="lt1"/>
          </a:fontRef>
        </dgm:style>
      </dgm:prSet>
      <dgm:spPr>
        <a:solidFill>
          <a:schemeClr val="accent1">
            <a:lumMod val="60000"/>
            <a:lumOff val="40000"/>
          </a:schemeClr>
        </a:solidFill>
        <a:ln>
          <a:noFill/>
        </a:ln>
      </dgm:spPr>
      <dgm:t>
        <a:bodyPr/>
        <a:lstStyle/>
        <a:p>
          <a:r>
            <a:rPr lang="en-US" b="0" i="0"/>
            <a:t>The highest passengers are from Brooklyn and even the tip amount is more. Hence this shows that in Brooklyn people mostly travel by green taxi and they like slow speed that means relaxed lifestyle.</a:t>
          </a:r>
          <a:endParaRPr lang="en-US"/>
        </a:p>
      </dgm:t>
    </dgm:pt>
    <dgm:pt modelId="{F245B1F1-D2BD-4904-901C-AAAAAAD338DB}" type="parTrans" cxnId="{87E0040D-4D50-4A1D-BCD3-5AFCCD3726C8}">
      <dgm:prSet/>
      <dgm:spPr/>
      <dgm:t>
        <a:bodyPr/>
        <a:lstStyle/>
        <a:p>
          <a:endParaRPr lang="en-US"/>
        </a:p>
      </dgm:t>
    </dgm:pt>
    <dgm:pt modelId="{08F8739C-26BB-46E4-B434-439CE01BDFA2}" type="sibTrans" cxnId="{87E0040D-4D50-4A1D-BCD3-5AFCCD3726C8}">
      <dgm:prSet/>
      <dgm:spPr/>
      <dgm:t>
        <a:bodyPr/>
        <a:lstStyle/>
        <a:p>
          <a:endParaRPr lang="en-US"/>
        </a:p>
      </dgm:t>
    </dgm:pt>
    <dgm:pt modelId="{6BB6F87D-EC89-44F0-8532-1BC7954E1655}">
      <dgm:prSet>
        <dgm:style>
          <a:lnRef idx="2">
            <a:schemeClr val="accent5">
              <a:shade val="50000"/>
            </a:schemeClr>
          </a:lnRef>
          <a:fillRef idx="1">
            <a:schemeClr val="accent5"/>
          </a:fillRef>
          <a:effectRef idx="0">
            <a:schemeClr val="accent5"/>
          </a:effectRef>
          <a:fontRef idx="minor">
            <a:schemeClr val="lt1"/>
          </a:fontRef>
        </dgm:style>
      </dgm:prSet>
      <dgm:spPr>
        <a:solidFill>
          <a:schemeClr val="accent1">
            <a:lumMod val="60000"/>
            <a:lumOff val="40000"/>
          </a:schemeClr>
        </a:solidFill>
        <a:ln>
          <a:noFill/>
        </a:ln>
      </dgm:spPr>
      <dgm:t>
        <a:bodyPr/>
        <a:lstStyle/>
        <a:p>
          <a:r>
            <a:rPr lang="en-US" b="0" i="0" dirty="0"/>
            <a:t>In Staten island, very few people travel in green taxi.</a:t>
          </a:r>
          <a:endParaRPr lang="en-US" dirty="0"/>
        </a:p>
      </dgm:t>
    </dgm:pt>
    <dgm:pt modelId="{104A06D3-3A3E-4BEE-ABF3-0744906A9E0B}" type="parTrans" cxnId="{5F7099C8-7478-4D51-89EA-220B789456BB}">
      <dgm:prSet/>
      <dgm:spPr/>
      <dgm:t>
        <a:bodyPr/>
        <a:lstStyle/>
        <a:p>
          <a:endParaRPr lang="en-US"/>
        </a:p>
      </dgm:t>
    </dgm:pt>
    <dgm:pt modelId="{3769FF2B-A2B1-4C23-B75C-370EFC6B7131}" type="sibTrans" cxnId="{5F7099C8-7478-4D51-89EA-220B789456BB}">
      <dgm:prSet/>
      <dgm:spPr/>
      <dgm:t>
        <a:bodyPr/>
        <a:lstStyle/>
        <a:p>
          <a:endParaRPr lang="en-US"/>
        </a:p>
      </dgm:t>
    </dgm:pt>
    <dgm:pt modelId="{C4FB98E9-EF37-4D1C-B8DE-2A89F5A7CBA2}">
      <dgm:prSet>
        <dgm:style>
          <a:lnRef idx="2">
            <a:schemeClr val="accent5">
              <a:shade val="50000"/>
            </a:schemeClr>
          </a:lnRef>
          <a:fillRef idx="1">
            <a:schemeClr val="accent5"/>
          </a:fillRef>
          <a:effectRef idx="0">
            <a:schemeClr val="accent5"/>
          </a:effectRef>
          <a:fontRef idx="minor">
            <a:schemeClr val="lt1"/>
          </a:fontRef>
        </dgm:style>
      </dgm:prSet>
      <dgm:spPr>
        <a:solidFill>
          <a:schemeClr val="accent1">
            <a:lumMod val="60000"/>
            <a:lumOff val="40000"/>
          </a:schemeClr>
        </a:solidFill>
        <a:ln>
          <a:noFill/>
        </a:ln>
      </dgm:spPr>
      <dgm:t>
        <a:bodyPr/>
        <a:lstStyle/>
        <a:p>
          <a:r>
            <a:rPr lang="en-US" b="0" i="0" dirty="0"/>
            <a:t>Interesting facts are from Staten Island that no one travels to airport from green taxi and very few which travels from green taxi are local travelers with standard rates.</a:t>
          </a:r>
          <a:endParaRPr lang="en-US" dirty="0"/>
        </a:p>
      </dgm:t>
    </dgm:pt>
    <dgm:pt modelId="{6F08AD07-700D-4FC5-924D-5BB78CE81B2B}" type="parTrans" cxnId="{045CFA72-F4E4-4C4E-BA85-87E141F71B33}">
      <dgm:prSet/>
      <dgm:spPr/>
      <dgm:t>
        <a:bodyPr/>
        <a:lstStyle/>
        <a:p>
          <a:endParaRPr lang="en-US"/>
        </a:p>
      </dgm:t>
    </dgm:pt>
    <dgm:pt modelId="{CF368F2F-D1CB-4356-AC28-FA1E9D65ED33}" type="sibTrans" cxnId="{045CFA72-F4E4-4C4E-BA85-87E141F71B33}">
      <dgm:prSet/>
      <dgm:spPr/>
      <dgm:t>
        <a:bodyPr/>
        <a:lstStyle/>
        <a:p>
          <a:endParaRPr lang="en-US"/>
        </a:p>
      </dgm:t>
    </dgm:pt>
    <dgm:pt modelId="{CAEA3257-2571-4E56-BD91-0C19E33C9D9A}">
      <dgm:prSet>
        <dgm:style>
          <a:lnRef idx="2">
            <a:schemeClr val="accent5">
              <a:shade val="50000"/>
            </a:schemeClr>
          </a:lnRef>
          <a:fillRef idx="1">
            <a:schemeClr val="accent5"/>
          </a:fillRef>
          <a:effectRef idx="0">
            <a:schemeClr val="accent5"/>
          </a:effectRef>
          <a:fontRef idx="minor">
            <a:schemeClr val="lt1"/>
          </a:fontRef>
        </dgm:style>
      </dgm:prSet>
      <dgm:spPr>
        <a:solidFill>
          <a:schemeClr val="accent1">
            <a:lumMod val="60000"/>
            <a:lumOff val="40000"/>
          </a:schemeClr>
        </a:solidFill>
        <a:ln>
          <a:noFill/>
        </a:ln>
      </dgm:spPr>
      <dgm:t>
        <a:bodyPr/>
        <a:lstStyle/>
        <a:p>
          <a:r>
            <a:rPr lang="en-US" b="0" i="0"/>
            <a:t>The maximum travelers for Airport in JFK and Newark are from Manhattan and they give substantial Tip amount. 293644 number of Travelers from Manhattan are a good amount. The taxi driver should focus more on Manhattan Travelers.</a:t>
          </a:r>
          <a:endParaRPr lang="en-US"/>
        </a:p>
      </dgm:t>
    </dgm:pt>
    <dgm:pt modelId="{C23F9344-9057-4E4C-839D-E35B6717784E}" type="parTrans" cxnId="{6BA371DB-19AF-4207-BFF8-F47A36BC0FF1}">
      <dgm:prSet/>
      <dgm:spPr/>
      <dgm:t>
        <a:bodyPr/>
        <a:lstStyle/>
        <a:p>
          <a:endParaRPr lang="en-US"/>
        </a:p>
      </dgm:t>
    </dgm:pt>
    <dgm:pt modelId="{AABCDF6F-370D-46CF-AB5A-C3AFE38732EB}" type="sibTrans" cxnId="{6BA371DB-19AF-4207-BFF8-F47A36BC0FF1}">
      <dgm:prSet/>
      <dgm:spPr/>
      <dgm:t>
        <a:bodyPr/>
        <a:lstStyle/>
        <a:p>
          <a:endParaRPr lang="en-US"/>
        </a:p>
      </dgm:t>
    </dgm:pt>
    <dgm:pt modelId="{1FC54C77-C37E-4F6D-8D88-872C3AA97586}" type="pres">
      <dgm:prSet presAssocID="{C3F1D96B-DBC1-4CCA-82A8-0DD859B8BECA}" presName="CompostProcess" presStyleCnt="0">
        <dgm:presLayoutVars>
          <dgm:dir/>
          <dgm:resizeHandles val="exact"/>
        </dgm:presLayoutVars>
      </dgm:prSet>
      <dgm:spPr/>
    </dgm:pt>
    <dgm:pt modelId="{942C909F-B3A1-4B97-B7A5-1BA0374F6ADC}" type="pres">
      <dgm:prSet presAssocID="{C3F1D96B-DBC1-4CCA-82A8-0DD859B8BECA}" presName="arrow" presStyleLbl="bgShp" presStyleIdx="0" presStyleCnt="1"/>
      <dgm:spPr/>
    </dgm:pt>
    <dgm:pt modelId="{DBF78FCC-8692-46B5-A815-7C35C49D681B}" type="pres">
      <dgm:prSet presAssocID="{C3F1D96B-DBC1-4CCA-82A8-0DD859B8BECA}" presName="linearProcess" presStyleCnt="0"/>
      <dgm:spPr/>
    </dgm:pt>
    <dgm:pt modelId="{98BCB702-7253-4C3F-8241-CD2FAFB3F87E}" type="pres">
      <dgm:prSet presAssocID="{F9F4EF87-6204-42BC-B2A5-8B3966A90D18}" presName="textNode" presStyleLbl="node1" presStyleIdx="0" presStyleCnt="5">
        <dgm:presLayoutVars>
          <dgm:bulletEnabled val="1"/>
        </dgm:presLayoutVars>
      </dgm:prSet>
      <dgm:spPr/>
    </dgm:pt>
    <dgm:pt modelId="{26DB27EA-4825-462B-B2DE-DC4D80874D82}" type="pres">
      <dgm:prSet presAssocID="{33873E82-01CC-40F1-B633-A53D3A662158}" presName="sibTrans" presStyleCnt="0"/>
      <dgm:spPr/>
    </dgm:pt>
    <dgm:pt modelId="{EC03EA29-398E-4E4B-A79C-88996754FC3F}" type="pres">
      <dgm:prSet presAssocID="{A3C3FD04-F3E9-46B4-81BB-1243A026CB7D}" presName="textNode" presStyleLbl="node1" presStyleIdx="1" presStyleCnt="5">
        <dgm:presLayoutVars>
          <dgm:bulletEnabled val="1"/>
        </dgm:presLayoutVars>
      </dgm:prSet>
      <dgm:spPr/>
    </dgm:pt>
    <dgm:pt modelId="{B30E7124-3DD7-480A-89D1-8E15B3064C14}" type="pres">
      <dgm:prSet presAssocID="{08F8739C-26BB-46E4-B434-439CE01BDFA2}" presName="sibTrans" presStyleCnt="0"/>
      <dgm:spPr/>
    </dgm:pt>
    <dgm:pt modelId="{59E9CF0F-CB53-400B-96E9-B6F5B3D7C3CE}" type="pres">
      <dgm:prSet presAssocID="{6BB6F87D-EC89-44F0-8532-1BC7954E1655}" presName="textNode" presStyleLbl="node1" presStyleIdx="2" presStyleCnt="5">
        <dgm:presLayoutVars>
          <dgm:bulletEnabled val="1"/>
        </dgm:presLayoutVars>
      </dgm:prSet>
      <dgm:spPr/>
    </dgm:pt>
    <dgm:pt modelId="{6A474E1E-ACB8-4CC9-B5F9-7664F546D0E8}" type="pres">
      <dgm:prSet presAssocID="{3769FF2B-A2B1-4C23-B75C-370EFC6B7131}" presName="sibTrans" presStyleCnt="0"/>
      <dgm:spPr/>
    </dgm:pt>
    <dgm:pt modelId="{01A651F9-0F11-47F8-903E-AD99CB8AD962}" type="pres">
      <dgm:prSet presAssocID="{C4FB98E9-EF37-4D1C-B8DE-2A89F5A7CBA2}" presName="textNode" presStyleLbl="node1" presStyleIdx="3" presStyleCnt="5">
        <dgm:presLayoutVars>
          <dgm:bulletEnabled val="1"/>
        </dgm:presLayoutVars>
      </dgm:prSet>
      <dgm:spPr/>
    </dgm:pt>
    <dgm:pt modelId="{853D34F7-E5D5-4F72-BBAC-1DA561F2FD3D}" type="pres">
      <dgm:prSet presAssocID="{CF368F2F-D1CB-4356-AC28-FA1E9D65ED33}" presName="sibTrans" presStyleCnt="0"/>
      <dgm:spPr/>
    </dgm:pt>
    <dgm:pt modelId="{DA876AAB-453B-45E5-8BE0-234A53D3C824}" type="pres">
      <dgm:prSet presAssocID="{CAEA3257-2571-4E56-BD91-0C19E33C9D9A}" presName="textNode" presStyleLbl="node1" presStyleIdx="4" presStyleCnt="5">
        <dgm:presLayoutVars>
          <dgm:bulletEnabled val="1"/>
        </dgm:presLayoutVars>
      </dgm:prSet>
      <dgm:spPr/>
    </dgm:pt>
  </dgm:ptLst>
  <dgm:cxnLst>
    <dgm:cxn modelId="{7FD7A8C9-C4F3-49C1-A571-6A5F5DCF0A3E}" type="presOf" srcId="{6BB6F87D-EC89-44F0-8532-1BC7954E1655}" destId="{59E9CF0F-CB53-400B-96E9-B6F5B3D7C3CE}" srcOrd="0" destOrd="0" presId="urn:microsoft.com/office/officeart/2005/8/layout/hProcess9"/>
    <dgm:cxn modelId="{87E0040D-4D50-4A1D-BCD3-5AFCCD3726C8}" srcId="{C3F1D96B-DBC1-4CCA-82A8-0DD859B8BECA}" destId="{A3C3FD04-F3E9-46B4-81BB-1243A026CB7D}" srcOrd="1" destOrd="0" parTransId="{F245B1F1-D2BD-4904-901C-AAAAAAD338DB}" sibTransId="{08F8739C-26BB-46E4-B434-439CE01BDFA2}"/>
    <dgm:cxn modelId="{DE77A13B-7898-4239-B981-84893ABB0650}" type="presOf" srcId="{C3F1D96B-DBC1-4CCA-82A8-0DD859B8BECA}" destId="{1FC54C77-C37E-4F6D-8D88-872C3AA97586}" srcOrd="0" destOrd="0" presId="urn:microsoft.com/office/officeart/2005/8/layout/hProcess9"/>
    <dgm:cxn modelId="{5F7099C8-7478-4D51-89EA-220B789456BB}" srcId="{C3F1D96B-DBC1-4CCA-82A8-0DD859B8BECA}" destId="{6BB6F87D-EC89-44F0-8532-1BC7954E1655}" srcOrd="2" destOrd="0" parTransId="{104A06D3-3A3E-4BEE-ABF3-0744906A9E0B}" sibTransId="{3769FF2B-A2B1-4C23-B75C-370EFC6B7131}"/>
    <dgm:cxn modelId="{045CFA72-F4E4-4C4E-BA85-87E141F71B33}" srcId="{C3F1D96B-DBC1-4CCA-82A8-0DD859B8BECA}" destId="{C4FB98E9-EF37-4D1C-B8DE-2A89F5A7CBA2}" srcOrd="3" destOrd="0" parTransId="{6F08AD07-700D-4FC5-924D-5BB78CE81B2B}" sibTransId="{CF368F2F-D1CB-4356-AC28-FA1E9D65ED33}"/>
    <dgm:cxn modelId="{6BA371DB-19AF-4207-BFF8-F47A36BC0FF1}" srcId="{C3F1D96B-DBC1-4CCA-82A8-0DD859B8BECA}" destId="{CAEA3257-2571-4E56-BD91-0C19E33C9D9A}" srcOrd="4" destOrd="0" parTransId="{C23F9344-9057-4E4C-839D-E35B6717784E}" sibTransId="{AABCDF6F-370D-46CF-AB5A-C3AFE38732EB}"/>
    <dgm:cxn modelId="{930C9156-ACC7-492A-A3D1-40D14EC801EE}" type="presOf" srcId="{C4FB98E9-EF37-4D1C-B8DE-2A89F5A7CBA2}" destId="{01A651F9-0F11-47F8-903E-AD99CB8AD962}" srcOrd="0" destOrd="0" presId="urn:microsoft.com/office/officeart/2005/8/layout/hProcess9"/>
    <dgm:cxn modelId="{6FF0A93B-D066-43CA-B05A-82B053B0AFE5}" type="presOf" srcId="{A3C3FD04-F3E9-46B4-81BB-1243A026CB7D}" destId="{EC03EA29-398E-4E4B-A79C-88996754FC3F}" srcOrd="0" destOrd="0" presId="urn:microsoft.com/office/officeart/2005/8/layout/hProcess9"/>
    <dgm:cxn modelId="{77D4C87B-6256-4970-9810-537E231D6759}" type="presOf" srcId="{F9F4EF87-6204-42BC-B2A5-8B3966A90D18}" destId="{98BCB702-7253-4C3F-8241-CD2FAFB3F87E}" srcOrd="0" destOrd="0" presId="urn:microsoft.com/office/officeart/2005/8/layout/hProcess9"/>
    <dgm:cxn modelId="{42F61F28-4673-4685-863F-807752836511}" type="presOf" srcId="{CAEA3257-2571-4E56-BD91-0C19E33C9D9A}" destId="{DA876AAB-453B-45E5-8BE0-234A53D3C824}" srcOrd="0" destOrd="0" presId="urn:microsoft.com/office/officeart/2005/8/layout/hProcess9"/>
    <dgm:cxn modelId="{32233E8E-BB90-498B-A98B-795555B06EF1}" srcId="{C3F1D96B-DBC1-4CCA-82A8-0DD859B8BECA}" destId="{F9F4EF87-6204-42BC-B2A5-8B3966A90D18}" srcOrd="0" destOrd="0" parTransId="{F4725D4D-BD1E-4BB5-9A61-C2CC76A7674F}" sibTransId="{33873E82-01CC-40F1-B633-A53D3A662158}"/>
    <dgm:cxn modelId="{BB480813-9CB3-4F8B-A88D-CDCBBBFA3EBF}" type="presParOf" srcId="{1FC54C77-C37E-4F6D-8D88-872C3AA97586}" destId="{942C909F-B3A1-4B97-B7A5-1BA0374F6ADC}" srcOrd="0" destOrd="0" presId="urn:microsoft.com/office/officeart/2005/8/layout/hProcess9"/>
    <dgm:cxn modelId="{5D6F8884-6B00-4EE7-B630-144C33BDE71F}" type="presParOf" srcId="{1FC54C77-C37E-4F6D-8D88-872C3AA97586}" destId="{DBF78FCC-8692-46B5-A815-7C35C49D681B}" srcOrd="1" destOrd="0" presId="urn:microsoft.com/office/officeart/2005/8/layout/hProcess9"/>
    <dgm:cxn modelId="{64B54229-CF0F-4D07-BF9E-81A7F08E6912}" type="presParOf" srcId="{DBF78FCC-8692-46B5-A815-7C35C49D681B}" destId="{98BCB702-7253-4C3F-8241-CD2FAFB3F87E}" srcOrd="0" destOrd="0" presId="urn:microsoft.com/office/officeart/2005/8/layout/hProcess9"/>
    <dgm:cxn modelId="{AEF86B1F-6E49-4F7E-9795-ECDBE179D650}" type="presParOf" srcId="{DBF78FCC-8692-46B5-A815-7C35C49D681B}" destId="{26DB27EA-4825-462B-B2DE-DC4D80874D82}" srcOrd="1" destOrd="0" presId="urn:microsoft.com/office/officeart/2005/8/layout/hProcess9"/>
    <dgm:cxn modelId="{C9B81234-D7DB-4797-90AA-75643507A0B2}" type="presParOf" srcId="{DBF78FCC-8692-46B5-A815-7C35C49D681B}" destId="{EC03EA29-398E-4E4B-A79C-88996754FC3F}" srcOrd="2" destOrd="0" presId="urn:microsoft.com/office/officeart/2005/8/layout/hProcess9"/>
    <dgm:cxn modelId="{B8ADA122-6C8D-48CB-B3EA-5D47062D4E0E}" type="presParOf" srcId="{DBF78FCC-8692-46B5-A815-7C35C49D681B}" destId="{B30E7124-3DD7-480A-89D1-8E15B3064C14}" srcOrd="3" destOrd="0" presId="urn:microsoft.com/office/officeart/2005/8/layout/hProcess9"/>
    <dgm:cxn modelId="{33709D4D-B1A3-4B9D-A2A8-8A88A385F1FB}" type="presParOf" srcId="{DBF78FCC-8692-46B5-A815-7C35C49D681B}" destId="{59E9CF0F-CB53-400B-96E9-B6F5B3D7C3CE}" srcOrd="4" destOrd="0" presId="urn:microsoft.com/office/officeart/2005/8/layout/hProcess9"/>
    <dgm:cxn modelId="{F98F6047-F6EE-4F3E-91CC-3C55FB899987}" type="presParOf" srcId="{DBF78FCC-8692-46B5-A815-7C35C49D681B}" destId="{6A474E1E-ACB8-4CC9-B5F9-7664F546D0E8}" srcOrd="5" destOrd="0" presId="urn:microsoft.com/office/officeart/2005/8/layout/hProcess9"/>
    <dgm:cxn modelId="{39784EE9-3872-45B2-9A21-F73D4E9A5333}" type="presParOf" srcId="{DBF78FCC-8692-46B5-A815-7C35C49D681B}" destId="{01A651F9-0F11-47F8-903E-AD99CB8AD962}" srcOrd="6" destOrd="0" presId="urn:microsoft.com/office/officeart/2005/8/layout/hProcess9"/>
    <dgm:cxn modelId="{89D507DF-C95E-4D34-BC16-C50B575C8B3D}" type="presParOf" srcId="{DBF78FCC-8692-46B5-A815-7C35C49D681B}" destId="{853D34F7-E5D5-4F72-BBAC-1DA561F2FD3D}" srcOrd="7" destOrd="0" presId="urn:microsoft.com/office/officeart/2005/8/layout/hProcess9"/>
    <dgm:cxn modelId="{BB5C80EE-7F42-43C7-B8BB-C45419983DDA}" type="presParOf" srcId="{DBF78FCC-8692-46B5-A815-7C35C49D681B}" destId="{DA876AAB-453B-45E5-8BE0-234A53D3C824}"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C909F-B3A1-4B97-B7A5-1BA0374F6ADC}">
      <dsp:nvSpPr>
        <dsp:cNvPr id="0" name=""/>
        <dsp:cNvSpPr/>
      </dsp:nvSpPr>
      <dsp:spPr>
        <a:xfrm>
          <a:off x="842709" y="0"/>
          <a:ext cx="9550703" cy="5383667"/>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CB702-7253-4C3F-8241-CD2FAFB3F87E}">
      <dsp:nvSpPr>
        <dsp:cNvPr id="0" name=""/>
        <dsp:cNvSpPr/>
      </dsp:nvSpPr>
      <dsp:spPr>
        <a:xfrm>
          <a:off x="4937" y="1615100"/>
          <a:ext cx="2158893" cy="2153466"/>
        </a:xfrm>
        <a:prstGeom prst="roundRect">
          <a:avLst/>
        </a:prstGeom>
        <a:solidFill>
          <a:schemeClr val="accent1">
            <a:lumMod val="60000"/>
            <a:lumOff val="40000"/>
          </a:schemeClr>
        </a:solidFill>
        <a:ln w="12700" cap="flat" cmpd="sng" algn="ctr">
          <a:no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The average Tip amount is somewhat same for all the regions except the Staten Island. The highest is on 4</a:t>
          </a:r>
          <a:r>
            <a:rPr lang="en-US" sz="1300" b="0" i="0" kern="1200" baseline="30000" dirty="0"/>
            <a:t>th</a:t>
          </a:r>
          <a:r>
            <a:rPr lang="en-US" sz="1300" b="0" i="0" kern="1200" dirty="0"/>
            <a:t> day that is Thursday followed by 7</a:t>
          </a:r>
          <a:r>
            <a:rPr lang="en-US" sz="1300" b="0" i="0" kern="1200" baseline="30000" dirty="0"/>
            <a:t>th</a:t>
          </a:r>
          <a:r>
            <a:rPr lang="en-US" sz="1300" b="0" i="0" kern="1200" dirty="0"/>
            <a:t> day. The 5</a:t>
          </a:r>
          <a:r>
            <a:rPr lang="en-US" sz="1300" b="0" i="0" kern="1200" baseline="30000" dirty="0"/>
            <a:t>th</a:t>
          </a:r>
          <a:r>
            <a:rPr lang="en-US" sz="1300" b="0" i="0" kern="1200" dirty="0"/>
            <a:t> September was holiday, hence most people relaxed at their home.</a:t>
          </a:r>
          <a:endParaRPr lang="en-US" sz="1300" kern="1200" dirty="0"/>
        </a:p>
      </dsp:txBody>
      <dsp:txXfrm>
        <a:off x="110061" y="1720224"/>
        <a:ext cx="1948645" cy="1943218"/>
      </dsp:txXfrm>
    </dsp:sp>
    <dsp:sp modelId="{EC03EA29-398E-4E4B-A79C-88996754FC3F}">
      <dsp:nvSpPr>
        <dsp:cNvPr id="0" name=""/>
        <dsp:cNvSpPr/>
      </dsp:nvSpPr>
      <dsp:spPr>
        <a:xfrm>
          <a:off x="2271775" y="1615100"/>
          <a:ext cx="2158893" cy="2153466"/>
        </a:xfrm>
        <a:prstGeom prst="roundRect">
          <a:avLst/>
        </a:prstGeom>
        <a:solidFill>
          <a:schemeClr val="accent1">
            <a:lumMod val="60000"/>
            <a:lumOff val="40000"/>
          </a:schemeClr>
        </a:solidFill>
        <a:ln w="12700" cap="flat" cmpd="sng" algn="ctr">
          <a:no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The highest passengers are from Brooklyn and even the tip amount is more. Hence this shows that in Brooklyn people mostly travel by green taxi and they like slow speed that means relaxed lifestyle.</a:t>
          </a:r>
          <a:endParaRPr lang="en-US" sz="1300" kern="1200"/>
        </a:p>
      </dsp:txBody>
      <dsp:txXfrm>
        <a:off x="2376899" y="1720224"/>
        <a:ext cx="1948645" cy="1943218"/>
      </dsp:txXfrm>
    </dsp:sp>
    <dsp:sp modelId="{59E9CF0F-CB53-400B-96E9-B6F5B3D7C3CE}">
      <dsp:nvSpPr>
        <dsp:cNvPr id="0" name=""/>
        <dsp:cNvSpPr/>
      </dsp:nvSpPr>
      <dsp:spPr>
        <a:xfrm>
          <a:off x="4538614" y="1615100"/>
          <a:ext cx="2158893" cy="2153466"/>
        </a:xfrm>
        <a:prstGeom prst="roundRect">
          <a:avLst/>
        </a:prstGeom>
        <a:solidFill>
          <a:schemeClr val="accent1">
            <a:lumMod val="60000"/>
            <a:lumOff val="40000"/>
          </a:schemeClr>
        </a:solidFill>
        <a:ln w="12700" cap="flat" cmpd="sng" algn="ctr">
          <a:no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In Staten island, very few people travel in green taxi.</a:t>
          </a:r>
          <a:endParaRPr lang="en-US" sz="1300" kern="1200" dirty="0"/>
        </a:p>
      </dsp:txBody>
      <dsp:txXfrm>
        <a:off x="4643738" y="1720224"/>
        <a:ext cx="1948645" cy="1943218"/>
      </dsp:txXfrm>
    </dsp:sp>
    <dsp:sp modelId="{01A651F9-0F11-47F8-903E-AD99CB8AD962}">
      <dsp:nvSpPr>
        <dsp:cNvPr id="0" name=""/>
        <dsp:cNvSpPr/>
      </dsp:nvSpPr>
      <dsp:spPr>
        <a:xfrm>
          <a:off x="6805452" y="1615100"/>
          <a:ext cx="2158893" cy="2153466"/>
        </a:xfrm>
        <a:prstGeom prst="roundRect">
          <a:avLst/>
        </a:prstGeom>
        <a:solidFill>
          <a:schemeClr val="accent1">
            <a:lumMod val="60000"/>
            <a:lumOff val="40000"/>
          </a:schemeClr>
        </a:solidFill>
        <a:ln w="12700" cap="flat" cmpd="sng" algn="ctr">
          <a:no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Interesting facts are from Staten Island that no one travels to airport from green taxi and very few which travels from green taxi are local travelers with standard rates.</a:t>
          </a:r>
          <a:endParaRPr lang="en-US" sz="1300" kern="1200" dirty="0"/>
        </a:p>
      </dsp:txBody>
      <dsp:txXfrm>
        <a:off x="6910576" y="1720224"/>
        <a:ext cx="1948645" cy="1943218"/>
      </dsp:txXfrm>
    </dsp:sp>
    <dsp:sp modelId="{DA876AAB-453B-45E5-8BE0-234A53D3C824}">
      <dsp:nvSpPr>
        <dsp:cNvPr id="0" name=""/>
        <dsp:cNvSpPr/>
      </dsp:nvSpPr>
      <dsp:spPr>
        <a:xfrm>
          <a:off x="9072290" y="1615100"/>
          <a:ext cx="2158893" cy="2153466"/>
        </a:xfrm>
        <a:prstGeom prst="roundRect">
          <a:avLst/>
        </a:prstGeom>
        <a:solidFill>
          <a:schemeClr val="accent1">
            <a:lumMod val="60000"/>
            <a:lumOff val="40000"/>
          </a:schemeClr>
        </a:solidFill>
        <a:ln w="12700" cap="flat" cmpd="sng" algn="ctr">
          <a:no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The maximum travelers for Airport in JFK and Newark are from Manhattan and they give substantial Tip amount. 293644 number of Travelers from Manhattan are a good amount. The taxi driver should focus more on Manhattan Travelers.</a:t>
          </a:r>
          <a:endParaRPr lang="en-US" sz="1300" kern="1200"/>
        </a:p>
      </dsp:txBody>
      <dsp:txXfrm>
        <a:off x="9177414" y="1720224"/>
        <a:ext cx="1948645" cy="19432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F461F-F829-4A4E-983F-63863F2DA7A2}" type="datetimeFigureOut">
              <a:rPr lang="en-US" smtClean="0"/>
              <a:t>3/15/2017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82E76-7E49-440A-8E0E-A2F1311822DC}" type="slidenum">
              <a:rPr lang="en-US" smtClean="0"/>
              <a:t>‹#›</a:t>
            </a:fld>
            <a:endParaRPr lang="en-US"/>
          </a:p>
        </p:txBody>
      </p:sp>
    </p:spTree>
    <p:extLst>
      <p:ext uri="{BB962C8B-B14F-4D97-AF65-F5344CB8AC3E}">
        <p14:creationId xmlns:p14="http://schemas.microsoft.com/office/powerpoint/2010/main" val="2137761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DEB622-33F5-4E43-8182-D493A0D558C7}"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F2976-6983-4BBB-8632-23D5B5317672}" type="slidenum">
              <a:rPr lang="en-US" smtClean="0"/>
              <a:t>‹#›</a:t>
            </a:fld>
            <a:endParaRPr lang="en-US"/>
          </a:p>
        </p:txBody>
      </p:sp>
    </p:spTree>
    <p:extLst>
      <p:ext uri="{BB962C8B-B14F-4D97-AF65-F5344CB8AC3E}">
        <p14:creationId xmlns:p14="http://schemas.microsoft.com/office/powerpoint/2010/main" val="1322013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DEB622-33F5-4E43-8182-D493A0D558C7}"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F2976-6983-4BBB-8632-23D5B5317672}" type="slidenum">
              <a:rPr lang="en-US" smtClean="0"/>
              <a:t>‹#›</a:t>
            </a:fld>
            <a:endParaRPr lang="en-US"/>
          </a:p>
        </p:txBody>
      </p:sp>
    </p:spTree>
    <p:extLst>
      <p:ext uri="{BB962C8B-B14F-4D97-AF65-F5344CB8AC3E}">
        <p14:creationId xmlns:p14="http://schemas.microsoft.com/office/powerpoint/2010/main" val="285155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DEB622-33F5-4E43-8182-D493A0D558C7}"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F2976-6983-4BBB-8632-23D5B5317672}" type="slidenum">
              <a:rPr lang="en-US" smtClean="0"/>
              <a:t>‹#›</a:t>
            </a:fld>
            <a:endParaRPr lang="en-US"/>
          </a:p>
        </p:txBody>
      </p:sp>
    </p:spTree>
    <p:extLst>
      <p:ext uri="{BB962C8B-B14F-4D97-AF65-F5344CB8AC3E}">
        <p14:creationId xmlns:p14="http://schemas.microsoft.com/office/powerpoint/2010/main" val="102909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DEB622-33F5-4E43-8182-D493A0D558C7}"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F2976-6983-4BBB-8632-23D5B5317672}" type="slidenum">
              <a:rPr lang="en-US" smtClean="0"/>
              <a:t>‹#›</a:t>
            </a:fld>
            <a:endParaRPr lang="en-US"/>
          </a:p>
        </p:txBody>
      </p:sp>
    </p:spTree>
    <p:extLst>
      <p:ext uri="{BB962C8B-B14F-4D97-AF65-F5344CB8AC3E}">
        <p14:creationId xmlns:p14="http://schemas.microsoft.com/office/powerpoint/2010/main" val="165063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DEB622-33F5-4E43-8182-D493A0D558C7}"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F2976-6983-4BBB-8632-23D5B5317672}" type="slidenum">
              <a:rPr lang="en-US" smtClean="0"/>
              <a:t>‹#›</a:t>
            </a:fld>
            <a:endParaRPr lang="en-US"/>
          </a:p>
        </p:txBody>
      </p:sp>
    </p:spTree>
    <p:extLst>
      <p:ext uri="{BB962C8B-B14F-4D97-AF65-F5344CB8AC3E}">
        <p14:creationId xmlns:p14="http://schemas.microsoft.com/office/powerpoint/2010/main" val="3370286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DEB622-33F5-4E43-8182-D493A0D558C7}"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F2976-6983-4BBB-8632-23D5B5317672}" type="slidenum">
              <a:rPr lang="en-US" smtClean="0"/>
              <a:t>‹#›</a:t>
            </a:fld>
            <a:endParaRPr lang="en-US"/>
          </a:p>
        </p:txBody>
      </p:sp>
    </p:spTree>
    <p:extLst>
      <p:ext uri="{BB962C8B-B14F-4D97-AF65-F5344CB8AC3E}">
        <p14:creationId xmlns:p14="http://schemas.microsoft.com/office/powerpoint/2010/main" val="2716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EB622-33F5-4E43-8182-D493A0D558C7}" type="datetimeFigureOut">
              <a:rPr lang="en-US" smtClean="0"/>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F2976-6983-4BBB-8632-23D5B5317672}" type="slidenum">
              <a:rPr lang="en-US" smtClean="0"/>
              <a:t>‹#›</a:t>
            </a:fld>
            <a:endParaRPr lang="en-US"/>
          </a:p>
        </p:txBody>
      </p:sp>
    </p:spTree>
    <p:extLst>
      <p:ext uri="{BB962C8B-B14F-4D97-AF65-F5344CB8AC3E}">
        <p14:creationId xmlns:p14="http://schemas.microsoft.com/office/powerpoint/2010/main" val="125249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DEB622-33F5-4E43-8182-D493A0D558C7}" type="datetimeFigureOut">
              <a:rPr lang="en-US" smtClean="0"/>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F2976-6983-4BBB-8632-23D5B5317672}" type="slidenum">
              <a:rPr lang="en-US" smtClean="0"/>
              <a:t>‹#›</a:t>
            </a:fld>
            <a:endParaRPr lang="en-US"/>
          </a:p>
        </p:txBody>
      </p:sp>
    </p:spTree>
    <p:extLst>
      <p:ext uri="{BB962C8B-B14F-4D97-AF65-F5344CB8AC3E}">
        <p14:creationId xmlns:p14="http://schemas.microsoft.com/office/powerpoint/2010/main" val="141289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EB622-33F5-4E43-8182-D493A0D558C7}" type="datetimeFigureOut">
              <a:rPr lang="en-US" smtClean="0"/>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F2976-6983-4BBB-8632-23D5B5317672}" type="slidenum">
              <a:rPr lang="en-US" smtClean="0"/>
              <a:t>‹#›</a:t>
            </a:fld>
            <a:endParaRPr lang="en-US"/>
          </a:p>
        </p:txBody>
      </p:sp>
    </p:spTree>
    <p:extLst>
      <p:ext uri="{BB962C8B-B14F-4D97-AF65-F5344CB8AC3E}">
        <p14:creationId xmlns:p14="http://schemas.microsoft.com/office/powerpoint/2010/main" val="138420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DEB622-33F5-4E43-8182-D493A0D558C7}"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F2976-6983-4BBB-8632-23D5B5317672}" type="slidenum">
              <a:rPr lang="en-US" smtClean="0"/>
              <a:t>‹#›</a:t>
            </a:fld>
            <a:endParaRPr lang="en-US"/>
          </a:p>
        </p:txBody>
      </p:sp>
    </p:spTree>
    <p:extLst>
      <p:ext uri="{BB962C8B-B14F-4D97-AF65-F5344CB8AC3E}">
        <p14:creationId xmlns:p14="http://schemas.microsoft.com/office/powerpoint/2010/main" val="177220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DEB622-33F5-4E43-8182-D493A0D558C7}"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F2976-6983-4BBB-8632-23D5B5317672}" type="slidenum">
              <a:rPr lang="en-US" smtClean="0"/>
              <a:t>‹#›</a:t>
            </a:fld>
            <a:endParaRPr lang="en-US"/>
          </a:p>
        </p:txBody>
      </p:sp>
    </p:spTree>
    <p:extLst>
      <p:ext uri="{BB962C8B-B14F-4D97-AF65-F5344CB8AC3E}">
        <p14:creationId xmlns:p14="http://schemas.microsoft.com/office/powerpoint/2010/main" val="5955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DEB622-33F5-4E43-8182-D493A0D558C7}" type="datetimeFigureOut">
              <a:rPr lang="en-US" smtClean="0"/>
              <a:t>3/15/2017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F2976-6983-4BBB-8632-23D5B5317672}" type="slidenum">
              <a:rPr lang="en-US" smtClean="0"/>
              <a:t>‹#›</a:t>
            </a:fld>
            <a:endParaRPr lang="en-US"/>
          </a:p>
        </p:txBody>
      </p:sp>
    </p:spTree>
    <p:extLst>
      <p:ext uri="{BB962C8B-B14F-4D97-AF65-F5344CB8AC3E}">
        <p14:creationId xmlns:p14="http://schemas.microsoft.com/office/powerpoint/2010/main" val="180803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0" y="228695"/>
            <a:ext cx="7745508" cy="5087585"/>
          </a:xfrm>
          <a:prstGeom prst="rect">
            <a:avLst/>
          </a:prstGeom>
        </p:spPr>
      </p:pic>
      <p:sp>
        <p:nvSpPr>
          <p:cNvPr id="5" name="Title 5"/>
          <p:cNvSpPr txBox="1">
            <a:spLocks/>
          </p:cNvSpPr>
          <p:nvPr/>
        </p:nvSpPr>
        <p:spPr>
          <a:xfrm>
            <a:off x="268940" y="5531749"/>
            <a:ext cx="9345707" cy="761475"/>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bg1"/>
                </a:solidFill>
                <a:latin typeface="Arial" panose="020B0604020202020204" pitchFamily="34" charset="0"/>
                <a:cs typeface="Arial" panose="020B0604020202020204" pitchFamily="34" charset="0"/>
              </a:rPr>
              <a:t>				        NYC Green Taxi </a:t>
            </a:r>
          </a:p>
          <a:p>
            <a:r>
              <a:rPr lang="en-US" sz="1800" dirty="0">
                <a:solidFill>
                  <a:schemeClr val="bg1"/>
                </a:solidFill>
                <a:latin typeface="Arial" panose="020B0604020202020204" pitchFamily="34" charset="0"/>
                <a:cs typeface="Arial" panose="020B0604020202020204" pitchFamily="34" charset="0"/>
              </a:rPr>
              <a:t>					          Case Study &amp; Analysis</a:t>
            </a:r>
            <a:endParaRPr lang="en-US" sz="32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3389" y="228695"/>
            <a:ext cx="3639671" cy="242159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9942" y="2867792"/>
            <a:ext cx="3653118" cy="2421594"/>
          </a:xfrm>
          <a:prstGeom prst="rect">
            <a:avLst/>
          </a:prstGeom>
        </p:spPr>
      </p:pic>
      <p:sp>
        <p:nvSpPr>
          <p:cNvPr id="8" name="Title 5"/>
          <p:cNvSpPr txBox="1">
            <a:spLocks/>
          </p:cNvSpPr>
          <p:nvPr/>
        </p:nvSpPr>
        <p:spPr>
          <a:xfrm>
            <a:off x="8942295" y="5774112"/>
            <a:ext cx="2980766" cy="761475"/>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dirty="0">
                <a:solidFill>
                  <a:schemeClr val="bg1"/>
                </a:solidFill>
                <a:latin typeface="Arial" panose="020B0604020202020204" pitchFamily="34" charset="0"/>
                <a:cs typeface="Arial" panose="020B0604020202020204" pitchFamily="34" charset="0"/>
              </a:rPr>
              <a:t> </a:t>
            </a:r>
          </a:p>
          <a:p>
            <a:pPr lvl="0" algn="r">
              <a:lnSpc>
                <a:spcPct val="100000"/>
              </a:lnSpc>
              <a:spcBef>
                <a:spcPts val="0"/>
              </a:spcBef>
            </a:pPr>
            <a:r>
              <a:rPr lang="en-US" sz="2400" b="1" dirty="0">
                <a:solidFill>
                  <a:srgbClr val="5B9BD5">
                    <a:lumMod val="50000"/>
                  </a:srgbClr>
                </a:solidFill>
                <a:latin typeface="Calibri" panose="020F0502020204030204"/>
                <a:ea typeface="+mn-ea"/>
                <a:cs typeface="+mn-cs"/>
              </a:rPr>
              <a:t>Bhanuja Nagore</a:t>
            </a:r>
          </a:p>
          <a:p>
            <a:pPr lvl="0" algn="r">
              <a:lnSpc>
                <a:spcPct val="100000"/>
              </a:lnSpc>
              <a:spcBef>
                <a:spcPts val="0"/>
              </a:spcBef>
            </a:pPr>
            <a:r>
              <a:rPr lang="en-US" sz="1800" dirty="0">
                <a:solidFill>
                  <a:srgbClr val="5B9BD5">
                    <a:lumMod val="50000"/>
                  </a:srgbClr>
                </a:solidFill>
                <a:latin typeface="Calibri" panose="020F0502020204030204"/>
                <a:ea typeface="+mn-ea"/>
                <a:cs typeface="+mn-cs"/>
              </a:rPr>
              <a:t>nagore.b@husky.neu.edu</a:t>
            </a:r>
          </a:p>
        </p:txBody>
      </p:sp>
      <p:sp>
        <p:nvSpPr>
          <p:cNvPr id="9" name="Title 5"/>
          <p:cNvSpPr txBox="1">
            <a:spLocks/>
          </p:cNvSpPr>
          <p:nvPr/>
        </p:nvSpPr>
        <p:spPr>
          <a:xfrm rot="8259930">
            <a:off x="8605273" y="5917107"/>
            <a:ext cx="1304365" cy="303686"/>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1495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0" y="287393"/>
            <a:ext cx="9601200"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panose="020B0604020202020204" pitchFamily="34" charset="0"/>
                <a:cs typeface="Arial" panose="020B0604020202020204" pitchFamily="34" charset="0"/>
              </a:rPr>
              <a:t>    Analysis - Inter Borough Area NY:</a:t>
            </a:r>
          </a:p>
        </p:txBody>
      </p:sp>
      <p:sp>
        <p:nvSpPr>
          <p:cNvPr id="5" name="Title 5"/>
          <p:cNvSpPr txBox="1">
            <a:spLocks/>
          </p:cNvSpPr>
          <p:nvPr/>
        </p:nvSpPr>
        <p:spPr>
          <a:xfrm>
            <a:off x="8861612" y="455522"/>
            <a:ext cx="3330388"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solidFill>
                <a:schemeClr val="bg1"/>
              </a:solidFill>
              <a:latin typeface="Arial" panose="020B0604020202020204" pitchFamily="34" charset="0"/>
              <a:cs typeface="Arial" panose="020B0604020202020204" pitchFamily="34" charset="0"/>
            </a:endParaRPr>
          </a:p>
        </p:txBody>
      </p:sp>
      <p:sp>
        <p:nvSpPr>
          <p:cNvPr id="4" name="Title 5"/>
          <p:cNvSpPr txBox="1">
            <a:spLocks/>
          </p:cNvSpPr>
          <p:nvPr/>
        </p:nvSpPr>
        <p:spPr>
          <a:xfrm rot="8259930">
            <a:off x="8517015" y="549647"/>
            <a:ext cx="1459587" cy="219258"/>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dirty="0">
                <a:solidFill>
                  <a:schemeClr val="bg1"/>
                </a:solidFill>
                <a:latin typeface="Arial" panose="020B0604020202020204" pitchFamily="34" charset="0"/>
                <a:cs typeface="Arial" panose="020B0604020202020204" pitchFamily="34" charset="0"/>
              </a:rPr>
              <a:t> </a:t>
            </a:r>
          </a:p>
        </p:txBody>
      </p:sp>
      <p:sp>
        <p:nvSpPr>
          <p:cNvPr id="6" name="Rectangle 5"/>
          <p:cNvSpPr/>
          <p:nvPr/>
        </p:nvSpPr>
        <p:spPr>
          <a:xfrm>
            <a:off x="268942" y="1124226"/>
            <a:ext cx="11698940" cy="5386090"/>
          </a:xfrm>
          <a:prstGeom prst="rect">
            <a:avLst/>
          </a:prstGeom>
        </p:spPr>
        <p:txBody>
          <a:bodyPr wrap="square">
            <a:spAutoFit/>
          </a:bodyPr>
          <a:lstStyle/>
          <a:p>
            <a:r>
              <a:rPr lang="en-US" sz="1600" b="1" dirty="0"/>
              <a:t>The maximum passengers travelling are from New York, White Plans and Woodmere</a:t>
            </a:r>
          </a:p>
          <a:p>
            <a:r>
              <a:rPr lang="en-US" sz="1600" dirty="0"/>
              <a:t> </a:t>
            </a:r>
            <a:endParaRPr lang="en-US" sz="1600" b="1" dirty="0"/>
          </a:p>
          <a:p>
            <a:r>
              <a:rPr lang="en-US" sz="1600" b="1" dirty="0"/>
              <a:t>About NY - </a:t>
            </a:r>
          </a:p>
          <a:p>
            <a:r>
              <a:rPr lang="en-US" sz="1600" dirty="0"/>
              <a:t>The driver drives very fast in New York.</a:t>
            </a:r>
          </a:p>
          <a:p>
            <a:r>
              <a:rPr lang="en-US" sz="1600" dirty="0"/>
              <a:t>The highest Trip duration is in New York. NY as the trip distance is more.</a:t>
            </a:r>
          </a:p>
          <a:p>
            <a:endParaRPr lang="en-US" sz="1000" b="1" dirty="0"/>
          </a:p>
          <a:p>
            <a:r>
              <a:rPr lang="en-US" sz="1600" b="1" dirty="0"/>
              <a:t>Traffic Prone Areas -</a:t>
            </a:r>
          </a:p>
          <a:p>
            <a:r>
              <a:rPr lang="en-US" sz="1600" dirty="0"/>
              <a:t>In Hempstead, Woodmere and Kings Park the duration is more and Trip distance is less. This shows that these are more traffic prone areas as the trip take more time with less distance travelled. Even passengers are not willing to pay Tip amounts as compared to other areas.</a:t>
            </a:r>
          </a:p>
          <a:p>
            <a:r>
              <a:rPr lang="en-US" sz="1600" dirty="0"/>
              <a:t>Mostly 4th day of the week, the drivers drives fast hence less traffic on road. This can also help us conclude that people may take work from home on the 4th day of the week and therefore no traffic for office.</a:t>
            </a:r>
          </a:p>
          <a:p>
            <a:endParaRPr lang="en-US" sz="1000" b="1" dirty="0"/>
          </a:p>
          <a:p>
            <a:r>
              <a:rPr lang="en-US" sz="1600" b="1" dirty="0"/>
              <a:t>Tip Pattern -</a:t>
            </a:r>
          </a:p>
          <a:p>
            <a:r>
              <a:rPr lang="en-US" sz="1600" dirty="0"/>
              <a:t>The highest tips are given for JFK is highest from Mineola ,NY then New Rochelle for standard rate trips.</a:t>
            </a:r>
          </a:p>
          <a:p>
            <a:r>
              <a:rPr lang="en-US" sz="1600" dirty="0"/>
              <a:t>Highest Tips are earned from New York, Rye, Woodmere and Melville</a:t>
            </a:r>
          </a:p>
          <a:p>
            <a:endParaRPr lang="en-US" sz="1000" dirty="0"/>
          </a:p>
          <a:p>
            <a:r>
              <a:rPr lang="en-US" sz="1600" dirty="0"/>
              <a:t>Passengers mostly give High Tip amounts on 2nd and 6th day of the week. 2nd when they are on work mode and 6th when there are on party(holiday) mode.</a:t>
            </a:r>
          </a:p>
          <a:p>
            <a:r>
              <a:rPr lang="en-US" sz="1600" dirty="0"/>
              <a:t>On the 6th day that is Saturdays, the tip amount is more than the average, hence passengers pay more tips on Saturdays.</a:t>
            </a:r>
          </a:p>
          <a:p>
            <a:r>
              <a:rPr lang="en-US" sz="1600" dirty="0"/>
              <a:t>If I had time so would have done analysis on the duration of time – morning, afternoon, evening patterns and its effect on the traffic movement, trip duration and Tip amount.</a:t>
            </a:r>
          </a:p>
          <a:p>
            <a:endParaRPr lang="en-US" sz="1000" dirty="0"/>
          </a:p>
          <a:p>
            <a:r>
              <a:rPr lang="en-US" sz="1600" dirty="0"/>
              <a:t>Mostly people travel with standard rates or negotiated fare in INTRA- BOROUGH Areas.</a:t>
            </a:r>
            <a:endParaRPr lang="en-US" sz="1100" dirty="0"/>
          </a:p>
        </p:txBody>
      </p:sp>
    </p:spTree>
    <p:extLst>
      <p:ext uri="{BB962C8B-B14F-4D97-AF65-F5344CB8AC3E}">
        <p14:creationId xmlns:p14="http://schemas.microsoft.com/office/powerpoint/2010/main" val="354735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0" y="287393"/>
            <a:ext cx="9601200"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panose="020B0604020202020204" pitchFamily="34" charset="0"/>
                <a:cs typeface="Arial" panose="020B0604020202020204" pitchFamily="34" charset="0"/>
              </a:rPr>
              <a:t>    Further Enhancements in Analysis:</a:t>
            </a:r>
          </a:p>
        </p:txBody>
      </p:sp>
      <p:sp>
        <p:nvSpPr>
          <p:cNvPr id="5" name="Title 5"/>
          <p:cNvSpPr txBox="1">
            <a:spLocks/>
          </p:cNvSpPr>
          <p:nvPr/>
        </p:nvSpPr>
        <p:spPr>
          <a:xfrm>
            <a:off x="8861612" y="455522"/>
            <a:ext cx="3330388"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solidFill>
                <a:schemeClr val="bg1"/>
              </a:solidFill>
              <a:latin typeface="Arial" panose="020B0604020202020204" pitchFamily="34" charset="0"/>
              <a:cs typeface="Arial" panose="020B0604020202020204" pitchFamily="34" charset="0"/>
            </a:endParaRPr>
          </a:p>
        </p:txBody>
      </p:sp>
      <p:sp>
        <p:nvSpPr>
          <p:cNvPr id="4" name="Title 5"/>
          <p:cNvSpPr txBox="1">
            <a:spLocks/>
          </p:cNvSpPr>
          <p:nvPr/>
        </p:nvSpPr>
        <p:spPr>
          <a:xfrm rot="8259930">
            <a:off x="8517015" y="549647"/>
            <a:ext cx="1459587" cy="219258"/>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dirty="0">
                <a:solidFill>
                  <a:schemeClr val="bg1"/>
                </a:solidFill>
                <a:latin typeface="Arial" panose="020B0604020202020204" pitchFamily="34" charset="0"/>
                <a:cs typeface="Arial" panose="020B0604020202020204" pitchFamily="34" charset="0"/>
              </a:rPr>
              <a:t> </a:t>
            </a:r>
          </a:p>
        </p:txBody>
      </p:sp>
      <p:sp>
        <p:nvSpPr>
          <p:cNvPr id="6" name="Rectangle 5"/>
          <p:cNvSpPr/>
          <p:nvPr/>
        </p:nvSpPr>
        <p:spPr>
          <a:xfrm>
            <a:off x="286870" y="1099572"/>
            <a:ext cx="1667436" cy="8471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25000"/>
            </a:pPr>
            <a:r>
              <a:rPr lang="en-US" b="1">
                <a:latin typeface="Arial"/>
                <a:ea typeface="Arial"/>
                <a:cs typeface="Arial"/>
                <a:sym typeface="Arial"/>
              </a:rPr>
              <a:t>Data Cleaning</a:t>
            </a:r>
            <a:endParaRPr lang="en-US" b="1" dirty="0">
              <a:latin typeface="Arial"/>
              <a:ea typeface="Arial"/>
              <a:cs typeface="Arial"/>
              <a:sym typeface="Arial"/>
            </a:endParaRPr>
          </a:p>
        </p:txBody>
      </p:sp>
      <p:sp>
        <p:nvSpPr>
          <p:cNvPr id="7" name="Rectangle 6"/>
          <p:cNvSpPr/>
          <p:nvPr/>
        </p:nvSpPr>
        <p:spPr>
          <a:xfrm>
            <a:off x="286870" y="2226796"/>
            <a:ext cx="1667436" cy="8471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25000"/>
            </a:pPr>
            <a:r>
              <a:rPr lang="en-US" b="1">
                <a:latin typeface="Arial"/>
                <a:ea typeface="Arial"/>
                <a:cs typeface="Arial"/>
                <a:sym typeface="Arial"/>
              </a:rPr>
              <a:t>Training Data</a:t>
            </a:r>
            <a:endParaRPr lang="en-US" b="1" dirty="0">
              <a:latin typeface="Arial"/>
              <a:ea typeface="Arial"/>
              <a:cs typeface="Arial"/>
              <a:sym typeface="Arial"/>
            </a:endParaRPr>
          </a:p>
        </p:txBody>
      </p:sp>
      <p:sp>
        <p:nvSpPr>
          <p:cNvPr id="8" name="Rectangle 7"/>
          <p:cNvSpPr/>
          <p:nvPr/>
        </p:nvSpPr>
        <p:spPr>
          <a:xfrm>
            <a:off x="286870" y="3354020"/>
            <a:ext cx="1667436" cy="8471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25000"/>
            </a:pPr>
            <a:r>
              <a:rPr lang="en-US" b="1">
                <a:latin typeface="Arial"/>
                <a:ea typeface="Arial"/>
                <a:cs typeface="Arial"/>
                <a:sym typeface="Arial"/>
              </a:rPr>
              <a:t>Analysis on Duration of Time</a:t>
            </a:r>
            <a:endParaRPr lang="en-US" b="1" dirty="0">
              <a:latin typeface="Arial"/>
              <a:ea typeface="Arial"/>
              <a:cs typeface="Arial"/>
              <a:sym typeface="Arial"/>
            </a:endParaRPr>
          </a:p>
        </p:txBody>
      </p:sp>
      <p:sp>
        <p:nvSpPr>
          <p:cNvPr id="9" name="Rectangle 8"/>
          <p:cNvSpPr/>
          <p:nvPr/>
        </p:nvSpPr>
        <p:spPr>
          <a:xfrm>
            <a:off x="286870" y="4481244"/>
            <a:ext cx="1667436" cy="100439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25000"/>
            </a:pPr>
            <a:r>
              <a:rPr lang="en-US" b="1" dirty="0">
                <a:latin typeface="Arial"/>
                <a:ea typeface="Arial"/>
                <a:cs typeface="Arial"/>
                <a:sym typeface="Arial"/>
              </a:rPr>
              <a:t>Analysis on Payment system</a:t>
            </a:r>
          </a:p>
        </p:txBody>
      </p:sp>
      <p:sp>
        <p:nvSpPr>
          <p:cNvPr id="10" name="Rectangle 9"/>
          <p:cNvSpPr/>
          <p:nvPr/>
        </p:nvSpPr>
        <p:spPr>
          <a:xfrm>
            <a:off x="286870" y="5765697"/>
            <a:ext cx="1667436" cy="8471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25000"/>
            </a:pPr>
            <a:r>
              <a:rPr lang="en-US" b="1">
                <a:latin typeface="Arial"/>
                <a:ea typeface="Arial"/>
                <a:cs typeface="Arial"/>
                <a:sym typeface="Arial"/>
              </a:rPr>
              <a:t>Presentation</a:t>
            </a:r>
            <a:endParaRPr lang="en-US" b="1" dirty="0">
              <a:latin typeface="Arial"/>
              <a:ea typeface="Arial"/>
              <a:cs typeface="Arial"/>
              <a:sym typeface="Arial"/>
            </a:endParaRPr>
          </a:p>
        </p:txBody>
      </p:sp>
      <p:sp>
        <p:nvSpPr>
          <p:cNvPr id="12" name="Rectangle 11"/>
          <p:cNvSpPr/>
          <p:nvPr/>
        </p:nvSpPr>
        <p:spPr>
          <a:xfrm>
            <a:off x="2133599" y="1115044"/>
            <a:ext cx="9686366" cy="8471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SzPct val="25000"/>
            </a:pPr>
            <a:r>
              <a:rPr lang="en-US" sz="1600" dirty="0">
                <a:solidFill>
                  <a:schemeClr val="dk1"/>
                </a:solidFill>
                <a:latin typeface="Arial"/>
                <a:ea typeface="Arial"/>
                <a:cs typeface="Arial"/>
                <a:sym typeface="Arial"/>
              </a:rPr>
              <a:t>To compare the training data with the clean data and the actual data. Plotted graphs of all the variables and outcome with all the three data – Training, Clean and actual. Would have generated a more accurate result on initial data analysis</a:t>
            </a:r>
          </a:p>
        </p:txBody>
      </p:sp>
      <p:sp>
        <p:nvSpPr>
          <p:cNvPr id="13" name="Rectangle 12"/>
          <p:cNvSpPr/>
          <p:nvPr/>
        </p:nvSpPr>
        <p:spPr>
          <a:xfrm>
            <a:off x="2133599" y="2242882"/>
            <a:ext cx="9686366" cy="8471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buSzPct val="25000"/>
            </a:pPr>
            <a:r>
              <a:rPr lang="en-US" sz="1600" dirty="0">
                <a:solidFill>
                  <a:schemeClr val="dk1"/>
                </a:solidFill>
                <a:latin typeface="Arial"/>
                <a:ea typeface="Arial"/>
                <a:cs typeface="Arial"/>
                <a:sym typeface="Arial"/>
              </a:rPr>
              <a:t>Have taken training data as 2% of the whole data due to the laptop configuration. As the system becomes very slow large chunk of data. Therefore would have used some other system and have tried 60-40 ratio or 80-20 ratio for training and testing data with the model</a:t>
            </a:r>
          </a:p>
        </p:txBody>
      </p:sp>
      <p:sp>
        <p:nvSpPr>
          <p:cNvPr id="14" name="Rectangle 13"/>
          <p:cNvSpPr/>
          <p:nvPr/>
        </p:nvSpPr>
        <p:spPr>
          <a:xfrm>
            <a:off x="2133599" y="3370720"/>
            <a:ext cx="9686366" cy="8471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buSzPct val="25000"/>
            </a:pPr>
            <a:r>
              <a:rPr lang="en-US" sz="1600" dirty="0">
                <a:solidFill>
                  <a:schemeClr val="dk1"/>
                </a:solidFill>
                <a:latin typeface="Arial"/>
                <a:ea typeface="Arial"/>
                <a:cs typeface="Arial"/>
              </a:rPr>
              <a:t>Have done analysis on the duration of time – morning, afternoon, evening patterns and its effect on the traffic movement, trip duration and tip amount</a:t>
            </a:r>
          </a:p>
        </p:txBody>
      </p:sp>
      <p:sp>
        <p:nvSpPr>
          <p:cNvPr id="15" name="Rectangle 14"/>
          <p:cNvSpPr/>
          <p:nvPr/>
        </p:nvSpPr>
        <p:spPr>
          <a:xfrm>
            <a:off x="2133599" y="4498557"/>
            <a:ext cx="9686366" cy="111981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3" indent="-171450">
              <a:buSzPct val="25000"/>
              <a:buFont typeface="Wingdings" panose="05000000000000000000" pitchFamily="2" charset="2"/>
              <a:buChar char="v"/>
            </a:pPr>
            <a:r>
              <a:rPr lang="en-US" sz="1100" dirty="0">
                <a:solidFill>
                  <a:schemeClr val="dk1"/>
                </a:solidFill>
                <a:latin typeface="Arial"/>
                <a:ea typeface="Arial"/>
                <a:cs typeface="Arial"/>
                <a:sym typeface="Arial"/>
              </a:rPr>
              <a:t>Would have analyzed the data more on the payment system. As more transaction are by cash and hence tip amount is not captured for the payment with cash, therefore wanted to analyze the whole model and data w.r.t Payment method. If all the payments are done by cash or credit card, what amount of tip was given to the driver.</a:t>
            </a:r>
          </a:p>
          <a:p>
            <a:pPr marL="171450" lvl="3" indent="-171450">
              <a:buSzPct val="25000"/>
              <a:buFont typeface="Wingdings" panose="05000000000000000000" pitchFamily="2" charset="2"/>
              <a:buChar char="v"/>
            </a:pPr>
            <a:r>
              <a:rPr lang="en-US" sz="1100" dirty="0">
                <a:solidFill>
                  <a:schemeClr val="dk1"/>
                </a:solidFill>
                <a:latin typeface="Arial"/>
                <a:ea typeface="Arial"/>
                <a:cs typeface="Arial"/>
                <a:sym typeface="Arial"/>
              </a:rPr>
              <a:t> To analyze customer behavior on payment system. And if the passengers who pay by cash travel more by taxi or not. Are they economically well , age group, profession, their lifestyle based on week days etc. </a:t>
            </a:r>
          </a:p>
          <a:p>
            <a:pPr marL="171450" lvl="3" indent="-171450">
              <a:buSzPct val="25000"/>
              <a:buFont typeface="Wingdings" panose="05000000000000000000" pitchFamily="2" charset="2"/>
              <a:buChar char="v"/>
            </a:pPr>
            <a:r>
              <a:rPr lang="en-US" sz="1100" dirty="0">
                <a:solidFill>
                  <a:schemeClr val="dk1"/>
                </a:solidFill>
                <a:latin typeface="Arial"/>
                <a:ea typeface="Arial"/>
                <a:cs typeface="Arial"/>
                <a:sym typeface="Arial"/>
              </a:rPr>
              <a:t>Also wanted to apply market basket analysis for trips. Which passenger travels to which area so is likely to go to other areas too.</a:t>
            </a:r>
          </a:p>
        </p:txBody>
      </p:sp>
      <p:sp>
        <p:nvSpPr>
          <p:cNvPr id="16" name="Rectangle 15"/>
          <p:cNvSpPr/>
          <p:nvPr/>
        </p:nvSpPr>
        <p:spPr>
          <a:xfrm>
            <a:off x="2133599" y="5783622"/>
            <a:ext cx="9686366" cy="8471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buSzPct val="25000"/>
            </a:pPr>
            <a:r>
              <a:rPr lang="en-US" sz="1600" dirty="0">
                <a:solidFill>
                  <a:schemeClr val="dk1"/>
                </a:solidFill>
                <a:latin typeface="Arial"/>
                <a:ea typeface="Arial"/>
                <a:cs typeface="Arial"/>
                <a:sym typeface="Arial"/>
              </a:rPr>
              <a:t>Used Tableau to build a dash board and a story. Would have applied more systematic approach in documentation like all the graphs and tables at the end, analysis at the top. </a:t>
            </a:r>
          </a:p>
        </p:txBody>
      </p:sp>
    </p:spTree>
    <p:extLst>
      <p:ext uri="{BB962C8B-B14F-4D97-AF65-F5344CB8AC3E}">
        <p14:creationId xmlns:p14="http://schemas.microsoft.com/office/powerpoint/2010/main" val="220279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0" y="3218850"/>
            <a:ext cx="9601200"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panose="020B0604020202020204" pitchFamily="34" charset="0"/>
                <a:cs typeface="Arial" panose="020B0604020202020204" pitchFamily="34" charset="0"/>
              </a:rPr>
              <a:t>    Thank You !!!</a:t>
            </a:r>
          </a:p>
        </p:txBody>
      </p:sp>
      <p:sp>
        <p:nvSpPr>
          <p:cNvPr id="5" name="Title 5"/>
          <p:cNvSpPr txBox="1">
            <a:spLocks/>
          </p:cNvSpPr>
          <p:nvPr/>
        </p:nvSpPr>
        <p:spPr>
          <a:xfrm>
            <a:off x="8861612" y="3386979"/>
            <a:ext cx="3330388"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solidFill>
                <a:schemeClr val="bg1"/>
              </a:solidFill>
              <a:latin typeface="Arial" panose="020B0604020202020204" pitchFamily="34" charset="0"/>
              <a:cs typeface="Arial" panose="020B0604020202020204" pitchFamily="34" charset="0"/>
            </a:endParaRPr>
          </a:p>
        </p:txBody>
      </p:sp>
      <p:sp>
        <p:nvSpPr>
          <p:cNvPr id="4" name="Title 5"/>
          <p:cNvSpPr txBox="1">
            <a:spLocks/>
          </p:cNvSpPr>
          <p:nvPr/>
        </p:nvSpPr>
        <p:spPr>
          <a:xfrm rot="8259930">
            <a:off x="8517015" y="3481104"/>
            <a:ext cx="1459587" cy="219258"/>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99499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0" y="287393"/>
            <a:ext cx="9601200"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panose="020B0604020202020204" pitchFamily="34" charset="0"/>
                <a:cs typeface="Arial" panose="020B0604020202020204" pitchFamily="34" charset="0"/>
              </a:rPr>
              <a:t>    Table of Contents:</a:t>
            </a:r>
          </a:p>
        </p:txBody>
      </p:sp>
      <p:sp>
        <p:nvSpPr>
          <p:cNvPr id="5" name="Title 5"/>
          <p:cNvSpPr txBox="1">
            <a:spLocks/>
          </p:cNvSpPr>
          <p:nvPr/>
        </p:nvSpPr>
        <p:spPr>
          <a:xfrm>
            <a:off x="8861612" y="455522"/>
            <a:ext cx="3330388"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solidFill>
                <a:schemeClr val="bg1"/>
              </a:solidFill>
              <a:latin typeface="Arial" panose="020B0604020202020204" pitchFamily="34" charset="0"/>
              <a:cs typeface="Arial" panose="020B0604020202020204" pitchFamily="34" charset="0"/>
            </a:endParaRPr>
          </a:p>
        </p:txBody>
      </p:sp>
      <p:sp>
        <p:nvSpPr>
          <p:cNvPr id="4" name="Title 5"/>
          <p:cNvSpPr txBox="1">
            <a:spLocks/>
          </p:cNvSpPr>
          <p:nvPr/>
        </p:nvSpPr>
        <p:spPr>
          <a:xfrm rot="8259930">
            <a:off x="8517015" y="549647"/>
            <a:ext cx="1459587" cy="219258"/>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dirty="0">
                <a:solidFill>
                  <a:schemeClr val="bg1"/>
                </a:solidFill>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96017">
            <a:off x="1550218" y="1384765"/>
            <a:ext cx="654718" cy="607169"/>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96017">
            <a:off x="1949547" y="2135282"/>
            <a:ext cx="654718" cy="607169"/>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96017">
            <a:off x="2201126" y="2885799"/>
            <a:ext cx="654718" cy="607169"/>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96017">
            <a:off x="2201126" y="4386833"/>
            <a:ext cx="654718" cy="607169"/>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96017">
            <a:off x="1949547" y="5137350"/>
            <a:ext cx="654718" cy="607169"/>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96017">
            <a:off x="1550218" y="5887870"/>
            <a:ext cx="654718" cy="607169"/>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96017">
            <a:off x="2371586" y="3636316"/>
            <a:ext cx="654718" cy="607169"/>
          </a:xfrm>
          <a:prstGeom prst="rect">
            <a:avLst/>
          </a:prstGeom>
        </p:spPr>
      </p:pic>
      <p:sp>
        <p:nvSpPr>
          <p:cNvPr id="16" name="Rounded Rectangle 15"/>
          <p:cNvSpPr/>
          <p:nvPr/>
        </p:nvSpPr>
        <p:spPr>
          <a:xfrm>
            <a:off x="3070424" y="1297546"/>
            <a:ext cx="4003166" cy="62098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   Problem Statement</a:t>
            </a:r>
          </a:p>
        </p:txBody>
      </p:sp>
      <p:sp>
        <p:nvSpPr>
          <p:cNvPr id="17" name="Rounded Rectangle 16"/>
          <p:cNvSpPr/>
          <p:nvPr/>
        </p:nvSpPr>
        <p:spPr>
          <a:xfrm>
            <a:off x="3070424" y="5880964"/>
            <a:ext cx="4003166" cy="62098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Further Enhancements in Analysis</a:t>
            </a:r>
          </a:p>
        </p:txBody>
      </p:sp>
      <p:sp>
        <p:nvSpPr>
          <p:cNvPr id="18" name="Rounded Rectangle 17"/>
          <p:cNvSpPr/>
          <p:nvPr/>
        </p:nvSpPr>
        <p:spPr>
          <a:xfrm>
            <a:off x="3446940" y="2061449"/>
            <a:ext cx="4003166" cy="62098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   Approach and Method Used</a:t>
            </a:r>
          </a:p>
        </p:txBody>
      </p:sp>
      <p:sp>
        <p:nvSpPr>
          <p:cNvPr id="19" name="Rounded Rectangle 18"/>
          <p:cNvSpPr/>
          <p:nvPr/>
        </p:nvSpPr>
        <p:spPr>
          <a:xfrm>
            <a:off x="3446940" y="5117061"/>
            <a:ext cx="4003166" cy="62098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 </a:t>
            </a:r>
          </a:p>
          <a:p>
            <a:r>
              <a:rPr lang="en-US" dirty="0">
                <a:solidFill>
                  <a:schemeClr val="tx1"/>
                </a:solidFill>
                <a:latin typeface="Arial" panose="020B0604020202020204" pitchFamily="34" charset="0"/>
                <a:cs typeface="Arial" panose="020B0604020202020204" pitchFamily="34" charset="0"/>
              </a:rPr>
              <a:t>Data Story</a:t>
            </a:r>
          </a:p>
          <a:p>
            <a:endParaRPr lang="en-US" dirty="0">
              <a:solidFill>
                <a:schemeClr val="tx1"/>
              </a:solidFill>
              <a:latin typeface="Arial" panose="020B0604020202020204" pitchFamily="34" charset="0"/>
              <a:cs typeface="Arial" panose="020B0604020202020204" pitchFamily="34" charset="0"/>
            </a:endParaRPr>
          </a:p>
        </p:txBody>
      </p:sp>
      <p:sp>
        <p:nvSpPr>
          <p:cNvPr id="20" name="Rounded Rectangle 19"/>
          <p:cNvSpPr/>
          <p:nvPr/>
        </p:nvSpPr>
        <p:spPr>
          <a:xfrm>
            <a:off x="4213419" y="3589255"/>
            <a:ext cx="4003166" cy="62098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 Data Story</a:t>
            </a:r>
          </a:p>
        </p:txBody>
      </p:sp>
      <p:sp>
        <p:nvSpPr>
          <p:cNvPr id="21" name="Rounded Rectangle 20"/>
          <p:cNvSpPr/>
          <p:nvPr/>
        </p:nvSpPr>
        <p:spPr>
          <a:xfrm>
            <a:off x="3863797" y="2825352"/>
            <a:ext cx="4003166" cy="62098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    Analysis – Inter Borough Area</a:t>
            </a:r>
          </a:p>
        </p:txBody>
      </p:sp>
      <p:sp>
        <p:nvSpPr>
          <p:cNvPr id="22" name="Rounded Rectangle 21"/>
          <p:cNvSpPr/>
          <p:nvPr/>
        </p:nvSpPr>
        <p:spPr>
          <a:xfrm>
            <a:off x="3863797" y="4353158"/>
            <a:ext cx="4003166" cy="62098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 Analysis – Intra Borough Area</a:t>
            </a:r>
          </a:p>
        </p:txBody>
      </p:sp>
    </p:spTree>
    <p:extLst>
      <p:ext uri="{BB962C8B-B14F-4D97-AF65-F5344CB8AC3E}">
        <p14:creationId xmlns:p14="http://schemas.microsoft.com/office/powerpoint/2010/main" val="85004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0" y="287393"/>
            <a:ext cx="9601200"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panose="020B0604020202020204" pitchFamily="34" charset="0"/>
                <a:cs typeface="Arial" panose="020B0604020202020204" pitchFamily="34" charset="0"/>
              </a:rPr>
              <a:t>    Problem Statement</a:t>
            </a:r>
          </a:p>
        </p:txBody>
      </p:sp>
      <p:sp>
        <p:nvSpPr>
          <p:cNvPr id="5" name="Title 5"/>
          <p:cNvSpPr txBox="1">
            <a:spLocks/>
          </p:cNvSpPr>
          <p:nvPr/>
        </p:nvSpPr>
        <p:spPr>
          <a:xfrm>
            <a:off x="8861612" y="455522"/>
            <a:ext cx="3330388"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solidFill>
                <a:schemeClr val="bg1"/>
              </a:solidFill>
              <a:latin typeface="Arial" panose="020B0604020202020204" pitchFamily="34" charset="0"/>
              <a:cs typeface="Arial" panose="020B0604020202020204" pitchFamily="34" charset="0"/>
            </a:endParaRPr>
          </a:p>
        </p:txBody>
      </p:sp>
      <p:sp>
        <p:nvSpPr>
          <p:cNvPr id="4" name="Title 5"/>
          <p:cNvSpPr txBox="1">
            <a:spLocks/>
          </p:cNvSpPr>
          <p:nvPr/>
        </p:nvSpPr>
        <p:spPr>
          <a:xfrm rot="8259930">
            <a:off x="8517015" y="549647"/>
            <a:ext cx="1459587" cy="219258"/>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dirty="0">
                <a:solidFill>
                  <a:schemeClr val="bg1"/>
                </a:solidFill>
                <a:latin typeface="Arial" panose="020B0604020202020204" pitchFamily="34" charset="0"/>
                <a:cs typeface="Arial" panose="020B0604020202020204" pitchFamily="34" charset="0"/>
              </a:rPr>
              <a:t> </a:t>
            </a:r>
          </a:p>
        </p:txBody>
      </p:sp>
      <p:sp>
        <p:nvSpPr>
          <p:cNvPr id="9" name="Content Placeholder 2"/>
          <p:cNvSpPr txBox="1">
            <a:spLocks/>
          </p:cNvSpPr>
          <p:nvPr/>
        </p:nvSpPr>
        <p:spPr>
          <a:xfrm>
            <a:off x="1723624" y="1538628"/>
            <a:ext cx="9894633" cy="46657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Green Taxis (as opposed to yellow ones) are taxis that are not allowed to pick up passengers inside of the densely populated areas of Manhattan</a:t>
            </a:r>
          </a:p>
          <a:p>
            <a:endParaRPr lang="en-US" sz="1000" dirty="0"/>
          </a:p>
          <a:p>
            <a:pPr marL="0" indent="0">
              <a:buNone/>
            </a:pPr>
            <a:r>
              <a:rPr lang="en-US" sz="2400" dirty="0"/>
              <a:t>A derived variable for tip as a percentage of the total fare</a:t>
            </a:r>
          </a:p>
          <a:p>
            <a:pPr marL="0" indent="0">
              <a:buNone/>
            </a:pPr>
            <a:endParaRPr lang="en-US" sz="1000" dirty="0"/>
          </a:p>
          <a:p>
            <a:pPr marL="0" indent="0">
              <a:buNone/>
            </a:pPr>
            <a:r>
              <a:rPr lang="en-US" sz="2400" dirty="0"/>
              <a:t>A predictive model for tip as a percentage of the total fare</a:t>
            </a:r>
          </a:p>
          <a:p>
            <a:pPr marL="0" indent="0">
              <a:buNone/>
            </a:pPr>
            <a:endParaRPr lang="en-US" sz="1000" dirty="0"/>
          </a:p>
          <a:p>
            <a:pPr marL="0" indent="0">
              <a:buNone/>
            </a:pPr>
            <a:r>
              <a:rPr lang="en-US" sz="2400" dirty="0"/>
              <a:t>Visualization (interactive or static) of the trip data that helps us understand intra- vs. inter-borough traffic</a:t>
            </a:r>
          </a:p>
          <a:p>
            <a:pPr marL="0" indent="0">
              <a:buNone/>
            </a:pPr>
            <a:endParaRPr lang="en-US" sz="1000" dirty="0"/>
          </a:p>
          <a:p>
            <a:pPr marL="0" indent="0">
              <a:buNone/>
            </a:pPr>
            <a:r>
              <a:rPr lang="en-US" sz="2400" dirty="0"/>
              <a:t>To analyze data set and get inference that are useful in predicting and creates value to the Driver and the passengers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92" y="3709965"/>
            <a:ext cx="929307" cy="92930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292" y="2518943"/>
            <a:ext cx="929307" cy="92930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292" y="1618941"/>
            <a:ext cx="929307" cy="63828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7292" y="4900986"/>
            <a:ext cx="929307" cy="929307"/>
          </a:xfrm>
          <a:prstGeom prst="rect">
            <a:avLst/>
          </a:prstGeom>
        </p:spPr>
      </p:pic>
    </p:spTree>
    <p:extLst>
      <p:ext uri="{BB962C8B-B14F-4D97-AF65-F5344CB8AC3E}">
        <p14:creationId xmlns:p14="http://schemas.microsoft.com/office/powerpoint/2010/main" val="320991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0" y="287393"/>
            <a:ext cx="9601200"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panose="020B0604020202020204" pitchFamily="34" charset="0"/>
                <a:cs typeface="Arial" panose="020B0604020202020204" pitchFamily="34" charset="0"/>
              </a:rPr>
              <a:t>    Approach &amp; Methodology:</a:t>
            </a:r>
          </a:p>
        </p:txBody>
      </p:sp>
      <p:sp>
        <p:nvSpPr>
          <p:cNvPr id="5" name="Title 5"/>
          <p:cNvSpPr txBox="1">
            <a:spLocks/>
          </p:cNvSpPr>
          <p:nvPr/>
        </p:nvSpPr>
        <p:spPr>
          <a:xfrm>
            <a:off x="8861612" y="455522"/>
            <a:ext cx="3330388"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solidFill>
                <a:schemeClr val="bg1"/>
              </a:solidFill>
              <a:latin typeface="Arial" panose="020B0604020202020204" pitchFamily="34" charset="0"/>
              <a:cs typeface="Arial" panose="020B0604020202020204" pitchFamily="34" charset="0"/>
            </a:endParaRPr>
          </a:p>
        </p:txBody>
      </p:sp>
      <p:sp>
        <p:nvSpPr>
          <p:cNvPr id="4" name="Title 5"/>
          <p:cNvSpPr txBox="1">
            <a:spLocks/>
          </p:cNvSpPr>
          <p:nvPr/>
        </p:nvSpPr>
        <p:spPr>
          <a:xfrm rot="8259930">
            <a:off x="8517015" y="549647"/>
            <a:ext cx="1459587" cy="219258"/>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dirty="0">
                <a:solidFill>
                  <a:schemeClr val="bg1"/>
                </a:solidFill>
                <a:latin typeface="Arial" panose="020B0604020202020204" pitchFamily="34" charset="0"/>
                <a:cs typeface="Arial" panose="020B0604020202020204" pitchFamily="34" charset="0"/>
              </a:rPr>
              <a:t> </a:t>
            </a:r>
          </a:p>
        </p:txBody>
      </p:sp>
      <p:sp>
        <p:nvSpPr>
          <p:cNvPr id="18" name="Diamond 17"/>
          <p:cNvSpPr/>
          <p:nvPr/>
        </p:nvSpPr>
        <p:spPr>
          <a:xfrm>
            <a:off x="3437641" y="1088150"/>
            <a:ext cx="5316717" cy="5316717"/>
          </a:xfrm>
          <a:prstGeom prst="diamond">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19" name="Group 18"/>
          <p:cNvGrpSpPr/>
          <p:nvPr/>
        </p:nvGrpSpPr>
        <p:grpSpPr>
          <a:xfrm>
            <a:off x="3996518" y="1504330"/>
            <a:ext cx="2073519" cy="2073519"/>
            <a:chOff x="3455048" y="505088"/>
            <a:chExt cx="2073519" cy="2073519"/>
          </a:xfrm>
        </p:grpSpPr>
        <p:sp>
          <p:nvSpPr>
            <p:cNvPr id="29" name="Rounded Rectangle 28"/>
            <p:cNvSpPr/>
            <p:nvPr/>
          </p:nvSpPr>
          <p:spPr>
            <a:xfrm>
              <a:off x="3455048" y="505088"/>
              <a:ext cx="2073519" cy="207351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Rounded Rectangle 4"/>
            <p:cNvSpPr/>
            <p:nvPr/>
          </p:nvSpPr>
          <p:spPr>
            <a:xfrm>
              <a:off x="3556269" y="606309"/>
              <a:ext cx="1871077" cy="18710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b="1" kern="1200" dirty="0">
                <a:solidFill>
                  <a:schemeClr val="bg1"/>
                </a:solidFill>
              </a:endParaRPr>
            </a:p>
          </p:txBody>
        </p:sp>
      </p:grpSp>
      <p:grpSp>
        <p:nvGrpSpPr>
          <p:cNvPr id="20" name="Group 19"/>
          <p:cNvGrpSpPr/>
          <p:nvPr/>
        </p:nvGrpSpPr>
        <p:grpSpPr>
          <a:xfrm>
            <a:off x="6229539" y="1504330"/>
            <a:ext cx="2073519" cy="2073519"/>
            <a:chOff x="5688069" y="505088"/>
            <a:chExt cx="2073519" cy="2073519"/>
          </a:xfrm>
        </p:grpSpPr>
        <p:sp>
          <p:nvSpPr>
            <p:cNvPr id="27" name="Rounded Rectangle 26"/>
            <p:cNvSpPr/>
            <p:nvPr/>
          </p:nvSpPr>
          <p:spPr>
            <a:xfrm>
              <a:off x="5688069" y="505088"/>
              <a:ext cx="2073519" cy="207351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8" name="Rounded Rectangle 6"/>
            <p:cNvSpPr/>
            <p:nvPr/>
          </p:nvSpPr>
          <p:spPr>
            <a:xfrm>
              <a:off x="5789290" y="606309"/>
              <a:ext cx="1871077" cy="18710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b="1" kern="1200" dirty="0">
                <a:solidFill>
                  <a:schemeClr val="bg1"/>
                </a:solidFill>
              </a:endParaRPr>
            </a:p>
          </p:txBody>
        </p:sp>
      </p:grpSp>
      <p:grpSp>
        <p:nvGrpSpPr>
          <p:cNvPr id="21" name="Group 20"/>
          <p:cNvGrpSpPr/>
          <p:nvPr/>
        </p:nvGrpSpPr>
        <p:grpSpPr>
          <a:xfrm>
            <a:off x="3996518" y="3737351"/>
            <a:ext cx="2073519" cy="2073519"/>
            <a:chOff x="3455048" y="2738109"/>
            <a:chExt cx="2073519" cy="2073519"/>
          </a:xfrm>
        </p:grpSpPr>
        <p:sp>
          <p:nvSpPr>
            <p:cNvPr id="25" name="Rounded Rectangle 24"/>
            <p:cNvSpPr/>
            <p:nvPr/>
          </p:nvSpPr>
          <p:spPr>
            <a:xfrm>
              <a:off x="3455048" y="2738109"/>
              <a:ext cx="2073519" cy="207351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6" name="Rounded Rectangle 8"/>
            <p:cNvSpPr/>
            <p:nvPr/>
          </p:nvSpPr>
          <p:spPr>
            <a:xfrm>
              <a:off x="3556269" y="2839330"/>
              <a:ext cx="1871077" cy="18710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solidFill>
                  <a:schemeClr val="bg1"/>
                </a:solidFill>
              </a:endParaRPr>
            </a:p>
          </p:txBody>
        </p:sp>
      </p:grpSp>
      <p:grpSp>
        <p:nvGrpSpPr>
          <p:cNvPr id="22" name="Group 21"/>
          <p:cNvGrpSpPr/>
          <p:nvPr/>
        </p:nvGrpSpPr>
        <p:grpSpPr>
          <a:xfrm>
            <a:off x="6229539" y="3737351"/>
            <a:ext cx="2073519" cy="2073519"/>
            <a:chOff x="5688069" y="2738109"/>
            <a:chExt cx="2073519" cy="2073519"/>
          </a:xfrm>
        </p:grpSpPr>
        <p:sp>
          <p:nvSpPr>
            <p:cNvPr id="23" name="Rounded Rectangle 22"/>
            <p:cNvSpPr/>
            <p:nvPr/>
          </p:nvSpPr>
          <p:spPr>
            <a:xfrm>
              <a:off x="5688069" y="2738109"/>
              <a:ext cx="2073519" cy="2073519"/>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4" name="Rounded Rectangle 10"/>
            <p:cNvSpPr/>
            <p:nvPr/>
          </p:nvSpPr>
          <p:spPr>
            <a:xfrm>
              <a:off x="5789290" y="2839330"/>
              <a:ext cx="1871077" cy="18710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solidFill>
                  <a:schemeClr val="bg1"/>
                </a:solidFill>
              </a:endParaRPr>
            </a:p>
          </p:txBody>
        </p:sp>
      </p:grpSp>
      <p:sp>
        <p:nvSpPr>
          <p:cNvPr id="3" name="TextBox 2"/>
          <p:cNvSpPr txBox="1"/>
          <p:nvPr/>
        </p:nvSpPr>
        <p:spPr>
          <a:xfrm>
            <a:off x="4064542" y="1698550"/>
            <a:ext cx="1937470" cy="1685077"/>
          </a:xfrm>
          <a:prstGeom prst="rect">
            <a:avLst/>
          </a:prstGeom>
          <a:noFill/>
        </p:spPr>
        <p:txBody>
          <a:bodyPr wrap="square" rtlCol="0">
            <a:spAutoFit/>
          </a:bodyPr>
          <a:lstStyle/>
          <a:p>
            <a:pPr lvl="0" algn="ctr" defTabSz="800100">
              <a:lnSpc>
                <a:spcPct val="90000"/>
              </a:lnSpc>
              <a:spcBef>
                <a:spcPct val="0"/>
              </a:spcBef>
              <a:spcAft>
                <a:spcPct val="35000"/>
              </a:spcAft>
            </a:pPr>
            <a:r>
              <a:rPr lang="en-US" b="1" dirty="0">
                <a:solidFill>
                  <a:schemeClr val="tx2">
                    <a:lumMod val="50000"/>
                  </a:schemeClr>
                </a:solidFill>
              </a:rPr>
              <a:t>Data  Discovery and Data Cleaning</a:t>
            </a:r>
          </a:p>
          <a:p>
            <a:pPr algn="ctr" defTabSz="800100">
              <a:lnSpc>
                <a:spcPct val="90000"/>
              </a:lnSpc>
              <a:spcBef>
                <a:spcPct val="0"/>
              </a:spcBef>
              <a:spcAft>
                <a:spcPct val="35000"/>
              </a:spcAft>
            </a:pPr>
            <a:r>
              <a:rPr lang="en-US" dirty="0">
                <a:solidFill>
                  <a:schemeClr val="bg1"/>
                </a:solidFill>
              </a:rPr>
              <a:t>(Plotting various graphs, bar chart, Histograms to analyze data)</a:t>
            </a:r>
          </a:p>
        </p:txBody>
      </p:sp>
      <p:sp>
        <p:nvSpPr>
          <p:cNvPr id="32" name="TextBox 31"/>
          <p:cNvSpPr txBox="1"/>
          <p:nvPr/>
        </p:nvSpPr>
        <p:spPr>
          <a:xfrm>
            <a:off x="6269603" y="1830189"/>
            <a:ext cx="1932234" cy="1435778"/>
          </a:xfrm>
          <a:prstGeom prst="rect">
            <a:avLst/>
          </a:prstGeom>
          <a:noFill/>
        </p:spPr>
        <p:txBody>
          <a:bodyPr wrap="square" rtlCol="0">
            <a:spAutoFit/>
          </a:bodyPr>
          <a:lstStyle/>
          <a:p>
            <a:pPr algn="ctr" defTabSz="800100">
              <a:lnSpc>
                <a:spcPct val="90000"/>
              </a:lnSpc>
              <a:spcBef>
                <a:spcPct val="0"/>
              </a:spcBef>
              <a:spcAft>
                <a:spcPct val="35000"/>
              </a:spcAft>
            </a:pPr>
            <a:r>
              <a:rPr lang="en-US" b="1" dirty="0">
                <a:solidFill>
                  <a:schemeClr val="tx2">
                    <a:lumMod val="50000"/>
                  </a:schemeClr>
                </a:solidFill>
              </a:rPr>
              <a:t>Model Planning</a:t>
            </a:r>
          </a:p>
          <a:p>
            <a:pPr algn="ctr" defTabSz="800100">
              <a:lnSpc>
                <a:spcPct val="90000"/>
              </a:lnSpc>
              <a:spcBef>
                <a:spcPct val="0"/>
              </a:spcBef>
              <a:spcAft>
                <a:spcPct val="35000"/>
              </a:spcAft>
            </a:pPr>
            <a:r>
              <a:rPr lang="en-US" dirty="0">
                <a:solidFill>
                  <a:schemeClr val="bg1"/>
                </a:solidFill>
              </a:rPr>
              <a:t>(Hypothesis Testing - One     way ANOVA &amp; Clustering)</a:t>
            </a:r>
          </a:p>
        </p:txBody>
      </p:sp>
      <p:sp>
        <p:nvSpPr>
          <p:cNvPr id="33" name="TextBox 32"/>
          <p:cNvSpPr txBox="1"/>
          <p:nvPr/>
        </p:nvSpPr>
        <p:spPr>
          <a:xfrm>
            <a:off x="3996518" y="4110007"/>
            <a:ext cx="2083117" cy="1205715"/>
          </a:xfrm>
          <a:prstGeom prst="rect">
            <a:avLst/>
          </a:prstGeom>
          <a:noFill/>
        </p:spPr>
        <p:txBody>
          <a:bodyPr wrap="square" rtlCol="0">
            <a:spAutoFit/>
          </a:bodyPr>
          <a:lstStyle/>
          <a:p>
            <a:pPr lvl="0" algn="ctr" defTabSz="800100">
              <a:lnSpc>
                <a:spcPct val="90000"/>
              </a:lnSpc>
              <a:spcBef>
                <a:spcPct val="0"/>
              </a:spcBef>
              <a:spcAft>
                <a:spcPct val="35000"/>
              </a:spcAft>
            </a:pPr>
            <a:r>
              <a:rPr lang="en-US" b="1" dirty="0">
                <a:solidFill>
                  <a:schemeClr val="tx2">
                    <a:lumMod val="50000"/>
                  </a:schemeClr>
                </a:solidFill>
              </a:rPr>
              <a:t>Model Building</a:t>
            </a:r>
          </a:p>
          <a:p>
            <a:pPr lvl="0" algn="ctr" defTabSz="800100">
              <a:lnSpc>
                <a:spcPct val="90000"/>
              </a:lnSpc>
              <a:spcBef>
                <a:spcPct val="0"/>
              </a:spcBef>
              <a:spcAft>
                <a:spcPct val="35000"/>
              </a:spcAft>
            </a:pPr>
            <a:endParaRPr lang="en-US" sz="100" b="1" dirty="0">
              <a:solidFill>
                <a:schemeClr val="tx2">
                  <a:lumMod val="50000"/>
                </a:schemeClr>
              </a:solidFill>
            </a:endParaRPr>
          </a:p>
          <a:p>
            <a:pPr algn="ctr" defTabSz="800100">
              <a:lnSpc>
                <a:spcPct val="90000"/>
              </a:lnSpc>
              <a:spcBef>
                <a:spcPct val="0"/>
              </a:spcBef>
              <a:spcAft>
                <a:spcPct val="35000"/>
              </a:spcAft>
            </a:pPr>
            <a:r>
              <a:rPr lang="en-US" dirty="0">
                <a:solidFill>
                  <a:schemeClr val="bg1"/>
                </a:solidFill>
              </a:rPr>
              <a:t>(Linear Regression, Decision Tree and SVM)</a:t>
            </a:r>
          </a:p>
        </p:txBody>
      </p:sp>
      <p:sp>
        <p:nvSpPr>
          <p:cNvPr id="34" name="TextBox 33"/>
          <p:cNvSpPr txBox="1"/>
          <p:nvPr/>
        </p:nvSpPr>
        <p:spPr>
          <a:xfrm>
            <a:off x="6545864" y="4056219"/>
            <a:ext cx="1506070" cy="1014124"/>
          </a:xfrm>
          <a:prstGeom prst="rect">
            <a:avLst/>
          </a:prstGeom>
          <a:noFill/>
        </p:spPr>
        <p:txBody>
          <a:bodyPr wrap="square" rtlCol="0">
            <a:spAutoFit/>
          </a:bodyPr>
          <a:lstStyle/>
          <a:p>
            <a:pPr lvl="0" algn="ctr" defTabSz="800100">
              <a:lnSpc>
                <a:spcPct val="90000"/>
              </a:lnSpc>
              <a:spcBef>
                <a:spcPct val="0"/>
              </a:spcBef>
              <a:spcAft>
                <a:spcPct val="35000"/>
              </a:spcAft>
            </a:pPr>
            <a:r>
              <a:rPr lang="en-US" b="1" dirty="0">
                <a:solidFill>
                  <a:schemeClr val="tx2">
                    <a:lumMod val="50000"/>
                  </a:schemeClr>
                </a:solidFill>
              </a:rPr>
              <a:t>Communicate Results</a:t>
            </a:r>
          </a:p>
          <a:p>
            <a:pPr algn="ctr" defTabSz="800100">
              <a:lnSpc>
                <a:spcPct val="90000"/>
              </a:lnSpc>
              <a:spcBef>
                <a:spcPct val="0"/>
              </a:spcBef>
              <a:spcAft>
                <a:spcPct val="35000"/>
              </a:spcAft>
            </a:pPr>
            <a:endParaRPr lang="en-US" sz="300" dirty="0">
              <a:solidFill>
                <a:schemeClr val="bg1"/>
              </a:solidFill>
            </a:endParaRPr>
          </a:p>
          <a:p>
            <a:pPr algn="ctr" defTabSz="800100">
              <a:lnSpc>
                <a:spcPct val="90000"/>
              </a:lnSpc>
              <a:spcBef>
                <a:spcPct val="0"/>
              </a:spcBef>
              <a:spcAft>
                <a:spcPct val="35000"/>
              </a:spcAft>
            </a:pPr>
            <a:r>
              <a:rPr lang="en-US" dirty="0">
                <a:solidFill>
                  <a:schemeClr val="bg1"/>
                </a:solidFill>
              </a:rPr>
              <a:t>Tableau</a:t>
            </a:r>
          </a:p>
        </p:txBody>
      </p:sp>
    </p:spTree>
    <p:extLst>
      <p:ext uri="{BB962C8B-B14F-4D97-AF65-F5344CB8AC3E}">
        <p14:creationId xmlns:p14="http://schemas.microsoft.com/office/powerpoint/2010/main" val="58089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0" y="287393"/>
            <a:ext cx="9601200"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panose="020B0604020202020204" pitchFamily="34" charset="0"/>
                <a:cs typeface="Arial" panose="020B0604020202020204" pitchFamily="34" charset="0"/>
              </a:rPr>
              <a:t>    Analysis - Inter Borough Area NY:</a:t>
            </a:r>
          </a:p>
        </p:txBody>
      </p:sp>
      <p:sp>
        <p:nvSpPr>
          <p:cNvPr id="5" name="Title 5"/>
          <p:cNvSpPr txBox="1">
            <a:spLocks/>
          </p:cNvSpPr>
          <p:nvPr/>
        </p:nvSpPr>
        <p:spPr>
          <a:xfrm>
            <a:off x="8861612" y="455522"/>
            <a:ext cx="3330388"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solidFill>
                <a:schemeClr val="bg1"/>
              </a:solidFill>
              <a:latin typeface="Arial" panose="020B0604020202020204" pitchFamily="34" charset="0"/>
              <a:cs typeface="Arial" panose="020B0604020202020204" pitchFamily="34" charset="0"/>
            </a:endParaRPr>
          </a:p>
        </p:txBody>
      </p:sp>
      <p:sp>
        <p:nvSpPr>
          <p:cNvPr id="4" name="Title 5"/>
          <p:cNvSpPr txBox="1">
            <a:spLocks/>
          </p:cNvSpPr>
          <p:nvPr/>
        </p:nvSpPr>
        <p:spPr>
          <a:xfrm rot="8259930">
            <a:off x="8517015" y="549647"/>
            <a:ext cx="1459587" cy="219258"/>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dirty="0">
                <a:solidFill>
                  <a:schemeClr val="bg1"/>
                </a:solidFill>
                <a:latin typeface="Arial" panose="020B0604020202020204" pitchFamily="34" charset="0"/>
                <a:cs typeface="Arial" panose="020B0604020202020204" pitchFamily="34" charset="0"/>
              </a:rPr>
              <a:t> </a:t>
            </a:r>
          </a:p>
        </p:txBody>
      </p:sp>
      <p:pic>
        <p:nvPicPr>
          <p:cNvPr id="6" name="Picture 5"/>
          <p:cNvPicPr/>
          <p:nvPr/>
        </p:nvPicPr>
        <p:blipFill>
          <a:blip r:embed="rId2"/>
          <a:stretch>
            <a:fillRect/>
          </a:stretch>
        </p:blipFill>
        <p:spPr>
          <a:xfrm>
            <a:off x="420446" y="1055636"/>
            <a:ext cx="3695700" cy="2959100"/>
          </a:xfrm>
          <a:prstGeom prst="rect">
            <a:avLst/>
          </a:prstGeom>
          <a:ln>
            <a:solidFill>
              <a:schemeClr val="bg1">
                <a:lumMod val="75000"/>
              </a:schemeClr>
            </a:solidFill>
          </a:ln>
        </p:spPr>
      </p:pic>
      <p:pic>
        <p:nvPicPr>
          <p:cNvPr id="7" name="Picture 6"/>
          <p:cNvPicPr/>
          <p:nvPr/>
        </p:nvPicPr>
        <p:blipFill>
          <a:blip r:embed="rId3"/>
          <a:stretch>
            <a:fillRect/>
          </a:stretch>
        </p:blipFill>
        <p:spPr>
          <a:xfrm>
            <a:off x="4429354" y="1055637"/>
            <a:ext cx="1925829" cy="5615888"/>
          </a:xfrm>
          <a:prstGeom prst="rect">
            <a:avLst/>
          </a:prstGeom>
          <a:ln>
            <a:solidFill>
              <a:schemeClr val="bg1">
                <a:lumMod val="75000"/>
              </a:schemeClr>
            </a:solidFill>
          </a:ln>
        </p:spPr>
      </p:pic>
      <p:pic>
        <p:nvPicPr>
          <p:cNvPr id="8" name="Picture 7"/>
          <p:cNvPicPr/>
          <p:nvPr/>
        </p:nvPicPr>
        <p:blipFill>
          <a:blip r:embed="rId4"/>
          <a:stretch>
            <a:fillRect/>
          </a:stretch>
        </p:blipFill>
        <p:spPr>
          <a:xfrm>
            <a:off x="9121254" y="1055636"/>
            <a:ext cx="2675510" cy="5615888"/>
          </a:xfrm>
          <a:prstGeom prst="rect">
            <a:avLst/>
          </a:prstGeom>
          <a:ln>
            <a:solidFill>
              <a:schemeClr val="bg1">
                <a:lumMod val="75000"/>
              </a:schemeClr>
            </a:solidFill>
          </a:ln>
        </p:spPr>
      </p:pic>
      <p:pic>
        <p:nvPicPr>
          <p:cNvPr id="9" name="Picture 8"/>
          <p:cNvPicPr/>
          <p:nvPr/>
        </p:nvPicPr>
        <p:blipFill>
          <a:blip r:embed="rId5"/>
          <a:stretch>
            <a:fillRect/>
          </a:stretch>
        </p:blipFill>
        <p:spPr>
          <a:xfrm>
            <a:off x="6668391" y="1055636"/>
            <a:ext cx="2139655" cy="5615888"/>
          </a:xfrm>
          <a:prstGeom prst="rect">
            <a:avLst/>
          </a:prstGeom>
          <a:ln>
            <a:solidFill>
              <a:schemeClr val="bg1">
                <a:lumMod val="75000"/>
              </a:schemeClr>
            </a:solidFill>
          </a:ln>
        </p:spPr>
      </p:pic>
      <p:pic>
        <p:nvPicPr>
          <p:cNvPr id="10" name="Picture 9"/>
          <p:cNvPicPr/>
          <p:nvPr/>
        </p:nvPicPr>
        <p:blipFill>
          <a:blip r:embed="rId6"/>
          <a:stretch>
            <a:fillRect/>
          </a:stretch>
        </p:blipFill>
        <p:spPr>
          <a:xfrm>
            <a:off x="447340" y="4070815"/>
            <a:ext cx="3673866" cy="2600709"/>
          </a:xfrm>
          <a:prstGeom prst="rect">
            <a:avLst/>
          </a:prstGeom>
          <a:ln>
            <a:solidFill>
              <a:schemeClr val="bg1">
                <a:lumMod val="75000"/>
              </a:schemeClr>
            </a:solidFill>
          </a:ln>
        </p:spPr>
      </p:pic>
    </p:spTree>
    <p:extLst>
      <p:ext uri="{BB962C8B-B14F-4D97-AF65-F5344CB8AC3E}">
        <p14:creationId xmlns:p14="http://schemas.microsoft.com/office/powerpoint/2010/main" val="281569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0" y="287393"/>
            <a:ext cx="9601200"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panose="020B0604020202020204" pitchFamily="34" charset="0"/>
                <a:cs typeface="Arial" panose="020B0604020202020204" pitchFamily="34" charset="0"/>
              </a:rPr>
              <a:t>    Data Story:</a:t>
            </a:r>
          </a:p>
        </p:txBody>
      </p:sp>
      <p:sp>
        <p:nvSpPr>
          <p:cNvPr id="5" name="Title 5"/>
          <p:cNvSpPr txBox="1">
            <a:spLocks/>
          </p:cNvSpPr>
          <p:nvPr/>
        </p:nvSpPr>
        <p:spPr>
          <a:xfrm>
            <a:off x="8861612" y="455522"/>
            <a:ext cx="3330388"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solidFill>
                <a:schemeClr val="bg1"/>
              </a:solidFill>
              <a:latin typeface="Arial" panose="020B0604020202020204" pitchFamily="34" charset="0"/>
              <a:cs typeface="Arial" panose="020B0604020202020204" pitchFamily="34" charset="0"/>
            </a:endParaRPr>
          </a:p>
        </p:txBody>
      </p:sp>
      <p:sp>
        <p:nvSpPr>
          <p:cNvPr id="4" name="Title 5"/>
          <p:cNvSpPr txBox="1">
            <a:spLocks/>
          </p:cNvSpPr>
          <p:nvPr/>
        </p:nvSpPr>
        <p:spPr>
          <a:xfrm rot="8259930">
            <a:off x="8517015" y="549647"/>
            <a:ext cx="1459587" cy="219258"/>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dirty="0">
                <a:solidFill>
                  <a:schemeClr val="bg1"/>
                </a:solidFill>
                <a:latin typeface="Arial" panose="020B0604020202020204" pitchFamily="34" charset="0"/>
                <a:cs typeface="Arial" panose="020B0604020202020204" pitchFamily="34" charset="0"/>
              </a:rPr>
              <a:t> </a:t>
            </a:r>
          </a:p>
        </p:txBody>
      </p:sp>
      <p:sp>
        <p:nvSpPr>
          <p:cNvPr id="3" name="Rectangle 2"/>
          <p:cNvSpPr/>
          <p:nvPr/>
        </p:nvSpPr>
        <p:spPr>
          <a:xfrm>
            <a:off x="268942" y="1124226"/>
            <a:ext cx="11698940" cy="5155257"/>
          </a:xfrm>
          <a:prstGeom prst="rect">
            <a:avLst/>
          </a:prstGeom>
        </p:spPr>
        <p:txBody>
          <a:bodyPr wrap="square">
            <a:spAutoFit/>
          </a:bodyPr>
          <a:lstStyle/>
          <a:p>
            <a:r>
              <a:rPr lang="en-US" b="1" dirty="0"/>
              <a:t>About Staten Island Driving pattern:</a:t>
            </a:r>
          </a:p>
          <a:p>
            <a:endParaRPr lang="en-US" sz="300" dirty="0"/>
          </a:p>
          <a:p>
            <a:r>
              <a:rPr lang="en-US" sz="1600" dirty="0"/>
              <a:t>The Staten Island takes the long trips as the duration is highest for it.</a:t>
            </a:r>
          </a:p>
          <a:p>
            <a:r>
              <a:rPr lang="en-US" sz="1600" dirty="0"/>
              <a:t>The speed is almost same for all the 5 locations. Only in Staten Island the driver drives with highest speed because the traffic density is less as compared to other locations. We can also infer that the duration is long hence the speed is highest.</a:t>
            </a:r>
          </a:p>
          <a:p>
            <a:r>
              <a:rPr lang="en-US" sz="1600" dirty="0"/>
              <a:t>The tip amount given in Staten Island is much higher than the other location. Even the duration and speed is highest in this particular area.</a:t>
            </a:r>
          </a:p>
          <a:p>
            <a:r>
              <a:rPr lang="en-US" sz="1600" dirty="0"/>
              <a:t>The taxi driver will get extra earning in this area “Staten Island” but needs to drive for longer duration.</a:t>
            </a:r>
          </a:p>
          <a:p>
            <a:endParaRPr lang="en-US" sz="1000" b="1" dirty="0"/>
          </a:p>
          <a:p>
            <a:r>
              <a:rPr lang="en-US" b="1" dirty="0"/>
              <a:t>About 'Brooklyn Driving pattern:</a:t>
            </a:r>
          </a:p>
          <a:p>
            <a:endParaRPr lang="en-US" sz="300" dirty="0"/>
          </a:p>
          <a:p>
            <a:r>
              <a:rPr lang="en-US" sz="1600" dirty="0"/>
              <a:t>'Brooklyn', the average speed is lowest but the driver earns a substantial amount of tip. It can infer that the passenger who travel in 'Brooklyn' are happy with low speed drive hence they give tips to the driver.</a:t>
            </a:r>
          </a:p>
          <a:p>
            <a:r>
              <a:rPr lang="en-US" sz="1600" dirty="0"/>
              <a:t>The drivers in 'Brooklyn' earn a good amount of tip. Even they drive for a duration somewhat similar to other location except State Island with low Average speed. The plot reflects an important insight that the passengers travelling to Airport JFK pays more tip as compared to other location.</a:t>
            </a:r>
          </a:p>
          <a:p>
            <a:endParaRPr lang="en-US" sz="1000" dirty="0"/>
          </a:p>
          <a:p>
            <a:r>
              <a:rPr lang="en-US" b="1" dirty="0"/>
              <a:t>Airport Tipping Insight:</a:t>
            </a:r>
          </a:p>
          <a:p>
            <a:r>
              <a:rPr lang="en-US" sz="1600" dirty="0"/>
              <a:t>The passengers travelling to Newark Airport pay less tip to the drivers.</a:t>
            </a:r>
          </a:p>
          <a:p>
            <a:endParaRPr lang="en-US" sz="1000" b="1" dirty="0"/>
          </a:p>
          <a:p>
            <a:r>
              <a:rPr lang="en-US" b="1" dirty="0"/>
              <a:t>Passengers Appreciate speeding rules:</a:t>
            </a:r>
          </a:p>
          <a:p>
            <a:r>
              <a:rPr lang="en-US" sz="1600" dirty="0"/>
              <a:t>For rate code Id = 4 “Negotiated Fare” there are cases where driver drives at very high speed and have hardly got any tip from the passenger. The same applies to standard rate too. The plot shows that the passengers have given tips when the driver is driving with a nominal speed. </a:t>
            </a:r>
            <a:r>
              <a:rPr lang="en-US" sz="1600" b="1" dirty="0"/>
              <a:t>Even passengers appreciate speed as per the rules.</a:t>
            </a:r>
            <a:endParaRPr lang="en-US" sz="1600" dirty="0"/>
          </a:p>
        </p:txBody>
      </p:sp>
    </p:spTree>
    <p:extLst>
      <p:ext uri="{BB962C8B-B14F-4D97-AF65-F5344CB8AC3E}">
        <p14:creationId xmlns:p14="http://schemas.microsoft.com/office/powerpoint/2010/main" val="916692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0" y="287393"/>
            <a:ext cx="9601200"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panose="020B0604020202020204" pitchFamily="34" charset="0"/>
                <a:cs typeface="Arial" panose="020B0604020202020204" pitchFamily="34" charset="0"/>
              </a:rPr>
              <a:t>    Analysis - Inter Borough Area NY</a:t>
            </a:r>
          </a:p>
        </p:txBody>
      </p:sp>
      <p:sp>
        <p:nvSpPr>
          <p:cNvPr id="5" name="Title 5"/>
          <p:cNvSpPr txBox="1">
            <a:spLocks/>
          </p:cNvSpPr>
          <p:nvPr/>
        </p:nvSpPr>
        <p:spPr>
          <a:xfrm>
            <a:off x="8861612" y="455522"/>
            <a:ext cx="3330388"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solidFill>
                <a:schemeClr val="bg1"/>
              </a:solidFill>
              <a:latin typeface="Arial" panose="020B0604020202020204" pitchFamily="34" charset="0"/>
              <a:cs typeface="Arial" panose="020B0604020202020204" pitchFamily="34" charset="0"/>
            </a:endParaRPr>
          </a:p>
        </p:txBody>
      </p:sp>
      <p:sp>
        <p:nvSpPr>
          <p:cNvPr id="4" name="Title 5"/>
          <p:cNvSpPr txBox="1">
            <a:spLocks/>
          </p:cNvSpPr>
          <p:nvPr/>
        </p:nvSpPr>
        <p:spPr>
          <a:xfrm rot="8259930">
            <a:off x="8517015" y="549647"/>
            <a:ext cx="1459587" cy="219258"/>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dirty="0">
                <a:solidFill>
                  <a:schemeClr val="bg1"/>
                </a:solidFill>
                <a:latin typeface="Arial" panose="020B0604020202020204" pitchFamily="34" charset="0"/>
                <a:cs typeface="Arial" panose="020B0604020202020204" pitchFamily="34" charset="0"/>
              </a:rPr>
              <a:t> </a:t>
            </a:r>
          </a:p>
        </p:txBody>
      </p:sp>
      <p:pic>
        <p:nvPicPr>
          <p:cNvPr id="11" name="Picture 10"/>
          <p:cNvPicPr/>
          <p:nvPr/>
        </p:nvPicPr>
        <p:blipFill>
          <a:blip r:embed="rId2"/>
          <a:stretch>
            <a:fillRect/>
          </a:stretch>
        </p:blipFill>
        <p:spPr>
          <a:xfrm>
            <a:off x="381660" y="1055636"/>
            <a:ext cx="3505986" cy="2945080"/>
          </a:xfrm>
          <a:prstGeom prst="rect">
            <a:avLst/>
          </a:prstGeom>
          <a:ln>
            <a:solidFill>
              <a:schemeClr val="bg1">
                <a:lumMod val="65000"/>
              </a:schemeClr>
            </a:solidFill>
          </a:ln>
        </p:spPr>
      </p:pic>
      <p:pic>
        <p:nvPicPr>
          <p:cNvPr id="12" name="Picture 11"/>
          <p:cNvPicPr/>
          <p:nvPr/>
        </p:nvPicPr>
        <p:blipFill>
          <a:blip r:embed="rId3"/>
          <a:stretch>
            <a:fillRect/>
          </a:stretch>
        </p:blipFill>
        <p:spPr>
          <a:xfrm>
            <a:off x="381660" y="4084252"/>
            <a:ext cx="2576693" cy="2662450"/>
          </a:xfrm>
          <a:prstGeom prst="rect">
            <a:avLst/>
          </a:prstGeom>
          <a:ln>
            <a:solidFill>
              <a:schemeClr val="bg1">
                <a:lumMod val="65000"/>
              </a:schemeClr>
            </a:solidFill>
          </a:ln>
        </p:spPr>
      </p:pic>
      <p:pic>
        <p:nvPicPr>
          <p:cNvPr id="13" name="Picture 12"/>
          <p:cNvPicPr/>
          <p:nvPr/>
        </p:nvPicPr>
        <p:blipFill>
          <a:blip r:embed="rId4"/>
          <a:stretch>
            <a:fillRect/>
          </a:stretch>
        </p:blipFill>
        <p:spPr>
          <a:xfrm>
            <a:off x="4216998" y="1088919"/>
            <a:ext cx="4816311" cy="1439257"/>
          </a:xfrm>
          <a:prstGeom prst="rect">
            <a:avLst/>
          </a:prstGeom>
        </p:spPr>
      </p:pic>
      <p:pic>
        <p:nvPicPr>
          <p:cNvPr id="14" name="Picture 13"/>
          <p:cNvPicPr/>
          <p:nvPr/>
        </p:nvPicPr>
        <p:blipFill>
          <a:blip r:embed="rId5"/>
          <a:stretch>
            <a:fillRect/>
          </a:stretch>
        </p:blipFill>
        <p:spPr>
          <a:xfrm>
            <a:off x="7904329" y="1614687"/>
            <a:ext cx="3862142" cy="5064780"/>
          </a:xfrm>
          <a:prstGeom prst="rect">
            <a:avLst/>
          </a:prstGeom>
          <a:ln>
            <a:solidFill>
              <a:schemeClr val="bg1">
                <a:lumMod val="65000"/>
              </a:schemeClr>
            </a:solidFill>
          </a:ln>
        </p:spPr>
      </p:pic>
      <p:pic>
        <p:nvPicPr>
          <p:cNvPr id="15" name="Picture 14"/>
          <p:cNvPicPr/>
          <p:nvPr/>
        </p:nvPicPr>
        <p:blipFill>
          <a:blip r:embed="rId6"/>
          <a:stretch>
            <a:fillRect/>
          </a:stretch>
        </p:blipFill>
        <p:spPr>
          <a:xfrm>
            <a:off x="3234241" y="4168845"/>
            <a:ext cx="4394200" cy="2515500"/>
          </a:xfrm>
          <a:prstGeom prst="rect">
            <a:avLst/>
          </a:prstGeom>
          <a:ln>
            <a:solidFill>
              <a:schemeClr val="bg1">
                <a:lumMod val="65000"/>
              </a:schemeClr>
            </a:solidFill>
          </a:ln>
        </p:spPr>
      </p:pic>
    </p:spTree>
    <p:extLst>
      <p:ext uri="{BB962C8B-B14F-4D97-AF65-F5344CB8AC3E}">
        <p14:creationId xmlns:p14="http://schemas.microsoft.com/office/powerpoint/2010/main" val="12955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0" y="287393"/>
            <a:ext cx="9601200"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panose="020B0604020202020204" pitchFamily="34" charset="0"/>
                <a:cs typeface="Arial" panose="020B0604020202020204" pitchFamily="34" charset="0"/>
              </a:rPr>
              <a:t>    Data Story:</a:t>
            </a:r>
          </a:p>
        </p:txBody>
      </p:sp>
      <p:sp>
        <p:nvSpPr>
          <p:cNvPr id="5" name="Title 5"/>
          <p:cNvSpPr txBox="1">
            <a:spLocks/>
          </p:cNvSpPr>
          <p:nvPr/>
        </p:nvSpPr>
        <p:spPr>
          <a:xfrm>
            <a:off x="8861612" y="455522"/>
            <a:ext cx="3330388"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solidFill>
                <a:schemeClr val="bg1"/>
              </a:solidFill>
              <a:latin typeface="Arial" panose="020B0604020202020204" pitchFamily="34" charset="0"/>
              <a:cs typeface="Arial" panose="020B0604020202020204" pitchFamily="34" charset="0"/>
            </a:endParaRPr>
          </a:p>
        </p:txBody>
      </p:sp>
      <p:sp>
        <p:nvSpPr>
          <p:cNvPr id="4" name="Title 5"/>
          <p:cNvSpPr txBox="1">
            <a:spLocks/>
          </p:cNvSpPr>
          <p:nvPr/>
        </p:nvSpPr>
        <p:spPr>
          <a:xfrm rot="8259930">
            <a:off x="8517015" y="549647"/>
            <a:ext cx="1459587" cy="219258"/>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dirty="0">
                <a:solidFill>
                  <a:schemeClr val="bg1"/>
                </a:solidFill>
                <a:latin typeface="Arial" panose="020B0604020202020204" pitchFamily="34" charset="0"/>
                <a:cs typeface="Arial" panose="020B0604020202020204" pitchFamily="34" charset="0"/>
              </a:rPr>
              <a:t> </a:t>
            </a:r>
          </a:p>
        </p:txBody>
      </p:sp>
      <p:graphicFrame>
        <p:nvGraphicFramePr>
          <p:cNvPr id="6" name="Diagram 5"/>
          <p:cNvGraphicFramePr/>
          <p:nvPr>
            <p:extLst>
              <p:ext uri="{D42A27DB-BD31-4B8C-83A1-F6EECF244321}">
                <p14:modId xmlns:p14="http://schemas.microsoft.com/office/powerpoint/2010/main" val="656006891"/>
              </p:ext>
            </p:extLst>
          </p:nvPr>
        </p:nvGraphicFramePr>
        <p:xfrm>
          <a:off x="367646" y="1244338"/>
          <a:ext cx="11236122" cy="5383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251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0" y="287393"/>
            <a:ext cx="9601200"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panose="020B0604020202020204" pitchFamily="34" charset="0"/>
                <a:cs typeface="Arial" panose="020B0604020202020204" pitchFamily="34" charset="0"/>
              </a:rPr>
              <a:t>    Analysis - Intra Borough Area NY:</a:t>
            </a:r>
          </a:p>
        </p:txBody>
      </p:sp>
      <p:sp>
        <p:nvSpPr>
          <p:cNvPr id="5" name="Title 5"/>
          <p:cNvSpPr txBox="1">
            <a:spLocks/>
          </p:cNvSpPr>
          <p:nvPr/>
        </p:nvSpPr>
        <p:spPr>
          <a:xfrm>
            <a:off x="8861612" y="455522"/>
            <a:ext cx="3330388" cy="600114"/>
          </a:xfrm>
          <a:prstGeom prst="rect">
            <a:avLst/>
          </a:prstGeom>
          <a:solidFill>
            <a:srgbClr val="92D05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solidFill>
                <a:schemeClr val="bg1"/>
              </a:solidFill>
              <a:latin typeface="Arial" panose="020B0604020202020204" pitchFamily="34" charset="0"/>
              <a:cs typeface="Arial" panose="020B0604020202020204" pitchFamily="34" charset="0"/>
            </a:endParaRPr>
          </a:p>
        </p:txBody>
      </p:sp>
      <p:sp>
        <p:nvSpPr>
          <p:cNvPr id="4" name="Title 5"/>
          <p:cNvSpPr txBox="1">
            <a:spLocks/>
          </p:cNvSpPr>
          <p:nvPr/>
        </p:nvSpPr>
        <p:spPr>
          <a:xfrm rot="8259930">
            <a:off x="8517015" y="549647"/>
            <a:ext cx="1459587" cy="219258"/>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dirty="0">
                <a:solidFill>
                  <a:schemeClr val="bg1"/>
                </a:solidFill>
                <a:latin typeface="Arial" panose="020B0604020202020204" pitchFamily="34" charset="0"/>
                <a:cs typeface="Arial" panose="020B0604020202020204" pitchFamily="34" charset="0"/>
              </a:rPr>
              <a:t> </a:t>
            </a:r>
          </a:p>
        </p:txBody>
      </p:sp>
      <p:pic>
        <p:nvPicPr>
          <p:cNvPr id="6" name="Picture 5"/>
          <p:cNvPicPr/>
          <p:nvPr/>
        </p:nvPicPr>
        <p:blipFill>
          <a:blip r:embed="rId2"/>
          <a:stretch>
            <a:fillRect/>
          </a:stretch>
        </p:blipFill>
        <p:spPr>
          <a:xfrm>
            <a:off x="374623" y="1231802"/>
            <a:ext cx="3672526" cy="2540635"/>
          </a:xfrm>
          <a:prstGeom prst="rect">
            <a:avLst/>
          </a:prstGeom>
          <a:ln>
            <a:solidFill>
              <a:schemeClr val="bg1">
                <a:lumMod val="65000"/>
              </a:schemeClr>
            </a:solidFill>
          </a:ln>
        </p:spPr>
      </p:pic>
      <p:pic>
        <p:nvPicPr>
          <p:cNvPr id="7" name="Picture 6"/>
          <p:cNvPicPr/>
          <p:nvPr/>
        </p:nvPicPr>
        <p:blipFill>
          <a:blip r:embed="rId3"/>
          <a:stretch>
            <a:fillRect/>
          </a:stretch>
        </p:blipFill>
        <p:spPr>
          <a:xfrm>
            <a:off x="616669" y="4085129"/>
            <a:ext cx="6147201" cy="2507165"/>
          </a:xfrm>
          <a:prstGeom prst="rect">
            <a:avLst/>
          </a:prstGeom>
          <a:ln>
            <a:solidFill>
              <a:schemeClr val="bg1">
                <a:lumMod val="65000"/>
              </a:schemeClr>
            </a:solidFill>
          </a:ln>
        </p:spPr>
      </p:pic>
      <p:pic>
        <p:nvPicPr>
          <p:cNvPr id="8" name="Picture 7"/>
          <p:cNvPicPr/>
          <p:nvPr/>
        </p:nvPicPr>
        <p:blipFill>
          <a:blip r:embed="rId4"/>
          <a:stretch>
            <a:fillRect/>
          </a:stretch>
        </p:blipFill>
        <p:spPr>
          <a:xfrm>
            <a:off x="4428079" y="1231802"/>
            <a:ext cx="3958472" cy="2540635"/>
          </a:xfrm>
          <a:prstGeom prst="rect">
            <a:avLst/>
          </a:prstGeom>
          <a:ln>
            <a:solidFill>
              <a:schemeClr val="bg1">
                <a:lumMod val="65000"/>
              </a:schemeClr>
            </a:solidFill>
          </a:ln>
        </p:spPr>
      </p:pic>
      <p:pic>
        <p:nvPicPr>
          <p:cNvPr id="9" name="Picture 8"/>
          <p:cNvPicPr/>
          <p:nvPr/>
        </p:nvPicPr>
        <p:blipFill>
          <a:blip r:embed="rId5"/>
          <a:stretch>
            <a:fillRect/>
          </a:stretch>
        </p:blipFill>
        <p:spPr>
          <a:xfrm>
            <a:off x="8767482" y="1256279"/>
            <a:ext cx="3157425" cy="2482892"/>
          </a:xfrm>
          <a:prstGeom prst="rect">
            <a:avLst/>
          </a:prstGeom>
          <a:ln>
            <a:solidFill>
              <a:schemeClr val="bg1">
                <a:lumMod val="65000"/>
              </a:schemeClr>
            </a:solidFill>
          </a:ln>
        </p:spPr>
      </p:pic>
      <p:pic>
        <p:nvPicPr>
          <p:cNvPr id="10" name="Picture 9"/>
          <p:cNvPicPr/>
          <p:nvPr/>
        </p:nvPicPr>
        <p:blipFill>
          <a:blip r:embed="rId6"/>
          <a:stretch>
            <a:fillRect/>
          </a:stretch>
        </p:blipFill>
        <p:spPr>
          <a:xfrm>
            <a:off x="7422822" y="4083466"/>
            <a:ext cx="4087860" cy="2508828"/>
          </a:xfrm>
          <a:prstGeom prst="rect">
            <a:avLst/>
          </a:prstGeom>
          <a:ln>
            <a:solidFill>
              <a:schemeClr val="bg1">
                <a:lumMod val="65000"/>
              </a:schemeClr>
            </a:solidFill>
          </a:ln>
        </p:spPr>
      </p:pic>
    </p:spTree>
    <p:extLst>
      <p:ext uri="{BB962C8B-B14F-4D97-AF65-F5344CB8AC3E}">
        <p14:creationId xmlns:p14="http://schemas.microsoft.com/office/powerpoint/2010/main" val="2244709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6213</TotalTime>
  <Words>1029</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Bhanuja Nagore</dc:creator>
  <cp:lastModifiedBy>Bhanuja Nagore</cp:lastModifiedBy>
  <cp:revision>290</cp:revision>
  <dcterms:created xsi:type="dcterms:W3CDTF">2016-12-08T00:31:45Z</dcterms:created>
  <dcterms:modified xsi:type="dcterms:W3CDTF">2017-03-15T13:36:48Z</dcterms:modified>
</cp:coreProperties>
</file>