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1" r:id="rId3"/>
    <p:sldId id="275" r:id="rId4"/>
    <p:sldId id="258" r:id="rId5"/>
    <p:sldId id="283" r:id="rId6"/>
    <p:sldId id="291" r:id="rId7"/>
    <p:sldId id="284" r:id="rId8"/>
    <p:sldId id="285" r:id="rId9"/>
    <p:sldId id="287" r:id="rId10"/>
    <p:sldId id="286" r:id="rId11"/>
    <p:sldId id="289" r:id="rId12"/>
    <p:sldId id="288" r:id="rId13"/>
    <p:sldId id="290" r:id="rId14"/>
    <p:sldId id="292" r:id="rId15"/>
    <p:sldId id="293" r:id="rId16"/>
    <p:sldId id="294" r:id="rId17"/>
    <p:sldId id="277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479AF6-7AF9-4139-8430-4A65423135AE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3E448CE-5DCB-4062-B202-5D2185DEC568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Data  Discovery and Data Cleaning –(Plotting various graphs, bar chart, Histograms to analyze data)</a:t>
          </a:r>
        </a:p>
      </dgm:t>
    </dgm:pt>
    <dgm:pt modelId="{057AA128-250E-4467-8679-43E85435DDA0}" type="parTrans" cxnId="{B4D52F6B-E28D-49DB-B59C-AA8D74F88102}">
      <dgm:prSet/>
      <dgm:spPr/>
      <dgm:t>
        <a:bodyPr/>
        <a:lstStyle/>
        <a:p>
          <a:endParaRPr lang="en-US"/>
        </a:p>
      </dgm:t>
    </dgm:pt>
    <dgm:pt modelId="{634C3984-857B-4855-A8C2-19A373BF53F9}" type="sibTrans" cxnId="{B4D52F6B-E28D-49DB-B59C-AA8D74F88102}">
      <dgm:prSet/>
      <dgm:spPr/>
      <dgm:t>
        <a:bodyPr/>
        <a:lstStyle/>
        <a:p>
          <a:endParaRPr lang="en-US"/>
        </a:p>
      </dgm:t>
    </dgm:pt>
    <dgm:pt modelId="{D56537DE-150E-40DE-8989-23D30A7B4381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Model Building – (Linear Regression, Decision Tree and SVM)</a:t>
          </a:r>
        </a:p>
      </dgm:t>
    </dgm:pt>
    <dgm:pt modelId="{9724D5F7-EBD5-4D09-9EB1-39C6411786FE}" type="parTrans" cxnId="{964A6D8D-DBA8-46A7-9372-0D90BCFFD4A3}">
      <dgm:prSet/>
      <dgm:spPr/>
      <dgm:t>
        <a:bodyPr/>
        <a:lstStyle/>
        <a:p>
          <a:endParaRPr lang="en-US"/>
        </a:p>
      </dgm:t>
    </dgm:pt>
    <dgm:pt modelId="{A30D02F6-4C70-47CB-AB9A-0CC535335ACC}" type="sibTrans" cxnId="{964A6D8D-DBA8-46A7-9372-0D90BCFFD4A3}">
      <dgm:prSet/>
      <dgm:spPr/>
      <dgm:t>
        <a:bodyPr/>
        <a:lstStyle/>
        <a:p>
          <a:endParaRPr lang="en-US"/>
        </a:p>
      </dgm:t>
    </dgm:pt>
    <dgm:pt modelId="{C71A55A2-5292-49E8-8894-139069D57BB2}">
      <dgm:prSet/>
      <dgm:spPr/>
      <dgm:t>
        <a:bodyPr/>
        <a:lstStyle/>
        <a:p>
          <a:endParaRPr lang="en-US" b="1" dirty="0">
            <a:solidFill>
              <a:schemeClr val="tx1"/>
            </a:solidFill>
          </a:endParaRPr>
        </a:p>
      </dgm:t>
    </dgm:pt>
    <dgm:pt modelId="{7D199E56-1181-41AD-9248-B8F96AEAE4A4}" type="parTrans" cxnId="{252B038F-1547-44D7-90D8-5CAC8BD20B32}">
      <dgm:prSet/>
      <dgm:spPr/>
      <dgm:t>
        <a:bodyPr/>
        <a:lstStyle/>
        <a:p>
          <a:endParaRPr lang="en-US"/>
        </a:p>
      </dgm:t>
    </dgm:pt>
    <dgm:pt modelId="{4A531012-AA52-4B04-B613-48525947293A}" type="sibTrans" cxnId="{252B038F-1547-44D7-90D8-5CAC8BD20B32}">
      <dgm:prSet/>
      <dgm:spPr/>
      <dgm:t>
        <a:bodyPr/>
        <a:lstStyle/>
        <a:p>
          <a:endParaRPr lang="en-US"/>
        </a:p>
      </dgm:t>
    </dgm:pt>
    <dgm:pt modelId="{CDE16F7D-91F0-43C1-B33A-2021A8420AE6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D8C035D-2A0B-43D8-B02E-0A1BA8751AEE}" type="parTrans" cxnId="{C80A1CCE-553E-4CAD-8BCB-50FDAD66A436}">
      <dgm:prSet/>
      <dgm:spPr/>
      <dgm:t>
        <a:bodyPr/>
        <a:lstStyle/>
        <a:p>
          <a:endParaRPr lang="en-US"/>
        </a:p>
      </dgm:t>
    </dgm:pt>
    <dgm:pt modelId="{0BE23A95-E5F8-49D3-9546-011E424A302E}" type="sibTrans" cxnId="{C80A1CCE-553E-4CAD-8BCB-50FDAD66A436}">
      <dgm:prSet/>
      <dgm:spPr/>
      <dgm:t>
        <a:bodyPr/>
        <a:lstStyle/>
        <a:p>
          <a:endParaRPr lang="en-US"/>
        </a:p>
      </dgm:t>
    </dgm:pt>
    <dgm:pt modelId="{A6C57C26-2618-4422-9025-9E2E2EDAB006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F0BA7F19-DF92-455A-B513-144C9F882BBE}" type="parTrans" cxnId="{A73AE9C1-0371-4B4B-8F5C-814C8D69022D}">
      <dgm:prSet/>
      <dgm:spPr/>
      <dgm:t>
        <a:bodyPr/>
        <a:lstStyle/>
        <a:p>
          <a:endParaRPr lang="en-US"/>
        </a:p>
      </dgm:t>
    </dgm:pt>
    <dgm:pt modelId="{EEB90A5B-767F-4654-8A5C-600C47C98A3B}" type="sibTrans" cxnId="{A73AE9C1-0371-4B4B-8F5C-814C8D69022D}">
      <dgm:prSet/>
      <dgm:spPr/>
      <dgm:t>
        <a:bodyPr/>
        <a:lstStyle/>
        <a:p>
          <a:endParaRPr lang="en-US"/>
        </a:p>
      </dgm:t>
    </dgm:pt>
    <dgm:pt modelId="{DDEAE7BF-61A2-4ECF-B09E-B2A85BB802D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7487B604-D92B-4830-8ED2-C09E29FB8839}" type="parTrans" cxnId="{F7EB8F11-D51D-4DE7-AF43-3394330A09BC}">
      <dgm:prSet/>
      <dgm:spPr/>
      <dgm:t>
        <a:bodyPr/>
        <a:lstStyle/>
        <a:p>
          <a:endParaRPr lang="en-US"/>
        </a:p>
      </dgm:t>
    </dgm:pt>
    <dgm:pt modelId="{075EC05B-90AE-4859-9ACE-A642BCC0B0FF}" type="sibTrans" cxnId="{F7EB8F11-D51D-4DE7-AF43-3394330A09BC}">
      <dgm:prSet/>
      <dgm:spPr/>
      <dgm:t>
        <a:bodyPr/>
        <a:lstStyle/>
        <a:p>
          <a:endParaRPr lang="en-US"/>
        </a:p>
      </dgm:t>
    </dgm:pt>
    <dgm:pt modelId="{9FDC3842-5872-4908-83CA-7B8E2985DDC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27C60872-1C5B-4940-9525-E2B247C5BE20}" type="parTrans" cxnId="{26B709AD-5503-45CA-8D43-33112B5BD2D3}">
      <dgm:prSet/>
      <dgm:spPr/>
      <dgm:t>
        <a:bodyPr/>
        <a:lstStyle/>
        <a:p>
          <a:endParaRPr lang="en-US"/>
        </a:p>
      </dgm:t>
    </dgm:pt>
    <dgm:pt modelId="{2B4DD4B3-A659-4D13-93E8-9BA70F07E00C}" type="sibTrans" cxnId="{26B709AD-5503-45CA-8D43-33112B5BD2D3}">
      <dgm:prSet/>
      <dgm:spPr/>
      <dgm:t>
        <a:bodyPr/>
        <a:lstStyle/>
        <a:p>
          <a:endParaRPr lang="en-US"/>
        </a:p>
      </dgm:t>
    </dgm:pt>
    <dgm:pt modelId="{BC8CB7D2-3718-4AC7-9B1D-D6AF97BB75E2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ACFB2FE-488C-4734-9C01-CF2D799E7E1B}" type="parTrans" cxnId="{4E748BA1-A7B2-423C-884E-0B5E6E344813}">
      <dgm:prSet/>
      <dgm:spPr/>
      <dgm:t>
        <a:bodyPr/>
        <a:lstStyle/>
        <a:p>
          <a:endParaRPr lang="en-US"/>
        </a:p>
      </dgm:t>
    </dgm:pt>
    <dgm:pt modelId="{F2E43FD8-2FAB-4066-8080-C473F4A648A1}" type="sibTrans" cxnId="{4E748BA1-A7B2-423C-884E-0B5E6E344813}">
      <dgm:prSet/>
      <dgm:spPr/>
      <dgm:t>
        <a:bodyPr/>
        <a:lstStyle/>
        <a:p>
          <a:endParaRPr lang="en-US"/>
        </a:p>
      </dgm:t>
    </dgm:pt>
    <dgm:pt modelId="{EB03D431-C8C2-47D6-B03C-452E021DF654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Model Planning (Hypothesis Testing – One Way ANOVA and Confusion Matrix)</a:t>
          </a:r>
        </a:p>
      </dgm:t>
    </dgm:pt>
    <dgm:pt modelId="{4D24CB66-8F09-4580-BF32-5252F4B146BD}" type="parTrans" cxnId="{E026E7F1-2849-4F30-B013-C72E340EA5E4}">
      <dgm:prSet/>
      <dgm:spPr/>
      <dgm:t>
        <a:bodyPr/>
        <a:lstStyle/>
        <a:p>
          <a:endParaRPr lang="en-US"/>
        </a:p>
      </dgm:t>
    </dgm:pt>
    <dgm:pt modelId="{D0A74766-187E-412A-91D1-73EA4DE40BFB}" type="sibTrans" cxnId="{E026E7F1-2849-4F30-B013-C72E340EA5E4}">
      <dgm:prSet/>
      <dgm:spPr/>
      <dgm:t>
        <a:bodyPr/>
        <a:lstStyle/>
        <a:p>
          <a:endParaRPr lang="en-US"/>
        </a:p>
      </dgm:t>
    </dgm:pt>
    <dgm:pt modelId="{3F756B24-8514-4877-B4F4-B07EA2BC253C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Communicate results - Tableau</a:t>
          </a:r>
        </a:p>
      </dgm:t>
    </dgm:pt>
    <dgm:pt modelId="{35AFEE66-BC72-42D4-9F2C-D87914F3D7AB}" type="parTrans" cxnId="{F922FF09-7B88-4F0E-9AE0-F2BA9B45E6A8}">
      <dgm:prSet/>
      <dgm:spPr/>
      <dgm:t>
        <a:bodyPr/>
        <a:lstStyle/>
        <a:p>
          <a:endParaRPr lang="en-US"/>
        </a:p>
      </dgm:t>
    </dgm:pt>
    <dgm:pt modelId="{F290C2E8-3DB2-4076-9D02-0B2A82E2401B}" type="sibTrans" cxnId="{F922FF09-7B88-4F0E-9AE0-F2BA9B45E6A8}">
      <dgm:prSet/>
      <dgm:spPr/>
      <dgm:t>
        <a:bodyPr/>
        <a:lstStyle/>
        <a:p>
          <a:endParaRPr lang="en-US"/>
        </a:p>
      </dgm:t>
    </dgm:pt>
    <dgm:pt modelId="{4CBACD8B-6C28-49B2-BB1D-B48C6E8D2F74}" type="pres">
      <dgm:prSet presAssocID="{B9479AF6-7AF9-4139-8430-4A65423135AE}" presName="matrix" presStyleCnt="0">
        <dgm:presLayoutVars>
          <dgm:chMax val="1"/>
          <dgm:dir/>
          <dgm:resizeHandles val="exact"/>
        </dgm:presLayoutVars>
      </dgm:prSet>
      <dgm:spPr/>
    </dgm:pt>
    <dgm:pt modelId="{A3007141-A5D2-4517-BAF7-9BB70AEBAA4D}" type="pres">
      <dgm:prSet presAssocID="{B9479AF6-7AF9-4139-8430-4A65423135AE}" presName="diamond" presStyleLbl="bgShp" presStyleIdx="0" presStyleCnt="1" custLinFactNeighborX="55485" custLinFactNeighborY="430"/>
      <dgm:spPr/>
    </dgm:pt>
    <dgm:pt modelId="{021D61C3-F56C-46EF-A2C5-66B73241EA7A}" type="pres">
      <dgm:prSet presAssocID="{B9479AF6-7AF9-4139-8430-4A65423135AE}" presName="quad1" presStyleLbl="node1" presStyleIdx="0" presStyleCnt="4" custLinFactX="41117" custLinFactNeighborX="100000" custLinFactNeighborY="-14332">
        <dgm:presLayoutVars>
          <dgm:chMax val="0"/>
          <dgm:chPref val="0"/>
          <dgm:bulletEnabled val="1"/>
        </dgm:presLayoutVars>
      </dgm:prSet>
      <dgm:spPr/>
    </dgm:pt>
    <dgm:pt modelId="{030F390E-7202-4637-A28C-F6465A543F9E}" type="pres">
      <dgm:prSet presAssocID="{B9479AF6-7AF9-4139-8430-4A65423135AE}" presName="quad2" presStyleLbl="node1" presStyleIdx="1" presStyleCnt="4" custLinFactX="40014" custLinFactNeighborX="100000" custLinFactNeighborY="-13781">
        <dgm:presLayoutVars>
          <dgm:chMax val="0"/>
          <dgm:chPref val="0"/>
          <dgm:bulletEnabled val="1"/>
        </dgm:presLayoutVars>
      </dgm:prSet>
      <dgm:spPr/>
    </dgm:pt>
    <dgm:pt modelId="{357371F2-D6B8-427F-B2C5-FB4EA1F50AF2}" type="pres">
      <dgm:prSet presAssocID="{B9479AF6-7AF9-4139-8430-4A65423135AE}" presName="quad3" presStyleLbl="node1" presStyleIdx="2" presStyleCnt="4" custLinFactX="38912" custLinFactNeighborX="100000" custLinFactNeighborY="-7166">
        <dgm:presLayoutVars>
          <dgm:chMax val="0"/>
          <dgm:chPref val="0"/>
          <dgm:bulletEnabled val="1"/>
        </dgm:presLayoutVars>
      </dgm:prSet>
      <dgm:spPr/>
    </dgm:pt>
    <dgm:pt modelId="{4AF85F44-A738-48D6-B21F-CDA0D7B545DB}" type="pres">
      <dgm:prSet presAssocID="{B9479AF6-7AF9-4139-8430-4A65423135AE}" presName="quad4" presStyleLbl="node1" presStyleIdx="3" presStyleCnt="4" custLinFactX="41117" custLinFactNeighborX="100000" custLinFactNeighborY="-8269">
        <dgm:presLayoutVars>
          <dgm:chMax val="0"/>
          <dgm:chPref val="0"/>
          <dgm:bulletEnabled val="1"/>
        </dgm:presLayoutVars>
      </dgm:prSet>
      <dgm:spPr/>
    </dgm:pt>
  </dgm:ptLst>
  <dgm:cxnLst>
    <dgm:cxn modelId="{964A6D8D-DBA8-46A7-9372-0D90BCFFD4A3}" srcId="{B9479AF6-7AF9-4139-8430-4A65423135AE}" destId="{D56537DE-150E-40DE-8989-23D30A7B4381}" srcOrd="2" destOrd="0" parTransId="{9724D5F7-EBD5-4D09-9EB1-39C6411786FE}" sibTransId="{A30D02F6-4C70-47CB-AB9A-0CC535335ACC}"/>
    <dgm:cxn modelId="{F922FF09-7B88-4F0E-9AE0-F2BA9B45E6A8}" srcId="{B9479AF6-7AF9-4139-8430-4A65423135AE}" destId="{3F756B24-8514-4877-B4F4-B07EA2BC253C}" srcOrd="3" destOrd="0" parTransId="{35AFEE66-BC72-42D4-9F2C-D87914F3D7AB}" sibTransId="{F290C2E8-3DB2-4076-9D02-0B2A82E2401B}"/>
    <dgm:cxn modelId="{C80A1CCE-553E-4CAD-8BCB-50FDAD66A436}" srcId="{B9479AF6-7AF9-4139-8430-4A65423135AE}" destId="{CDE16F7D-91F0-43C1-B33A-2021A8420AE6}" srcOrd="5" destOrd="0" parTransId="{4D8C035D-2A0B-43D8-B02E-0A1BA8751AEE}" sibTransId="{0BE23A95-E5F8-49D3-9546-011E424A302E}"/>
    <dgm:cxn modelId="{252B038F-1547-44D7-90D8-5CAC8BD20B32}" srcId="{B9479AF6-7AF9-4139-8430-4A65423135AE}" destId="{C71A55A2-5292-49E8-8894-139069D57BB2}" srcOrd="4" destOrd="0" parTransId="{7D199E56-1181-41AD-9248-B8F96AEAE4A4}" sibTransId="{4A531012-AA52-4B04-B613-48525947293A}"/>
    <dgm:cxn modelId="{89C7FF0B-8DF3-4575-A5CE-371AACD7A9F2}" type="presOf" srcId="{63E448CE-5DCB-4062-B202-5D2185DEC568}" destId="{021D61C3-F56C-46EF-A2C5-66B73241EA7A}" srcOrd="0" destOrd="0" presId="urn:microsoft.com/office/officeart/2005/8/layout/matrix3"/>
    <dgm:cxn modelId="{2E958463-115B-4D48-8F1F-BB41AC7B6EB8}" type="presOf" srcId="{3F756B24-8514-4877-B4F4-B07EA2BC253C}" destId="{4AF85F44-A738-48D6-B21F-CDA0D7B545DB}" srcOrd="0" destOrd="0" presId="urn:microsoft.com/office/officeart/2005/8/layout/matrix3"/>
    <dgm:cxn modelId="{41987D8C-0C25-444E-981E-AB902160E9F5}" type="presOf" srcId="{D56537DE-150E-40DE-8989-23D30A7B4381}" destId="{357371F2-D6B8-427F-B2C5-FB4EA1F50AF2}" srcOrd="0" destOrd="0" presId="urn:microsoft.com/office/officeart/2005/8/layout/matrix3"/>
    <dgm:cxn modelId="{4E748BA1-A7B2-423C-884E-0B5E6E344813}" srcId="{B9479AF6-7AF9-4139-8430-4A65423135AE}" destId="{BC8CB7D2-3718-4AC7-9B1D-D6AF97BB75E2}" srcOrd="9" destOrd="0" parTransId="{0ACFB2FE-488C-4734-9C01-CF2D799E7E1B}" sibTransId="{F2E43FD8-2FAB-4066-8080-C473F4A648A1}"/>
    <dgm:cxn modelId="{26B709AD-5503-45CA-8D43-33112B5BD2D3}" srcId="{B9479AF6-7AF9-4139-8430-4A65423135AE}" destId="{9FDC3842-5872-4908-83CA-7B8E2985DDC8}" srcOrd="8" destOrd="0" parTransId="{27C60872-1C5B-4940-9525-E2B247C5BE20}" sibTransId="{2B4DD4B3-A659-4D13-93E8-9BA70F07E00C}"/>
    <dgm:cxn modelId="{B4D52F6B-E28D-49DB-B59C-AA8D74F88102}" srcId="{B9479AF6-7AF9-4139-8430-4A65423135AE}" destId="{63E448CE-5DCB-4062-B202-5D2185DEC568}" srcOrd="0" destOrd="0" parTransId="{057AA128-250E-4467-8679-43E85435DDA0}" sibTransId="{634C3984-857B-4855-A8C2-19A373BF53F9}"/>
    <dgm:cxn modelId="{F7EB8F11-D51D-4DE7-AF43-3394330A09BC}" srcId="{B9479AF6-7AF9-4139-8430-4A65423135AE}" destId="{DDEAE7BF-61A2-4ECF-B09E-B2A85BB802DC}" srcOrd="7" destOrd="0" parTransId="{7487B604-D92B-4830-8ED2-C09E29FB8839}" sibTransId="{075EC05B-90AE-4859-9ACE-A642BCC0B0FF}"/>
    <dgm:cxn modelId="{E026E7F1-2849-4F30-B013-C72E340EA5E4}" srcId="{B9479AF6-7AF9-4139-8430-4A65423135AE}" destId="{EB03D431-C8C2-47D6-B03C-452E021DF654}" srcOrd="1" destOrd="0" parTransId="{4D24CB66-8F09-4580-BF32-5252F4B146BD}" sibTransId="{D0A74766-187E-412A-91D1-73EA4DE40BFB}"/>
    <dgm:cxn modelId="{19523B46-B5B0-43D7-BCE9-95366711C063}" type="presOf" srcId="{EB03D431-C8C2-47D6-B03C-452E021DF654}" destId="{030F390E-7202-4637-A28C-F6465A543F9E}" srcOrd="0" destOrd="0" presId="urn:microsoft.com/office/officeart/2005/8/layout/matrix3"/>
    <dgm:cxn modelId="{37072E1A-DF7F-47FB-9F2F-AE94DECBC9F4}" type="presOf" srcId="{B9479AF6-7AF9-4139-8430-4A65423135AE}" destId="{4CBACD8B-6C28-49B2-BB1D-B48C6E8D2F74}" srcOrd="0" destOrd="0" presId="urn:microsoft.com/office/officeart/2005/8/layout/matrix3"/>
    <dgm:cxn modelId="{A73AE9C1-0371-4B4B-8F5C-814C8D69022D}" srcId="{B9479AF6-7AF9-4139-8430-4A65423135AE}" destId="{A6C57C26-2618-4422-9025-9E2E2EDAB006}" srcOrd="6" destOrd="0" parTransId="{F0BA7F19-DF92-455A-B513-144C9F882BBE}" sibTransId="{EEB90A5B-767F-4654-8A5C-600C47C98A3B}"/>
    <dgm:cxn modelId="{3EF8CACA-CB21-4F5C-8033-35BF9E495220}" type="presParOf" srcId="{4CBACD8B-6C28-49B2-BB1D-B48C6E8D2F74}" destId="{A3007141-A5D2-4517-BAF7-9BB70AEBAA4D}" srcOrd="0" destOrd="0" presId="urn:microsoft.com/office/officeart/2005/8/layout/matrix3"/>
    <dgm:cxn modelId="{060FA56B-C36D-465E-A71B-AC0951458260}" type="presParOf" srcId="{4CBACD8B-6C28-49B2-BB1D-B48C6E8D2F74}" destId="{021D61C3-F56C-46EF-A2C5-66B73241EA7A}" srcOrd="1" destOrd="0" presId="urn:microsoft.com/office/officeart/2005/8/layout/matrix3"/>
    <dgm:cxn modelId="{A8F932D0-D6D0-4922-B43E-8FBD1A63A10B}" type="presParOf" srcId="{4CBACD8B-6C28-49B2-BB1D-B48C6E8D2F74}" destId="{030F390E-7202-4637-A28C-F6465A543F9E}" srcOrd="2" destOrd="0" presId="urn:microsoft.com/office/officeart/2005/8/layout/matrix3"/>
    <dgm:cxn modelId="{38C7B776-DC69-482B-9059-39358B8AB212}" type="presParOf" srcId="{4CBACD8B-6C28-49B2-BB1D-B48C6E8D2F74}" destId="{357371F2-D6B8-427F-B2C5-FB4EA1F50AF2}" srcOrd="3" destOrd="0" presId="urn:microsoft.com/office/officeart/2005/8/layout/matrix3"/>
    <dgm:cxn modelId="{5625608B-BBF0-4D24-8FAD-125D835EDEBE}" type="presParOf" srcId="{4CBACD8B-6C28-49B2-BB1D-B48C6E8D2F74}" destId="{4AF85F44-A738-48D6-B21F-CDA0D7B545DB}" srcOrd="4" destOrd="0" presId="urn:microsoft.com/office/officeart/2005/8/layout/matrix3"/>
  </dgm:cxnLst>
  <dgm:bg>
    <a:solidFill>
      <a:srgbClr val="92D050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5B507F-DDB2-4CB9-A85D-3F5A34C46D7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E849601-8B9F-4115-84B4-759B49232554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Plotted graphs, charts and Histogram to analyze the data </a:t>
          </a:r>
        </a:p>
      </dgm:t>
    </dgm:pt>
    <dgm:pt modelId="{36DDA6ED-FD8B-4C89-9FF2-BC24F05AA4E0}" type="parTrans" cxnId="{CA0FDDB2-2F70-49A7-AC55-4A5A15807005}">
      <dgm:prSet/>
      <dgm:spPr/>
      <dgm:t>
        <a:bodyPr/>
        <a:lstStyle/>
        <a:p>
          <a:endParaRPr lang="en-US"/>
        </a:p>
      </dgm:t>
    </dgm:pt>
    <dgm:pt modelId="{B2F7EE4C-EF9F-4E63-A1B2-9B2919C16BC4}" type="sibTrans" cxnId="{CA0FDDB2-2F70-49A7-AC55-4A5A15807005}">
      <dgm:prSet/>
      <dgm:spPr/>
      <dgm:t>
        <a:bodyPr/>
        <a:lstStyle/>
        <a:p>
          <a:endParaRPr lang="en-US"/>
        </a:p>
      </dgm:t>
    </dgm:pt>
    <dgm:pt modelId="{7882E7A7-8B88-4FF3-A209-427686552684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Dataset has 127 independent variables and 1 dependent variables with over 58000 records</a:t>
          </a:r>
        </a:p>
      </dgm:t>
    </dgm:pt>
    <dgm:pt modelId="{095BBBC6-1D66-45C7-A1F5-766CED2854C1}" type="parTrans" cxnId="{322B6CEE-F1D9-4593-8FCD-3359717D47F7}">
      <dgm:prSet/>
      <dgm:spPr/>
      <dgm:t>
        <a:bodyPr/>
        <a:lstStyle/>
        <a:p>
          <a:endParaRPr lang="en-US"/>
        </a:p>
      </dgm:t>
    </dgm:pt>
    <dgm:pt modelId="{3660C925-43B1-45B2-A73A-1E3EBF0B3397}" type="sibTrans" cxnId="{322B6CEE-F1D9-4593-8FCD-3359717D47F7}">
      <dgm:prSet/>
      <dgm:spPr/>
      <dgm:t>
        <a:bodyPr/>
        <a:lstStyle/>
        <a:p>
          <a:endParaRPr lang="en-US"/>
        </a:p>
      </dgm:t>
    </dgm:pt>
    <dgm:pt modelId="{0565923F-3515-4C29-9130-AD270AC23B3D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These 128 features are either continuous, discrete or categorical in nature</a:t>
          </a:r>
        </a:p>
      </dgm:t>
    </dgm:pt>
    <dgm:pt modelId="{A9A2F9CF-CF6A-4883-8426-E3394FAF26F4}" type="parTrans" cxnId="{D8F686AD-105B-403C-B117-BC0E6B5DBC1F}">
      <dgm:prSet/>
      <dgm:spPr/>
      <dgm:t>
        <a:bodyPr/>
        <a:lstStyle/>
        <a:p>
          <a:endParaRPr lang="en-US"/>
        </a:p>
      </dgm:t>
    </dgm:pt>
    <dgm:pt modelId="{60675248-185D-45F2-B8A0-401206587EA0}" type="sibTrans" cxnId="{D8F686AD-105B-403C-B117-BC0E6B5DBC1F}">
      <dgm:prSet/>
      <dgm:spPr/>
      <dgm:t>
        <a:bodyPr/>
        <a:lstStyle/>
        <a:p>
          <a:endParaRPr lang="en-US"/>
        </a:p>
      </dgm:t>
    </dgm:pt>
    <dgm:pt modelId="{1D86FC17-18C4-4543-838F-A6F8E9721AB4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Such values were replaced by the mean of values </a:t>
          </a:r>
        </a:p>
      </dgm:t>
    </dgm:pt>
    <dgm:pt modelId="{BEB912B8-3C60-41D1-93DC-C934B127E400}" type="parTrans" cxnId="{A3256DF7-196C-4599-8348-89E67C936805}">
      <dgm:prSet/>
      <dgm:spPr/>
      <dgm:t>
        <a:bodyPr/>
        <a:lstStyle/>
        <a:p>
          <a:endParaRPr lang="en-US"/>
        </a:p>
      </dgm:t>
    </dgm:pt>
    <dgm:pt modelId="{A0114D99-1626-40B9-9ECC-CAF131834264}" type="sibTrans" cxnId="{A3256DF7-196C-4599-8348-89E67C936805}">
      <dgm:prSet/>
      <dgm:spPr/>
      <dgm:t>
        <a:bodyPr/>
        <a:lstStyle/>
        <a:p>
          <a:endParaRPr lang="en-US"/>
        </a:p>
      </dgm:t>
    </dgm:pt>
    <dgm:pt modelId="{BDB5B086-50B9-48BC-BCBF-1C7C06166A53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Mean was used instead of max, min or frequent value for this purpose so that the distribution of the values is not disturbed</a:t>
          </a:r>
        </a:p>
      </dgm:t>
    </dgm:pt>
    <dgm:pt modelId="{0C5403D7-63F6-4CA1-A782-A813A54F0ADE}" type="parTrans" cxnId="{2E844054-DAE6-4CC7-9ECC-47FC5D9AD6D1}">
      <dgm:prSet/>
      <dgm:spPr/>
      <dgm:t>
        <a:bodyPr/>
        <a:lstStyle/>
        <a:p>
          <a:endParaRPr lang="en-US"/>
        </a:p>
      </dgm:t>
    </dgm:pt>
    <dgm:pt modelId="{55FF126F-9C77-4F4A-B46C-C4D4486E6B96}" type="sibTrans" cxnId="{2E844054-DAE6-4CC7-9ECC-47FC5D9AD6D1}">
      <dgm:prSet/>
      <dgm:spPr/>
      <dgm:t>
        <a:bodyPr/>
        <a:lstStyle/>
        <a:p>
          <a:endParaRPr lang="en-US"/>
        </a:p>
      </dgm:t>
    </dgm:pt>
    <dgm:pt modelId="{2E542308-55F9-4DCB-BD6D-E8252F54FA34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Categorical columns like Product_Info_3, Medical_History_2, Employment_Info_2 had more than six categories which led to elimination from the dataset</a:t>
          </a:r>
        </a:p>
      </dgm:t>
    </dgm:pt>
    <dgm:pt modelId="{C036B953-5581-43EB-B0B2-BEA0EFAA5428}" type="parTrans" cxnId="{FD6E219E-46B4-452A-B488-CB87A65C9721}">
      <dgm:prSet/>
      <dgm:spPr/>
      <dgm:t>
        <a:bodyPr/>
        <a:lstStyle/>
        <a:p>
          <a:endParaRPr lang="en-US"/>
        </a:p>
      </dgm:t>
    </dgm:pt>
    <dgm:pt modelId="{D9A4D6AD-DDEE-41F7-BA64-4A036E9946B7}" type="sibTrans" cxnId="{FD6E219E-46B4-452A-B488-CB87A65C9721}">
      <dgm:prSet/>
      <dgm:spPr/>
      <dgm:t>
        <a:bodyPr/>
        <a:lstStyle/>
        <a:p>
          <a:endParaRPr lang="en-US"/>
        </a:p>
      </dgm:t>
    </dgm:pt>
    <dgm:pt modelId="{A38B0495-A4F0-4D74-8ABF-3F1034834897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Categorical columns with two values (ex. 1, 2) were converted to Binary (0, 1) </a:t>
          </a:r>
        </a:p>
      </dgm:t>
    </dgm:pt>
    <dgm:pt modelId="{C51B2B57-93A2-425D-8D6C-D46628F0D482}" type="parTrans" cxnId="{211FCD6C-2ABE-4FE5-B525-F7C6A08D47DE}">
      <dgm:prSet/>
      <dgm:spPr/>
      <dgm:t>
        <a:bodyPr/>
        <a:lstStyle/>
        <a:p>
          <a:endParaRPr lang="en-US"/>
        </a:p>
      </dgm:t>
    </dgm:pt>
    <dgm:pt modelId="{367652A7-0685-4AC6-9853-30FB384C4E54}" type="sibTrans" cxnId="{211FCD6C-2ABE-4FE5-B525-F7C6A08D47DE}">
      <dgm:prSet/>
      <dgm:spPr/>
      <dgm:t>
        <a:bodyPr/>
        <a:lstStyle/>
        <a:p>
          <a:endParaRPr lang="en-US"/>
        </a:p>
      </dgm:t>
    </dgm:pt>
    <dgm:pt modelId="{F1A70FFC-1C1B-4441-B821-596D6559ED42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More than 2 values were split into different columns using 0  to C transformation</a:t>
          </a:r>
        </a:p>
      </dgm:t>
    </dgm:pt>
    <dgm:pt modelId="{60B4F2BE-A9FC-43F7-9E31-4A1C3EB8003B}" type="parTrans" cxnId="{FD646704-DEF6-448E-BDA1-F815B143EE3F}">
      <dgm:prSet/>
      <dgm:spPr/>
      <dgm:t>
        <a:bodyPr/>
        <a:lstStyle/>
        <a:p>
          <a:endParaRPr lang="en-US"/>
        </a:p>
      </dgm:t>
    </dgm:pt>
    <dgm:pt modelId="{1B41960D-8FE1-4A5D-98F6-F2856D206611}" type="sibTrans" cxnId="{FD646704-DEF6-448E-BDA1-F815B143EE3F}">
      <dgm:prSet/>
      <dgm:spPr/>
      <dgm:t>
        <a:bodyPr/>
        <a:lstStyle/>
        <a:p>
          <a:endParaRPr lang="en-US"/>
        </a:p>
      </dgm:t>
    </dgm:pt>
    <dgm:pt modelId="{CB50AA9E-F0D8-426A-AA3A-2C1648E43510}" type="pres">
      <dgm:prSet presAssocID="{FB5B507F-DDB2-4CB9-A85D-3F5A34C46D7F}" presName="diagram" presStyleCnt="0">
        <dgm:presLayoutVars>
          <dgm:dir/>
          <dgm:resizeHandles val="exact"/>
        </dgm:presLayoutVars>
      </dgm:prSet>
      <dgm:spPr/>
    </dgm:pt>
    <dgm:pt modelId="{6BEAE546-F651-47BF-9A82-6FDEA130A990}" type="pres">
      <dgm:prSet presAssocID="{8E849601-8B9F-4115-84B4-759B49232554}" presName="node" presStyleLbl="node1" presStyleIdx="0" presStyleCnt="8">
        <dgm:presLayoutVars>
          <dgm:bulletEnabled val="1"/>
        </dgm:presLayoutVars>
      </dgm:prSet>
      <dgm:spPr/>
    </dgm:pt>
    <dgm:pt modelId="{29CF13C5-AAFD-46B9-AF49-CDC77D614683}" type="pres">
      <dgm:prSet presAssocID="{B2F7EE4C-EF9F-4E63-A1B2-9B2919C16BC4}" presName="sibTrans" presStyleCnt="0"/>
      <dgm:spPr/>
    </dgm:pt>
    <dgm:pt modelId="{F400C686-20BF-4358-AEF5-C9BF90CD82AF}" type="pres">
      <dgm:prSet presAssocID="{7882E7A7-8B88-4FF3-A209-427686552684}" presName="node" presStyleLbl="node1" presStyleIdx="1" presStyleCnt="8">
        <dgm:presLayoutVars>
          <dgm:bulletEnabled val="1"/>
        </dgm:presLayoutVars>
      </dgm:prSet>
      <dgm:spPr/>
    </dgm:pt>
    <dgm:pt modelId="{FA53A14A-BC30-42F4-95F4-9E3D1A60EFE4}" type="pres">
      <dgm:prSet presAssocID="{3660C925-43B1-45B2-A73A-1E3EBF0B3397}" presName="sibTrans" presStyleCnt="0"/>
      <dgm:spPr/>
    </dgm:pt>
    <dgm:pt modelId="{DF68E3C0-B726-4DD3-A5ED-41B04C97F225}" type="pres">
      <dgm:prSet presAssocID="{0565923F-3515-4C29-9130-AD270AC23B3D}" presName="node" presStyleLbl="node1" presStyleIdx="2" presStyleCnt="8">
        <dgm:presLayoutVars>
          <dgm:bulletEnabled val="1"/>
        </dgm:presLayoutVars>
      </dgm:prSet>
      <dgm:spPr/>
    </dgm:pt>
    <dgm:pt modelId="{AD016583-7A60-4DE3-9515-2FB174D0013F}" type="pres">
      <dgm:prSet presAssocID="{60675248-185D-45F2-B8A0-401206587EA0}" presName="sibTrans" presStyleCnt="0"/>
      <dgm:spPr/>
    </dgm:pt>
    <dgm:pt modelId="{6716A335-D2CC-40FA-B51D-D393BCAC077F}" type="pres">
      <dgm:prSet presAssocID="{1D86FC17-18C4-4543-838F-A6F8E9721AB4}" presName="node" presStyleLbl="node1" presStyleIdx="3" presStyleCnt="8">
        <dgm:presLayoutVars>
          <dgm:bulletEnabled val="1"/>
        </dgm:presLayoutVars>
      </dgm:prSet>
      <dgm:spPr/>
    </dgm:pt>
    <dgm:pt modelId="{5AFB615A-8584-4073-A8AD-FAE57A9FAE91}" type="pres">
      <dgm:prSet presAssocID="{A0114D99-1626-40B9-9ECC-CAF131834264}" presName="sibTrans" presStyleCnt="0"/>
      <dgm:spPr/>
    </dgm:pt>
    <dgm:pt modelId="{0E709993-1D0A-42B9-94B8-C785444E42C7}" type="pres">
      <dgm:prSet presAssocID="{BDB5B086-50B9-48BC-BCBF-1C7C06166A53}" presName="node" presStyleLbl="node1" presStyleIdx="4" presStyleCnt="8">
        <dgm:presLayoutVars>
          <dgm:bulletEnabled val="1"/>
        </dgm:presLayoutVars>
      </dgm:prSet>
      <dgm:spPr/>
    </dgm:pt>
    <dgm:pt modelId="{AF0A2589-0BBE-4921-B58E-84CB91AABA45}" type="pres">
      <dgm:prSet presAssocID="{55FF126F-9C77-4F4A-B46C-C4D4486E6B96}" presName="sibTrans" presStyleCnt="0"/>
      <dgm:spPr/>
    </dgm:pt>
    <dgm:pt modelId="{3CBF4036-327E-4C3B-AA33-A8B9F1E7FB2D}" type="pres">
      <dgm:prSet presAssocID="{2E542308-55F9-4DCB-BD6D-E8252F54FA34}" presName="node" presStyleLbl="node1" presStyleIdx="5" presStyleCnt="8">
        <dgm:presLayoutVars>
          <dgm:bulletEnabled val="1"/>
        </dgm:presLayoutVars>
      </dgm:prSet>
      <dgm:spPr/>
    </dgm:pt>
    <dgm:pt modelId="{FDFC7205-E87B-468C-9CE6-427B51FC76D3}" type="pres">
      <dgm:prSet presAssocID="{D9A4D6AD-DDEE-41F7-BA64-4A036E9946B7}" presName="sibTrans" presStyleCnt="0"/>
      <dgm:spPr/>
    </dgm:pt>
    <dgm:pt modelId="{1D01003F-2417-420C-B2D6-782DD6446281}" type="pres">
      <dgm:prSet presAssocID="{A38B0495-A4F0-4D74-8ABF-3F1034834897}" presName="node" presStyleLbl="node1" presStyleIdx="6" presStyleCnt="8">
        <dgm:presLayoutVars>
          <dgm:bulletEnabled val="1"/>
        </dgm:presLayoutVars>
      </dgm:prSet>
      <dgm:spPr/>
    </dgm:pt>
    <dgm:pt modelId="{320DC557-7858-4700-9AF8-FE2EFC5FDCB7}" type="pres">
      <dgm:prSet presAssocID="{367652A7-0685-4AC6-9853-30FB384C4E54}" presName="sibTrans" presStyleCnt="0"/>
      <dgm:spPr/>
    </dgm:pt>
    <dgm:pt modelId="{5BE8086A-7B7A-434A-BCE4-F3F5FDA4BB4E}" type="pres">
      <dgm:prSet presAssocID="{F1A70FFC-1C1B-4441-B821-596D6559ED42}" presName="node" presStyleLbl="node1" presStyleIdx="7" presStyleCnt="8">
        <dgm:presLayoutVars>
          <dgm:bulletEnabled val="1"/>
        </dgm:presLayoutVars>
      </dgm:prSet>
      <dgm:spPr/>
    </dgm:pt>
  </dgm:ptLst>
  <dgm:cxnLst>
    <dgm:cxn modelId="{8997E587-5400-4850-9DF2-E9B8DC86EEF3}" type="presOf" srcId="{BDB5B086-50B9-48BC-BCBF-1C7C06166A53}" destId="{0E709993-1D0A-42B9-94B8-C785444E42C7}" srcOrd="0" destOrd="0" presId="urn:microsoft.com/office/officeart/2005/8/layout/default"/>
    <dgm:cxn modelId="{322B6CEE-F1D9-4593-8FCD-3359717D47F7}" srcId="{FB5B507F-DDB2-4CB9-A85D-3F5A34C46D7F}" destId="{7882E7A7-8B88-4FF3-A209-427686552684}" srcOrd="1" destOrd="0" parTransId="{095BBBC6-1D66-45C7-A1F5-766CED2854C1}" sibTransId="{3660C925-43B1-45B2-A73A-1E3EBF0B3397}"/>
    <dgm:cxn modelId="{FD6E219E-46B4-452A-B488-CB87A65C9721}" srcId="{FB5B507F-DDB2-4CB9-A85D-3F5A34C46D7F}" destId="{2E542308-55F9-4DCB-BD6D-E8252F54FA34}" srcOrd="5" destOrd="0" parTransId="{C036B953-5581-43EB-B0B2-BEA0EFAA5428}" sibTransId="{D9A4D6AD-DDEE-41F7-BA64-4A036E9946B7}"/>
    <dgm:cxn modelId="{F8061B89-E085-40EF-B3B9-FB01A05321D3}" type="presOf" srcId="{2E542308-55F9-4DCB-BD6D-E8252F54FA34}" destId="{3CBF4036-327E-4C3B-AA33-A8B9F1E7FB2D}" srcOrd="0" destOrd="0" presId="urn:microsoft.com/office/officeart/2005/8/layout/default"/>
    <dgm:cxn modelId="{B2B91D74-FB8B-4006-A08D-A78085CF38A4}" type="presOf" srcId="{1D86FC17-18C4-4543-838F-A6F8E9721AB4}" destId="{6716A335-D2CC-40FA-B51D-D393BCAC077F}" srcOrd="0" destOrd="0" presId="urn:microsoft.com/office/officeart/2005/8/layout/default"/>
    <dgm:cxn modelId="{E593E630-CFC6-45E0-AB8F-9A7F4A678541}" type="presOf" srcId="{8E849601-8B9F-4115-84B4-759B49232554}" destId="{6BEAE546-F651-47BF-9A82-6FDEA130A990}" srcOrd="0" destOrd="0" presId="urn:microsoft.com/office/officeart/2005/8/layout/default"/>
    <dgm:cxn modelId="{D8F686AD-105B-403C-B117-BC0E6B5DBC1F}" srcId="{FB5B507F-DDB2-4CB9-A85D-3F5A34C46D7F}" destId="{0565923F-3515-4C29-9130-AD270AC23B3D}" srcOrd="2" destOrd="0" parTransId="{A9A2F9CF-CF6A-4883-8426-E3394FAF26F4}" sibTransId="{60675248-185D-45F2-B8A0-401206587EA0}"/>
    <dgm:cxn modelId="{FD646704-DEF6-448E-BDA1-F815B143EE3F}" srcId="{FB5B507F-DDB2-4CB9-A85D-3F5A34C46D7F}" destId="{F1A70FFC-1C1B-4441-B821-596D6559ED42}" srcOrd="7" destOrd="0" parTransId="{60B4F2BE-A9FC-43F7-9E31-4A1C3EB8003B}" sibTransId="{1B41960D-8FE1-4A5D-98F6-F2856D206611}"/>
    <dgm:cxn modelId="{1187CB47-543E-49AD-A5A4-1256A0BDB951}" type="presOf" srcId="{7882E7A7-8B88-4FF3-A209-427686552684}" destId="{F400C686-20BF-4358-AEF5-C9BF90CD82AF}" srcOrd="0" destOrd="0" presId="urn:microsoft.com/office/officeart/2005/8/layout/default"/>
    <dgm:cxn modelId="{CA0FDDB2-2F70-49A7-AC55-4A5A15807005}" srcId="{FB5B507F-DDB2-4CB9-A85D-3F5A34C46D7F}" destId="{8E849601-8B9F-4115-84B4-759B49232554}" srcOrd="0" destOrd="0" parTransId="{36DDA6ED-FD8B-4C89-9FF2-BC24F05AA4E0}" sibTransId="{B2F7EE4C-EF9F-4E63-A1B2-9B2919C16BC4}"/>
    <dgm:cxn modelId="{C39BB5D6-A6A8-4DB9-9FE2-BD9967955499}" type="presOf" srcId="{A38B0495-A4F0-4D74-8ABF-3F1034834897}" destId="{1D01003F-2417-420C-B2D6-782DD6446281}" srcOrd="0" destOrd="0" presId="urn:microsoft.com/office/officeart/2005/8/layout/default"/>
    <dgm:cxn modelId="{2E844054-DAE6-4CC7-9ECC-47FC5D9AD6D1}" srcId="{FB5B507F-DDB2-4CB9-A85D-3F5A34C46D7F}" destId="{BDB5B086-50B9-48BC-BCBF-1C7C06166A53}" srcOrd="4" destOrd="0" parTransId="{0C5403D7-63F6-4CA1-A782-A813A54F0ADE}" sibTransId="{55FF126F-9C77-4F4A-B46C-C4D4486E6B96}"/>
    <dgm:cxn modelId="{211FCD6C-2ABE-4FE5-B525-F7C6A08D47DE}" srcId="{FB5B507F-DDB2-4CB9-A85D-3F5A34C46D7F}" destId="{A38B0495-A4F0-4D74-8ABF-3F1034834897}" srcOrd="6" destOrd="0" parTransId="{C51B2B57-93A2-425D-8D6C-D46628F0D482}" sibTransId="{367652A7-0685-4AC6-9853-30FB384C4E54}"/>
    <dgm:cxn modelId="{EA143CE0-C2C8-4A46-A7A6-DA41CF28D653}" type="presOf" srcId="{0565923F-3515-4C29-9130-AD270AC23B3D}" destId="{DF68E3C0-B726-4DD3-A5ED-41B04C97F225}" srcOrd="0" destOrd="0" presId="urn:microsoft.com/office/officeart/2005/8/layout/default"/>
    <dgm:cxn modelId="{A3256DF7-196C-4599-8348-89E67C936805}" srcId="{FB5B507F-DDB2-4CB9-A85D-3F5A34C46D7F}" destId="{1D86FC17-18C4-4543-838F-A6F8E9721AB4}" srcOrd="3" destOrd="0" parTransId="{BEB912B8-3C60-41D1-93DC-C934B127E400}" sibTransId="{A0114D99-1626-40B9-9ECC-CAF131834264}"/>
    <dgm:cxn modelId="{95CE245C-F947-40FB-BE2B-E3B1968CCD40}" type="presOf" srcId="{FB5B507F-DDB2-4CB9-A85D-3F5A34C46D7F}" destId="{CB50AA9E-F0D8-426A-AA3A-2C1648E43510}" srcOrd="0" destOrd="0" presId="urn:microsoft.com/office/officeart/2005/8/layout/default"/>
    <dgm:cxn modelId="{816BCABC-9D28-4D8B-9892-2F9EEDA3E738}" type="presOf" srcId="{F1A70FFC-1C1B-4441-B821-596D6559ED42}" destId="{5BE8086A-7B7A-434A-BCE4-F3F5FDA4BB4E}" srcOrd="0" destOrd="0" presId="urn:microsoft.com/office/officeart/2005/8/layout/default"/>
    <dgm:cxn modelId="{68779177-CBFC-4034-8FC4-DC88F36DC19C}" type="presParOf" srcId="{CB50AA9E-F0D8-426A-AA3A-2C1648E43510}" destId="{6BEAE546-F651-47BF-9A82-6FDEA130A990}" srcOrd="0" destOrd="0" presId="urn:microsoft.com/office/officeart/2005/8/layout/default"/>
    <dgm:cxn modelId="{B7A3AC3E-2F92-4C04-A311-147E68AA6142}" type="presParOf" srcId="{CB50AA9E-F0D8-426A-AA3A-2C1648E43510}" destId="{29CF13C5-AAFD-46B9-AF49-CDC77D614683}" srcOrd="1" destOrd="0" presId="urn:microsoft.com/office/officeart/2005/8/layout/default"/>
    <dgm:cxn modelId="{1B7D24D3-1605-41CF-9AFA-E6307A3EC48F}" type="presParOf" srcId="{CB50AA9E-F0D8-426A-AA3A-2C1648E43510}" destId="{F400C686-20BF-4358-AEF5-C9BF90CD82AF}" srcOrd="2" destOrd="0" presId="urn:microsoft.com/office/officeart/2005/8/layout/default"/>
    <dgm:cxn modelId="{E367B0D6-C225-4BDB-8555-82A66FC11863}" type="presParOf" srcId="{CB50AA9E-F0D8-426A-AA3A-2C1648E43510}" destId="{FA53A14A-BC30-42F4-95F4-9E3D1A60EFE4}" srcOrd="3" destOrd="0" presId="urn:microsoft.com/office/officeart/2005/8/layout/default"/>
    <dgm:cxn modelId="{21C77FFB-7D0C-475E-B5ED-5734F048A31F}" type="presParOf" srcId="{CB50AA9E-F0D8-426A-AA3A-2C1648E43510}" destId="{DF68E3C0-B726-4DD3-A5ED-41B04C97F225}" srcOrd="4" destOrd="0" presId="urn:microsoft.com/office/officeart/2005/8/layout/default"/>
    <dgm:cxn modelId="{D0E41F28-F574-4F9B-875B-5A23A25C4FED}" type="presParOf" srcId="{CB50AA9E-F0D8-426A-AA3A-2C1648E43510}" destId="{AD016583-7A60-4DE3-9515-2FB174D0013F}" srcOrd="5" destOrd="0" presId="urn:microsoft.com/office/officeart/2005/8/layout/default"/>
    <dgm:cxn modelId="{13AE7300-5A51-4F4F-9488-872EBB3A4900}" type="presParOf" srcId="{CB50AA9E-F0D8-426A-AA3A-2C1648E43510}" destId="{6716A335-D2CC-40FA-B51D-D393BCAC077F}" srcOrd="6" destOrd="0" presId="urn:microsoft.com/office/officeart/2005/8/layout/default"/>
    <dgm:cxn modelId="{CC8FF193-E975-4883-AA1A-5D4E313F7592}" type="presParOf" srcId="{CB50AA9E-F0D8-426A-AA3A-2C1648E43510}" destId="{5AFB615A-8584-4073-A8AD-FAE57A9FAE91}" srcOrd="7" destOrd="0" presId="urn:microsoft.com/office/officeart/2005/8/layout/default"/>
    <dgm:cxn modelId="{5EE3F222-445A-4602-9DF6-06C1484394FE}" type="presParOf" srcId="{CB50AA9E-F0D8-426A-AA3A-2C1648E43510}" destId="{0E709993-1D0A-42B9-94B8-C785444E42C7}" srcOrd="8" destOrd="0" presId="urn:microsoft.com/office/officeart/2005/8/layout/default"/>
    <dgm:cxn modelId="{66DB4CEF-5D2D-4D06-AF6D-5FBEDE28511F}" type="presParOf" srcId="{CB50AA9E-F0D8-426A-AA3A-2C1648E43510}" destId="{AF0A2589-0BBE-4921-B58E-84CB91AABA45}" srcOrd="9" destOrd="0" presId="urn:microsoft.com/office/officeart/2005/8/layout/default"/>
    <dgm:cxn modelId="{1F23E02D-A64B-4F7D-BF32-D84EA39632F9}" type="presParOf" srcId="{CB50AA9E-F0D8-426A-AA3A-2C1648E43510}" destId="{3CBF4036-327E-4C3B-AA33-A8B9F1E7FB2D}" srcOrd="10" destOrd="0" presId="urn:microsoft.com/office/officeart/2005/8/layout/default"/>
    <dgm:cxn modelId="{C65AE819-7E8A-46B5-9D38-597266A00D0D}" type="presParOf" srcId="{CB50AA9E-F0D8-426A-AA3A-2C1648E43510}" destId="{FDFC7205-E87B-468C-9CE6-427B51FC76D3}" srcOrd="11" destOrd="0" presId="urn:microsoft.com/office/officeart/2005/8/layout/default"/>
    <dgm:cxn modelId="{0DE01161-D773-4F84-9D7D-775162205653}" type="presParOf" srcId="{CB50AA9E-F0D8-426A-AA3A-2C1648E43510}" destId="{1D01003F-2417-420C-B2D6-782DD6446281}" srcOrd="12" destOrd="0" presId="urn:microsoft.com/office/officeart/2005/8/layout/default"/>
    <dgm:cxn modelId="{9706B674-D8EC-45B5-B334-C075BA0D30B4}" type="presParOf" srcId="{CB50AA9E-F0D8-426A-AA3A-2C1648E43510}" destId="{320DC557-7858-4700-9AF8-FE2EFC5FDCB7}" srcOrd="13" destOrd="0" presId="urn:microsoft.com/office/officeart/2005/8/layout/default"/>
    <dgm:cxn modelId="{C878CC40-C775-410F-86CC-7C7AAD149705}" type="presParOf" srcId="{CB50AA9E-F0D8-426A-AA3A-2C1648E43510}" destId="{5BE8086A-7B7A-434A-BCE4-F3F5FDA4BB4E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3CE9D7-008E-4C4F-8F8E-AFD6A526435D}" type="doc">
      <dgm:prSet loTypeId="urn:microsoft.com/office/officeart/2005/8/layout/vList2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4DB9441-2BF6-4776-A58A-98F58123AE1C}">
      <dgm:prSet/>
      <dgm:spPr/>
      <dgm:t>
        <a:bodyPr/>
        <a:lstStyle/>
        <a:p>
          <a:r>
            <a:rPr lang="en-US" dirty="0"/>
            <a:t>The multiple linear regression is used to explain the relationship between one continuous dependent variable from two or  more independent variables.</a:t>
          </a:r>
        </a:p>
      </dgm:t>
    </dgm:pt>
    <dgm:pt modelId="{8B5B2515-02C5-48E6-9173-FA36317D8670}" type="parTrans" cxnId="{E59F035A-8EE0-46E2-A1DE-97C93951F97D}">
      <dgm:prSet/>
      <dgm:spPr/>
      <dgm:t>
        <a:bodyPr/>
        <a:lstStyle/>
        <a:p>
          <a:endParaRPr lang="en-US"/>
        </a:p>
      </dgm:t>
    </dgm:pt>
    <dgm:pt modelId="{4491C291-066A-49EF-8F1A-AFBC2B9E173A}" type="sibTrans" cxnId="{E59F035A-8EE0-46E2-A1DE-97C93951F97D}">
      <dgm:prSet/>
      <dgm:spPr/>
      <dgm:t>
        <a:bodyPr/>
        <a:lstStyle/>
        <a:p>
          <a:endParaRPr lang="en-US"/>
        </a:p>
      </dgm:t>
    </dgm:pt>
    <dgm:pt modelId="{14082219-AB79-4A36-8DD8-465A262D507A}">
      <dgm:prSet/>
      <dgm:spPr/>
      <dgm:t>
        <a:bodyPr/>
        <a:lstStyle/>
        <a:p>
          <a:r>
            <a:rPr lang="en-US" dirty="0"/>
            <a:t>Steps involved during building the multiple linear regression were:</a:t>
          </a:r>
        </a:p>
      </dgm:t>
    </dgm:pt>
    <dgm:pt modelId="{F1EA4444-BC90-4CE2-B821-197908CADCA0}" type="parTrans" cxnId="{0EC3EA8B-B605-42E6-A4B2-B090E23D49AA}">
      <dgm:prSet/>
      <dgm:spPr/>
      <dgm:t>
        <a:bodyPr/>
        <a:lstStyle/>
        <a:p>
          <a:endParaRPr lang="en-US"/>
        </a:p>
      </dgm:t>
    </dgm:pt>
    <dgm:pt modelId="{EBBE9F6F-0898-4173-97EF-D68BC7414521}" type="sibTrans" cxnId="{0EC3EA8B-B605-42E6-A4B2-B090E23D49AA}">
      <dgm:prSet/>
      <dgm:spPr/>
      <dgm:t>
        <a:bodyPr/>
        <a:lstStyle/>
        <a:p>
          <a:endParaRPr lang="en-US"/>
        </a:p>
      </dgm:t>
    </dgm:pt>
    <dgm:pt modelId="{C04CC31D-5BC1-4237-8CE1-C97D342E4BE8}">
      <dgm:prSet/>
      <dgm:spPr>
        <a:solidFill>
          <a:schemeClr val="accent2">
            <a:lumMod val="20000"/>
            <a:lumOff val="8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Splitting the dataset into test(40%) dataset and train(60%) dataset. </a:t>
          </a:r>
        </a:p>
      </dgm:t>
    </dgm:pt>
    <dgm:pt modelId="{8F5146BD-A63B-4D9D-9BA9-F82ADE8F0C61}" type="parTrans" cxnId="{420E168C-79EC-402A-9EF7-B3AAE6E22A7C}">
      <dgm:prSet/>
      <dgm:spPr/>
      <dgm:t>
        <a:bodyPr/>
        <a:lstStyle/>
        <a:p>
          <a:endParaRPr lang="en-US"/>
        </a:p>
      </dgm:t>
    </dgm:pt>
    <dgm:pt modelId="{E7B2851D-D0F1-4A5A-9A2C-6003D585DF6A}" type="sibTrans" cxnId="{420E168C-79EC-402A-9EF7-B3AAE6E22A7C}">
      <dgm:prSet/>
      <dgm:spPr/>
      <dgm:t>
        <a:bodyPr/>
        <a:lstStyle/>
        <a:p>
          <a:endParaRPr lang="en-US"/>
        </a:p>
      </dgm:t>
    </dgm:pt>
    <dgm:pt modelId="{AD3DC9A9-7660-47BC-B342-ED3FB0FCB310}">
      <dgm:prSet/>
      <dgm:spPr>
        <a:solidFill>
          <a:schemeClr val="accent2">
            <a:lumMod val="20000"/>
            <a:lumOff val="8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Generating the first linear regression model with all the 127 independent variables using Backward elimination</a:t>
          </a:r>
        </a:p>
      </dgm:t>
    </dgm:pt>
    <dgm:pt modelId="{2BFE056C-4BF6-4CD7-96E5-C340E28A4263}" type="parTrans" cxnId="{3F37124F-5D6C-4D34-9665-7D1E14AB2E95}">
      <dgm:prSet/>
      <dgm:spPr/>
      <dgm:t>
        <a:bodyPr/>
        <a:lstStyle/>
        <a:p>
          <a:endParaRPr lang="en-US"/>
        </a:p>
      </dgm:t>
    </dgm:pt>
    <dgm:pt modelId="{411A7D73-81A8-4736-BB8F-43FD5C916C97}" type="sibTrans" cxnId="{3F37124F-5D6C-4D34-9665-7D1E14AB2E95}">
      <dgm:prSet/>
      <dgm:spPr/>
      <dgm:t>
        <a:bodyPr/>
        <a:lstStyle/>
        <a:p>
          <a:endParaRPr lang="en-US"/>
        </a:p>
      </dgm:t>
    </dgm:pt>
    <dgm:pt modelId="{46172A6C-5982-4C0F-9AC4-29A947D283BC}">
      <dgm:prSet/>
      <dgm:spPr>
        <a:solidFill>
          <a:schemeClr val="accent2">
            <a:lumMod val="20000"/>
            <a:lumOff val="8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After building the model many variables had singularity (similarity) with other variables leading to their elimination</a:t>
          </a:r>
        </a:p>
      </dgm:t>
    </dgm:pt>
    <dgm:pt modelId="{D2DB5ABB-635A-4460-A601-8AC4F7E4ADA1}" type="parTrans" cxnId="{58E3B0D5-AC25-438B-B424-C482BBA4513C}">
      <dgm:prSet/>
      <dgm:spPr/>
      <dgm:t>
        <a:bodyPr/>
        <a:lstStyle/>
        <a:p>
          <a:endParaRPr lang="en-US"/>
        </a:p>
      </dgm:t>
    </dgm:pt>
    <dgm:pt modelId="{08C71950-2146-4CBD-A589-61E87C832FEF}" type="sibTrans" cxnId="{58E3B0D5-AC25-438B-B424-C482BBA4513C}">
      <dgm:prSet/>
      <dgm:spPr/>
      <dgm:t>
        <a:bodyPr/>
        <a:lstStyle/>
        <a:p>
          <a:endParaRPr lang="en-US"/>
        </a:p>
      </dgm:t>
    </dgm:pt>
    <dgm:pt modelId="{00F63FF3-4B19-44E8-BF9A-93296CF30100}">
      <dgm:prSet/>
      <dgm:spPr>
        <a:solidFill>
          <a:schemeClr val="accent2">
            <a:lumMod val="20000"/>
            <a:lumOff val="8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Again the model was build this time with fewer number of columns and R-squared, adjusted R-squared were checked</a:t>
          </a:r>
        </a:p>
      </dgm:t>
    </dgm:pt>
    <dgm:pt modelId="{6A182FAA-7002-4434-8CE6-3737361ABF45}" type="parTrans" cxnId="{355C023B-3F3A-4DAE-A883-0554B74A9005}">
      <dgm:prSet/>
      <dgm:spPr/>
      <dgm:t>
        <a:bodyPr/>
        <a:lstStyle/>
        <a:p>
          <a:endParaRPr lang="en-US"/>
        </a:p>
      </dgm:t>
    </dgm:pt>
    <dgm:pt modelId="{AC8A6496-A439-4C56-8007-5BBC8B9A804C}" type="sibTrans" cxnId="{355C023B-3F3A-4DAE-A883-0554B74A9005}">
      <dgm:prSet/>
      <dgm:spPr/>
      <dgm:t>
        <a:bodyPr/>
        <a:lstStyle/>
        <a:p>
          <a:endParaRPr lang="en-US"/>
        </a:p>
      </dgm:t>
    </dgm:pt>
    <dgm:pt modelId="{1F40D82C-1577-4A81-B90C-236784B1E560}">
      <dgm:prSet/>
      <dgm:spPr>
        <a:solidFill>
          <a:schemeClr val="accent2">
            <a:lumMod val="20000"/>
            <a:lumOff val="8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This time the variables (columns) having less or no significance in the model on observing their significant codes were eliminated</a:t>
          </a:r>
        </a:p>
      </dgm:t>
    </dgm:pt>
    <dgm:pt modelId="{2DE222B3-B8AA-49CF-AD1B-25B90FCAFB6D}" type="parTrans" cxnId="{40C2C97B-75E7-4675-8D1B-C5CE32AFFD7D}">
      <dgm:prSet/>
      <dgm:spPr/>
      <dgm:t>
        <a:bodyPr/>
        <a:lstStyle/>
        <a:p>
          <a:endParaRPr lang="en-US"/>
        </a:p>
      </dgm:t>
    </dgm:pt>
    <dgm:pt modelId="{9055F40F-F70A-4A7B-BAD6-0F9BD2A616CC}" type="sibTrans" cxnId="{40C2C97B-75E7-4675-8D1B-C5CE32AFFD7D}">
      <dgm:prSet/>
      <dgm:spPr/>
      <dgm:t>
        <a:bodyPr/>
        <a:lstStyle/>
        <a:p>
          <a:endParaRPr lang="en-US"/>
        </a:p>
      </dgm:t>
    </dgm:pt>
    <dgm:pt modelId="{7C62FEC3-53ED-47A6-874B-3F6DF1272A41}">
      <dgm:prSet/>
      <dgm:spPr>
        <a:solidFill>
          <a:schemeClr val="accent2">
            <a:lumMod val="20000"/>
            <a:lumOff val="8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The final linear regression model was selected after the R-squared and adjusted R-squared values started to decrease after eliminating more columns that were later restored</a:t>
          </a:r>
        </a:p>
      </dgm:t>
    </dgm:pt>
    <dgm:pt modelId="{F44563DF-BEE4-4690-A24E-1D60A0948828}" type="parTrans" cxnId="{68CD1258-D142-4493-891E-8EFC993916FD}">
      <dgm:prSet/>
      <dgm:spPr/>
      <dgm:t>
        <a:bodyPr/>
        <a:lstStyle/>
        <a:p>
          <a:endParaRPr lang="en-US"/>
        </a:p>
      </dgm:t>
    </dgm:pt>
    <dgm:pt modelId="{88753149-D4DC-4574-A38A-75AE1548B9B0}" type="sibTrans" cxnId="{68CD1258-D142-4493-891E-8EFC993916FD}">
      <dgm:prSet/>
      <dgm:spPr/>
      <dgm:t>
        <a:bodyPr/>
        <a:lstStyle/>
        <a:p>
          <a:endParaRPr lang="en-US"/>
        </a:p>
      </dgm:t>
    </dgm:pt>
    <dgm:pt modelId="{EF255457-87D2-4D50-B9F2-C0CB0B1FC12D}">
      <dgm:prSet/>
      <dgm:spPr>
        <a:solidFill>
          <a:schemeClr val="accent2">
            <a:lumMod val="20000"/>
            <a:lumOff val="8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The final model was used to predict the Response variable for the test dataset predicting values anywhere between  1 to 8</a:t>
          </a:r>
        </a:p>
      </dgm:t>
    </dgm:pt>
    <dgm:pt modelId="{42AFEA9C-147C-4B2E-8569-420995676A1C}" type="parTrans" cxnId="{78761631-2889-4C38-8CA3-19D9A184B66F}">
      <dgm:prSet/>
      <dgm:spPr/>
      <dgm:t>
        <a:bodyPr/>
        <a:lstStyle/>
        <a:p>
          <a:endParaRPr lang="en-US"/>
        </a:p>
      </dgm:t>
    </dgm:pt>
    <dgm:pt modelId="{D53B95DD-7812-4F09-9AE2-B798D03895E7}" type="sibTrans" cxnId="{78761631-2889-4C38-8CA3-19D9A184B66F}">
      <dgm:prSet/>
      <dgm:spPr/>
      <dgm:t>
        <a:bodyPr/>
        <a:lstStyle/>
        <a:p>
          <a:endParaRPr lang="en-US"/>
        </a:p>
      </dgm:t>
    </dgm:pt>
    <dgm:pt modelId="{5FA3C367-4EC3-4D6B-AD2A-934C0EFE50D3}">
      <dgm:prSet/>
      <dgm:spPr>
        <a:solidFill>
          <a:schemeClr val="accent2">
            <a:lumMod val="20000"/>
            <a:lumOff val="8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The predicted output and the actual output was then used to get the mean squared error by applying MSE formula</a:t>
          </a:r>
        </a:p>
      </dgm:t>
    </dgm:pt>
    <dgm:pt modelId="{3A5010BA-8B9E-4EFB-BBB6-3D6C09D5FDC9}" type="parTrans" cxnId="{D599D6AD-9D93-4BED-8BA8-411EA2AF0881}">
      <dgm:prSet/>
      <dgm:spPr/>
      <dgm:t>
        <a:bodyPr/>
        <a:lstStyle/>
        <a:p>
          <a:endParaRPr lang="en-US"/>
        </a:p>
      </dgm:t>
    </dgm:pt>
    <dgm:pt modelId="{D7D03D50-B506-4F11-A1C8-223379A696ED}" type="sibTrans" cxnId="{D599D6AD-9D93-4BED-8BA8-411EA2AF0881}">
      <dgm:prSet/>
      <dgm:spPr/>
      <dgm:t>
        <a:bodyPr/>
        <a:lstStyle/>
        <a:p>
          <a:endParaRPr lang="en-US"/>
        </a:p>
      </dgm:t>
    </dgm:pt>
    <dgm:pt modelId="{F50B825B-1275-4593-B791-AAD5CAACE098}" type="pres">
      <dgm:prSet presAssocID="{DD3CE9D7-008E-4C4F-8F8E-AFD6A526435D}" presName="linear" presStyleCnt="0">
        <dgm:presLayoutVars>
          <dgm:animLvl val="lvl"/>
          <dgm:resizeHandles val="exact"/>
        </dgm:presLayoutVars>
      </dgm:prSet>
      <dgm:spPr/>
    </dgm:pt>
    <dgm:pt modelId="{984D5D2F-6F2F-480C-B280-7932F0EACD29}" type="pres">
      <dgm:prSet presAssocID="{E4DB9441-2BF6-4776-A58A-98F58123AE1C}" presName="parentText" presStyleLbl="node1" presStyleIdx="0" presStyleCnt="2" custLinFactY="-28989" custLinFactNeighborX="0" custLinFactNeighborY="-100000">
        <dgm:presLayoutVars>
          <dgm:chMax val="0"/>
          <dgm:bulletEnabled val="1"/>
        </dgm:presLayoutVars>
      </dgm:prSet>
      <dgm:spPr/>
    </dgm:pt>
    <dgm:pt modelId="{6623B99F-1DB7-4DC3-AB2F-CE5A6CA15E2A}" type="pres">
      <dgm:prSet presAssocID="{4491C291-066A-49EF-8F1A-AFBC2B9E173A}" presName="spacer" presStyleCnt="0"/>
      <dgm:spPr/>
    </dgm:pt>
    <dgm:pt modelId="{A9111BB7-954E-4665-AE8C-1BD0D60829C9}" type="pres">
      <dgm:prSet presAssocID="{14082219-AB79-4A36-8DD8-465A262D507A}" presName="parentText" presStyleLbl="node1" presStyleIdx="1" presStyleCnt="2" custScaleY="64897" custLinFactNeighborY="-4236">
        <dgm:presLayoutVars>
          <dgm:chMax val="0"/>
          <dgm:bulletEnabled val="1"/>
        </dgm:presLayoutVars>
      </dgm:prSet>
      <dgm:spPr/>
    </dgm:pt>
    <dgm:pt modelId="{636935F6-9B11-45F4-99F8-FF5D7A878666}" type="pres">
      <dgm:prSet presAssocID="{14082219-AB79-4A36-8DD8-465A262D507A}" presName="childText" presStyleLbl="revTx" presStyleIdx="0" presStyleCnt="1" custScaleY="126357">
        <dgm:presLayoutVars>
          <dgm:bulletEnabled val="1"/>
        </dgm:presLayoutVars>
      </dgm:prSet>
      <dgm:spPr/>
    </dgm:pt>
  </dgm:ptLst>
  <dgm:cxnLst>
    <dgm:cxn modelId="{26E839E3-37C1-4BAD-8A8F-A4953231B654}" type="presOf" srcId="{C04CC31D-5BC1-4237-8CE1-C97D342E4BE8}" destId="{636935F6-9B11-45F4-99F8-FF5D7A878666}" srcOrd="0" destOrd="0" presId="urn:microsoft.com/office/officeart/2005/8/layout/vList2"/>
    <dgm:cxn modelId="{E59F035A-8EE0-46E2-A1DE-97C93951F97D}" srcId="{DD3CE9D7-008E-4C4F-8F8E-AFD6A526435D}" destId="{E4DB9441-2BF6-4776-A58A-98F58123AE1C}" srcOrd="0" destOrd="0" parTransId="{8B5B2515-02C5-48E6-9173-FA36317D8670}" sibTransId="{4491C291-066A-49EF-8F1A-AFBC2B9E173A}"/>
    <dgm:cxn modelId="{E06CCD3C-960C-43DA-9267-17DF949BF871}" type="presOf" srcId="{5FA3C367-4EC3-4D6B-AD2A-934C0EFE50D3}" destId="{636935F6-9B11-45F4-99F8-FF5D7A878666}" srcOrd="0" destOrd="7" presId="urn:microsoft.com/office/officeart/2005/8/layout/vList2"/>
    <dgm:cxn modelId="{420E168C-79EC-402A-9EF7-B3AAE6E22A7C}" srcId="{14082219-AB79-4A36-8DD8-465A262D507A}" destId="{C04CC31D-5BC1-4237-8CE1-C97D342E4BE8}" srcOrd="0" destOrd="0" parTransId="{8F5146BD-A63B-4D9D-9BA9-F82ADE8F0C61}" sibTransId="{E7B2851D-D0F1-4A5A-9A2C-6003D585DF6A}"/>
    <dgm:cxn modelId="{136C0CE6-A75D-4C62-A76F-9F28162823D5}" type="presOf" srcId="{14082219-AB79-4A36-8DD8-465A262D507A}" destId="{A9111BB7-954E-4665-AE8C-1BD0D60829C9}" srcOrd="0" destOrd="0" presId="urn:microsoft.com/office/officeart/2005/8/layout/vList2"/>
    <dgm:cxn modelId="{ADB48682-B4D7-41F0-8AD6-D6E10CFB562E}" type="presOf" srcId="{EF255457-87D2-4D50-B9F2-C0CB0B1FC12D}" destId="{636935F6-9B11-45F4-99F8-FF5D7A878666}" srcOrd="0" destOrd="6" presId="urn:microsoft.com/office/officeart/2005/8/layout/vList2"/>
    <dgm:cxn modelId="{9214C29E-C91E-4E79-AFC8-A0FD06492D11}" type="presOf" srcId="{46172A6C-5982-4C0F-9AC4-29A947D283BC}" destId="{636935F6-9B11-45F4-99F8-FF5D7A878666}" srcOrd="0" destOrd="2" presId="urn:microsoft.com/office/officeart/2005/8/layout/vList2"/>
    <dgm:cxn modelId="{3F37124F-5D6C-4D34-9665-7D1E14AB2E95}" srcId="{14082219-AB79-4A36-8DD8-465A262D507A}" destId="{AD3DC9A9-7660-47BC-B342-ED3FB0FCB310}" srcOrd="1" destOrd="0" parTransId="{2BFE056C-4BF6-4CD7-96E5-C340E28A4263}" sibTransId="{411A7D73-81A8-4736-BB8F-43FD5C916C97}"/>
    <dgm:cxn modelId="{45201A6D-F5AF-4EE7-AF43-0CEE2960A9E7}" type="presOf" srcId="{00F63FF3-4B19-44E8-BF9A-93296CF30100}" destId="{636935F6-9B11-45F4-99F8-FF5D7A878666}" srcOrd="0" destOrd="3" presId="urn:microsoft.com/office/officeart/2005/8/layout/vList2"/>
    <dgm:cxn modelId="{0B50A64E-C16A-43D9-B0AD-AADA7F85116B}" type="presOf" srcId="{7C62FEC3-53ED-47A6-874B-3F6DF1272A41}" destId="{636935F6-9B11-45F4-99F8-FF5D7A878666}" srcOrd="0" destOrd="5" presId="urn:microsoft.com/office/officeart/2005/8/layout/vList2"/>
    <dgm:cxn modelId="{58E3B0D5-AC25-438B-B424-C482BBA4513C}" srcId="{14082219-AB79-4A36-8DD8-465A262D507A}" destId="{46172A6C-5982-4C0F-9AC4-29A947D283BC}" srcOrd="2" destOrd="0" parTransId="{D2DB5ABB-635A-4460-A601-8AC4F7E4ADA1}" sibTransId="{08C71950-2146-4CBD-A589-61E87C832FEF}"/>
    <dgm:cxn modelId="{4E26E4DD-085F-4F74-B58D-C152036B11D2}" type="presOf" srcId="{E4DB9441-2BF6-4776-A58A-98F58123AE1C}" destId="{984D5D2F-6F2F-480C-B280-7932F0EACD29}" srcOrd="0" destOrd="0" presId="urn:microsoft.com/office/officeart/2005/8/layout/vList2"/>
    <dgm:cxn modelId="{40C2C97B-75E7-4675-8D1B-C5CE32AFFD7D}" srcId="{14082219-AB79-4A36-8DD8-465A262D507A}" destId="{1F40D82C-1577-4A81-B90C-236784B1E560}" srcOrd="4" destOrd="0" parTransId="{2DE222B3-B8AA-49CF-AD1B-25B90FCAFB6D}" sibTransId="{9055F40F-F70A-4A7B-BAD6-0F9BD2A616CC}"/>
    <dgm:cxn modelId="{D599D6AD-9D93-4BED-8BA8-411EA2AF0881}" srcId="{14082219-AB79-4A36-8DD8-465A262D507A}" destId="{5FA3C367-4EC3-4D6B-AD2A-934C0EFE50D3}" srcOrd="7" destOrd="0" parTransId="{3A5010BA-8B9E-4EFB-BBB6-3D6C09D5FDC9}" sibTransId="{D7D03D50-B506-4F11-A1C8-223379A696ED}"/>
    <dgm:cxn modelId="{78761631-2889-4C38-8CA3-19D9A184B66F}" srcId="{14082219-AB79-4A36-8DD8-465A262D507A}" destId="{EF255457-87D2-4D50-B9F2-C0CB0B1FC12D}" srcOrd="6" destOrd="0" parTransId="{42AFEA9C-147C-4B2E-8569-420995676A1C}" sibTransId="{D53B95DD-7812-4F09-9AE2-B798D03895E7}"/>
    <dgm:cxn modelId="{E073A366-4F0D-4051-AF64-D6A1D65A87C6}" type="presOf" srcId="{DD3CE9D7-008E-4C4F-8F8E-AFD6A526435D}" destId="{F50B825B-1275-4593-B791-AAD5CAACE098}" srcOrd="0" destOrd="0" presId="urn:microsoft.com/office/officeart/2005/8/layout/vList2"/>
    <dgm:cxn modelId="{A6D6FDF1-DF60-462F-88FB-4C26A5585D88}" type="presOf" srcId="{AD3DC9A9-7660-47BC-B342-ED3FB0FCB310}" destId="{636935F6-9B11-45F4-99F8-FF5D7A878666}" srcOrd="0" destOrd="1" presId="urn:microsoft.com/office/officeart/2005/8/layout/vList2"/>
    <dgm:cxn modelId="{0EC3EA8B-B605-42E6-A4B2-B090E23D49AA}" srcId="{DD3CE9D7-008E-4C4F-8F8E-AFD6A526435D}" destId="{14082219-AB79-4A36-8DD8-465A262D507A}" srcOrd="1" destOrd="0" parTransId="{F1EA4444-BC90-4CE2-B821-197908CADCA0}" sibTransId="{EBBE9F6F-0898-4173-97EF-D68BC7414521}"/>
    <dgm:cxn modelId="{BAC50944-0693-430C-B9EC-08260FEC0B70}" type="presOf" srcId="{1F40D82C-1577-4A81-B90C-236784B1E560}" destId="{636935F6-9B11-45F4-99F8-FF5D7A878666}" srcOrd="0" destOrd="4" presId="urn:microsoft.com/office/officeart/2005/8/layout/vList2"/>
    <dgm:cxn modelId="{68CD1258-D142-4493-891E-8EFC993916FD}" srcId="{14082219-AB79-4A36-8DD8-465A262D507A}" destId="{7C62FEC3-53ED-47A6-874B-3F6DF1272A41}" srcOrd="5" destOrd="0" parTransId="{F44563DF-BEE4-4690-A24E-1D60A0948828}" sibTransId="{88753149-D4DC-4574-A38A-75AE1548B9B0}"/>
    <dgm:cxn modelId="{355C023B-3F3A-4DAE-A883-0554B74A9005}" srcId="{14082219-AB79-4A36-8DD8-465A262D507A}" destId="{00F63FF3-4B19-44E8-BF9A-93296CF30100}" srcOrd="3" destOrd="0" parTransId="{6A182FAA-7002-4434-8CE6-3737361ABF45}" sibTransId="{AC8A6496-A439-4C56-8007-5BBC8B9A804C}"/>
    <dgm:cxn modelId="{B2EE5258-A543-48F8-870A-442AAFC735E3}" type="presParOf" srcId="{F50B825B-1275-4593-B791-AAD5CAACE098}" destId="{984D5D2F-6F2F-480C-B280-7932F0EACD29}" srcOrd="0" destOrd="0" presId="urn:microsoft.com/office/officeart/2005/8/layout/vList2"/>
    <dgm:cxn modelId="{3365F8AB-42E5-430E-BC05-31246FEBDB38}" type="presParOf" srcId="{F50B825B-1275-4593-B791-AAD5CAACE098}" destId="{6623B99F-1DB7-4DC3-AB2F-CE5A6CA15E2A}" srcOrd="1" destOrd="0" presId="urn:microsoft.com/office/officeart/2005/8/layout/vList2"/>
    <dgm:cxn modelId="{07CE6972-EC95-4DCA-A7CA-5163501C981C}" type="presParOf" srcId="{F50B825B-1275-4593-B791-AAD5CAACE098}" destId="{A9111BB7-954E-4665-AE8C-1BD0D60829C9}" srcOrd="2" destOrd="0" presId="urn:microsoft.com/office/officeart/2005/8/layout/vList2"/>
    <dgm:cxn modelId="{91D54206-3FCC-4BE4-BE4D-6AE2051987D8}" type="presParOf" srcId="{F50B825B-1275-4593-B791-AAD5CAACE098}" destId="{636935F6-9B11-45F4-99F8-FF5D7A87866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3CE9D7-008E-4C4F-8F8E-AFD6A526435D}" type="doc">
      <dgm:prSet loTypeId="urn:microsoft.com/office/officeart/2005/8/layout/vList2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4DB9441-2BF6-4776-A58A-98F58123AE1C}">
      <dgm:prSet/>
      <dgm:spPr/>
      <dgm:t>
        <a:bodyPr/>
        <a:lstStyle/>
        <a:p>
          <a:r>
            <a:rPr lang="en-US" dirty="0"/>
            <a:t>The support vector machine is a training algorithm for learning classification and regression rules from data. SVMs are based on the structural risk minimization principle.</a:t>
          </a:r>
        </a:p>
      </dgm:t>
    </dgm:pt>
    <dgm:pt modelId="{8B5B2515-02C5-48E6-9173-FA36317D8670}" type="parTrans" cxnId="{E59F035A-8EE0-46E2-A1DE-97C93951F97D}">
      <dgm:prSet/>
      <dgm:spPr/>
      <dgm:t>
        <a:bodyPr/>
        <a:lstStyle/>
        <a:p>
          <a:endParaRPr lang="en-US"/>
        </a:p>
      </dgm:t>
    </dgm:pt>
    <dgm:pt modelId="{4491C291-066A-49EF-8F1A-AFBC2B9E173A}" type="sibTrans" cxnId="{E59F035A-8EE0-46E2-A1DE-97C93951F97D}">
      <dgm:prSet/>
      <dgm:spPr/>
      <dgm:t>
        <a:bodyPr/>
        <a:lstStyle/>
        <a:p>
          <a:endParaRPr lang="en-US"/>
        </a:p>
      </dgm:t>
    </dgm:pt>
    <dgm:pt modelId="{14082219-AB79-4A36-8DD8-465A262D507A}">
      <dgm:prSet/>
      <dgm:spPr/>
      <dgm:t>
        <a:bodyPr/>
        <a:lstStyle/>
        <a:p>
          <a:r>
            <a:rPr lang="en-US" dirty="0"/>
            <a:t>Steps involved during building the SVM regression were:</a:t>
          </a:r>
        </a:p>
      </dgm:t>
    </dgm:pt>
    <dgm:pt modelId="{F1EA4444-BC90-4CE2-B821-197908CADCA0}" type="parTrans" cxnId="{0EC3EA8B-B605-42E6-A4B2-B090E23D49AA}">
      <dgm:prSet/>
      <dgm:spPr/>
      <dgm:t>
        <a:bodyPr/>
        <a:lstStyle/>
        <a:p>
          <a:endParaRPr lang="en-US"/>
        </a:p>
      </dgm:t>
    </dgm:pt>
    <dgm:pt modelId="{EBBE9F6F-0898-4173-97EF-D68BC7414521}" type="sibTrans" cxnId="{0EC3EA8B-B605-42E6-A4B2-B090E23D49AA}">
      <dgm:prSet/>
      <dgm:spPr/>
      <dgm:t>
        <a:bodyPr/>
        <a:lstStyle/>
        <a:p>
          <a:endParaRPr lang="en-US"/>
        </a:p>
      </dgm:t>
    </dgm:pt>
    <dgm:pt modelId="{C04CC31D-5BC1-4237-8CE1-C97D342E4BE8}">
      <dgm:prSet/>
      <dgm:spPr>
        <a:solidFill>
          <a:schemeClr val="accent2">
            <a:lumMod val="20000"/>
            <a:lumOff val="8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Removing the non numeric and NA columns. </a:t>
          </a:r>
        </a:p>
      </dgm:t>
    </dgm:pt>
    <dgm:pt modelId="{8F5146BD-A63B-4D9D-9BA9-F82ADE8F0C61}" type="parTrans" cxnId="{420E168C-79EC-402A-9EF7-B3AAE6E22A7C}">
      <dgm:prSet/>
      <dgm:spPr/>
      <dgm:t>
        <a:bodyPr/>
        <a:lstStyle/>
        <a:p>
          <a:endParaRPr lang="en-US"/>
        </a:p>
      </dgm:t>
    </dgm:pt>
    <dgm:pt modelId="{E7B2851D-D0F1-4A5A-9A2C-6003D585DF6A}" type="sibTrans" cxnId="{420E168C-79EC-402A-9EF7-B3AAE6E22A7C}">
      <dgm:prSet/>
      <dgm:spPr/>
      <dgm:t>
        <a:bodyPr/>
        <a:lstStyle/>
        <a:p>
          <a:endParaRPr lang="en-US"/>
        </a:p>
      </dgm:t>
    </dgm:pt>
    <dgm:pt modelId="{AD3DC9A9-7660-47BC-B342-ED3FB0FCB310}">
      <dgm:prSet/>
      <dgm:spPr>
        <a:solidFill>
          <a:schemeClr val="accent2">
            <a:lumMod val="20000"/>
            <a:lumOff val="8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Dimension reduction using the multiple linear regression model.</a:t>
          </a:r>
        </a:p>
      </dgm:t>
    </dgm:pt>
    <dgm:pt modelId="{2BFE056C-4BF6-4CD7-96E5-C340E28A4263}" type="parTrans" cxnId="{3F37124F-5D6C-4D34-9665-7D1E14AB2E95}">
      <dgm:prSet/>
      <dgm:spPr/>
      <dgm:t>
        <a:bodyPr/>
        <a:lstStyle/>
        <a:p>
          <a:endParaRPr lang="en-US"/>
        </a:p>
      </dgm:t>
    </dgm:pt>
    <dgm:pt modelId="{411A7D73-81A8-4736-BB8F-43FD5C916C97}" type="sibTrans" cxnId="{3F37124F-5D6C-4D34-9665-7D1E14AB2E95}">
      <dgm:prSet/>
      <dgm:spPr/>
      <dgm:t>
        <a:bodyPr/>
        <a:lstStyle/>
        <a:p>
          <a:endParaRPr lang="en-US"/>
        </a:p>
      </dgm:t>
    </dgm:pt>
    <dgm:pt modelId="{46172A6C-5982-4C0F-9AC4-29A947D283BC}">
      <dgm:prSet/>
      <dgm:spPr>
        <a:solidFill>
          <a:schemeClr val="accent2">
            <a:lumMod val="20000"/>
            <a:lumOff val="8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Sampling the train dataset by splitting it into 80% train data and 20% test data.</a:t>
          </a:r>
        </a:p>
      </dgm:t>
    </dgm:pt>
    <dgm:pt modelId="{D2DB5ABB-635A-4460-A601-8AC4F7E4ADA1}" type="parTrans" cxnId="{58E3B0D5-AC25-438B-B424-C482BBA4513C}">
      <dgm:prSet/>
      <dgm:spPr/>
      <dgm:t>
        <a:bodyPr/>
        <a:lstStyle/>
        <a:p>
          <a:endParaRPr lang="en-US"/>
        </a:p>
      </dgm:t>
    </dgm:pt>
    <dgm:pt modelId="{08C71950-2146-4CBD-A589-61E87C832FEF}" type="sibTrans" cxnId="{58E3B0D5-AC25-438B-B424-C482BBA4513C}">
      <dgm:prSet/>
      <dgm:spPr/>
      <dgm:t>
        <a:bodyPr/>
        <a:lstStyle/>
        <a:p>
          <a:endParaRPr lang="en-US"/>
        </a:p>
      </dgm:t>
    </dgm:pt>
    <dgm:pt modelId="{00F63FF3-4B19-44E8-BF9A-93296CF30100}">
      <dgm:prSet/>
      <dgm:spPr>
        <a:solidFill>
          <a:schemeClr val="accent2">
            <a:lumMod val="20000"/>
            <a:lumOff val="8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Building the SVM model using the train data and checking the predicted data accuracy using confusion matrix.</a:t>
          </a:r>
        </a:p>
      </dgm:t>
    </dgm:pt>
    <dgm:pt modelId="{6A182FAA-7002-4434-8CE6-3737361ABF45}" type="parTrans" cxnId="{355C023B-3F3A-4DAE-A883-0554B74A9005}">
      <dgm:prSet/>
      <dgm:spPr/>
      <dgm:t>
        <a:bodyPr/>
        <a:lstStyle/>
        <a:p>
          <a:endParaRPr lang="en-US"/>
        </a:p>
      </dgm:t>
    </dgm:pt>
    <dgm:pt modelId="{AC8A6496-A439-4C56-8007-5BBC8B9A804C}" type="sibTrans" cxnId="{355C023B-3F3A-4DAE-A883-0554B74A9005}">
      <dgm:prSet/>
      <dgm:spPr/>
      <dgm:t>
        <a:bodyPr/>
        <a:lstStyle/>
        <a:p>
          <a:endParaRPr lang="en-US"/>
        </a:p>
      </dgm:t>
    </dgm:pt>
    <dgm:pt modelId="{1F40D82C-1577-4A81-B90C-236784B1E560}">
      <dgm:prSet/>
      <dgm:spPr>
        <a:solidFill>
          <a:schemeClr val="accent2">
            <a:lumMod val="20000"/>
            <a:lumOff val="8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Tuning the built model by passing a range of cost and gamma values.</a:t>
          </a:r>
        </a:p>
      </dgm:t>
    </dgm:pt>
    <dgm:pt modelId="{2DE222B3-B8AA-49CF-AD1B-25B90FCAFB6D}" type="parTrans" cxnId="{40C2C97B-75E7-4675-8D1B-C5CE32AFFD7D}">
      <dgm:prSet/>
      <dgm:spPr/>
      <dgm:t>
        <a:bodyPr/>
        <a:lstStyle/>
        <a:p>
          <a:endParaRPr lang="en-US"/>
        </a:p>
      </dgm:t>
    </dgm:pt>
    <dgm:pt modelId="{9055F40F-F70A-4A7B-BAD6-0F9BD2A616CC}" type="sibTrans" cxnId="{40C2C97B-75E7-4675-8D1B-C5CE32AFFD7D}">
      <dgm:prSet/>
      <dgm:spPr/>
      <dgm:t>
        <a:bodyPr/>
        <a:lstStyle/>
        <a:p>
          <a:endParaRPr lang="en-US"/>
        </a:p>
      </dgm:t>
    </dgm:pt>
    <dgm:pt modelId="{7C62FEC3-53ED-47A6-874B-3F6DF1272A41}">
      <dgm:prSet/>
      <dgm:spPr>
        <a:solidFill>
          <a:schemeClr val="accent2">
            <a:lumMod val="20000"/>
            <a:lumOff val="8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After tuning, rebuilding the SVM model using tuned best cost and gamma value.</a:t>
          </a:r>
        </a:p>
      </dgm:t>
    </dgm:pt>
    <dgm:pt modelId="{F44563DF-BEE4-4690-A24E-1D60A0948828}" type="parTrans" cxnId="{68CD1258-D142-4493-891E-8EFC993916FD}">
      <dgm:prSet/>
      <dgm:spPr/>
      <dgm:t>
        <a:bodyPr/>
        <a:lstStyle/>
        <a:p>
          <a:endParaRPr lang="en-US"/>
        </a:p>
      </dgm:t>
    </dgm:pt>
    <dgm:pt modelId="{88753149-D4DC-4574-A38A-75AE1548B9B0}" type="sibTrans" cxnId="{68CD1258-D142-4493-891E-8EFC993916FD}">
      <dgm:prSet/>
      <dgm:spPr/>
      <dgm:t>
        <a:bodyPr/>
        <a:lstStyle/>
        <a:p>
          <a:endParaRPr lang="en-US"/>
        </a:p>
      </dgm:t>
    </dgm:pt>
    <dgm:pt modelId="{EF255457-87D2-4D50-B9F2-C0CB0B1FC12D}">
      <dgm:prSet/>
      <dgm:spPr>
        <a:solidFill>
          <a:schemeClr val="accent2">
            <a:lumMod val="20000"/>
            <a:lumOff val="8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Predicting the 20% test data using the build SVM model and generated the confusion matrix.</a:t>
          </a:r>
        </a:p>
      </dgm:t>
    </dgm:pt>
    <dgm:pt modelId="{42AFEA9C-147C-4B2E-8569-420995676A1C}" type="parTrans" cxnId="{78761631-2889-4C38-8CA3-19D9A184B66F}">
      <dgm:prSet/>
      <dgm:spPr/>
      <dgm:t>
        <a:bodyPr/>
        <a:lstStyle/>
        <a:p>
          <a:endParaRPr lang="en-US"/>
        </a:p>
      </dgm:t>
    </dgm:pt>
    <dgm:pt modelId="{D53B95DD-7812-4F09-9AE2-B798D03895E7}" type="sibTrans" cxnId="{78761631-2889-4C38-8CA3-19D9A184B66F}">
      <dgm:prSet/>
      <dgm:spPr/>
      <dgm:t>
        <a:bodyPr/>
        <a:lstStyle/>
        <a:p>
          <a:endParaRPr lang="en-US"/>
        </a:p>
      </dgm:t>
    </dgm:pt>
    <dgm:pt modelId="{5FA3C367-4EC3-4D6B-AD2A-934C0EFE50D3}">
      <dgm:prSet/>
      <dgm:spPr>
        <a:solidFill>
          <a:schemeClr val="accent2">
            <a:lumMod val="20000"/>
            <a:lumOff val="8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Evaluate the model accuracy using the </a:t>
          </a:r>
          <a:r>
            <a:rPr lang="en-US" dirty="0" err="1"/>
            <a:t>ConfusionMatrix</a:t>
          </a:r>
          <a:r>
            <a:rPr lang="en-US" dirty="0"/>
            <a:t> function of caret package.</a:t>
          </a:r>
        </a:p>
      </dgm:t>
    </dgm:pt>
    <dgm:pt modelId="{3A5010BA-8B9E-4EFB-BBB6-3D6C09D5FDC9}" type="parTrans" cxnId="{D599D6AD-9D93-4BED-8BA8-411EA2AF0881}">
      <dgm:prSet/>
      <dgm:spPr/>
      <dgm:t>
        <a:bodyPr/>
        <a:lstStyle/>
        <a:p>
          <a:endParaRPr lang="en-US"/>
        </a:p>
      </dgm:t>
    </dgm:pt>
    <dgm:pt modelId="{D7D03D50-B506-4F11-A1C8-223379A696ED}" type="sibTrans" cxnId="{D599D6AD-9D93-4BED-8BA8-411EA2AF0881}">
      <dgm:prSet/>
      <dgm:spPr/>
      <dgm:t>
        <a:bodyPr/>
        <a:lstStyle/>
        <a:p>
          <a:endParaRPr lang="en-US"/>
        </a:p>
      </dgm:t>
    </dgm:pt>
    <dgm:pt modelId="{F50B825B-1275-4593-B791-AAD5CAACE098}" type="pres">
      <dgm:prSet presAssocID="{DD3CE9D7-008E-4C4F-8F8E-AFD6A526435D}" presName="linear" presStyleCnt="0">
        <dgm:presLayoutVars>
          <dgm:animLvl val="lvl"/>
          <dgm:resizeHandles val="exact"/>
        </dgm:presLayoutVars>
      </dgm:prSet>
      <dgm:spPr/>
    </dgm:pt>
    <dgm:pt modelId="{984D5D2F-6F2F-480C-B280-7932F0EACD29}" type="pres">
      <dgm:prSet presAssocID="{E4DB9441-2BF6-4776-A58A-98F58123AE1C}" presName="parentText" presStyleLbl="node1" presStyleIdx="0" presStyleCnt="2" custLinFactY="-28989" custLinFactNeighborX="0" custLinFactNeighborY="-100000">
        <dgm:presLayoutVars>
          <dgm:chMax val="0"/>
          <dgm:bulletEnabled val="1"/>
        </dgm:presLayoutVars>
      </dgm:prSet>
      <dgm:spPr/>
    </dgm:pt>
    <dgm:pt modelId="{6623B99F-1DB7-4DC3-AB2F-CE5A6CA15E2A}" type="pres">
      <dgm:prSet presAssocID="{4491C291-066A-49EF-8F1A-AFBC2B9E173A}" presName="spacer" presStyleCnt="0"/>
      <dgm:spPr/>
    </dgm:pt>
    <dgm:pt modelId="{A9111BB7-954E-4665-AE8C-1BD0D60829C9}" type="pres">
      <dgm:prSet presAssocID="{14082219-AB79-4A36-8DD8-465A262D507A}" presName="parentText" presStyleLbl="node1" presStyleIdx="1" presStyleCnt="2" custScaleY="64897" custLinFactNeighborY="-4236">
        <dgm:presLayoutVars>
          <dgm:chMax val="0"/>
          <dgm:bulletEnabled val="1"/>
        </dgm:presLayoutVars>
      </dgm:prSet>
      <dgm:spPr/>
    </dgm:pt>
    <dgm:pt modelId="{636935F6-9B11-45F4-99F8-FF5D7A878666}" type="pres">
      <dgm:prSet presAssocID="{14082219-AB79-4A36-8DD8-465A262D507A}" presName="childText" presStyleLbl="revTx" presStyleIdx="0" presStyleCnt="1" custScaleY="126357">
        <dgm:presLayoutVars>
          <dgm:bulletEnabled val="1"/>
        </dgm:presLayoutVars>
      </dgm:prSet>
      <dgm:spPr/>
    </dgm:pt>
  </dgm:ptLst>
  <dgm:cxnLst>
    <dgm:cxn modelId="{E6452E16-E854-4A49-AFD4-D6EEB60EFF78}" type="presOf" srcId="{14082219-AB79-4A36-8DD8-465A262D507A}" destId="{A9111BB7-954E-4665-AE8C-1BD0D60829C9}" srcOrd="0" destOrd="0" presId="urn:microsoft.com/office/officeart/2005/8/layout/vList2"/>
    <dgm:cxn modelId="{C15B4D32-A45B-462F-9B54-783BF8AE0CCC}" type="presOf" srcId="{C04CC31D-5BC1-4237-8CE1-C97D342E4BE8}" destId="{636935F6-9B11-45F4-99F8-FF5D7A878666}" srcOrd="0" destOrd="0" presId="urn:microsoft.com/office/officeart/2005/8/layout/vList2"/>
    <dgm:cxn modelId="{E59F035A-8EE0-46E2-A1DE-97C93951F97D}" srcId="{DD3CE9D7-008E-4C4F-8F8E-AFD6A526435D}" destId="{E4DB9441-2BF6-4776-A58A-98F58123AE1C}" srcOrd="0" destOrd="0" parTransId="{8B5B2515-02C5-48E6-9173-FA36317D8670}" sibTransId="{4491C291-066A-49EF-8F1A-AFBC2B9E173A}"/>
    <dgm:cxn modelId="{C17D82C4-0143-4C0B-8DD2-83550B669CFD}" type="presOf" srcId="{DD3CE9D7-008E-4C4F-8F8E-AFD6A526435D}" destId="{F50B825B-1275-4593-B791-AAD5CAACE098}" srcOrd="0" destOrd="0" presId="urn:microsoft.com/office/officeart/2005/8/layout/vList2"/>
    <dgm:cxn modelId="{840253EB-88DF-4AE2-9713-1F3ED09C364B}" type="presOf" srcId="{5FA3C367-4EC3-4D6B-AD2A-934C0EFE50D3}" destId="{636935F6-9B11-45F4-99F8-FF5D7A878666}" srcOrd="0" destOrd="7" presId="urn:microsoft.com/office/officeart/2005/8/layout/vList2"/>
    <dgm:cxn modelId="{E265C98C-CA36-4790-A7A0-7DF828590D1C}" type="presOf" srcId="{7C62FEC3-53ED-47A6-874B-3F6DF1272A41}" destId="{636935F6-9B11-45F4-99F8-FF5D7A878666}" srcOrd="0" destOrd="5" presId="urn:microsoft.com/office/officeart/2005/8/layout/vList2"/>
    <dgm:cxn modelId="{420E168C-79EC-402A-9EF7-B3AAE6E22A7C}" srcId="{14082219-AB79-4A36-8DD8-465A262D507A}" destId="{C04CC31D-5BC1-4237-8CE1-C97D342E4BE8}" srcOrd="0" destOrd="0" parTransId="{8F5146BD-A63B-4D9D-9BA9-F82ADE8F0C61}" sibTransId="{E7B2851D-D0F1-4A5A-9A2C-6003D585DF6A}"/>
    <dgm:cxn modelId="{3F37124F-5D6C-4D34-9665-7D1E14AB2E95}" srcId="{14082219-AB79-4A36-8DD8-465A262D507A}" destId="{AD3DC9A9-7660-47BC-B342-ED3FB0FCB310}" srcOrd="1" destOrd="0" parTransId="{2BFE056C-4BF6-4CD7-96E5-C340E28A4263}" sibTransId="{411A7D73-81A8-4736-BB8F-43FD5C916C97}"/>
    <dgm:cxn modelId="{A0AA13B7-D27E-42A1-BB27-40E3CE588F83}" type="presOf" srcId="{46172A6C-5982-4C0F-9AC4-29A947D283BC}" destId="{636935F6-9B11-45F4-99F8-FF5D7A878666}" srcOrd="0" destOrd="2" presId="urn:microsoft.com/office/officeart/2005/8/layout/vList2"/>
    <dgm:cxn modelId="{72F3C509-CC7E-4840-A01F-62133686230A}" type="presOf" srcId="{00F63FF3-4B19-44E8-BF9A-93296CF30100}" destId="{636935F6-9B11-45F4-99F8-FF5D7A878666}" srcOrd="0" destOrd="3" presId="urn:microsoft.com/office/officeart/2005/8/layout/vList2"/>
    <dgm:cxn modelId="{58E3B0D5-AC25-438B-B424-C482BBA4513C}" srcId="{14082219-AB79-4A36-8DD8-465A262D507A}" destId="{46172A6C-5982-4C0F-9AC4-29A947D283BC}" srcOrd="2" destOrd="0" parTransId="{D2DB5ABB-635A-4460-A601-8AC4F7E4ADA1}" sibTransId="{08C71950-2146-4CBD-A589-61E87C832FEF}"/>
    <dgm:cxn modelId="{B7DA0FAD-67F2-4EF3-A2A4-1B0BC4C8AD70}" type="presOf" srcId="{1F40D82C-1577-4A81-B90C-236784B1E560}" destId="{636935F6-9B11-45F4-99F8-FF5D7A878666}" srcOrd="0" destOrd="4" presId="urn:microsoft.com/office/officeart/2005/8/layout/vList2"/>
    <dgm:cxn modelId="{464D4676-93A5-4331-A7F3-D666B1B49BF3}" type="presOf" srcId="{E4DB9441-2BF6-4776-A58A-98F58123AE1C}" destId="{984D5D2F-6F2F-480C-B280-7932F0EACD29}" srcOrd="0" destOrd="0" presId="urn:microsoft.com/office/officeart/2005/8/layout/vList2"/>
    <dgm:cxn modelId="{40C2C97B-75E7-4675-8D1B-C5CE32AFFD7D}" srcId="{14082219-AB79-4A36-8DD8-465A262D507A}" destId="{1F40D82C-1577-4A81-B90C-236784B1E560}" srcOrd="4" destOrd="0" parTransId="{2DE222B3-B8AA-49CF-AD1B-25B90FCAFB6D}" sibTransId="{9055F40F-F70A-4A7B-BAD6-0F9BD2A616CC}"/>
    <dgm:cxn modelId="{D599D6AD-9D93-4BED-8BA8-411EA2AF0881}" srcId="{14082219-AB79-4A36-8DD8-465A262D507A}" destId="{5FA3C367-4EC3-4D6B-AD2A-934C0EFE50D3}" srcOrd="7" destOrd="0" parTransId="{3A5010BA-8B9E-4EFB-BBB6-3D6C09D5FDC9}" sibTransId="{D7D03D50-B506-4F11-A1C8-223379A696ED}"/>
    <dgm:cxn modelId="{15056172-8152-4706-94E2-24547679C317}" type="presOf" srcId="{AD3DC9A9-7660-47BC-B342-ED3FB0FCB310}" destId="{636935F6-9B11-45F4-99F8-FF5D7A878666}" srcOrd="0" destOrd="1" presId="urn:microsoft.com/office/officeart/2005/8/layout/vList2"/>
    <dgm:cxn modelId="{78761631-2889-4C38-8CA3-19D9A184B66F}" srcId="{14082219-AB79-4A36-8DD8-465A262D507A}" destId="{EF255457-87D2-4D50-B9F2-C0CB0B1FC12D}" srcOrd="6" destOrd="0" parTransId="{42AFEA9C-147C-4B2E-8569-420995676A1C}" sibTransId="{D53B95DD-7812-4F09-9AE2-B798D03895E7}"/>
    <dgm:cxn modelId="{BC7E198C-ED81-4FB3-8C9E-34F769A8DA48}" type="presOf" srcId="{EF255457-87D2-4D50-B9F2-C0CB0B1FC12D}" destId="{636935F6-9B11-45F4-99F8-FF5D7A878666}" srcOrd="0" destOrd="6" presId="urn:microsoft.com/office/officeart/2005/8/layout/vList2"/>
    <dgm:cxn modelId="{0EC3EA8B-B605-42E6-A4B2-B090E23D49AA}" srcId="{DD3CE9D7-008E-4C4F-8F8E-AFD6A526435D}" destId="{14082219-AB79-4A36-8DD8-465A262D507A}" srcOrd="1" destOrd="0" parTransId="{F1EA4444-BC90-4CE2-B821-197908CADCA0}" sibTransId="{EBBE9F6F-0898-4173-97EF-D68BC7414521}"/>
    <dgm:cxn modelId="{68CD1258-D142-4493-891E-8EFC993916FD}" srcId="{14082219-AB79-4A36-8DD8-465A262D507A}" destId="{7C62FEC3-53ED-47A6-874B-3F6DF1272A41}" srcOrd="5" destOrd="0" parTransId="{F44563DF-BEE4-4690-A24E-1D60A0948828}" sibTransId="{88753149-D4DC-4574-A38A-75AE1548B9B0}"/>
    <dgm:cxn modelId="{355C023B-3F3A-4DAE-A883-0554B74A9005}" srcId="{14082219-AB79-4A36-8DD8-465A262D507A}" destId="{00F63FF3-4B19-44E8-BF9A-93296CF30100}" srcOrd="3" destOrd="0" parTransId="{6A182FAA-7002-4434-8CE6-3737361ABF45}" sibTransId="{AC8A6496-A439-4C56-8007-5BBC8B9A804C}"/>
    <dgm:cxn modelId="{9A609D8B-8FC0-40DD-A05F-4D36AF4C5C66}" type="presParOf" srcId="{F50B825B-1275-4593-B791-AAD5CAACE098}" destId="{984D5D2F-6F2F-480C-B280-7932F0EACD29}" srcOrd="0" destOrd="0" presId="urn:microsoft.com/office/officeart/2005/8/layout/vList2"/>
    <dgm:cxn modelId="{3FB88443-442D-44BB-90BD-02F340A3224E}" type="presParOf" srcId="{F50B825B-1275-4593-B791-AAD5CAACE098}" destId="{6623B99F-1DB7-4DC3-AB2F-CE5A6CA15E2A}" srcOrd="1" destOrd="0" presId="urn:microsoft.com/office/officeart/2005/8/layout/vList2"/>
    <dgm:cxn modelId="{AF1CFE46-ADD9-44D4-90CB-E0699CF793D9}" type="presParOf" srcId="{F50B825B-1275-4593-B791-AAD5CAACE098}" destId="{A9111BB7-954E-4665-AE8C-1BD0D60829C9}" srcOrd="2" destOrd="0" presId="urn:microsoft.com/office/officeart/2005/8/layout/vList2"/>
    <dgm:cxn modelId="{00452C12-807E-403E-A74A-1C302A05B2B7}" type="presParOf" srcId="{F50B825B-1275-4593-B791-AAD5CAACE098}" destId="{636935F6-9B11-45F4-99F8-FF5D7A87866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3CE9D7-008E-4C4F-8F8E-AFD6A526435D}" type="doc">
      <dgm:prSet loTypeId="urn:microsoft.com/office/officeart/2005/8/layout/vList2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4DB9441-2BF6-4776-A58A-98F58123AE1C}">
      <dgm:prSet custT="1"/>
      <dgm:spPr/>
      <dgm:t>
        <a:bodyPr/>
        <a:lstStyle/>
        <a:p>
          <a:r>
            <a:rPr lang="en-US" sz="2300" dirty="0"/>
            <a:t>The decision tree regression is used to map observations about an item to reach at conclusions about the item’s target value.</a:t>
          </a:r>
        </a:p>
      </dgm:t>
    </dgm:pt>
    <dgm:pt modelId="{8B5B2515-02C5-48E6-9173-FA36317D8670}" type="parTrans" cxnId="{E59F035A-8EE0-46E2-A1DE-97C93951F97D}">
      <dgm:prSet/>
      <dgm:spPr/>
      <dgm:t>
        <a:bodyPr/>
        <a:lstStyle/>
        <a:p>
          <a:endParaRPr lang="en-US"/>
        </a:p>
      </dgm:t>
    </dgm:pt>
    <dgm:pt modelId="{4491C291-066A-49EF-8F1A-AFBC2B9E173A}" type="sibTrans" cxnId="{E59F035A-8EE0-46E2-A1DE-97C93951F97D}">
      <dgm:prSet/>
      <dgm:spPr/>
      <dgm:t>
        <a:bodyPr/>
        <a:lstStyle/>
        <a:p>
          <a:endParaRPr lang="en-US"/>
        </a:p>
      </dgm:t>
    </dgm:pt>
    <dgm:pt modelId="{14082219-AB79-4A36-8DD8-465A262D507A}">
      <dgm:prSet/>
      <dgm:spPr/>
      <dgm:t>
        <a:bodyPr/>
        <a:lstStyle/>
        <a:p>
          <a:r>
            <a:rPr lang="en-US" dirty="0"/>
            <a:t>Steps involved during building the decision tree regression were:</a:t>
          </a:r>
        </a:p>
      </dgm:t>
    </dgm:pt>
    <dgm:pt modelId="{F1EA4444-BC90-4CE2-B821-197908CADCA0}" type="parTrans" cxnId="{0EC3EA8B-B605-42E6-A4B2-B090E23D49AA}">
      <dgm:prSet/>
      <dgm:spPr/>
      <dgm:t>
        <a:bodyPr/>
        <a:lstStyle/>
        <a:p>
          <a:endParaRPr lang="en-US"/>
        </a:p>
      </dgm:t>
    </dgm:pt>
    <dgm:pt modelId="{EBBE9F6F-0898-4173-97EF-D68BC7414521}" type="sibTrans" cxnId="{0EC3EA8B-B605-42E6-A4B2-B090E23D49AA}">
      <dgm:prSet/>
      <dgm:spPr/>
      <dgm:t>
        <a:bodyPr/>
        <a:lstStyle/>
        <a:p>
          <a:endParaRPr lang="en-US"/>
        </a:p>
      </dgm:t>
    </dgm:pt>
    <dgm:pt modelId="{C04CC31D-5BC1-4237-8CE1-C97D342E4BE8}">
      <dgm:prSet/>
      <dgm:spPr>
        <a:solidFill>
          <a:schemeClr val="accent2">
            <a:lumMod val="20000"/>
            <a:lumOff val="8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Splitting the dataset into test(10%) dataset and train(90%) dataset. </a:t>
          </a:r>
        </a:p>
      </dgm:t>
    </dgm:pt>
    <dgm:pt modelId="{8F5146BD-A63B-4D9D-9BA9-F82ADE8F0C61}" type="parTrans" cxnId="{420E168C-79EC-402A-9EF7-B3AAE6E22A7C}">
      <dgm:prSet/>
      <dgm:spPr/>
      <dgm:t>
        <a:bodyPr/>
        <a:lstStyle/>
        <a:p>
          <a:endParaRPr lang="en-US"/>
        </a:p>
      </dgm:t>
    </dgm:pt>
    <dgm:pt modelId="{E7B2851D-D0F1-4A5A-9A2C-6003D585DF6A}" type="sibTrans" cxnId="{420E168C-79EC-402A-9EF7-B3AAE6E22A7C}">
      <dgm:prSet/>
      <dgm:spPr/>
      <dgm:t>
        <a:bodyPr/>
        <a:lstStyle/>
        <a:p>
          <a:endParaRPr lang="en-US"/>
        </a:p>
      </dgm:t>
    </dgm:pt>
    <dgm:pt modelId="{5FA3C367-4EC3-4D6B-AD2A-934C0EFE50D3}">
      <dgm:prSet/>
      <dgm:spPr>
        <a:solidFill>
          <a:schemeClr val="accent2">
            <a:lumMod val="20000"/>
            <a:lumOff val="8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By using the model with a minimum error values the response values where predicted for the actual test data.</a:t>
          </a:r>
        </a:p>
      </dgm:t>
    </dgm:pt>
    <dgm:pt modelId="{3A5010BA-8B9E-4EFB-BBB6-3D6C09D5FDC9}" type="parTrans" cxnId="{D599D6AD-9D93-4BED-8BA8-411EA2AF0881}">
      <dgm:prSet/>
      <dgm:spPr/>
      <dgm:t>
        <a:bodyPr/>
        <a:lstStyle/>
        <a:p>
          <a:endParaRPr lang="en-US"/>
        </a:p>
      </dgm:t>
    </dgm:pt>
    <dgm:pt modelId="{D7D03D50-B506-4F11-A1C8-223379A696ED}" type="sibTrans" cxnId="{D599D6AD-9D93-4BED-8BA8-411EA2AF0881}">
      <dgm:prSet/>
      <dgm:spPr/>
      <dgm:t>
        <a:bodyPr/>
        <a:lstStyle/>
        <a:p>
          <a:endParaRPr lang="en-US"/>
        </a:p>
      </dgm:t>
    </dgm:pt>
    <dgm:pt modelId="{62C2CB20-1F29-374B-A4DB-0B7519C77F60}">
      <dgm:prSet/>
      <dgm:spPr>
        <a:solidFill>
          <a:schemeClr val="accent2">
            <a:lumMod val="20000"/>
            <a:lumOff val="8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Using rpart function created a decision tree model with method anova from </a:t>
          </a:r>
          <a:r>
            <a:rPr lang="en-US" dirty="0" err="1"/>
            <a:t>traindata</a:t>
          </a:r>
          <a:r>
            <a:rPr lang="en-US" dirty="0"/>
            <a:t> .</a:t>
          </a:r>
        </a:p>
      </dgm:t>
    </dgm:pt>
    <dgm:pt modelId="{154360D6-52BA-2D4C-BAC3-45A256057B71}" type="parTrans" cxnId="{2E9E40BE-C11E-1C40-B550-623591CBA38B}">
      <dgm:prSet/>
      <dgm:spPr/>
    </dgm:pt>
    <dgm:pt modelId="{48B297F9-572F-DE45-99C0-9B3A08B99FD7}" type="sibTrans" cxnId="{2E9E40BE-C11E-1C40-B550-623591CBA38B}">
      <dgm:prSet/>
      <dgm:spPr/>
    </dgm:pt>
    <dgm:pt modelId="{496FAD22-2A30-A641-A4F5-19A5DDA5B297}">
      <dgm:prSet/>
      <dgm:spPr>
        <a:solidFill>
          <a:schemeClr val="accent2">
            <a:lumMod val="20000"/>
            <a:lumOff val="8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Using the predict function with the newly created model as the parameter the response for the </a:t>
          </a:r>
          <a:r>
            <a:rPr lang="en-US" dirty="0" err="1"/>
            <a:t>testdata</a:t>
          </a:r>
          <a:r>
            <a:rPr lang="en-US" dirty="0"/>
            <a:t> set was predicted.</a:t>
          </a:r>
        </a:p>
      </dgm:t>
    </dgm:pt>
    <dgm:pt modelId="{3A976854-DF76-1848-9E14-694D1F04C416}" type="parTrans" cxnId="{4FD62BCC-5A8A-9A40-BD48-DA927437EB6F}">
      <dgm:prSet/>
      <dgm:spPr/>
    </dgm:pt>
    <dgm:pt modelId="{72015941-BA31-434D-8247-68A661D34D2C}" type="sibTrans" cxnId="{4FD62BCC-5A8A-9A40-BD48-DA927437EB6F}">
      <dgm:prSet/>
      <dgm:spPr/>
    </dgm:pt>
    <dgm:pt modelId="{65ECB241-271B-124D-BC84-BF093E67E7EA}">
      <dgm:prSet/>
      <dgm:spPr>
        <a:solidFill>
          <a:schemeClr val="accent2">
            <a:lumMod val="20000"/>
            <a:lumOff val="8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Using accuracy function with the predicted result and actual response as parameters </a:t>
          </a:r>
          <a:r>
            <a:rPr lang="mr-IN" dirty="0"/>
            <a:t>ME </a:t>
          </a:r>
          <a:r>
            <a:rPr lang="en-US" dirty="0"/>
            <a:t>,</a:t>
          </a:r>
          <a:r>
            <a:rPr lang="mr-IN" dirty="0"/>
            <a:t>RMSE </a:t>
          </a:r>
          <a:r>
            <a:rPr lang="en-US" dirty="0"/>
            <a:t>,</a:t>
          </a:r>
          <a:r>
            <a:rPr lang="mr-IN" dirty="0"/>
            <a:t>MAE </a:t>
          </a:r>
          <a:r>
            <a:rPr lang="en-US" dirty="0"/>
            <a:t>,</a:t>
          </a:r>
          <a:r>
            <a:rPr lang="mr-IN" dirty="0"/>
            <a:t>MPE</a:t>
          </a:r>
          <a:r>
            <a:rPr lang="en-US" dirty="0"/>
            <a:t>,</a:t>
          </a:r>
          <a:r>
            <a:rPr lang="mr-IN" dirty="0"/>
            <a:t>MAPE</a:t>
          </a:r>
          <a:r>
            <a:rPr lang="en-US" dirty="0"/>
            <a:t> values where calculated</a:t>
          </a:r>
        </a:p>
      </dgm:t>
    </dgm:pt>
    <dgm:pt modelId="{F8E79EC9-851A-8F40-8ED1-42D25A283C0D}" type="parTrans" cxnId="{D08A03BF-3EE3-1B49-97EF-F2D96509CE95}">
      <dgm:prSet/>
      <dgm:spPr/>
    </dgm:pt>
    <dgm:pt modelId="{65431A1C-D06D-054B-ACA8-655134B6630F}" type="sibTrans" cxnId="{D08A03BF-3EE3-1B49-97EF-F2D96509CE95}">
      <dgm:prSet/>
      <dgm:spPr/>
    </dgm:pt>
    <dgm:pt modelId="{F50B825B-1275-4593-B791-AAD5CAACE098}" type="pres">
      <dgm:prSet presAssocID="{DD3CE9D7-008E-4C4F-8F8E-AFD6A526435D}" presName="linear" presStyleCnt="0">
        <dgm:presLayoutVars>
          <dgm:animLvl val="lvl"/>
          <dgm:resizeHandles val="exact"/>
        </dgm:presLayoutVars>
      </dgm:prSet>
      <dgm:spPr/>
    </dgm:pt>
    <dgm:pt modelId="{984D5D2F-6F2F-480C-B280-7932F0EACD29}" type="pres">
      <dgm:prSet presAssocID="{E4DB9441-2BF6-4776-A58A-98F58123AE1C}" presName="parentText" presStyleLbl="node1" presStyleIdx="0" presStyleCnt="2" custLinFactY="-28989" custLinFactNeighborX="0" custLinFactNeighborY="-100000">
        <dgm:presLayoutVars>
          <dgm:chMax val="0"/>
          <dgm:bulletEnabled val="1"/>
        </dgm:presLayoutVars>
      </dgm:prSet>
      <dgm:spPr/>
    </dgm:pt>
    <dgm:pt modelId="{6623B99F-1DB7-4DC3-AB2F-CE5A6CA15E2A}" type="pres">
      <dgm:prSet presAssocID="{4491C291-066A-49EF-8F1A-AFBC2B9E173A}" presName="spacer" presStyleCnt="0"/>
      <dgm:spPr/>
    </dgm:pt>
    <dgm:pt modelId="{A9111BB7-954E-4665-AE8C-1BD0D60829C9}" type="pres">
      <dgm:prSet presAssocID="{14082219-AB79-4A36-8DD8-465A262D507A}" presName="parentText" presStyleLbl="node1" presStyleIdx="1" presStyleCnt="2" custScaleY="64897" custLinFactNeighborY="-4236">
        <dgm:presLayoutVars>
          <dgm:chMax val="0"/>
          <dgm:bulletEnabled val="1"/>
        </dgm:presLayoutVars>
      </dgm:prSet>
      <dgm:spPr/>
    </dgm:pt>
    <dgm:pt modelId="{636935F6-9B11-45F4-99F8-FF5D7A878666}" type="pres">
      <dgm:prSet presAssocID="{14082219-AB79-4A36-8DD8-465A262D507A}" presName="childText" presStyleLbl="revTx" presStyleIdx="0" presStyleCnt="1" custScaleY="126357">
        <dgm:presLayoutVars>
          <dgm:bulletEnabled val="1"/>
        </dgm:presLayoutVars>
      </dgm:prSet>
      <dgm:spPr/>
    </dgm:pt>
  </dgm:ptLst>
  <dgm:cxnLst>
    <dgm:cxn modelId="{D6367493-769A-436E-B229-378369CF3765}" type="presOf" srcId="{DD3CE9D7-008E-4C4F-8F8E-AFD6A526435D}" destId="{F50B825B-1275-4593-B791-AAD5CAACE098}" srcOrd="0" destOrd="0" presId="urn:microsoft.com/office/officeart/2005/8/layout/vList2"/>
    <dgm:cxn modelId="{ADC0536B-8CD9-4F73-8466-6873174C6D92}" type="presOf" srcId="{5FA3C367-4EC3-4D6B-AD2A-934C0EFE50D3}" destId="{636935F6-9B11-45F4-99F8-FF5D7A878666}" srcOrd="0" destOrd="4" presId="urn:microsoft.com/office/officeart/2005/8/layout/vList2"/>
    <dgm:cxn modelId="{0EC3EA8B-B605-42E6-A4B2-B090E23D49AA}" srcId="{DD3CE9D7-008E-4C4F-8F8E-AFD6A526435D}" destId="{14082219-AB79-4A36-8DD8-465A262D507A}" srcOrd="1" destOrd="0" parTransId="{F1EA4444-BC90-4CE2-B821-197908CADCA0}" sibTransId="{EBBE9F6F-0898-4173-97EF-D68BC7414521}"/>
    <dgm:cxn modelId="{2E9E40BE-C11E-1C40-B550-623591CBA38B}" srcId="{14082219-AB79-4A36-8DD8-465A262D507A}" destId="{62C2CB20-1F29-374B-A4DB-0B7519C77F60}" srcOrd="1" destOrd="0" parTransId="{154360D6-52BA-2D4C-BAC3-45A256057B71}" sibTransId="{48B297F9-572F-DE45-99C0-9B3A08B99FD7}"/>
    <dgm:cxn modelId="{D08A03BF-3EE3-1B49-97EF-F2D96509CE95}" srcId="{14082219-AB79-4A36-8DD8-465A262D507A}" destId="{65ECB241-271B-124D-BC84-BF093E67E7EA}" srcOrd="3" destOrd="0" parTransId="{F8E79EC9-851A-8F40-8ED1-42D25A283C0D}" sibTransId="{65431A1C-D06D-054B-ACA8-655134B6630F}"/>
    <dgm:cxn modelId="{209F24DB-1B26-431C-AEF3-D853B0DAE379}" type="presOf" srcId="{14082219-AB79-4A36-8DD8-465A262D507A}" destId="{A9111BB7-954E-4665-AE8C-1BD0D60829C9}" srcOrd="0" destOrd="0" presId="urn:microsoft.com/office/officeart/2005/8/layout/vList2"/>
    <dgm:cxn modelId="{6F6093BD-8EAF-4314-B302-696186C3F566}" type="presOf" srcId="{E4DB9441-2BF6-4776-A58A-98F58123AE1C}" destId="{984D5D2F-6F2F-480C-B280-7932F0EACD29}" srcOrd="0" destOrd="0" presId="urn:microsoft.com/office/officeart/2005/8/layout/vList2"/>
    <dgm:cxn modelId="{4FD62BCC-5A8A-9A40-BD48-DA927437EB6F}" srcId="{14082219-AB79-4A36-8DD8-465A262D507A}" destId="{496FAD22-2A30-A641-A4F5-19A5DDA5B297}" srcOrd="2" destOrd="0" parTransId="{3A976854-DF76-1848-9E14-694D1F04C416}" sibTransId="{72015941-BA31-434D-8247-68A661D34D2C}"/>
    <dgm:cxn modelId="{E59F035A-8EE0-46E2-A1DE-97C93951F97D}" srcId="{DD3CE9D7-008E-4C4F-8F8E-AFD6A526435D}" destId="{E4DB9441-2BF6-4776-A58A-98F58123AE1C}" srcOrd="0" destOrd="0" parTransId="{8B5B2515-02C5-48E6-9173-FA36317D8670}" sibTransId="{4491C291-066A-49EF-8F1A-AFBC2B9E173A}"/>
    <dgm:cxn modelId="{420E168C-79EC-402A-9EF7-B3AAE6E22A7C}" srcId="{14082219-AB79-4A36-8DD8-465A262D507A}" destId="{C04CC31D-5BC1-4237-8CE1-C97D342E4BE8}" srcOrd="0" destOrd="0" parTransId="{8F5146BD-A63B-4D9D-9BA9-F82ADE8F0C61}" sibTransId="{E7B2851D-D0F1-4A5A-9A2C-6003D585DF6A}"/>
    <dgm:cxn modelId="{CDBB472B-03BA-4A31-A47A-9CDBA81008BC}" type="presOf" srcId="{C04CC31D-5BC1-4237-8CE1-C97D342E4BE8}" destId="{636935F6-9B11-45F4-99F8-FF5D7A878666}" srcOrd="0" destOrd="0" presId="urn:microsoft.com/office/officeart/2005/8/layout/vList2"/>
    <dgm:cxn modelId="{D599D6AD-9D93-4BED-8BA8-411EA2AF0881}" srcId="{14082219-AB79-4A36-8DD8-465A262D507A}" destId="{5FA3C367-4EC3-4D6B-AD2A-934C0EFE50D3}" srcOrd="4" destOrd="0" parTransId="{3A5010BA-8B9E-4EFB-BBB6-3D6C09D5FDC9}" sibTransId="{D7D03D50-B506-4F11-A1C8-223379A696ED}"/>
    <dgm:cxn modelId="{CDF454FB-A5D6-44FB-AC19-7C687ECB7850}" type="presOf" srcId="{65ECB241-271B-124D-BC84-BF093E67E7EA}" destId="{636935F6-9B11-45F4-99F8-FF5D7A878666}" srcOrd="0" destOrd="3" presId="urn:microsoft.com/office/officeart/2005/8/layout/vList2"/>
    <dgm:cxn modelId="{7D9D8852-2F39-4A90-88E0-FF9F5A4D8AA8}" type="presOf" srcId="{496FAD22-2A30-A641-A4F5-19A5DDA5B297}" destId="{636935F6-9B11-45F4-99F8-FF5D7A878666}" srcOrd="0" destOrd="2" presId="urn:microsoft.com/office/officeart/2005/8/layout/vList2"/>
    <dgm:cxn modelId="{A36C275C-E22A-41E1-A7C9-AC733B652A6D}" type="presOf" srcId="{62C2CB20-1F29-374B-A4DB-0B7519C77F60}" destId="{636935F6-9B11-45F4-99F8-FF5D7A878666}" srcOrd="0" destOrd="1" presId="urn:microsoft.com/office/officeart/2005/8/layout/vList2"/>
    <dgm:cxn modelId="{07D0427C-5EA4-4FC6-850A-247B4491D082}" type="presParOf" srcId="{F50B825B-1275-4593-B791-AAD5CAACE098}" destId="{984D5D2F-6F2F-480C-B280-7932F0EACD29}" srcOrd="0" destOrd="0" presId="urn:microsoft.com/office/officeart/2005/8/layout/vList2"/>
    <dgm:cxn modelId="{2F503267-CA93-477B-89AB-1CEC32DE3803}" type="presParOf" srcId="{F50B825B-1275-4593-B791-AAD5CAACE098}" destId="{6623B99F-1DB7-4DC3-AB2F-CE5A6CA15E2A}" srcOrd="1" destOrd="0" presId="urn:microsoft.com/office/officeart/2005/8/layout/vList2"/>
    <dgm:cxn modelId="{8A2D466D-D0FB-452D-B313-A842E6D0EC7B}" type="presParOf" srcId="{F50B825B-1275-4593-B791-AAD5CAACE098}" destId="{A9111BB7-954E-4665-AE8C-1BD0D60829C9}" srcOrd="2" destOrd="0" presId="urn:microsoft.com/office/officeart/2005/8/layout/vList2"/>
    <dgm:cxn modelId="{78819852-02B6-4861-AB5E-400100CDBBF4}" type="presParOf" srcId="{F50B825B-1275-4593-B791-AAD5CAACE098}" destId="{636935F6-9B11-45F4-99F8-FF5D7A87866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F1D96B-DBC1-4CCA-82A8-0DD859B8BEC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C3FD04-F3E9-46B4-81BB-1243A026CB7D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b="0" i="0" dirty="0">
              <a:solidFill>
                <a:schemeClr val="tx1"/>
              </a:solidFill>
            </a:rPr>
            <a:t>Previously the data had many missing and noise. By preprocessing  the data all the noise and outliers are removed. </a:t>
          </a:r>
          <a:endParaRPr lang="en-US" dirty="0">
            <a:solidFill>
              <a:schemeClr val="tx1"/>
            </a:solidFill>
          </a:endParaRPr>
        </a:p>
      </dgm:t>
    </dgm:pt>
    <dgm:pt modelId="{F245B1F1-D2BD-4904-901C-AAAAAAD338DB}" type="parTrans" cxnId="{87E0040D-4D50-4A1D-BCD3-5AFCCD3726C8}">
      <dgm:prSet/>
      <dgm:spPr/>
      <dgm:t>
        <a:bodyPr/>
        <a:lstStyle/>
        <a:p>
          <a:endParaRPr lang="en-US"/>
        </a:p>
      </dgm:t>
    </dgm:pt>
    <dgm:pt modelId="{08F8739C-26BB-46E4-B434-439CE01BDFA2}" type="sibTrans" cxnId="{87E0040D-4D50-4A1D-BCD3-5AFCCD3726C8}">
      <dgm:prSet/>
      <dgm:spPr/>
      <dgm:t>
        <a:bodyPr/>
        <a:lstStyle/>
        <a:p>
          <a:endParaRPr lang="en-US"/>
        </a:p>
      </dgm:t>
    </dgm:pt>
    <dgm:pt modelId="{6BB6F87D-EC89-44F0-8532-1BC7954E1655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After applying the three models on preprocessed data, we predicted the level of risk and eligibility for applicants.</a:t>
          </a:r>
        </a:p>
      </dgm:t>
    </dgm:pt>
    <dgm:pt modelId="{104A06D3-3A3E-4BEE-ABF3-0744906A9E0B}" type="parTrans" cxnId="{5F7099C8-7478-4D51-89EA-220B789456BB}">
      <dgm:prSet/>
      <dgm:spPr/>
      <dgm:t>
        <a:bodyPr/>
        <a:lstStyle/>
        <a:p>
          <a:endParaRPr lang="en-US"/>
        </a:p>
      </dgm:t>
    </dgm:pt>
    <dgm:pt modelId="{3769FF2B-A2B1-4C23-B75C-370EFC6B7131}" type="sibTrans" cxnId="{5F7099C8-7478-4D51-89EA-220B789456BB}">
      <dgm:prSet/>
      <dgm:spPr/>
      <dgm:t>
        <a:bodyPr/>
        <a:lstStyle/>
        <a:p>
          <a:endParaRPr lang="en-US"/>
        </a:p>
      </dgm:t>
    </dgm:pt>
    <dgm:pt modelId="{C4FB98E9-EF37-4D1C-B8DE-2A89F5A7CBA2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b="0" i="0" dirty="0">
              <a:solidFill>
                <a:schemeClr val="tx1"/>
              </a:solidFill>
            </a:rPr>
            <a:t>Three different results has been obtained, based on which the error, performance and accuracy level is computed</a:t>
          </a:r>
          <a:endParaRPr lang="en-US" dirty="0">
            <a:solidFill>
              <a:schemeClr val="tx1"/>
            </a:solidFill>
          </a:endParaRPr>
        </a:p>
      </dgm:t>
    </dgm:pt>
    <dgm:pt modelId="{6F08AD07-700D-4FC5-924D-5BB78CE81B2B}" type="parTrans" cxnId="{045CFA72-F4E4-4C4E-BA85-87E141F71B33}">
      <dgm:prSet/>
      <dgm:spPr/>
      <dgm:t>
        <a:bodyPr/>
        <a:lstStyle/>
        <a:p>
          <a:endParaRPr lang="en-US"/>
        </a:p>
      </dgm:t>
    </dgm:pt>
    <dgm:pt modelId="{CF368F2F-D1CB-4356-AC28-FA1E9D65ED33}" type="sibTrans" cxnId="{045CFA72-F4E4-4C4E-BA85-87E141F71B33}">
      <dgm:prSet/>
      <dgm:spPr/>
      <dgm:t>
        <a:bodyPr/>
        <a:lstStyle/>
        <a:p>
          <a:endParaRPr lang="en-US"/>
        </a:p>
      </dgm:t>
    </dgm:pt>
    <dgm:pt modelId="{CAEA3257-2571-4E56-BD91-0C19E33C9D9A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b="0" i="0" dirty="0">
              <a:solidFill>
                <a:schemeClr val="tx1"/>
              </a:solidFill>
            </a:rPr>
            <a:t>Comparing the three accuracy levels  the </a:t>
          </a:r>
          <a:r>
            <a:rPr lang="en-US" b="1" i="0" dirty="0">
              <a:solidFill>
                <a:schemeClr val="tx1"/>
              </a:solidFill>
            </a:rPr>
            <a:t>root mean square error(RMSE) of linear regression is the lowest(0.0216). </a:t>
          </a:r>
          <a:r>
            <a:rPr lang="en-US" b="0" i="0" dirty="0">
              <a:solidFill>
                <a:schemeClr val="tx1"/>
              </a:solidFill>
            </a:rPr>
            <a:t>In </a:t>
          </a:r>
          <a:r>
            <a:rPr lang="en-US" b="1" i="0" dirty="0">
              <a:solidFill>
                <a:schemeClr val="tx1"/>
              </a:solidFill>
            </a:rPr>
            <a:t>SVM</a:t>
          </a:r>
          <a:r>
            <a:rPr lang="en-US" b="0" i="0" dirty="0">
              <a:solidFill>
                <a:schemeClr val="tx1"/>
              </a:solidFill>
            </a:rPr>
            <a:t> the accuracy level obtained from </a:t>
          </a:r>
          <a:r>
            <a:rPr lang="en-US" b="1" i="0" dirty="0">
              <a:solidFill>
                <a:schemeClr val="tx1"/>
              </a:solidFill>
            </a:rPr>
            <a:t>RMSE is 0.058</a:t>
          </a:r>
          <a:r>
            <a:rPr lang="en-US" b="0" i="0" dirty="0">
              <a:solidFill>
                <a:schemeClr val="tx1"/>
              </a:solidFill>
            </a:rPr>
            <a:t>. And in </a:t>
          </a:r>
          <a:r>
            <a:rPr lang="en-US" b="1" i="0" dirty="0">
              <a:solidFill>
                <a:schemeClr val="tx1"/>
              </a:solidFill>
            </a:rPr>
            <a:t>decision tree the RMSE value is 2.02</a:t>
          </a:r>
          <a:r>
            <a:rPr lang="en-US" b="0" i="0" dirty="0">
              <a:solidFill>
                <a:schemeClr val="tx1"/>
              </a:solidFill>
            </a:rPr>
            <a:t>. Hence linear regression is best model to predict Prudential life insurance dataset.</a:t>
          </a:r>
          <a:endParaRPr lang="en-US" dirty="0">
            <a:solidFill>
              <a:schemeClr val="tx1"/>
            </a:solidFill>
          </a:endParaRPr>
        </a:p>
      </dgm:t>
    </dgm:pt>
    <dgm:pt modelId="{C23F9344-9057-4E4C-839D-E35B6717784E}" type="parTrans" cxnId="{6BA371DB-19AF-4207-BFF8-F47A36BC0FF1}">
      <dgm:prSet/>
      <dgm:spPr/>
      <dgm:t>
        <a:bodyPr/>
        <a:lstStyle/>
        <a:p>
          <a:endParaRPr lang="en-US"/>
        </a:p>
      </dgm:t>
    </dgm:pt>
    <dgm:pt modelId="{AABCDF6F-370D-46CF-AB5A-C3AFE38732EB}" type="sibTrans" cxnId="{6BA371DB-19AF-4207-BFF8-F47A36BC0FF1}">
      <dgm:prSet/>
      <dgm:spPr/>
      <dgm:t>
        <a:bodyPr/>
        <a:lstStyle/>
        <a:p>
          <a:endParaRPr lang="en-US"/>
        </a:p>
      </dgm:t>
    </dgm:pt>
    <dgm:pt modelId="{1FC54C77-C37E-4F6D-8D88-872C3AA97586}" type="pres">
      <dgm:prSet presAssocID="{C3F1D96B-DBC1-4CCA-82A8-0DD859B8BECA}" presName="CompostProcess" presStyleCnt="0">
        <dgm:presLayoutVars>
          <dgm:dir/>
          <dgm:resizeHandles val="exact"/>
        </dgm:presLayoutVars>
      </dgm:prSet>
      <dgm:spPr/>
    </dgm:pt>
    <dgm:pt modelId="{942C909F-B3A1-4B97-B7A5-1BA0374F6ADC}" type="pres">
      <dgm:prSet presAssocID="{C3F1D96B-DBC1-4CCA-82A8-0DD859B8BECA}" presName="arrow" presStyleLbl="bgShp" presStyleIdx="0" presStyleCnt="1"/>
      <dgm:spPr>
        <a:solidFill>
          <a:srgbClr val="92D050"/>
        </a:solidFill>
        <a:ln>
          <a:solidFill>
            <a:schemeClr val="accent6"/>
          </a:solidFill>
        </a:ln>
      </dgm:spPr>
    </dgm:pt>
    <dgm:pt modelId="{DBF78FCC-8692-46B5-A815-7C35C49D681B}" type="pres">
      <dgm:prSet presAssocID="{C3F1D96B-DBC1-4CCA-82A8-0DD859B8BECA}" presName="linearProcess" presStyleCnt="0"/>
      <dgm:spPr/>
    </dgm:pt>
    <dgm:pt modelId="{EC03EA29-398E-4E4B-A79C-88996754FC3F}" type="pres">
      <dgm:prSet presAssocID="{A3C3FD04-F3E9-46B4-81BB-1243A026CB7D}" presName="textNode" presStyleLbl="node1" presStyleIdx="0" presStyleCnt="4">
        <dgm:presLayoutVars>
          <dgm:bulletEnabled val="1"/>
        </dgm:presLayoutVars>
      </dgm:prSet>
      <dgm:spPr/>
    </dgm:pt>
    <dgm:pt modelId="{B30E7124-3DD7-480A-89D1-8E15B3064C14}" type="pres">
      <dgm:prSet presAssocID="{08F8739C-26BB-46E4-B434-439CE01BDFA2}" presName="sibTrans" presStyleCnt="0"/>
      <dgm:spPr/>
    </dgm:pt>
    <dgm:pt modelId="{59E9CF0F-CB53-400B-96E9-B6F5B3D7C3CE}" type="pres">
      <dgm:prSet presAssocID="{6BB6F87D-EC89-44F0-8532-1BC7954E1655}" presName="textNode" presStyleLbl="node1" presStyleIdx="1" presStyleCnt="4">
        <dgm:presLayoutVars>
          <dgm:bulletEnabled val="1"/>
        </dgm:presLayoutVars>
      </dgm:prSet>
      <dgm:spPr/>
    </dgm:pt>
    <dgm:pt modelId="{6A474E1E-ACB8-4CC9-B5F9-7664F546D0E8}" type="pres">
      <dgm:prSet presAssocID="{3769FF2B-A2B1-4C23-B75C-370EFC6B7131}" presName="sibTrans" presStyleCnt="0"/>
      <dgm:spPr/>
    </dgm:pt>
    <dgm:pt modelId="{01A651F9-0F11-47F8-903E-AD99CB8AD962}" type="pres">
      <dgm:prSet presAssocID="{C4FB98E9-EF37-4D1C-B8DE-2A89F5A7CBA2}" presName="textNode" presStyleLbl="node1" presStyleIdx="2" presStyleCnt="4">
        <dgm:presLayoutVars>
          <dgm:bulletEnabled val="1"/>
        </dgm:presLayoutVars>
      </dgm:prSet>
      <dgm:spPr/>
    </dgm:pt>
    <dgm:pt modelId="{853D34F7-E5D5-4F72-BBAC-1DA561F2FD3D}" type="pres">
      <dgm:prSet presAssocID="{CF368F2F-D1CB-4356-AC28-FA1E9D65ED33}" presName="sibTrans" presStyleCnt="0"/>
      <dgm:spPr/>
    </dgm:pt>
    <dgm:pt modelId="{DA876AAB-453B-45E5-8BE0-234A53D3C824}" type="pres">
      <dgm:prSet presAssocID="{CAEA3257-2571-4E56-BD91-0C19E33C9D9A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87E0040D-4D50-4A1D-BCD3-5AFCCD3726C8}" srcId="{C3F1D96B-DBC1-4CCA-82A8-0DD859B8BECA}" destId="{A3C3FD04-F3E9-46B4-81BB-1243A026CB7D}" srcOrd="0" destOrd="0" parTransId="{F245B1F1-D2BD-4904-901C-AAAAAAD338DB}" sibTransId="{08F8739C-26BB-46E4-B434-439CE01BDFA2}"/>
    <dgm:cxn modelId="{578A1023-BB5E-4343-804D-11A3C4F60AA8}" type="presOf" srcId="{CAEA3257-2571-4E56-BD91-0C19E33C9D9A}" destId="{DA876AAB-453B-45E5-8BE0-234A53D3C824}" srcOrd="0" destOrd="0" presId="urn:microsoft.com/office/officeart/2005/8/layout/hProcess9"/>
    <dgm:cxn modelId="{5F7099C8-7478-4D51-89EA-220B789456BB}" srcId="{C3F1D96B-DBC1-4CCA-82A8-0DD859B8BECA}" destId="{6BB6F87D-EC89-44F0-8532-1BC7954E1655}" srcOrd="1" destOrd="0" parTransId="{104A06D3-3A3E-4BEE-ABF3-0744906A9E0B}" sibTransId="{3769FF2B-A2B1-4C23-B75C-370EFC6B7131}"/>
    <dgm:cxn modelId="{045CFA72-F4E4-4C4E-BA85-87E141F71B33}" srcId="{C3F1D96B-DBC1-4CCA-82A8-0DD859B8BECA}" destId="{C4FB98E9-EF37-4D1C-B8DE-2A89F5A7CBA2}" srcOrd="2" destOrd="0" parTransId="{6F08AD07-700D-4FC5-924D-5BB78CE81B2B}" sibTransId="{CF368F2F-D1CB-4356-AC28-FA1E9D65ED33}"/>
    <dgm:cxn modelId="{6BA371DB-19AF-4207-BFF8-F47A36BC0FF1}" srcId="{C3F1D96B-DBC1-4CCA-82A8-0DD859B8BECA}" destId="{CAEA3257-2571-4E56-BD91-0C19E33C9D9A}" srcOrd="3" destOrd="0" parTransId="{C23F9344-9057-4E4C-839D-E35B6717784E}" sibTransId="{AABCDF6F-370D-46CF-AB5A-C3AFE38732EB}"/>
    <dgm:cxn modelId="{AEE3E9EB-BFC4-48BF-8FC5-C1A810EA7411}" type="presOf" srcId="{A3C3FD04-F3E9-46B4-81BB-1243A026CB7D}" destId="{EC03EA29-398E-4E4B-A79C-88996754FC3F}" srcOrd="0" destOrd="0" presId="urn:microsoft.com/office/officeart/2005/8/layout/hProcess9"/>
    <dgm:cxn modelId="{FFD8A7AA-5086-4DC1-8B7F-00201D39FD8D}" type="presOf" srcId="{C4FB98E9-EF37-4D1C-B8DE-2A89F5A7CBA2}" destId="{01A651F9-0F11-47F8-903E-AD99CB8AD962}" srcOrd="0" destOrd="0" presId="urn:microsoft.com/office/officeart/2005/8/layout/hProcess9"/>
    <dgm:cxn modelId="{1CE25072-4950-4BCC-A704-A056AAE0C660}" type="presOf" srcId="{C3F1D96B-DBC1-4CCA-82A8-0DD859B8BECA}" destId="{1FC54C77-C37E-4F6D-8D88-872C3AA97586}" srcOrd="0" destOrd="0" presId="urn:microsoft.com/office/officeart/2005/8/layout/hProcess9"/>
    <dgm:cxn modelId="{1DDE04DC-0068-4826-B975-D83E64985593}" type="presOf" srcId="{6BB6F87D-EC89-44F0-8532-1BC7954E1655}" destId="{59E9CF0F-CB53-400B-96E9-B6F5B3D7C3CE}" srcOrd="0" destOrd="0" presId="urn:microsoft.com/office/officeart/2005/8/layout/hProcess9"/>
    <dgm:cxn modelId="{1969E064-672C-401E-8397-C44825C9197E}" type="presParOf" srcId="{1FC54C77-C37E-4F6D-8D88-872C3AA97586}" destId="{942C909F-B3A1-4B97-B7A5-1BA0374F6ADC}" srcOrd="0" destOrd="0" presId="urn:microsoft.com/office/officeart/2005/8/layout/hProcess9"/>
    <dgm:cxn modelId="{BD85B7DF-BB79-47CB-A357-214B276A882B}" type="presParOf" srcId="{1FC54C77-C37E-4F6D-8D88-872C3AA97586}" destId="{DBF78FCC-8692-46B5-A815-7C35C49D681B}" srcOrd="1" destOrd="0" presId="urn:microsoft.com/office/officeart/2005/8/layout/hProcess9"/>
    <dgm:cxn modelId="{22BBB427-7E76-45A1-8BE8-02121EF4D8C9}" type="presParOf" srcId="{DBF78FCC-8692-46B5-A815-7C35C49D681B}" destId="{EC03EA29-398E-4E4B-A79C-88996754FC3F}" srcOrd="0" destOrd="0" presId="urn:microsoft.com/office/officeart/2005/8/layout/hProcess9"/>
    <dgm:cxn modelId="{9B25CE45-0ED7-4888-9E60-D57252DCE1AF}" type="presParOf" srcId="{DBF78FCC-8692-46B5-A815-7C35C49D681B}" destId="{B30E7124-3DD7-480A-89D1-8E15B3064C14}" srcOrd="1" destOrd="0" presId="urn:microsoft.com/office/officeart/2005/8/layout/hProcess9"/>
    <dgm:cxn modelId="{67FEAF4B-9618-4444-8683-5FC9AD3FBCB5}" type="presParOf" srcId="{DBF78FCC-8692-46B5-A815-7C35C49D681B}" destId="{59E9CF0F-CB53-400B-96E9-B6F5B3D7C3CE}" srcOrd="2" destOrd="0" presId="urn:microsoft.com/office/officeart/2005/8/layout/hProcess9"/>
    <dgm:cxn modelId="{9AD15E48-7894-416B-8C9F-8497D7A94CC8}" type="presParOf" srcId="{DBF78FCC-8692-46B5-A815-7C35C49D681B}" destId="{6A474E1E-ACB8-4CC9-B5F9-7664F546D0E8}" srcOrd="3" destOrd="0" presId="urn:microsoft.com/office/officeart/2005/8/layout/hProcess9"/>
    <dgm:cxn modelId="{7CD35AAD-3095-4E3E-A701-DA91EFCF6356}" type="presParOf" srcId="{DBF78FCC-8692-46B5-A815-7C35C49D681B}" destId="{01A651F9-0F11-47F8-903E-AD99CB8AD962}" srcOrd="4" destOrd="0" presId="urn:microsoft.com/office/officeart/2005/8/layout/hProcess9"/>
    <dgm:cxn modelId="{269F5F6B-0829-492D-9D3C-2141FA592902}" type="presParOf" srcId="{DBF78FCC-8692-46B5-A815-7C35C49D681B}" destId="{853D34F7-E5D5-4F72-BBAC-1DA561F2FD3D}" srcOrd="5" destOrd="0" presId="urn:microsoft.com/office/officeart/2005/8/layout/hProcess9"/>
    <dgm:cxn modelId="{A0414EC1-7C59-4DA4-9810-3E1B117663D3}" type="presParOf" srcId="{DBF78FCC-8692-46B5-A815-7C35C49D681B}" destId="{DA876AAB-453B-45E5-8BE0-234A53D3C824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07141-A5D2-4517-BAF7-9BB70AEBAA4D}">
      <dsp:nvSpPr>
        <dsp:cNvPr id="0" name=""/>
        <dsp:cNvSpPr/>
      </dsp:nvSpPr>
      <dsp:spPr>
        <a:xfrm>
          <a:off x="6407528" y="0"/>
          <a:ext cx="5679649" cy="5679649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1D61C3-F56C-46EF-A2C5-66B73241EA7A}">
      <dsp:nvSpPr>
        <dsp:cNvPr id="0" name=""/>
        <dsp:cNvSpPr/>
      </dsp:nvSpPr>
      <dsp:spPr>
        <a:xfrm>
          <a:off x="6921572" y="222103"/>
          <a:ext cx="2215063" cy="221506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</a:rPr>
            <a:t>Data  Discovery and Data Cleaning –(Plotting various graphs, bar chart, Histograms to analyze data)</a:t>
          </a:r>
        </a:p>
      </dsp:txBody>
      <dsp:txXfrm>
        <a:off x="7029702" y="330233"/>
        <a:ext cx="1998803" cy="1998803"/>
      </dsp:txXfrm>
    </dsp:sp>
    <dsp:sp modelId="{030F390E-7202-4637-A28C-F6465A543F9E}">
      <dsp:nvSpPr>
        <dsp:cNvPr id="0" name=""/>
        <dsp:cNvSpPr/>
      </dsp:nvSpPr>
      <dsp:spPr>
        <a:xfrm>
          <a:off x="9282592" y="234308"/>
          <a:ext cx="2215063" cy="221506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</a:rPr>
            <a:t>Model Planning (Hypothesis Testing – One Way ANOVA and Confusion Matrix)</a:t>
          </a:r>
        </a:p>
      </dsp:txBody>
      <dsp:txXfrm>
        <a:off x="9390722" y="342438"/>
        <a:ext cx="1998803" cy="1998803"/>
      </dsp:txXfrm>
    </dsp:sp>
    <dsp:sp modelId="{357371F2-D6B8-427F-B2C5-FB4EA1F50AF2}">
      <dsp:nvSpPr>
        <dsp:cNvPr id="0" name=""/>
        <dsp:cNvSpPr/>
      </dsp:nvSpPr>
      <dsp:spPr>
        <a:xfrm>
          <a:off x="6872730" y="2766287"/>
          <a:ext cx="2215063" cy="221506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</a:rPr>
            <a:t>Model Building – (Linear Regression, Decision Tree and SVM)</a:t>
          </a:r>
        </a:p>
      </dsp:txBody>
      <dsp:txXfrm>
        <a:off x="6980860" y="2874417"/>
        <a:ext cx="1998803" cy="1998803"/>
      </dsp:txXfrm>
    </dsp:sp>
    <dsp:sp modelId="{4AF85F44-A738-48D6-B21F-CDA0D7B545DB}">
      <dsp:nvSpPr>
        <dsp:cNvPr id="0" name=""/>
        <dsp:cNvSpPr/>
      </dsp:nvSpPr>
      <dsp:spPr>
        <a:xfrm>
          <a:off x="9307024" y="2741855"/>
          <a:ext cx="2215063" cy="221506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</a:rPr>
            <a:t>Communicate results - Tableau</a:t>
          </a:r>
        </a:p>
      </dsp:txBody>
      <dsp:txXfrm>
        <a:off x="9415154" y="2849985"/>
        <a:ext cx="1998803" cy="1998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AE546-F651-47BF-9A82-6FDEA130A990}">
      <dsp:nvSpPr>
        <dsp:cNvPr id="0" name=""/>
        <dsp:cNvSpPr/>
      </dsp:nvSpPr>
      <dsp:spPr>
        <a:xfrm>
          <a:off x="0" y="253028"/>
          <a:ext cx="2739628" cy="16437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Plotted graphs, charts and Histogram to analyze the data </a:t>
          </a:r>
        </a:p>
      </dsp:txBody>
      <dsp:txXfrm>
        <a:off x="0" y="253028"/>
        <a:ext cx="2739628" cy="1643776"/>
      </dsp:txXfrm>
    </dsp:sp>
    <dsp:sp modelId="{F400C686-20BF-4358-AEF5-C9BF90CD82AF}">
      <dsp:nvSpPr>
        <dsp:cNvPr id="0" name=""/>
        <dsp:cNvSpPr/>
      </dsp:nvSpPr>
      <dsp:spPr>
        <a:xfrm>
          <a:off x="3013590" y="253028"/>
          <a:ext cx="2739628" cy="16437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Dataset has 127 independent variables and 1 dependent variables with over 58000 records</a:t>
          </a:r>
        </a:p>
      </dsp:txBody>
      <dsp:txXfrm>
        <a:off x="3013590" y="253028"/>
        <a:ext cx="2739628" cy="1643776"/>
      </dsp:txXfrm>
    </dsp:sp>
    <dsp:sp modelId="{DF68E3C0-B726-4DD3-A5ED-41B04C97F225}">
      <dsp:nvSpPr>
        <dsp:cNvPr id="0" name=""/>
        <dsp:cNvSpPr/>
      </dsp:nvSpPr>
      <dsp:spPr>
        <a:xfrm>
          <a:off x="6027181" y="253028"/>
          <a:ext cx="2739628" cy="16437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These 128 features are either continuous, discrete or categorical in nature</a:t>
          </a:r>
        </a:p>
      </dsp:txBody>
      <dsp:txXfrm>
        <a:off x="6027181" y="253028"/>
        <a:ext cx="2739628" cy="1643776"/>
      </dsp:txXfrm>
    </dsp:sp>
    <dsp:sp modelId="{6716A335-D2CC-40FA-B51D-D393BCAC077F}">
      <dsp:nvSpPr>
        <dsp:cNvPr id="0" name=""/>
        <dsp:cNvSpPr/>
      </dsp:nvSpPr>
      <dsp:spPr>
        <a:xfrm>
          <a:off x="0" y="2170768"/>
          <a:ext cx="2739628" cy="16437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Such values were replaced by the mean of values </a:t>
          </a:r>
        </a:p>
      </dsp:txBody>
      <dsp:txXfrm>
        <a:off x="0" y="2170768"/>
        <a:ext cx="2739628" cy="1643776"/>
      </dsp:txXfrm>
    </dsp:sp>
    <dsp:sp modelId="{0E709993-1D0A-42B9-94B8-C785444E42C7}">
      <dsp:nvSpPr>
        <dsp:cNvPr id="0" name=""/>
        <dsp:cNvSpPr/>
      </dsp:nvSpPr>
      <dsp:spPr>
        <a:xfrm>
          <a:off x="3013590" y="2170768"/>
          <a:ext cx="2739628" cy="164377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Mean was used instead of max, min or frequent value for this purpose so that the distribution of the values is not disturbed</a:t>
          </a:r>
        </a:p>
      </dsp:txBody>
      <dsp:txXfrm>
        <a:off x="3013590" y="2170768"/>
        <a:ext cx="2739628" cy="1643776"/>
      </dsp:txXfrm>
    </dsp:sp>
    <dsp:sp modelId="{3CBF4036-327E-4C3B-AA33-A8B9F1E7FB2D}">
      <dsp:nvSpPr>
        <dsp:cNvPr id="0" name=""/>
        <dsp:cNvSpPr/>
      </dsp:nvSpPr>
      <dsp:spPr>
        <a:xfrm>
          <a:off x="6027181" y="2170768"/>
          <a:ext cx="2739628" cy="16437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Categorical columns like Product_Info_3, Medical_History_2, Employment_Info_2 had more than six categories which led to elimination from the dataset</a:t>
          </a:r>
        </a:p>
      </dsp:txBody>
      <dsp:txXfrm>
        <a:off x="6027181" y="2170768"/>
        <a:ext cx="2739628" cy="1643776"/>
      </dsp:txXfrm>
    </dsp:sp>
    <dsp:sp modelId="{1D01003F-2417-420C-B2D6-782DD6446281}">
      <dsp:nvSpPr>
        <dsp:cNvPr id="0" name=""/>
        <dsp:cNvSpPr/>
      </dsp:nvSpPr>
      <dsp:spPr>
        <a:xfrm>
          <a:off x="1506795" y="4088508"/>
          <a:ext cx="2739628" cy="16437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Categorical columns with two values (ex. 1, 2) were converted to Binary (0, 1) </a:t>
          </a:r>
        </a:p>
      </dsp:txBody>
      <dsp:txXfrm>
        <a:off x="1506795" y="4088508"/>
        <a:ext cx="2739628" cy="1643776"/>
      </dsp:txXfrm>
    </dsp:sp>
    <dsp:sp modelId="{5BE8086A-7B7A-434A-BCE4-F3F5FDA4BB4E}">
      <dsp:nvSpPr>
        <dsp:cNvPr id="0" name=""/>
        <dsp:cNvSpPr/>
      </dsp:nvSpPr>
      <dsp:spPr>
        <a:xfrm>
          <a:off x="4520386" y="4088508"/>
          <a:ext cx="2739628" cy="16437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More than 2 values were split into different columns using 0  to C transformation</a:t>
          </a:r>
        </a:p>
      </dsp:txBody>
      <dsp:txXfrm>
        <a:off x="4520386" y="4088508"/>
        <a:ext cx="2739628" cy="16437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D5D2F-6F2F-480C-B280-7932F0EACD29}">
      <dsp:nvSpPr>
        <dsp:cNvPr id="0" name=""/>
        <dsp:cNvSpPr/>
      </dsp:nvSpPr>
      <dsp:spPr>
        <a:xfrm>
          <a:off x="0" y="0"/>
          <a:ext cx="12191999" cy="9149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 multiple linear regression is used to explain the relationship between one continuous dependent variable from two or  more independent variables.</a:t>
          </a:r>
        </a:p>
      </dsp:txBody>
      <dsp:txXfrm>
        <a:off x="44664" y="44664"/>
        <a:ext cx="12102671" cy="825612"/>
      </dsp:txXfrm>
    </dsp:sp>
    <dsp:sp modelId="{A9111BB7-954E-4665-AE8C-1BD0D60829C9}">
      <dsp:nvSpPr>
        <dsp:cNvPr id="0" name=""/>
        <dsp:cNvSpPr/>
      </dsp:nvSpPr>
      <dsp:spPr>
        <a:xfrm>
          <a:off x="0" y="1165698"/>
          <a:ext cx="12191999" cy="593768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Steps involved during building the multiple linear regression were:</a:t>
          </a:r>
        </a:p>
      </dsp:txBody>
      <dsp:txXfrm>
        <a:off x="28985" y="1194683"/>
        <a:ext cx="12134029" cy="535798"/>
      </dsp:txXfrm>
    </dsp:sp>
    <dsp:sp modelId="{636935F6-9B11-45F4-99F8-FF5D7A878666}">
      <dsp:nvSpPr>
        <dsp:cNvPr id="0" name=""/>
        <dsp:cNvSpPr/>
      </dsp:nvSpPr>
      <dsp:spPr>
        <a:xfrm>
          <a:off x="0" y="1886523"/>
          <a:ext cx="12191999" cy="3789989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>
          <a:solidFill>
            <a:schemeClr val="accent1">
              <a:lumMod val="50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800" kern="1200" dirty="0"/>
            <a:t>Splitting the dataset into test(40%) dataset and train(60%) dataset.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800" kern="1200" dirty="0"/>
            <a:t>Generating the first linear regression model with all the 127 independent variables using Backward elimination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800" kern="1200" dirty="0"/>
            <a:t>After building the model many variables had singularity (similarity) with other variables leading to their elimination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800" kern="1200" dirty="0"/>
            <a:t>Again the model was build this time with fewer number of columns and R-squared, adjusted R-squared were checked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800" kern="1200" dirty="0"/>
            <a:t>This time the variables (columns) having less or no significance in the model on observing their significant codes were eliminated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800" kern="1200" dirty="0"/>
            <a:t>The final linear regression model was selected after the R-squared and adjusted R-squared values started to decrease after eliminating more columns that were later restored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800" kern="1200" dirty="0"/>
            <a:t>The final model was used to predict the Response variable for the test dataset predicting values anywhere between  1 to 8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800" kern="1200" dirty="0"/>
            <a:t>The predicted output and the actual output was then used to get the mean squared error by applying MSE formula</a:t>
          </a:r>
        </a:p>
      </dsp:txBody>
      <dsp:txXfrm>
        <a:off x="0" y="1886523"/>
        <a:ext cx="12191999" cy="37899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D5D2F-6F2F-480C-B280-7932F0EACD29}">
      <dsp:nvSpPr>
        <dsp:cNvPr id="0" name=""/>
        <dsp:cNvSpPr/>
      </dsp:nvSpPr>
      <dsp:spPr>
        <a:xfrm>
          <a:off x="0" y="0"/>
          <a:ext cx="12191999" cy="10342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 support vector machine is a training algorithm for learning classification and regression rules from data. SVMs are based on the structural risk minimization principle.</a:t>
          </a:r>
        </a:p>
      </dsp:txBody>
      <dsp:txXfrm>
        <a:off x="50489" y="50489"/>
        <a:ext cx="12091021" cy="933302"/>
      </dsp:txXfrm>
    </dsp:sp>
    <dsp:sp modelId="{A9111BB7-954E-4665-AE8C-1BD0D60829C9}">
      <dsp:nvSpPr>
        <dsp:cNvPr id="0" name=""/>
        <dsp:cNvSpPr/>
      </dsp:nvSpPr>
      <dsp:spPr>
        <a:xfrm>
          <a:off x="0" y="1362608"/>
          <a:ext cx="12191999" cy="671216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Steps involved during building the SVM regression were:</a:t>
          </a:r>
        </a:p>
      </dsp:txBody>
      <dsp:txXfrm>
        <a:off x="32766" y="1395374"/>
        <a:ext cx="12126467" cy="605684"/>
      </dsp:txXfrm>
    </dsp:sp>
    <dsp:sp modelId="{636935F6-9B11-45F4-99F8-FF5D7A878666}">
      <dsp:nvSpPr>
        <dsp:cNvPr id="0" name=""/>
        <dsp:cNvSpPr/>
      </dsp:nvSpPr>
      <dsp:spPr>
        <a:xfrm>
          <a:off x="0" y="2150096"/>
          <a:ext cx="12191999" cy="3468272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>
          <a:solidFill>
            <a:schemeClr val="accent1">
              <a:lumMod val="50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2000" kern="1200" dirty="0"/>
            <a:t>Removing the non numeric and NA columns.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2000" kern="1200" dirty="0"/>
            <a:t>Dimension reduction using the multiple linear regression model.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2000" kern="1200" dirty="0"/>
            <a:t>Sampling the train dataset by splitting it into 80% train data and 20% test data.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2000" kern="1200" dirty="0"/>
            <a:t>Building the SVM model using the train data and checking the predicted data accuracy using confusion matrix.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2000" kern="1200" dirty="0"/>
            <a:t>Tuning the built model by passing a range of cost and gamma values.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2000" kern="1200" dirty="0"/>
            <a:t>After tuning, rebuilding the SVM model using tuned best cost and gamma value.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2000" kern="1200" dirty="0"/>
            <a:t>Predicting the 20% test data using the build SVM model and generated the confusion matrix.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2000" kern="1200" dirty="0"/>
            <a:t>Evaluate the model accuracy using the </a:t>
          </a:r>
          <a:r>
            <a:rPr lang="en-US" sz="2000" kern="1200" dirty="0" err="1"/>
            <a:t>ConfusionMatrix</a:t>
          </a:r>
          <a:r>
            <a:rPr lang="en-US" sz="2000" kern="1200" dirty="0"/>
            <a:t> function of caret package.</a:t>
          </a:r>
        </a:p>
      </dsp:txBody>
      <dsp:txXfrm>
        <a:off x="0" y="2150096"/>
        <a:ext cx="12191999" cy="34682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D5D2F-6F2F-480C-B280-7932F0EACD29}">
      <dsp:nvSpPr>
        <dsp:cNvPr id="0" name=""/>
        <dsp:cNvSpPr/>
      </dsp:nvSpPr>
      <dsp:spPr>
        <a:xfrm>
          <a:off x="0" y="0"/>
          <a:ext cx="12191999" cy="9172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 decision tree regression is used to map observations about an item to reach at conclusions about the item’s target value.</a:t>
          </a:r>
        </a:p>
      </dsp:txBody>
      <dsp:txXfrm>
        <a:off x="44778" y="44778"/>
        <a:ext cx="12102443" cy="827724"/>
      </dsp:txXfrm>
    </dsp:sp>
    <dsp:sp modelId="{A9111BB7-954E-4665-AE8C-1BD0D60829C9}">
      <dsp:nvSpPr>
        <dsp:cNvPr id="0" name=""/>
        <dsp:cNvSpPr/>
      </dsp:nvSpPr>
      <dsp:spPr>
        <a:xfrm>
          <a:off x="0" y="1013007"/>
          <a:ext cx="12191999" cy="595287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Steps involved during building the decision tree regression were:</a:t>
          </a:r>
        </a:p>
      </dsp:txBody>
      <dsp:txXfrm>
        <a:off x="29060" y="1042067"/>
        <a:ext cx="12133879" cy="537167"/>
      </dsp:txXfrm>
    </dsp:sp>
    <dsp:sp modelId="{636935F6-9B11-45F4-99F8-FF5D7A878666}">
      <dsp:nvSpPr>
        <dsp:cNvPr id="0" name=""/>
        <dsp:cNvSpPr/>
      </dsp:nvSpPr>
      <dsp:spPr>
        <a:xfrm>
          <a:off x="0" y="1745785"/>
          <a:ext cx="12191999" cy="4101244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>
          <a:solidFill>
            <a:schemeClr val="accent1">
              <a:lumMod val="50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900" kern="1200" dirty="0"/>
            <a:t>Splitting the dataset into test(10%) dataset and train(90%) dataset.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900" kern="1200" dirty="0"/>
            <a:t>Using rpart function created a decision tree model with method anova from </a:t>
          </a:r>
          <a:r>
            <a:rPr lang="en-US" sz="1900" kern="1200" dirty="0" err="1"/>
            <a:t>traindata</a:t>
          </a:r>
          <a:r>
            <a:rPr lang="en-US" sz="1900" kern="1200" dirty="0"/>
            <a:t> 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900" kern="1200" dirty="0"/>
            <a:t>Using the predict function with the newly created model as the parameter the response for the </a:t>
          </a:r>
          <a:r>
            <a:rPr lang="en-US" sz="1900" kern="1200" dirty="0" err="1"/>
            <a:t>testdata</a:t>
          </a:r>
          <a:r>
            <a:rPr lang="en-US" sz="1900" kern="1200" dirty="0"/>
            <a:t> set was predicted.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900" kern="1200" dirty="0"/>
            <a:t>Using accuracy function with the predicted result and actual response as parameters </a:t>
          </a:r>
          <a:r>
            <a:rPr lang="mr-IN" sz="1900" kern="1200" dirty="0"/>
            <a:t>ME </a:t>
          </a:r>
          <a:r>
            <a:rPr lang="en-US" sz="1900" kern="1200" dirty="0"/>
            <a:t>,</a:t>
          </a:r>
          <a:r>
            <a:rPr lang="mr-IN" sz="1900" kern="1200" dirty="0"/>
            <a:t>RMSE </a:t>
          </a:r>
          <a:r>
            <a:rPr lang="en-US" sz="1900" kern="1200" dirty="0"/>
            <a:t>,</a:t>
          </a:r>
          <a:r>
            <a:rPr lang="mr-IN" sz="1900" kern="1200" dirty="0"/>
            <a:t>MAE </a:t>
          </a:r>
          <a:r>
            <a:rPr lang="en-US" sz="1900" kern="1200" dirty="0"/>
            <a:t>,</a:t>
          </a:r>
          <a:r>
            <a:rPr lang="mr-IN" sz="1900" kern="1200" dirty="0"/>
            <a:t>MPE</a:t>
          </a:r>
          <a:r>
            <a:rPr lang="en-US" sz="1900" kern="1200" dirty="0"/>
            <a:t>,</a:t>
          </a:r>
          <a:r>
            <a:rPr lang="mr-IN" sz="1900" kern="1200" dirty="0"/>
            <a:t>MAPE</a:t>
          </a:r>
          <a:r>
            <a:rPr lang="en-US" sz="1900" kern="1200" dirty="0"/>
            <a:t> values where calculated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q"/>
          </a:pPr>
          <a:r>
            <a:rPr lang="en-US" sz="1900" kern="1200" dirty="0"/>
            <a:t>By using the model with a minimum error values the response values where predicted for the actual test data.</a:t>
          </a:r>
        </a:p>
      </dsp:txBody>
      <dsp:txXfrm>
        <a:off x="0" y="1745785"/>
        <a:ext cx="12191999" cy="41012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2C909F-B3A1-4B97-B7A5-1BA0374F6ADC}">
      <dsp:nvSpPr>
        <dsp:cNvPr id="0" name=""/>
        <dsp:cNvSpPr/>
      </dsp:nvSpPr>
      <dsp:spPr>
        <a:xfrm>
          <a:off x="842709" y="0"/>
          <a:ext cx="9550703" cy="5383667"/>
        </a:xfrm>
        <a:prstGeom prst="rightArrow">
          <a:avLst/>
        </a:prstGeom>
        <a:solidFill>
          <a:srgbClr val="92D050"/>
        </a:solidFill>
        <a:ln>
          <a:solidFill>
            <a:schemeClr val="accent6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3EA29-398E-4E4B-A79C-88996754FC3F}">
      <dsp:nvSpPr>
        <dsp:cNvPr id="0" name=""/>
        <dsp:cNvSpPr/>
      </dsp:nvSpPr>
      <dsp:spPr>
        <a:xfrm>
          <a:off x="5623" y="1615100"/>
          <a:ext cx="2704789" cy="2153466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>
              <a:solidFill>
                <a:schemeClr val="tx1"/>
              </a:solidFill>
            </a:rPr>
            <a:t>Previously the data had many missing and noise. By preprocessing  the data all the noise and outliers are removed. 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110747" y="1720224"/>
        <a:ext cx="2494541" cy="1943218"/>
      </dsp:txXfrm>
    </dsp:sp>
    <dsp:sp modelId="{59E9CF0F-CB53-400B-96E9-B6F5B3D7C3CE}">
      <dsp:nvSpPr>
        <dsp:cNvPr id="0" name=""/>
        <dsp:cNvSpPr/>
      </dsp:nvSpPr>
      <dsp:spPr>
        <a:xfrm>
          <a:off x="2845652" y="1615100"/>
          <a:ext cx="2704789" cy="2153466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After applying the three models on preprocessed data, we predicted the level of risk and eligibility for applicants.</a:t>
          </a:r>
        </a:p>
      </dsp:txBody>
      <dsp:txXfrm>
        <a:off x="2950776" y="1720224"/>
        <a:ext cx="2494541" cy="1943218"/>
      </dsp:txXfrm>
    </dsp:sp>
    <dsp:sp modelId="{01A651F9-0F11-47F8-903E-AD99CB8AD962}">
      <dsp:nvSpPr>
        <dsp:cNvPr id="0" name=""/>
        <dsp:cNvSpPr/>
      </dsp:nvSpPr>
      <dsp:spPr>
        <a:xfrm>
          <a:off x="5685680" y="1615100"/>
          <a:ext cx="2704789" cy="2153466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>
              <a:solidFill>
                <a:schemeClr val="tx1"/>
              </a:solidFill>
            </a:rPr>
            <a:t>Three different results has been obtained, based on which the error, performance and accuracy level is computed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5790804" y="1720224"/>
        <a:ext cx="2494541" cy="1943218"/>
      </dsp:txXfrm>
    </dsp:sp>
    <dsp:sp modelId="{DA876AAB-453B-45E5-8BE0-234A53D3C824}">
      <dsp:nvSpPr>
        <dsp:cNvPr id="0" name=""/>
        <dsp:cNvSpPr/>
      </dsp:nvSpPr>
      <dsp:spPr>
        <a:xfrm>
          <a:off x="8525709" y="1615100"/>
          <a:ext cx="2704789" cy="2153466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>
              <a:solidFill>
                <a:schemeClr val="tx1"/>
              </a:solidFill>
            </a:rPr>
            <a:t>Comparing the three accuracy levels  the </a:t>
          </a:r>
          <a:r>
            <a:rPr lang="en-US" sz="1300" b="1" i="0" kern="1200" dirty="0">
              <a:solidFill>
                <a:schemeClr val="tx1"/>
              </a:solidFill>
            </a:rPr>
            <a:t>root mean square error(RMSE) of linear regression is the lowest(0.0216). </a:t>
          </a:r>
          <a:r>
            <a:rPr lang="en-US" sz="1300" b="0" i="0" kern="1200" dirty="0">
              <a:solidFill>
                <a:schemeClr val="tx1"/>
              </a:solidFill>
            </a:rPr>
            <a:t>In </a:t>
          </a:r>
          <a:r>
            <a:rPr lang="en-US" sz="1300" b="1" i="0" kern="1200" dirty="0">
              <a:solidFill>
                <a:schemeClr val="tx1"/>
              </a:solidFill>
            </a:rPr>
            <a:t>SVM</a:t>
          </a:r>
          <a:r>
            <a:rPr lang="en-US" sz="1300" b="0" i="0" kern="1200" dirty="0">
              <a:solidFill>
                <a:schemeClr val="tx1"/>
              </a:solidFill>
            </a:rPr>
            <a:t> the accuracy level obtained from </a:t>
          </a:r>
          <a:r>
            <a:rPr lang="en-US" sz="1300" b="1" i="0" kern="1200" dirty="0">
              <a:solidFill>
                <a:schemeClr val="tx1"/>
              </a:solidFill>
            </a:rPr>
            <a:t>RMSE is 0.058</a:t>
          </a:r>
          <a:r>
            <a:rPr lang="en-US" sz="1300" b="0" i="0" kern="1200" dirty="0">
              <a:solidFill>
                <a:schemeClr val="tx1"/>
              </a:solidFill>
            </a:rPr>
            <a:t>. And in </a:t>
          </a:r>
          <a:r>
            <a:rPr lang="en-US" sz="1300" b="1" i="0" kern="1200" dirty="0">
              <a:solidFill>
                <a:schemeClr val="tx1"/>
              </a:solidFill>
            </a:rPr>
            <a:t>decision tree the RMSE value is 2.02</a:t>
          </a:r>
          <a:r>
            <a:rPr lang="en-US" sz="1300" b="0" i="0" kern="1200" dirty="0">
              <a:solidFill>
                <a:schemeClr val="tx1"/>
              </a:solidFill>
            </a:rPr>
            <a:t>. Hence linear regression is best model to predict Prudential life insurance dataset.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8630833" y="1720224"/>
        <a:ext cx="2494541" cy="1943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F461F-F829-4A4E-983F-63863F2DA7A2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82E76-7E49-440A-8E0E-A2F1311822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61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427038" y="693738"/>
            <a:ext cx="6156325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701039" y="4387135"/>
            <a:ext cx="5608319" cy="4156234"/>
          </a:xfrm>
          <a:prstGeom prst="rect">
            <a:avLst/>
          </a:prstGeom>
          <a:noFill/>
          <a:ln>
            <a:noFill/>
          </a:ln>
        </p:spPr>
        <p:txBody>
          <a:bodyPr lIns="94575" tIns="47275" rIns="94575" bIns="47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970939" y="8772668"/>
            <a:ext cx="3037839" cy="461804"/>
          </a:xfrm>
          <a:prstGeom prst="rect">
            <a:avLst/>
          </a:prstGeom>
          <a:noFill/>
          <a:ln>
            <a:noFill/>
          </a:ln>
        </p:spPr>
        <p:txBody>
          <a:bodyPr lIns="94575" tIns="47275" rIns="94575" bIns="472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4275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672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13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672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13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12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1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55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96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09600" y="556260"/>
            <a:ext cx="10972800" cy="6019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3C3C3B"/>
              </a:buClr>
              <a:buFont typeface="Arial"/>
              <a:buNone/>
              <a:defRPr sz="3733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889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63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28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9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9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20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0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5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EB622-33F5-4E43-8182-D493A0D558C7}" type="datetimeFigureOut">
              <a:rPr lang="en-US" smtClean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3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0" y="0"/>
            <a:ext cx="5816338" cy="1442301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Mid Term Project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40040" y="4588143"/>
            <a:ext cx="42519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Bhanuja Nagore</a:t>
            </a:r>
          </a:p>
          <a:p>
            <a:pPr algn="r"/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0" y="1538454"/>
            <a:ext cx="12192000" cy="2953536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Advances in Data Sciences</a:t>
            </a:r>
            <a:br>
              <a:rPr lang="en-US" sz="4800" b="1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-US" sz="4800" b="1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800" b="1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Prudential Life </a:t>
            </a:r>
            <a:r>
              <a:rPr lang="en-US" sz="4800" b="1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Insurance RISK Assessment</a:t>
            </a:r>
            <a:endParaRPr lang="en-US" sz="4800" b="1" dirty="0"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07528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69"/>
          <p:cNvSpPr txBox="1">
            <a:spLocks/>
          </p:cNvSpPr>
          <p:nvPr/>
        </p:nvSpPr>
        <p:spPr>
          <a:xfrm>
            <a:off x="0" y="12366"/>
            <a:ext cx="12191999" cy="105279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ct val="25000"/>
            </a:pP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SzPct val="25000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Multiple Linear Regression: Summary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0" y="1065158"/>
            <a:ext cx="5080952" cy="3876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Performance Testing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2825"/>
            <a:ext cx="5080952" cy="18211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382038"/>
            <a:ext cx="6517467" cy="33845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1" y="1065158"/>
            <a:ext cx="6675120" cy="33353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765" y="4297680"/>
            <a:ext cx="5238606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6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3540144"/>
              </p:ext>
            </p:extLst>
          </p:nvPr>
        </p:nvGraphicFramePr>
        <p:xfrm>
          <a:off x="0" y="1052792"/>
          <a:ext cx="12191999" cy="5988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hape 369"/>
          <p:cNvSpPr txBox="1">
            <a:spLocks/>
          </p:cNvSpPr>
          <p:nvPr/>
        </p:nvSpPr>
        <p:spPr>
          <a:xfrm>
            <a:off x="0" y="0"/>
            <a:ext cx="12191999" cy="105279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ct val="25000"/>
            </a:pP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SzPct val="25000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SVM Regression: Introduction &amp; Steps</a:t>
            </a:r>
          </a:p>
        </p:txBody>
      </p:sp>
    </p:spTree>
    <p:extLst>
      <p:ext uri="{BB962C8B-B14F-4D97-AF65-F5344CB8AC3E}">
        <p14:creationId xmlns:p14="http://schemas.microsoft.com/office/powerpoint/2010/main" val="111711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69"/>
          <p:cNvSpPr txBox="1">
            <a:spLocks/>
          </p:cNvSpPr>
          <p:nvPr/>
        </p:nvSpPr>
        <p:spPr>
          <a:xfrm>
            <a:off x="0" y="12366"/>
            <a:ext cx="12191999" cy="105279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ct val="25000"/>
            </a:pP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SzPct val="25000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SVM Regression: Code &amp; Summary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400796" y="1246133"/>
            <a:ext cx="4068585" cy="387667"/>
          </a:xfrm>
        </p:spPr>
        <p:txBody>
          <a:bodyPr>
            <a:noAutofit/>
          </a:bodyPr>
          <a:lstStyle/>
          <a:p>
            <a:r>
              <a:rPr lang="en-US" dirty="0"/>
              <a:t>Before tuning Model: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4" y="1583057"/>
            <a:ext cx="6294432" cy="5271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10"/>
          <p:cNvSpPr>
            <a:spLocks noGrp="1"/>
          </p:cNvSpPr>
          <p:nvPr>
            <p:ph type="body" idx="1"/>
          </p:nvPr>
        </p:nvSpPr>
        <p:spPr>
          <a:xfrm>
            <a:off x="106364" y="1167110"/>
            <a:ext cx="3709280" cy="387667"/>
          </a:xfrm>
        </p:spPr>
        <p:txBody>
          <a:bodyPr>
            <a:noAutofit/>
          </a:bodyPr>
          <a:lstStyle/>
          <a:p>
            <a:r>
              <a:rPr lang="en-US" dirty="0"/>
              <a:t>Code Snippet:</a:t>
            </a:r>
          </a:p>
        </p:txBody>
      </p:sp>
      <p:pic>
        <p:nvPicPr>
          <p:cNvPr id="10" name="Content Placeholder 1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5" y="1554777"/>
            <a:ext cx="3725603" cy="2181845"/>
          </a:xfr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823" y="4017299"/>
            <a:ext cx="5531556" cy="535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 Placeholder 10"/>
          <p:cNvSpPr>
            <a:spLocks noGrp="1"/>
          </p:cNvSpPr>
          <p:nvPr>
            <p:ph type="body" idx="1"/>
          </p:nvPr>
        </p:nvSpPr>
        <p:spPr>
          <a:xfrm>
            <a:off x="6479823" y="3719943"/>
            <a:ext cx="4092997" cy="387667"/>
          </a:xfrm>
        </p:spPr>
        <p:txBody>
          <a:bodyPr>
            <a:noAutofit/>
          </a:bodyPr>
          <a:lstStyle/>
          <a:p>
            <a:r>
              <a:rPr lang="en-US" dirty="0"/>
              <a:t>After tuning Model: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6" y="4561839"/>
            <a:ext cx="4097870" cy="227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033" y="2721838"/>
            <a:ext cx="2752725" cy="400050"/>
          </a:xfrm>
          <a:prstGeom prst="rect">
            <a:avLst/>
          </a:prstGeom>
        </p:spPr>
      </p:pic>
      <p:sp>
        <p:nvSpPr>
          <p:cNvPr id="13" name="Text Placeholder 10"/>
          <p:cNvSpPr>
            <a:spLocks noGrp="1"/>
          </p:cNvSpPr>
          <p:nvPr>
            <p:ph type="body" idx="1"/>
          </p:nvPr>
        </p:nvSpPr>
        <p:spPr>
          <a:xfrm>
            <a:off x="3706032" y="2392076"/>
            <a:ext cx="2138587" cy="387667"/>
          </a:xfrm>
        </p:spPr>
        <p:txBody>
          <a:bodyPr>
            <a:noAutofit/>
          </a:bodyPr>
          <a:lstStyle/>
          <a:p>
            <a:r>
              <a:rPr lang="en-US" dirty="0"/>
              <a:t>RMSE Value:</a:t>
            </a:r>
          </a:p>
        </p:txBody>
      </p:sp>
    </p:spTree>
    <p:extLst>
      <p:ext uri="{BB962C8B-B14F-4D97-AF65-F5344CB8AC3E}">
        <p14:creationId xmlns:p14="http://schemas.microsoft.com/office/powerpoint/2010/main" val="347158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69"/>
          <p:cNvSpPr txBox="1">
            <a:spLocks/>
          </p:cNvSpPr>
          <p:nvPr/>
        </p:nvSpPr>
        <p:spPr>
          <a:xfrm>
            <a:off x="0" y="12366"/>
            <a:ext cx="12191999" cy="105279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ct val="25000"/>
            </a:pP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SzPct val="25000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SVM Regression: Evaluation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idx="1"/>
          </p:nvPr>
        </p:nvSpPr>
        <p:spPr>
          <a:xfrm>
            <a:off x="106364" y="1167110"/>
            <a:ext cx="4047947" cy="387667"/>
          </a:xfrm>
        </p:spPr>
        <p:txBody>
          <a:bodyPr>
            <a:noAutofit/>
          </a:bodyPr>
          <a:lstStyle/>
          <a:p>
            <a:r>
              <a:rPr lang="en-US" dirty="0"/>
              <a:t>Compute Accuracy: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40" y="1614311"/>
            <a:ext cx="6964538" cy="5147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513689" y="1141357"/>
            <a:ext cx="2091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Statistics: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689" y="1614311"/>
            <a:ext cx="5678310" cy="4481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2" descr="Inline image 1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0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7237174"/>
              </p:ext>
            </p:extLst>
          </p:nvPr>
        </p:nvGraphicFramePr>
        <p:xfrm>
          <a:off x="0" y="1052792"/>
          <a:ext cx="12191999" cy="5988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hape 369"/>
          <p:cNvSpPr txBox="1">
            <a:spLocks/>
          </p:cNvSpPr>
          <p:nvPr/>
        </p:nvSpPr>
        <p:spPr>
          <a:xfrm>
            <a:off x="0" y="0"/>
            <a:ext cx="12191999" cy="105279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ct val="25000"/>
            </a:pP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SzPct val="25000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Decision Tree Regression: Introduction &amp; Steps</a:t>
            </a:r>
          </a:p>
        </p:txBody>
      </p:sp>
    </p:spTree>
    <p:extLst>
      <p:ext uri="{BB962C8B-B14F-4D97-AF65-F5344CB8AC3E}">
        <p14:creationId xmlns:p14="http://schemas.microsoft.com/office/powerpoint/2010/main" val="385542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35168" y="1374075"/>
            <a:ext cx="5388864" cy="572059"/>
          </a:xfrm>
        </p:spPr>
        <p:txBody>
          <a:bodyPr>
            <a:normAutofit/>
          </a:bodyPr>
          <a:lstStyle/>
          <a:p>
            <a:r>
              <a:rPr lang="en-US" dirty="0"/>
              <a:t>Data split: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0" y="1065158"/>
            <a:ext cx="5388864" cy="34147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Code Snippet</a:t>
            </a:r>
          </a:p>
        </p:txBody>
      </p:sp>
      <p:sp>
        <p:nvSpPr>
          <p:cNvPr id="9" name="Shape 369"/>
          <p:cNvSpPr txBox="1">
            <a:spLocks/>
          </p:cNvSpPr>
          <p:nvPr/>
        </p:nvSpPr>
        <p:spPr>
          <a:xfrm>
            <a:off x="0" y="12366"/>
            <a:ext cx="12191999" cy="105279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ct val="25000"/>
            </a:pP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SzPct val="25000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Decision Tree Regression: Code &amp; Summary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46134"/>
            <a:ext cx="12192000" cy="1026573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sz="quarter" idx="2"/>
          </p:nvPr>
        </p:nvSpPr>
        <p:spPr>
          <a:xfrm>
            <a:off x="35168" y="2972707"/>
            <a:ext cx="5388864" cy="572059"/>
          </a:xfrm>
        </p:spPr>
        <p:txBody>
          <a:bodyPr>
            <a:normAutofit/>
          </a:bodyPr>
          <a:lstStyle/>
          <a:p>
            <a:r>
              <a:rPr lang="en-US" dirty="0"/>
              <a:t>Training model:</a:t>
            </a:r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8533"/>
            <a:ext cx="12192000" cy="12474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7" y="4839702"/>
            <a:ext cx="12156831" cy="201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7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0" y="1187020"/>
            <a:ext cx="5388864" cy="442547"/>
          </a:xfrm>
        </p:spPr>
        <p:txBody>
          <a:bodyPr/>
          <a:lstStyle/>
          <a:p>
            <a:r>
              <a:rPr lang="en-US" dirty="0"/>
              <a:t>Model Summary</a:t>
            </a:r>
          </a:p>
        </p:txBody>
      </p:sp>
      <p:sp>
        <p:nvSpPr>
          <p:cNvPr id="13" name="Shape 369"/>
          <p:cNvSpPr txBox="1">
            <a:spLocks/>
          </p:cNvSpPr>
          <p:nvPr/>
        </p:nvSpPr>
        <p:spPr>
          <a:xfrm>
            <a:off x="0" y="12366"/>
            <a:ext cx="12191999" cy="105279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ct val="25000"/>
            </a:pP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SzPct val="25000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Decision Tree Regression: Summary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0841"/>
            <a:ext cx="6274480" cy="51171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940" y="1065158"/>
            <a:ext cx="9029699" cy="47641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821" y="1107597"/>
            <a:ext cx="3000179" cy="104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78664061"/>
              </p:ext>
            </p:extLst>
          </p:nvPr>
        </p:nvGraphicFramePr>
        <p:xfrm>
          <a:off x="367646" y="1244338"/>
          <a:ext cx="11236122" cy="5383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hape 370"/>
          <p:cNvSpPr/>
          <p:nvPr/>
        </p:nvSpPr>
        <p:spPr>
          <a:xfrm>
            <a:off x="433724" y="145248"/>
            <a:ext cx="11170044" cy="100553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88870" tIns="88870" rIns="88870" bIns="88870" anchor="ctr" anchorCtr="0">
            <a:noAutofit/>
          </a:bodyPr>
          <a:lstStyle/>
          <a:p>
            <a:pPr algn="ctr">
              <a:buSzPct val="25000"/>
            </a:pPr>
            <a:r>
              <a:rPr lang="en-US" sz="4400" b="1" dirty="0">
                <a:latin typeface="Arial"/>
                <a:ea typeface="Arial"/>
                <a:cs typeface="Arial"/>
                <a:sym typeface="Arial"/>
              </a:rPr>
              <a:t>Data Story</a:t>
            </a:r>
          </a:p>
        </p:txBody>
      </p:sp>
    </p:spTree>
    <p:extLst>
      <p:ext uri="{BB962C8B-B14F-4D97-AF65-F5344CB8AC3E}">
        <p14:creationId xmlns:p14="http://schemas.microsoft.com/office/powerpoint/2010/main" val="3556951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69"/>
          <p:cNvSpPr txBox="1">
            <a:spLocks noGrp="1"/>
          </p:cNvSpPr>
          <p:nvPr>
            <p:ph type="title"/>
          </p:nvPr>
        </p:nvSpPr>
        <p:spPr>
          <a:xfrm>
            <a:off x="487681" y="296637"/>
            <a:ext cx="11216639" cy="62078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algn="ctr">
              <a:buSzPct val="25000"/>
            </a:pP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6600" b="1" dirty="0">
                <a:solidFill>
                  <a:schemeClr val="accent5">
                    <a:lumMod val="75000"/>
                  </a:schemeClr>
                </a:solidFill>
              </a:rPr>
              <a:t>Thank You!</a:t>
            </a:r>
            <a:br>
              <a:rPr lang="en-US" sz="66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					</a:t>
            </a: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							</a:t>
            </a:r>
          </a:p>
        </p:txBody>
      </p:sp>
    </p:spTree>
    <p:extLst>
      <p:ext uri="{BB962C8B-B14F-4D97-AF65-F5344CB8AC3E}">
        <p14:creationId xmlns:p14="http://schemas.microsoft.com/office/powerpoint/2010/main" val="220618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240259"/>
            <a:ext cx="9601200" cy="600114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   Table of Contents:</a:t>
            </a: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8861612" y="455522"/>
            <a:ext cx="3330388" cy="600114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 rot="8259930">
            <a:off x="8517015" y="549647"/>
            <a:ext cx="1459587" cy="21925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6017">
            <a:off x="1099888" y="878221"/>
            <a:ext cx="654718" cy="6071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6017">
            <a:off x="1708251" y="1497936"/>
            <a:ext cx="654718" cy="6071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6017">
            <a:off x="2133080" y="2154055"/>
            <a:ext cx="654718" cy="6071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6017">
            <a:off x="2449419" y="3668389"/>
            <a:ext cx="654718" cy="6071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6017">
            <a:off x="2318236" y="4404921"/>
            <a:ext cx="654718" cy="6071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6017">
            <a:off x="2192317" y="5110615"/>
            <a:ext cx="654718" cy="6071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6017">
            <a:off x="2374377" y="2885797"/>
            <a:ext cx="654718" cy="607169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572095" y="885047"/>
            <a:ext cx="4003166" cy="6209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Problem Statement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01608" y="5404307"/>
            <a:ext cx="4003166" cy="6209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Tree Regression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201608" y="1589133"/>
            <a:ext cx="4003166" cy="6209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Approach and Method Used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761210" y="4650022"/>
            <a:ext cx="4003166" cy="6209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 Regression</a:t>
            </a: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456977" y="3052750"/>
            <a:ext cx="4003166" cy="6209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Visualization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761210" y="2330411"/>
            <a:ext cx="4391998" cy="6209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Data Pre-processing and Cleaning</a:t>
            </a: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234760" y="3849670"/>
            <a:ext cx="3918448" cy="6209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Linear Regression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6017">
            <a:off x="1824093" y="5899486"/>
            <a:ext cx="654718" cy="607169"/>
          </a:xfrm>
          <a:prstGeom prst="rect">
            <a:avLst/>
          </a:prstGeom>
        </p:spPr>
      </p:pic>
      <p:sp>
        <p:nvSpPr>
          <p:cNvPr id="24" name="Rounded Rectangle 16"/>
          <p:cNvSpPr/>
          <p:nvPr/>
        </p:nvSpPr>
        <p:spPr>
          <a:xfrm>
            <a:off x="2576282" y="6073061"/>
            <a:ext cx="4003166" cy="6209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Story</a:t>
            </a:r>
          </a:p>
        </p:txBody>
      </p:sp>
    </p:spTree>
    <p:extLst>
      <p:ext uri="{BB962C8B-B14F-4D97-AF65-F5344CB8AC3E}">
        <p14:creationId xmlns:p14="http://schemas.microsoft.com/office/powerpoint/2010/main" val="424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9"/>
          <p:cNvSpPr txBox="1">
            <a:spLocks/>
          </p:cNvSpPr>
          <p:nvPr/>
        </p:nvSpPr>
        <p:spPr>
          <a:xfrm>
            <a:off x="0" y="0"/>
            <a:ext cx="12191999" cy="10810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ct val="25000"/>
            </a:pP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SzPct val="25000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&amp; Approach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135165"/>
              </p:ext>
            </p:extLst>
          </p:nvPr>
        </p:nvGraphicFramePr>
        <p:xfrm>
          <a:off x="-1" y="1234913"/>
          <a:ext cx="12191999" cy="5679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42" y="1467383"/>
            <a:ext cx="929307" cy="92930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973551" y="1467383"/>
            <a:ext cx="39586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47494D"/>
                </a:solidFill>
                <a:latin typeface="Atlas Grotesk"/>
              </a:rPr>
              <a:t>A predictive model that accurately classifies risk using a more automated approach, can greatly impact public perception of the industry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555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/>
          </p:cNvSpPr>
          <p:nvPr/>
        </p:nvSpPr>
        <p:spPr>
          <a:xfrm>
            <a:off x="0" y="-69994"/>
            <a:ext cx="12193198" cy="94268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Data Pre-processing and Cleaning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335930042"/>
              </p:ext>
            </p:extLst>
          </p:nvPr>
        </p:nvGraphicFramePr>
        <p:xfrm>
          <a:off x="0" y="872686"/>
          <a:ext cx="8766810" cy="5985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15450" y="1179198"/>
            <a:ext cx="2877748" cy="397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3496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6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9" cy="105279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algn="ctr">
              <a:buSzPct val="25000"/>
            </a:pP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		</a:t>
            </a:r>
            <a:b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		Analysis – Data			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969" y="3927158"/>
            <a:ext cx="4114800" cy="27829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16" y="4058209"/>
            <a:ext cx="4173424" cy="26518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970" y="1052793"/>
            <a:ext cx="3943349" cy="30054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07" y="1052792"/>
            <a:ext cx="3839433" cy="31763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65" y="3766849"/>
            <a:ext cx="3391803" cy="3068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63" y="1052792"/>
            <a:ext cx="3354799" cy="29041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436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369"/>
          <p:cNvSpPr txBox="1">
            <a:spLocks/>
          </p:cNvSpPr>
          <p:nvPr/>
        </p:nvSpPr>
        <p:spPr>
          <a:xfrm>
            <a:off x="0" y="12366"/>
            <a:ext cx="12191999" cy="1052792"/>
          </a:xfrm>
          <a:prstGeom prst="rect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ct val="25000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Data Visualization using Tableau</a:t>
            </a:r>
          </a:p>
        </p:txBody>
      </p:sp>
      <p:pic>
        <p:nvPicPr>
          <p:cNvPr id="1026" name="Picture 2" descr="age with ht &amp; w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1580"/>
            <a:ext cx="4931596" cy="2615507"/>
          </a:xfrm>
          <a:prstGeom prst="rect">
            <a:avLst/>
          </a:prstGeom>
          <a:solidFill>
            <a:srgbClr val="FFC000"/>
          </a:solidFill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3" name="Picture 12" descr="C:\Users\XingShu Cui\AppData\Local\Microsoft\Windows\INetCacheContent.Word\age with BMI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74770"/>
            <a:ext cx="4931596" cy="2983230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</p:pic>
      <p:pic>
        <p:nvPicPr>
          <p:cNvPr id="14" name="Picture 13" descr="C:\Users\XingShu Cui\AppData\Local\Microsoft\Windows\INetCacheContent.Word\age with Fh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464" y="1065158"/>
            <a:ext cx="1099186" cy="5767997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</p:pic>
      <p:pic>
        <p:nvPicPr>
          <p:cNvPr id="15" name="Picture 14" descr="C:\Users\XingShu Cui\AppData\Local\Microsoft\Windows\INetCacheContent.Word\age with IH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515" y="1065158"/>
            <a:ext cx="1212030" cy="5767997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1" y="3949156"/>
            <a:ext cx="4705349" cy="2883999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1" y="1065158"/>
            <a:ext cx="4705349" cy="288399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884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970854"/>
              </p:ext>
            </p:extLst>
          </p:nvPr>
        </p:nvGraphicFramePr>
        <p:xfrm>
          <a:off x="0" y="1052792"/>
          <a:ext cx="12191999" cy="5988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hape 369"/>
          <p:cNvSpPr txBox="1">
            <a:spLocks/>
          </p:cNvSpPr>
          <p:nvPr/>
        </p:nvSpPr>
        <p:spPr>
          <a:xfrm>
            <a:off x="0" y="0"/>
            <a:ext cx="12191999" cy="105279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ct val="25000"/>
            </a:pP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SzPct val="25000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Multiple Linear Regression: Introduction &amp; Steps</a:t>
            </a:r>
          </a:p>
        </p:txBody>
      </p:sp>
    </p:spTree>
    <p:extLst>
      <p:ext uri="{BB962C8B-B14F-4D97-AF65-F5344CB8AC3E}">
        <p14:creationId xmlns:p14="http://schemas.microsoft.com/office/powerpoint/2010/main" val="394416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-100945" y="5191197"/>
            <a:ext cx="5489809" cy="17685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First model summary:  </a:t>
            </a:r>
          </a:p>
          <a:p>
            <a:pPr lvl="1"/>
            <a:r>
              <a:rPr lang="en-US" sz="1700" dirty="0">
                <a:ln w="0"/>
                <a:ea typeface="Athelas" charset="0"/>
                <a:cs typeface="Athelas" charset="0"/>
              </a:rPr>
              <a:t>Residual standard error: 1.992 on 30049 degrees of freedom</a:t>
            </a:r>
          </a:p>
          <a:p>
            <a:pPr lvl="1"/>
            <a:r>
              <a:rPr lang="en-US" sz="1700" dirty="0">
                <a:ln w="0"/>
                <a:ea typeface="Athelas" charset="0"/>
                <a:cs typeface="Athelas" charset="0"/>
              </a:rPr>
              <a:t>Multiple R-squared:  0.3583	</a:t>
            </a:r>
          </a:p>
          <a:p>
            <a:pPr lvl="1"/>
            <a:r>
              <a:rPr lang="en-US" sz="1700" dirty="0">
                <a:ln w="0"/>
                <a:ea typeface="Athelas" charset="0"/>
                <a:cs typeface="Athelas" charset="0"/>
              </a:rPr>
              <a:t>Adjusted R-squared:  0.3553 </a:t>
            </a:r>
          </a:p>
          <a:p>
            <a:pPr lvl="1"/>
            <a:r>
              <a:rPr lang="en-US" sz="1700" dirty="0">
                <a:ln w="0"/>
                <a:ea typeface="Athelas" charset="0"/>
                <a:cs typeface="Athelas" charset="0"/>
              </a:rPr>
              <a:t>F-statistic: 117.3 on 143 and 30049 DF</a:t>
            </a:r>
          </a:p>
          <a:p>
            <a:pPr lvl="1"/>
            <a:r>
              <a:rPr lang="en-US" sz="1700" dirty="0">
                <a:ln w="0"/>
                <a:ea typeface="Athelas" charset="0"/>
                <a:cs typeface="Athelas" charset="0"/>
              </a:rPr>
              <a:t>p-value: &lt; 2.2e-16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35168" y="1374075"/>
            <a:ext cx="5388864" cy="4349749"/>
          </a:xfrm>
        </p:spPr>
        <p:txBody>
          <a:bodyPr>
            <a:normAutofit/>
          </a:bodyPr>
          <a:lstStyle/>
          <a:p>
            <a:r>
              <a:rPr lang="en-US" dirty="0"/>
              <a:t>Data split: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0" y="1065158"/>
            <a:ext cx="5388864" cy="34147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Code Snippet</a:t>
            </a:r>
          </a:p>
        </p:txBody>
      </p:sp>
      <p:sp>
        <p:nvSpPr>
          <p:cNvPr id="9" name="Shape 369"/>
          <p:cNvSpPr txBox="1">
            <a:spLocks/>
          </p:cNvSpPr>
          <p:nvPr/>
        </p:nvSpPr>
        <p:spPr>
          <a:xfrm>
            <a:off x="0" y="12366"/>
            <a:ext cx="12191999" cy="105279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ct val="25000"/>
            </a:pP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SzPct val="25000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Multiple Linear Regression: Code &amp; Summary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6" y="1873615"/>
            <a:ext cx="4353749" cy="19325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60051"/>
            <a:ext cx="5257800" cy="9048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3726144"/>
            <a:ext cx="2162195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First Model: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3470" y="1180887"/>
            <a:ext cx="7288530" cy="294534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7800" y="4975868"/>
            <a:ext cx="6934200" cy="18821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3625" y="4007644"/>
            <a:ext cx="5162550" cy="93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2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0" y="1187020"/>
            <a:ext cx="5388864" cy="442547"/>
          </a:xfrm>
        </p:spPr>
        <p:txBody>
          <a:bodyPr/>
          <a:lstStyle/>
          <a:p>
            <a:r>
              <a:rPr lang="en-US" dirty="0"/>
              <a:t>Final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299" y="2240280"/>
            <a:ext cx="1453045" cy="6443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41" y="1751430"/>
            <a:ext cx="5686223" cy="5056058"/>
          </a:xfrm>
          <a:prstGeom prst="rect">
            <a:avLst/>
          </a:prstGeom>
        </p:spPr>
      </p:pic>
      <p:sp>
        <p:nvSpPr>
          <p:cNvPr id="13" name="Shape 369"/>
          <p:cNvSpPr txBox="1">
            <a:spLocks/>
          </p:cNvSpPr>
          <p:nvPr/>
        </p:nvSpPr>
        <p:spPr>
          <a:xfrm>
            <a:off x="0" y="12366"/>
            <a:ext cx="12191999" cy="105279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ct val="25000"/>
            </a:pP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SzPct val="25000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Multiple Linear Regression: Summary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142" y="1323479"/>
            <a:ext cx="4529157" cy="21388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396" y="3720658"/>
            <a:ext cx="6046832" cy="308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5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7144</TotalTime>
  <Words>997</Words>
  <Application>Microsoft Office PowerPoint</Application>
  <PresentationFormat>Widescreen</PresentationFormat>
  <Paragraphs>144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Aharoni</vt:lpstr>
      <vt:lpstr>Arial</vt:lpstr>
      <vt:lpstr>Athelas</vt:lpstr>
      <vt:lpstr>Atlas Grotesk</vt:lpstr>
      <vt:lpstr>Calibri</vt:lpstr>
      <vt:lpstr>Calibri Light</vt:lpstr>
      <vt:lpstr>Wingdings</vt:lpstr>
      <vt:lpstr>Office Theme</vt:lpstr>
      <vt:lpstr>Mid Term Project</vt:lpstr>
      <vt:lpstr>PowerPoint Presentation</vt:lpstr>
      <vt:lpstr>PowerPoint Presentation</vt:lpstr>
      <vt:lpstr>PowerPoint Presentation</vt:lpstr>
      <vt:lpstr>         Analysis – Data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Thank You!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Bhanuja Nagore</dc:creator>
  <cp:lastModifiedBy>Bhanuja Nagore</cp:lastModifiedBy>
  <cp:revision>376</cp:revision>
  <dcterms:created xsi:type="dcterms:W3CDTF">2016-12-08T00:31:45Z</dcterms:created>
  <dcterms:modified xsi:type="dcterms:W3CDTF">2017-03-30T16:20:27Z</dcterms:modified>
</cp:coreProperties>
</file>