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8"/>
  </p:notesMasterIdLst>
  <p:sldIdLst>
    <p:sldId id="256" r:id="rId2"/>
    <p:sldId id="281" r:id="rId3"/>
    <p:sldId id="275" r:id="rId4"/>
    <p:sldId id="296" r:id="rId5"/>
    <p:sldId id="283" r:id="rId6"/>
    <p:sldId id="290" r:id="rId7"/>
    <p:sldId id="293" r:id="rId8"/>
    <p:sldId id="294" r:id="rId9"/>
    <p:sldId id="295" r:id="rId10"/>
    <p:sldId id="292" r:id="rId11"/>
    <p:sldId id="291" r:id="rId12"/>
    <p:sldId id="298" r:id="rId13"/>
    <p:sldId id="289" r:id="rId14"/>
    <p:sldId id="297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79AF6-7AF9-4139-8430-4A65423135AE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E448CE-5DCB-4062-B202-5D2185DEC568}">
      <dgm:prSet/>
      <dgm:spPr/>
      <dgm:t>
        <a:bodyPr/>
        <a:lstStyle/>
        <a:p>
          <a:r>
            <a:rPr lang="en-US" b="1"/>
            <a:t>Data Scraping and Storing –(Using Rvest and CSS selectors)</a:t>
          </a:r>
          <a:endParaRPr lang="en-US" b="1" dirty="0"/>
        </a:p>
      </dgm:t>
    </dgm:pt>
    <dgm:pt modelId="{057AA128-250E-4467-8679-43E85435DDA0}" type="parTrans" cxnId="{B4D52F6B-E28D-49DB-B59C-AA8D74F88102}">
      <dgm:prSet/>
      <dgm:spPr/>
      <dgm:t>
        <a:bodyPr/>
        <a:lstStyle/>
        <a:p>
          <a:endParaRPr lang="en-US"/>
        </a:p>
      </dgm:t>
    </dgm:pt>
    <dgm:pt modelId="{634C3984-857B-4855-A8C2-19A373BF53F9}" type="sibTrans" cxnId="{B4D52F6B-E28D-49DB-B59C-AA8D74F88102}">
      <dgm:prSet/>
      <dgm:spPr/>
      <dgm:t>
        <a:bodyPr/>
        <a:lstStyle/>
        <a:p>
          <a:endParaRPr lang="en-US"/>
        </a:p>
      </dgm:t>
    </dgm:pt>
    <dgm:pt modelId="{D56537DE-150E-40DE-8989-23D30A7B4381}">
      <dgm:prSet/>
      <dgm:spPr/>
      <dgm:t>
        <a:bodyPr/>
        <a:lstStyle/>
        <a:p>
          <a:r>
            <a:rPr lang="en-US" b="1"/>
            <a:t>Stemming lexicon and reviews.</a:t>
          </a:r>
          <a:endParaRPr lang="en-US" b="1" dirty="0"/>
        </a:p>
      </dgm:t>
    </dgm:pt>
    <dgm:pt modelId="{9724D5F7-EBD5-4D09-9EB1-39C6411786FE}" type="parTrans" cxnId="{964A6D8D-DBA8-46A7-9372-0D90BCFFD4A3}">
      <dgm:prSet/>
      <dgm:spPr/>
      <dgm:t>
        <a:bodyPr/>
        <a:lstStyle/>
        <a:p>
          <a:endParaRPr lang="en-US"/>
        </a:p>
      </dgm:t>
    </dgm:pt>
    <dgm:pt modelId="{A30D02F6-4C70-47CB-AB9A-0CC535335ACC}" type="sibTrans" cxnId="{964A6D8D-DBA8-46A7-9372-0D90BCFFD4A3}">
      <dgm:prSet/>
      <dgm:spPr/>
      <dgm:t>
        <a:bodyPr/>
        <a:lstStyle/>
        <a:p>
          <a:endParaRPr lang="en-US"/>
        </a:p>
      </dgm:t>
    </dgm:pt>
    <dgm:pt modelId="{C71A55A2-5292-49E8-8894-139069D57BB2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7D199E56-1181-41AD-9248-B8F96AEAE4A4}" type="parTrans" cxnId="{252B038F-1547-44D7-90D8-5CAC8BD20B32}">
      <dgm:prSet/>
      <dgm:spPr/>
      <dgm:t>
        <a:bodyPr/>
        <a:lstStyle/>
        <a:p>
          <a:endParaRPr lang="en-US"/>
        </a:p>
      </dgm:t>
    </dgm:pt>
    <dgm:pt modelId="{4A531012-AA52-4B04-B613-48525947293A}" type="sibTrans" cxnId="{252B038F-1547-44D7-90D8-5CAC8BD20B32}">
      <dgm:prSet/>
      <dgm:spPr/>
      <dgm:t>
        <a:bodyPr/>
        <a:lstStyle/>
        <a:p>
          <a:endParaRPr lang="en-US"/>
        </a:p>
      </dgm:t>
    </dgm:pt>
    <dgm:pt modelId="{CDE16F7D-91F0-43C1-B33A-2021A8420AE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D8C035D-2A0B-43D8-B02E-0A1BA8751AEE}" type="parTrans" cxnId="{C80A1CCE-553E-4CAD-8BCB-50FDAD66A436}">
      <dgm:prSet/>
      <dgm:spPr/>
      <dgm:t>
        <a:bodyPr/>
        <a:lstStyle/>
        <a:p>
          <a:endParaRPr lang="en-US"/>
        </a:p>
      </dgm:t>
    </dgm:pt>
    <dgm:pt modelId="{0BE23A95-E5F8-49D3-9546-011E424A302E}" type="sibTrans" cxnId="{C80A1CCE-553E-4CAD-8BCB-50FDAD66A436}">
      <dgm:prSet/>
      <dgm:spPr/>
      <dgm:t>
        <a:bodyPr/>
        <a:lstStyle/>
        <a:p>
          <a:endParaRPr lang="en-US"/>
        </a:p>
      </dgm:t>
    </dgm:pt>
    <dgm:pt modelId="{A6C57C26-2618-4422-9025-9E2E2EDAB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0BA7F19-DF92-455A-B513-144C9F882BBE}" type="parTrans" cxnId="{A73AE9C1-0371-4B4B-8F5C-814C8D69022D}">
      <dgm:prSet/>
      <dgm:spPr/>
      <dgm:t>
        <a:bodyPr/>
        <a:lstStyle/>
        <a:p>
          <a:endParaRPr lang="en-US"/>
        </a:p>
      </dgm:t>
    </dgm:pt>
    <dgm:pt modelId="{EEB90A5B-767F-4654-8A5C-600C47C98A3B}" type="sibTrans" cxnId="{A73AE9C1-0371-4B4B-8F5C-814C8D69022D}">
      <dgm:prSet/>
      <dgm:spPr/>
      <dgm:t>
        <a:bodyPr/>
        <a:lstStyle/>
        <a:p>
          <a:endParaRPr lang="en-US"/>
        </a:p>
      </dgm:t>
    </dgm:pt>
    <dgm:pt modelId="{DDEAE7BF-61A2-4ECF-B09E-B2A85BB802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487B604-D92B-4830-8ED2-C09E29FB8839}" type="parTrans" cxnId="{F7EB8F11-D51D-4DE7-AF43-3394330A09BC}">
      <dgm:prSet/>
      <dgm:spPr/>
      <dgm:t>
        <a:bodyPr/>
        <a:lstStyle/>
        <a:p>
          <a:endParaRPr lang="en-US"/>
        </a:p>
      </dgm:t>
    </dgm:pt>
    <dgm:pt modelId="{075EC05B-90AE-4859-9ACE-A642BCC0B0FF}" type="sibTrans" cxnId="{F7EB8F11-D51D-4DE7-AF43-3394330A09BC}">
      <dgm:prSet/>
      <dgm:spPr/>
      <dgm:t>
        <a:bodyPr/>
        <a:lstStyle/>
        <a:p>
          <a:endParaRPr lang="en-US"/>
        </a:p>
      </dgm:t>
    </dgm:pt>
    <dgm:pt modelId="{9FDC3842-5872-4908-83CA-7B8E2985DDC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7C60872-1C5B-4940-9525-E2B247C5BE20}" type="parTrans" cxnId="{26B709AD-5503-45CA-8D43-33112B5BD2D3}">
      <dgm:prSet/>
      <dgm:spPr/>
      <dgm:t>
        <a:bodyPr/>
        <a:lstStyle/>
        <a:p>
          <a:endParaRPr lang="en-US"/>
        </a:p>
      </dgm:t>
    </dgm:pt>
    <dgm:pt modelId="{2B4DD4B3-A659-4D13-93E8-9BA70F07E00C}" type="sibTrans" cxnId="{26B709AD-5503-45CA-8D43-33112B5BD2D3}">
      <dgm:prSet/>
      <dgm:spPr/>
      <dgm:t>
        <a:bodyPr/>
        <a:lstStyle/>
        <a:p>
          <a:endParaRPr lang="en-US"/>
        </a:p>
      </dgm:t>
    </dgm:pt>
    <dgm:pt modelId="{BC8CB7D2-3718-4AC7-9B1D-D6AF97BB75E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ACFB2FE-488C-4734-9C01-CF2D799E7E1B}" type="parTrans" cxnId="{4E748BA1-A7B2-423C-884E-0B5E6E344813}">
      <dgm:prSet/>
      <dgm:spPr/>
      <dgm:t>
        <a:bodyPr/>
        <a:lstStyle/>
        <a:p>
          <a:endParaRPr lang="en-US"/>
        </a:p>
      </dgm:t>
    </dgm:pt>
    <dgm:pt modelId="{F2E43FD8-2FAB-4066-8080-C473F4A648A1}" type="sibTrans" cxnId="{4E748BA1-A7B2-423C-884E-0B5E6E344813}">
      <dgm:prSet/>
      <dgm:spPr/>
      <dgm:t>
        <a:bodyPr/>
        <a:lstStyle/>
        <a:p>
          <a:endParaRPr lang="en-US"/>
        </a:p>
      </dgm:t>
    </dgm:pt>
    <dgm:pt modelId="{EB03D431-C8C2-47D6-B03C-452E021DF654}">
      <dgm:prSet/>
      <dgm:spPr/>
      <dgm:t>
        <a:bodyPr/>
        <a:lstStyle/>
        <a:p>
          <a:r>
            <a:rPr lang="en-US" b="1"/>
            <a:t>Sentiment Analysis using positive/negative lexicon.   </a:t>
          </a:r>
          <a:endParaRPr lang="en-US" b="1" dirty="0"/>
        </a:p>
      </dgm:t>
    </dgm:pt>
    <dgm:pt modelId="{4D24CB66-8F09-4580-BF32-5252F4B146BD}" type="parTrans" cxnId="{E026E7F1-2849-4F30-B013-C72E340EA5E4}">
      <dgm:prSet/>
      <dgm:spPr/>
      <dgm:t>
        <a:bodyPr/>
        <a:lstStyle/>
        <a:p>
          <a:endParaRPr lang="en-US"/>
        </a:p>
      </dgm:t>
    </dgm:pt>
    <dgm:pt modelId="{D0A74766-187E-412A-91D1-73EA4DE40BFB}" type="sibTrans" cxnId="{E026E7F1-2849-4F30-B013-C72E340EA5E4}">
      <dgm:prSet/>
      <dgm:spPr/>
      <dgm:t>
        <a:bodyPr/>
        <a:lstStyle/>
        <a:p>
          <a:endParaRPr lang="en-US"/>
        </a:p>
      </dgm:t>
    </dgm:pt>
    <dgm:pt modelId="{3F756B24-8514-4877-B4F4-B07EA2BC253C}">
      <dgm:prSet/>
      <dgm:spPr/>
      <dgm:t>
        <a:bodyPr/>
        <a:lstStyle/>
        <a:p>
          <a:r>
            <a:rPr lang="en-US" b="1"/>
            <a:t>Model Building – (DBN, CNN and SVM)</a:t>
          </a:r>
          <a:endParaRPr lang="en-US" b="1" dirty="0"/>
        </a:p>
      </dgm:t>
    </dgm:pt>
    <dgm:pt modelId="{35AFEE66-BC72-42D4-9F2C-D87914F3D7AB}" type="parTrans" cxnId="{F922FF09-7B88-4F0E-9AE0-F2BA9B45E6A8}">
      <dgm:prSet/>
      <dgm:spPr/>
      <dgm:t>
        <a:bodyPr/>
        <a:lstStyle/>
        <a:p>
          <a:endParaRPr lang="en-US"/>
        </a:p>
      </dgm:t>
    </dgm:pt>
    <dgm:pt modelId="{F290C2E8-3DB2-4076-9D02-0B2A82E2401B}" type="sibTrans" cxnId="{F922FF09-7B88-4F0E-9AE0-F2BA9B45E6A8}">
      <dgm:prSet/>
      <dgm:spPr/>
      <dgm:t>
        <a:bodyPr/>
        <a:lstStyle/>
        <a:p>
          <a:endParaRPr lang="en-US"/>
        </a:p>
      </dgm:t>
    </dgm:pt>
    <dgm:pt modelId="{4CBACD8B-6C28-49B2-BB1D-B48C6E8D2F74}" type="pres">
      <dgm:prSet presAssocID="{B9479AF6-7AF9-4139-8430-4A65423135AE}" presName="matrix" presStyleCnt="0">
        <dgm:presLayoutVars>
          <dgm:chMax val="1"/>
          <dgm:dir/>
          <dgm:resizeHandles val="exact"/>
        </dgm:presLayoutVars>
      </dgm:prSet>
      <dgm:spPr/>
    </dgm:pt>
    <dgm:pt modelId="{A3007141-A5D2-4517-BAF7-9BB70AEBAA4D}" type="pres">
      <dgm:prSet presAssocID="{B9479AF6-7AF9-4139-8430-4A65423135AE}" presName="diamond" presStyleLbl="bgShp" presStyleIdx="0" presStyleCnt="1" custLinFactNeighborX="55485" custLinFactNeighborY="430"/>
      <dgm:spPr/>
    </dgm:pt>
    <dgm:pt modelId="{021D61C3-F56C-46EF-A2C5-66B73241EA7A}" type="pres">
      <dgm:prSet presAssocID="{B9479AF6-7AF9-4139-8430-4A65423135AE}" presName="quad1" presStyleLbl="node1" presStyleIdx="0" presStyleCnt="4" custLinFactX="41117" custLinFactNeighborX="100000" custLinFactNeighborY="-14332">
        <dgm:presLayoutVars>
          <dgm:chMax val="0"/>
          <dgm:chPref val="0"/>
          <dgm:bulletEnabled val="1"/>
        </dgm:presLayoutVars>
      </dgm:prSet>
      <dgm:spPr/>
    </dgm:pt>
    <dgm:pt modelId="{030F390E-7202-4637-A28C-F6465A543F9E}" type="pres">
      <dgm:prSet presAssocID="{B9479AF6-7AF9-4139-8430-4A65423135AE}" presName="quad2" presStyleLbl="node1" presStyleIdx="1" presStyleCnt="4" custLinFactX="40014" custLinFactNeighborX="100000" custLinFactNeighborY="-13781">
        <dgm:presLayoutVars>
          <dgm:chMax val="0"/>
          <dgm:chPref val="0"/>
          <dgm:bulletEnabled val="1"/>
        </dgm:presLayoutVars>
      </dgm:prSet>
      <dgm:spPr/>
    </dgm:pt>
    <dgm:pt modelId="{357371F2-D6B8-427F-B2C5-FB4EA1F50AF2}" type="pres">
      <dgm:prSet presAssocID="{B9479AF6-7AF9-4139-8430-4A65423135AE}" presName="quad3" presStyleLbl="node1" presStyleIdx="2" presStyleCnt="4" custLinFactX="38912" custLinFactNeighborX="100000" custLinFactNeighborY="-7166">
        <dgm:presLayoutVars>
          <dgm:chMax val="0"/>
          <dgm:chPref val="0"/>
          <dgm:bulletEnabled val="1"/>
        </dgm:presLayoutVars>
      </dgm:prSet>
      <dgm:spPr/>
    </dgm:pt>
    <dgm:pt modelId="{4AF85F44-A738-48D6-B21F-CDA0D7B545DB}" type="pres">
      <dgm:prSet presAssocID="{B9479AF6-7AF9-4139-8430-4A65423135AE}" presName="quad4" presStyleLbl="node1" presStyleIdx="3" presStyleCnt="4" custLinFactX="41117" custLinFactNeighborX="100000" custLinFactNeighborY="-8269">
        <dgm:presLayoutVars>
          <dgm:chMax val="0"/>
          <dgm:chPref val="0"/>
          <dgm:bulletEnabled val="1"/>
        </dgm:presLayoutVars>
      </dgm:prSet>
      <dgm:spPr/>
    </dgm:pt>
  </dgm:ptLst>
  <dgm:cxnLst>
    <dgm:cxn modelId="{964A6D8D-DBA8-46A7-9372-0D90BCFFD4A3}" srcId="{B9479AF6-7AF9-4139-8430-4A65423135AE}" destId="{D56537DE-150E-40DE-8989-23D30A7B4381}" srcOrd="2" destOrd="0" parTransId="{9724D5F7-EBD5-4D09-9EB1-39C6411786FE}" sibTransId="{A30D02F6-4C70-47CB-AB9A-0CC535335ACC}"/>
    <dgm:cxn modelId="{F922FF09-7B88-4F0E-9AE0-F2BA9B45E6A8}" srcId="{B9479AF6-7AF9-4139-8430-4A65423135AE}" destId="{3F756B24-8514-4877-B4F4-B07EA2BC253C}" srcOrd="3" destOrd="0" parTransId="{35AFEE66-BC72-42D4-9F2C-D87914F3D7AB}" sibTransId="{F290C2E8-3DB2-4076-9D02-0B2A82E2401B}"/>
    <dgm:cxn modelId="{C80A1CCE-553E-4CAD-8BCB-50FDAD66A436}" srcId="{B9479AF6-7AF9-4139-8430-4A65423135AE}" destId="{CDE16F7D-91F0-43C1-B33A-2021A8420AE6}" srcOrd="5" destOrd="0" parTransId="{4D8C035D-2A0B-43D8-B02E-0A1BA8751AEE}" sibTransId="{0BE23A95-E5F8-49D3-9546-011E424A302E}"/>
    <dgm:cxn modelId="{252B038F-1547-44D7-90D8-5CAC8BD20B32}" srcId="{B9479AF6-7AF9-4139-8430-4A65423135AE}" destId="{C71A55A2-5292-49E8-8894-139069D57BB2}" srcOrd="4" destOrd="0" parTransId="{7D199E56-1181-41AD-9248-B8F96AEAE4A4}" sibTransId="{4A531012-AA52-4B04-B613-48525947293A}"/>
    <dgm:cxn modelId="{89C7FF0B-8DF3-4575-A5CE-371AACD7A9F2}" type="presOf" srcId="{63E448CE-5DCB-4062-B202-5D2185DEC568}" destId="{021D61C3-F56C-46EF-A2C5-66B73241EA7A}" srcOrd="0" destOrd="0" presId="urn:microsoft.com/office/officeart/2005/8/layout/matrix3"/>
    <dgm:cxn modelId="{2E958463-115B-4D48-8F1F-BB41AC7B6EB8}" type="presOf" srcId="{3F756B24-8514-4877-B4F4-B07EA2BC253C}" destId="{4AF85F44-A738-48D6-B21F-CDA0D7B545DB}" srcOrd="0" destOrd="0" presId="urn:microsoft.com/office/officeart/2005/8/layout/matrix3"/>
    <dgm:cxn modelId="{41987D8C-0C25-444E-981E-AB902160E9F5}" type="presOf" srcId="{D56537DE-150E-40DE-8989-23D30A7B4381}" destId="{357371F2-D6B8-427F-B2C5-FB4EA1F50AF2}" srcOrd="0" destOrd="0" presId="urn:microsoft.com/office/officeart/2005/8/layout/matrix3"/>
    <dgm:cxn modelId="{4E748BA1-A7B2-423C-884E-0B5E6E344813}" srcId="{B9479AF6-7AF9-4139-8430-4A65423135AE}" destId="{BC8CB7D2-3718-4AC7-9B1D-D6AF97BB75E2}" srcOrd="9" destOrd="0" parTransId="{0ACFB2FE-488C-4734-9C01-CF2D799E7E1B}" sibTransId="{F2E43FD8-2FAB-4066-8080-C473F4A648A1}"/>
    <dgm:cxn modelId="{26B709AD-5503-45CA-8D43-33112B5BD2D3}" srcId="{B9479AF6-7AF9-4139-8430-4A65423135AE}" destId="{9FDC3842-5872-4908-83CA-7B8E2985DDC8}" srcOrd="8" destOrd="0" parTransId="{27C60872-1C5B-4940-9525-E2B247C5BE20}" sibTransId="{2B4DD4B3-A659-4D13-93E8-9BA70F07E00C}"/>
    <dgm:cxn modelId="{B4D52F6B-E28D-49DB-B59C-AA8D74F88102}" srcId="{B9479AF6-7AF9-4139-8430-4A65423135AE}" destId="{63E448CE-5DCB-4062-B202-5D2185DEC568}" srcOrd="0" destOrd="0" parTransId="{057AA128-250E-4467-8679-43E85435DDA0}" sibTransId="{634C3984-857B-4855-A8C2-19A373BF53F9}"/>
    <dgm:cxn modelId="{F7EB8F11-D51D-4DE7-AF43-3394330A09BC}" srcId="{B9479AF6-7AF9-4139-8430-4A65423135AE}" destId="{DDEAE7BF-61A2-4ECF-B09E-B2A85BB802DC}" srcOrd="7" destOrd="0" parTransId="{7487B604-D92B-4830-8ED2-C09E29FB8839}" sibTransId="{075EC05B-90AE-4859-9ACE-A642BCC0B0FF}"/>
    <dgm:cxn modelId="{E026E7F1-2849-4F30-B013-C72E340EA5E4}" srcId="{B9479AF6-7AF9-4139-8430-4A65423135AE}" destId="{EB03D431-C8C2-47D6-B03C-452E021DF654}" srcOrd="1" destOrd="0" parTransId="{4D24CB66-8F09-4580-BF32-5252F4B146BD}" sibTransId="{D0A74766-187E-412A-91D1-73EA4DE40BFB}"/>
    <dgm:cxn modelId="{19523B46-B5B0-43D7-BCE9-95366711C063}" type="presOf" srcId="{EB03D431-C8C2-47D6-B03C-452E021DF654}" destId="{030F390E-7202-4637-A28C-F6465A543F9E}" srcOrd="0" destOrd="0" presId="urn:microsoft.com/office/officeart/2005/8/layout/matrix3"/>
    <dgm:cxn modelId="{37072E1A-DF7F-47FB-9F2F-AE94DECBC9F4}" type="presOf" srcId="{B9479AF6-7AF9-4139-8430-4A65423135AE}" destId="{4CBACD8B-6C28-49B2-BB1D-B48C6E8D2F74}" srcOrd="0" destOrd="0" presId="urn:microsoft.com/office/officeart/2005/8/layout/matrix3"/>
    <dgm:cxn modelId="{A73AE9C1-0371-4B4B-8F5C-814C8D69022D}" srcId="{B9479AF6-7AF9-4139-8430-4A65423135AE}" destId="{A6C57C26-2618-4422-9025-9E2E2EDAB006}" srcOrd="6" destOrd="0" parTransId="{F0BA7F19-DF92-455A-B513-144C9F882BBE}" sibTransId="{EEB90A5B-767F-4654-8A5C-600C47C98A3B}"/>
    <dgm:cxn modelId="{3EF8CACA-CB21-4F5C-8033-35BF9E495220}" type="presParOf" srcId="{4CBACD8B-6C28-49B2-BB1D-B48C6E8D2F74}" destId="{A3007141-A5D2-4517-BAF7-9BB70AEBAA4D}" srcOrd="0" destOrd="0" presId="urn:microsoft.com/office/officeart/2005/8/layout/matrix3"/>
    <dgm:cxn modelId="{060FA56B-C36D-465E-A71B-AC0951458260}" type="presParOf" srcId="{4CBACD8B-6C28-49B2-BB1D-B48C6E8D2F74}" destId="{021D61C3-F56C-46EF-A2C5-66B73241EA7A}" srcOrd="1" destOrd="0" presId="urn:microsoft.com/office/officeart/2005/8/layout/matrix3"/>
    <dgm:cxn modelId="{A8F932D0-D6D0-4922-B43E-8FBD1A63A10B}" type="presParOf" srcId="{4CBACD8B-6C28-49B2-BB1D-B48C6E8D2F74}" destId="{030F390E-7202-4637-A28C-F6465A543F9E}" srcOrd="2" destOrd="0" presId="urn:microsoft.com/office/officeart/2005/8/layout/matrix3"/>
    <dgm:cxn modelId="{38C7B776-DC69-482B-9059-39358B8AB212}" type="presParOf" srcId="{4CBACD8B-6C28-49B2-BB1D-B48C6E8D2F74}" destId="{357371F2-D6B8-427F-B2C5-FB4EA1F50AF2}" srcOrd="3" destOrd="0" presId="urn:microsoft.com/office/officeart/2005/8/layout/matrix3"/>
    <dgm:cxn modelId="{5625608B-BBF0-4D24-8FAD-125D835EDEBE}" type="presParOf" srcId="{4CBACD8B-6C28-49B2-BB1D-B48C6E8D2F74}" destId="{4AF85F44-A738-48D6-B21F-CDA0D7B545DB}" srcOrd="4" destOrd="0" presId="urn:microsoft.com/office/officeart/2005/8/layout/matrix3"/>
  </dgm:cxnLst>
  <dgm:bg>
    <a:solidFill>
      <a:srgbClr val="92D050">
        <a:alpha val="60000"/>
      </a:srgb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/>
      <dgm:spPr/>
      <dgm:t>
        <a:bodyPr/>
        <a:lstStyle/>
        <a:p>
          <a:r>
            <a:rPr lang="en-US" dirty="0"/>
            <a:t>Web scraping is data scraping used for extracting data from websites. With web scraping we can access the World Wide Web directly using the HTTP or through a browser.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/>
      <dgm:spPr/>
      <dgm:t>
        <a:bodyPr/>
        <a:lstStyle/>
        <a:p>
          <a:r>
            <a:rPr lang="en-US" dirty="0"/>
            <a:t>Steps involved during Web scraping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solidFill>
                <a:schemeClr val="tx1"/>
              </a:solidFill>
            </a:rPr>
            <a:t>Looped Amazon Echo dot product review page URL</a:t>
          </a:r>
          <a:r>
            <a:rPr lang="en-US" b="1" baseline="0" dirty="0">
              <a:solidFill>
                <a:schemeClr val="tx1"/>
              </a:solidFill>
            </a:rPr>
            <a:t>  for 500 pages.</a:t>
          </a:r>
          <a:endParaRPr lang="en-US" dirty="0"/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1DFF920B-498F-514E-92BC-94306FC2566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solidFill>
                <a:schemeClr val="tx1"/>
              </a:solidFill>
            </a:rPr>
            <a:t>Using Rvest and CSS  selectors scrubbed 5000 review along with UserrId and Star Ratings.</a:t>
          </a:r>
          <a:endParaRPr lang="en-US" dirty="0"/>
        </a:p>
      </dgm:t>
    </dgm:pt>
    <dgm:pt modelId="{3900BE1E-A0B9-954A-80F2-790DD8DA8A60}" type="parTrans" cxnId="{A837F2B6-E40D-4141-B436-F9433066A280}">
      <dgm:prSet/>
      <dgm:spPr/>
      <dgm:t>
        <a:bodyPr/>
        <a:lstStyle/>
        <a:p>
          <a:endParaRPr lang="en-US"/>
        </a:p>
      </dgm:t>
    </dgm:pt>
    <dgm:pt modelId="{0A026B2A-78A7-2F4E-8356-6C1DD5D38732}" type="sibTrans" cxnId="{A837F2B6-E40D-4141-B436-F9433066A280}">
      <dgm:prSet/>
      <dgm:spPr/>
      <dgm:t>
        <a:bodyPr/>
        <a:lstStyle/>
        <a:p>
          <a:endParaRPr lang="en-US"/>
        </a:p>
      </dgm:t>
    </dgm:pt>
    <dgm:pt modelId="{F427D8F5-90AC-2940-BAF4-1FCF9D4352E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B1F7361E-17FE-174C-A327-339D5181299B}" type="parTrans" cxnId="{4E4ACAC5-86C0-2A40-AE98-CCD19D526C5B}">
      <dgm:prSet/>
      <dgm:spPr/>
      <dgm:t>
        <a:bodyPr/>
        <a:lstStyle/>
        <a:p>
          <a:endParaRPr lang="en-US"/>
        </a:p>
      </dgm:t>
    </dgm:pt>
    <dgm:pt modelId="{EF123144-D93B-AB40-A505-105BD276B2C7}" type="sibTrans" cxnId="{4E4ACAC5-86C0-2A40-AE98-CCD19D526C5B}">
      <dgm:prSet/>
      <dgm:spPr/>
      <dgm:t>
        <a:bodyPr/>
        <a:lstStyle/>
        <a:p>
          <a:endParaRPr lang="en-US"/>
        </a:p>
      </dgm:t>
    </dgm:pt>
    <dgm:pt modelId="{C100D30A-21D3-E84D-83CA-157DD0A6E8DD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EB2135AE-6A68-984B-90DD-54174BC796B0}" type="parTrans" cxnId="{58A96B46-8DBE-2147-B6B7-BD4F7AACE91F}">
      <dgm:prSet/>
      <dgm:spPr/>
      <dgm:t>
        <a:bodyPr/>
        <a:lstStyle/>
        <a:p>
          <a:endParaRPr lang="en-US"/>
        </a:p>
      </dgm:t>
    </dgm:pt>
    <dgm:pt modelId="{8DD02602-DDA3-484E-9E10-FE3B07DF43C0}" type="sibTrans" cxnId="{58A96B46-8DBE-2147-B6B7-BD4F7AACE91F}">
      <dgm:prSet/>
      <dgm:spPr/>
      <dgm:t>
        <a:bodyPr/>
        <a:lstStyle/>
        <a:p>
          <a:endParaRPr lang="en-US"/>
        </a:p>
      </dgm:t>
    </dgm:pt>
    <dgm:pt modelId="{1B30DD62-0998-C040-BE75-0741FB351BB5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07ED7D64-D675-AB4C-B770-471DE55665C2}" type="parTrans" cxnId="{73BEF0F2-7862-004E-94E8-4D24CEBBC051}">
      <dgm:prSet/>
      <dgm:spPr/>
      <dgm:t>
        <a:bodyPr/>
        <a:lstStyle/>
        <a:p>
          <a:endParaRPr lang="en-US"/>
        </a:p>
      </dgm:t>
    </dgm:pt>
    <dgm:pt modelId="{C9EFC455-47DC-3147-9270-B6B24BEDF2CA}" type="sibTrans" cxnId="{73BEF0F2-7862-004E-94E8-4D24CEBBC051}">
      <dgm:prSet/>
      <dgm:spPr/>
      <dgm:t>
        <a:bodyPr/>
        <a:lstStyle/>
        <a:p>
          <a:endParaRPr lang="en-US"/>
        </a:p>
      </dgm:t>
    </dgm:pt>
    <dgm:pt modelId="{E25A9285-9075-7E4D-8CB2-564E4C2F656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534AEC98-B2A3-9740-95FF-D8431582DFCF}" type="parTrans" cxnId="{15148F08-CDF0-6B49-BCD6-AFD5D63127D7}">
      <dgm:prSet/>
      <dgm:spPr/>
      <dgm:t>
        <a:bodyPr/>
        <a:lstStyle/>
        <a:p>
          <a:endParaRPr lang="en-US"/>
        </a:p>
      </dgm:t>
    </dgm:pt>
    <dgm:pt modelId="{CF31DD47-8314-DD4F-88E4-CB2509558C66}" type="sibTrans" cxnId="{15148F08-CDF0-6B49-BCD6-AFD5D63127D7}">
      <dgm:prSet/>
      <dgm:spPr/>
      <dgm:t>
        <a:bodyPr/>
        <a:lstStyle/>
        <a:p>
          <a:endParaRPr lang="en-US"/>
        </a:p>
      </dgm:t>
    </dgm:pt>
    <dgm:pt modelId="{20A612A7-CB0D-9448-A355-6931F33F0D9B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FBC45615-8259-3548-8FBC-4352B506F1E5}" type="parTrans" cxnId="{8C5CBA08-B309-3144-A47B-B7D8ADC36DC1}">
      <dgm:prSet/>
      <dgm:spPr/>
      <dgm:t>
        <a:bodyPr/>
        <a:lstStyle/>
        <a:p>
          <a:endParaRPr lang="en-US"/>
        </a:p>
      </dgm:t>
    </dgm:pt>
    <dgm:pt modelId="{E6F0F417-57B5-4142-A94B-2CD07B793589}" type="sibTrans" cxnId="{8C5CBA08-B309-3144-A47B-B7D8ADC36DC1}">
      <dgm:prSet/>
      <dgm:spPr/>
      <dgm:t>
        <a:bodyPr/>
        <a:lstStyle/>
        <a:p>
          <a:endParaRPr lang="en-US"/>
        </a:p>
      </dgm:t>
    </dgm:pt>
    <dgm:pt modelId="{35A7364D-A069-BE4C-A031-CE1910D59ADE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D2497DFD-E940-C84E-AC2F-A148034CF8A8}" type="parTrans" cxnId="{5C62D7A3-007C-A043-AA20-09EEC5D239A4}">
      <dgm:prSet/>
      <dgm:spPr/>
      <dgm:t>
        <a:bodyPr/>
        <a:lstStyle/>
        <a:p>
          <a:endParaRPr lang="en-US"/>
        </a:p>
      </dgm:t>
    </dgm:pt>
    <dgm:pt modelId="{A6E31D9E-19A5-AF4F-9F0B-2EC59C916025}" type="sibTrans" cxnId="{5C62D7A3-007C-A043-AA20-09EEC5D239A4}">
      <dgm:prSet/>
      <dgm:spPr/>
      <dgm:t>
        <a:bodyPr/>
        <a:lstStyle/>
        <a:p>
          <a:endParaRPr lang="en-US"/>
        </a:p>
      </dgm:t>
    </dgm:pt>
    <dgm:pt modelId="{7093CE3E-4A9E-034D-BF37-5E07C1AB3BA2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AE766837-00BC-6A45-AF49-2CFC74988866}" type="parTrans" cxnId="{D7FA5718-6B02-5E44-9577-887EB6ADC8FF}">
      <dgm:prSet/>
      <dgm:spPr/>
      <dgm:t>
        <a:bodyPr/>
        <a:lstStyle/>
        <a:p>
          <a:endParaRPr lang="en-US"/>
        </a:p>
      </dgm:t>
    </dgm:pt>
    <dgm:pt modelId="{C4714FD7-09E4-9E49-9FA0-6CF0124315B0}" type="sibTrans" cxnId="{D7FA5718-6B02-5E44-9577-887EB6ADC8FF}">
      <dgm:prSet/>
      <dgm:spPr/>
      <dgm:t>
        <a:bodyPr/>
        <a:lstStyle/>
        <a:p>
          <a:endParaRPr lang="en-US"/>
        </a:p>
      </dgm:t>
    </dgm:pt>
    <dgm:pt modelId="{DD7DC78F-1CEB-4944-822A-70393C9554E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78A53708-211B-E847-85A8-AF9FC407FED8}" type="parTrans" cxnId="{4AA0F01B-E50C-BF43-B0F2-918CE0CB74AE}">
      <dgm:prSet/>
      <dgm:spPr/>
      <dgm:t>
        <a:bodyPr/>
        <a:lstStyle/>
        <a:p>
          <a:endParaRPr lang="en-US"/>
        </a:p>
      </dgm:t>
    </dgm:pt>
    <dgm:pt modelId="{84DB00A5-5FBF-5B4A-8FA8-2F093EB61AF3}" type="sibTrans" cxnId="{4AA0F01B-E50C-BF43-B0F2-918CE0CB74AE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4897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071D30FB-EA84-DE40-954A-F000892EB5B0}" type="presOf" srcId="{35A7364D-A069-BE4C-A031-CE1910D59ADE}" destId="{636935F6-9B11-45F4-99F8-FF5D7A878666}" srcOrd="0" destOrd="7" presId="urn:microsoft.com/office/officeart/2005/8/layout/vList2"/>
    <dgm:cxn modelId="{B53942EA-7D5C-C24F-B2E2-0BCC9EBF6F20}" type="presOf" srcId="{E4DB9441-2BF6-4776-A58A-98F58123AE1C}" destId="{984D5D2F-6F2F-480C-B280-7932F0EACD29}" srcOrd="0" destOrd="0" presId="urn:microsoft.com/office/officeart/2005/8/layout/vList2"/>
    <dgm:cxn modelId="{58A96B46-8DBE-2147-B6B7-BD4F7AACE91F}" srcId="{14082219-AB79-4A36-8DD8-465A262D507A}" destId="{C100D30A-21D3-E84D-83CA-157DD0A6E8DD}" srcOrd="3" destOrd="0" parTransId="{EB2135AE-6A68-984B-90DD-54174BC796B0}" sibTransId="{8DD02602-DDA3-484E-9E10-FE3B07DF43C0}"/>
    <dgm:cxn modelId="{C7C26FB3-2395-6447-9A00-5807B16A7108}" type="presOf" srcId="{14082219-AB79-4A36-8DD8-465A262D507A}" destId="{A9111BB7-954E-4665-AE8C-1BD0D60829C9}" srcOrd="0" destOrd="0" presId="urn:microsoft.com/office/officeart/2005/8/layout/vList2"/>
    <dgm:cxn modelId="{8C5CBA08-B309-3144-A47B-B7D8ADC36DC1}" srcId="{14082219-AB79-4A36-8DD8-465A262D507A}" destId="{20A612A7-CB0D-9448-A355-6931F33F0D9B}" srcOrd="6" destOrd="0" parTransId="{FBC45615-8259-3548-8FBC-4352B506F1E5}" sibTransId="{E6F0F417-57B5-4142-A94B-2CD07B793589}"/>
    <dgm:cxn modelId="{E889792F-38FD-A147-9935-A7A4D4C1885C}" type="presOf" srcId="{7093CE3E-4A9E-034D-BF37-5E07C1AB3BA2}" destId="{636935F6-9B11-45F4-99F8-FF5D7A878666}" srcOrd="0" destOrd="8" presId="urn:microsoft.com/office/officeart/2005/8/layout/vList2"/>
    <dgm:cxn modelId="{777A5752-0135-604D-86DF-59F964D3A52C}" type="presOf" srcId="{E25A9285-9075-7E4D-8CB2-564E4C2F656C}" destId="{636935F6-9B11-45F4-99F8-FF5D7A878666}" srcOrd="0" destOrd="5" presId="urn:microsoft.com/office/officeart/2005/8/layout/vList2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0A14F498-BAEC-6B40-B09E-208765E42824}" type="presOf" srcId="{F427D8F5-90AC-2940-BAF4-1FCF9D4352E0}" destId="{636935F6-9B11-45F4-99F8-FF5D7A878666}" srcOrd="0" destOrd="9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52850949-2024-C846-9478-31D83325A62C}" type="presOf" srcId="{DD7DC78F-1CEB-4944-822A-70393C9554E0}" destId="{636935F6-9B11-45F4-99F8-FF5D7A878666}" srcOrd="0" destOrd="2" presId="urn:microsoft.com/office/officeart/2005/8/layout/vList2"/>
    <dgm:cxn modelId="{15148F08-CDF0-6B49-BCD6-AFD5D63127D7}" srcId="{14082219-AB79-4A36-8DD8-465A262D507A}" destId="{E25A9285-9075-7E4D-8CB2-564E4C2F656C}" srcOrd="5" destOrd="0" parTransId="{534AEC98-B2A3-9740-95FF-D8431582DFCF}" sibTransId="{CF31DD47-8314-DD4F-88E4-CB2509558C66}"/>
    <dgm:cxn modelId="{0A8CB34A-195A-2549-88AC-4CF7A17BE6AC}" type="presOf" srcId="{C100D30A-21D3-E84D-83CA-157DD0A6E8DD}" destId="{636935F6-9B11-45F4-99F8-FF5D7A878666}" srcOrd="0" destOrd="3" presId="urn:microsoft.com/office/officeart/2005/8/layout/vList2"/>
    <dgm:cxn modelId="{4E4ACAC5-86C0-2A40-AE98-CCD19D526C5B}" srcId="{14082219-AB79-4A36-8DD8-465A262D507A}" destId="{F427D8F5-90AC-2940-BAF4-1FCF9D4352E0}" srcOrd="9" destOrd="0" parTransId="{B1F7361E-17FE-174C-A327-339D5181299B}" sibTransId="{EF123144-D93B-AB40-A505-105BD276B2C7}"/>
    <dgm:cxn modelId="{55C2FDB1-10CC-2D49-88DB-D43D9AD88327}" type="presOf" srcId="{20A612A7-CB0D-9448-A355-6931F33F0D9B}" destId="{636935F6-9B11-45F4-99F8-FF5D7A878666}" srcOrd="0" destOrd="6" presId="urn:microsoft.com/office/officeart/2005/8/layout/vList2"/>
    <dgm:cxn modelId="{4AA0F01B-E50C-BF43-B0F2-918CE0CB74AE}" srcId="{14082219-AB79-4A36-8DD8-465A262D507A}" destId="{DD7DC78F-1CEB-4944-822A-70393C9554E0}" srcOrd="2" destOrd="0" parTransId="{78A53708-211B-E847-85A8-AF9FC407FED8}" sibTransId="{84DB00A5-5FBF-5B4A-8FA8-2F093EB61AF3}"/>
    <dgm:cxn modelId="{5DD0DBA3-C6DF-CB43-990E-97508FDC1367}" type="presOf" srcId="{DD3CE9D7-008E-4C4F-8F8E-AFD6A526435D}" destId="{F50B825B-1275-4593-B791-AAD5CAACE098}" srcOrd="0" destOrd="0" presId="urn:microsoft.com/office/officeart/2005/8/layout/vList2"/>
    <dgm:cxn modelId="{73BEF0F2-7862-004E-94E8-4D24CEBBC051}" srcId="{14082219-AB79-4A36-8DD8-465A262D507A}" destId="{1B30DD62-0998-C040-BE75-0741FB351BB5}" srcOrd="4" destOrd="0" parTransId="{07ED7D64-D675-AB4C-B770-471DE55665C2}" sibTransId="{C9EFC455-47DC-3147-9270-B6B24BEDF2CA}"/>
    <dgm:cxn modelId="{D7FA5718-6B02-5E44-9577-887EB6ADC8FF}" srcId="{14082219-AB79-4A36-8DD8-465A262D507A}" destId="{7093CE3E-4A9E-034D-BF37-5E07C1AB3BA2}" srcOrd="8" destOrd="0" parTransId="{AE766837-00BC-6A45-AF49-2CFC74988866}" sibTransId="{C4714FD7-09E4-9E49-9FA0-6CF0124315B0}"/>
    <dgm:cxn modelId="{5C62D7A3-007C-A043-AA20-09EEC5D239A4}" srcId="{14082219-AB79-4A36-8DD8-465A262D507A}" destId="{35A7364D-A069-BE4C-A031-CE1910D59ADE}" srcOrd="7" destOrd="0" parTransId="{D2497DFD-E940-C84E-AC2F-A148034CF8A8}" sibTransId="{A6E31D9E-19A5-AF4F-9F0B-2EC59C916025}"/>
    <dgm:cxn modelId="{1F7EA4C1-6224-5C49-949E-2E47AEB7FDB3}" type="presOf" srcId="{1B30DD62-0998-C040-BE75-0741FB351BB5}" destId="{636935F6-9B11-45F4-99F8-FF5D7A878666}" srcOrd="0" destOrd="4" presId="urn:microsoft.com/office/officeart/2005/8/layout/vList2"/>
    <dgm:cxn modelId="{A837F2B6-E40D-4141-B436-F9433066A280}" srcId="{14082219-AB79-4A36-8DD8-465A262D507A}" destId="{1DFF920B-498F-514E-92BC-94306FC2566C}" srcOrd="1" destOrd="0" parTransId="{3900BE1E-A0B9-954A-80F2-790DD8DA8A60}" sibTransId="{0A026B2A-78A7-2F4E-8356-6C1DD5D38732}"/>
    <dgm:cxn modelId="{5047B920-B3F1-7344-A136-4F3B8D76C87C}" type="presOf" srcId="{C04CC31D-5BC1-4237-8CE1-C97D342E4BE8}" destId="{636935F6-9B11-45F4-99F8-FF5D7A878666}" srcOrd="0" destOrd="0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DE50C1A4-8CD1-7344-A7AA-DB9C808382E4}" type="presOf" srcId="{1DFF920B-498F-514E-92BC-94306FC2566C}" destId="{636935F6-9B11-45F4-99F8-FF5D7A878666}" srcOrd="0" destOrd="1" presId="urn:microsoft.com/office/officeart/2005/8/layout/vList2"/>
    <dgm:cxn modelId="{6F1E9C23-5511-9D49-8E21-C48FF134F683}" type="presParOf" srcId="{F50B825B-1275-4593-B791-AAD5CAACE098}" destId="{984D5D2F-6F2F-480C-B280-7932F0EACD29}" srcOrd="0" destOrd="0" presId="urn:microsoft.com/office/officeart/2005/8/layout/vList2"/>
    <dgm:cxn modelId="{5E290659-90B0-0349-83E1-6423ABD76E95}" type="presParOf" srcId="{F50B825B-1275-4593-B791-AAD5CAACE098}" destId="{6623B99F-1DB7-4DC3-AB2F-CE5A6CA15E2A}" srcOrd="1" destOrd="0" presId="urn:microsoft.com/office/officeart/2005/8/layout/vList2"/>
    <dgm:cxn modelId="{1025CE38-CD5E-9D4B-A304-498EBB290172}" type="presParOf" srcId="{F50B825B-1275-4593-B791-AAD5CAACE098}" destId="{A9111BB7-954E-4665-AE8C-1BD0D60829C9}" srcOrd="2" destOrd="0" presId="urn:microsoft.com/office/officeart/2005/8/layout/vList2"/>
    <dgm:cxn modelId="{786A86FA-3BE8-414D-8236-3F974D880CCD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/>
      <dgm:spPr/>
      <dgm:t>
        <a:bodyPr/>
        <a:lstStyle/>
        <a:p>
          <a:r>
            <a:rPr lang="en-US" dirty="0"/>
            <a:t>Model achieves a good classification performance across a range of text classification tasks (like Sentiment Analysis) and has since become a standard baseline for new text classification architectures</a:t>
          </a:r>
        </a:p>
        <a:p>
          <a:r>
            <a:rPr lang="en-US" dirty="0"/>
            <a:t>The first layers embeds words into low-dimensional vectors</a:t>
          </a:r>
        </a:p>
        <a:p>
          <a:r>
            <a:rPr lang="en-US" dirty="0"/>
            <a:t>The next layer performs convolutions over the embedded word vectors using multiple filter sizes</a:t>
          </a:r>
          <a:endParaRPr lang="en-US" dirty="0"/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/>
      <dgm:spPr/>
      <dgm:t>
        <a:bodyPr/>
        <a:lstStyle/>
        <a:p>
          <a:r>
            <a:rPr lang="en-US" dirty="0"/>
            <a:t>Steps involved during building the CNN: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Train a convolutional deep network model on product review sentences from Amazon labeled with their sentiment </a:t>
          </a:r>
          <a:endParaRPr lang="en-US" dirty="0"/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46172A6C-5982-4C0F-9AC4-29A947D283B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Sampling the train dataset by splitting it into 75% train data and 25% test data</a:t>
          </a:r>
        </a:p>
      </dgm:t>
    </dgm:pt>
    <dgm:pt modelId="{D2DB5ABB-635A-4460-A601-8AC4F7E4ADA1}" type="parTrans" cxnId="{58E3B0D5-AC25-438B-B424-C482BBA4513C}">
      <dgm:prSet/>
      <dgm:spPr/>
      <dgm:t>
        <a:bodyPr/>
        <a:lstStyle/>
        <a:p>
          <a:endParaRPr lang="en-US"/>
        </a:p>
      </dgm:t>
    </dgm:pt>
    <dgm:pt modelId="{08C71950-2146-4CBD-A589-61E87C832FEF}" type="sibTrans" cxnId="{58E3B0D5-AC25-438B-B424-C482BBA4513C}">
      <dgm:prSet/>
      <dgm:spPr/>
      <dgm:t>
        <a:bodyPr/>
        <a:lstStyle/>
        <a:p>
          <a:endParaRPr lang="en-US"/>
        </a:p>
      </dgm:t>
    </dgm:pt>
    <dgm:pt modelId="{00F63FF3-4B19-44E8-BF9A-93296CF3010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Building the CNN model using the train data and checking the predicted data accuracy using confusion matrix</a:t>
          </a:r>
        </a:p>
      </dgm:t>
    </dgm:pt>
    <dgm:pt modelId="{6A182FAA-7002-4434-8CE6-3737361ABF45}" type="parTrans" cxnId="{355C023B-3F3A-4DAE-A883-0554B74A9005}">
      <dgm:prSet/>
      <dgm:spPr/>
      <dgm:t>
        <a:bodyPr/>
        <a:lstStyle/>
        <a:p>
          <a:endParaRPr lang="en-US"/>
        </a:p>
      </dgm:t>
    </dgm:pt>
    <dgm:pt modelId="{AC8A6496-A439-4C56-8007-5BBC8B9A804C}" type="sibTrans" cxnId="{355C023B-3F3A-4DAE-A883-0554B74A9005}">
      <dgm:prSet/>
      <dgm:spPr/>
      <dgm:t>
        <a:bodyPr/>
        <a:lstStyle/>
        <a:p>
          <a:endParaRPr lang="en-US"/>
        </a:p>
      </dgm:t>
    </dgm:pt>
    <dgm:pt modelId="{5FA3C367-4EC3-4D6B-AD2A-934C0EFE50D3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Evaluate the model accuracy using the Confusion Matrix function of caret package</a:t>
          </a:r>
        </a:p>
      </dgm:t>
    </dgm:pt>
    <dgm:pt modelId="{3A5010BA-8B9E-4EFB-BBB6-3D6C09D5FDC9}" type="parTrans" cxnId="{D599D6AD-9D93-4BED-8BA8-411EA2AF0881}">
      <dgm:prSet/>
      <dgm:spPr/>
      <dgm:t>
        <a:bodyPr/>
        <a:lstStyle/>
        <a:p>
          <a:endParaRPr lang="en-US"/>
        </a:p>
      </dgm:t>
    </dgm:pt>
    <dgm:pt modelId="{D7D03D50-B506-4F11-A1C8-223379A696ED}" type="sibTrans" cxnId="{D599D6AD-9D93-4BED-8BA8-411EA2AF0881}">
      <dgm:prSet/>
      <dgm:spPr/>
      <dgm:t>
        <a:bodyPr/>
        <a:lstStyle/>
        <a:p>
          <a:endParaRPr lang="en-US"/>
        </a:p>
      </dgm:t>
    </dgm:pt>
    <dgm:pt modelId="{9E5B1B5D-FC39-4A44-86DB-788F0AFD5696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The result is a model that can classify a sentence based on its sentiment (with 1 being a positive sentiment, 0 being a negative sentiment) </a:t>
          </a:r>
        </a:p>
      </dgm:t>
    </dgm:pt>
    <dgm:pt modelId="{764BF216-CCAD-412D-873E-3AA0BEBDFD3A}" type="parTrans" cxnId="{4A66859C-EE9D-4282-B902-FF5CE9E1837B}">
      <dgm:prSet/>
      <dgm:spPr/>
      <dgm:t>
        <a:bodyPr/>
        <a:lstStyle/>
        <a:p>
          <a:endParaRPr lang="en-US"/>
        </a:p>
      </dgm:t>
    </dgm:pt>
    <dgm:pt modelId="{64DDE672-2813-4930-A4F1-08EE8DB2F8ED}" type="sibTrans" cxnId="{4A66859C-EE9D-4282-B902-FF5CE9E1837B}">
      <dgm:prSet/>
      <dgm:spPr/>
      <dgm:t>
        <a:bodyPr/>
        <a:lstStyle/>
        <a:p>
          <a:endParaRPr lang="en-US"/>
        </a:p>
      </dgm:t>
    </dgm:pt>
    <dgm:pt modelId="{C18F12DC-C0FB-41EC-A6A2-47363ACC722A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Fetched the labeled training data of positive and negative sentiment sentences</a:t>
          </a:r>
        </a:p>
      </dgm:t>
    </dgm:pt>
    <dgm:pt modelId="{4463AA2B-7464-41E5-980B-30FDFBCB85BC}" type="parTrans" cxnId="{9715A048-D633-4786-9151-9C4E482CC531}">
      <dgm:prSet/>
      <dgm:spPr/>
      <dgm:t>
        <a:bodyPr/>
        <a:lstStyle/>
        <a:p>
          <a:endParaRPr lang="en-US"/>
        </a:p>
      </dgm:t>
    </dgm:pt>
    <dgm:pt modelId="{29473285-AF0B-4093-9D76-4BC3E97FB6E8}" type="sibTrans" cxnId="{9715A048-D633-4786-9151-9C4E482CC531}">
      <dgm:prSet/>
      <dgm:spPr/>
      <dgm:t>
        <a:bodyPr/>
        <a:lstStyle/>
        <a:p>
          <a:endParaRPr lang="en-US"/>
        </a:p>
      </dgm:t>
    </dgm:pt>
    <dgm:pt modelId="{52961786-5832-469F-9053-D857D5CC745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</a:t>
          </a:r>
          <a:r>
            <a:rPr lang="en-US" dirty="0"/>
            <a:t>Processed it into sets of vectors that are then split into train and test </a:t>
          </a:r>
          <a:endParaRPr lang="en-US" dirty="0"/>
        </a:p>
      </dgm:t>
    </dgm:pt>
    <dgm:pt modelId="{6BCA0457-E751-4949-A36F-E8AC75A794FC}" type="parTrans" cxnId="{4F13D899-AA0A-489E-8EFB-43C8968C934A}">
      <dgm:prSet/>
      <dgm:spPr/>
      <dgm:t>
        <a:bodyPr/>
        <a:lstStyle/>
        <a:p>
          <a:endParaRPr lang="en-US"/>
        </a:p>
      </dgm:t>
    </dgm:pt>
    <dgm:pt modelId="{3642FDF9-03F1-4794-909E-7D1C89FBFD19}" type="sibTrans" cxnId="{4F13D899-AA0A-489E-8EFB-43C8968C934A}">
      <dgm:prSet/>
      <dgm:spPr/>
      <dgm:t>
        <a:bodyPr/>
        <a:lstStyle/>
        <a:p>
          <a:endParaRPr lang="en-US"/>
        </a:p>
      </dgm:t>
    </dgm:pt>
    <dgm:pt modelId="{5DC48F3C-6015-461F-9E81-5650AA5C3573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</a:t>
          </a:r>
          <a:r>
            <a:rPr lang="en-US" dirty="0"/>
            <a:t>Executed the training and testing, which in-part mxnet automatically does</a:t>
          </a:r>
          <a:endParaRPr lang="en-US" dirty="0"/>
        </a:p>
      </dgm:t>
    </dgm:pt>
    <dgm:pt modelId="{492C1419-B02D-4D0A-875D-FB6E749C4DBE}" type="parTrans" cxnId="{30F70461-8418-425E-8C78-EC3DF24ADF28}">
      <dgm:prSet/>
      <dgm:spPr/>
      <dgm:t>
        <a:bodyPr/>
        <a:lstStyle/>
        <a:p>
          <a:endParaRPr lang="en-US"/>
        </a:p>
      </dgm:t>
    </dgm:pt>
    <dgm:pt modelId="{B789C4A2-AF0D-47B0-AE16-3EC4D95F3032}" type="sibTrans" cxnId="{30F70461-8418-425E-8C78-EC3DF24ADF28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ScaleY="44783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17281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E6452E16-E854-4A49-AFD4-D6EEB60EFF78}" type="presOf" srcId="{14082219-AB79-4A36-8DD8-465A262D507A}" destId="{A9111BB7-954E-4665-AE8C-1BD0D60829C9}" srcOrd="0" destOrd="0" presId="urn:microsoft.com/office/officeart/2005/8/layout/vList2"/>
    <dgm:cxn modelId="{9715A048-D633-4786-9151-9C4E482CC531}" srcId="{14082219-AB79-4A36-8DD8-465A262D507A}" destId="{C18F12DC-C0FB-41EC-A6A2-47363ACC722A}" srcOrd="2" destOrd="0" parTransId="{4463AA2B-7464-41E5-980B-30FDFBCB85BC}" sibTransId="{29473285-AF0B-4093-9D76-4BC3E97FB6E8}"/>
    <dgm:cxn modelId="{30F70461-8418-425E-8C78-EC3DF24ADF28}" srcId="{14082219-AB79-4A36-8DD8-465A262D507A}" destId="{5DC48F3C-6015-461F-9E81-5650AA5C3573}" srcOrd="5" destOrd="0" parTransId="{492C1419-B02D-4D0A-875D-FB6E749C4DBE}" sibTransId="{B789C4A2-AF0D-47B0-AE16-3EC4D95F3032}"/>
    <dgm:cxn modelId="{C15B4D32-A45B-462F-9B54-783BF8AE0CCC}" type="presOf" srcId="{C04CC31D-5BC1-4237-8CE1-C97D342E4BE8}" destId="{636935F6-9B11-45F4-99F8-FF5D7A878666}" srcOrd="0" destOrd="0" presId="urn:microsoft.com/office/officeart/2005/8/layout/vList2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4A66859C-EE9D-4282-B902-FF5CE9E1837B}" srcId="{14082219-AB79-4A36-8DD8-465A262D507A}" destId="{9E5B1B5D-FC39-4A44-86DB-788F0AFD5696}" srcOrd="1" destOrd="0" parTransId="{764BF216-CCAD-412D-873E-3AA0BEBDFD3A}" sibTransId="{64DDE672-2813-4930-A4F1-08EE8DB2F8ED}"/>
    <dgm:cxn modelId="{C17D82C4-0143-4C0B-8DD2-83550B669CFD}" type="presOf" srcId="{DD3CE9D7-008E-4C4F-8F8E-AFD6A526435D}" destId="{F50B825B-1275-4593-B791-AAD5CAACE098}" srcOrd="0" destOrd="0" presId="urn:microsoft.com/office/officeart/2005/8/layout/vList2"/>
    <dgm:cxn modelId="{840253EB-88DF-4AE2-9713-1F3ED09C364B}" type="presOf" srcId="{5FA3C367-4EC3-4D6B-AD2A-934C0EFE50D3}" destId="{636935F6-9B11-45F4-99F8-FF5D7A878666}" srcOrd="0" destOrd="7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1EE98C4C-498E-4D62-A441-14A01F6CFFB3}" type="presOf" srcId="{5DC48F3C-6015-461F-9E81-5650AA5C3573}" destId="{636935F6-9B11-45F4-99F8-FF5D7A878666}" srcOrd="0" destOrd="5" presId="urn:microsoft.com/office/officeart/2005/8/layout/vList2"/>
    <dgm:cxn modelId="{A0AA13B7-D27E-42A1-BB27-40E3CE588F83}" type="presOf" srcId="{46172A6C-5982-4C0F-9AC4-29A947D283BC}" destId="{636935F6-9B11-45F4-99F8-FF5D7A878666}" srcOrd="0" destOrd="4" presId="urn:microsoft.com/office/officeart/2005/8/layout/vList2"/>
    <dgm:cxn modelId="{72F3C509-CC7E-4840-A01F-62133686230A}" type="presOf" srcId="{00F63FF3-4B19-44E8-BF9A-93296CF30100}" destId="{636935F6-9B11-45F4-99F8-FF5D7A878666}" srcOrd="0" destOrd="6" presId="urn:microsoft.com/office/officeart/2005/8/layout/vList2"/>
    <dgm:cxn modelId="{58E3B0D5-AC25-438B-B424-C482BBA4513C}" srcId="{14082219-AB79-4A36-8DD8-465A262D507A}" destId="{46172A6C-5982-4C0F-9AC4-29A947D283BC}" srcOrd="4" destOrd="0" parTransId="{D2DB5ABB-635A-4460-A601-8AC4F7E4ADA1}" sibTransId="{08C71950-2146-4CBD-A589-61E87C832FEF}"/>
    <dgm:cxn modelId="{16A2BAE2-7A18-4C8B-949D-89B67E254199}" type="presOf" srcId="{C18F12DC-C0FB-41EC-A6A2-47363ACC722A}" destId="{636935F6-9B11-45F4-99F8-FF5D7A878666}" srcOrd="0" destOrd="2" presId="urn:microsoft.com/office/officeart/2005/8/layout/vList2"/>
    <dgm:cxn modelId="{4F13D899-AA0A-489E-8EFB-43C8968C934A}" srcId="{14082219-AB79-4A36-8DD8-465A262D507A}" destId="{52961786-5832-469F-9053-D857D5CC7458}" srcOrd="3" destOrd="0" parTransId="{6BCA0457-E751-4949-A36F-E8AC75A794FC}" sibTransId="{3642FDF9-03F1-4794-909E-7D1C89FBFD19}"/>
    <dgm:cxn modelId="{194B481B-4CED-4731-BE3C-7385B97A0BA1}" type="presOf" srcId="{9E5B1B5D-FC39-4A44-86DB-788F0AFD5696}" destId="{636935F6-9B11-45F4-99F8-FF5D7A878666}" srcOrd="0" destOrd="1" presId="urn:microsoft.com/office/officeart/2005/8/layout/vList2"/>
    <dgm:cxn modelId="{464D4676-93A5-4331-A7F3-D666B1B49BF3}" type="presOf" srcId="{E4DB9441-2BF6-4776-A58A-98F58123AE1C}" destId="{984D5D2F-6F2F-480C-B280-7932F0EACD29}" srcOrd="0" destOrd="0" presId="urn:microsoft.com/office/officeart/2005/8/layout/vList2"/>
    <dgm:cxn modelId="{D599D6AD-9D93-4BED-8BA8-411EA2AF0881}" srcId="{14082219-AB79-4A36-8DD8-465A262D507A}" destId="{5FA3C367-4EC3-4D6B-AD2A-934C0EFE50D3}" srcOrd="7" destOrd="0" parTransId="{3A5010BA-8B9E-4EFB-BBB6-3D6C09D5FDC9}" sibTransId="{D7D03D50-B506-4F11-A1C8-223379A696ED}"/>
    <dgm:cxn modelId="{618A1176-D7D0-4539-8BD7-7F14110C05E0}" type="presOf" srcId="{52961786-5832-469F-9053-D857D5CC7458}" destId="{636935F6-9B11-45F4-99F8-FF5D7A878666}" srcOrd="0" destOrd="3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355C023B-3F3A-4DAE-A883-0554B74A9005}" srcId="{14082219-AB79-4A36-8DD8-465A262D507A}" destId="{00F63FF3-4B19-44E8-BF9A-93296CF30100}" srcOrd="6" destOrd="0" parTransId="{6A182FAA-7002-4434-8CE6-3737361ABF45}" sibTransId="{AC8A6496-A439-4C56-8007-5BBC8B9A804C}"/>
    <dgm:cxn modelId="{9A609D8B-8FC0-40DD-A05F-4D36AF4C5C66}" type="presParOf" srcId="{F50B825B-1275-4593-B791-AAD5CAACE098}" destId="{984D5D2F-6F2F-480C-B280-7932F0EACD29}" srcOrd="0" destOrd="0" presId="urn:microsoft.com/office/officeart/2005/8/layout/vList2"/>
    <dgm:cxn modelId="{3FB88443-442D-44BB-90BD-02F340A3224E}" type="presParOf" srcId="{F50B825B-1275-4593-B791-AAD5CAACE098}" destId="{6623B99F-1DB7-4DC3-AB2F-CE5A6CA15E2A}" srcOrd="1" destOrd="0" presId="urn:microsoft.com/office/officeart/2005/8/layout/vList2"/>
    <dgm:cxn modelId="{AF1CFE46-ADD9-44D4-90CB-E0699CF793D9}" type="presParOf" srcId="{F50B825B-1275-4593-B791-AAD5CAACE098}" destId="{A9111BB7-954E-4665-AE8C-1BD0D60829C9}" srcOrd="2" destOrd="0" presId="urn:microsoft.com/office/officeart/2005/8/layout/vList2"/>
    <dgm:cxn modelId="{00452C12-807E-403E-A74A-1C302A05B2B7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F1D96B-DBC1-4CCA-82A8-0DD859B8BECA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C3FD04-F3E9-46B4-81BB-1243A026CB7D}">
      <dgm:prSet/>
      <dgm:spPr/>
      <dgm:t>
        <a:bodyPr/>
        <a:lstStyle/>
        <a:p>
          <a:r>
            <a:rPr lang="en-US" b="0" i="0"/>
            <a:t>Previously the data had many missing and noise. By preprocessing  the data all the noise and outliers are removed. </a:t>
          </a:r>
          <a:endParaRPr lang="en-US" dirty="0"/>
        </a:p>
      </dgm:t>
    </dgm:pt>
    <dgm:pt modelId="{F245B1F1-D2BD-4904-901C-AAAAAAD338DB}" type="parTrans" cxnId="{87E0040D-4D50-4A1D-BCD3-5AFCCD3726C8}">
      <dgm:prSet/>
      <dgm:spPr/>
      <dgm:t>
        <a:bodyPr/>
        <a:lstStyle/>
        <a:p>
          <a:endParaRPr lang="en-US"/>
        </a:p>
      </dgm:t>
    </dgm:pt>
    <dgm:pt modelId="{08F8739C-26BB-46E4-B434-439CE01BDFA2}" type="sibTrans" cxnId="{87E0040D-4D50-4A1D-BCD3-5AFCCD3726C8}">
      <dgm:prSet/>
      <dgm:spPr/>
      <dgm:t>
        <a:bodyPr/>
        <a:lstStyle/>
        <a:p>
          <a:endParaRPr lang="en-US"/>
        </a:p>
      </dgm:t>
    </dgm:pt>
    <dgm:pt modelId="{6BB6F87D-EC89-44F0-8532-1BC7954E1655}">
      <dgm:prSet/>
      <dgm:spPr/>
      <dgm:t>
        <a:bodyPr/>
        <a:lstStyle/>
        <a:p>
          <a:r>
            <a:rPr lang="en-US" dirty="0"/>
            <a:t>After applying the three models on preprocessed data, we predicted the level of risk and eligibility for applicants.</a:t>
          </a:r>
        </a:p>
      </dgm:t>
    </dgm:pt>
    <dgm:pt modelId="{104A06D3-3A3E-4BEE-ABF3-0744906A9E0B}" type="parTrans" cxnId="{5F7099C8-7478-4D51-89EA-220B789456BB}">
      <dgm:prSet/>
      <dgm:spPr/>
      <dgm:t>
        <a:bodyPr/>
        <a:lstStyle/>
        <a:p>
          <a:endParaRPr lang="en-US"/>
        </a:p>
      </dgm:t>
    </dgm:pt>
    <dgm:pt modelId="{3769FF2B-A2B1-4C23-B75C-370EFC6B7131}" type="sibTrans" cxnId="{5F7099C8-7478-4D51-89EA-220B789456BB}">
      <dgm:prSet/>
      <dgm:spPr/>
      <dgm:t>
        <a:bodyPr/>
        <a:lstStyle/>
        <a:p>
          <a:endParaRPr lang="en-US"/>
        </a:p>
      </dgm:t>
    </dgm:pt>
    <dgm:pt modelId="{C4FB98E9-EF37-4D1C-B8DE-2A89F5A7CBA2}">
      <dgm:prSet/>
      <dgm:spPr/>
      <dgm:t>
        <a:bodyPr/>
        <a:lstStyle/>
        <a:p>
          <a:r>
            <a:rPr lang="en-US" b="0" i="0"/>
            <a:t>Three different results has been obtained, based on which the error, performance and accuracy level is computed</a:t>
          </a:r>
          <a:endParaRPr lang="en-US" dirty="0"/>
        </a:p>
      </dgm:t>
    </dgm:pt>
    <dgm:pt modelId="{6F08AD07-700D-4FC5-924D-5BB78CE81B2B}" type="parTrans" cxnId="{045CFA72-F4E4-4C4E-BA85-87E141F71B33}">
      <dgm:prSet/>
      <dgm:spPr/>
      <dgm:t>
        <a:bodyPr/>
        <a:lstStyle/>
        <a:p>
          <a:endParaRPr lang="en-US"/>
        </a:p>
      </dgm:t>
    </dgm:pt>
    <dgm:pt modelId="{CF368F2F-D1CB-4356-AC28-FA1E9D65ED33}" type="sibTrans" cxnId="{045CFA72-F4E4-4C4E-BA85-87E141F71B33}">
      <dgm:prSet/>
      <dgm:spPr/>
      <dgm:t>
        <a:bodyPr/>
        <a:lstStyle/>
        <a:p>
          <a:endParaRPr lang="en-US"/>
        </a:p>
      </dgm:t>
    </dgm:pt>
    <dgm:pt modelId="{CAEA3257-2571-4E56-BD91-0C19E33C9D9A}">
      <dgm:prSet/>
      <dgm:spPr/>
      <dgm:t>
        <a:bodyPr/>
        <a:lstStyle/>
        <a:p>
          <a:r>
            <a:rPr lang="en-US" b="0" i="0"/>
            <a:t>Comparing the three accuracy levels  the </a:t>
          </a:r>
          <a:r>
            <a:rPr lang="en-US" b="1" i="0"/>
            <a:t>root mean square error(RMSE) of linear regression is the lowest(0.0216). </a:t>
          </a:r>
          <a:r>
            <a:rPr lang="en-US" b="0" i="0"/>
            <a:t>In </a:t>
          </a:r>
          <a:r>
            <a:rPr lang="en-US" b="1" i="0"/>
            <a:t>SVM</a:t>
          </a:r>
          <a:r>
            <a:rPr lang="en-US" b="0" i="0"/>
            <a:t> the accuracy level obtained from </a:t>
          </a:r>
          <a:r>
            <a:rPr lang="en-US" b="1" i="0"/>
            <a:t>RMSE is 0.058</a:t>
          </a:r>
          <a:r>
            <a:rPr lang="en-US" b="0" i="0"/>
            <a:t>. And in </a:t>
          </a:r>
          <a:r>
            <a:rPr lang="en-US" b="1" i="0"/>
            <a:t>decision tree the RMSE value is 2.02</a:t>
          </a:r>
          <a:r>
            <a:rPr lang="en-US" b="0" i="0"/>
            <a:t>. Hence linear regression is best model to predict Prudential life insurance dataset.</a:t>
          </a:r>
          <a:endParaRPr lang="en-US" dirty="0"/>
        </a:p>
      </dgm:t>
    </dgm:pt>
    <dgm:pt modelId="{C23F9344-9057-4E4C-839D-E35B6717784E}" type="parTrans" cxnId="{6BA371DB-19AF-4207-BFF8-F47A36BC0FF1}">
      <dgm:prSet/>
      <dgm:spPr/>
      <dgm:t>
        <a:bodyPr/>
        <a:lstStyle/>
        <a:p>
          <a:endParaRPr lang="en-US"/>
        </a:p>
      </dgm:t>
    </dgm:pt>
    <dgm:pt modelId="{AABCDF6F-370D-46CF-AB5A-C3AFE38732EB}" type="sibTrans" cxnId="{6BA371DB-19AF-4207-BFF8-F47A36BC0FF1}">
      <dgm:prSet/>
      <dgm:spPr/>
      <dgm:t>
        <a:bodyPr/>
        <a:lstStyle/>
        <a:p>
          <a:endParaRPr lang="en-US"/>
        </a:p>
      </dgm:t>
    </dgm:pt>
    <dgm:pt modelId="{1FC54C77-C37E-4F6D-8D88-872C3AA97586}" type="pres">
      <dgm:prSet presAssocID="{C3F1D96B-DBC1-4CCA-82A8-0DD859B8BECA}" presName="CompostProcess" presStyleCnt="0">
        <dgm:presLayoutVars>
          <dgm:dir/>
          <dgm:resizeHandles val="exact"/>
        </dgm:presLayoutVars>
      </dgm:prSet>
      <dgm:spPr/>
    </dgm:pt>
    <dgm:pt modelId="{942C909F-B3A1-4B97-B7A5-1BA0374F6ADC}" type="pres">
      <dgm:prSet presAssocID="{C3F1D96B-DBC1-4CCA-82A8-0DD859B8BECA}" presName="arrow" presStyleLbl="bgShp" presStyleIdx="0" presStyleCnt="1"/>
      <dgm:spPr/>
    </dgm:pt>
    <dgm:pt modelId="{DBF78FCC-8692-46B5-A815-7C35C49D681B}" type="pres">
      <dgm:prSet presAssocID="{C3F1D96B-DBC1-4CCA-82A8-0DD859B8BECA}" presName="linearProcess" presStyleCnt="0"/>
      <dgm:spPr/>
    </dgm:pt>
    <dgm:pt modelId="{EC03EA29-398E-4E4B-A79C-88996754FC3F}" type="pres">
      <dgm:prSet presAssocID="{A3C3FD04-F3E9-46B4-81BB-1243A026CB7D}" presName="textNode" presStyleLbl="node1" presStyleIdx="0" presStyleCnt="4">
        <dgm:presLayoutVars>
          <dgm:bulletEnabled val="1"/>
        </dgm:presLayoutVars>
      </dgm:prSet>
      <dgm:spPr/>
    </dgm:pt>
    <dgm:pt modelId="{B30E7124-3DD7-480A-89D1-8E15B3064C14}" type="pres">
      <dgm:prSet presAssocID="{08F8739C-26BB-46E4-B434-439CE01BDFA2}" presName="sibTrans" presStyleCnt="0"/>
      <dgm:spPr/>
    </dgm:pt>
    <dgm:pt modelId="{59E9CF0F-CB53-400B-96E9-B6F5B3D7C3CE}" type="pres">
      <dgm:prSet presAssocID="{6BB6F87D-EC89-44F0-8532-1BC7954E1655}" presName="textNode" presStyleLbl="node1" presStyleIdx="1" presStyleCnt="4">
        <dgm:presLayoutVars>
          <dgm:bulletEnabled val="1"/>
        </dgm:presLayoutVars>
      </dgm:prSet>
      <dgm:spPr/>
    </dgm:pt>
    <dgm:pt modelId="{6A474E1E-ACB8-4CC9-B5F9-7664F546D0E8}" type="pres">
      <dgm:prSet presAssocID="{3769FF2B-A2B1-4C23-B75C-370EFC6B7131}" presName="sibTrans" presStyleCnt="0"/>
      <dgm:spPr/>
    </dgm:pt>
    <dgm:pt modelId="{01A651F9-0F11-47F8-903E-AD99CB8AD962}" type="pres">
      <dgm:prSet presAssocID="{C4FB98E9-EF37-4D1C-B8DE-2A89F5A7CBA2}" presName="textNode" presStyleLbl="node1" presStyleIdx="2" presStyleCnt="4">
        <dgm:presLayoutVars>
          <dgm:bulletEnabled val="1"/>
        </dgm:presLayoutVars>
      </dgm:prSet>
      <dgm:spPr/>
    </dgm:pt>
    <dgm:pt modelId="{853D34F7-E5D5-4F72-BBAC-1DA561F2FD3D}" type="pres">
      <dgm:prSet presAssocID="{CF368F2F-D1CB-4356-AC28-FA1E9D65ED33}" presName="sibTrans" presStyleCnt="0"/>
      <dgm:spPr/>
    </dgm:pt>
    <dgm:pt modelId="{DA876AAB-453B-45E5-8BE0-234A53D3C824}" type="pres">
      <dgm:prSet presAssocID="{CAEA3257-2571-4E56-BD91-0C19E33C9D9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7E0040D-4D50-4A1D-BCD3-5AFCCD3726C8}" srcId="{C3F1D96B-DBC1-4CCA-82A8-0DD859B8BECA}" destId="{A3C3FD04-F3E9-46B4-81BB-1243A026CB7D}" srcOrd="0" destOrd="0" parTransId="{F245B1F1-D2BD-4904-901C-AAAAAAD338DB}" sibTransId="{08F8739C-26BB-46E4-B434-439CE01BDFA2}"/>
    <dgm:cxn modelId="{578A1023-BB5E-4343-804D-11A3C4F60AA8}" type="presOf" srcId="{CAEA3257-2571-4E56-BD91-0C19E33C9D9A}" destId="{DA876AAB-453B-45E5-8BE0-234A53D3C824}" srcOrd="0" destOrd="0" presId="urn:microsoft.com/office/officeart/2005/8/layout/hProcess9"/>
    <dgm:cxn modelId="{5F7099C8-7478-4D51-89EA-220B789456BB}" srcId="{C3F1D96B-DBC1-4CCA-82A8-0DD859B8BECA}" destId="{6BB6F87D-EC89-44F0-8532-1BC7954E1655}" srcOrd="1" destOrd="0" parTransId="{104A06D3-3A3E-4BEE-ABF3-0744906A9E0B}" sibTransId="{3769FF2B-A2B1-4C23-B75C-370EFC6B7131}"/>
    <dgm:cxn modelId="{045CFA72-F4E4-4C4E-BA85-87E141F71B33}" srcId="{C3F1D96B-DBC1-4CCA-82A8-0DD859B8BECA}" destId="{C4FB98E9-EF37-4D1C-B8DE-2A89F5A7CBA2}" srcOrd="2" destOrd="0" parTransId="{6F08AD07-700D-4FC5-924D-5BB78CE81B2B}" sibTransId="{CF368F2F-D1CB-4356-AC28-FA1E9D65ED33}"/>
    <dgm:cxn modelId="{6BA371DB-19AF-4207-BFF8-F47A36BC0FF1}" srcId="{C3F1D96B-DBC1-4CCA-82A8-0DD859B8BECA}" destId="{CAEA3257-2571-4E56-BD91-0C19E33C9D9A}" srcOrd="3" destOrd="0" parTransId="{C23F9344-9057-4E4C-839D-E35B6717784E}" sibTransId="{AABCDF6F-370D-46CF-AB5A-C3AFE38732EB}"/>
    <dgm:cxn modelId="{AEE3E9EB-BFC4-48BF-8FC5-C1A810EA7411}" type="presOf" srcId="{A3C3FD04-F3E9-46B4-81BB-1243A026CB7D}" destId="{EC03EA29-398E-4E4B-A79C-88996754FC3F}" srcOrd="0" destOrd="0" presId="urn:microsoft.com/office/officeart/2005/8/layout/hProcess9"/>
    <dgm:cxn modelId="{FFD8A7AA-5086-4DC1-8B7F-00201D39FD8D}" type="presOf" srcId="{C4FB98E9-EF37-4D1C-B8DE-2A89F5A7CBA2}" destId="{01A651F9-0F11-47F8-903E-AD99CB8AD962}" srcOrd="0" destOrd="0" presId="urn:microsoft.com/office/officeart/2005/8/layout/hProcess9"/>
    <dgm:cxn modelId="{1CE25072-4950-4BCC-A704-A056AAE0C660}" type="presOf" srcId="{C3F1D96B-DBC1-4CCA-82A8-0DD859B8BECA}" destId="{1FC54C77-C37E-4F6D-8D88-872C3AA97586}" srcOrd="0" destOrd="0" presId="urn:microsoft.com/office/officeart/2005/8/layout/hProcess9"/>
    <dgm:cxn modelId="{1DDE04DC-0068-4826-B975-D83E64985593}" type="presOf" srcId="{6BB6F87D-EC89-44F0-8532-1BC7954E1655}" destId="{59E9CF0F-CB53-400B-96E9-B6F5B3D7C3CE}" srcOrd="0" destOrd="0" presId="urn:microsoft.com/office/officeart/2005/8/layout/hProcess9"/>
    <dgm:cxn modelId="{1969E064-672C-401E-8397-C44825C9197E}" type="presParOf" srcId="{1FC54C77-C37E-4F6D-8D88-872C3AA97586}" destId="{942C909F-B3A1-4B97-B7A5-1BA0374F6ADC}" srcOrd="0" destOrd="0" presId="urn:microsoft.com/office/officeart/2005/8/layout/hProcess9"/>
    <dgm:cxn modelId="{BD85B7DF-BB79-47CB-A357-214B276A882B}" type="presParOf" srcId="{1FC54C77-C37E-4F6D-8D88-872C3AA97586}" destId="{DBF78FCC-8692-46B5-A815-7C35C49D681B}" srcOrd="1" destOrd="0" presId="urn:microsoft.com/office/officeart/2005/8/layout/hProcess9"/>
    <dgm:cxn modelId="{22BBB427-7E76-45A1-8BE8-02121EF4D8C9}" type="presParOf" srcId="{DBF78FCC-8692-46B5-A815-7C35C49D681B}" destId="{EC03EA29-398E-4E4B-A79C-88996754FC3F}" srcOrd="0" destOrd="0" presId="urn:microsoft.com/office/officeart/2005/8/layout/hProcess9"/>
    <dgm:cxn modelId="{9B25CE45-0ED7-4888-9E60-D57252DCE1AF}" type="presParOf" srcId="{DBF78FCC-8692-46B5-A815-7C35C49D681B}" destId="{B30E7124-3DD7-480A-89D1-8E15B3064C14}" srcOrd="1" destOrd="0" presId="urn:microsoft.com/office/officeart/2005/8/layout/hProcess9"/>
    <dgm:cxn modelId="{67FEAF4B-9618-4444-8683-5FC9AD3FBCB5}" type="presParOf" srcId="{DBF78FCC-8692-46B5-A815-7C35C49D681B}" destId="{59E9CF0F-CB53-400B-96E9-B6F5B3D7C3CE}" srcOrd="2" destOrd="0" presId="urn:microsoft.com/office/officeart/2005/8/layout/hProcess9"/>
    <dgm:cxn modelId="{9AD15E48-7894-416B-8C9F-8497D7A94CC8}" type="presParOf" srcId="{DBF78FCC-8692-46B5-A815-7C35C49D681B}" destId="{6A474E1E-ACB8-4CC9-B5F9-7664F546D0E8}" srcOrd="3" destOrd="0" presId="urn:microsoft.com/office/officeart/2005/8/layout/hProcess9"/>
    <dgm:cxn modelId="{7CD35AAD-3095-4E3E-A701-DA91EFCF6356}" type="presParOf" srcId="{DBF78FCC-8692-46B5-A815-7C35C49D681B}" destId="{01A651F9-0F11-47F8-903E-AD99CB8AD962}" srcOrd="4" destOrd="0" presId="urn:microsoft.com/office/officeart/2005/8/layout/hProcess9"/>
    <dgm:cxn modelId="{269F5F6B-0829-492D-9D3C-2141FA592902}" type="presParOf" srcId="{DBF78FCC-8692-46B5-A815-7C35C49D681B}" destId="{853D34F7-E5D5-4F72-BBAC-1DA561F2FD3D}" srcOrd="5" destOrd="0" presId="urn:microsoft.com/office/officeart/2005/8/layout/hProcess9"/>
    <dgm:cxn modelId="{A0414EC1-7C59-4DA4-9810-3E1B117663D3}" type="presParOf" srcId="{DBF78FCC-8692-46B5-A815-7C35C49D681B}" destId="{DA876AAB-453B-45E5-8BE0-234A53D3C82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07141-A5D2-4517-BAF7-9BB70AEBAA4D}">
      <dsp:nvSpPr>
        <dsp:cNvPr id="0" name=""/>
        <dsp:cNvSpPr/>
      </dsp:nvSpPr>
      <dsp:spPr>
        <a:xfrm>
          <a:off x="6407528" y="0"/>
          <a:ext cx="5679649" cy="567964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1D61C3-F56C-46EF-A2C5-66B73241EA7A}">
      <dsp:nvSpPr>
        <dsp:cNvPr id="0" name=""/>
        <dsp:cNvSpPr/>
      </dsp:nvSpPr>
      <dsp:spPr>
        <a:xfrm>
          <a:off x="6921572" y="222103"/>
          <a:ext cx="2215063" cy="22150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Scraping and Storing –(Using Rvest and CSS selectors)</a:t>
          </a:r>
          <a:endParaRPr lang="en-US" sz="2000" b="1" kern="1200" dirty="0"/>
        </a:p>
      </dsp:txBody>
      <dsp:txXfrm>
        <a:off x="7029702" y="330233"/>
        <a:ext cx="1998803" cy="1998803"/>
      </dsp:txXfrm>
    </dsp:sp>
    <dsp:sp modelId="{030F390E-7202-4637-A28C-F6465A543F9E}">
      <dsp:nvSpPr>
        <dsp:cNvPr id="0" name=""/>
        <dsp:cNvSpPr/>
      </dsp:nvSpPr>
      <dsp:spPr>
        <a:xfrm>
          <a:off x="9282592" y="234308"/>
          <a:ext cx="2215063" cy="221506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Sentiment Analysis using positive/negative lexicon.   </a:t>
          </a:r>
          <a:endParaRPr lang="en-US" sz="2000" b="1" kern="1200" dirty="0"/>
        </a:p>
      </dsp:txBody>
      <dsp:txXfrm>
        <a:off x="9390722" y="342438"/>
        <a:ext cx="1998803" cy="1998803"/>
      </dsp:txXfrm>
    </dsp:sp>
    <dsp:sp modelId="{357371F2-D6B8-427F-B2C5-FB4EA1F50AF2}">
      <dsp:nvSpPr>
        <dsp:cNvPr id="0" name=""/>
        <dsp:cNvSpPr/>
      </dsp:nvSpPr>
      <dsp:spPr>
        <a:xfrm>
          <a:off x="6872730" y="2766287"/>
          <a:ext cx="2215063" cy="221506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Stemming lexicon and reviews.</a:t>
          </a:r>
          <a:endParaRPr lang="en-US" sz="2000" b="1" kern="1200" dirty="0"/>
        </a:p>
      </dsp:txBody>
      <dsp:txXfrm>
        <a:off x="6980860" y="2874417"/>
        <a:ext cx="1998803" cy="1998803"/>
      </dsp:txXfrm>
    </dsp:sp>
    <dsp:sp modelId="{4AF85F44-A738-48D6-B21F-CDA0D7B545DB}">
      <dsp:nvSpPr>
        <dsp:cNvPr id="0" name=""/>
        <dsp:cNvSpPr/>
      </dsp:nvSpPr>
      <dsp:spPr>
        <a:xfrm>
          <a:off x="9307024" y="2741855"/>
          <a:ext cx="2215063" cy="22150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Model Building – (DBN, CNN and SVM)</a:t>
          </a:r>
          <a:endParaRPr lang="en-US" sz="2000" b="1" kern="1200" dirty="0"/>
        </a:p>
      </dsp:txBody>
      <dsp:txXfrm>
        <a:off x="9415154" y="2849985"/>
        <a:ext cx="1998803" cy="1998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95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 scraping is data scraping used for extracting data from websites. With web scraping we can access the World Wide Web directly using the HTTP or through a browser.</a:t>
          </a:r>
        </a:p>
      </dsp:txBody>
      <dsp:txXfrm>
        <a:off x="46606" y="46606"/>
        <a:ext cx="12098787" cy="861507"/>
      </dsp:txXfrm>
    </dsp:sp>
    <dsp:sp modelId="{A9111BB7-954E-4665-AE8C-1BD0D60829C9}">
      <dsp:nvSpPr>
        <dsp:cNvPr id="0" name=""/>
        <dsp:cNvSpPr/>
      </dsp:nvSpPr>
      <dsp:spPr>
        <a:xfrm>
          <a:off x="0" y="985731"/>
          <a:ext cx="12191999" cy="619584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Steps involved during Web scraping were:</a:t>
          </a:r>
        </a:p>
      </dsp:txBody>
      <dsp:txXfrm>
        <a:off x="30246" y="1015977"/>
        <a:ext cx="12131507" cy="559092"/>
      </dsp:txXfrm>
    </dsp:sp>
    <dsp:sp modelId="{636935F6-9B11-45F4-99F8-FF5D7A878666}">
      <dsp:nvSpPr>
        <dsp:cNvPr id="0" name=""/>
        <dsp:cNvSpPr/>
      </dsp:nvSpPr>
      <dsp:spPr>
        <a:xfrm>
          <a:off x="0" y="1744209"/>
          <a:ext cx="12191999" cy="4143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Looped Amazon Echo dot product review page URL</a:t>
          </a:r>
          <a:r>
            <a:rPr lang="en-US" sz="1900" b="1" kern="1200" baseline="0" dirty="0">
              <a:solidFill>
                <a:schemeClr val="tx1"/>
              </a:solidFill>
            </a:rPr>
            <a:t>  for 500 pages.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Using Rvest and CSS  selectors scrubbed 5000 review along with UserrId and Star Ratings.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</dsp:txBody>
      <dsp:txXfrm>
        <a:off x="0" y="1744209"/>
        <a:ext cx="12191999" cy="4143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133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achieves a good classification performance across a range of text classification tasks (like Sentiment Analysis) and has since become a standard baseline for new text classification architectures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first layers embeds words into low-dimensional vectors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next layer performs convolutions over the embedded word vectors using multiple filter sizes</a:t>
          </a:r>
          <a:endParaRPr lang="en-US" sz="1600" kern="1200" dirty="0"/>
        </a:p>
      </dsp:txBody>
      <dsp:txXfrm>
        <a:off x="65172" y="65172"/>
        <a:ext cx="12061655" cy="1204708"/>
      </dsp:txXfrm>
    </dsp:sp>
    <dsp:sp modelId="{A9111BB7-954E-4665-AE8C-1BD0D60829C9}">
      <dsp:nvSpPr>
        <dsp:cNvPr id="0" name=""/>
        <dsp:cNvSpPr/>
      </dsp:nvSpPr>
      <dsp:spPr>
        <a:xfrm>
          <a:off x="0" y="1353487"/>
          <a:ext cx="12191999" cy="515174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Steps involved during building the CNN:</a:t>
          </a:r>
        </a:p>
      </dsp:txBody>
      <dsp:txXfrm>
        <a:off x="25149" y="1378636"/>
        <a:ext cx="12141701" cy="464876"/>
      </dsp:txXfrm>
    </dsp:sp>
    <dsp:sp modelId="{636935F6-9B11-45F4-99F8-FF5D7A878666}">
      <dsp:nvSpPr>
        <dsp:cNvPr id="0" name=""/>
        <dsp:cNvSpPr/>
      </dsp:nvSpPr>
      <dsp:spPr>
        <a:xfrm>
          <a:off x="0" y="2010010"/>
          <a:ext cx="12191999" cy="42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Train a convolutional deep network model on product review sentences from Amazon labeled with their sentiment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The result is a model that can classify a sentence based on its sentiment (with 1 being a positive sentiment, 0 being a negative sentiment)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Fetched the labeled training data of positive and negative sentiment sentences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 </a:t>
          </a:r>
          <a:r>
            <a:rPr lang="en-US" sz="1200" kern="1200" dirty="0"/>
            <a:t>Processed it into sets of vectors that are then split into train and test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Sampling the train dataset by splitting it into 75% train data and 25% test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 </a:t>
          </a:r>
          <a:r>
            <a:rPr lang="en-US" sz="1200" kern="1200" dirty="0"/>
            <a:t>Executed the training and testing, which in-part mxnet automatically does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Building the CNN model using the train data and checking the predicted data accuracy using confusion matrix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Evaluate the model accuracy using the Confusion Matrix function of caret package</a:t>
          </a:r>
        </a:p>
      </dsp:txBody>
      <dsp:txXfrm>
        <a:off x="0" y="2010010"/>
        <a:ext cx="12191999" cy="4216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C909F-B3A1-4B97-B7A5-1BA0374F6ADC}">
      <dsp:nvSpPr>
        <dsp:cNvPr id="0" name=""/>
        <dsp:cNvSpPr/>
      </dsp:nvSpPr>
      <dsp:spPr>
        <a:xfrm>
          <a:off x="842709" y="0"/>
          <a:ext cx="9550703" cy="5383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03EA29-398E-4E4B-A79C-88996754FC3F}">
      <dsp:nvSpPr>
        <dsp:cNvPr id="0" name=""/>
        <dsp:cNvSpPr/>
      </dsp:nvSpPr>
      <dsp:spPr>
        <a:xfrm>
          <a:off x="5623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Previously the data had many missing and noise. By preprocessing  the data all the noise and outliers are removed. </a:t>
          </a:r>
          <a:endParaRPr lang="en-US" sz="1300" kern="1200" dirty="0"/>
        </a:p>
      </dsp:txBody>
      <dsp:txXfrm>
        <a:off x="110747" y="1720224"/>
        <a:ext cx="2494541" cy="1943218"/>
      </dsp:txXfrm>
    </dsp:sp>
    <dsp:sp modelId="{59E9CF0F-CB53-400B-96E9-B6F5B3D7C3CE}">
      <dsp:nvSpPr>
        <dsp:cNvPr id="0" name=""/>
        <dsp:cNvSpPr/>
      </dsp:nvSpPr>
      <dsp:spPr>
        <a:xfrm>
          <a:off x="2845652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After applying the three models on preprocessed data, we predicted the level of risk and eligibility for applicants.</a:t>
          </a:r>
        </a:p>
      </dsp:txBody>
      <dsp:txXfrm>
        <a:off x="2950776" y="1720224"/>
        <a:ext cx="2494541" cy="1943218"/>
      </dsp:txXfrm>
    </dsp:sp>
    <dsp:sp modelId="{01A651F9-0F11-47F8-903E-AD99CB8AD962}">
      <dsp:nvSpPr>
        <dsp:cNvPr id="0" name=""/>
        <dsp:cNvSpPr/>
      </dsp:nvSpPr>
      <dsp:spPr>
        <a:xfrm>
          <a:off x="5685680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Three different results has been obtained, based on which the error, performance and accuracy level is computed</a:t>
          </a:r>
          <a:endParaRPr lang="en-US" sz="1300" kern="1200" dirty="0"/>
        </a:p>
      </dsp:txBody>
      <dsp:txXfrm>
        <a:off x="5790804" y="1720224"/>
        <a:ext cx="2494541" cy="1943218"/>
      </dsp:txXfrm>
    </dsp:sp>
    <dsp:sp modelId="{DA876AAB-453B-45E5-8BE0-234A53D3C824}">
      <dsp:nvSpPr>
        <dsp:cNvPr id="0" name=""/>
        <dsp:cNvSpPr/>
      </dsp:nvSpPr>
      <dsp:spPr>
        <a:xfrm>
          <a:off x="8525709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Comparing the three accuracy levels  the </a:t>
          </a:r>
          <a:r>
            <a:rPr lang="en-US" sz="1300" b="1" i="0" kern="1200"/>
            <a:t>root mean square error(RMSE) of linear regression is the lowest(0.0216). </a:t>
          </a:r>
          <a:r>
            <a:rPr lang="en-US" sz="1300" b="0" i="0" kern="1200"/>
            <a:t>In </a:t>
          </a:r>
          <a:r>
            <a:rPr lang="en-US" sz="1300" b="1" i="0" kern="1200"/>
            <a:t>SVM</a:t>
          </a:r>
          <a:r>
            <a:rPr lang="en-US" sz="1300" b="0" i="0" kern="1200"/>
            <a:t> the accuracy level obtained from </a:t>
          </a:r>
          <a:r>
            <a:rPr lang="en-US" sz="1300" b="1" i="0" kern="1200"/>
            <a:t>RMSE is 0.058</a:t>
          </a:r>
          <a:r>
            <a:rPr lang="en-US" sz="1300" b="0" i="0" kern="1200"/>
            <a:t>. And in </a:t>
          </a:r>
          <a:r>
            <a:rPr lang="en-US" sz="1300" b="1" i="0" kern="1200"/>
            <a:t>decision tree the RMSE value is 2.02</a:t>
          </a:r>
          <a:r>
            <a:rPr lang="en-US" sz="1300" b="0" i="0" kern="1200"/>
            <a:t>. Hence linear regression is best model to predict Prudential life insurance dataset.</a:t>
          </a:r>
          <a:endParaRPr lang="en-US" sz="1300" kern="1200" dirty="0"/>
        </a:p>
      </dsp:txBody>
      <dsp:txXfrm>
        <a:off x="8630833" y="1720224"/>
        <a:ext cx="2494541" cy="194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461F-F829-4A4E-983F-63863F2DA7A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2E76-7E49-440A-8E0E-A2F131182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7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6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7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9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0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1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56260"/>
            <a:ext cx="10972800" cy="601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3C3C3B"/>
              </a:buClr>
              <a:buFont typeface="Arial"/>
              <a:buNone/>
              <a:defRPr sz="3733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6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8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7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7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2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40040" y="4588143"/>
            <a:ext cx="4251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Group - 3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Archana Chintha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Bhanuja Nagore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Nithin Kartha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XingShu Cui</a:t>
            </a:r>
          </a:p>
          <a:p>
            <a:pPr algn="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Mar 15th, 2017</a:t>
            </a:r>
          </a:p>
          <a:p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0"/>
            <a:ext cx="12192000" cy="3277787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Final Project</a:t>
            </a:r>
          </a:p>
          <a:p>
            <a:endParaRPr lang="en-US" sz="48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Advances in Data Sciences</a:t>
            </a:r>
            <a:b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Product Review Sentiment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276" y="4890254"/>
            <a:ext cx="3546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Professor: Dr. Subrata Das</a:t>
            </a:r>
          </a:p>
        </p:txBody>
      </p:sp>
    </p:spTree>
    <p:extLst>
      <p:ext uri="{BB962C8B-B14F-4D97-AF65-F5344CB8AC3E}">
        <p14:creationId xmlns:p14="http://schemas.microsoft.com/office/powerpoint/2010/main" val="390752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–				</a:t>
            </a:r>
          </a:p>
        </p:txBody>
      </p:sp>
    </p:spTree>
    <p:extLst>
      <p:ext uri="{BB962C8B-B14F-4D97-AF65-F5344CB8AC3E}">
        <p14:creationId xmlns:p14="http://schemas.microsoft.com/office/powerpoint/2010/main" val="5919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–				</a:t>
            </a:r>
          </a:p>
        </p:txBody>
      </p:sp>
    </p:spTree>
    <p:extLst>
      <p:ext uri="{BB962C8B-B14F-4D97-AF65-F5344CB8AC3E}">
        <p14:creationId xmlns:p14="http://schemas.microsoft.com/office/powerpoint/2010/main" val="25621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74" y="202676"/>
            <a:ext cx="3932237" cy="1600200"/>
          </a:xfrm>
        </p:spPr>
        <p:txBody>
          <a:bodyPr/>
          <a:lstStyle/>
          <a:p>
            <a:pPr fontAlgn="base"/>
            <a:r>
              <a:rPr lang="en-US" cap="all" dirty="0"/>
              <a:t>CNN FOR TEXT CLASSIFICATION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055042"/>
            <a:ext cx="4545832" cy="48029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Model achieves a good classification performance across a range of text classification tasks (like Sentiment Analysis) and has since become a standard baseline for new text classification architectures</a:t>
            </a:r>
            <a:endParaRPr lang="en-US" cap="all" dirty="0"/>
          </a:p>
          <a:p>
            <a:r>
              <a:rPr lang="en-US" dirty="0"/>
              <a:t>The first layers embeds words into low-dimensional vectors</a:t>
            </a:r>
          </a:p>
          <a:p>
            <a:r>
              <a:rPr lang="en-US" dirty="0"/>
              <a:t>The next layer performs convolutions over the embedded word vectors using multiple filter sizes</a:t>
            </a:r>
          </a:p>
          <a:p>
            <a:endParaRPr lang="en-US" cap="all" dirty="0"/>
          </a:p>
          <a:p>
            <a:r>
              <a:rPr lang="en-US" b="1" cap="all" dirty="0"/>
              <a:t>Data and processing</a:t>
            </a:r>
          </a:p>
          <a:p>
            <a:r>
              <a:rPr lang="en-US" dirty="0"/>
              <a:t>Train a convolutional deep network model on product review sentences from Amazon labeled with their sentiment. </a:t>
            </a:r>
          </a:p>
          <a:p>
            <a:r>
              <a:rPr lang="en-US" dirty="0"/>
              <a:t>The result is a model that can classify a sentence based on its sentiment (with 1 being a positive sentiment, 0 being a negative sentiment) </a:t>
            </a:r>
          </a:p>
          <a:p>
            <a:r>
              <a:rPr lang="en-US" dirty="0"/>
              <a:t>Fetched the labeled training data of positive and negative sentiment sentences</a:t>
            </a:r>
          </a:p>
          <a:p>
            <a:r>
              <a:rPr lang="en-US" dirty="0"/>
              <a:t>Processed it into sets of vectors that are then split into train and test sets 75% train &amp; 25% test</a:t>
            </a:r>
          </a:p>
          <a:p>
            <a:r>
              <a:rPr lang="en-US" dirty="0"/>
              <a:t>Executed the training and testing, which in-part mxnet automatically does</a:t>
            </a:r>
          </a:p>
          <a:p>
            <a:endParaRPr lang="en-US" cap="all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384" y="0"/>
            <a:ext cx="6223245" cy="2580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53" y="4916091"/>
            <a:ext cx="2688274" cy="1905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76" y="2580784"/>
            <a:ext cx="3281872" cy="2326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460395"/>
            <a:ext cx="3195566" cy="2265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477" y="4974868"/>
            <a:ext cx="2522454" cy="17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55795"/>
              </p:ext>
            </p:extLst>
          </p:nvPr>
        </p:nvGraphicFramePr>
        <p:xfrm>
          <a:off x="-1" y="546754"/>
          <a:ext cx="12191999" cy="6311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546754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CNN: Introduction &amp; Steps</a:t>
            </a:r>
          </a:p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4879" y="3007149"/>
            <a:ext cx="4470403" cy="2213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3" y="4396346"/>
            <a:ext cx="3281872" cy="2326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76" y="4426938"/>
            <a:ext cx="3195566" cy="2265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03" y="5332804"/>
            <a:ext cx="1992696" cy="14126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14" y="5344998"/>
            <a:ext cx="1853152" cy="13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445" y="97763"/>
            <a:ext cx="3554691" cy="986320"/>
          </a:xfrm>
        </p:spPr>
        <p:txBody>
          <a:bodyPr>
            <a:normAutofit/>
          </a:bodyPr>
          <a:lstStyle/>
          <a:p>
            <a:r>
              <a:rPr lang="en-US" sz="4400" b="1" dirty="0"/>
              <a:t>CNN –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3" y="1084083"/>
            <a:ext cx="6139204" cy="232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6" y="3605924"/>
            <a:ext cx="703897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99" y="5895434"/>
            <a:ext cx="10258425" cy="907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591" y="-30046"/>
            <a:ext cx="5241303" cy="3143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66" y="4784016"/>
            <a:ext cx="198120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358" y="4644400"/>
            <a:ext cx="1352550" cy="1209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0554" y="3196609"/>
            <a:ext cx="4270340" cy="25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36227951"/>
              </p:ext>
            </p:extLst>
          </p:nvPr>
        </p:nvGraphicFramePr>
        <p:xfrm>
          <a:off x="367646" y="1244338"/>
          <a:ext cx="11236122" cy="5383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hape 370"/>
          <p:cNvSpPr/>
          <p:nvPr/>
        </p:nvSpPr>
        <p:spPr>
          <a:xfrm>
            <a:off x="433724" y="145248"/>
            <a:ext cx="11170044" cy="1005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88870" tIns="88870" rIns="88870" bIns="88870" anchor="ctr" anchorCtr="0">
            <a:noAutofit/>
          </a:bodyPr>
          <a:lstStyle/>
          <a:p>
            <a:pPr algn="ctr">
              <a:buSzPct val="25000"/>
            </a:pP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Data Story</a:t>
            </a:r>
          </a:p>
        </p:txBody>
      </p:sp>
    </p:spTree>
    <p:extLst>
      <p:ext uri="{BB962C8B-B14F-4D97-AF65-F5344CB8AC3E}">
        <p14:creationId xmlns:p14="http://schemas.microsoft.com/office/powerpoint/2010/main" val="355695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487681" y="296637"/>
            <a:ext cx="11216639" cy="62078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b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061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240259"/>
            <a:ext cx="9601200" cy="600114"/>
          </a:xfrm>
          <a:prstGeom prst="rect">
            <a:avLst/>
          </a:prstGeom>
          <a:solidFill>
            <a:srgbClr val="92D050">
              <a:alpha val="9000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Table of Contents: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8861612" y="468454"/>
            <a:ext cx="3330388" cy="600114"/>
          </a:xfrm>
          <a:prstGeom prst="rect">
            <a:avLst/>
          </a:prstGeom>
          <a:solidFill>
            <a:srgbClr val="92D050">
              <a:alpha val="9000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 rot="8259930">
            <a:off x="8517015" y="549647"/>
            <a:ext cx="1459587" cy="2192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099888" y="878221"/>
            <a:ext cx="654718" cy="607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708251" y="1497936"/>
            <a:ext cx="654718" cy="607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133080" y="2154055"/>
            <a:ext cx="654718" cy="607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449419" y="3668389"/>
            <a:ext cx="654718" cy="607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318236" y="4404921"/>
            <a:ext cx="654718" cy="6071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192317" y="5110615"/>
            <a:ext cx="654718" cy="607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374377" y="2885797"/>
            <a:ext cx="654718" cy="60716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572095" y="885047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Problem Statement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1608" y="5404307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1608" y="1589133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Approach &amp; Method Used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61210" y="4650022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56977" y="3052750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Stemming &amp; Sentiment Analysis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61210" y="2330411"/>
            <a:ext cx="4391998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Data Scraping &amp; Storing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34760" y="3849670"/>
            <a:ext cx="3918448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824093" y="5899486"/>
            <a:ext cx="654718" cy="607169"/>
          </a:xfrm>
          <a:prstGeom prst="rect">
            <a:avLst/>
          </a:prstGeom>
        </p:spPr>
      </p:pic>
      <p:sp>
        <p:nvSpPr>
          <p:cNvPr id="24" name="Rounded Rectangle 16"/>
          <p:cNvSpPr/>
          <p:nvPr/>
        </p:nvSpPr>
        <p:spPr>
          <a:xfrm>
            <a:off x="2576282" y="6073061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Story</a:t>
            </a:r>
          </a:p>
        </p:txBody>
      </p:sp>
    </p:spTree>
    <p:extLst>
      <p:ext uri="{BB962C8B-B14F-4D97-AF65-F5344CB8AC3E}">
        <p14:creationId xmlns:p14="http://schemas.microsoft.com/office/powerpoint/2010/main" val="424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81072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Approach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580893"/>
              </p:ext>
            </p:extLst>
          </p:nvPr>
        </p:nvGraphicFramePr>
        <p:xfrm>
          <a:off x="-1" y="1234913"/>
          <a:ext cx="12191999" cy="567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2" y="1467383"/>
            <a:ext cx="929307" cy="929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73551" y="1467383"/>
            <a:ext cx="39586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Sentiment Analysis is the process of computing, identifying or categorizing opinions expressed in a piece of text, in order to determine weather the attitude expressed in it  is positive, negative, or neutral.</a:t>
            </a:r>
          </a:p>
        </p:txBody>
      </p:sp>
    </p:spTree>
    <p:extLst>
      <p:ext uri="{BB962C8B-B14F-4D97-AF65-F5344CB8AC3E}">
        <p14:creationId xmlns:p14="http://schemas.microsoft.com/office/powerpoint/2010/main" val="17655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0526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Data Scraping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1" y="3495366"/>
            <a:ext cx="8829286" cy="31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lvl="0"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en-US" sz="3600" dirty="0"/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5" y="1430594"/>
            <a:ext cx="5286069" cy="5220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40" y="1430593"/>
            <a:ext cx="592818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–				</a:t>
            </a:r>
          </a:p>
        </p:txBody>
      </p:sp>
    </p:spTree>
    <p:extLst>
      <p:ext uri="{BB962C8B-B14F-4D97-AF65-F5344CB8AC3E}">
        <p14:creationId xmlns:p14="http://schemas.microsoft.com/office/powerpoint/2010/main" val="147948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–				</a:t>
            </a:r>
          </a:p>
        </p:txBody>
      </p:sp>
    </p:spTree>
    <p:extLst>
      <p:ext uri="{BB962C8B-B14F-4D97-AF65-F5344CB8AC3E}">
        <p14:creationId xmlns:p14="http://schemas.microsoft.com/office/powerpoint/2010/main" val="28172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–				</a:t>
            </a:r>
          </a:p>
        </p:txBody>
      </p:sp>
    </p:spTree>
    <p:extLst>
      <p:ext uri="{BB962C8B-B14F-4D97-AF65-F5344CB8AC3E}">
        <p14:creationId xmlns:p14="http://schemas.microsoft.com/office/powerpoint/2010/main" val="11472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5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–				</a:t>
            </a:r>
          </a:p>
        </p:txBody>
      </p:sp>
    </p:spTree>
    <p:extLst>
      <p:ext uri="{BB962C8B-B14F-4D97-AF65-F5344CB8AC3E}">
        <p14:creationId xmlns:p14="http://schemas.microsoft.com/office/powerpoint/2010/main" val="99636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7580</TotalTime>
  <Words>636</Words>
  <Application>Microsoft Office PowerPoint</Application>
  <PresentationFormat>Widescreen</PresentationFormat>
  <Paragraphs>77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           </vt:lpstr>
      <vt:lpstr>         –    </vt:lpstr>
      <vt:lpstr>         –    </vt:lpstr>
      <vt:lpstr>         –    </vt:lpstr>
      <vt:lpstr>         –    </vt:lpstr>
      <vt:lpstr>         –    </vt:lpstr>
      <vt:lpstr>         –    </vt:lpstr>
      <vt:lpstr>CNN FOR TEXT CLASSIFICATION</vt:lpstr>
      <vt:lpstr>PowerPoint Presentation</vt:lpstr>
      <vt:lpstr>CNN – Code </vt:lpstr>
      <vt:lpstr>PowerPoint Presentation</vt:lpstr>
      <vt:lpstr>       Thank You!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Bhanuja Nagore</dc:creator>
  <cp:lastModifiedBy>Bhanuja Nagore</cp:lastModifiedBy>
  <cp:revision>395</cp:revision>
  <dcterms:created xsi:type="dcterms:W3CDTF">2016-12-08T00:31:45Z</dcterms:created>
  <dcterms:modified xsi:type="dcterms:W3CDTF">2017-04-19T18:47:54Z</dcterms:modified>
</cp:coreProperties>
</file>