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7" r:id="rId7"/>
    <p:sldId id="265" r:id="rId8"/>
    <p:sldId id="266" r:id="rId9"/>
    <p:sldId id="268" r:id="rId10"/>
    <p:sldId id="26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FFFFF"/>
    <a:srgbClr val="E56785"/>
    <a:srgbClr val="FFACA6"/>
    <a:srgbClr val="EEEEEE"/>
    <a:srgbClr val="B1ABAB"/>
    <a:srgbClr val="B0ABAB"/>
    <a:srgbClr val="FDA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2629"/>
  </p:normalViewPr>
  <p:slideViewPr>
    <p:cSldViewPr snapToGrid="0" snapToObjects="1">
      <p:cViewPr>
        <p:scale>
          <a:sx n="150" d="100"/>
          <a:sy n="150" d="100"/>
        </p:scale>
        <p:origin x="1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FAF2C-CC15-B948-980D-C077C54A5370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6B857-997C-7541-8741-071808E40AC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991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코로나의</a:t>
            </a:r>
            <a:r>
              <a:rPr kumimoji="1" lang="ko-KR" altLang="en-US" dirty="0"/>
              <a:t> 종식이 멀지 않아 보이는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6B857-997C-7541-8741-071808E40AC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17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전 세계적으로 실제 만남이 아닌 </a:t>
            </a:r>
            <a:r>
              <a:rPr kumimoji="1" lang="ko-KR" altLang="en-US" dirty="0" err="1"/>
              <a:t>데이트앱을</a:t>
            </a:r>
            <a:r>
              <a:rPr kumimoji="1" lang="ko-KR" altLang="en-US" dirty="0"/>
              <a:t> 통한 이성과의 만남이 증가하고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6B857-997C-7541-8741-071808E40AC7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7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전 세계적으로 실제 만남이 아닌 </a:t>
            </a:r>
            <a:r>
              <a:rPr kumimoji="1" lang="ko-KR" altLang="en-US" dirty="0" err="1"/>
              <a:t>데이트앱을</a:t>
            </a:r>
            <a:r>
              <a:rPr kumimoji="1" lang="ko-KR" altLang="en-US" dirty="0"/>
              <a:t> 통한 이성과의 만남이 증가하고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세계적으로 </a:t>
            </a:r>
            <a:r>
              <a:rPr kumimoji="1" lang="ko-KR" altLang="en-US" dirty="0" err="1"/>
              <a:t>데이팅앱</a:t>
            </a:r>
            <a:r>
              <a:rPr kumimoji="1" lang="ko-KR" altLang="en-US" dirty="0"/>
              <a:t> 시장의 규모는 지속해서 성장할 것으로 예측됩니다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이제는 거대기업인 페이스북마저 </a:t>
            </a:r>
            <a:r>
              <a:rPr kumimoji="1" lang="ko-KR" altLang="en-US" dirty="0" err="1"/>
              <a:t>데이팅</a:t>
            </a:r>
            <a:r>
              <a:rPr kumimoji="1" lang="ko-KR" altLang="en-US" dirty="0"/>
              <a:t> 서비스 시장에 참여하며 그 규모는 점점 더 커져갈 것이라고 생각됩니다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6B857-997C-7541-8741-071808E40AC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159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6B857-997C-7541-8741-071808E40AC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7171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국내의</a:t>
            </a:r>
            <a:r>
              <a:rPr kumimoji="1" lang="ko-KR" altLang="en-US" dirty="0"/>
              <a:t> 경우도 마찬가지입니다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구글 플레이스토어의 최고 매출 앱 상위권에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데이팅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어플들이</a:t>
            </a:r>
            <a:r>
              <a:rPr kumimoji="1" lang="ko-KR" altLang="en-US" dirty="0"/>
              <a:t> 위치해있는 것을 확인할 수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사용자들은 </a:t>
            </a:r>
            <a:r>
              <a:rPr kumimoji="1" lang="ko-KR" altLang="en-US" dirty="0" err="1"/>
              <a:t>데이팅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어플에</a:t>
            </a:r>
            <a:r>
              <a:rPr kumimoji="1" lang="ko-KR" altLang="en-US" dirty="0"/>
              <a:t> 대한 소비가 굉장하다는 것을 알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6B857-997C-7541-8741-071808E40AC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323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하지만</a:t>
            </a:r>
            <a:r>
              <a:rPr kumimoji="1" lang="ko-KR" altLang="en-US" dirty="0"/>
              <a:t> 여전히 </a:t>
            </a:r>
            <a:r>
              <a:rPr kumimoji="1" lang="ko-KR" altLang="en-US" dirty="0" err="1"/>
              <a:t>데이팅앱의</a:t>
            </a:r>
            <a:r>
              <a:rPr kumimoji="1" lang="ko-KR" altLang="en-US" dirty="0"/>
              <a:t> 단점은 존재합니다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6B857-997C-7541-8741-071808E40AC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6039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국내의</a:t>
            </a:r>
            <a:r>
              <a:rPr kumimoji="1" lang="ko-KR" altLang="en-US" dirty="0"/>
              <a:t> 경우도 마찬가지입니다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구글 플레이스토어의 최고 매출 앱 상위권에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데이팅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어플들이</a:t>
            </a:r>
            <a:r>
              <a:rPr kumimoji="1" lang="ko-KR" altLang="en-US" dirty="0"/>
              <a:t> 위치해있는 것을 확인할 수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사용자들은 </a:t>
            </a:r>
            <a:r>
              <a:rPr kumimoji="1" lang="ko-KR" altLang="en-US" dirty="0" err="1"/>
              <a:t>데이팅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어플에</a:t>
            </a:r>
            <a:r>
              <a:rPr kumimoji="1" lang="ko-KR" altLang="en-US" dirty="0"/>
              <a:t> 대한 소비가 굉장하다는 것을 알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6B857-997C-7541-8741-071808E40AC7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707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3A0E2-26FA-B04E-8BF8-37C2A5382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698E6-0868-1A45-B7A5-E605096B2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E4C27-4982-BE4F-B67A-64319843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90C5-4800-3A49-896E-E130BFCBEF89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A8762-DD0A-0C40-9EA4-EDBCEB99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7F13E-BF9A-A147-BB66-9F48302A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0188-72E0-C343-84C1-FBF763C31D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200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B46EF-693E-EC4A-80A9-80D29766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E1FBE9-C0DA-CB45-89ED-82B4FB6C2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8C538-8C4A-A447-BA41-713552CB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90C5-4800-3A49-896E-E130BFCBEF89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69894-DD44-244F-B06B-2E9948E9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26F70-078B-8F46-B3A0-F807F265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0188-72E0-C343-84C1-FBF763C31D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1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A31BEA-1B19-CC4C-981A-DE3D8AC6F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D7CA6-5C86-2640-9824-4CE6B8E5F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8B049-32BE-E24B-B5A2-0BCEC330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90C5-4800-3A49-896E-E130BFCBEF89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97779-E7B8-6843-ACDA-7723B178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10D2E-4080-D84F-8927-1458B25A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0188-72E0-C343-84C1-FBF763C31D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82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D68B-0540-3447-A67B-3802F296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051ED-93B4-FE48-8E23-619FCC6C1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E3DBF-418E-EE4E-85BA-99ED4B69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90C5-4800-3A49-896E-E130BFCBEF89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8F66D-EFE0-534C-B4FC-16011ABD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4DEC3-35CB-7E40-99CF-ABF771E5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0188-72E0-C343-84C1-FBF763C31D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8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60779-ACC2-2442-B470-3094BEE5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10537-ACF3-BA49-9C45-0E9C67021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EF7E6-0411-204A-9F08-9CFA375E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90C5-4800-3A49-896E-E130BFCBEF89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AB88D-B8D3-BC4E-954A-8A65AAFE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DE686-88C5-8A4A-9EF2-095F083D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0188-72E0-C343-84C1-FBF763C31D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48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D0BF-749A-E649-BE9E-D10CFE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0C807-8C6D-9345-8D21-95E495B66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22BD1-76CE-8D43-ADD9-1CABB51AB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A80E4-A98B-8A4B-AB81-B5E22229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90C5-4800-3A49-896E-E130BFCBEF89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07B0B-7F66-0B42-95F4-02E7D7B8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E9AF2-DD59-B149-8507-1A336F88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0188-72E0-C343-84C1-FBF763C31D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802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BF3A4-0DD1-5F41-9B73-2F9B58B2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9D40E-6D3D-D64D-BD43-54FB487E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115110-FB3F-5B4F-BD28-454A00B59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7C428D-C302-EC40-B988-110C34C93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1A609A-EE3F-7A44-B071-88CF73953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B00A5E-DB4E-5D4A-A476-62E44512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90C5-4800-3A49-896E-E130BFCBEF89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DD1BFD-58E9-5644-845B-2A324FD6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9089DC-FFFA-2E49-80DC-8B909BA4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0188-72E0-C343-84C1-FBF763C31D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67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28354-E2E4-F14C-86A7-949F0461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B2515E-6B46-D646-8EFC-A02C5F66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90C5-4800-3A49-896E-E130BFCBEF89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C103A8-3980-6447-8C34-8434550E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40A6EE-1C06-BC40-B2E6-2FCCE18F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0188-72E0-C343-84C1-FBF763C31D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12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7A16CF-0CD6-0443-9FA1-AFA8FA08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90C5-4800-3A49-896E-E130BFCBEF89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B7FC25-C19B-6E43-988E-D477CEC0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843FD-1017-AE4A-BD41-560BCBD9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0188-72E0-C343-84C1-FBF763C31D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075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4CAAC-A89F-6447-87B9-6188A355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1261-852C-C44C-BEAA-5321FCF4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E79C72-7941-9442-892E-3C5E2695D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1BD80-C643-8248-836B-C8BD1E21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90C5-4800-3A49-896E-E130BFCBEF89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525BE-9874-244D-ACCC-C412B523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B05B9-0BEE-F345-9FAC-DC224A98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0188-72E0-C343-84C1-FBF763C31D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529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B637B-B148-8E4A-9E91-D31FB8A6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1CB848-A1AB-A84C-99DB-C498327C8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C81D5-4703-1844-85A0-8902D607E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4BEBF-9868-1E4C-A7BE-CD502C54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90C5-4800-3A49-896E-E130BFCBEF89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429F0-49FC-0C46-A8CC-6550CFF1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790D2-0EF7-4041-928D-EBEA1618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0188-72E0-C343-84C1-FBF763C31D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A4D1A3-4DEF-F645-8EFB-070C1DB9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BDA62-5DB9-8D46-8BCA-CD5F1CEC6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9F2DB-DBB8-7A4B-970F-7C061744B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90C5-4800-3A49-896E-E130BFCBEF89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7087C-EB98-7C4D-AD87-84F51B0B7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302C9-F547-B74A-B04D-D2FA42833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50188-72E0-C343-84C1-FBF763C31D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29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16612-E5D7-1F42-AB11-34BFB719F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932"/>
            <a:ext cx="9144000" cy="2387600"/>
          </a:xfrm>
        </p:spPr>
        <p:txBody>
          <a:bodyPr anchor="t">
            <a:normAutofit/>
          </a:bodyPr>
          <a:lstStyle/>
          <a:p>
            <a:pPr algn="l"/>
            <a:r>
              <a:rPr kumimoji="1" lang="ko-KR" altLang="en-US" sz="12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나는 어때</a:t>
            </a:r>
            <a:r>
              <a:rPr kumimoji="1" lang="en-US" altLang="ko-KR" sz="12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?</a:t>
            </a:r>
            <a:r>
              <a:rPr lang="ko-Kore-KR" altLang="en-US" dirty="0"/>
              <a:t> </a:t>
            </a:r>
            <a:endParaRPr kumimoji="1" lang="ko-Kore-KR" altLang="en-US" sz="12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90B3D7-AE7C-9F41-B38B-FEBFC9BD6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565"/>
            <a:ext cx="9144000" cy="1655762"/>
          </a:xfrm>
        </p:spPr>
        <p:txBody>
          <a:bodyPr/>
          <a:lstStyle/>
          <a:p>
            <a:pPr algn="l"/>
            <a:r>
              <a:rPr kumimoji="1" lang="ko-KR" altLang="en-US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서울 </a:t>
            </a:r>
            <a:r>
              <a:rPr kumimoji="1" lang="en-US" altLang="ko-KR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5</a:t>
            </a:r>
            <a:r>
              <a:rPr kumimoji="1" lang="ko-KR" altLang="en-US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반 </a:t>
            </a:r>
            <a:r>
              <a:rPr kumimoji="1" lang="en-US" altLang="ko-KR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7</a:t>
            </a:r>
            <a:r>
              <a:rPr kumimoji="1" lang="ko-KR" altLang="en-US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팀 </a:t>
            </a:r>
            <a:endParaRPr kumimoji="1" lang="en-US" altLang="ko-KR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l"/>
            <a:r>
              <a:rPr kumimoji="1" lang="ko-KR" altLang="en-US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김연수 김민재 </a:t>
            </a:r>
            <a:r>
              <a:rPr kumimoji="1" lang="ko-KR" altLang="en-US" dirty="0" err="1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류승민</a:t>
            </a:r>
            <a:r>
              <a:rPr kumimoji="1" lang="ko-KR" altLang="en-US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김나연 </a:t>
            </a:r>
            <a:r>
              <a:rPr kumimoji="1" lang="ko-KR" altLang="en-US" dirty="0" err="1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남동규</a:t>
            </a:r>
            <a:endParaRPr kumimoji="1" lang="ko-Kore-KR" altLang="en-US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89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E90081F-1122-734B-8C1B-BC65BF8DFFF2}"/>
              </a:ext>
            </a:extLst>
          </p:cNvPr>
          <p:cNvSpPr/>
          <p:nvPr/>
        </p:nvSpPr>
        <p:spPr>
          <a:xfrm>
            <a:off x="1210235" y="1936376"/>
            <a:ext cx="9466730" cy="33348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B48248-A45A-BC4F-8A92-33655D2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개발 배경</a:t>
            </a:r>
            <a:endParaRPr kumimoji="1" lang="ko-Kore-KR" altLang="en-US" sz="5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A25A829-7270-1F45-A301-441E558E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91" y="3503612"/>
            <a:ext cx="5295900" cy="1435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245308-C101-E34C-8791-2E0CEEF38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953" y="2141817"/>
            <a:ext cx="4343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3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8248-A45A-BC4F-8A92-33655D2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기능 소개</a:t>
            </a:r>
            <a:endParaRPr kumimoji="1" lang="ko-Kore-KR" altLang="en-US" sz="5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51CF8-236C-834F-B7B9-7752009A5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업로드 된 사진과 실물 사진의 유사도 측정</a:t>
            </a:r>
            <a:endParaRPr lang="en-US" altLang="ko-KR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ore-KR" altLang="en-US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매치된</a:t>
            </a:r>
            <a:r>
              <a:rPr lang="ko-KR" altLang="en-US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유저와의 영상 통화 혹은 실시간 채팅 기능</a:t>
            </a:r>
            <a:endParaRPr lang="en-US" altLang="ko-KR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매치된 유저와의 자녀 사진 예측 기능</a:t>
            </a:r>
            <a:endParaRPr lang="en-US" altLang="ko-KR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ko-Kore-KR" altLang="en-US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81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8248-A45A-BC4F-8A92-33655D2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시스템 아키텍처</a:t>
            </a:r>
            <a:endParaRPr kumimoji="1" lang="ko-Kore-KR" altLang="en-US" sz="5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AF29E7-0D68-154D-BE0B-FA5625890F1B}"/>
              </a:ext>
            </a:extLst>
          </p:cNvPr>
          <p:cNvGrpSpPr/>
          <p:nvPr/>
        </p:nvGrpSpPr>
        <p:grpSpPr>
          <a:xfrm>
            <a:off x="1042961" y="1690688"/>
            <a:ext cx="10106078" cy="4723953"/>
            <a:chOff x="2021240" y="1690688"/>
            <a:chExt cx="10106078" cy="4723953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6619B382-AE0A-2642-979A-2215365285BD}"/>
                </a:ext>
              </a:extLst>
            </p:cNvPr>
            <p:cNvSpPr/>
            <p:nvPr/>
          </p:nvSpPr>
          <p:spPr>
            <a:xfrm>
              <a:off x="4538135" y="1690689"/>
              <a:ext cx="5632624" cy="4723952"/>
            </a:xfrm>
            <a:prstGeom prst="roundRect">
              <a:avLst>
                <a:gd name="adj" fmla="val 1138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E9204EAB-60D9-9B4F-93C1-1F59833CA7E9}"/>
                </a:ext>
              </a:extLst>
            </p:cNvPr>
            <p:cNvSpPr/>
            <p:nvPr/>
          </p:nvSpPr>
          <p:spPr>
            <a:xfrm>
              <a:off x="7347604" y="1796999"/>
              <a:ext cx="2705035" cy="45231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2ED7DE7-B5AF-1648-9DB0-428B0EA07E26}"/>
                </a:ext>
              </a:extLst>
            </p:cNvPr>
            <p:cNvGrpSpPr/>
            <p:nvPr/>
          </p:nvGrpSpPr>
          <p:grpSpPr>
            <a:xfrm>
              <a:off x="2143822" y="1690688"/>
              <a:ext cx="867329" cy="1084770"/>
              <a:chOff x="931333" y="2768600"/>
              <a:chExt cx="914400" cy="1143641"/>
            </a:xfrm>
          </p:grpSpPr>
          <p:pic>
            <p:nvPicPr>
              <p:cNvPr id="59" name="그래픽 58" descr="사용자">
                <a:extLst>
                  <a:ext uri="{FF2B5EF4-FFF2-40B4-BE49-F238E27FC236}">
                    <a16:creationId xmlns:a16="http://schemas.microsoft.com/office/drawing/2014/main" id="{D617F534-8093-0148-9FA4-AD544B924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1333" y="27686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C45601D-0F42-DB42-A6EC-AAE6504D0E39}"/>
                  </a:ext>
                </a:extLst>
              </p:cNvPr>
              <p:cNvSpPr txBox="1"/>
              <p:nvPr/>
            </p:nvSpPr>
            <p:spPr>
              <a:xfrm>
                <a:off x="1145661" y="3683000"/>
                <a:ext cx="485744" cy="229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ore-KR" b="1" dirty="0">
                    <a:solidFill>
                      <a:schemeClr val="bg1"/>
                    </a:solidFill>
                    <a:latin typeface="NanumSquareOTF_ac ExtraBold" panose="020B0600000101010101" pitchFamily="34" charset="-127"/>
                    <a:ea typeface="NanumSquareOTF_ac ExtraBold" panose="020B0600000101010101" pitchFamily="34" charset="-127"/>
                  </a:rPr>
                  <a:t>USER</a:t>
                </a:r>
                <a:endParaRPr kumimoji="1" lang="ko-Kore-KR" altLang="en-US" b="1" dirty="0">
                  <a:solidFill>
                    <a:schemeClr val="bg1"/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6A1A33B-D0B4-484E-BC20-F977F172E5CF}"/>
                </a:ext>
              </a:extLst>
            </p:cNvPr>
            <p:cNvGrpSpPr/>
            <p:nvPr/>
          </p:nvGrpSpPr>
          <p:grpSpPr>
            <a:xfrm>
              <a:off x="4628069" y="3678340"/>
              <a:ext cx="1845356" cy="642994"/>
              <a:chOff x="3838431" y="2893242"/>
              <a:chExt cx="2506134" cy="873235"/>
            </a:xfrm>
          </p:grpSpPr>
          <p:sp>
            <p:nvSpPr>
              <p:cNvPr id="62" name="육각형[H] 61">
                <a:extLst>
                  <a:ext uri="{FF2B5EF4-FFF2-40B4-BE49-F238E27FC236}">
                    <a16:creationId xmlns:a16="http://schemas.microsoft.com/office/drawing/2014/main" id="{0982146C-3090-FD4E-B863-BF27527067E1}"/>
                  </a:ext>
                </a:extLst>
              </p:cNvPr>
              <p:cNvSpPr/>
              <p:nvPr/>
            </p:nvSpPr>
            <p:spPr>
              <a:xfrm>
                <a:off x="3838431" y="2893242"/>
                <a:ext cx="2506134" cy="873235"/>
              </a:xfrm>
              <a:prstGeom prst="hexagon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63" name="Picture 2" descr="NGINX | High Performance Load Balancer, Web Server, &amp; Reverse Proxy">
                <a:extLst>
                  <a:ext uri="{FF2B5EF4-FFF2-40B4-BE49-F238E27FC236}">
                    <a16:creationId xmlns:a16="http://schemas.microsoft.com/office/drawing/2014/main" id="{EBB5ED14-3FFA-4449-97D5-5008D0C4F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8676" y="2962881"/>
                <a:ext cx="2185643" cy="733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530DCC4C-0C51-8249-87CD-6B5653AF48F0}"/>
                </a:ext>
              </a:extLst>
            </p:cNvPr>
            <p:cNvCxnSpPr>
              <a:cxnSpLocks/>
            </p:cNvCxnSpPr>
            <p:nvPr/>
          </p:nvCxnSpPr>
          <p:spPr>
            <a:xfrm>
              <a:off x="3235586" y="4023368"/>
              <a:ext cx="1234393" cy="0"/>
            </a:xfrm>
            <a:prstGeom prst="straightConnector1">
              <a:avLst/>
            </a:prstGeom>
            <a:ln w="508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C187DF-C1EA-DE4F-8ED6-EFA4BD50FE7E}"/>
                </a:ext>
              </a:extLst>
            </p:cNvPr>
            <p:cNvSpPr txBox="1"/>
            <p:nvPr/>
          </p:nvSpPr>
          <p:spPr>
            <a:xfrm>
              <a:off x="3523074" y="3628577"/>
              <a:ext cx="665953" cy="271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b="1" dirty="0">
                  <a:solidFill>
                    <a:schemeClr val="bg1"/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HTTPS</a:t>
              </a:r>
              <a:endParaRPr kumimoji="1" lang="ko-Kore-KR" altLang="en-US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0834BA6-74A4-984F-8A16-716C4355A6F4}"/>
                </a:ext>
              </a:extLst>
            </p:cNvPr>
            <p:cNvGrpSpPr/>
            <p:nvPr/>
          </p:nvGrpSpPr>
          <p:grpSpPr>
            <a:xfrm>
              <a:off x="7796900" y="3673411"/>
              <a:ext cx="1845356" cy="642993"/>
              <a:chOff x="7147207" y="2893243"/>
              <a:chExt cx="2506134" cy="873234"/>
            </a:xfrm>
          </p:grpSpPr>
          <p:sp>
            <p:nvSpPr>
              <p:cNvPr id="67" name="육각형[H] 66">
                <a:extLst>
                  <a:ext uri="{FF2B5EF4-FFF2-40B4-BE49-F238E27FC236}">
                    <a16:creationId xmlns:a16="http://schemas.microsoft.com/office/drawing/2014/main" id="{6A4AD12D-CC8A-0C42-9B2A-1E255AE84DB9}"/>
                  </a:ext>
                </a:extLst>
              </p:cNvPr>
              <p:cNvSpPr/>
              <p:nvPr/>
            </p:nvSpPr>
            <p:spPr>
              <a:xfrm>
                <a:off x="7147207" y="2893243"/>
                <a:ext cx="2506134" cy="873234"/>
              </a:xfrm>
              <a:prstGeom prst="hexagon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68" name="Picture 6" descr="Django 3.0이 나왔다고?. 요즘 Django 를 사용하지 않아 관심을 많이 끄고 있었는데 마침… | by Taehwan Kim  | Medium">
                <a:extLst>
                  <a:ext uri="{FF2B5EF4-FFF2-40B4-BE49-F238E27FC236}">
                    <a16:creationId xmlns:a16="http://schemas.microsoft.com/office/drawing/2014/main" id="{DD70B0B6-CAA2-244F-ABCA-F536D0E10E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3673" y="2994743"/>
                <a:ext cx="1473201" cy="670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1AB1E87-87D6-0C49-8846-0261789CC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0973" y="3982871"/>
              <a:ext cx="1156635" cy="1"/>
            </a:xfrm>
            <a:prstGeom prst="straightConnector1">
              <a:avLst/>
            </a:prstGeom>
            <a:ln w="508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C2F4F24-892D-D145-998A-86C8CEF47B0A}"/>
                </a:ext>
              </a:extLst>
            </p:cNvPr>
            <p:cNvGrpSpPr/>
            <p:nvPr/>
          </p:nvGrpSpPr>
          <p:grpSpPr>
            <a:xfrm>
              <a:off x="2021240" y="3530453"/>
              <a:ext cx="1084771" cy="1084770"/>
              <a:chOff x="5614739" y="585263"/>
              <a:chExt cx="1765884" cy="1765883"/>
            </a:xfrm>
          </p:grpSpPr>
          <p:sp>
            <p:nvSpPr>
              <p:cNvPr id="71" name="육각형[H] 70">
                <a:extLst>
                  <a:ext uri="{FF2B5EF4-FFF2-40B4-BE49-F238E27FC236}">
                    <a16:creationId xmlns:a16="http://schemas.microsoft.com/office/drawing/2014/main" id="{EEB7AC4A-5C7D-A840-848E-6C454097BFF4}"/>
                  </a:ext>
                </a:extLst>
              </p:cNvPr>
              <p:cNvSpPr/>
              <p:nvPr/>
            </p:nvSpPr>
            <p:spPr>
              <a:xfrm>
                <a:off x="5614739" y="680199"/>
                <a:ext cx="1765884" cy="1372816"/>
              </a:xfrm>
              <a:prstGeom prst="hexagon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20804DC0-5AB3-F043-98E3-8ED3DD9EA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4740" y="585263"/>
                <a:ext cx="1765883" cy="1765883"/>
              </a:xfrm>
              <a:prstGeom prst="rect">
                <a:avLst/>
              </a:prstGeom>
            </p:spPr>
          </p:pic>
        </p:grp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5DF7A79C-D073-6343-92CE-2022E31F186A}"/>
                </a:ext>
              </a:extLst>
            </p:cNvPr>
            <p:cNvCxnSpPr>
              <a:cxnSpLocks/>
            </p:cNvCxnSpPr>
            <p:nvPr/>
          </p:nvCxnSpPr>
          <p:spPr>
            <a:xfrm>
              <a:off x="2581575" y="2887676"/>
              <a:ext cx="0" cy="578771"/>
            </a:xfrm>
            <a:prstGeom prst="straightConnector1">
              <a:avLst/>
            </a:prstGeom>
            <a:ln w="508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BDB76BA4-BD96-DF40-855F-B0FE6CC99161}"/>
                </a:ext>
              </a:extLst>
            </p:cNvPr>
            <p:cNvGrpSpPr/>
            <p:nvPr/>
          </p:nvGrpSpPr>
          <p:grpSpPr>
            <a:xfrm>
              <a:off x="7809368" y="4857150"/>
              <a:ext cx="1845356" cy="642993"/>
              <a:chOff x="2915038" y="5110649"/>
              <a:chExt cx="2506134" cy="873234"/>
            </a:xfrm>
          </p:grpSpPr>
          <p:sp>
            <p:nvSpPr>
              <p:cNvPr id="75" name="육각형[H] 74">
                <a:extLst>
                  <a:ext uri="{FF2B5EF4-FFF2-40B4-BE49-F238E27FC236}">
                    <a16:creationId xmlns:a16="http://schemas.microsoft.com/office/drawing/2014/main" id="{5D838278-C769-FA4D-BE1A-720AC8C9F131}"/>
                  </a:ext>
                </a:extLst>
              </p:cNvPr>
              <p:cNvSpPr/>
              <p:nvPr/>
            </p:nvSpPr>
            <p:spPr>
              <a:xfrm>
                <a:off x="2915038" y="5110649"/>
                <a:ext cx="2506134" cy="873234"/>
              </a:xfrm>
              <a:prstGeom prst="hexagon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76" name="Picture 16">
                <a:extLst>
                  <a:ext uri="{FF2B5EF4-FFF2-40B4-BE49-F238E27FC236}">
                    <a16:creationId xmlns:a16="http://schemas.microsoft.com/office/drawing/2014/main" id="{2B0E92B7-DDB0-BB48-B097-E098A330A3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9025" y="5161937"/>
                <a:ext cx="2258158" cy="701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CEB2038-964F-134F-ABD9-15BFEBA302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2046" y="4382758"/>
              <a:ext cx="0" cy="419781"/>
            </a:xfrm>
            <a:prstGeom prst="straightConnector1">
              <a:avLst/>
            </a:prstGeom>
            <a:ln w="508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C2F128-BBB7-4347-9DA8-CB9D9174B89E}"/>
                </a:ext>
              </a:extLst>
            </p:cNvPr>
            <p:cNvSpPr txBox="1"/>
            <p:nvPr/>
          </p:nvSpPr>
          <p:spPr>
            <a:xfrm>
              <a:off x="7581654" y="4729919"/>
              <a:ext cx="909105" cy="271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b="1" dirty="0">
                  <a:solidFill>
                    <a:schemeClr val="bg1"/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Database</a:t>
              </a:r>
              <a:endParaRPr kumimoji="1" lang="ko-Kore-KR" altLang="en-US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9D5634A-6381-4342-A6FE-5FA560E0BDFE}"/>
                </a:ext>
              </a:extLst>
            </p:cNvPr>
            <p:cNvGrpSpPr/>
            <p:nvPr/>
          </p:nvGrpSpPr>
          <p:grpSpPr>
            <a:xfrm>
              <a:off x="10811414" y="3573250"/>
              <a:ext cx="1084771" cy="843311"/>
              <a:chOff x="296802" y="4762867"/>
              <a:chExt cx="1473201" cy="1145281"/>
            </a:xfrm>
          </p:grpSpPr>
          <p:sp>
            <p:nvSpPr>
              <p:cNvPr id="80" name="육각형[H] 79">
                <a:extLst>
                  <a:ext uri="{FF2B5EF4-FFF2-40B4-BE49-F238E27FC236}">
                    <a16:creationId xmlns:a16="http://schemas.microsoft.com/office/drawing/2014/main" id="{43F08B1C-238E-564D-A804-E6B87F46B3EC}"/>
                  </a:ext>
                </a:extLst>
              </p:cNvPr>
              <p:cNvSpPr/>
              <p:nvPr/>
            </p:nvSpPr>
            <p:spPr>
              <a:xfrm>
                <a:off x="296802" y="4762867"/>
                <a:ext cx="1473201" cy="1145281"/>
              </a:xfrm>
              <a:prstGeom prst="hexagon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81" name="Picture 18">
                <a:extLst>
                  <a:ext uri="{FF2B5EF4-FFF2-40B4-BE49-F238E27FC236}">
                    <a16:creationId xmlns:a16="http://schemas.microsoft.com/office/drawing/2014/main" id="{D0AE329C-D496-7244-97DF-D25A4675B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314" y="4841661"/>
                <a:ext cx="987693" cy="9876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C111AC7-13B9-CC4A-9749-C2C0B843B4C6}"/>
                </a:ext>
              </a:extLst>
            </p:cNvPr>
            <p:cNvSpPr txBox="1"/>
            <p:nvPr/>
          </p:nvSpPr>
          <p:spPr>
            <a:xfrm>
              <a:off x="10532431" y="4429836"/>
              <a:ext cx="1594887" cy="271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b="1" dirty="0">
                  <a:solidFill>
                    <a:schemeClr val="bg1"/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Image Processing</a:t>
              </a:r>
              <a:endParaRPr kumimoji="1" lang="ko-Kore-KR" altLang="en-US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CBDC20CD-751D-6C49-9FBB-3356F39A6FE5}"/>
                </a:ext>
              </a:extLst>
            </p:cNvPr>
            <p:cNvCxnSpPr>
              <a:cxnSpLocks/>
            </p:cNvCxnSpPr>
            <p:nvPr/>
          </p:nvCxnSpPr>
          <p:spPr>
            <a:xfrm>
              <a:off x="9722853" y="4002676"/>
              <a:ext cx="1013808" cy="1"/>
            </a:xfrm>
            <a:prstGeom prst="straightConnector1">
              <a:avLst/>
            </a:prstGeom>
            <a:ln w="508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22">
              <a:extLst>
                <a:ext uri="{FF2B5EF4-FFF2-40B4-BE49-F238E27FC236}">
                  <a16:creationId xmlns:a16="http://schemas.microsoft.com/office/drawing/2014/main" id="{D4B629BF-AC95-5847-A380-2D079F7E73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654" y="5707564"/>
              <a:ext cx="2232539" cy="530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4">
              <a:extLst>
                <a:ext uri="{FF2B5EF4-FFF2-40B4-BE49-F238E27FC236}">
                  <a16:creationId xmlns:a16="http://schemas.microsoft.com/office/drawing/2014/main" id="{E2E3C989-CAFF-0946-81DC-CB8E45C50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8699" y="5768926"/>
              <a:ext cx="948796" cy="56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육각형[H] 85">
            <a:extLst>
              <a:ext uri="{FF2B5EF4-FFF2-40B4-BE49-F238E27FC236}">
                <a16:creationId xmlns:a16="http://schemas.microsoft.com/office/drawing/2014/main" id="{9D607353-4F60-B14C-8D9A-76EB027EF453}"/>
              </a:ext>
            </a:extLst>
          </p:cNvPr>
          <p:cNvSpPr/>
          <p:nvPr/>
        </p:nvSpPr>
        <p:spPr>
          <a:xfrm>
            <a:off x="6821531" y="2437735"/>
            <a:ext cx="1845356" cy="642993"/>
          </a:xfrm>
          <a:prstGeom prst="hexagon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72" name="Picture 4" descr="Socket.io-Client for Unity3D 소개 : TOAST Meetup">
            <a:extLst>
              <a:ext uri="{FF2B5EF4-FFF2-40B4-BE49-F238E27FC236}">
                <a16:creationId xmlns:a16="http://schemas.microsoft.com/office/drawing/2014/main" id="{40E84069-5667-1843-8E9E-CA09B634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062" y="2538026"/>
            <a:ext cx="1279407" cy="45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C6F331D-4609-3E49-BBB3-2EECAC6FCF46}"/>
              </a:ext>
            </a:extLst>
          </p:cNvPr>
          <p:cNvCxnSpPr>
            <a:cxnSpLocks/>
          </p:cNvCxnSpPr>
          <p:nvPr/>
        </p:nvCxnSpPr>
        <p:spPr>
          <a:xfrm flipV="1">
            <a:off x="5393672" y="2827553"/>
            <a:ext cx="1358718" cy="819719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540DF90-EC3B-DF4D-AA98-F7A93F6A2AE2}"/>
              </a:ext>
            </a:extLst>
          </p:cNvPr>
          <p:cNvSpPr txBox="1"/>
          <p:nvPr/>
        </p:nvSpPr>
        <p:spPr>
          <a:xfrm>
            <a:off x="6441141" y="2186715"/>
            <a:ext cx="151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Web Socket</a:t>
            </a:r>
            <a:endParaRPr kumimoji="1" lang="ko-Kore-KR" altLang="en-US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91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8248-A45A-BC4F-8A92-33655D2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와이어 프레임 </a:t>
            </a:r>
            <a:r>
              <a:rPr kumimoji="1" lang="en-US" altLang="ko-KR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–</a:t>
            </a:r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프로필 생성 과정</a:t>
            </a:r>
            <a:endParaRPr kumimoji="1" lang="ko-Kore-KR" altLang="en-US" sz="5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ED1DEBB-DFD4-764F-A4A8-7F949D837773}"/>
              </a:ext>
            </a:extLst>
          </p:cNvPr>
          <p:cNvSpPr/>
          <p:nvPr/>
        </p:nvSpPr>
        <p:spPr>
          <a:xfrm>
            <a:off x="838200" y="1760431"/>
            <a:ext cx="10515600" cy="4802187"/>
          </a:xfrm>
          <a:prstGeom prst="round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73331E4-12DB-244E-B018-00197705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64" y="2291173"/>
            <a:ext cx="1722934" cy="374070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B4F537B-E438-6749-A8D3-0A2D0363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8" y="2291171"/>
            <a:ext cx="1722935" cy="37407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807E33-C687-9742-B4C8-3D5AB6B49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906" y="2291170"/>
            <a:ext cx="1722935" cy="374070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1446DD4-3265-D94B-A12E-79C0F915A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532" y="2291170"/>
            <a:ext cx="1722935" cy="3740703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C8B33B7B-6301-3343-913A-B0614B3744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9778" y="2291167"/>
            <a:ext cx="1722936" cy="374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4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8248-A45A-BC4F-8A92-33655D2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와이어 프레임 </a:t>
            </a:r>
            <a:r>
              <a:rPr kumimoji="1" lang="en-US" altLang="ko-KR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–</a:t>
            </a:r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매칭 과정</a:t>
            </a:r>
            <a:endParaRPr kumimoji="1" lang="ko-Kore-KR" altLang="en-US" sz="5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8441AA30-F533-BA4E-89DD-3B80344DFC60}"/>
              </a:ext>
            </a:extLst>
          </p:cNvPr>
          <p:cNvSpPr/>
          <p:nvPr/>
        </p:nvSpPr>
        <p:spPr>
          <a:xfrm>
            <a:off x="838199" y="1760429"/>
            <a:ext cx="10515600" cy="4802187"/>
          </a:xfrm>
          <a:prstGeom prst="round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0DDA623-8D91-4944-9881-4D613FC6B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41" y="2118804"/>
            <a:ext cx="1881717" cy="408543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EA1F3D9-396A-014B-985C-FF01BEDF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883" y="2094588"/>
            <a:ext cx="1881717" cy="40854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5A0FDC-94AD-7247-8CA5-CA1684153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2098664"/>
            <a:ext cx="1881717" cy="40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C23D6-4A0A-0045-88D1-C4E15B3372DB}"/>
              </a:ext>
            </a:extLst>
          </p:cNvPr>
          <p:cNvSpPr txBox="1"/>
          <p:nvPr/>
        </p:nvSpPr>
        <p:spPr>
          <a:xfrm>
            <a:off x="1405467" y="953976"/>
            <a:ext cx="17949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목차</a:t>
            </a:r>
            <a:endParaRPr kumimoji="1" lang="ko-Kore-KR" altLang="en-US" sz="5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3D15-4F12-3848-BE52-A0D7C40D787E}"/>
              </a:ext>
            </a:extLst>
          </p:cNvPr>
          <p:cNvSpPr txBox="1"/>
          <p:nvPr/>
        </p:nvSpPr>
        <p:spPr>
          <a:xfrm>
            <a:off x="6096000" y="818509"/>
            <a:ext cx="5537200" cy="5220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kumimoji="1" lang="ko-KR" altLang="en-US" sz="46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팀 소개</a:t>
            </a:r>
            <a:endParaRPr kumimoji="1" lang="en-US" altLang="ko-KR" sz="46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kumimoji="1" lang="ko-KR" altLang="en-US" sz="46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개발 배경</a:t>
            </a:r>
            <a:endParaRPr kumimoji="1" lang="en-US" altLang="ko-KR" sz="46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kumimoji="1" lang="ko-KR" altLang="en-US" sz="46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기능 소개</a:t>
            </a:r>
            <a:endParaRPr kumimoji="1" lang="en-US" altLang="ko-KR" sz="46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kumimoji="1" lang="ko-KR" altLang="en-US" sz="46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시스템 아키텍처</a:t>
            </a:r>
            <a:endParaRPr kumimoji="1" lang="en-US" altLang="ko-KR" sz="46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kumimoji="1" lang="ko-KR" altLang="en-US" sz="46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와이어 프레임</a:t>
            </a:r>
            <a:endParaRPr kumimoji="1" lang="ko-Kore-KR" altLang="en-US" sz="46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56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8248-A45A-BC4F-8A92-33655D2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팀 소개</a:t>
            </a:r>
            <a:endParaRPr kumimoji="1" lang="ko-Kore-KR" altLang="en-US" sz="5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6D3CFA-81D5-344D-84EA-320FA529382A}"/>
              </a:ext>
            </a:extLst>
          </p:cNvPr>
          <p:cNvGrpSpPr/>
          <p:nvPr/>
        </p:nvGrpSpPr>
        <p:grpSpPr>
          <a:xfrm>
            <a:off x="757516" y="2297213"/>
            <a:ext cx="2940424" cy="3108504"/>
            <a:chOff x="1344706" y="2189637"/>
            <a:chExt cx="2940424" cy="3108504"/>
          </a:xfrm>
        </p:grpSpPr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DD6CAA39-F79B-7D4A-BFBF-2F21891F08BB}"/>
                </a:ext>
              </a:extLst>
            </p:cNvPr>
            <p:cNvSpPr/>
            <p:nvPr/>
          </p:nvSpPr>
          <p:spPr>
            <a:xfrm>
              <a:off x="1344706" y="2420470"/>
              <a:ext cx="2940424" cy="2877671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C2DABF-4547-D748-8853-F1B6AFF5365A}"/>
                </a:ext>
              </a:extLst>
            </p:cNvPr>
            <p:cNvSpPr txBox="1"/>
            <p:nvPr/>
          </p:nvSpPr>
          <p:spPr>
            <a:xfrm>
              <a:off x="1779494" y="2189637"/>
              <a:ext cx="2070847" cy="461665"/>
            </a:xfrm>
            <a:prstGeom prst="rect">
              <a:avLst/>
            </a:prstGeom>
            <a:solidFill>
              <a:srgbClr val="FDAAA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>
                  <a:solidFill>
                    <a:schemeClr val="bg1"/>
                  </a:solidFill>
                  <a:latin typeface="Jalnan OTF" panose="020B0600000101010101" pitchFamily="34" charset="-127"/>
                  <a:ea typeface="Jalnan OTF" panose="020B0600000101010101" pitchFamily="34" charset="-127"/>
                </a:rPr>
                <a:t>F</a:t>
              </a:r>
              <a:r>
                <a:rPr kumimoji="1" lang="en-US" altLang="ko-KR" sz="2400" dirty="0">
                  <a:solidFill>
                    <a:schemeClr val="bg1"/>
                  </a:solidFill>
                  <a:latin typeface="Jalnan OTF" panose="020B0600000101010101" pitchFamily="34" charset="-127"/>
                  <a:ea typeface="Jalnan OTF" panose="020B0600000101010101" pitchFamily="34" charset="-127"/>
                </a:rPr>
                <a:t>RONT</a:t>
              </a:r>
              <a:r>
                <a:rPr kumimoji="1" lang="ko-KR" altLang="en-US" sz="2400" dirty="0">
                  <a:solidFill>
                    <a:schemeClr val="bg1"/>
                  </a:solidFill>
                  <a:latin typeface="Jalnan OTF" panose="020B0600000101010101" pitchFamily="34" charset="-127"/>
                  <a:ea typeface="Jalnan OTF" panose="020B0600000101010101" pitchFamily="34" charset="-127"/>
                </a:rPr>
                <a:t> </a:t>
              </a:r>
              <a:r>
                <a:rPr kumimoji="1" lang="en-US" altLang="ko-KR" sz="2400" dirty="0">
                  <a:solidFill>
                    <a:schemeClr val="bg1"/>
                  </a:solidFill>
                  <a:latin typeface="Jalnan OTF" panose="020B0600000101010101" pitchFamily="34" charset="-127"/>
                  <a:ea typeface="Jalnan OTF" panose="020B0600000101010101" pitchFamily="34" charset="-127"/>
                </a:rPr>
                <a:t>END</a:t>
              </a:r>
              <a:endParaRPr kumimoji="1" lang="ko-Kore-KR" altLang="en-US" sz="24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75C5BD-D913-AF4A-977E-8708AFE5C23A}"/>
                </a:ext>
              </a:extLst>
            </p:cNvPr>
            <p:cNvSpPr txBox="1"/>
            <p:nvPr/>
          </p:nvSpPr>
          <p:spPr>
            <a:xfrm>
              <a:off x="1649506" y="3150251"/>
              <a:ext cx="2348753" cy="142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ko-Kore-KR" altLang="en-US" sz="2400" dirty="0">
                  <a:solidFill>
                    <a:schemeClr val="bg1"/>
                  </a:solidFill>
                  <a:latin typeface="Jalnan OTF" panose="020B0600000101010101" pitchFamily="34" charset="-127"/>
                  <a:ea typeface="Jalnan OTF" panose="020B0600000101010101" pitchFamily="34" charset="-127"/>
                </a:rPr>
                <a:t>김나연</a:t>
              </a:r>
              <a:endParaRPr kumimoji="1" lang="en-US" altLang="ko-Kore-KR" sz="24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kumimoji="1" lang="ko-Kore-KR" altLang="en-US" sz="2400" dirty="0">
                  <a:solidFill>
                    <a:schemeClr val="bg1"/>
                  </a:solidFill>
                  <a:latin typeface="Jalnan OTF" panose="020B0600000101010101" pitchFamily="34" charset="-127"/>
                  <a:ea typeface="Jalnan OTF" panose="020B0600000101010101" pitchFamily="34" charset="-127"/>
                </a:rPr>
                <a:t>남동규</a:t>
              </a:r>
              <a:endParaRPr kumimoji="1" lang="en-US" altLang="ko-Kore-KR" sz="24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1F503C-4C0C-C642-8AFC-D67B521275E5}"/>
              </a:ext>
            </a:extLst>
          </p:cNvPr>
          <p:cNvGrpSpPr/>
          <p:nvPr/>
        </p:nvGrpSpPr>
        <p:grpSpPr>
          <a:xfrm>
            <a:off x="4625788" y="2297213"/>
            <a:ext cx="2940424" cy="3416758"/>
            <a:chOff x="1344706" y="2189637"/>
            <a:chExt cx="2940424" cy="3416758"/>
          </a:xfrm>
        </p:grpSpPr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B7163159-350E-6D4A-BCB3-AAA6D7175D49}"/>
                </a:ext>
              </a:extLst>
            </p:cNvPr>
            <p:cNvSpPr/>
            <p:nvPr/>
          </p:nvSpPr>
          <p:spPr>
            <a:xfrm>
              <a:off x="1344706" y="2420470"/>
              <a:ext cx="2940424" cy="2877671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304686-B11D-6647-BA28-D00E4C2F7C92}"/>
                </a:ext>
              </a:extLst>
            </p:cNvPr>
            <p:cNvSpPr txBox="1"/>
            <p:nvPr/>
          </p:nvSpPr>
          <p:spPr>
            <a:xfrm>
              <a:off x="1779494" y="2189637"/>
              <a:ext cx="2070847" cy="461665"/>
            </a:xfrm>
            <a:prstGeom prst="rect">
              <a:avLst/>
            </a:prstGeom>
            <a:solidFill>
              <a:srgbClr val="FDAAA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>
                  <a:solidFill>
                    <a:schemeClr val="bg1"/>
                  </a:solidFill>
                  <a:latin typeface="Jalnan OTF" panose="020B0600000101010101" pitchFamily="34" charset="-127"/>
                  <a:ea typeface="Jalnan OTF" panose="020B0600000101010101" pitchFamily="34" charset="-127"/>
                </a:rPr>
                <a:t>BACK END</a:t>
              </a:r>
              <a:endParaRPr kumimoji="1" lang="ko-Kore-KR" altLang="en-US" sz="24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D81EB8-52AC-5C46-A114-223BCEA417F6}"/>
                </a:ext>
              </a:extLst>
            </p:cNvPr>
            <p:cNvSpPr txBox="1"/>
            <p:nvPr/>
          </p:nvSpPr>
          <p:spPr>
            <a:xfrm>
              <a:off x="1640540" y="2699765"/>
              <a:ext cx="2348753" cy="2906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ko-KR" altLang="en-US" sz="2400" dirty="0">
                  <a:solidFill>
                    <a:schemeClr val="bg1"/>
                  </a:solidFill>
                  <a:latin typeface="Jalnan OTF" panose="020B0600000101010101" pitchFamily="34" charset="-127"/>
                  <a:ea typeface="Jalnan OTF" panose="020B0600000101010101" pitchFamily="34" charset="-127"/>
                </a:rPr>
                <a:t>김연수</a:t>
              </a:r>
              <a:endParaRPr kumimoji="1" lang="en-US" altLang="ko-Kore-KR" sz="24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kumimoji="1" lang="ko-KR" altLang="en-US" sz="2400" dirty="0">
                  <a:solidFill>
                    <a:schemeClr val="bg1"/>
                  </a:solidFill>
                  <a:latin typeface="Jalnan OTF" panose="020B0600000101010101" pitchFamily="34" charset="-127"/>
                  <a:ea typeface="Jalnan OTF" panose="020B0600000101010101" pitchFamily="34" charset="-127"/>
                </a:rPr>
                <a:t>김민재</a:t>
              </a:r>
              <a:endParaRPr kumimoji="1" lang="en-US" altLang="ko-KR" sz="24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kumimoji="1" lang="ko-KR" altLang="en-US" sz="2400" dirty="0" err="1">
                  <a:solidFill>
                    <a:schemeClr val="bg1"/>
                  </a:solidFill>
                  <a:latin typeface="Jalnan OTF" panose="020B0600000101010101" pitchFamily="34" charset="-127"/>
                  <a:ea typeface="Jalnan OTF" panose="020B0600000101010101" pitchFamily="34" charset="-127"/>
                </a:rPr>
                <a:t>류승민</a:t>
              </a:r>
              <a:endParaRPr kumimoji="1" lang="en-US" altLang="ko-Kore-KR" sz="24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endParaRPr>
            </a:p>
            <a:p>
              <a:pPr algn="ctr">
                <a:lnSpc>
                  <a:spcPct val="200000"/>
                </a:lnSpc>
              </a:pPr>
              <a:endParaRPr kumimoji="1" lang="en-US" altLang="ko-Kore-KR" sz="24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3C4B12-97E1-3548-B2D0-A30F209A595F}"/>
              </a:ext>
            </a:extLst>
          </p:cNvPr>
          <p:cNvGrpSpPr/>
          <p:nvPr/>
        </p:nvGrpSpPr>
        <p:grpSpPr>
          <a:xfrm>
            <a:off x="8494057" y="2112546"/>
            <a:ext cx="2940424" cy="3293171"/>
            <a:chOff x="1344706" y="2004970"/>
            <a:chExt cx="2940424" cy="3293171"/>
          </a:xfrm>
        </p:grpSpPr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B4DCC5C-99CF-BF47-9654-245DF84D9E2B}"/>
                </a:ext>
              </a:extLst>
            </p:cNvPr>
            <p:cNvSpPr/>
            <p:nvPr/>
          </p:nvSpPr>
          <p:spPr>
            <a:xfrm>
              <a:off x="1344706" y="2420470"/>
              <a:ext cx="2940424" cy="2877671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55480C-266B-AF4F-9A50-26E3CF6F0726}"/>
                </a:ext>
              </a:extLst>
            </p:cNvPr>
            <p:cNvSpPr txBox="1"/>
            <p:nvPr/>
          </p:nvSpPr>
          <p:spPr>
            <a:xfrm>
              <a:off x="1640540" y="2004970"/>
              <a:ext cx="2348753" cy="830997"/>
            </a:xfrm>
            <a:prstGeom prst="rect">
              <a:avLst/>
            </a:prstGeom>
            <a:solidFill>
              <a:srgbClr val="FDAAA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>
                  <a:solidFill>
                    <a:schemeClr val="bg1"/>
                  </a:solidFill>
                  <a:latin typeface="Jalnan OTF" panose="020B0600000101010101" pitchFamily="34" charset="-127"/>
                  <a:ea typeface="Jalnan OTF" panose="020B0600000101010101" pitchFamily="34" charset="-127"/>
                </a:rPr>
                <a:t>IMAGE PROCESSING</a:t>
              </a:r>
              <a:endParaRPr kumimoji="1" lang="ko-Kore-KR" altLang="en-US" sz="24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670EBF-E8D1-D945-A4BC-590B00DDAF70}"/>
                </a:ext>
              </a:extLst>
            </p:cNvPr>
            <p:cNvSpPr txBox="1"/>
            <p:nvPr/>
          </p:nvSpPr>
          <p:spPr>
            <a:xfrm>
              <a:off x="1640539" y="3013085"/>
              <a:ext cx="2348753" cy="216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ko-KR" altLang="en-US" sz="2400" dirty="0">
                  <a:solidFill>
                    <a:schemeClr val="bg1"/>
                  </a:solidFill>
                  <a:latin typeface="Jalnan OTF" panose="020B0600000101010101" pitchFamily="34" charset="-127"/>
                  <a:ea typeface="Jalnan OTF" panose="020B0600000101010101" pitchFamily="34" charset="-127"/>
                </a:rPr>
                <a:t>김민재</a:t>
              </a:r>
              <a:endParaRPr kumimoji="1" lang="en-US" altLang="ko-KR" sz="24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kumimoji="1" lang="ko-KR" altLang="en-US" sz="2400" dirty="0" err="1">
                  <a:solidFill>
                    <a:schemeClr val="bg1"/>
                  </a:solidFill>
                  <a:latin typeface="Jalnan OTF" panose="020B0600000101010101" pitchFamily="34" charset="-127"/>
                  <a:ea typeface="Jalnan OTF" panose="020B0600000101010101" pitchFamily="34" charset="-127"/>
                </a:rPr>
                <a:t>류승민</a:t>
              </a:r>
              <a:endParaRPr kumimoji="1" lang="en-US" altLang="ko-Kore-KR" sz="24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endParaRPr>
            </a:p>
            <a:p>
              <a:pPr algn="ctr">
                <a:lnSpc>
                  <a:spcPct val="200000"/>
                </a:lnSpc>
              </a:pPr>
              <a:endParaRPr kumimoji="1" lang="en-US" altLang="ko-Kore-KR" sz="24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39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8248-A45A-BC4F-8A92-33655D2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개발 배경</a:t>
            </a:r>
            <a:endParaRPr kumimoji="1" lang="ko-Kore-KR" altLang="en-US" sz="5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384CB-4BF3-8847-895E-3C9DA53ACD9B}"/>
              </a:ext>
            </a:extLst>
          </p:cNvPr>
          <p:cNvSpPr txBox="1"/>
          <p:nvPr/>
        </p:nvSpPr>
        <p:spPr>
          <a:xfrm>
            <a:off x="3065929" y="3217295"/>
            <a:ext cx="60511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ore-KR" sz="3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kumimoji="1" lang="en-US" altLang="ko-KR" sz="3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.</a:t>
            </a:r>
            <a:r>
              <a:rPr kumimoji="1" lang="ko-KR" altLang="en-US" sz="3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성장하는 소개팅 앱 시장</a:t>
            </a:r>
            <a:endParaRPr kumimoji="1" lang="ko-Kore-KR" altLang="en-US" sz="32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17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8248-A45A-BC4F-8A92-33655D2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개발 배경</a:t>
            </a:r>
            <a:endParaRPr kumimoji="1" lang="ko-Kore-KR" altLang="en-US" sz="5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BE2257-4A4A-A34D-8247-A4C10E78D6E9}"/>
              </a:ext>
            </a:extLst>
          </p:cNvPr>
          <p:cNvGrpSpPr/>
          <p:nvPr/>
        </p:nvGrpSpPr>
        <p:grpSpPr>
          <a:xfrm>
            <a:off x="2586317" y="1684135"/>
            <a:ext cx="7019365" cy="4342559"/>
            <a:chOff x="2586317" y="1684135"/>
            <a:chExt cx="7019365" cy="4342559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4EB5DEB1-56B0-E740-BF33-2F8716DE6C59}"/>
                </a:ext>
              </a:extLst>
            </p:cNvPr>
            <p:cNvSpPr/>
            <p:nvPr/>
          </p:nvSpPr>
          <p:spPr>
            <a:xfrm>
              <a:off x="2586317" y="1684135"/>
              <a:ext cx="7019365" cy="434255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5688EFB-C270-9542-89FA-FF51BE7C9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766" y="1794125"/>
              <a:ext cx="6338468" cy="4122581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BD5E28-0BFD-984A-A699-A17C8635FB17}"/>
              </a:ext>
            </a:extLst>
          </p:cNvPr>
          <p:cNvSpPr txBox="1"/>
          <p:nvPr/>
        </p:nvSpPr>
        <p:spPr>
          <a:xfrm>
            <a:off x="2463051" y="6130131"/>
            <a:ext cx="7265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출처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:</a:t>
            </a:r>
            <a:r>
              <a:rPr kumimoji="1" lang="ko-KR" altLang="en-US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최신 모바일 시장현황 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(https://</a:t>
            </a:r>
            <a:r>
              <a:rPr kumimoji="1" lang="en-US" altLang="ko-KR" sz="1200" dirty="0" err="1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www.appannie.com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r>
              <a:rPr kumimoji="1" lang="en-US" altLang="ko-KR" sz="1200" dirty="0" err="1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kr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/insights/mobile-minute/facebook-dating-2019/)</a:t>
            </a:r>
            <a:endParaRPr kumimoji="1" lang="ko-Kore-KR" altLang="en-US" sz="12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57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8248-A45A-BC4F-8A92-33655D2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개발 배경</a:t>
            </a:r>
            <a:endParaRPr kumimoji="1" lang="ko-Kore-KR" altLang="en-US" sz="5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D5E28-0BFD-984A-A699-A17C8635FB17}"/>
              </a:ext>
            </a:extLst>
          </p:cNvPr>
          <p:cNvSpPr txBox="1"/>
          <p:nvPr/>
        </p:nvSpPr>
        <p:spPr>
          <a:xfrm>
            <a:off x="2463051" y="6130131"/>
            <a:ext cx="7265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출처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:</a:t>
            </a:r>
            <a:r>
              <a:rPr kumimoji="1" lang="ko-KR" altLang="en-US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세계일보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＂</a:t>
            </a:r>
            <a:r>
              <a:rPr kumimoji="1" lang="ko-KR" altLang="en-US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애인 찾아드려요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”</a:t>
            </a:r>
            <a:r>
              <a:rPr kumimoji="1" lang="ko-KR" altLang="en-US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페이스북 </a:t>
            </a:r>
            <a:r>
              <a:rPr kumimoji="1" lang="ko-KR" altLang="en-US" sz="1200" dirty="0" err="1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데이팅</a:t>
            </a:r>
            <a:r>
              <a:rPr kumimoji="1" lang="ko-KR" altLang="en-US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서비스 유럽으로 확대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…</a:t>
            </a:r>
            <a:r>
              <a:rPr kumimoji="1" lang="ko-KR" altLang="en-US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한국은 언제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?</a:t>
            </a:r>
            <a:r>
              <a:rPr kumimoji="1" lang="ko-KR" altLang="en-US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(http://</a:t>
            </a:r>
            <a:r>
              <a:rPr kumimoji="1" lang="en-US" altLang="ko-KR" sz="1200" dirty="0" err="1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www.segye.com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r>
              <a:rPr kumimoji="1" lang="en-US" altLang="ko-KR" sz="1200" dirty="0" err="1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newsView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/20201022510611?OutUrl=</a:t>
            </a:r>
            <a:r>
              <a:rPr kumimoji="1" lang="en-US" altLang="ko-KR" sz="1200" dirty="0" err="1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naver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endParaRPr kumimoji="1" lang="ko-Kore-KR" altLang="en-US" sz="12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839847-6365-D644-8FCD-7962F2A8C589}"/>
              </a:ext>
            </a:extLst>
          </p:cNvPr>
          <p:cNvGrpSpPr/>
          <p:nvPr/>
        </p:nvGrpSpPr>
        <p:grpSpPr>
          <a:xfrm>
            <a:off x="3290045" y="1690688"/>
            <a:ext cx="5611907" cy="4280756"/>
            <a:chOff x="3469340" y="1836527"/>
            <a:chExt cx="5253317" cy="4007224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F974FEF6-C3F2-644E-816A-0DB087F20497}"/>
                </a:ext>
              </a:extLst>
            </p:cNvPr>
            <p:cNvSpPr/>
            <p:nvPr/>
          </p:nvSpPr>
          <p:spPr>
            <a:xfrm>
              <a:off x="3469340" y="1836527"/>
              <a:ext cx="5253317" cy="40072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3D87C81-F1B2-884F-AD7C-C357A7565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0057" y="1927411"/>
              <a:ext cx="4331885" cy="362995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993F3B-4FDF-754D-83B0-65F34840CC06}"/>
                </a:ext>
              </a:extLst>
            </p:cNvPr>
            <p:cNvSpPr/>
            <p:nvPr/>
          </p:nvSpPr>
          <p:spPr>
            <a:xfrm>
              <a:off x="8130988" y="3048000"/>
              <a:ext cx="304800" cy="2581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17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8248-A45A-BC4F-8A92-33655D2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개발 배경</a:t>
            </a:r>
            <a:endParaRPr kumimoji="1" lang="ko-Kore-KR" altLang="en-US" sz="5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66C85-48E0-4746-93A7-BE667D1EF483}"/>
              </a:ext>
            </a:extLst>
          </p:cNvPr>
          <p:cNvSpPr txBox="1"/>
          <p:nvPr/>
        </p:nvSpPr>
        <p:spPr>
          <a:xfrm>
            <a:off x="3065929" y="3217295"/>
            <a:ext cx="60511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2.</a:t>
            </a:r>
            <a:r>
              <a:rPr kumimoji="1" lang="ko-KR" altLang="en-US" sz="3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국내 소개팅 앱 현황</a:t>
            </a:r>
            <a:endParaRPr kumimoji="1" lang="ko-Kore-KR" altLang="en-US" sz="32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1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827D9F1-D5B5-7E44-9BEA-E7FC5DF1ECE2}"/>
              </a:ext>
            </a:extLst>
          </p:cNvPr>
          <p:cNvSpPr/>
          <p:nvPr/>
        </p:nvSpPr>
        <p:spPr>
          <a:xfrm>
            <a:off x="791135" y="1918447"/>
            <a:ext cx="10609729" cy="4007224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B48248-A45A-BC4F-8A92-33655D2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개발 배경</a:t>
            </a:r>
            <a:endParaRPr kumimoji="1" lang="ko-Kore-KR" altLang="en-US" sz="5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40392C-4017-B542-906E-96B88901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099609"/>
            <a:ext cx="10020300" cy="36449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7E0B755-0D14-044C-844B-E98F635340E6}"/>
              </a:ext>
            </a:extLst>
          </p:cNvPr>
          <p:cNvSpPr/>
          <p:nvPr/>
        </p:nvSpPr>
        <p:spPr>
          <a:xfrm>
            <a:off x="4491318" y="2501153"/>
            <a:ext cx="1048870" cy="1631576"/>
          </a:xfrm>
          <a:prstGeom prst="rect">
            <a:avLst/>
          </a:prstGeom>
          <a:noFill/>
          <a:ln w="88900">
            <a:solidFill>
              <a:srgbClr val="E56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D04DC-6FEA-C64A-B9B2-7F7C0B07CA64}"/>
              </a:ext>
            </a:extLst>
          </p:cNvPr>
          <p:cNvSpPr/>
          <p:nvPr/>
        </p:nvSpPr>
        <p:spPr>
          <a:xfrm>
            <a:off x="5571564" y="4112933"/>
            <a:ext cx="1048870" cy="1631576"/>
          </a:xfrm>
          <a:prstGeom prst="rect">
            <a:avLst/>
          </a:prstGeom>
          <a:noFill/>
          <a:ln w="88900">
            <a:solidFill>
              <a:srgbClr val="E56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741595-BBF3-EF4D-AA24-AB6F760BB264}"/>
              </a:ext>
            </a:extLst>
          </p:cNvPr>
          <p:cNvSpPr/>
          <p:nvPr/>
        </p:nvSpPr>
        <p:spPr>
          <a:xfrm>
            <a:off x="8812306" y="2501153"/>
            <a:ext cx="1048870" cy="1631576"/>
          </a:xfrm>
          <a:prstGeom prst="rect">
            <a:avLst/>
          </a:prstGeom>
          <a:noFill/>
          <a:ln w="88900">
            <a:solidFill>
              <a:srgbClr val="E56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466953-CC5E-4B4F-8053-DF2A748C21F3}"/>
              </a:ext>
            </a:extLst>
          </p:cNvPr>
          <p:cNvSpPr/>
          <p:nvPr/>
        </p:nvSpPr>
        <p:spPr>
          <a:xfrm>
            <a:off x="9861176" y="2501153"/>
            <a:ext cx="1048870" cy="1631576"/>
          </a:xfrm>
          <a:prstGeom prst="rect">
            <a:avLst/>
          </a:prstGeom>
          <a:noFill/>
          <a:ln w="88900">
            <a:solidFill>
              <a:srgbClr val="E56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8F2458-4754-7F4F-999C-B53D5A06EFA7}"/>
              </a:ext>
            </a:extLst>
          </p:cNvPr>
          <p:cNvSpPr/>
          <p:nvPr/>
        </p:nvSpPr>
        <p:spPr>
          <a:xfrm>
            <a:off x="9861176" y="4132729"/>
            <a:ext cx="1048870" cy="1631576"/>
          </a:xfrm>
          <a:prstGeom prst="rect">
            <a:avLst/>
          </a:prstGeom>
          <a:noFill/>
          <a:ln w="88900">
            <a:solidFill>
              <a:srgbClr val="E56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FA76B6-ACDF-3647-99E0-18FEB20D9200}"/>
              </a:ext>
            </a:extLst>
          </p:cNvPr>
          <p:cNvSpPr/>
          <p:nvPr/>
        </p:nvSpPr>
        <p:spPr>
          <a:xfrm>
            <a:off x="6651810" y="4112933"/>
            <a:ext cx="1048870" cy="1631576"/>
          </a:xfrm>
          <a:prstGeom prst="rect">
            <a:avLst/>
          </a:prstGeom>
          <a:noFill/>
          <a:ln w="88900">
            <a:solidFill>
              <a:srgbClr val="E56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930BFB-0BF9-E244-B32E-266A0F6D6BD8}"/>
              </a:ext>
            </a:extLst>
          </p:cNvPr>
          <p:cNvSpPr/>
          <p:nvPr/>
        </p:nvSpPr>
        <p:spPr>
          <a:xfrm>
            <a:off x="3405469" y="4112933"/>
            <a:ext cx="1048870" cy="1631576"/>
          </a:xfrm>
          <a:prstGeom prst="rect">
            <a:avLst/>
          </a:prstGeom>
          <a:noFill/>
          <a:ln w="88900">
            <a:solidFill>
              <a:srgbClr val="E56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208BC9-E95C-984B-B781-0849C20732A9}"/>
              </a:ext>
            </a:extLst>
          </p:cNvPr>
          <p:cNvSpPr/>
          <p:nvPr/>
        </p:nvSpPr>
        <p:spPr>
          <a:xfrm>
            <a:off x="2330822" y="4112933"/>
            <a:ext cx="1048870" cy="1631576"/>
          </a:xfrm>
          <a:prstGeom prst="rect">
            <a:avLst/>
          </a:prstGeom>
          <a:noFill/>
          <a:ln w="88900">
            <a:solidFill>
              <a:srgbClr val="E56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BE725B-CE8A-2447-A8E9-43B607E8A830}"/>
              </a:ext>
            </a:extLst>
          </p:cNvPr>
          <p:cNvSpPr/>
          <p:nvPr/>
        </p:nvSpPr>
        <p:spPr>
          <a:xfrm>
            <a:off x="4480116" y="4112933"/>
            <a:ext cx="1048870" cy="1631576"/>
          </a:xfrm>
          <a:prstGeom prst="rect">
            <a:avLst/>
          </a:prstGeom>
          <a:noFill/>
          <a:ln w="88900">
            <a:solidFill>
              <a:srgbClr val="E56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CF5A5-4FF8-C945-B931-32ED86DC25F6}"/>
              </a:ext>
            </a:extLst>
          </p:cNvPr>
          <p:cNvSpPr txBox="1"/>
          <p:nvPr/>
        </p:nvSpPr>
        <p:spPr>
          <a:xfrm>
            <a:off x="2463051" y="6222464"/>
            <a:ext cx="72658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2020</a:t>
            </a:r>
            <a:r>
              <a:rPr kumimoji="1" lang="ko-KR" altLang="en-US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10</a:t>
            </a:r>
            <a:r>
              <a:rPr kumimoji="1" lang="ko-KR" altLang="en-US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22</a:t>
            </a:r>
            <a:r>
              <a:rPr kumimoji="1" lang="ko-KR" altLang="en-US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일 기준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kumimoji="1" lang="ko-KR" altLang="en-US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구글 플레이 스토어</a:t>
            </a:r>
            <a:r>
              <a:rPr kumimoji="1" lang="en-US" altLang="ko-KR" sz="1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endParaRPr kumimoji="1" lang="ko-Kore-KR" altLang="en-US" sz="12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97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8248-A45A-BC4F-8A92-33655D2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개발 배경</a:t>
            </a:r>
            <a:endParaRPr kumimoji="1" lang="ko-Kore-KR" altLang="en-US" sz="5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54B8E-20EF-9F45-84CF-7ACE299FED61}"/>
              </a:ext>
            </a:extLst>
          </p:cNvPr>
          <p:cNvSpPr txBox="1"/>
          <p:nvPr/>
        </p:nvSpPr>
        <p:spPr>
          <a:xfrm>
            <a:off x="3065929" y="3217295"/>
            <a:ext cx="60511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3.</a:t>
            </a:r>
            <a:r>
              <a:rPr kumimoji="1" lang="ko-KR" altLang="en-US" sz="3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여전히 문제점은 존재</a:t>
            </a:r>
            <a:r>
              <a:rPr kumimoji="1" lang="en-US" altLang="ko-KR" sz="32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...</a:t>
            </a:r>
            <a:endParaRPr kumimoji="1" lang="ko-Kore-KR" altLang="en-US" sz="32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54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311</Words>
  <Application>Microsoft Macintosh PowerPoint</Application>
  <PresentationFormat>와이드스크린</PresentationFormat>
  <Paragraphs>58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Jalnan OTF</vt:lpstr>
      <vt:lpstr>NanumSquareOTF_ac ExtraBold</vt:lpstr>
      <vt:lpstr>Arial</vt:lpstr>
      <vt:lpstr>Calibri</vt:lpstr>
      <vt:lpstr>Calibri Light</vt:lpstr>
      <vt:lpstr>Office 테마</vt:lpstr>
      <vt:lpstr>나는 어때? </vt:lpstr>
      <vt:lpstr>PowerPoint 프레젠테이션</vt:lpstr>
      <vt:lpstr>팀 소개</vt:lpstr>
      <vt:lpstr>개발 배경</vt:lpstr>
      <vt:lpstr>개발 배경</vt:lpstr>
      <vt:lpstr>개발 배경</vt:lpstr>
      <vt:lpstr>개발 배경</vt:lpstr>
      <vt:lpstr>개발 배경</vt:lpstr>
      <vt:lpstr>개발 배경</vt:lpstr>
      <vt:lpstr>개발 배경</vt:lpstr>
      <vt:lpstr>기능 소개</vt:lpstr>
      <vt:lpstr>시스템 아키텍처</vt:lpstr>
      <vt:lpstr>와이어 프레임 – 프로필 생성 과정</vt:lpstr>
      <vt:lpstr>와이어 프레임 – 매칭 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MYLIS</dc:title>
  <dc:creator>Kim Yeonsu</dc:creator>
  <cp:lastModifiedBy>Kim Yeonsu</cp:lastModifiedBy>
  <cp:revision>13</cp:revision>
  <dcterms:created xsi:type="dcterms:W3CDTF">2020-10-22T09:34:29Z</dcterms:created>
  <dcterms:modified xsi:type="dcterms:W3CDTF">2020-10-22T15:26:18Z</dcterms:modified>
</cp:coreProperties>
</file>