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5"/>
  </p:notesMasterIdLst>
  <p:sldIdLst>
    <p:sldId id="256" r:id="rId2"/>
    <p:sldId id="257" r:id="rId3"/>
    <p:sldId id="258"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2326" autoAdjust="0"/>
  </p:normalViewPr>
  <p:slideViewPr>
    <p:cSldViewPr snapToGrid="0">
      <p:cViewPr varScale="1">
        <p:scale>
          <a:sx n="106" d="100"/>
          <a:sy n="106" d="100"/>
        </p:scale>
        <p:origin x="732" y="126"/>
      </p:cViewPr>
      <p:guideLst/>
    </p:cSldViewPr>
  </p:slideViewPr>
  <p:notesTextViewPr>
    <p:cViewPr>
      <p:scale>
        <a:sx n="1" d="1"/>
        <a:sy n="1" d="1"/>
      </p:scale>
      <p:origin x="0" y="-288"/>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3016DD-7B40-4582-A1F9-986A6A56BD14}" type="datetimeFigureOut">
              <a:rPr lang="en-US" smtClean="0"/>
              <a:t>1/11/2024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9B237E-B765-4E62-8C38-4EE7000E4DAB}" type="slidenum">
              <a:rPr lang="en-US" smtClean="0"/>
              <a:t>‹#›</a:t>
            </a:fld>
            <a:endParaRPr lang="en-US"/>
          </a:p>
        </p:txBody>
      </p:sp>
    </p:spTree>
    <p:extLst>
      <p:ext uri="{BB962C8B-B14F-4D97-AF65-F5344CB8AC3E}">
        <p14:creationId xmlns:p14="http://schemas.microsoft.com/office/powerpoint/2010/main" val="7442581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latin typeface="Arial" panose="020B0604020202020204" pitchFamily="34" charset="0"/>
                <a:cs typeface="Arial" panose="020B0604020202020204" pitchFamily="34" charset="0"/>
              </a:rPr>
              <a:t>Public - Cloud </a:t>
            </a:r>
            <a:r>
              <a:rPr lang="vi-VN" sz="1200" dirty="0" smtClean="0">
                <a:latin typeface="+mn-lt"/>
                <a:cs typeface="Arial" panose="020B0604020202020204" pitchFamily="34" charset="0"/>
              </a:rPr>
              <a:t>được quản lý bởi một tổ chức và được công chúng sử dụng</a:t>
            </a:r>
          </a:p>
          <a:p>
            <a:r>
              <a:rPr lang="en-US" sz="1200" dirty="0" smtClean="0">
                <a:latin typeface="Arial" panose="020B0604020202020204" pitchFamily="34" charset="0"/>
                <a:cs typeface="Arial" panose="020B0604020202020204" pitchFamily="34" charset="0"/>
              </a:rPr>
              <a:t>Private - Cloud </a:t>
            </a:r>
            <a:r>
              <a:rPr lang="en-US" sz="1200" dirty="0" err="1" smtClean="0">
                <a:latin typeface="Arial" panose="020B0604020202020204" pitchFamily="34" charset="0"/>
                <a:cs typeface="Arial" panose="020B0604020202020204" pitchFamily="34" charset="0"/>
              </a:rPr>
              <a:t>được</a:t>
            </a:r>
            <a:r>
              <a:rPr lang="en-US" sz="1200" dirty="0" smtClean="0">
                <a:latin typeface="Arial" panose="020B0604020202020204" pitchFamily="34" charset="0"/>
                <a:cs typeface="Arial" panose="020B0604020202020204" pitchFamily="34" charset="0"/>
              </a:rPr>
              <a:t> </a:t>
            </a:r>
            <a:r>
              <a:rPr lang="vi-VN" sz="1200" dirty="0" smtClean="0">
                <a:latin typeface="+mn-lt"/>
                <a:cs typeface="Arial" panose="020B0604020202020204" pitchFamily="34" charset="0"/>
              </a:rPr>
              <a:t>ảo hóa và phân phối </a:t>
            </a:r>
            <a:r>
              <a:rPr lang="en-US" sz="1200" dirty="0" smtClean="0">
                <a:latin typeface="Arial" panose="020B0604020202020204" pitchFamily="34" charset="0"/>
                <a:cs typeface="Arial" panose="020B0604020202020204" pitchFamily="34" charset="0"/>
              </a:rPr>
              <a:t>IT </a:t>
            </a:r>
            <a:r>
              <a:rPr lang="en-US" sz="1200" dirty="0" err="1" smtClean="0">
                <a:latin typeface="Arial" panose="020B0604020202020204" pitchFamily="34" charset="0"/>
                <a:cs typeface="Arial" panose="020B0604020202020204" pitchFamily="34" charset="0"/>
              </a:rPr>
              <a:t>infratructure</a:t>
            </a:r>
            <a:r>
              <a:rPr lang="en-US" sz="1200" dirty="0" smtClean="0">
                <a:latin typeface="Arial" panose="020B0604020202020204" pitchFamily="34" charset="0"/>
                <a:cs typeface="Arial" panose="020B0604020202020204" pitchFamily="34" charset="0"/>
              </a:rPr>
              <a:t> </a:t>
            </a:r>
            <a:r>
              <a:rPr lang="vi-VN" sz="1200" dirty="0" smtClean="0">
                <a:latin typeface="+mn-lt"/>
                <a:cs typeface="Arial" panose="020B0604020202020204" pitchFamily="34" charset="0"/>
              </a:rPr>
              <a:t>cho một tổ chức</a:t>
            </a:r>
          </a:p>
          <a:p>
            <a:r>
              <a:rPr lang="en-US" sz="1200" dirty="0" smtClean="0">
                <a:latin typeface="Arial" panose="020B0604020202020204" pitchFamily="34" charset="0"/>
                <a:cs typeface="Arial" panose="020B0604020202020204" pitchFamily="34" charset="0"/>
              </a:rPr>
              <a:t>Hybrid - </a:t>
            </a:r>
            <a:r>
              <a:rPr lang="vi-VN" sz="1200" dirty="0" smtClean="0">
                <a:latin typeface="+mn-lt"/>
                <a:cs typeface="Arial" panose="020B0604020202020204" pitchFamily="34" charset="0"/>
              </a:rPr>
              <a:t>Sự kết hợp giữa </a:t>
            </a:r>
            <a:r>
              <a:rPr lang="en-US" sz="1200" dirty="0" smtClean="0">
                <a:latin typeface="Arial" panose="020B0604020202020204" pitchFamily="34" charset="0"/>
                <a:cs typeface="Arial" panose="020B0604020202020204" pitchFamily="34" charset="0"/>
              </a:rPr>
              <a:t>public </a:t>
            </a:r>
            <a:r>
              <a:rPr lang="en-US" sz="1200" dirty="0" err="1" smtClean="0">
                <a:latin typeface="Arial" panose="020B0604020202020204" pitchFamily="34" charset="0"/>
                <a:cs typeface="Arial" panose="020B0604020202020204" pitchFamily="34" charset="0"/>
              </a:rPr>
              <a:t>và</a:t>
            </a:r>
            <a:r>
              <a:rPr lang="en-US" sz="1200" dirty="0" smtClean="0">
                <a:latin typeface="Arial" panose="020B0604020202020204" pitchFamily="34" charset="0"/>
                <a:cs typeface="Arial" panose="020B0604020202020204" pitchFamily="34" charset="0"/>
              </a:rPr>
              <a:t> private cloud</a:t>
            </a:r>
          </a:p>
          <a:p>
            <a:r>
              <a:rPr lang="vi-VN" sz="1200" b="0" i="0" kern="1200" dirty="0" smtClean="0">
                <a:solidFill>
                  <a:schemeClr val="tx1"/>
                </a:solidFill>
                <a:effectLst/>
                <a:latin typeface="+mn-lt"/>
                <a:ea typeface="+mn-ea"/>
                <a:cs typeface="+mn-cs"/>
              </a:rPr>
              <a:t>Là khách hàng của AWS, bạn có thể chọn trong số các trung tâm dữ liệu khác nhau. Các trung tâm dữ liệu AWS được phân phối trên toàn thế giới. Ví dụ: bạn có thể khởi động một máy ảo ở Nhật Bản theo cách giống hệt như cách bạn khởi động một máy ảo ở Ireland. Điều này cho phép bạn phục vụ khách hàng trên toàn thế giới.</a:t>
            </a:r>
            <a:endParaRPr lang="en-US" sz="1200" dirty="0" smtClean="0">
              <a:latin typeface="Arial" panose="020B0604020202020204" pitchFamily="34" charset="0"/>
              <a:cs typeface="Arial" panose="020B0604020202020204" pitchFamily="34" charset="0"/>
            </a:endParaRPr>
          </a:p>
          <a:p>
            <a:endParaRPr lang="en-US" dirty="0"/>
          </a:p>
        </p:txBody>
      </p:sp>
      <p:sp>
        <p:nvSpPr>
          <p:cNvPr id="4" name="Slide Number Placeholder 3"/>
          <p:cNvSpPr>
            <a:spLocks noGrp="1"/>
          </p:cNvSpPr>
          <p:nvPr>
            <p:ph type="sldNum" sz="quarter" idx="10"/>
          </p:nvPr>
        </p:nvSpPr>
        <p:spPr/>
        <p:txBody>
          <a:bodyPr/>
          <a:lstStyle/>
          <a:p>
            <a:fld id="{9A9B237E-B765-4E62-8C38-4EE7000E4DAB}" type="slidenum">
              <a:rPr lang="en-US" smtClean="0"/>
              <a:t>2</a:t>
            </a:fld>
            <a:endParaRPr lang="en-US"/>
          </a:p>
        </p:txBody>
      </p:sp>
    </p:spTree>
    <p:extLst>
      <p:ext uri="{BB962C8B-B14F-4D97-AF65-F5344CB8AC3E}">
        <p14:creationId xmlns:p14="http://schemas.microsoft.com/office/powerpoint/2010/main" val="24913673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1/11/2024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1/11/2024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AMAZon</a:t>
            </a:r>
            <a:r>
              <a:rPr lang="en-US" dirty="0" smtClean="0"/>
              <a:t> web services (AWS)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3926712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1083" cy="750426"/>
          </a:xfrm>
        </p:spPr>
        <p:txBody>
          <a:bodyPr/>
          <a:lstStyle/>
          <a:p>
            <a:r>
              <a:rPr lang="en-US" dirty="0" smtClean="0"/>
              <a:t>1. What is </a:t>
            </a:r>
            <a:r>
              <a:rPr lang="en-US" dirty="0" err="1" smtClean="0"/>
              <a:t>aws</a:t>
            </a:r>
            <a:endParaRPr lang="en-US" dirty="0"/>
          </a:p>
        </p:txBody>
      </p:sp>
      <p:sp>
        <p:nvSpPr>
          <p:cNvPr id="3" name="Content Placeholder 2"/>
          <p:cNvSpPr>
            <a:spLocks noGrp="1"/>
          </p:cNvSpPr>
          <p:nvPr>
            <p:ph idx="1"/>
          </p:nvPr>
        </p:nvSpPr>
        <p:spPr>
          <a:xfrm>
            <a:off x="241070" y="1014153"/>
            <a:ext cx="10806342" cy="4777048"/>
          </a:xfrm>
        </p:spPr>
        <p:txBody>
          <a:bodyPr>
            <a:normAutofit/>
          </a:bodyPr>
          <a:lstStyle/>
          <a:p>
            <a:pPr algn="just"/>
            <a:r>
              <a:rPr lang="vi-VN" sz="1800" dirty="0"/>
              <a:t>Amazon Web Services (AWS) là một nền tảng dịch vụ web cung cấp các giải pháp về tính toán, lưu trữ </a:t>
            </a:r>
            <a:r>
              <a:rPr lang="vi-VN" sz="1800" dirty="0" smtClean="0"/>
              <a:t>và </a:t>
            </a:r>
            <a:r>
              <a:rPr lang="vi-VN" sz="1800" dirty="0"/>
              <a:t>kết nối mạng, ở các </a:t>
            </a:r>
            <a:r>
              <a:rPr lang="vi-VN" sz="1800" dirty="0" smtClean="0"/>
              <a:t>lớp </a:t>
            </a:r>
            <a:r>
              <a:rPr lang="vi-VN" sz="1800" dirty="0"/>
              <a:t>trừu tượng khác </a:t>
            </a:r>
            <a:r>
              <a:rPr lang="vi-VN" sz="1800" dirty="0" smtClean="0"/>
              <a:t>nhau</a:t>
            </a:r>
            <a:r>
              <a:rPr lang="en-US" sz="1800" dirty="0" smtClean="0"/>
              <a:t>.</a:t>
            </a:r>
          </a:p>
          <a:p>
            <a:pPr algn="just"/>
            <a:r>
              <a:rPr lang="en-US" sz="1800" dirty="0" err="1" smtClean="0">
                <a:latin typeface="Arial" panose="020B0604020202020204" pitchFamily="34" charset="0"/>
                <a:cs typeface="Arial" panose="020B0604020202020204" pitchFamily="34" charset="0"/>
              </a:rPr>
              <a:t>Các</a:t>
            </a:r>
            <a:r>
              <a:rPr lang="en-US" sz="1800" dirty="0" smtClean="0">
                <a:latin typeface="Arial" panose="020B0604020202020204" pitchFamily="34" charset="0"/>
                <a:cs typeface="Arial" panose="020B0604020202020204" pitchFamily="34" charset="0"/>
              </a:rPr>
              <a:t> </a:t>
            </a:r>
            <a:r>
              <a:rPr lang="en-US" sz="1800" dirty="0" err="1" smtClean="0">
                <a:latin typeface="Arial" panose="020B0604020202020204" pitchFamily="34" charset="0"/>
                <a:cs typeface="Arial" panose="020B0604020202020204" pitchFamily="34" charset="0"/>
              </a:rPr>
              <a:t>dịch</a:t>
            </a:r>
            <a:r>
              <a:rPr lang="en-US" sz="1800" dirty="0" smtClean="0">
                <a:latin typeface="Arial" panose="020B0604020202020204" pitchFamily="34" charset="0"/>
                <a:cs typeface="Arial" panose="020B0604020202020204" pitchFamily="34" charset="0"/>
              </a:rPr>
              <a:t> </a:t>
            </a:r>
            <a:r>
              <a:rPr lang="en-US" sz="1800" dirty="0" err="1" smtClean="0">
                <a:latin typeface="Arial" panose="020B0604020202020204" pitchFamily="34" charset="0"/>
                <a:cs typeface="Arial" panose="020B0604020202020204" pitchFamily="34" charset="0"/>
              </a:rPr>
              <a:t>vụ</a:t>
            </a:r>
            <a:r>
              <a:rPr lang="en-US" sz="1800" dirty="0" smtClean="0">
                <a:latin typeface="Arial" panose="020B0604020202020204" pitchFamily="34" charset="0"/>
                <a:cs typeface="Arial" panose="020B0604020202020204" pitchFamily="34" charset="0"/>
              </a:rPr>
              <a:t> </a:t>
            </a:r>
            <a:r>
              <a:rPr lang="en-US" sz="1800" dirty="0" err="1" smtClean="0">
                <a:latin typeface="Arial" panose="020B0604020202020204" pitchFamily="34" charset="0"/>
                <a:cs typeface="Arial" panose="020B0604020202020204" pitchFamily="34" charset="0"/>
              </a:rPr>
              <a:t>nổi</a:t>
            </a:r>
            <a:r>
              <a:rPr lang="en-US" sz="1800" dirty="0" smtClean="0">
                <a:latin typeface="Arial" panose="020B0604020202020204" pitchFamily="34" charset="0"/>
                <a:cs typeface="Arial" panose="020B0604020202020204" pitchFamily="34" charset="0"/>
              </a:rPr>
              <a:t> </a:t>
            </a:r>
            <a:r>
              <a:rPr lang="en-US" sz="1800" dirty="0" err="1" smtClean="0">
                <a:latin typeface="Arial" panose="020B0604020202020204" pitchFamily="34" charset="0"/>
                <a:cs typeface="Arial" panose="020B0604020202020204" pitchFamily="34" charset="0"/>
              </a:rPr>
              <a:t>bật</a:t>
            </a:r>
            <a:r>
              <a:rPr lang="en-US" sz="1800" dirty="0" smtClean="0">
                <a:latin typeface="Arial" panose="020B0604020202020204" pitchFamily="34" charset="0"/>
                <a:cs typeface="Arial" panose="020B0604020202020204" pitchFamily="34" charset="0"/>
              </a:rPr>
              <a:t>: </a:t>
            </a:r>
          </a:p>
          <a:p>
            <a:pPr algn="just">
              <a:buFont typeface="Wingdings" panose="05000000000000000000" pitchFamily="2" charset="2"/>
              <a:buChar char="Ø"/>
            </a:pPr>
            <a:r>
              <a:rPr lang="en-US" sz="1800" dirty="0">
                <a:latin typeface="Arial" panose="020B0604020202020204" pitchFamily="34" charset="0"/>
                <a:cs typeface="Arial" panose="020B0604020202020204" pitchFamily="34" charset="0"/>
              </a:rPr>
              <a:t> </a:t>
            </a:r>
            <a:r>
              <a:rPr lang="en-US" sz="1800" dirty="0" smtClean="0">
                <a:latin typeface="Arial" panose="020B0604020202020204" pitchFamily="34" charset="0"/>
                <a:cs typeface="Arial" panose="020B0604020202020204" pitchFamily="34" charset="0"/>
              </a:rPr>
              <a:t>S3 (</a:t>
            </a:r>
            <a:r>
              <a:rPr lang="en-US" sz="1800" dirty="0">
                <a:latin typeface="Arial" panose="020B0604020202020204" pitchFamily="34" charset="0"/>
                <a:cs typeface="Arial" panose="020B0604020202020204" pitchFamily="34" charset="0"/>
              </a:rPr>
              <a:t>Amazon Simple Storage </a:t>
            </a:r>
            <a:r>
              <a:rPr lang="en-US" sz="1800" dirty="0" smtClean="0">
                <a:latin typeface="Arial" panose="020B0604020202020204" pitchFamily="34" charset="0"/>
                <a:cs typeface="Arial" panose="020B0604020202020204" pitchFamily="34" charset="0"/>
              </a:rPr>
              <a:t>Service): </a:t>
            </a:r>
            <a:r>
              <a:rPr lang="vi-VN" sz="1800" dirty="0">
                <a:latin typeface="Arial" panose="020B0604020202020204" pitchFamily="34" charset="0"/>
                <a:cs typeface="Arial" panose="020B0604020202020204" pitchFamily="34" charset="0"/>
              </a:rPr>
              <a:t>là một dịch vụ lưu trữ đối tượng cung cấp khả năng mở rộng, tính khả dụng của dữ liệu, tính </a:t>
            </a:r>
            <a:r>
              <a:rPr lang="en-US" sz="1800" dirty="0" err="1" smtClean="0">
                <a:latin typeface="Arial" panose="020B0604020202020204" pitchFamily="34" charset="0"/>
                <a:cs typeface="Arial" panose="020B0604020202020204" pitchFamily="34" charset="0"/>
              </a:rPr>
              <a:t>bảo</a:t>
            </a:r>
            <a:r>
              <a:rPr lang="en-US" sz="1800" dirty="0" smtClean="0">
                <a:latin typeface="Arial" panose="020B0604020202020204" pitchFamily="34" charset="0"/>
                <a:cs typeface="Arial" panose="020B0604020202020204" pitchFamily="34" charset="0"/>
              </a:rPr>
              <a:t> </a:t>
            </a:r>
            <a:r>
              <a:rPr lang="en-US" sz="1800" dirty="0" err="1" smtClean="0">
                <a:latin typeface="Arial" panose="020B0604020202020204" pitchFamily="34" charset="0"/>
                <a:cs typeface="Arial" panose="020B0604020202020204" pitchFamily="34" charset="0"/>
              </a:rPr>
              <a:t>mật</a:t>
            </a:r>
            <a:r>
              <a:rPr lang="en-US" sz="1800" dirty="0" smtClean="0">
                <a:latin typeface="Arial" panose="020B0604020202020204" pitchFamily="34" charset="0"/>
                <a:cs typeface="Arial" panose="020B0604020202020204" pitchFamily="34" charset="0"/>
              </a:rPr>
              <a:t> </a:t>
            </a:r>
            <a:r>
              <a:rPr lang="vi-VN" sz="1800" dirty="0" smtClean="0">
                <a:latin typeface="Arial" panose="020B0604020202020204" pitchFamily="34" charset="0"/>
                <a:cs typeface="Arial" panose="020B0604020202020204" pitchFamily="34" charset="0"/>
              </a:rPr>
              <a:t>và </a:t>
            </a:r>
            <a:r>
              <a:rPr lang="en-US" sz="1800" dirty="0" err="1" smtClean="0">
                <a:latin typeface="Arial" panose="020B0604020202020204" pitchFamily="34" charset="0"/>
                <a:cs typeface="Arial" panose="020B0604020202020204" pitchFamily="34" charset="0"/>
              </a:rPr>
              <a:t>tối</a:t>
            </a:r>
            <a:r>
              <a:rPr lang="en-US" sz="1800" dirty="0" smtClean="0">
                <a:latin typeface="Arial" panose="020B0604020202020204" pitchFamily="34" charset="0"/>
                <a:cs typeface="Arial" panose="020B0604020202020204" pitchFamily="34" charset="0"/>
              </a:rPr>
              <a:t> </a:t>
            </a:r>
            <a:r>
              <a:rPr lang="en-US" sz="1800" dirty="0" err="1" smtClean="0">
                <a:latin typeface="Arial" panose="020B0604020202020204" pitchFamily="34" charset="0"/>
                <a:cs typeface="Arial" panose="020B0604020202020204" pitchFamily="34" charset="0"/>
              </a:rPr>
              <a:t>ưu</a:t>
            </a:r>
            <a:r>
              <a:rPr lang="en-US" sz="1800" dirty="0" smtClean="0">
                <a:latin typeface="Arial" panose="020B0604020202020204" pitchFamily="34" charset="0"/>
                <a:cs typeface="Arial" panose="020B0604020202020204" pitchFamily="34" charset="0"/>
              </a:rPr>
              <a:t> </a:t>
            </a:r>
            <a:r>
              <a:rPr lang="en-US" sz="1800" dirty="0" err="1" smtClean="0">
                <a:latin typeface="Arial" panose="020B0604020202020204" pitchFamily="34" charset="0"/>
                <a:cs typeface="Arial" panose="020B0604020202020204" pitchFamily="34" charset="0"/>
              </a:rPr>
              <a:t>hóa</a:t>
            </a:r>
            <a:r>
              <a:rPr lang="en-US" sz="1800" dirty="0" smtClean="0">
                <a:latin typeface="Arial" panose="020B0604020202020204" pitchFamily="34" charset="0"/>
                <a:cs typeface="Arial" panose="020B0604020202020204" pitchFamily="34" charset="0"/>
              </a:rPr>
              <a:t>.</a:t>
            </a:r>
          </a:p>
          <a:p>
            <a:pPr algn="just">
              <a:buFont typeface="Wingdings" panose="05000000000000000000" pitchFamily="2" charset="2"/>
              <a:buChar char="Ø"/>
            </a:pPr>
            <a:r>
              <a:rPr lang="en-US" sz="1800" dirty="0" smtClean="0">
                <a:latin typeface="Arial" panose="020B0604020202020204" pitchFamily="34" charset="0"/>
                <a:cs typeface="Arial" panose="020B0604020202020204" pitchFamily="34" charset="0"/>
              </a:rPr>
              <a:t>EC2 (Elastic Compute Cloud): </a:t>
            </a:r>
            <a:r>
              <a:rPr lang="en-US" sz="1800" dirty="0" err="1" smtClean="0">
                <a:latin typeface="Arial" panose="020B0604020202020204" pitchFamily="34" charset="0"/>
                <a:cs typeface="Arial" panose="020B0604020202020204" pitchFamily="34" charset="0"/>
              </a:rPr>
              <a:t>cung</a:t>
            </a:r>
            <a:r>
              <a:rPr lang="en-US" sz="1800" dirty="0" smtClean="0">
                <a:latin typeface="Arial" panose="020B0604020202020204" pitchFamily="34" charset="0"/>
                <a:cs typeface="Arial" panose="020B0604020202020204" pitchFamily="34" charset="0"/>
              </a:rPr>
              <a:t> </a:t>
            </a:r>
            <a:r>
              <a:rPr lang="en-US" sz="1800" dirty="0" err="1" smtClean="0">
                <a:latin typeface="Arial" panose="020B0604020202020204" pitchFamily="34" charset="0"/>
                <a:cs typeface="Arial" panose="020B0604020202020204" pitchFamily="34" charset="0"/>
              </a:rPr>
              <a:t>cấp</a:t>
            </a:r>
            <a:r>
              <a:rPr lang="en-US" sz="1800" dirty="0" smtClean="0">
                <a:latin typeface="Arial" panose="020B0604020202020204" pitchFamily="34" charset="0"/>
                <a:cs typeface="Arial" panose="020B0604020202020204" pitchFamily="34" charset="0"/>
              </a:rPr>
              <a:t> </a:t>
            </a:r>
            <a:r>
              <a:rPr lang="en-US" sz="1800" dirty="0" err="1" smtClean="0">
                <a:latin typeface="Arial" panose="020B0604020202020204" pitchFamily="34" charset="0"/>
                <a:cs typeface="Arial" panose="020B0604020202020204" pitchFamily="34" charset="0"/>
              </a:rPr>
              <a:t>khả</a:t>
            </a:r>
            <a:r>
              <a:rPr lang="en-US" sz="1800" dirty="0" smtClean="0">
                <a:latin typeface="Arial" panose="020B0604020202020204" pitchFamily="34" charset="0"/>
                <a:cs typeface="Arial" panose="020B0604020202020204" pitchFamily="34" charset="0"/>
              </a:rPr>
              <a:t> </a:t>
            </a:r>
            <a:r>
              <a:rPr lang="en-US" sz="1800" dirty="0" err="1" smtClean="0">
                <a:latin typeface="Arial" panose="020B0604020202020204" pitchFamily="34" charset="0"/>
                <a:cs typeface="Arial" panose="020B0604020202020204" pitchFamily="34" charset="0"/>
              </a:rPr>
              <a:t>năng</a:t>
            </a:r>
            <a:r>
              <a:rPr lang="en-US" sz="1800" dirty="0" smtClean="0">
                <a:latin typeface="Arial" panose="020B0604020202020204" pitchFamily="34" charset="0"/>
                <a:cs typeface="Arial" panose="020B0604020202020204" pitchFamily="34" charset="0"/>
              </a:rPr>
              <a:t> </a:t>
            </a:r>
            <a:r>
              <a:rPr lang="en-US" sz="1800" dirty="0" err="1" smtClean="0">
                <a:latin typeface="Arial" panose="020B0604020202020204" pitchFamily="34" charset="0"/>
                <a:cs typeface="Arial" panose="020B0604020202020204" pitchFamily="34" charset="0"/>
              </a:rPr>
              <a:t>tính</a:t>
            </a:r>
            <a:r>
              <a:rPr lang="en-US" sz="1800" dirty="0" smtClean="0">
                <a:latin typeface="Arial" panose="020B0604020202020204" pitchFamily="34" charset="0"/>
                <a:cs typeface="Arial" panose="020B0604020202020204" pitchFamily="34" charset="0"/>
              </a:rPr>
              <a:t> </a:t>
            </a:r>
            <a:r>
              <a:rPr lang="en-US" sz="1800" dirty="0" err="1" smtClean="0">
                <a:latin typeface="Arial" panose="020B0604020202020204" pitchFamily="34" charset="0"/>
                <a:cs typeface="Arial" panose="020B0604020202020204" pitchFamily="34" charset="0"/>
              </a:rPr>
              <a:t>toán</a:t>
            </a:r>
            <a:r>
              <a:rPr lang="en-US" sz="1800" dirty="0" smtClean="0">
                <a:latin typeface="Arial" panose="020B0604020202020204" pitchFamily="34" charset="0"/>
                <a:cs typeface="Arial" panose="020B0604020202020204" pitchFamily="34" charset="0"/>
              </a:rPr>
              <a:t> </a:t>
            </a:r>
            <a:r>
              <a:rPr lang="en-US" sz="1800" dirty="0" err="1" smtClean="0">
                <a:latin typeface="Arial" panose="020B0604020202020204" pitchFamily="34" charset="0"/>
                <a:cs typeface="Arial" panose="020B0604020202020204" pitchFamily="34" charset="0"/>
              </a:rPr>
              <a:t>theo</a:t>
            </a:r>
            <a:r>
              <a:rPr lang="en-US" sz="1800" dirty="0" smtClean="0">
                <a:latin typeface="Arial" panose="020B0604020202020204" pitchFamily="34" charset="0"/>
                <a:cs typeface="Arial" panose="020B0604020202020204" pitchFamily="34" charset="0"/>
              </a:rPr>
              <a:t> </a:t>
            </a:r>
            <a:r>
              <a:rPr lang="en-US" sz="1800" dirty="0" err="1" smtClean="0">
                <a:latin typeface="Arial" panose="020B0604020202020204" pitchFamily="34" charset="0"/>
                <a:cs typeface="Arial" panose="020B0604020202020204" pitchFamily="34" charset="0"/>
              </a:rPr>
              <a:t>yêu</a:t>
            </a:r>
            <a:r>
              <a:rPr lang="en-US" sz="1800" dirty="0" smtClean="0">
                <a:latin typeface="Arial" panose="020B0604020202020204" pitchFamily="34" charset="0"/>
                <a:cs typeface="Arial" panose="020B0604020202020204" pitchFamily="34" charset="0"/>
              </a:rPr>
              <a:t> </a:t>
            </a:r>
            <a:r>
              <a:rPr lang="en-US" sz="1800" dirty="0" err="1" smtClean="0">
                <a:latin typeface="Arial" panose="020B0604020202020204" pitchFamily="34" charset="0"/>
                <a:cs typeface="Arial" panose="020B0604020202020204" pitchFamily="34" charset="0"/>
              </a:rPr>
              <a:t>cầu</a:t>
            </a:r>
            <a:r>
              <a:rPr lang="en-US" sz="1800" dirty="0" smtClean="0">
                <a:latin typeface="Arial" panose="020B0604020202020204" pitchFamily="34" charset="0"/>
                <a:cs typeface="Arial" panose="020B0604020202020204" pitchFamily="34" charset="0"/>
              </a:rPr>
              <a:t>, </a:t>
            </a:r>
            <a:r>
              <a:rPr lang="en-US" sz="1800" dirty="0" err="1" smtClean="0">
                <a:latin typeface="Arial" panose="020B0604020202020204" pitchFamily="34" charset="0"/>
                <a:cs typeface="Arial" panose="020B0604020202020204" pitchFamily="34" charset="0"/>
              </a:rPr>
              <a:t>cho</a:t>
            </a:r>
            <a:r>
              <a:rPr lang="en-US" sz="1800" dirty="0" smtClean="0">
                <a:latin typeface="Arial" panose="020B0604020202020204" pitchFamily="34" charset="0"/>
                <a:cs typeface="Arial" panose="020B0604020202020204" pitchFamily="34" charset="0"/>
              </a:rPr>
              <a:t> </a:t>
            </a:r>
            <a:r>
              <a:rPr lang="en-US" sz="1800" dirty="0" err="1" smtClean="0">
                <a:latin typeface="Arial" panose="020B0604020202020204" pitchFamily="34" charset="0"/>
                <a:cs typeface="Arial" panose="020B0604020202020204" pitchFamily="34" charset="0"/>
              </a:rPr>
              <a:t>phép</a:t>
            </a:r>
            <a:r>
              <a:rPr lang="en-US" sz="1800" dirty="0" smtClean="0">
                <a:latin typeface="Arial" panose="020B0604020202020204" pitchFamily="34" charset="0"/>
                <a:cs typeface="Arial" panose="020B0604020202020204" pitchFamily="34" charset="0"/>
              </a:rPr>
              <a:t> </a:t>
            </a:r>
            <a:r>
              <a:rPr lang="en-US" sz="1800" dirty="0" err="1" smtClean="0">
                <a:latin typeface="Arial" panose="020B0604020202020204" pitchFamily="34" charset="0"/>
                <a:cs typeface="Arial" panose="020B0604020202020204" pitchFamily="34" charset="0"/>
              </a:rPr>
              <a:t>thuê</a:t>
            </a:r>
            <a:r>
              <a:rPr lang="en-US" sz="1800" dirty="0" smtClean="0">
                <a:latin typeface="Arial" panose="020B0604020202020204" pitchFamily="34" charset="0"/>
                <a:cs typeface="Arial" panose="020B0604020202020204" pitchFamily="34" charset="0"/>
              </a:rPr>
              <a:t> Virtual Machine (VM), </a:t>
            </a:r>
            <a:r>
              <a:rPr lang="en-US" sz="1800" dirty="0" err="1" smtClean="0">
                <a:latin typeface="Arial" panose="020B0604020202020204" pitchFamily="34" charset="0"/>
                <a:cs typeface="Arial" panose="020B0604020202020204" pitchFamily="34" charset="0"/>
              </a:rPr>
              <a:t>lưu</a:t>
            </a:r>
            <a:r>
              <a:rPr lang="en-US" sz="1800" dirty="0" smtClean="0">
                <a:latin typeface="Arial" panose="020B0604020202020204" pitchFamily="34" charset="0"/>
                <a:cs typeface="Arial" panose="020B0604020202020204" pitchFamily="34" charset="0"/>
              </a:rPr>
              <a:t> </a:t>
            </a:r>
            <a:r>
              <a:rPr lang="en-US" sz="1800" dirty="0" err="1" smtClean="0">
                <a:latin typeface="Arial" panose="020B0604020202020204" pitchFamily="34" charset="0"/>
                <a:cs typeface="Arial" panose="020B0604020202020204" pitchFamily="34" charset="0"/>
              </a:rPr>
              <a:t>trữ</a:t>
            </a:r>
            <a:r>
              <a:rPr lang="en-US" sz="1800" dirty="0" smtClean="0">
                <a:latin typeface="Arial" panose="020B0604020202020204" pitchFamily="34" charset="0"/>
                <a:cs typeface="Arial" panose="020B0604020202020204" pitchFamily="34" charset="0"/>
              </a:rPr>
              <a:t> data </a:t>
            </a:r>
            <a:r>
              <a:rPr lang="en-US" sz="1800" dirty="0" err="1" smtClean="0">
                <a:latin typeface="Arial" panose="020B0604020202020204" pitchFamily="34" charset="0"/>
                <a:cs typeface="Arial" panose="020B0604020202020204" pitchFamily="34" charset="0"/>
              </a:rPr>
              <a:t>trên</a:t>
            </a:r>
            <a:r>
              <a:rPr lang="en-US" sz="1800" dirty="0" smtClean="0">
                <a:latin typeface="Arial" panose="020B0604020202020204" pitchFamily="34" charset="0"/>
                <a:cs typeface="Arial" panose="020B0604020202020204" pitchFamily="34" charset="0"/>
              </a:rPr>
              <a:t> ổ </a:t>
            </a:r>
            <a:r>
              <a:rPr lang="en-US" sz="1800" dirty="0" err="1" smtClean="0">
                <a:latin typeface="Arial" panose="020B0604020202020204" pitchFamily="34" charset="0"/>
                <a:cs typeface="Arial" panose="020B0604020202020204" pitchFamily="34" charset="0"/>
              </a:rPr>
              <a:t>đĩa</a:t>
            </a:r>
            <a:r>
              <a:rPr lang="en-US" sz="1800" dirty="0" smtClean="0">
                <a:latin typeface="Arial" panose="020B0604020202020204" pitchFamily="34" charset="0"/>
                <a:cs typeface="Arial" panose="020B0604020202020204" pitchFamily="34" charset="0"/>
              </a:rPr>
              <a:t> </a:t>
            </a:r>
            <a:r>
              <a:rPr lang="en-US" sz="1800" dirty="0" err="1" smtClean="0">
                <a:latin typeface="Arial" panose="020B0604020202020204" pitchFamily="34" charset="0"/>
                <a:cs typeface="Arial" panose="020B0604020202020204" pitchFamily="34" charset="0"/>
              </a:rPr>
              <a:t>ảo</a:t>
            </a:r>
            <a:r>
              <a:rPr lang="en-US" sz="1800" dirty="0" smtClean="0">
                <a:latin typeface="Arial" panose="020B0604020202020204" pitchFamily="34" charset="0"/>
                <a:cs typeface="Arial" panose="020B0604020202020204" pitchFamily="34" charset="0"/>
              </a:rPr>
              <a:t>, </a:t>
            </a:r>
            <a:r>
              <a:rPr lang="en-US" sz="1800" dirty="0" err="1" smtClean="0">
                <a:latin typeface="Arial" panose="020B0604020202020204" pitchFamily="34" charset="0"/>
                <a:cs typeface="Arial" panose="020B0604020202020204" pitchFamily="34" charset="0"/>
              </a:rPr>
              <a:t>mở</a:t>
            </a:r>
            <a:r>
              <a:rPr lang="en-US" sz="1800" dirty="0" smtClean="0">
                <a:latin typeface="Arial" panose="020B0604020202020204" pitchFamily="34" charset="0"/>
                <a:cs typeface="Arial" panose="020B0604020202020204" pitchFamily="34" charset="0"/>
              </a:rPr>
              <a:t> </a:t>
            </a:r>
            <a:r>
              <a:rPr lang="en-US" sz="1800" dirty="0" err="1" smtClean="0">
                <a:latin typeface="Arial" panose="020B0604020202020204" pitchFamily="34" charset="0"/>
                <a:cs typeface="Arial" panose="020B0604020202020204" pitchFamily="34" charset="0"/>
              </a:rPr>
              <a:t>rộng</a:t>
            </a:r>
            <a:r>
              <a:rPr lang="en-US" sz="1800" dirty="0" smtClean="0">
                <a:latin typeface="Arial" panose="020B0604020202020204" pitchFamily="34" charset="0"/>
                <a:cs typeface="Arial" panose="020B0604020202020204" pitchFamily="34" charset="0"/>
              </a:rPr>
              <a:t> </a:t>
            </a:r>
            <a:r>
              <a:rPr lang="en-US" sz="1800" dirty="0" err="1" smtClean="0">
                <a:latin typeface="Arial" panose="020B0604020202020204" pitchFamily="34" charset="0"/>
                <a:cs typeface="Arial" panose="020B0604020202020204" pitchFamily="34" charset="0"/>
              </a:rPr>
              <a:t>quy</a:t>
            </a:r>
            <a:r>
              <a:rPr lang="en-US" sz="1800" dirty="0" smtClean="0">
                <a:latin typeface="Arial" panose="020B0604020202020204" pitchFamily="34" charset="0"/>
                <a:cs typeface="Arial" panose="020B0604020202020204" pitchFamily="34" charset="0"/>
              </a:rPr>
              <a:t> </a:t>
            </a:r>
            <a:r>
              <a:rPr lang="en-US" sz="1800" dirty="0" err="1" smtClean="0">
                <a:latin typeface="Arial" panose="020B0604020202020204" pitchFamily="34" charset="0"/>
                <a:cs typeface="Arial" panose="020B0604020202020204" pitchFamily="34" charset="0"/>
              </a:rPr>
              <a:t>mô</a:t>
            </a:r>
            <a:r>
              <a:rPr lang="en-US" sz="1800" dirty="0" smtClean="0">
                <a:latin typeface="Arial" panose="020B0604020202020204" pitchFamily="34" charset="0"/>
                <a:cs typeface="Arial" panose="020B0604020202020204" pitchFamily="34" charset="0"/>
              </a:rPr>
              <a:t> </a:t>
            </a:r>
            <a:r>
              <a:rPr lang="en-US" sz="1800" dirty="0" err="1" smtClean="0">
                <a:latin typeface="Arial" panose="020B0604020202020204" pitchFamily="34" charset="0"/>
                <a:cs typeface="Arial" panose="020B0604020202020204" pitchFamily="34" charset="0"/>
              </a:rPr>
              <a:t>dịch</a:t>
            </a:r>
            <a:r>
              <a:rPr lang="en-US" sz="1800" dirty="0" smtClean="0">
                <a:latin typeface="Arial" panose="020B0604020202020204" pitchFamily="34" charset="0"/>
                <a:cs typeface="Arial" panose="020B0604020202020204" pitchFamily="34" charset="0"/>
              </a:rPr>
              <a:t> </a:t>
            </a:r>
            <a:r>
              <a:rPr lang="en-US" sz="1800" dirty="0" err="1" smtClean="0">
                <a:latin typeface="Arial" panose="020B0604020202020204" pitchFamily="34" charset="0"/>
                <a:cs typeface="Arial" panose="020B0604020202020204" pitchFamily="34" charset="0"/>
              </a:rPr>
              <a:t>vụ</a:t>
            </a:r>
            <a:r>
              <a:rPr lang="en-US" sz="1800" dirty="0" smtClean="0">
                <a:latin typeface="Arial" panose="020B0604020202020204" pitchFamily="34" charset="0"/>
                <a:cs typeface="Arial" panose="020B0604020202020204" pitchFamily="34" charset="0"/>
              </a:rPr>
              <a:t>,…</a:t>
            </a:r>
          </a:p>
          <a:p>
            <a:pPr algn="just">
              <a:buFont typeface="Wingdings" panose="05000000000000000000" pitchFamily="2" charset="2"/>
              <a:buChar char="Ø"/>
            </a:pPr>
            <a:endParaRPr lang="en-US" sz="1800"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3"/>
          <a:stretch>
            <a:fillRect/>
          </a:stretch>
        </p:blipFill>
        <p:spPr>
          <a:xfrm>
            <a:off x="3591287" y="4063925"/>
            <a:ext cx="4629796" cy="1991003"/>
          </a:xfrm>
          <a:prstGeom prst="rect">
            <a:avLst/>
          </a:prstGeom>
        </p:spPr>
      </p:pic>
    </p:spTree>
    <p:extLst>
      <p:ext uri="{BB962C8B-B14F-4D97-AF65-F5344CB8AC3E}">
        <p14:creationId xmlns:p14="http://schemas.microsoft.com/office/powerpoint/2010/main" val="17667575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41662913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202</TotalTime>
  <Words>250</Words>
  <Application>Microsoft Office PowerPoint</Application>
  <PresentationFormat>Widescreen</PresentationFormat>
  <Paragraphs>11</Paragraphs>
  <Slides>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Arial</vt:lpstr>
      <vt:lpstr>Calibri</vt:lpstr>
      <vt:lpstr>Trebuchet MS</vt:lpstr>
      <vt:lpstr>Tw Cen MT</vt:lpstr>
      <vt:lpstr>Wingdings</vt:lpstr>
      <vt:lpstr>Circuit</vt:lpstr>
      <vt:lpstr>AMAZon web services (AWS)</vt:lpstr>
      <vt:lpstr>1. What is aws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 web services (AWS)</dc:title>
  <dc:creator>Vũ Đức Ngọc Sơn (CTVIS-KVHCNTT-PVHBM)</dc:creator>
  <cp:lastModifiedBy>Vũ Đức Ngọc Sơn (CTVIS-KVHCNTT-PVHBM)</cp:lastModifiedBy>
  <cp:revision>6</cp:revision>
  <dcterms:created xsi:type="dcterms:W3CDTF">2024-01-11T07:08:51Z</dcterms:created>
  <dcterms:modified xsi:type="dcterms:W3CDTF">2024-01-11T10:31:08Z</dcterms:modified>
</cp:coreProperties>
</file>