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2" autoAdjust="0"/>
    <p:restoredTop sz="94590" autoAdjust="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3158CE19-8249-407C-B7A9-38787B1DE379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‹Nr.›</a:t>
            </a:fld>
            <a:endParaRPr lang="de-DE" sz="1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048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  <p:sp>
        <p:nvSpPr>
          <p:cNvPr id="3" name="Kopfzeilenplatzhalter 2"/>
          <p:cNvSpPr txBox="1">
            <a:spLocks noGrp="1"/>
          </p:cNvSpPr>
          <p:nvPr>
            <p:ph type="hdr" sz="quarter"/>
          </p:nvPr>
        </p:nvSpPr>
        <p:spPr>
          <a:xfrm>
            <a:off x="-360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idx="1"/>
          </p:nvPr>
        </p:nvSpPr>
        <p:spPr>
          <a:xfrm>
            <a:off x="3885839" y="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lienbildplatzhalter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440"/>
            <a:ext cx="4572000" cy="3429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Notizenplatzhalter 5"/>
          <p:cNvSpPr txBox="1"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5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de-DE"/>
          </a:p>
        </p:txBody>
      </p:sp>
      <p:sp>
        <p:nvSpPr>
          <p:cNvPr id="7" name="Fußzeilenplatzhalter 6"/>
          <p:cNvSpPr txBox="1">
            <a:spLocks noGrp="1"/>
          </p:cNvSpPr>
          <p:nvPr>
            <p:ph type="ftr" sz="quarter" idx="4"/>
          </p:nvPr>
        </p:nvSpPr>
        <p:spPr>
          <a:xfrm>
            <a:off x="-360" y="868644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Foliennummernplatzhalter 7"/>
          <p:cNvSpPr txBox="1">
            <a:spLocks noGrp="1"/>
          </p:cNvSpPr>
          <p:nvPr>
            <p:ph type="sldNum" sz="quarter" idx="5"/>
          </p:nvPr>
        </p:nvSpPr>
        <p:spPr>
          <a:xfrm>
            <a:off x="3885839" y="8686440"/>
            <a:ext cx="297180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b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200" b="0" i="0" u="none" strike="noStrike" baseline="0">
                <a:solidFill>
                  <a:srgbClr val="000000"/>
                </a:solidFill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12F9A23-E8FB-43AD-A7BC-535EFAC61974}" type="slidenum">
              <a:rPr/>
              <a:pPr lvl="0"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59170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de-DE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S Gothic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Lucida Sans Unicode" pitchFamily="34" charset="0"/>
                <a:cs typeface="Lucida Sans Unicode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fld id="{2431255A-589B-4329-A110-A89217B78C03}" type="datetime1">
              <a:rPr lang="de-DE" smtClean="0"/>
              <a:pPr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dirty="0" err="1" smtClean="0"/>
              <a:t>OStR</a:t>
            </a:r>
            <a:r>
              <a:rPr lang="de-DE" dirty="0" smtClean="0"/>
              <a:t> G. H. Ernstmeier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</a:lstStyle>
          <a:p>
            <a:fld id="{39C0C366-E025-4C36-82C9-CD188347CF2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3AB081-8DE9-48BC-B306-AB9D2687A06E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950913"/>
            <a:ext cx="1943100" cy="514508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950913"/>
            <a:ext cx="5676900" cy="5145087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4E0CC1-B70C-45B1-B49F-49DFAE0C50E4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>
              <a:defRPr>
                <a:latin typeface="Lucida Sans Unicode" pitchFamily="34" charset="0"/>
                <a:cs typeface="Lucida Sans Unicode" pitchFamily="34" charset="0"/>
              </a:defRPr>
            </a:lvl2pPr>
            <a:lvl3pPr>
              <a:defRPr>
                <a:latin typeface="Lucida Sans Unicode" pitchFamily="34" charset="0"/>
                <a:cs typeface="Lucida Sans Unicode" pitchFamily="34" charset="0"/>
              </a:defRPr>
            </a:lvl3pPr>
            <a:lvl4pPr>
              <a:defRPr>
                <a:latin typeface="Lucida Sans Unicode" pitchFamily="34" charset="0"/>
                <a:cs typeface="Lucida Sans Unicode" pitchFamily="34" charset="0"/>
              </a:defRPr>
            </a:lvl4pPr>
            <a:lvl5pPr>
              <a:defRPr>
                <a:latin typeface="Lucida Sans Unicode" pitchFamily="34" charset="0"/>
                <a:cs typeface="Lucida Sans Unicode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8E8BEA-7F5E-46A5-8412-B36FA9EDF6E1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Lucida Sans Unicode" pitchFamily="34" charset="0"/>
                <a:cs typeface="Lucida Sans Unicode" pitchFamily="34" charset="0"/>
              </a:defRPr>
            </a:lvl1pPr>
            <a:lvl2pPr>
              <a:defRPr sz="2400">
                <a:latin typeface="Lucida Sans Unicode" pitchFamily="34" charset="0"/>
                <a:cs typeface="Lucida Sans Unicode" pitchFamily="34" charset="0"/>
              </a:defRPr>
            </a:lvl2pPr>
            <a:lvl3pPr>
              <a:defRPr sz="2000">
                <a:latin typeface="Lucida Sans Unicode" pitchFamily="34" charset="0"/>
                <a:cs typeface="Lucida Sans Unicode" pitchFamily="34" charset="0"/>
              </a:defRPr>
            </a:lvl3pPr>
            <a:lvl4pPr>
              <a:defRPr sz="1800">
                <a:latin typeface="Lucida Sans Unicode" pitchFamily="34" charset="0"/>
                <a:cs typeface="Lucida Sans Unicode" pitchFamily="34" charset="0"/>
              </a:defRPr>
            </a:lvl4pPr>
            <a:lvl5pPr>
              <a:defRPr sz="1800">
                <a:latin typeface="Lucida Sans Unicode" pitchFamily="34" charset="0"/>
                <a:cs typeface="Lucida Sans Unicode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Lucida Sans Unicode" pitchFamily="34" charset="0"/>
                <a:cs typeface="Lucida Sans Unicode" pitchFamily="34" charset="0"/>
              </a:defRPr>
            </a:lvl1pPr>
            <a:lvl2pPr>
              <a:defRPr sz="2400">
                <a:latin typeface="Lucida Sans Unicode" pitchFamily="34" charset="0"/>
                <a:cs typeface="Lucida Sans Unicode" pitchFamily="34" charset="0"/>
              </a:defRPr>
            </a:lvl2pPr>
            <a:lvl3pPr>
              <a:defRPr sz="2000">
                <a:latin typeface="Lucida Sans Unicode" pitchFamily="34" charset="0"/>
                <a:cs typeface="Lucida Sans Unicode" pitchFamily="34" charset="0"/>
              </a:defRPr>
            </a:lvl3pPr>
            <a:lvl4pPr>
              <a:defRPr sz="1800">
                <a:latin typeface="Lucida Sans Unicode" pitchFamily="34" charset="0"/>
                <a:cs typeface="Lucida Sans Unicode" pitchFamily="34" charset="0"/>
              </a:defRPr>
            </a:lvl4pPr>
            <a:lvl5pPr>
              <a:defRPr sz="1800">
                <a:latin typeface="Lucida Sans Unicode" pitchFamily="34" charset="0"/>
                <a:cs typeface="Lucida Sans Unicode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6268310C-FA18-498B-AEEE-F7A04FBD40F1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592BDD-4685-49A1-8DD1-4A10F7B01A36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Lucida Sans Unicode" pitchFamily="34" charset="0"/>
                <a:cs typeface="Lucida Sans Unicod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E43CB8F-3F8D-4E87-B7EB-0705FF8E6C26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2743CA-B36D-424D-9FDD-32D937858F70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68E7E1-66CA-4075-A832-56D16B9AF8C8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722062-FF54-4E9A-ACFC-32D4DEE9A47B}" type="slidenum">
              <a:rPr/>
              <a:pPr lvl="0"/>
              <a:t>‹Nr.›</a:t>
            </a:fld>
            <a:endParaRPr lang="en-US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153E69-2613-4576-AC0A-02CA932DA52F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de-DE" smtClean="0"/>
              <a:t>16.09.2011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E9A8AC-6BE7-418C-B7A1-1DE39753F172}" type="slidenum">
              <a:rPr/>
              <a:pPr lvl="0"/>
              <a:t>‹Nr.›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Microsoft_Office_Word_97_-_2003-Dokument1.doc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685799" y="951480"/>
            <a:ext cx="7772400" cy="1068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 dirty="0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685799" y="1981080"/>
            <a:ext cx="7772400" cy="41151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342720" marR="0" lvl="0" indent="-34272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None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defPPr>
            <a:lvl1pPr marL="342720" marR="0" lvl="0" indent="-34272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571320" algn="l"/>
                <a:tab pos="1485719" algn="l"/>
                <a:tab pos="2400119" algn="l"/>
                <a:tab pos="331451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  <a:defRPr lang="de-DE" sz="2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1pPr>
            <a:lvl2pPr marL="742680" marR="0" lvl="1" indent="-28548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71360" algn="l"/>
                <a:tab pos="1085759" algn="l"/>
                <a:tab pos="2000160" algn="l"/>
                <a:tab pos="2914560" algn="l"/>
                <a:tab pos="3828959" algn="l"/>
                <a:tab pos="4743360" algn="l"/>
                <a:tab pos="5657760" algn="l"/>
                <a:tab pos="6572160" algn="l"/>
                <a:tab pos="7486560" algn="l"/>
                <a:tab pos="8400960" algn="l"/>
                <a:tab pos="9315360" algn="l"/>
              </a:tabLst>
              <a:defRPr lang="de-DE" sz="20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2pPr>
            <a:lvl3pPr marL="1143000" marR="0" lvl="2" indent="-228600" algn="l" hangingPunct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</a:tabLst>
              <a:defRPr lang="de-DE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3pPr>
            <a:lvl4pPr marL="1600199" marR="0" lvl="3" indent="-228600" algn="l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228600" algn="l"/>
                <a:tab pos="1143000" algn="l"/>
                <a:tab pos="2057400" algn="l"/>
                <a:tab pos="2971800" algn="l"/>
                <a:tab pos="3886200" algn="l"/>
                <a:tab pos="4800600" algn="l"/>
                <a:tab pos="5715000" algn="l"/>
                <a:tab pos="6629400" algn="l"/>
                <a:tab pos="7543799" algn="l"/>
                <a:tab pos="8458200" algn="l"/>
              </a:tabLst>
              <a:defRPr lang="de-DE" sz="16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4pPr>
            <a:lvl5pPr marL="2057400" marR="0" lvl="4" indent="-228600" algn="l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5pPr>
            <a:lvl6pPr marL="2057400" marR="0" lvl="5" indent="-228600" algn="l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6pPr>
            <a:lvl7pPr marL="2057400" marR="0" lvl="6" indent="-228600" algn="l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7pPr>
            <a:lvl8pPr marL="2057400" marR="0" lvl="7" indent="-228600" algn="l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</a:tabLst>
              <a:defRPr lang="de-DE" sz="1400" b="0" i="0" u="none" strike="noStrike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6553080" y="6248520"/>
            <a:ext cx="190512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de-DE" sz="1400" b="0" i="0" u="none" strike="noStrike" baseline="0">
                <a:solidFill>
                  <a:srgbClr val="000000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fld id="{13BEEF5F-5433-44C5-AC85-3B309CC670DE}" type="datetime1">
              <a:rPr lang="de-DE" smtClean="0"/>
              <a:pPr/>
              <a:t>30.01.2014</a:t>
            </a:fld>
            <a:endParaRPr lang="de-DE" dirty="0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685440" y="6248520"/>
            <a:ext cx="2895479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r>
              <a:rPr lang="de-DE" dirty="0" err="1" smtClean="0"/>
              <a:t>OStR</a:t>
            </a:r>
            <a:r>
              <a:rPr lang="de-DE" dirty="0" smtClean="0"/>
              <a:t> G. H. Ernstmeier</a:t>
            </a:r>
            <a:endParaRPr lang="de-DE" dirty="0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3657600" y="6248520"/>
            <a:ext cx="1905120" cy="457559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/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Lucida Sans Unicode" pitchFamily="34" charset="0"/>
                <a:ea typeface="Lucida Sans Unicode" pitchFamily="34" charset="0"/>
                <a:cs typeface="Lucida Sans Unicode" pitchFamily="34" charset="0"/>
              </a:defRPr>
            </a:lvl1pPr>
          </a:lstStyle>
          <a:p>
            <a:fld id="{3D579A08-F1AB-46CB-AEC3-B044AA2C123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Gerade Verbindung 6"/>
          <p:cNvSpPr/>
          <p:nvPr/>
        </p:nvSpPr>
        <p:spPr>
          <a:xfrm>
            <a:off x="-360" y="6172200"/>
            <a:ext cx="9144000" cy="0"/>
          </a:xfrm>
          <a:prstGeom prst="line">
            <a:avLst/>
          </a:prstGeom>
          <a:noFill/>
          <a:ln w="936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2400" b="0" i="0" u="none" strike="noStrik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MS Gothic" pitchFamily="2"/>
              <a:cs typeface="Tahoma" pitchFamily="2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312738" y="228600"/>
            <a:ext cx="8512775" cy="906131"/>
            <a:chOff x="312738" y="228600"/>
            <a:chExt cx="8512775" cy="906131"/>
          </a:xfrm>
        </p:grpSpPr>
        <p:pic>
          <p:nvPicPr>
            <p:cNvPr id="9" name="logo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48720" y="228600"/>
              <a:ext cx="976793" cy="906131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10" name="Objekt 9"/>
            <p:cNvGraphicFramePr>
              <a:graphicFrameLocks noChangeAspect="1"/>
            </p:cNvGraphicFramePr>
            <p:nvPr/>
          </p:nvGraphicFramePr>
          <p:xfrm>
            <a:off x="312738" y="374650"/>
            <a:ext cx="6088062" cy="612775"/>
          </p:xfrm>
          <a:graphic>
            <a:graphicData uri="http://schemas.openxmlformats.org/presentationml/2006/ole">
              <p:oleObj spid="_x0000_s1032" name="Document" r:id="rId15" imgW="38042850" imgH="3829050" progId="Word.Document.8">
                <p:embed/>
              </p:oleObj>
            </a:graphicData>
          </a:graphic>
        </p:graphicFrame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hdr="0"/>
  <p:txStyles>
    <p:titleStyle>
      <a:lvl1pPr marL="0" marR="0" indent="0" algn="ctr" rtl="0" eaLnBrk="1" hangingPunct="1">
        <a:lnSpc>
          <a:spcPct val="100000"/>
        </a:lnSpc>
        <a:spcBef>
          <a:spcPts val="0"/>
        </a:spcBef>
        <a:spcAft>
          <a:spcPts val="0"/>
        </a:spcAft>
        <a:buFontTx/>
        <a:buNone/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de-DE" sz="3200" b="1" i="0" u="none" strike="noStrike" baseline="0">
          <a:ln>
            <a:noFill/>
          </a:ln>
          <a:solidFill>
            <a:srgbClr val="000000"/>
          </a:solidFill>
          <a:latin typeface="Lucida Sans Unicode" pitchFamily="34" charset="0"/>
          <a:ea typeface="MS Gothic" pitchFamily="2"/>
          <a:cs typeface="Lucida Sans Unicode" pitchFamily="34" charset="0"/>
        </a:defRPr>
      </a:lvl1pPr>
    </p:titleStyle>
    <p:bodyStyle>
      <a:lvl1pPr marL="0" marR="0" indent="0" algn="l" rtl="0" eaLnBrk="1" hangingPunct="1">
        <a:lnSpc>
          <a:spcPct val="100000"/>
        </a:lnSpc>
        <a:spcBef>
          <a:spcPts val="598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de-DE" sz="2400" b="0" i="0" u="none" strike="noStrike" baseline="0">
          <a:ln>
            <a:noFill/>
          </a:ln>
          <a:solidFill>
            <a:srgbClr val="000000"/>
          </a:solidFill>
          <a:latin typeface="Segoe Script" pitchFamily="34" charset="0"/>
          <a:ea typeface="MS Gothic" pitchFamily="2"/>
          <a:cs typeface="Lucida Sans Unicode" pitchFamily="34" charset="0"/>
        </a:defRPr>
      </a:lvl1pPr>
      <a:lvl2pPr>
        <a:defRPr>
          <a:latin typeface="Lucida Sans Unicode" pitchFamily="34" charset="0"/>
          <a:cs typeface="Lucida Sans Unicode" pitchFamily="34" charset="0"/>
        </a:defRPr>
      </a:lvl2pPr>
      <a:lvl3pPr>
        <a:defRPr>
          <a:latin typeface="Segoe UI Light" pitchFamily="34" charset="0"/>
        </a:defRPr>
      </a:lvl3pPr>
      <a:lvl4pPr>
        <a:defRPr/>
      </a:lvl4pPr>
      <a:lvl5pPr>
        <a:defRPr/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OStR G. H. Ernstmeier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Speichernetzwerktechnik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Einsatz:</a:t>
            </a:r>
          </a:p>
          <a:p>
            <a:pPr marL="0" indent="0">
              <a:buNone/>
            </a:pPr>
            <a:r>
              <a:rPr lang="de-DE" dirty="0" smtClean="0"/>
              <a:t>Kleine und mittlere Unternehmen mit heterogener Infrastruktur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10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9604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Storage Area Network (SAN)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11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601" y="1829288"/>
            <a:ext cx="549592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578940" y="5824282"/>
            <a:ext cx="3788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Quelle:http</a:t>
            </a:r>
            <a:r>
              <a:rPr lang="de-DE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://en.wikipedia.org/</a:t>
            </a:r>
            <a:r>
              <a:rPr lang="de-DE" sz="105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wiki</a:t>
            </a:r>
            <a:r>
              <a:rPr lang="de-DE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  <a:r>
              <a:rPr lang="de-DE" sz="105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File_area_network</a:t>
            </a:r>
            <a:r>
              <a:rPr lang="de-DE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58364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Speichernetzwerk</a:t>
            </a:r>
          </a:p>
          <a:p>
            <a:r>
              <a:rPr lang="de-DE" dirty="0" smtClean="0"/>
              <a:t>Komplexes Netzwerk zwischen mehreren Servern und diversen Speichern</a:t>
            </a:r>
          </a:p>
          <a:p>
            <a:r>
              <a:rPr lang="de-DE" dirty="0" smtClean="0"/>
              <a:t>Übertragung blockbasierter Daten (Datenübertragung wie zwischen Festplatte und Controller, SCSI) </a:t>
            </a:r>
            <a:r>
              <a:rPr lang="de-DE" dirty="0" smtClean="0">
                <a:sym typeface="Wingdings" panose="05000000000000000000" pitchFamily="2" charset="2"/>
              </a:rPr>
              <a:t> keine Ethernet-Rahmen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Verwenden </a:t>
            </a:r>
            <a:r>
              <a:rPr lang="de-DE" dirty="0" err="1" smtClean="0">
                <a:sym typeface="Wingdings" panose="05000000000000000000" pitchFamily="2" charset="2"/>
              </a:rPr>
              <a:t>Fibre</a:t>
            </a:r>
            <a:r>
              <a:rPr lang="de-DE" dirty="0" smtClean="0">
                <a:sym typeface="Wingdings" panose="05000000000000000000" pitchFamily="2" charset="2"/>
              </a:rPr>
              <a:t> Channel und </a:t>
            </a:r>
            <a:r>
              <a:rPr lang="de-DE" dirty="0" err="1" smtClean="0">
                <a:sym typeface="Wingdings" panose="05000000000000000000" pitchFamily="2" charset="2"/>
              </a:rPr>
              <a:t>iSCSI</a:t>
            </a:r>
            <a:endParaRPr lang="de-DE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7487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Vorteile:</a:t>
            </a:r>
          </a:p>
          <a:p>
            <a:r>
              <a:rPr lang="de-DE" dirty="0" smtClean="0"/>
              <a:t>hohe Geschwindigkeiten in Zugriff und Übertragung</a:t>
            </a:r>
          </a:p>
          <a:p>
            <a:r>
              <a:rPr lang="de-DE" dirty="0" smtClean="0"/>
              <a:t>Flexibilität</a:t>
            </a:r>
          </a:p>
          <a:p>
            <a:r>
              <a:rPr lang="de-DE" dirty="0" smtClean="0"/>
              <a:t>Skalierbarkeit</a:t>
            </a:r>
          </a:p>
          <a:p>
            <a:r>
              <a:rPr lang="de-DE" dirty="0" smtClean="0"/>
              <a:t>Funktionalitäten (Spiegelung, Virtualisierung)</a:t>
            </a:r>
          </a:p>
          <a:p>
            <a:pPr marL="0" indent="0">
              <a:buNone/>
            </a:pPr>
            <a:r>
              <a:rPr lang="de-DE" b="1" dirty="0" smtClean="0"/>
              <a:t>Nachteile:</a:t>
            </a:r>
          </a:p>
          <a:p>
            <a:r>
              <a:rPr lang="de-DE" dirty="0" smtClean="0"/>
              <a:t>Komplexe Verwaltung</a:t>
            </a:r>
          </a:p>
          <a:p>
            <a:r>
              <a:rPr lang="de-DE" dirty="0" smtClean="0"/>
              <a:t>Hohe Kosten (Mensch und Material)</a:t>
            </a:r>
          </a:p>
          <a:p>
            <a:r>
              <a:rPr lang="de-DE" dirty="0" smtClean="0"/>
              <a:t>nicht 100% heterogen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13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631894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SAN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Einsatz:</a:t>
            </a:r>
          </a:p>
          <a:p>
            <a:r>
              <a:rPr lang="de-DE" dirty="0"/>
              <a:t>g</a:t>
            </a:r>
            <a:r>
              <a:rPr lang="de-DE" dirty="0" smtClean="0"/>
              <a:t>roße Unternehmen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65403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Fibre</a:t>
            </a:r>
            <a:r>
              <a:rPr lang="de-DE" dirty="0" smtClean="0"/>
              <a:t> Channel (FC)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Schnelle Hochgeschwindigkeitsübertragung von Daten mittels Glasfaser und Kupferkabel</a:t>
            </a:r>
          </a:p>
          <a:p>
            <a:r>
              <a:rPr lang="de-DE" dirty="0" smtClean="0"/>
              <a:t>netto &gt; 800MB/s</a:t>
            </a:r>
          </a:p>
          <a:p>
            <a:r>
              <a:rPr lang="de-DE" dirty="0" smtClean="0"/>
              <a:t>Blockbasierter Zugriff , kein TCP/IP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133532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FC </a:t>
            </a:r>
            <a:r>
              <a:rPr lang="de-DE" dirty="0" err="1" smtClean="0"/>
              <a:t>Topologien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16</a:t>
            </a:fld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44057"/>
            <a:ext cx="5935210" cy="333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644008" y="5809738"/>
            <a:ext cx="3746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Quelle:http</a:t>
            </a:r>
            <a:r>
              <a:rPr lang="de-DE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://hsi.web.cern.ch/HSI/</a:t>
            </a:r>
            <a:r>
              <a:rPr lang="de-DE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fcs</a:t>
            </a:r>
            <a:r>
              <a:rPr lang="de-DE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  <a:r>
              <a:rPr lang="de-DE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spec</a:t>
            </a:r>
            <a:r>
              <a:rPr lang="de-DE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/ov1.gif </a:t>
            </a:r>
          </a:p>
        </p:txBody>
      </p:sp>
    </p:spTree>
    <p:extLst>
      <p:ext uri="{BB962C8B-B14F-4D97-AF65-F5344CB8AC3E}">
        <p14:creationId xmlns="" xmlns:p14="http://schemas.microsoft.com/office/powerpoint/2010/main" val="1639670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iSCSI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FC-Nachteil: 2. Netz-Infrastruktur neben Ethernet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iSCSI</a:t>
            </a:r>
            <a:r>
              <a:rPr lang="de-DE" dirty="0" smtClean="0"/>
              <a:t> kapselt SCSI-Befehle in Ethernet-Frames und schickt diese blockweise über </a:t>
            </a:r>
            <a:r>
              <a:rPr lang="de-DE" dirty="0" err="1" smtClean="0"/>
              <a:t>Etrhernet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smtClean="0"/>
              <a:t>Vorteil: keine </a:t>
            </a:r>
            <a:r>
              <a:rPr lang="de-DE" dirty="0" err="1" smtClean="0"/>
              <a:t>teuere</a:t>
            </a:r>
            <a:r>
              <a:rPr lang="de-DE" dirty="0" smtClean="0"/>
              <a:t> FC-Hardware sondern Einsatz von Standard-Ethernet-Hardware. Dadurch geringere Kosten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17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76844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iSCSI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/>
              <a:t>l</a:t>
            </a:r>
            <a:r>
              <a:rPr lang="de-DE" dirty="0" smtClean="0"/>
              <a:t>angsamer als FC, holt aber auf</a:t>
            </a:r>
          </a:p>
          <a:p>
            <a:endParaRPr lang="de-DE" dirty="0"/>
          </a:p>
          <a:p>
            <a:r>
              <a:rPr lang="de-DE" dirty="0" smtClean="0"/>
              <a:t>IPSec tauglich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18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209414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Kriterien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Netzwerkinfrastruktur</a:t>
            </a:r>
          </a:p>
          <a:p>
            <a:endParaRPr lang="de-DE" dirty="0"/>
          </a:p>
          <a:p>
            <a:r>
              <a:rPr lang="de-DE" dirty="0" smtClean="0"/>
              <a:t>Skalierbarkeit</a:t>
            </a:r>
          </a:p>
          <a:p>
            <a:endParaRPr lang="de-DE" dirty="0"/>
          </a:p>
          <a:p>
            <a:r>
              <a:rPr lang="de-DE" dirty="0" smtClean="0"/>
              <a:t>Administrierbarkeit</a:t>
            </a:r>
          </a:p>
          <a:p>
            <a:endParaRPr lang="de-DE" dirty="0"/>
          </a:p>
          <a:p>
            <a:r>
              <a:rPr lang="de-DE" dirty="0" smtClean="0"/>
              <a:t>Kosten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2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31747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Attached</a:t>
            </a:r>
            <a:r>
              <a:rPr lang="de-DE" dirty="0" smtClean="0"/>
              <a:t> Storage (DAS)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 smtClean="0"/>
              <a:t>„ Speicher im Direktzugriff“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3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20888"/>
            <a:ext cx="50482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3275856" y="5849888"/>
            <a:ext cx="57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Quelle:http</a:t>
            </a:r>
            <a:r>
              <a:rPr lang="de-DE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://winfwiki.wi-fom.de/images/e/eb/DAS.gif</a:t>
            </a:r>
          </a:p>
        </p:txBody>
      </p:sp>
    </p:spTree>
    <p:extLst>
      <p:ext uri="{BB962C8B-B14F-4D97-AF65-F5344CB8AC3E}">
        <p14:creationId xmlns="" xmlns:p14="http://schemas.microsoft.com/office/powerpoint/2010/main" val="242971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Direkte Verbindung zw. Rechner/Server und Speichergerät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Einzelne Speicherlaufwerke oder RAID-Systeme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Bandlaufwerke</a:t>
            </a:r>
          </a:p>
          <a:p>
            <a:endParaRPr lang="de-DE" dirty="0" smtClean="0"/>
          </a:p>
          <a:p>
            <a:r>
              <a:rPr lang="de-DE" dirty="0" smtClean="0"/>
              <a:t>USB-Laufwerke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4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26205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799" y="1981080"/>
            <a:ext cx="7772400" cy="4184223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Vorteile:</a:t>
            </a:r>
          </a:p>
          <a:p>
            <a:r>
              <a:rPr lang="de-DE" dirty="0" smtClean="0"/>
              <a:t>Preiswert</a:t>
            </a:r>
          </a:p>
          <a:p>
            <a:r>
              <a:rPr lang="de-DE" dirty="0" smtClean="0"/>
              <a:t>Leicht skalierbar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 smtClean="0"/>
              <a:t>Nachteile:</a:t>
            </a:r>
          </a:p>
          <a:p>
            <a:r>
              <a:rPr lang="de-DE" dirty="0" smtClean="0"/>
              <a:t>Daten lassen sich während Sicherung nicht nutzen</a:t>
            </a:r>
          </a:p>
          <a:p>
            <a:r>
              <a:rPr lang="de-DE" dirty="0" smtClean="0"/>
              <a:t>Flaschenhals (Server – Speicher, LAN)</a:t>
            </a:r>
          </a:p>
          <a:p>
            <a:r>
              <a:rPr lang="de-DE" dirty="0" smtClean="0"/>
              <a:t>Transferrate protokollabhängig (z.B. SCSI 320MB/s, USB2.0 480Mbit/s)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5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45742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Einsatz:</a:t>
            </a:r>
          </a:p>
          <a:p>
            <a:r>
              <a:rPr lang="de-DE" dirty="0" smtClean="0"/>
              <a:t>Kleine Büros</a:t>
            </a:r>
          </a:p>
          <a:p>
            <a:r>
              <a:rPr lang="de-DE" dirty="0" smtClean="0"/>
              <a:t>Heimanwender</a:t>
            </a:r>
          </a:p>
          <a:p>
            <a:r>
              <a:rPr lang="de-DE" dirty="0" smtClean="0"/>
              <a:t>Sicherung mobiler Rechner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6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21467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Network </a:t>
            </a:r>
            <a:r>
              <a:rPr lang="de-DE" dirty="0" err="1" smtClean="0"/>
              <a:t>Attached</a:t>
            </a:r>
            <a:r>
              <a:rPr lang="de-DE" dirty="0" smtClean="0"/>
              <a:t> Storage (NAS)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7</a:t>
            </a:fld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555" y="2276872"/>
            <a:ext cx="41148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987824" y="5886847"/>
            <a:ext cx="4752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Quelle: http</a:t>
            </a:r>
            <a:r>
              <a:rPr lang="de-DE" sz="105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://winfwiki.wi-fom.de/images/1/17/NAS.gif</a:t>
            </a:r>
          </a:p>
        </p:txBody>
      </p:sp>
    </p:spTree>
    <p:extLst>
      <p:ext uri="{BB962C8B-B14F-4D97-AF65-F5344CB8AC3E}">
        <p14:creationId xmlns="" xmlns:p14="http://schemas.microsoft.com/office/powerpoint/2010/main" val="1569998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Speichergeräte werden via Ethernet angebunden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</a:t>
            </a:r>
            <a:r>
              <a:rPr lang="de-DE" dirty="0" smtClean="0"/>
              <a:t>ateibasierte Dienste (</a:t>
            </a:r>
            <a:r>
              <a:rPr lang="de-DE" dirty="0" err="1" smtClean="0"/>
              <a:t>nfs</a:t>
            </a:r>
            <a:r>
              <a:rPr lang="de-DE" dirty="0" smtClean="0"/>
              <a:t>, </a:t>
            </a:r>
            <a:r>
              <a:rPr lang="de-DE" dirty="0" err="1" smtClean="0"/>
              <a:t>smb</a:t>
            </a:r>
            <a:r>
              <a:rPr lang="de-DE" dirty="0" smtClean="0"/>
              <a:t>, </a:t>
            </a:r>
            <a:r>
              <a:rPr lang="de-DE" dirty="0" err="1" smtClean="0"/>
              <a:t>cifs</a:t>
            </a:r>
            <a:r>
              <a:rPr lang="de-DE" dirty="0" smtClean="0"/>
              <a:t>)</a:t>
            </a:r>
          </a:p>
          <a:p>
            <a:r>
              <a:rPr lang="de-DE" dirty="0"/>
              <a:t>g</a:t>
            </a:r>
            <a:r>
              <a:rPr lang="de-DE" dirty="0" smtClean="0"/>
              <a:t>emeinsame Arbeit an Dateien</a:t>
            </a:r>
          </a:p>
          <a:p>
            <a:r>
              <a:rPr lang="de-DE" dirty="0" smtClean="0"/>
              <a:t>Anbieter: QNAP, </a:t>
            </a:r>
            <a:r>
              <a:rPr lang="de-DE" dirty="0" err="1" smtClean="0"/>
              <a:t>Synology</a:t>
            </a:r>
            <a:r>
              <a:rPr lang="de-DE" dirty="0" smtClean="0"/>
              <a:t>, Buffalo, …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8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361158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NAS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Vorteile:</a:t>
            </a:r>
          </a:p>
          <a:p>
            <a:r>
              <a:rPr lang="de-DE" dirty="0" smtClean="0"/>
              <a:t>gut skalierbar</a:t>
            </a:r>
          </a:p>
          <a:p>
            <a:r>
              <a:rPr lang="de-DE" dirty="0"/>
              <a:t>b</a:t>
            </a:r>
            <a:r>
              <a:rPr lang="de-DE" dirty="0" smtClean="0"/>
              <a:t>ewältigt große Datenmengen</a:t>
            </a:r>
          </a:p>
          <a:p>
            <a:r>
              <a:rPr lang="de-DE" dirty="0" smtClean="0"/>
              <a:t>RAID möglich</a:t>
            </a:r>
          </a:p>
          <a:p>
            <a:r>
              <a:rPr lang="de-DE" dirty="0"/>
              <a:t>s</a:t>
            </a:r>
            <a:r>
              <a:rPr lang="de-DE" dirty="0" smtClean="0"/>
              <a:t>chnell (Prozessorabhängig)</a:t>
            </a:r>
          </a:p>
          <a:p>
            <a:pPr marL="0" indent="0">
              <a:buNone/>
            </a:pPr>
            <a:endParaRPr lang="de-DE" b="1" dirty="0" smtClean="0"/>
          </a:p>
          <a:p>
            <a:pPr marL="0" indent="0">
              <a:buNone/>
            </a:pPr>
            <a:r>
              <a:rPr lang="de-DE" b="1" dirty="0" smtClean="0"/>
              <a:t>Nachteile:</a:t>
            </a:r>
          </a:p>
          <a:p>
            <a:r>
              <a:rPr lang="de-DE" dirty="0"/>
              <a:t>b</a:t>
            </a:r>
            <a:r>
              <a:rPr lang="de-DE" dirty="0" smtClean="0"/>
              <a:t>elastet vorhandenes Netzwerk</a:t>
            </a:r>
          </a:p>
          <a:p>
            <a:r>
              <a:rPr lang="de-DE" dirty="0" smtClean="0"/>
              <a:t>Ethernet: 1Gbit/s, Protokolloverhead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DCBDEFB-C8A8-48C7-8B15-3358351DA2B8}" type="datetime1">
              <a:rPr lang="de-DE" smtClean="0"/>
              <a:pPr lvl="0"/>
              <a:t>30.01.2014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OStR G. H. Ernstmeier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4E287E-C0D5-4F20-911C-B37219992141}" type="slidenum">
              <a:rPr lang="de-DE" smtClean="0"/>
              <a:pPr lvl="0"/>
              <a:t>9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1461575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NBK_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437</Words>
  <Application>Microsoft Office PowerPoint</Application>
  <PresentationFormat>Bildschirmpräsentation (4:3)</PresentationFormat>
  <Paragraphs>145</Paragraphs>
  <Slides>18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HNBK_Folienmaster</vt:lpstr>
      <vt:lpstr>Document</vt:lpstr>
      <vt:lpstr>Speichernetzwerktechnik</vt:lpstr>
      <vt:lpstr>Kriterien</vt:lpstr>
      <vt:lpstr>Direct Attached Storage (DAS)</vt:lpstr>
      <vt:lpstr>DAS</vt:lpstr>
      <vt:lpstr>DAS</vt:lpstr>
      <vt:lpstr>DAS</vt:lpstr>
      <vt:lpstr>Network Attached Storage (NAS)</vt:lpstr>
      <vt:lpstr>NAS</vt:lpstr>
      <vt:lpstr>NAS</vt:lpstr>
      <vt:lpstr>NAS</vt:lpstr>
      <vt:lpstr>Storage Area Network (SAN)</vt:lpstr>
      <vt:lpstr>SAN</vt:lpstr>
      <vt:lpstr>SAN</vt:lpstr>
      <vt:lpstr>SAN</vt:lpstr>
      <vt:lpstr>Fibre Channel (FC)</vt:lpstr>
      <vt:lpstr>FC Topologien</vt:lpstr>
      <vt:lpstr>iSCSI</vt:lpstr>
      <vt:lpstr>iSCSI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Hotte</dc:title>
  <dc:creator>Gerd H. Ernstmeier</dc:creator>
  <cp:lastModifiedBy>erni</cp:lastModifiedBy>
  <cp:revision>47</cp:revision>
  <dcterms:created xsi:type="dcterms:W3CDTF">2011-09-16T09:54:39Z</dcterms:created>
  <dcterms:modified xsi:type="dcterms:W3CDTF">2014-01-30T07:46:12Z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