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9"/>
  </p:notesMasterIdLst>
  <p:handoutMasterIdLst>
    <p:handoutMasterId r:id="rId50"/>
  </p:handoutMasterIdLst>
  <p:sldIdLst>
    <p:sldId id="835" r:id="rId3"/>
    <p:sldId id="816" r:id="rId4"/>
    <p:sldId id="836" r:id="rId5"/>
    <p:sldId id="881" r:id="rId6"/>
    <p:sldId id="886" r:id="rId7"/>
    <p:sldId id="887" r:id="rId8"/>
    <p:sldId id="838" r:id="rId9"/>
    <p:sldId id="841" r:id="rId10"/>
    <p:sldId id="873" r:id="rId11"/>
    <p:sldId id="842" r:id="rId12"/>
    <p:sldId id="877" r:id="rId13"/>
    <p:sldId id="844" r:id="rId14"/>
    <p:sldId id="884" r:id="rId15"/>
    <p:sldId id="846" r:id="rId16"/>
    <p:sldId id="847" r:id="rId17"/>
    <p:sldId id="848" r:id="rId18"/>
    <p:sldId id="849" r:id="rId19"/>
    <p:sldId id="850" r:id="rId20"/>
    <p:sldId id="851" r:id="rId21"/>
    <p:sldId id="879" r:id="rId22"/>
    <p:sldId id="852" r:id="rId23"/>
    <p:sldId id="853" r:id="rId24"/>
    <p:sldId id="854" r:id="rId25"/>
    <p:sldId id="855" r:id="rId26"/>
    <p:sldId id="856" r:id="rId27"/>
    <p:sldId id="857" r:id="rId28"/>
    <p:sldId id="858" r:id="rId29"/>
    <p:sldId id="859" r:id="rId30"/>
    <p:sldId id="860" r:id="rId31"/>
    <p:sldId id="878" r:id="rId32"/>
    <p:sldId id="861" r:id="rId33"/>
    <p:sldId id="862" r:id="rId34"/>
    <p:sldId id="863" r:id="rId35"/>
    <p:sldId id="864" r:id="rId36"/>
    <p:sldId id="885" r:id="rId37"/>
    <p:sldId id="865" r:id="rId38"/>
    <p:sldId id="866" r:id="rId39"/>
    <p:sldId id="867" r:id="rId40"/>
    <p:sldId id="869" r:id="rId41"/>
    <p:sldId id="870" r:id="rId42"/>
    <p:sldId id="871" r:id="rId43"/>
    <p:sldId id="872" r:id="rId44"/>
    <p:sldId id="783" r:id="rId45"/>
    <p:sldId id="874" r:id="rId46"/>
    <p:sldId id="875" r:id="rId47"/>
    <p:sldId id="681" r:id="rId4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4" clrIdx="0"/>
  <p:cmAuthor id="1" name="carykell" initials="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7A4"/>
    <a:srgbClr val="3E8DC5"/>
    <a:srgbClr val="000000"/>
    <a:srgbClr val="C0C0C4"/>
    <a:srgbClr val="67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31" autoAdjust="0"/>
    <p:restoredTop sz="89015" autoAdjust="0"/>
  </p:normalViewPr>
  <p:slideViewPr>
    <p:cSldViewPr snapToGrid="0">
      <p:cViewPr varScale="1">
        <p:scale>
          <a:sx n="69" d="100"/>
          <a:sy n="69" d="100"/>
        </p:scale>
        <p:origin x="1422" y="72"/>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‹Nr.›</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‹Nr.›</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7.2.2.2 </a:t>
            </a:r>
            <a:r>
              <a:rPr lang="en-US" b="1" dirty="0" smtClean="0">
                <a:ea typeface="ＭＳ Ｐゴシック" pitchFamily="34" charset="-128"/>
              </a:rPr>
              <a:t>GRE Tunnel Verification</a:t>
            </a:r>
            <a:endParaRPr lang="en-US" b="1" dirty="0" smtClean="0"/>
          </a:p>
          <a:p>
            <a:pPr>
              <a:buFontTx/>
              <a:buNone/>
            </a:pPr>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7.3 Introducing IPsec</a:t>
            </a:r>
            <a:endParaRPr lang="en-GB"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7.3.1.2 </a:t>
            </a:r>
            <a:r>
              <a:rPr lang="en-US" b="1" dirty="0" smtClean="0">
                <a:ea typeface="ＭＳ Ｐゴシック" pitchFamily="34" charset="-128"/>
              </a:rPr>
              <a:t>IPsec Security Services</a:t>
            </a:r>
            <a:endParaRPr lang="en-US" b="1" dirty="0" smtClean="0"/>
          </a:p>
          <a:p>
            <a:pPr>
              <a:buFontTx/>
              <a:buNone/>
            </a:pPr>
            <a:endParaRPr lang="en-US" b="1"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7.3.2.1 </a:t>
            </a:r>
            <a:r>
              <a:rPr lang="en-US" b="1" dirty="0" smtClean="0">
                <a:ea typeface="ＭＳ Ｐゴシック" pitchFamily="34" charset="-128"/>
              </a:rPr>
              <a:t>Confidentiality</a:t>
            </a:r>
            <a:r>
              <a:rPr lang="en-US" b="1" baseline="0" dirty="0" smtClean="0">
                <a:ea typeface="ＭＳ Ｐゴシック" pitchFamily="34" charset="-128"/>
              </a:rPr>
              <a:t> with Encryption</a:t>
            </a:r>
            <a:endParaRPr lang="en-US" b="1" dirty="0" smtClean="0"/>
          </a:p>
          <a:p>
            <a:pPr>
              <a:buFontTx/>
              <a:buNone/>
            </a:pPr>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a:t>
            </a:r>
            <a:r>
              <a:rPr lang="en-US" b="1" dirty="0" smtClean="0">
                <a:ea typeface="ＭＳ Ｐゴシック" pitchFamily="34" charset="-128"/>
              </a:rPr>
              <a:t>Encryption Algorithms</a:t>
            </a:r>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7.1.1.1 </a:t>
            </a:r>
            <a:r>
              <a:rPr lang="en-US" b="1" dirty="0" smtClean="0">
                <a:ea typeface="ＭＳ Ｐゴシック" pitchFamily="34" charset="-128"/>
              </a:rPr>
              <a:t>Introducing</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7.4</a:t>
            </a:r>
            <a:r>
              <a:rPr lang="en-US" b="1" baseline="0" dirty="0" smtClean="0"/>
              <a:t> Remote Access</a:t>
            </a:r>
            <a:endParaRPr lang="en-GB"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7.4.1.1 </a:t>
            </a:r>
            <a:r>
              <a:rPr lang="en-US" sz="1200" b="1" dirty="0" smtClean="0">
                <a:ea typeface="ＭＳ Ｐゴシック" pitchFamily="34" charset="-128"/>
              </a:rPr>
              <a:t>Types of Remote Access VPNs</a:t>
            </a:r>
            <a:endParaRPr lang="en-US" b="1" dirty="0" smtClean="0"/>
          </a:p>
          <a:p>
            <a:pPr>
              <a:buFontTx/>
              <a:buNone/>
            </a:pPr>
            <a:endParaRPr lang="en-US" b="1"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7.4.1.2 </a:t>
            </a:r>
            <a:r>
              <a:rPr lang="en-US" sz="1200" b="1" dirty="0" smtClean="0">
                <a:ea typeface="ＭＳ Ｐゴシック" pitchFamily="34" charset="-128"/>
              </a:rPr>
              <a:t>Cisco SSL VPN</a:t>
            </a:r>
            <a:endParaRPr lang="en-US" b="1"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7.4.1.3 Cisco</a:t>
            </a:r>
            <a:r>
              <a:rPr lang="en-US" b="1" baseline="0" dirty="0" smtClean="0"/>
              <a:t> SSL VPN Solutions</a:t>
            </a:r>
            <a:endParaRPr lang="en-US" b="1"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7.4.2.1 IPsec Remote Access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7.4.2.1 IPsec Remote Access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7.4.2.2 Cisco Easy</a:t>
            </a:r>
            <a:r>
              <a:rPr lang="en-US" b="1" baseline="0" dirty="0" smtClean="0"/>
              <a:t> VPN Server and Remote</a:t>
            </a:r>
            <a:endParaRPr lang="en-US" b="1"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7.4.2.4 Comparing</a:t>
            </a:r>
            <a:r>
              <a:rPr lang="en-US" b="1" baseline="0" dirty="0" smtClean="0"/>
              <a:t> IPsec and SSL</a:t>
            </a:r>
            <a:endParaRPr lang="en-US" b="1"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43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44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45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7.2.1.1 </a:t>
            </a:r>
            <a:r>
              <a:rPr lang="en-US" b="1" dirty="0" smtClean="0">
                <a:ea typeface="ＭＳ Ｐゴシック" pitchFamily="34" charset="-128"/>
              </a:rPr>
              <a:t>Introduction</a:t>
            </a:r>
            <a:r>
              <a:rPr lang="en-US" b="1" baseline="0" dirty="0" smtClean="0">
                <a:ea typeface="ＭＳ Ｐゴシック" pitchFamily="34" charset="-128"/>
              </a:rPr>
              <a:t> to GRE</a:t>
            </a:r>
            <a:endParaRPr lang="en-US" b="1" dirty="0" smtClean="0"/>
          </a:p>
          <a:p>
            <a:pPr>
              <a:buFontTx/>
              <a:buNone/>
            </a:pP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‹Nr.›</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‹Nr.›</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‹Nr.›</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‹Nr.›</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0753" y="348345"/>
            <a:ext cx="8145462" cy="827314"/>
          </a:xfrm>
        </p:spPr>
        <p:txBody>
          <a:bodyPr/>
          <a:lstStyle/>
          <a:p>
            <a:pPr eaLnBrk="1" hangingPunct="1"/>
            <a:r>
              <a:rPr lang="en-US" dirty="0" smtClean="0">
                <a:ea typeface="ＭＳ Ｐゴシック" pitchFamily="34" charset="-128"/>
              </a:rPr>
              <a:t>Chapter </a:t>
            </a:r>
            <a:r>
              <a:rPr lang="en-US" dirty="0">
                <a:ea typeface="ＭＳ Ｐゴシック" pitchFamily="34" charset="-128"/>
              </a:rPr>
              <a:t>7</a:t>
            </a:r>
            <a:r>
              <a:rPr lang="en-US" dirty="0" smtClean="0">
                <a:ea typeface="ＭＳ Ｐゴシック" pitchFamily="34" charset="-128"/>
              </a:rPr>
              <a:t>: Introduction</a:t>
            </a:r>
          </a:p>
        </p:txBody>
      </p:sp>
      <p:sp>
        <p:nvSpPr>
          <p:cNvPr id="6147" name="Rectangle 3"/>
          <p:cNvSpPr>
            <a:spLocks noGrp="1" noChangeArrowheads="1"/>
          </p:cNvSpPr>
          <p:nvPr>
            <p:ph idx="1"/>
          </p:nvPr>
        </p:nvSpPr>
        <p:spPr>
          <a:xfrm>
            <a:off x="508000" y="1349829"/>
            <a:ext cx="8171543" cy="5297714"/>
          </a:xfrm>
        </p:spPr>
        <p:txBody>
          <a:bodyPr/>
          <a:lstStyle/>
          <a:p>
            <a:r>
              <a:rPr lang="en-US" sz="2000" dirty="0"/>
              <a:t>Security is a concern when using the public Internet to conduct business. </a:t>
            </a:r>
            <a:endParaRPr lang="en-US" sz="2000" dirty="0" smtClean="0"/>
          </a:p>
          <a:p>
            <a:r>
              <a:rPr lang="en-US" sz="2000" dirty="0" smtClean="0"/>
              <a:t>Virtual </a:t>
            </a:r>
            <a:r>
              <a:rPr lang="en-US" sz="2000" dirty="0"/>
              <a:t>Private Networks (VPNs) are used to ensure the security of data across the Internet. </a:t>
            </a:r>
            <a:endParaRPr lang="en-US" sz="2000" dirty="0" smtClean="0"/>
          </a:p>
          <a:p>
            <a:r>
              <a:rPr lang="en-US" sz="2000" dirty="0" smtClean="0"/>
              <a:t>A </a:t>
            </a:r>
            <a:r>
              <a:rPr lang="en-US" sz="2000" dirty="0"/>
              <a:t>VPN is used to create a private tunnel over a public network. </a:t>
            </a:r>
            <a:endParaRPr lang="en-US" sz="2000" dirty="0" smtClean="0"/>
          </a:p>
          <a:p>
            <a:r>
              <a:rPr lang="en-US" sz="2000" dirty="0" smtClean="0"/>
              <a:t>Data </a:t>
            </a:r>
            <a:r>
              <a:rPr lang="en-US" sz="2000" dirty="0"/>
              <a:t>can be secured by using encryption in this tunnel through the Internet and by using authentication to protect data from unauthorized access.</a:t>
            </a:r>
          </a:p>
          <a:p>
            <a:endParaRPr lang="en-US" sz="2000" dirty="0" smtClean="0"/>
          </a:p>
          <a:p>
            <a:endParaRPr lang="en-US" sz="2000" dirty="0" smtClean="0"/>
          </a:p>
        </p:txBody>
      </p:sp>
    </p:spTree>
    <p:extLst>
      <p:ext uri="{BB962C8B-B14F-4D97-AF65-F5344CB8AC3E}">
        <p14:creationId xmlns:p14="http://schemas.microsoft.com/office/powerpoint/2010/main" val="1039132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5" y="1332088"/>
            <a:ext cx="6329634" cy="534396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4504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2743" y="1223460"/>
            <a:ext cx="6313714" cy="5410712"/>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392792" y="443316"/>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455" y="1281516"/>
            <a:ext cx="5955615" cy="3018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73" y="4111116"/>
            <a:ext cx="5737900" cy="247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087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848" y="1161143"/>
            <a:ext cx="7813891" cy="3871300"/>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8" name="TextBox 7"/>
          <p:cNvSpPr txBox="1"/>
          <p:nvPr/>
        </p:nvSpPr>
        <p:spPr>
          <a:xfrm>
            <a:off x="560847" y="5029488"/>
            <a:ext cx="7813891" cy="1468424"/>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444736" y="416495"/>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Verification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967" y="1254695"/>
            <a:ext cx="5600600" cy="365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655" y="5213802"/>
            <a:ext cx="5537341" cy="114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5362" y="2104845"/>
            <a:ext cx="1449237" cy="1421928"/>
          </a:xfrm>
          <a:prstGeom prst="rect">
            <a:avLst/>
          </a:prstGeom>
          <a:noFill/>
        </p:spPr>
        <p:txBody>
          <a:bodyPr wrap="square" rtlCol="0">
            <a:spAutoFit/>
          </a:bodyPr>
          <a:lstStyle/>
          <a:p>
            <a:r>
              <a:rPr lang="en-US" dirty="0" smtClean="0"/>
              <a:t>Verify Tunnel </a:t>
            </a:r>
          </a:p>
          <a:p>
            <a:r>
              <a:rPr lang="en-US" dirty="0" smtClean="0"/>
              <a:t>Interface is Up</a:t>
            </a:r>
            <a:endParaRPr lang="en-US" dirty="0"/>
          </a:p>
        </p:txBody>
      </p:sp>
      <p:sp>
        <p:nvSpPr>
          <p:cNvPr id="3" name="TextBox 2"/>
          <p:cNvSpPr txBox="1"/>
          <p:nvPr/>
        </p:nvSpPr>
        <p:spPr>
          <a:xfrm>
            <a:off x="575362" y="5249072"/>
            <a:ext cx="1627231" cy="1089529"/>
          </a:xfrm>
          <a:prstGeom prst="rect">
            <a:avLst/>
          </a:prstGeom>
          <a:noFill/>
        </p:spPr>
        <p:txBody>
          <a:bodyPr wrap="square" rtlCol="0">
            <a:spAutoFit/>
          </a:bodyPr>
          <a:lstStyle/>
          <a:p>
            <a:r>
              <a:rPr lang="en-US" dirty="0" smtClean="0"/>
              <a:t>Verify OSPF Adjacency</a:t>
            </a:r>
            <a:endParaRPr lang="en-US" dirty="0"/>
          </a:p>
        </p:txBody>
      </p:sp>
    </p:spTree>
    <p:extLst>
      <p:ext uri="{BB962C8B-B14F-4D97-AF65-F5344CB8AC3E}">
        <p14:creationId xmlns:p14="http://schemas.microsoft.com/office/powerpoint/2010/main" val="92454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7.3 Introducing IPsec</a:t>
            </a:r>
            <a:endParaRPr lang="en-US" sz="2400" dirty="0" smtClean="0">
              <a:solidFill>
                <a:schemeClr val="folHlink"/>
              </a:solidFill>
            </a:endParaRPr>
          </a:p>
        </p:txBody>
      </p:sp>
    </p:spTree>
    <p:extLst>
      <p:ext uri="{BB962C8B-B14F-4D97-AF65-F5344CB8AC3E}">
        <p14:creationId xmlns:p14="http://schemas.microsoft.com/office/powerpoint/2010/main" val="2480981304"/>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03890"/>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VPNs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58" y="1384966"/>
            <a:ext cx="5832027" cy="472116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078385" y="1384966"/>
            <a:ext cx="2841325" cy="420115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Information </a:t>
            </a:r>
            <a:r>
              <a:rPr lang="en-US" sz="2000" dirty="0">
                <a:latin typeface="+mn-lt"/>
              </a:rPr>
              <a:t>from a private network is securely transported over a public </a:t>
            </a:r>
            <a:r>
              <a:rPr lang="en-US" sz="2000" dirty="0" smtClean="0">
                <a:latin typeface="+mn-lt"/>
              </a:rPr>
              <a:t>network.</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Forms a virtual network instead of using a dedicated Layer 2 </a:t>
            </a:r>
            <a:r>
              <a:rPr lang="en-US" sz="2000" dirty="0" smtClean="0">
                <a:latin typeface="+mn-lt"/>
              </a:rPr>
              <a:t>connection.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To remain private, the traffic is encrypted to keep the data </a:t>
            </a:r>
            <a:r>
              <a:rPr lang="en-US" sz="2000" dirty="0" smtClean="0">
                <a:latin typeface="+mn-lt"/>
              </a:rPr>
              <a:t>confidential.</a:t>
            </a:r>
            <a:endParaRPr lang="en-US" sz="2000" dirty="0">
              <a:latin typeface="+mn-lt"/>
            </a:endParaRPr>
          </a:p>
        </p:txBody>
      </p:sp>
    </p:spTree>
    <p:extLst>
      <p:ext uri="{BB962C8B-B14F-4D97-AF65-F5344CB8AC3E}">
        <p14:creationId xmlns:p14="http://schemas.microsoft.com/office/powerpoint/2010/main" val="1798291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5" y="332577"/>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Functions</a:t>
            </a:r>
          </a:p>
        </p:txBody>
      </p:sp>
      <p:sp>
        <p:nvSpPr>
          <p:cNvPr id="3" name="TextBox 2"/>
          <p:cNvSpPr txBox="1"/>
          <p:nvPr/>
        </p:nvSpPr>
        <p:spPr>
          <a:xfrm>
            <a:off x="396815" y="1170777"/>
            <a:ext cx="8471140" cy="5262979"/>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Defines how a VPN can be configured in a secure manner using </a:t>
            </a:r>
            <a:r>
              <a:rPr lang="en-US" sz="2000" dirty="0" smtClean="0">
                <a:latin typeface="+mn-lt"/>
              </a:rPr>
              <a:t>IP.</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Framework of open standards that spells out the rules for secure </a:t>
            </a:r>
            <a:r>
              <a:rPr lang="en-US" sz="2000" dirty="0" smtClean="0">
                <a:latin typeface="+mn-lt"/>
              </a:rPr>
              <a:t>communications.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Not bound to any specific encryption, authentication, security algorithms, or keying </a:t>
            </a:r>
            <a:r>
              <a:rPr lang="en-US" sz="2000" dirty="0" smtClean="0">
                <a:latin typeface="+mn-lt"/>
              </a:rPr>
              <a:t>technology.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Relies on existing algorithms to implement secure </a:t>
            </a:r>
            <a:r>
              <a:rPr lang="en-US" sz="2000" dirty="0" smtClean="0">
                <a:latin typeface="+mn-lt"/>
              </a:rPr>
              <a:t>communications.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Works at the network layer, protecting and authenticating IP packets between participating IPsec </a:t>
            </a:r>
            <a:r>
              <a:rPr lang="en-US" sz="2000" dirty="0" smtClean="0">
                <a:latin typeface="+mn-lt"/>
              </a:rPr>
              <a:t>devices.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Secures a path between a pair of gateways, a pair of hosts, or a gateway and </a:t>
            </a:r>
            <a:r>
              <a:rPr lang="en-US" sz="2000" dirty="0" smtClean="0">
                <a:latin typeface="+mn-lt"/>
              </a:rPr>
              <a:t>host.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All implementations of IPsec have a plaintext Layer 3 header, so there are no issues with </a:t>
            </a:r>
            <a:r>
              <a:rPr lang="en-US" sz="2000" dirty="0" smtClean="0">
                <a:latin typeface="+mn-lt"/>
              </a:rPr>
              <a:t>routing.</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Functions over all Layer 2 protocols, such as Ethernet, ATM, or Frame </a:t>
            </a:r>
            <a:r>
              <a:rPr lang="en-US" sz="2000" dirty="0" smtClean="0">
                <a:latin typeface="+mn-lt"/>
              </a:rPr>
              <a:t>Relay.</a:t>
            </a:r>
            <a:endParaRPr lang="en-US" sz="2000" dirty="0">
              <a:latin typeface="+mn-lt"/>
            </a:endParaRPr>
          </a:p>
        </p:txBody>
      </p:sp>
    </p:spTree>
    <p:extLst>
      <p:ext uri="{BB962C8B-B14F-4D97-AF65-F5344CB8AC3E}">
        <p14:creationId xmlns:p14="http://schemas.microsoft.com/office/powerpoint/2010/main" val="2489740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5" y="432918"/>
            <a:ext cx="8145462" cy="838200"/>
          </a:xfrm>
        </p:spPr>
        <p:txBody>
          <a:bodyPr/>
          <a:lstStyle/>
          <a:p>
            <a:pPr eaLnBrk="1" hangingPunct="1"/>
            <a:r>
              <a:rPr lang="en-US" sz="1800" dirty="0" smtClean="0">
                <a:ea typeface="ＭＳ Ｐゴシック" pitchFamily="34" charset="-128"/>
              </a:rPr>
              <a:t>Internet Protocol Security</a:t>
            </a:r>
            <a:r>
              <a:rPr lang="en-US" sz="1800" smtClean="0">
                <a:ea typeface="ＭＳ Ｐゴシック" pitchFamily="34" charset="-128"/>
              </a:rPr>
              <a:t/>
            </a:r>
            <a:br>
              <a:rPr lang="en-US" sz="1800" smtClean="0">
                <a:ea typeface="ＭＳ Ｐゴシック" pitchFamily="34" charset="-128"/>
              </a:rPr>
            </a:br>
            <a:r>
              <a:rPr lang="en-US" smtClean="0">
                <a:ea typeface="ＭＳ Ｐゴシック" pitchFamily="34" charset="-128"/>
              </a:rPr>
              <a:t>IPsec Characteristics</a:t>
            </a:r>
            <a:endParaRPr lang="en-US" dirty="0" smtClean="0">
              <a:ea typeface="ＭＳ Ｐゴシック" pitchFamily="34" charset="-128"/>
            </a:endParaRPr>
          </a:p>
        </p:txBody>
      </p:sp>
      <p:sp>
        <p:nvSpPr>
          <p:cNvPr id="3" name="TextBox 2"/>
          <p:cNvSpPr txBox="1"/>
          <p:nvPr/>
        </p:nvSpPr>
        <p:spPr>
          <a:xfrm>
            <a:off x="396815" y="1573113"/>
            <a:ext cx="8471140" cy="2625334"/>
          </a:xfrm>
          <a:prstGeom prst="rect">
            <a:avLst/>
          </a:prstGeom>
          <a:noFill/>
        </p:spPr>
        <p:txBody>
          <a:bodyPr wrap="square" rtlCol="0">
            <a:spAutoFit/>
          </a:bodyPr>
          <a:lstStyle/>
          <a:p>
            <a:pPr algn="l"/>
            <a:r>
              <a:rPr lang="en-US" sz="2000" dirty="0" smtClean="0"/>
              <a:t>IPsec </a:t>
            </a:r>
            <a:r>
              <a:rPr lang="en-US" sz="2000" dirty="0"/>
              <a:t>characteristics can be summarized as follows</a:t>
            </a:r>
            <a:r>
              <a:rPr lang="en-US" sz="2000" dirty="0" smtClean="0"/>
              <a:t>:</a:t>
            </a:r>
            <a:endParaRPr lang="en-US"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is a framework of open standards that is algorithm-independent.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provides data confidentiality, data integrity, and origin authentication.</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acts at the network layer, protecting and authenticating IP packets.</a:t>
            </a:r>
          </a:p>
          <a:p>
            <a:pPr algn="l"/>
            <a:endParaRPr lang="en-US" dirty="0"/>
          </a:p>
        </p:txBody>
      </p:sp>
    </p:spTree>
    <p:extLst>
      <p:ext uri="{BB962C8B-B14F-4D97-AF65-F5344CB8AC3E}">
        <p14:creationId xmlns:p14="http://schemas.microsoft.com/office/powerpoint/2010/main" val="1676529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0981" y="466267"/>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Security Services</a:t>
            </a:r>
          </a:p>
        </p:txBody>
      </p:sp>
      <p:sp>
        <p:nvSpPr>
          <p:cNvPr id="2" name="Rectangle 1"/>
          <p:cNvSpPr/>
          <p:nvPr/>
        </p:nvSpPr>
        <p:spPr>
          <a:xfrm>
            <a:off x="493485" y="1449610"/>
            <a:ext cx="8208409" cy="4822859"/>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a:latin typeface="+mn-lt"/>
              </a:rPr>
              <a:t>Confidentiality (encryption)</a:t>
            </a:r>
            <a:r>
              <a:rPr lang="en-US" sz="2000" dirty="0">
                <a:latin typeface="+mn-lt"/>
              </a:rPr>
              <a:t> – encrypt the data before transmitting across the network</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Data i</a:t>
            </a:r>
            <a:r>
              <a:rPr lang="en-US" sz="2000" b="1" dirty="0" smtClean="0">
                <a:latin typeface="+mn-lt"/>
              </a:rPr>
              <a:t>ntegrity</a:t>
            </a:r>
            <a:r>
              <a:rPr lang="en-US" sz="2000" dirty="0">
                <a:latin typeface="+mn-lt"/>
              </a:rPr>
              <a:t> </a:t>
            </a:r>
            <a:r>
              <a:rPr lang="en-US" sz="2000" dirty="0" smtClean="0">
                <a:latin typeface="+mn-lt"/>
              </a:rPr>
              <a:t>– </a:t>
            </a:r>
            <a:r>
              <a:rPr lang="en-US" sz="2000" dirty="0">
                <a:latin typeface="+mn-lt"/>
              </a:rPr>
              <a:t>verify that data has not been changed while in transit, if tampering is detected, the packet is dropped</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Authentication</a:t>
            </a:r>
            <a:r>
              <a:rPr lang="en-US" sz="2000" dirty="0">
                <a:latin typeface="+mn-lt"/>
              </a:rPr>
              <a:t> </a:t>
            </a:r>
            <a:r>
              <a:rPr lang="en-US" sz="2000" dirty="0" smtClean="0">
                <a:latin typeface="+mn-lt"/>
              </a:rPr>
              <a:t>– </a:t>
            </a:r>
            <a:r>
              <a:rPr lang="en-US" sz="2000" dirty="0">
                <a:latin typeface="+mn-lt"/>
              </a:rPr>
              <a:t>verify the identity of the source of the data that is sent, ensures that the connection is made with the desired communication partner, IPsec uses Internet Key Exchange (IKE) to authenticate users and devices that can carry out communication independently.</a:t>
            </a:r>
          </a:p>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Anti-Replay Protection</a:t>
            </a:r>
            <a:r>
              <a:rPr lang="en-US" sz="2000" dirty="0" smtClean="0"/>
              <a:t> </a:t>
            </a:r>
            <a:r>
              <a:rPr lang="en-US" sz="2000" dirty="0"/>
              <a:t>–</a:t>
            </a:r>
            <a:r>
              <a:rPr lang="en-US" sz="2000" dirty="0" smtClean="0">
                <a:latin typeface="+mn-lt"/>
              </a:rPr>
              <a:t> </a:t>
            </a:r>
            <a:r>
              <a:rPr lang="en-US" sz="2000" dirty="0">
                <a:latin typeface="+mn-lt"/>
              </a:rPr>
              <a:t>detect and reject replayed packets and helps prevent spoofing</a:t>
            </a:r>
          </a:p>
          <a:p>
            <a:pPr algn="l"/>
            <a:endParaRPr lang="en-US" dirty="0"/>
          </a:p>
          <a:p>
            <a:r>
              <a:rPr lang="en-US" sz="2000" b="1" dirty="0" smtClean="0"/>
              <a:t>CIA</a:t>
            </a:r>
            <a:r>
              <a:rPr lang="en-US" sz="2000" b="1" dirty="0"/>
              <a:t>: confidentiality, integrity, and authentication</a:t>
            </a:r>
          </a:p>
          <a:p>
            <a:pPr algn="l"/>
            <a:endParaRPr lang="en-US" dirty="0"/>
          </a:p>
        </p:txBody>
      </p:sp>
    </p:spTree>
    <p:extLst>
      <p:ext uri="{BB962C8B-B14F-4D97-AF65-F5344CB8AC3E}">
        <p14:creationId xmlns:p14="http://schemas.microsoft.com/office/powerpoint/2010/main" val="1073489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313" y="2782224"/>
            <a:ext cx="5225143" cy="39084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a:xfrm>
            <a:off x="373665" y="42045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a:ea typeface="ＭＳ Ｐゴシック" pitchFamily="34" charset="-128"/>
              </a:rPr>
              <a:t>Confidentiality with </a:t>
            </a:r>
            <a:r>
              <a:rPr lang="en-US" dirty="0" smtClean="0">
                <a:ea typeface="ＭＳ Ｐゴシック" pitchFamily="34" charset="-128"/>
              </a:rPr>
              <a:t>Encryption</a:t>
            </a:r>
          </a:p>
        </p:txBody>
      </p:sp>
      <p:sp>
        <p:nvSpPr>
          <p:cNvPr id="3" name="Rectangle 2"/>
          <p:cNvSpPr/>
          <p:nvPr/>
        </p:nvSpPr>
        <p:spPr>
          <a:xfrm>
            <a:off x="444862" y="1258651"/>
            <a:ext cx="8641082" cy="1569660"/>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For encryption to work, both the sender and the receiver must know the rules </a:t>
            </a:r>
            <a:r>
              <a:rPr lang="en-US" sz="2000" dirty="0" smtClean="0">
                <a:latin typeface="+mn-lt"/>
              </a:rPr>
              <a:t>used </a:t>
            </a:r>
            <a:r>
              <a:rPr lang="en-US" sz="2000" dirty="0">
                <a:latin typeface="+mn-lt"/>
              </a:rPr>
              <a:t>to transform the original message into its coded form.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Rules are based on algorithms and associated keys.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Decryption is extremely difficult </a:t>
            </a:r>
            <a:r>
              <a:rPr lang="en-US" sz="2000" dirty="0" smtClean="0">
                <a:latin typeface="+mn-lt"/>
              </a:rPr>
              <a:t>(or impossible) </a:t>
            </a:r>
            <a:r>
              <a:rPr lang="en-US" sz="2000" dirty="0">
                <a:latin typeface="+mn-lt"/>
              </a:rPr>
              <a:t>without the correct key.</a:t>
            </a:r>
          </a:p>
        </p:txBody>
      </p:sp>
    </p:spTree>
    <p:extLst>
      <p:ext uri="{BB962C8B-B14F-4D97-AF65-F5344CB8AC3E}">
        <p14:creationId xmlns:p14="http://schemas.microsoft.com/office/powerpoint/2010/main" val="4194237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9246"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Encryption Algorithms</a:t>
            </a:r>
          </a:p>
        </p:txBody>
      </p:sp>
      <p:sp>
        <p:nvSpPr>
          <p:cNvPr id="2" name="Rectangle 1"/>
          <p:cNvSpPr/>
          <p:nvPr/>
        </p:nvSpPr>
        <p:spPr>
          <a:xfrm>
            <a:off x="519246" y="1522975"/>
            <a:ext cx="8044183" cy="2843855"/>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As key length increases, it becomes more difficult to break the encryption. </a:t>
            </a:r>
            <a:r>
              <a:rPr lang="en-US" sz="2000" dirty="0" smtClean="0">
                <a:latin typeface="+mn-lt"/>
              </a:rPr>
              <a:t>However</a:t>
            </a:r>
            <a:r>
              <a:rPr lang="en-US" sz="2000" dirty="0">
                <a:latin typeface="+mn-lt"/>
              </a:rPr>
              <a:t>, a longer key requires more processor resources when encrypting and decrypting </a:t>
            </a:r>
            <a:r>
              <a:rPr lang="en-US" sz="2000" dirty="0" smtClean="0">
                <a:latin typeface="+mn-lt"/>
              </a:rPr>
              <a:t>data.</a:t>
            </a:r>
          </a:p>
          <a:p>
            <a:pPr marL="236538" indent="-236538" algn="l" defTabSz="814388">
              <a:lnSpc>
                <a:spcPct val="95000"/>
              </a:lnSpc>
              <a:spcBef>
                <a:spcPct val="50000"/>
              </a:spcBef>
              <a:buClr>
                <a:srgbClr val="708CA1"/>
              </a:buClr>
              <a:buFont typeface="Wingdings" pitchFamily="2" charset="2"/>
              <a:buChar char="§"/>
            </a:pPr>
            <a:r>
              <a:rPr lang="en-US" sz="2000" dirty="0" smtClean="0"/>
              <a:t>Two main types of encryption are:</a:t>
            </a:r>
          </a:p>
          <a:p>
            <a:pPr marL="693738" lvl="1" indent="-236538" algn="l" defTabSz="814388">
              <a:lnSpc>
                <a:spcPct val="95000"/>
              </a:lnSpc>
              <a:spcBef>
                <a:spcPct val="50000"/>
              </a:spcBef>
              <a:buClr>
                <a:srgbClr val="708CA1"/>
              </a:buClr>
              <a:buFont typeface="Wingdings" pitchFamily="2" charset="2"/>
              <a:buChar char="§"/>
            </a:pPr>
            <a:r>
              <a:rPr lang="en-US" sz="2000" dirty="0" smtClean="0"/>
              <a:t>Symmetric Encryption</a:t>
            </a:r>
          </a:p>
          <a:p>
            <a:pPr marL="693738" lvl="1" indent="-236538" algn="l" defTabSz="814388">
              <a:lnSpc>
                <a:spcPct val="95000"/>
              </a:lnSpc>
              <a:spcBef>
                <a:spcPct val="50000"/>
              </a:spcBef>
              <a:buClr>
                <a:srgbClr val="708CA1"/>
              </a:buClr>
              <a:buFont typeface="Wingdings" pitchFamily="2" charset="2"/>
              <a:buChar char="§"/>
            </a:pPr>
            <a:r>
              <a:rPr lang="en-US" sz="2000" dirty="0" smtClean="0"/>
              <a:t>Asymmetric </a:t>
            </a:r>
            <a:r>
              <a:rPr lang="en-US" sz="2000" dirty="0"/>
              <a:t>Encryption</a:t>
            </a:r>
          </a:p>
          <a:p>
            <a:pPr marL="236538" indent="-236538" algn="l" defTabSz="814388">
              <a:lnSpc>
                <a:spcPct val="95000"/>
              </a:lnSpc>
              <a:spcBef>
                <a:spcPct val="50000"/>
              </a:spcBef>
              <a:buClr>
                <a:srgbClr val="708CA1"/>
              </a:buClr>
              <a:buFont typeface="Wingdings" pitchFamily="2" charset="2"/>
              <a:buChar char="§"/>
            </a:pPr>
            <a:endParaRPr lang="en-US" dirty="0"/>
          </a:p>
        </p:txBody>
      </p:sp>
    </p:spTree>
    <p:extLst>
      <p:ext uri="{BB962C8B-B14F-4D97-AF65-F5344CB8AC3E}">
        <p14:creationId xmlns:p14="http://schemas.microsoft.com/office/powerpoint/2010/main" val="69316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4125" y="435656"/>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Introducing VPNs</a:t>
            </a:r>
          </a:p>
        </p:txBody>
      </p:sp>
      <p:sp>
        <p:nvSpPr>
          <p:cNvPr id="2" name="Content Placeholder 1"/>
          <p:cNvSpPr>
            <a:spLocks noGrp="1"/>
          </p:cNvSpPr>
          <p:nvPr>
            <p:ph idx="1"/>
          </p:nvPr>
        </p:nvSpPr>
        <p:spPr>
          <a:xfrm>
            <a:off x="362857" y="1259811"/>
            <a:ext cx="8287657" cy="1323736"/>
          </a:xfrm>
        </p:spPr>
        <p:txBody>
          <a:bodyPr/>
          <a:lstStyle/>
          <a:p>
            <a:r>
              <a:rPr lang="en-US" sz="2000" dirty="0" smtClean="0"/>
              <a:t>VPNs are used to </a:t>
            </a:r>
            <a:r>
              <a:rPr lang="en-US" sz="2000" dirty="0"/>
              <a:t>create an end-to-end private network connection over third-party </a:t>
            </a:r>
            <a:r>
              <a:rPr lang="en-US" sz="2000" dirty="0" smtClean="0"/>
              <a:t>networks, </a:t>
            </a:r>
            <a:r>
              <a:rPr lang="en-US" sz="2000" dirty="0"/>
              <a:t>such as the Internet or </a:t>
            </a:r>
            <a:r>
              <a:rPr lang="en-US" sz="2000" dirty="0" smtClean="0"/>
              <a:t>extranets.</a:t>
            </a:r>
          </a:p>
          <a:p>
            <a:r>
              <a:rPr lang="en-US" sz="2000" dirty="0"/>
              <a:t>To implement VPNs, a VPN gateway is </a:t>
            </a:r>
            <a:r>
              <a:rPr lang="en-US" sz="2000" dirty="0" smtClean="0"/>
              <a:t>necessary: Could </a:t>
            </a:r>
            <a:r>
              <a:rPr lang="en-US" sz="2000" dirty="0"/>
              <a:t>be a router, a firewall, or a Cisco Adaptive Security Appliance (ASA</a:t>
            </a:r>
            <a:r>
              <a:rPr lang="en-US" sz="2000" dirty="0" smtClean="0"/>
              <a: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869" y="2723495"/>
            <a:ext cx="5133975" cy="391477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Symmetric Encryption</a:t>
            </a:r>
          </a:p>
        </p:txBody>
      </p:sp>
      <p:sp>
        <p:nvSpPr>
          <p:cNvPr id="2" name="Rectangle 1"/>
          <p:cNvSpPr/>
          <p:nvPr/>
        </p:nvSpPr>
        <p:spPr>
          <a:xfrm>
            <a:off x="432162" y="1522976"/>
            <a:ext cx="8389620" cy="3046988"/>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t>Encryption and decryption use the same key.</a:t>
            </a:r>
          </a:p>
          <a:p>
            <a:pPr marL="236538" indent="-236538" algn="l" defTabSz="814388">
              <a:lnSpc>
                <a:spcPct val="95000"/>
              </a:lnSpc>
              <a:spcBef>
                <a:spcPct val="50000"/>
              </a:spcBef>
              <a:buClr>
                <a:srgbClr val="708CA1"/>
              </a:buClr>
              <a:buFont typeface="Wingdings" pitchFamily="2" charset="2"/>
              <a:buChar char="§"/>
            </a:pPr>
            <a:r>
              <a:rPr lang="en-US" sz="2000" dirty="0"/>
              <a:t>Each of the two networking devices must know the key to decode the information.</a:t>
            </a:r>
          </a:p>
          <a:p>
            <a:pPr marL="236538" indent="-236538" algn="l" defTabSz="814388">
              <a:lnSpc>
                <a:spcPct val="95000"/>
              </a:lnSpc>
              <a:spcBef>
                <a:spcPct val="50000"/>
              </a:spcBef>
              <a:buClr>
                <a:srgbClr val="708CA1"/>
              </a:buClr>
              <a:buFont typeface="Wingdings" pitchFamily="2" charset="2"/>
              <a:buChar char="§"/>
            </a:pPr>
            <a:r>
              <a:rPr lang="en-US" sz="2000" dirty="0"/>
              <a:t>Each device encrypts the information before sending it over the network to the other device.</a:t>
            </a:r>
          </a:p>
          <a:p>
            <a:pPr marL="236538" indent="-236538" algn="l" defTabSz="814388">
              <a:lnSpc>
                <a:spcPct val="95000"/>
              </a:lnSpc>
              <a:spcBef>
                <a:spcPct val="50000"/>
              </a:spcBef>
              <a:buClr>
                <a:srgbClr val="708CA1"/>
              </a:buClr>
              <a:buFont typeface="Wingdings" pitchFamily="2" charset="2"/>
              <a:buChar char="§"/>
            </a:pPr>
            <a:r>
              <a:rPr lang="en-US" sz="2000" dirty="0"/>
              <a:t>Typically used to encrypt the content of the message.</a:t>
            </a:r>
          </a:p>
          <a:p>
            <a:pPr marL="236538" indent="-236538" algn="l" defTabSz="814388">
              <a:lnSpc>
                <a:spcPct val="95000"/>
              </a:lnSpc>
              <a:spcBef>
                <a:spcPct val="50000"/>
              </a:spcBef>
              <a:buClr>
                <a:srgbClr val="708CA1"/>
              </a:buClr>
              <a:buFont typeface="Wingdings" pitchFamily="2" charset="2"/>
              <a:buChar char="§"/>
            </a:pPr>
            <a:r>
              <a:rPr lang="en-US" sz="2000" dirty="0"/>
              <a:t>Examples: DES and </a:t>
            </a:r>
            <a:r>
              <a:rPr lang="en-US" sz="2000" dirty="0" err="1"/>
              <a:t>3DES</a:t>
            </a:r>
            <a:r>
              <a:rPr lang="en-US" sz="2000" dirty="0"/>
              <a:t> (no longer considered secure) and AES (256-bit recommended for IPsec encryption).</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370"/>
          <a:stretch/>
        </p:blipFill>
        <p:spPr bwMode="auto">
          <a:xfrm>
            <a:off x="1996788" y="4569964"/>
            <a:ext cx="5260367" cy="20777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8278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Asymmetric Encryption</a:t>
            </a:r>
          </a:p>
        </p:txBody>
      </p:sp>
      <p:sp>
        <p:nvSpPr>
          <p:cNvPr id="2" name="Rectangle 1"/>
          <p:cNvSpPr/>
          <p:nvPr/>
        </p:nvSpPr>
        <p:spPr>
          <a:xfrm>
            <a:off x="388620" y="1305262"/>
            <a:ext cx="8389620" cy="349326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Uses </a:t>
            </a:r>
            <a:r>
              <a:rPr lang="en-US" sz="2000" dirty="0">
                <a:latin typeface="+mn-lt"/>
              </a:rPr>
              <a:t>different keys for encryption and </a:t>
            </a:r>
            <a:r>
              <a:rPr lang="en-US" sz="2000" dirty="0" smtClean="0">
                <a:latin typeface="+mn-lt"/>
              </a:rPr>
              <a:t>decryption.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Knowing one of the keys does not allow a hacker to deduce the second key and decode the </a:t>
            </a:r>
            <a:r>
              <a:rPr lang="en-US" sz="2000" dirty="0" smtClean="0">
                <a:latin typeface="+mn-lt"/>
              </a:rPr>
              <a:t>information.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One key encrypts the message, while a second key decrypts the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Public key encryption is a variant of asymmetric encryption that uses a combination of a private key and a public </a:t>
            </a:r>
            <a:r>
              <a:rPr lang="en-US" sz="2000" dirty="0" smtClean="0">
                <a:latin typeface="+mn-lt"/>
              </a:rPr>
              <a:t>key.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Typically used in digital certification and key </a:t>
            </a:r>
            <a:r>
              <a:rPr lang="en-US" sz="2000" dirty="0" smtClean="0">
                <a:latin typeface="+mn-lt"/>
              </a:rPr>
              <a:t>management</a:t>
            </a: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Example: </a:t>
            </a:r>
            <a:r>
              <a:rPr lang="en-US" sz="2000" dirty="0">
                <a:latin typeface="+mn-lt"/>
              </a:rPr>
              <a:t>RSA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82" y="4381087"/>
            <a:ext cx="5524502" cy="23382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8364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22129" y="403890"/>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Diffie-Hellman Key Exchange</a:t>
            </a:r>
          </a:p>
        </p:txBody>
      </p:sp>
      <p:sp>
        <p:nvSpPr>
          <p:cNvPr id="2" name="Rectangle 1"/>
          <p:cNvSpPr/>
          <p:nvPr/>
        </p:nvSpPr>
        <p:spPr>
          <a:xfrm>
            <a:off x="595084" y="1408675"/>
            <a:ext cx="8055430" cy="4370427"/>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Diffie-Hellman (DH) is not an encryption mechanism and is not typically used to encrypt </a:t>
            </a:r>
            <a:r>
              <a:rPr lang="en-US" sz="2000" dirty="0" smtClean="0">
                <a:latin typeface="+mn-lt"/>
              </a:rPr>
              <a:t>data.</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is a method to securely exchange the keys that encrypt </a:t>
            </a:r>
            <a:r>
              <a:rPr lang="en-US" sz="2000" dirty="0" smtClean="0">
                <a:latin typeface="+mn-lt"/>
              </a:rPr>
              <a:t>data.</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algorithms allow two parties to establish a shared secret key </a:t>
            </a:r>
            <a:r>
              <a:rPr lang="en-US" sz="2000" dirty="0" smtClean="0">
                <a:latin typeface="+mn-lt"/>
              </a:rPr>
              <a:t>used </a:t>
            </a:r>
            <a:r>
              <a:rPr lang="en-US" sz="2000" dirty="0">
                <a:latin typeface="+mn-lt"/>
              </a:rPr>
              <a:t>by encryption and hash </a:t>
            </a:r>
            <a:r>
              <a:rPr lang="en-US" sz="2000" dirty="0" smtClean="0">
                <a:latin typeface="+mn-lt"/>
              </a:rPr>
              <a:t>algorithms.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is part of the IPsec </a:t>
            </a:r>
            <a:r>
              <a:rPr lang="en-US" sz="2000" dirty="0" smtClean="0">
                <a:latin typeface="+mn-lt"/>
              </a:rPr>
              <a:t>standard.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Encryption </a:t>
            </a:r>
            <a:r>
              <a:rPr lang="en-US" sz="2000" dirty="0" smtClean="0">
                <a:latin typeface="+mn-lt"/>
              </a:rPr>
              <a:t>algorithms, </a:t>
            </a:r>
            <a:r>
              <a:rPr lang="en-US" sz="2000" dirty="0">
                <a:latin typeface="+mn-lt"/>
              </a:rPr>
              <a:t>such as DES, 3DES, and </a:t>
            </a:r>
            <a:r>
              <a:rPr lang="en-US" sz="2000" dirty="0" smtClean="0">
                <a:latin typeface="+mn-lt"/>
              </a:rPr>
              <a:t>AES, </a:t>
            </a:r>
            <a:r>
              <a:rPr lang="en-US" sz="2000" dirty="0">
                <a:latin typeface="+mn-lt"/>
              </a:rPr>
              <a:t>as well as the MD5 and SHA-1 hashing </a:t>
            </a:r>
            <a:r>
              <a:rPr lang="en-US" sz="2000" dirty="0" smtClean="0">
                <a:latin typeface="+mn-lt"/>
              </a:rPr>
              <a:t>algorithms, </a:t>
            </a:r>
            <a:r>
              <a:rPr lang="en-US" sz="2000" dirty="0">
                <a:latin typeface="+mn-lt"/>
              </a:rPr>
              <a:t>require a symmetric, shared secret key to perform encryption and </a:t>
            </a:r>
            <a:r>
              <a:rPr lang="en-US" sz="2000" dirty="0" smtClean="0">
                <a:latin typeface="+mn-lt"/>
              </a:rPr>
              <a:t>decryption.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algorithm specifies a public key exchange method that provides a way for two peers to establish a shared secret key that only they know, although they are communicating over an insecure </a:t>
            </a:r>
            <a:r>
              <a:rPr lang="en-US" sz="2000" dirty="0" smtClean="0">
                <a:latin typeface="+mn-lt"/>
              </a:rPr>
              <a:t>channel.</a:t>
            </a:r>
            <a:endParaRPr lang="en-US" sz="2000" dirty="0">
              <a:latin typeface="+mn-lt"/>
            </a:endParaRPr>
          </a:p>
        </p:txBody>
      </p:sp>
    </p:spTree>
    <p:extLst>
      <p:ext uri="{BB962C8B-B14F-4D97-AF65-F5344CB8AC3E}">
        <p14:creationId xmlns:p14="http://schemas.microsoft.com/office/powerpoint/2010/main" val="3592356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2073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Diffie-Hellman Key Exchange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243" y="1493937"/>
            <a:ext cx="6949985" cy="46090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43074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964" y="49097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a:t>
            </a:r>
          </a:p>
        </p:txBody>
      </p:sp>
      <p:sp>
        <p:nvSpPr>
          <p:cNvPr id="2" name="Rectangle 1"/>
          <p:cNvSpPr/>
          <p:nvPr/>
        </p:nvSpPr>
        <p:spPr>
          <a:xfrm>
            <a:off x="381964" y="1491269"/>
            <a:ext cx="8021256" cy="215443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 original sender generates a hash of the message and sends it with the message itself</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recipient parses the message and the hash, produces another hash from the received message, and compares the two hashes.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If they are the same, the recipient can be reasonably sure of the integrity of the original message.</a:t>
            </a:r>
          </a:p>
        </p:txBody>
      </p:sp>
    </p:spTree>
    <p:extLst>
      <p:ext uri="{BB962C8B-B14F-4D97-AF65-F5344CB8AC3E}">
        <p14:creationId xmlns:p14="http://schemas.microsoft.com/office/powerpoint/2010/main" val="1422577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4879" y="570702"/>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170" y="1510500"/>
            <a:ext cx="6313623" cy="508890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6751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72370"/>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sp>
        <p:nvSpPr>
          <p:cNvPr id="2" name="Rectangle 1"/>
          <p:cNvSpPr/>
          <p:nvPr/>
        </p:nvSpPr>
        <p:spPr>
          <a:xfrm>
            <a:off x="493486" y="1300341"/>
            <a:ext cx="8389256" cy="5620000"/>
          </a:xfrm>
          <a:prstGeom prst="rect">
            <a:avLst/>
          </a:prstGeom>
        </p:spPr>
        <p:txBody>
          <a:bodyPr wrap="square">
            <a:spAutoFit/>
          </a:bodyPr>
          <a:lstStyle/>
          <a:p>
            <a:pPr algn="l"/>
            <a:r>
              <a:rPr lang="en-US" sz="2000" dirty="0">
                <a:latin typeface="+mn-lt"/>
              </a:rPr>
              <a:t>Hash-based Message Authentication Code (HMAC) is a mechanism for message authentication using hash functions</a:t>
            </a:r>
            <a:r>
              <a:rPr lang="en-US" sz="2000" dirty="0" smtClean="0">
                <a:latin typeface="+mn-lt"/>
              </a:rPr>
              <a: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HMAC has two parameters: </a:t>
            </a:r>
            <a:r>
              <a:rPr lang="en-US" sz="2000" dirty="0" smtClean="0">
                <a:latin typeface="+mn-lt"/>
              </a:rPr>
              <a:t>A </a:t>
            </a:r>
            <a:r>
              <a:rPr lang="en-US" sz="2000" dirty="0">
                <a:latin typeface="+mn-lt"/>
              </a:rPr>
              <a:t>message input and a secret key </a:t>
            </a:r>
            <a:r>
              <a:rPr lang="en-US" sz="2000" dirty="0" smtClean="0">
                <a:latin typeface="+mn-lt"/>
              </a:rPr>
              <a:t>known </a:t>
            </a:r>
            <a:r>
              <a:rPr lang="en-US" sz="2000" dirty="0">
                <a:latin typeface="+mn-lt"/>
              </a:rPr>
              <a:t>only to the message originator and intended </a:t>
            </a:r>
            <a:r>
              <a:rPr lang="en-US" sz="2000" dirty="0" smtClean="0">
                <a:latin typeface="+mn-lt"/>
              </a:rPr>
              <a:t>receivers.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Message sender uses an HMAC function to produce a value (the message authentication code</a:t>
            </a:r>
            <a:r>
              <a:rPr lang="en-US" sz="2000" dirty="0" smtClean="0">
                <a:latin typeface="+mn-lt"/>
              </a:rPr>
              <a:t>) </a:t>
            </a:r>
            <a:r>
              <a:rPr lang="en-US" sz="2000" dirty="0">
                <a:latin typeface="+mn-lt"/>
              </a:rPr>
              <a:t>formed by condensing the secret key and the message </a:t>
            </a:r>
            <a:r>
              <a:rPr lang="en-US" sz="2000" dirty="0" smtClean="0">
                <a:latin typeface="+mn-lt"/>
              </a:rPr>
              <a:t>input.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Message authentication code is sent along with the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Receiver computes the message authentication code on the received message using the same key and HMAC function as the sender </a:t>
            </a:r>
            <a:r>
              <a:rPr lang="en-US" sz="2000" dirty="0" smtClean="0">
                <a:latin typeface="+mn-lt"/>
              </a:rPr>
              <a:t>used.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Receiver compares the result that is computed with the received message authentication code.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If the two values match, the message has been correctly received and the receiver is assured that the sender is a </a:t>
            </a:r>
            <a:r>
              <a:rPr lang="en-US" sz="2000" dirty="0" smtClean="0">
                <a:latin typeface="+mn-lt"/>
              </a:rPr>
              <a:t>user community member who </a:t>
            </a:r>
            <a:r>
              <a:rPr lang="en-US" sz="2000" dirty="0">
                <a:latin typeface="+mn-lt"/>
              </a:rPr>
              <a:t>share the key.</a:t>
            </a:r>
          </a:p>
          <a:p>
            <a:endParaRPr lang="en-US" sz="1800" dirty="0"/>
          </a:p>
        </p:txBody>
      </p:sp>
    </p:spTree>
    <p:extLst>
      <p:ext uri="{BB962C8B-B14F-4D97-AF65-F5344CB8AC3E}">
        <p14:creationId xmlns:p14="http://schemas.microsoft.com/office/powerpoint/2010/main" val="2938224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2"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sp>
        <p:nvSpPr>
          <p:cNvPr id="2" name="Rectangle 1"/>
          <p:cNvSpPr/>
          <p:nvPr/>
        </p:nvSpPr>
        <p:spPr>
          <a:xfrm>
            <a:off x="502920" y="1397853"/>
            <a:ext cx="8206740" cy="3600986"/>
          </a:xfrm>
          <a:prstGeom prst="rect">
            <a:avLst/>
          </a:prstGeom>
        </p:spPr>
        <p:txBody>
          <a:bodyPr wrap="square">
            <a:spAutoFit/>
          </a:bodyPr>
          <a:lstStyle/>
          <a:p>
            <a:pPr algn="l"/>
            <a:r>
              <a:rPr lang="en-US" sz="2000" dirty="0" smtClean="0"/>
              <a:t>There are two common HMAC algorithms:</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MD5</a:t>
            </a:r>
            <a:r>
              <a:rPr lang="en-US" sz="2000" dirty="0">
                <a:latin typeface="+mn-lt"/>
              </a:rPr>
              <a:t> – Uses a 128-bit shared secret key. The variable-length message and 128-bit shared secret key are combined and run through the HMAC-MD5 hash algorithm. The output is a 128-bit hash. The hash is appended to the original message and forwarded to the remote end.</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SHA</a:t>
            </a:r>
            <a:r>
              <a:rPr lang="en-US" sz="2000" dirty="0">
                <a:latin typeface="+mn-lt"/>
              </a:rPr>
              <a:t> – SHA-1 uses a 160-bit secret key. The variable-length message and the 160-bit shared secret key are combined and run through the HMAC-SHA1 hash algorithm. The output is a 160-bit hash. The hash is appended to the original message and forwarded to the remote end.</a:t>
            </a:r>
          </a:p>
        </p:txBody>
      </p:sp>
    </p:spTree>
    <p:extLst>
      <p:ext uri="{BB962C8B-B14F-4D97-AF65-F5344CB8AC3E}">
        <p14:creationId xmlns:p14="http://schemas.microsoft.com/office/powerpoint/2010/main" val="13974310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a:t>
            </a:r>
          </a:p>
        </p:txBody>
      </p:sp>
      <p:sp>
        <p:nvSpPr>
          <p:cNvPr id="2" name="Rectangle 1"/>
          <p:cNvSpPr/>
          <p:nvPr/>
        </p:nvSpPr>
        <p:spPr>
          <a:xfrm>
            <a:off x="401322" y="1397853"/>
            <a:ext cx="8206740" cy="112338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VPNs support </a:t>
            </a:r>
            <a:r>
              <a:rPr lang="en-US" sz="2000" dirty="0" smtClean="0">
                <a:latin typeface="+mn-lt"/>
              </a:rPr>
              <a:t>authentication.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Device on the other end of the VPN tunnel must be authenticated before the communication path is considered </a:t>
            </a:r>
            <a:r>
              <a:rPr lang="en-US" sz="2000" dirty="0" smtClean="0">
                <a:latin typeface="+mn-lt"/>
              </a:rPr>
              <a:t>secure.</a:t>
            </a:r>
            <a:endParaRPr lang="en-US" sz="2000" dirty="0">
              <a:latin typeface="+mn-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 y="2521237"/>
            <a:ext cx="7705452" cy="3677602"/>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37398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335569"/>
            <a:ext cx="8395707" cy="2739211"/>
          </a:xfrm>
          <a:prstGeom prst="rect">
            <a:avLst/>
          </a:prstGeom>
        </p:spPr>
        <p:txBody>
          <a:bodyPr wrap="square">
            <a:spAutoFit/>
          </a:bodyPr>
          <a:lstStyle/>
          <a:p>
            <a:pPr algn="l"/>
            <a:r>
              <a:rPr lang="en-US" sz="2000" dirty="0" smtClean="0">
                <a:latin typeface="+mn-lt"/>
              </a:rPr>
              <a:t>There </a:t>
            </a:r>
            <a:r>
              <a:rPr lang="en-US" sz="2000" dirty="0">
                <a:latin typeface="+mn-lt"/>
              </a:rPr>
              <a:t>are two peer authentication </a:t>
            </a:r>
            <a:r>
              <a:rPr lang="en-US" sz="2000" dirty="0" smtClean="0">
                <a:latin typeface="+mn-lt"/>
              </a:rPr>
              <a:t>methods, PSK and RSA signatures: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PSK</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secret key </a:t>
            </a:r>
            <a:r>
              <a:rPr lang="en-US" sz="2000" dirty="0" smtClean="0">
                <a:latin typeface="+mn-lt"/>
              </a:rPr>
              <a:t>shared </a:t>
            </a:r>
            <a:r>
              <a:rPr lang="en-US" sz="2000" dirty="0">
                <a:latin typeface="+mn-lt"/>
              </a:rPr>
              <a:t>between the two parties using a secure channel before it needs to be </a:t>
            </a:r>
            <a:r>
              <a:rPr lang="en-US" sz="2000" dirty="0" smtClean="0">
                <a:latin typeface="+mn-lt"/>
              </a:rPr>
              <a:t>used.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Use symmetric key cryptographic </a:t>
            </a:r>
            <a:r>
              <a:rPr lang="en-US" sz="2000" dirty="0" smtClean="0">
                <a:latin typeface="+mn-lt"/>
              </a:rPr>
              <a:t>algorithms.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PSK is entered into each peer manually and is used to authenticate the </a:t>
            </a:r>
            <a:r>
              <a:rPr lang="en-US" sz="2000" dirty="0" smtClean="0">
                <a:latin typeface="+mn-lt"/>
              </a:rPr>
              <a:t>peer.</a:t>
            </a:r>
            <a:endParaRPr lang="en-US" sz="2000" dirty="0">
              <a:latin typeface="+mn-lt"/>
            </a:endParaRPr>
          </a:p>
        </p:txBody>
      </p:sp>
    </p:spTree>
    <p:extLst>
      <p:ext uri="{BB962C8B-B14F-4D97-AF65-F5344CB8AC3E}">
        <p14:creationId xmlns:p14="http://schemas.microsoft.com/office/powerpoint/2010/main" val="121409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4295" y="472578"/>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a:t>
            </a:r>
          </a:p>
        </p:txBody>
      </p:sp>
      <p:sp>
        <p:nvSpPr>
          <p:cNvPr id="2" name="Content Placeholder 1"/>
          <p:cNvSpPr>
            <a:spLocks noGrp="1"/>
          </p:cNvSpPr>
          <p:nvPr>
            <p:ph idx="1"/>
          </p:nvPr>
        </p:nvSpPr>
        <p:spPr>
          <a:xfrm>
            <a:off x="522513" y="1480457"/>
            <a:ext cx="8098973" cy="5050972"/>
          </a:xfrm>
        </p:spPr>
        <p:txBody>
          <a:bodyPr/>
          <a:lstStyle/>
          <a:p>
            <a:r>
              <a:rPr lang="en-US" sz="2000" b="1" dirty="0" smtClean="0"/>
              <a:t>Cost </a:t>
            </a:r>
            <a:r>
              <a:rPr lang="en-US" sz="2000" b="1" dirty="0"/>
              <a:t>savings </a:t>
            </a:r>
            <a:endParaRPr lang="en-US" sz="2000" dirty="0" smtClean="0"/>
          </a:p>
          <a:p>
            <a:pPr marL="682625" lvl="1" indent="-225425">
              <a:buFont typeface="Arial" panose="020B0604020202020204" pitchFamily="34" charset="0"/>
              <a:buChar char="•"/>
            </a:pPr>
            <a:r>
              <a:rPr lang="en-US" dirty="0" smtClean="0"/>
              <a:t>Enable organizations to use cost-effective, third-party Internet transport to connect remote offices and remote users to the main site.</a:t>
            </a:r>
          </a:p>
          <a:p>
            <a:r>
              <a:rPr lang="en-US" sz="2000" b="1" dirty="0" smtClean="0"/>
              <a:t>Scalability </a:t>
            </a:r>
            <a:endParaRPr lang="en-US" sz="2000" dirty="0" smtClean="0"/>
          </a:p>
          <a:p>
            <a:pPr marL="682625" lvl="1" indent="-225425">
              <a:buFont typeface="Arial" panose="020B0604020202020204" pitchFamily="34" charset="0"/>
              <a:buChar char="•"/>
              <a:tabLst>
                <a:tab pos="682625" algn="l"/>
              </a:tabLst>
            </a:pPr>
            <a:r>
              <a:rPr lang="en-US" dirty="0" smtClean="0"/>
              <a:t>Enable organizations to use the Internet infrastructure within ISPs and devices, which makes it easy to add new users.</a:t>
            </a:r>
          </a:p>
        </p:txBody>
      </p:sp>
    </p:spTree>
    <p:extLst>
      <p:ext uri="{BB962C8B-B14F-4D97-AF65-F5344CB8AC3E}">
        <p14:creationId xmlns:p14="http://schemas.microsoft.com/office/powerpoint/2010/main" val="1275120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7379" y="46821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408011"/>
            <a:ext cx="8337650" cy="349326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RSA </a:t>
            </a:r>
            <a:r>
              <a:rPr lang="en-US" sz="2000" b="1" dirty="0">
                <a:latin typeface="+mn-lt"/>
              </a:rPr>
              <a:t>signatures</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Digital certificates are exchanged to authenticate </a:t>
            </a:r>
            <a:r>
              <a:rPr lang="en-US" sz="2000" dirty="0" smtClean="0">
                <a:latin typeface="+mn-lt"/>
              </a:rPr>
              <a:t>peers.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Local device derives a hash </a:t>
            </a:r>
            <a:r>
              <a:rPr lang="en-US" sz="2000" dirty="0" smtClean="0">
                <a:latin typeface="+mn-lt"/>
              </a:rPr>
              <a:t>and </a:t>
            </a:r>
            <a:r>
              <a:rPr lang="en-US" sz="2000" dirty="0">
                <a:latin typeface="+mn-lt"/>
              </a:rPr>
              <a:t>encrypts it with its private </a:t>
            </a:r>
            <a:r>
              <a:rPr lang="en-US" sz="2000" dirty="0" smtClean="0">
                <a:latin typeface="+mn-lt"/>
              </a:rPr>
              <a:t>key.</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Encrypted hash, or digital signature, is attached to the message and forwarded to the remote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At the remote end, the encrypted hash is decrypted using the public key of the local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If the decrypted hash matches the recomputed hash, the signature is genuine.</a:t>
            </a:r>
          </a:p>
        </p:txBody>
      </p:sp>
    </p:spTree>
    <p:extLst>
      <p:ext uri="{BB962C8B-B14F-4D97-AF65-F5344CB8AC3E}">
        <p14:creationId xmlns:p14="http://schemas.microsoft.com/office/powerpoint/2010/main" val="3553001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2900" y="432919"/>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a:t>
            </a:r>
          </a:p>
        </p:txBody>
      </p:sp>
      <p:sp>
        <p:nvSpPr>
          <p:cNvPr id="3" name="Rectangle 2"/>
          <p:cNvSpPr/>
          <p:nvPr/>
        </p:nvSpPr>
        <p:spPr>
          <a:xfrm>
            <a:off x="342900" y="1380860"/>
            <a:ext cx="8389620" cy="4770537"/>
          </a:xfrm>
          <a:prstGeom prst="rect">
            <a:avLst/>
          </a:prstGeom>
        </p:spPr>
        <p:txBody>
          <a:bodyPr wrap="square">
            <a:spAutoFit/>
          </a:bodyPr>
          <a:lstStyle/>
          <a:p>
            <a:pPr algn="l"/>
            <a:r>
              <a:rPr lang="en-US" sz="2000" b="1" dirty="0" smtClean="0"/>
              <a:t>Authentication </a:t>
            </a:r>
            <a:r>
              <a:rPr lang="en-US" sz="2000" b="1" dirty="0"/>
              <a:t>Header (AH)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Appropriate protocol to use when confidentiality is not required or </a:t>
            </a:r>
            <a:r>
              <a:rPr lang="en-US" sz="2000" dirty="0" smtClean="0">
                <a:latin typeface="+mn-lt"/>
              </a:rPr>
              <a:t>permitted.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data authentication and integrity for IP packets that are passed between two </a:t>
            </a:r>
            <a:r>
              <a:rPr lang="en-US" sz="2000" dirty="0" smtClean="0">
                <a:latin typeface="+mn-lt"/>
              </a:rPr>
              <a:t>systems.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Does not provide data confidentiality (encryption) of </a:t>
            </a:r>
            <a:r>
              <a:rPr lang="en-US" sz="2000" dirty="0" smtClean="0">
                <a:latin typeface="+mn-lt"/>
              </a:rPr>
              <a:t>packets.</a:t>
            </a:r>
            <a:endParaRPr lang="en-US" sz="2000" dirty="0">
              <a:latin typeface="+mn-lt"/>
            </a:endParaRPr>
          </a:p>
          <a:p>
            <a:pPr algn="l"/>
            <a:endParaRPr lang="en-US" sz="2000" b="1" dirty="0" smtClean="0"/>
          </a:p>
          <a:p>
            <a:pPr algn="l"/>
            <a:r>
              <a:rPr lang="en-US" sz="2000" b="1" dirty="0" smtClean="0"/>
              <a:t>Encapsulating </a:t>
            </a:r>
            <a:r>
              <a:rPr lang="en-US" sz="2000" b="1" dirty="0"/>
              <a:t>Security Payload (ESP)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 security protocol that provides confidentiality and authentication by encrypting the IP </a:t>
            </a:r>
            <a:r>
              <a:rPr lang="en-US" sz="2000" dirty="0" smtClean="0">
                <a:latin typeface="+mn-lt"/>
              </a:rPr>
              <a:t>packet.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Authenticates the inner IP packet and ESP </a:t>
            </a:r>
            <a:r>
              <a:rPr lang="en-US" sz="2000" dirty="0" smtClean="0">
                <a:latin typeface="+mn-lt"/>
              </a:rPr>
              <a:t>header. </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Both encryption and authentication are optional in ESP, at a minimum, one of them must be </a:t>
            </a:r>
            <a:r>
              <a:rPr lang="en-US" sz="2000" dirty="0" smtClean="0">
                <a:latin typeface="+mn-lt"/>
              </a:rPr>
              <a:t>selected.</a:t>
            </a:r>
            <a:endParaRPr lang="en-US" sz="2000" dirty="0">
              <a:latin typeface="+mn-lt"/>
            </a:endParaRPr>
          </a:p>
        </p:txBody>
      </p:sp>
    </p:spTree>
    <p:extLst>
      <p:ext uri="{BB962C8B-B14F-4D97-AF65-F5344CB8AC3E}">
        <p14:creationId xmlns:p14="http://schemas.microsoft.com/office/powerpoint/2010/main" val="3372269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5" y="1417449"/>
            <a:ext cx="6888480" cy="4900895"/>
          </a:xfrm>
          <a:prstGeom prst="rect">
            <a:avLst/>
          </a:prstGeom>
          <a:noFill/>
          <a:ln w="9525" cap="rnd">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974202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sp>
        <p:nvSpPr>
          <p:cNvPr id="3" name="Rectangle 2"/>
          <p:cNvSpPr/>
          <p:nvPr/>
        </p:nvSpPr>
        <p:spPr>
          <a:xfrm>
            <a:off x="344711" y="1259719"/>
            <a:ext cx="8493369" cy="4647426"/>
          </a:xfrm>
          <a:prstGeom prst="rect">
            <a:avLst/>
          </a:prstGeom>
        </p:spPr>
        <p:txBody>
          <a:bodyPr wrap="square">
            <a:spAutoFit/>
          </a:bodyPr>
          <a:lstStyle/>
          <a:p>
            <a:pPr algn="l"/>
            <a:r>
              <a:rPr lang="en-US" sz="2000" dirty="0" smtClean="0"/>
              <a:t>Four </a:t>
            </a:r>
            <a:r>
              <a:rPr lang="en-US" sz="2000" dirty="0"/>
              <a:t>basic building block of the IPsec framework that must be </a:t>
            </a:r>
            <a:r>
              <a:rPr lang="en-US" sz="2000" dirty="0" smtClean="0"/>
              <a:t>selected:</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IPsec framework protocol</a:t>
            </a:r>
            <a:r>
              <a:rPr lang="en-US" sz="2000" dirty="0">
                <a:latin typeface="+mn-lt"/>
              </a:rPr>
              <a:t> – </a:t>
            </a:r>
            <a:r>
              <a:rPr lang="en-US" sz="2000" dirty="0" smtClean="0">
                <a:latin typeface="+mn-lt"/>
              </a:rPr>
              <a:t>A combination </a:t>
            </a:r>
            <a:r>
              <a:rPr lang="en-US" sz="2000" dirty="0">
                <a:latin typeface="+mn-lt"/>
              </a:rPr>
              <a:t>of ESP and AH, ESP or ESP+AH options are almost always selected because AH itself does not provide </a:t>
            </a:r>
            <a:r>
              <a:rPr lang="en-US" sz="2000" dirty="0" smtClean="0">
                <a:latin typeface="+mn-lt"/>
              </a:rPr>
              <a:t>encryption.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Confidentiality</a:t>
            </a:r>
            <a:r>
              <a:rPr lang="en-US" sz="2000" dirty="0">
                <a:latin typeface="+mn-lt"/>
              </a:rPr>
              <a:t> </a:t>
            </a:r>
            <a:r>
              <a:rPr lang="en-US" sz="2000" dirty="0" smtClean="0">
                <a:latin typeface="+mn-lt"/>
              </a:rPr>
              <a:t>(if </a:t>
            </a:r>
            <a:r>
              <a:rPr lang="en-US" sz="2000" dirty="0">
                <a:latin typeface="+mn-lt"/>
              </a:rPr>
              <a:t>IPsec is implemented with ESP) – DES, 3DES, or AES, AES is strongly recommended since provides the greatest </a:t>
            </a:r>
            <a:r>
              <a:rPr lang="en-US" sz="2000" dirty="0" smtClean="0">
                <a:latin typeface="+mn-lt"/>
              </a:rPr>
              <a:t>security.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Integrity </a:t>
            </a:r>
            <a:r>
              <a:rPr lang="en-US" sz="2000" dirty="0" smtClean="0">
                <a:latin typeface="+mn-lt"/>
              </a:rPr>
              <a:t>– </a:t>
            </a:r>
            <a:r>
              <a:rPr lang="en-US" sz="2000" dirty="0">
                <a:latin typeface="+mn-lt"/>
              </a:rPr>
              <a:t>Guarantees that the content has not been altered in transit using hash algorithms (MD5 or SHA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Authentication</a:t>
            </a:r>
            <a:r>
              <a:rPr lang="en-US" sz="2000" dirty="0">
                <a:latin typeface="+mn-lt"/>
              </a:rPr>
              <a:t> – Represents how devices on either end of the VPN tunnel are authenticated (PSK or RSA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DH algorithm group</a:t>
            </a:r>
            <a:r>
              <a:rPr lang="en-US" sz="2000" dirty="0">
                <a:latin typeface="+mn-lt"/>
              </a:rPr>
              <a:t> – Represents how a shared secret key is established between peers, DH24 provides the greatest </a:t>
            </a:r>
            <a:r>
              <a:rPr lang="en-US" sz="2000" dirty="0" smtClean="0">
                <a:latin typeface="+mn-lt"/>
              </a:rPr>
              <a:t>security.</a:t>
            </a:r>
            <a:endParaRPr lang="en-US" sz="2000" dirty="0">
              <a:latin typeface="+mn-lt"/>
            </a:endParaRPr>
          </a:p>
        </p:txBody>
      </p:sp>
    </p:spTree>
    <p:extLst>
      <p:ext uri="{BB962C8B-B14F-4D97-AF65-F5344CB8AC3E}">
        <p14:creationId xmlns:p14="http://schemas.microsoft.com/office/powerpoint/2010/main" val="2656683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1710" y="48925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181" y="1335314"/>
            <a:ext cx="5984510" cy="5283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414544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7.4 Remote Access</a:t>
            </a:r>
            <a:endParaRPr lang="en-US" sz="2400" dirty="0" smtClean="0">
              <a:solidFill>
                <a:schemeClr val="folHlink"/>
              </a:solidFill>
            </a:endParaRPr>
          </a:p>
        </p:txBody>
      </p:sp>
    </p:spTree>
    <p:extLst>
      <p:ext uri="{BB962C8B-B14F-4D97-AF65-F5344CB8AC3E}">
        <p14:creationId xmlns:p14="http://schemas.microsoft.com/office/powerpoint/2010/main" val="2480981304"/>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8585" y="527260"/>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Types of Remote Access VPNs</a:t>
            </a:r>
          </a:p>
        </p:txBody>
      </p:sp>
      <p:sp>
        <p:nvSpPr>
          <p:cNvPr id="2" name="TextBox 1"/>
          <p:cNvSpPr txBox="1"/>
          <p:nvPr/>
        </p:nvSpPr>
        <p:spPr>
          <a:xfrm>
            <a:off x="442129" y="1671377"/>
            <a:ext cx="8065477" cy="275460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There are two primary methods for deploying remote access VPNs:</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Secure Sockets Layer (SSL)</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IP Security (IPsec</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Type of VPN method based on the access requirements of the users and the organization’s IT </a:t>
            </a:r>
            <a:r>
              <a:rPr lang="en-US" sz="2000" dirty="0" smtClean="0">
                <a:latin typeface="+mn-lt"/>
              </a:rPr>
              <a:t>processes.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Both </a:t>
            </a:r>
            <a:r>
              <a:rPr lang="en-US" sz="2000" dirty="0" smtClean="0">
                <a:latin typeface="+mn-lt"/>
              </a:rPr>
              <a:t>types offer </a:t>
            </a:r>
            <a:r>
              <a:rPr lang="en-US" sz="2000" dirty="0">
                <a:latin typeface="+mn-lt"/>
              </a:rPr>
              <a:t>access to virtually any network application or </a:t>
            </a:r>
            <a:r>
              <a:rPr lang="en-US" sz="2000" dirty="0" smtClean="0">
                <a:latin typeface="+mn-lt"/>
              </a:rPr>
              <a:t>resource.</a:t>
            </a:r>
            <a:endParaRPr lang="en-US" sz="2000" dirty="0">
              <a:latin typeface="+mn-lt"/>
            </a:endParaRPr>
          </a:p>
        </p:txBody>
      </p:sp>
    </p:spTree>
    <p:extLst>
      <p:ext uri="{BB962C8B-B14F-4D97-AF65-F5344CB8AC3E}">
        <p14:creationId xmlns:p14="http://schemas.microsoft.com/office/powerpoint/2010/main" val="9349081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8592" y="373187"/>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Cisco SSL VPN</a:t>
            </a:r>
          </a:p>
        </p:txBody>
      </p:sp>
      <p:sp>
        <p:nvSpPr>
          <p:cNvPr id="2" name="TextBox 1"/>
          <p:cNvSpPr txBox="1"/>
          <p:nvPr/>
        </p:nvSpPr>
        <p:spPr>
          <a:xfrm>
            <a:off x="398585" y="1211387"/>
            <a:ext cx="8065477" cy="141577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remote access by using a web browser and the web browser’s native SSL encryption.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Can provide remote access using the Cisco AnyConnect Secure Mobility Client software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12" y="2596413"/>
            <a:ext cx="5965544" cy="407505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66723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Cisco SSL VPN Solutions</a:t>
            </a:r>
          </a:p>
        </p:txBody>
      </p:sp>
      <p:sp>
        <p:nvSpPr>
          <p:cNvPr id="2" name="TextBox 1"/>
          <p:cNvSpPr txBox="1"/>
          <p:nvPr/>
        </p:nvSpPr>
        <p:spPr>
          <a:xfrm>
            <a:off x="398585" y="1453664"/>
            <a:ext cx="8065477" cy="4893647"/>
          </a:xfrm>
          <a:prstGeom prst="rect">
            <a:avLst/>
          </a:prstGeom>
          <a:noFill/>
        </p:spPr>
        <p:txBody>
          <a:bodyPr wrap="square" rtlCol="0">
            <a:spAutoFit/>
          </a:bodyPr>
          <a:lstStyle/>
          <a:p>
            <a:pPr algn="l"/>
            <a:r>
              <a:rPr lang="en-US" sz="2000" b="1" dirty="0"/>
              <a:t>Cisco AnyConnect Secure Mobility Client with </a:t>
            </a:r>
            <a:r>
              <a:rPr lang="en-US" sz="2000" b="1" dirty="0" smtClean="0"/>
              <a:t>SSL</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Client-Based SSL VPNs provide authenticated users with LAN-like, full network access to corporate resources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remote devices require a client application, such as the Cisco VPN Client or the newer AnyConnect client to be installed on the end-user device</a:t>
            </a:r>
          </a:p>
          <a:p>
            <a:pPr marL="342900" indent="-342900" algn="l">
              <a:buFont typeface="Arial" pitchFamily="34" charset="0"/>
              <a:buChar char="•"/>
            </a:pPr>
            <a:endParaRPr lang="en-US" sz="2000" dirty="0"/>
          </a:p>
          <a:p>
            <a:pPr algn="l"/>
            <a:r>
              <a:rPr lang="en-US" sz="2000" b="1" dirty="0"/>
              <a:t>Cisco Secure Mobility Clientless SSL </a:t>
            </a:r>
            <a:r>
              <a:rPr lang="en-US" sz="2000" b="1" dirty="0" smtClean="0"/>
              <a:t>VPN</a:t>
            </a:r>
            <a:endParaRPr lang="en-US" sz="2000" dirty="0" smtClean="0"/>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Enables corporations to provide access to corporate resources even when the remote device is not corporately-managed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Cisco ASA is used as a proxy device to network resources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a web portal interface for remote devices to navigate the network using port-forwarding capabilities</a:t>
            </a:r>
          </a:p>
          <a:p>
            <a:pPr marL="342900" indent="-342900" algn="l">
              <a:buFont typeface="Arial" pitchFamily="34" charset="0"/>
              <a:buChar char="•"/>
            </a:pPr>
            <a:endParaRPr lang="en-US" sz="2000" dirty="0"/>
          </a:p>
        </p:txBody>
      </p:sp>
    </p:spTree>
    <p:extLst>
      <p:ext uri="{BB962C8B-B14F-4D97-AF65-F5344CB8AC3E}">
        <p14:creationId xmlns:p14="http://schemas.microsoft.com/office/powerpoint/2010/main" val="4104842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440" y="409906"/>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IPsec Remote Access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629" y="1248106"/>
            <a:ext cx="6691085" cy="521759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40152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43550"/>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 (cont.)</a:t>
            </a:r>
          </a:p>
        </p:txBody>
      </p:sp>
      <p:sp>
        <p:nvSpPr>
          <p:cNvPr id="2" name="Content Placeholder 1"/>
          <p:cNvSpPr>
            <a:spLocks noGrp="1"/>
          </p:cNvSpPr>
          <p:nvPr>
            <p:ph idx="1"/>
          </p:nvPr>
        </p:nvSpPr>
        <p:spPr>
          <a:xfrm>
            <a:off x="522513" y="1436913"/>
            <a:ext cx="8098973" cy="5144631"/>
          </a:xfrm>
        </p:spPr>
        <p:txBody>
          <a:bodyPr/>
          <a:lstStyle/>
          <a:p>
            <a:r>
              <a:rPr lang="en-US" sz="2000" b="1" dirty="0" smtClean="0"/>
              <a:t>Compatibility </a:t>
            </a:r>
            <a:r>
              <a:rPr lang="en-US" sz="2000" b="1" dirty="0"/>
              <a:t>with broadband technology </a:t>
            </a:r>
            <a:endParaRPr lang="en-US" sz="2000" dirty="0" smtClean="0"/>
          </a:p>
          <a:p>
            <a:pPr marL="682625" lvl="1" indent="-225425">
              <a:buFont typeface="Arial" pitchFamily="34" charset="0"/>
              <a:buChar char="•"/>
            </a:pPr>
            <a:r>
              <a:rPr lang="en-US" dirty="0"/>
              <a:t>A</a:t>
            </a:r>
            <a:r>
              <a:rPr lang="en-US" dirty="0" smtClean="0"/>
              <a:t>llow </a:t>
            </a:r>
            <a:r>
              <a:rPr lang="en-US" dirty="0"/>
              <a:t>mobile </a:t>
            </a:r>
            <a:r>
              <a:rPr lang="en-US" dirty="0" smtClean="0"/>
              <a:t>workers and telecommuters </a:t>
            </a:r>
            <a:r>
              <a:rPr lang="en-US" dirty="0"/>
              <a:t>to take advantage of high-speed, broadband connectivity, such as DSL and cable, to gain access to the networks of their organization, </a:t>
            </a:r>
            <a:r>
              <a:rPr lang="en-US" dirty="0" smtClean="0"/>
              <a:t>providing workers flexibility </a:t>
            </a:r>
            <a:r>
              <a:rPr lang="en-US" dirty="0"/>
              <a:t>and </a:t>
            </a:r>
            <a:r>
              <a:rPr lang="en-US" dirty="0" smtClean="0"/>
              <a:t>efficiency.</a:t>
            </a:r>
          </a:p>
          <a:p>
            <a:pPr marL="682625" lvl="1" indent="-225425">
              <a:buFont typeface="Arial" pitchFamily="34" charset="0"/>
              <a:buChar char="•"/>
            </a:pPr>
            <a:r>
              <a:rPr lang="en-US" dirty="0" smtClean="0"/>
              <a:t>Provide </a:t>
            </a:r>
            <a:r>
              <a:rPr lang="en-US" dirty="0"/>
              <a:t>a cost-effective solution for connecting remote offices.</a:t>
            </a:r>
          </a:p>
          <a:p>
            <a:r>
              <a:rPr lang="en-US" sz="2000" b="1" dirty="0" smtClean="0"/>
              <a:t>Security </a:t>
            </a:r>
            <a:endParaRPr lang="en-US" sz="2000" dirty="0" smtClean="0"/>
          </a:p>
          <a:p>
            <a:pPr marL="682625" lvl="1" indent="-225425">
              <a:buFont typeface="Arial" pitchFamily="34" charset="0"/>
              <a:buChar char="•"/>
            </a:pPr>
            <a:r>
              <a:rPr lang="en-US" dirty="0" smtClean="0"/>
              <a:t>Can include security mechanisms that provide the highest level of security by using advanced encryption and authentication protocols that protect data from unauthorized access.</a:t>
            </a:r>
            <a:endParaRPr lang="en-US" dirty="0"/>
          </a:p>
        </p:txBody>
      </p:sp>
    </p:spTree>
    <p:extLst>
      <p:ext uri="{BB962C8B-B14F-4D97-AF65-F5344CB8AC3E}">
        <p14:creationId xmlns:p14="http://schemas.microsoft.com/office/powerpoint/2010/main" val="1366481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IPsec Remote Access (cont.)</a:t>
            </a:r>
          </a:p>
        </p:txBody>
      </p:sp>
      <p:sp>
        <p:nvSpPr>
          <p:cNvPr id="3" name="TextBox 2"/>
          <p:cNvSpPr txBox="1"/>
          <p:nvPr/>
        </p:nvSpPr>
        <p:spPr>
          <a:xfrm>
            <a:off x="382952" y="1711570"/>
            <a:ext cx="8383677" cy="396416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 Cisco Easy VPN solution consists of three components:</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Easy VPN Server – A Cisco IOS router or Cisco ASA </a:t>
            </a:r>
            <a:r>
              <a:rPr lang="en-US" sz="2000" dirty="0">
                <a:latin typeface="+mn-lt"/>
              </a:rPr>
              <a:t>Firewall acting as the VPN head-end device in site-to-site or remote-access VPNs.</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Easy VPN </a:t>
            </a:r>
            <a:r>
              <a:rPr lang="en-US" sz="2000" b="1" dirty="0" smtClean="0">
                <a:latin typeface="+mn-lt"/>
              </a:rPr>
              <a:t>Remote</a:t>
            </a:r>
            <a:r>
              <a:rPr lang="en-US" sz="2000" b="1" dirty="0" smtClean="0"/>
              <a:t> </a:t>
            </a:r>
            <a:r>
              <a:rPr lang="en-US" sz="2000" dirty="0"/>
              <a:t>–</a:t>
            </a:r>
            <a:r>
              <a:rPr lang="en-US" sz="2000" dirty="0" smtClean="0">
                <a:latin typeface="+mn-lt"/>
              </a:rPr>
              <a:t> </a:t>
            </a:r>
            <a:r>
              <a:rPr lang="en-US" sz="2000" dirty="0">
                <a:latin typeface="+mn-lt"/>
              </a:rPr>
              <a:t>A Cisco IOS router or Cisco ASA Firewall acting as a remote VPN client.</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VPN </a:t>
            </a:r>
            <a:r>
              <a:rPr lang="en-US" sz="2000" b="1" dirty="0" smtClean="0">
                <a:latin typeface="+mn-lt"/>
              </a:rPr>
              <a:t>Client</a:t>
            </a:r>
            <a:r>
              <a:rPr lang="en-US" sz="2000" b="1" dirty="0" smtClean="0"/>
              <a:t> </a:t>
            </a:r>
            <a:r>
              <a:rPr lang="en-US" sz="2000" dirty="0"/>
              <a:t>–</a:t>
            </a:r>
            <a:r>
              <a:rPr lang="en-US" sz="2000" dirty="0" smtClean="0">
                <a:latin typeface="+mn-lt"/>
              </a:rPr>
              <a:t> </a:t>
            </a:r>
            <a:r>
              <a:rPr lang="en-US" sz="2000" dirty="0">
                <a:latin typeface="+mn-lt"/>
              </a:rPr>
              <a:t>An application supported on a PC used to access a Cisco VPN </a:t>
            </a:r>
            <a:r>
              <a:rPr lang="en-US" sz="2000" dirty="0" smtClean="0">
                <a:latin typeface="+mn-lt"/>
              </a:rPr>
              <a:t>server.</a:t>
            </a: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The </a:t>
            </a:r>
            <a:r>
              <a:rPr lang="en-US" sz="2000" dirty="0">
                <a:latin typeface="+mn-lt"/>
              </a:rPr>
              <a:t>Cisco Easy VPN solution feature offers flexibility, scalability, and ease of use for both site-to-site and remote access IPsec </a:t>
            </a:r>
            <a:r>
              <a:rPr lang="en-US" sz="2000" dirty="0" smtClean="0">
                <a:latin typeface="+mn-lt"/>
              </a:rPr>
              <a:t>VPNs.</a:t>
            </a:r>
            <a:endParaRPr lang="en-US" sz="2000" dirty="0">
              <a:latin typeface="+mn-lt"/>
            </a:endParaRPr>
          </a:p>
          <a:p>
            <a:endParaRPr lang="en-US" dirty="0"/>
          </a:p>
        </p:txBody>
      </p:sp>
    </p:spTree>
    <p:extLst>
      <p:ext uri="{BB962C8B-B14F-4D97-AF65-F5344CB8AC3E}">
        <p14:creationId xmlns:p14="http://schemas.microsoft.com/office/powerpoint/2010/main" val="594680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588" y="381622"/>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Cisco Easy VPN Server and Remote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385" y="1219822"/>
            <a:ext cx="6821869" cy="5282576"/>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64134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5098" y="465446"/>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Comparing IPsec and SSL</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81" y="1303646"/>
            <a:ext cx="8529097" cy="512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059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0752" y="411466"/>
            <a:ext cx="8145462" cy="635176"/>
          </a:xfrm>
        </p:spPr>
        <p:txBody>
          <a:bodyPr/>
          <a:lstStyle/>
          <a:p>
            <a:pPr eaLnBrk="1" hangingPunct="1"/>
            <a:r>
              <a:rPr lang="en-US" dirty="0" smtClean="0">
                <a:ea typeface="ＭＳ Ｐゴシック" pitchFamily="34" charset="-128"/>
              </a:rPr>
              <a:t>Chapter 7: Summary</a:t>
            </a:r>
          </a:p>
        </p:txBody>
      </p:sp>
      <p:sp>
        <p:nvSpPr>
          <p:cNvPr id="6147" name="Rectangle 3"/>
          <p:cNvSpPr>
            <a:spLocks noGrp="1" noChangeArrowheads="1"/>
          </p:cNvSpPr>
          <p:nvPr>
            <p:ph idx="1"/>
          </p:nvPr>
        </p:nvSpPr>
        <p:spPr>
          <a:xfrm>
            <a:off x="440268" y="1364343"/>
            <a:ext cx="8224761" cy="4544332"/>
          </a:xfrm>
        </p:spPr>
        <p:txBody>
          <a:bodyPr/>
          <a:lstStyle/>
          <a:p>
            <a:r>
              <a:rPr lang="en-US" sz="2000" dirty="0"/>
              <a:t>VPNs are used to create a secure end-to-end private network connection over a </a:t>
            </a:r>
            <a:r>
              <a:rPr lang="en-US" sz="2000" dirty="0" smtClean="0"/>
              <a:t>third-party </a:t>
            </a:r>
            <a:r>
              <a:rPr lang="en-US" sz="2000" dirty="0"/>
              <a:t>network, such as the Internet. </a:t>
            </a:r>
            <a:endParaRPr lang="en-US" sz="2000" dirty="0" smtClean="0"/>
          </a:p>
          <a:p>
            <a:r>
              <a:rPr lang="en-US" sz="2000" dirty="0" smtClean="0"/>
              <a:t>A </a:t>
            </a:r>
            <a:r>
              <a:rPr lang="en-US" sz="2000" dirty="0"/>
              <a:t>site-to-site VPN uses a VPN gateway device at the edge of both sites. The end hosts are unaware of the VPN and have no additional supporting software.</a:t>
            </a:r>
          </a:p>
          <a:p>
            <a:r>
              <a:rPr lang="en-US" sz="2000" dirty="0"/>
              <a:t>A </a:t>
            </a:r>
            <a:r>
              <a:rPr lang="en-US" sz="2000" dirty="0" smtClean="0"/>
              <a:t>remote access </a:t>
            </a:r>
            <a:r>
              <a:rPr lang="en-US" sz="2000" dirty="0"/>
              <a:t>VPN requires software to be installed on the individual host device that </a:t>
            </a:r>
            <a:r>
              <a:rPr lang="en-US" sz="2000" dirty="0" smtClean="0"/>
              <a:t>accesses </a:t>
            </a:r>
            <a:r>
              <a:rPr lang="en-US" sz="2000" dirty="0"/>
              <a:t>the network from a remote location. </a:t>
            </a:r>
            <a:endParaRPr lang="en-US" sz="2000" dirty="0" smtClean="0"/>
          </a:p>
          <a:p>
            <a:pPr marL="682625" lvl="1" indent="-225425">
              <a:buFont typeface="Arial" panose="020B0604020202020204" pitchFamily="34" charset="0"/>
              <a:buChar char="•"/>
              <a:tabLst>
                <a:tab pos="623888" algn="l"/>
              </a:tabLst>
            </a:pPr>
            <a:r>
              <a:rPr lang="en-US" dirty="0"/>
              <a:t>The two types of remote access VPNs are SSL and IPsec. </a:t>
            </a:r>
          </a:p>
          <a:p>
            <a:pPr marL="682625" lvl="1" indent="-225425">
              <a:buFont typeface="Arial" panose="020B0604020202020204" pitchFamily="34" charset="0"/>
              <a:buChar char="•"/>
              <a:tabLst>
                <a:tab pos="623888" algn="l"/>
              </a:tabLst>
            </a:pPr>
            <a:r>
              <a:rPr lang="en-US" dirty="0" smtClean="0"/>
              <a:t>SSL </a:t>
            </a:r>
            <a:r>
              <a:rPr lang="en-US" dirty="0"/>
              <a:t>technology can provide remote access using a client’s web browser and the browser’s native SSL </a:t>
            </a:r>
            <a:r>
              <a:rPr lang="en-US" dirty="0" smtClean="0"/>
              <a:t>encryption. </a:t>
            </a:r>
          </a:p>
          <a:p>
            <a:pPr marL="682625" lvl="1" indent="-225425">
              <a:buFont typeface="Arial" panose="020B0604020202020204" pitchFamily="34" charset="0"/>
              <a:buChar char="•"/>
              <a:tabLst>
                <a:tab pos="623888" algn="l"/>
              </a:tabLst>
            </a:pPr>
            <a:r>
              <a:rPr lang="en-US" dirty="0" smtClean="0"/>
              <a:t>Using </a:t>
            </a:r>
            <a:r>
              <a:rPr lang="en-US" dirty="0"/>
              <a:t>Cisco AnyConnect software on the client, users can have LAN-like, full network access using SSL</a:t>
            </a:r>
            <a:r>
              <a:rPr lang="en-US"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61724" y="411466"/>
            <a:ext cx="8145462" cy="635176"/>
          </a:xfrm>
        </p:spPr>
        <p:txBody>
          <a:bodyPr/>
          <a:lstStyle/>
          <a:p>
            <a:pPr eaLnBrk="1" hangingPunct="1"/>
            <a:r>
              <a:rPr lang="en-US" dirty="0" smtClean="0">
                <a:ea typeface="ＭＳ Ｐゴシック" pitchFamily="34" charset="-128"/>
              </a:rPr>
              <a:t>Chapter 7: Summary (cont.)</a:t>
            </a:r>
          </a:p>
        </p:txBody>
      </p:sp>
      <p:sp>
        <p:nvSpPr>
          <p:cNvPr id="6147" name="Rectangle 3"/>
          <p:cNvSpPr>
            <a:spLocks noGrp="1" noChangeArrowheads="1"/>
          </p:cNvSpPr>
          <p:nvPr>
            <p:ph idx="1"/>
          </p:nvPr>
        </p:nvSpPr>
        <p:spPr>
          <a:xfrm>
            <a:off x="440268" y="1335314"/>
            <a:ext cx="8181218" cy="4949372"/>
          </a:xfrm>
        </p:spPr>
        <p:txBody>
          <a:bodyPr/>
          <a:lstStyle/>
          <a:p>
            <a:r>
              <a:rPr lang="en-US" sz="2000" dirty="0" smtClean="0"/>
              <a:t>GRE </a:t>
            </a:r>
            <a:r>
              <a:rPr lang="en-US" sz="2000" dirty="0"/>
              <a:t>is a basic, non-secure site-to-site VPN tunneling protocol that can encapsulate a wide variety of protocol packet types inside IP tunnels, thus allowing an organization to deliver other protocols through an IP-based WAN. </a:t>
            </a:r>
            <a:endParaRPr lang="en-US" sz="2000" dirty="0" smtClean="0"/>
          </a:p>
          <a:p>
            <a:pPr marL="682625" lvl="1" indent="-225425">
              <a:buFont typeface="Arial" panose="020B0604020202020204" pitchFamily="34" charset="0"/>
              <a:buChar char="•"/>
            </a:pPr>
            <a:r>
              <a:rPr lang="en-US" dirty="0" smtClean="0"/>
              <a:t>Today, </a:t>
            </a:r>
            <a:r>
              <a:rPr lang="en-US" dirty="0"/>
              <a:t>it is primarily used to deliver IP multicast traffic or IPv6 traffic over an IPv4 unicast-only connection.</a:t>
            </a:r>
          </a:p>
          <a:p>
            <a:r>
              <a:rPr lang="en-US" sz="2000" dirty="0" smtClean="0"/>
              <a:t>IPsec, </a:t>
            </a:r>
            <a:r>
              <a:rPr lang="en-US" sz="2000" dirty="0"/>
              <a:t>an IETF standard, is a secure tunnel operating at Layer 3 of the OSI model that can protect and authenticate IP packets between </a:t>
            </a:r>
            <a:r>
              <a:rPr lang="en-US" sz="2000" dirty="0" smtClean="0"/>
              <a:t>IPsec </a:t>
            </a:r>
            <a:r>
              <a:rPr lang="en-US" sz="2000" dirty="0"/>
              <a:t>peers. </a:t>
            </a:r>
            <a:endParaRPr lang="en-US" sz="2000" dirty="0" smtClean="0"/>
          </a:p>
          <a:p>
            <a:pPr marL="682625" lvl="1" indent="-225425">
              <a:buFont typeface="Arial" panose="020B0604020202020204" pitchFamily="34" charset="0"/>
              <a:buChar char="•"/>
            </a:pPr>
            <a:r>
              <a:rPr lang="en-US" dirty="0" smtClean="0"/>
              <a:t>It </a:t>
            </a:r>
            <a:r>
              <a:rPr lang="en-US" dirty="0"/>
              <a:t>can provide confidentiality by using encryption, data integrity, authentication, and anti-replay protection. </a:t>
            </a:r>
            <a:endParaRPr lang="en-US" dirty="0" smtClean="0"/>
          </a:p>
          <a:p>
            <a:pPr marL="682625" lvl="1" indent="-225425">
              <a:buFont typeface="Arial" panose="020B0604020202020204" pitchFamily="34" charset="0"/>
              <a:buChar char="•"/>
            </a:pPr>
            <a:r>
              <a:rPr lang="en-US" dirty="0" smtClean="0"/>
              <a:t>Data </a:t>
            </a:r>
            <a:r>
              <a:rPr lang="en-US" dirty="0"/>
              <a:t>integrity is provided by using a hash algorithm, such as MD5 or SHA. </a:t>
            </a:r>
            <a:endParaRPr lang="en-US" dirty="0" smtClean="0"/>
          </a:p>
          <a:p>
            <a:pPr marL="682625" lvl="1" indent="-225425">
              <a:buFont typeface="Arial" panose="020B0604020202020204" pitchFamily="34" charset="0"/>
              <a:buChar char="•"/>
            </a:pPr>
            <a:r>
              <a:rPr lang="en-US" dirty="0" smtClean="0"/>
              <a:t>Authentication </a:t>
            </a:r>
            <a:r>
              <a:rPr lang="en-US" dirty="0"/>
              <a:t>is provided by the PSK or RSA peer authentication method</a:t>
            </a:r>
            <a:r>
              <a:rPr lang="en-US" dirty="0" smtClean="0"/>
              <a:t>.</a:t>
            </a:r>
            <a:endParaRPr lang="en-US" dirty="0"/>
          </a:p>
        </p:txBody>
      </p:sp>
    </p:spTree>
    <p:extLst>
      <p:ext uri="{BB962C8B-B14F-4D97-AF65-F5344CB8AC3E}">
        <p14:creationId xmlns:p14="http://schemas.microsoft.com/office/powerpoint/2010/main" val="24273727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77838" y="411464"/>
            <a:ext cx="8145462" cy="635176"/>
          </a:xfrm>
        </p:spPr>
        <p:txBody>
          <a:bodyPr/>
          <a:lstStyle/>
          <a:p>
            <a:pPr eaLnBrk="1" hangingPunct="1"/>
            <a:r>
              <a:rPr lang="en-US" dirty="0" smtClean="0">
                <a:ea typeface="ＭＳ Ｐゴシック" pitchFamily="34" charset="-128"/>
              </a:rPr>
              <a:t>Chapter 7: Summary (cont.)</a:t>
            </a:r>
          </a:p>
        </p:txBody>
      </p:sp>
      <p:sp>
        <p:nvSpPr>
          <p:cNvPr id="6147" name="Rectangle 3"/>
          <p:cNvSpPr>
            <a:spLocks noGrp="1" noChangeArrowheads="1"/>
          </p:cNvSpPr>
          <p:nvPr>
            <p:ph idx="1"/>
          </p:nvPr>
        </p:nvSpPr>
        <p:spPr>
          <a:xfrm>
            <a:off x="440268" y="1291771"/>
            <a:ext cx="8410046" cy="4616904"/>
          </a:xfrm>
        </p:spPr>
        <p:txBody>
          <a:bodyPr/>
          <a:lstStyle/>
          <a:p>
            <a:r>
              <a:rPr lang="en-US" sz="2000" dirty="0" smtClean="0"/>
              <a:t>The </a:t>
            </a:r>
            <a:r>
              <a:rPr lang="en-US" sz="2000" dirty="0"/>
              <a:t>level of confidentiality provided by encryption depends on the algorithm used and the key length. </a:t>
            </a:r>
            <a:endParaRPr lang="en-US" sz="2000" dirty="0" smtClean="0"/>
          </a:p>
          <a:p>
            <a:r>
              <a:rPr lang="en-US" sz="2000" dirty="0" smtClean="0"/>
              <a:t>Encryption </a:t>
            </a:r>
            <a:r>
              <a:rPr lang="en-US" sz="2000" dirty="0"/>
              <a:t>can be symmetrical or asymmetrical. </a:t>
            </a:r>
            <a:endParaRPr lang="en-US" sz="2000" dirty="0" smtClean="0"/>
          </a:p>
          <a:p>
            <a:r>
              <a:rPr lang="en-US" sz="2000" dirty="0" smtClean="0"/>
              <a:t>DH </a:t>
            </a:r>
            <a:r>
              <a:rPr lang="en-US" sz="2000" dirty="0"/>
              <a:t>is a method used to securely exchange the keys to encrypt data.</a:t>
            </a:r>
          </a:p>
        </p:txBody>
      </p:sp>
    </p:spTree>
    <p:extLst>
      <p:ext uri="{BB962C8B-B14F-4D97-AF65-F5344CB8AC3E}">
        <p14:creationId xmlns:p14="http://schemas.microsoft.com/office/powerpoint/2010/main" val="2818231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 (cont.)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119" y="1915885"/>
            <a:ext cx="7124023" cy="3912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85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Remote Access VPNs (cont.)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630" y="1766874"/>
            <a:ext cx="7817970" cy="3763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5" y="406628"/>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Introduction to GRE</a:t>
            </a:r>
          </a:p>
        </p:txBody>
      </p:sp>
      <p:sp>
        <p:nvSpPr>
          <p:cNvPr id="4" name="Rectangle 3"/>
          <p:cNvSpPr/>
          <p:nvPr/>
        </p:nvSpPr>
        <p:spPr>
          <a:xfrm>
            <a:off x="5885216" y="1694411"/>
            <a:ext cx="3019245" cy="3908762"/>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Basic, non-secure, site-to-site VPN tunneling protocol developed by Cisco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Encapsulates a wide variety of protocol packet types inside IP tunnels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Creates a virtual point-to-point link to routers at remote points, over an IP internetwork</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41" y="1731081"/>
            <a:ext cx="5629275" cy="409575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65894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35656"/>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Characteristics of GRE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309" y="1492249"/>
            <a:ext cx="6539357" cy="495370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790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228" y="516467"/>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Characteristics of GRE</a:t>
            </a:r>
          </a:p>
        </p:txBody>
      </p:sp>
      <p:sp>
        <p:nvSpPr>
          <p:cNvPr id="2" name="Rectangle 1"/>
          <p:cNvSpPr/>
          <p:nvPr/>
        </p:nvSpPr>
        <p:spPr>
          <a:xfrm>
            <a:off x="428978" y="1586895"/>
            <a:ext cx="8116712" cy="4216539"/>
          </a:xfrm>
          <a:prstGeom prst="rect">
            <a:avLst/>
          </a:prstGeom>
        </p:spPr>
        <p:txBody>
          <a:bodyPr wrap="square">
            <a:spAutoFit/>
          </a:bodyPr>
          <a:lstStyle/>
          <a:p>
            <a:pPr algn="l"/>
            <a:r>
              <a:rPr lang="en-US" sz="2000" b="1" dirty="0"/>
              <a:t>GRE has these characteristics</a:t>
            </a:r>
            <a:r>
              <a:rPr lang="en-US" sz="2000" b="1" dirty="0" smtClean="0"/>
              <a:t>:</a:t>
            </a:r>
            <a:endParaRPr lang="en-US" b="1"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is defined as an IETF standard.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 protocol 47 is used to identify GRE packets.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encapsulation uses a protocol type field in the GRE header to support the encapsulation of any OSI Layer 3 protocol.</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itself is stateless; it does not include any flow-control </a:t>
            </a:r>
            <a:r>
              <a:rPr lang="en-US" sz="2000" dirty="0" smtClean="0">
                <a:latin typeface="+mn-lt"/>
              </a:rPr>
              <a:t>mechanisms, </a:t>
            </a:r>
            <a:r>
              <a:rPr lang="en-US" sz="2000" dirty="0">
                <a:latin typeface="+mn-lt"/>
              </a:rPr>
              <a:t>by default.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does not include any strong security mechanisms to protect its payload.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GRE header, together with the tunneling IP header, creates at least 24 bytes of additional overhead for tunneled packets.</a:t>
            </a:r>
          </a:p>
        </p:txBody>
      </p:sp>
    </p:spTree>
    <p:extLst>
      <p:ext uri="{BB962C8B-B14F-4D97-AF65-F5344CB8AC3E}">
        <p14:creationId xmlns:p14="http://schemas.microsoft.com/office/powerpoint/2010/main" val="1797812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28</Pages>
  <Words>1943</Words>
  <Application>Microsoft Office PowerPoint</Application>
  <PresentationFormat>Bildschirmpräsentation (4:3)</PresentationFormat>
  <Paragraphs>308</Paragraphs>
  <Slides>46</Slides>
  <Notes>45</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46</vt:i4>
      </vt:variant>
    </vt:vector>
  </HeadingPairs>
  <TitlesOfParts>
    <vt:vector size="51" baseType="lpstr">
      <vt:lpstr>ＭＳ Ｐゴシック</vt:lpstr>
      <vt:lpstr>Arial</vt:lpstr>
      <vt:lpstr>Wingdings</vt:lpstr>
      <vt:lpstr>PPT-TMPLT-WHT_C</vt:lpstr>
      <vt:lpstr>NetAcad-4F_PPT-WHT_060408</vt:lpstr>
      <vt:lpstr>Chapter 7: Introduction</vt:lpstr>
      <vt:lpstr>Fundamentals of VPNs Introducing VPNs</vt:lpstr>
      <vt:lpstr>Fundamentals of VPNs Benefits of VPNs</vt:lpstr>
      <vt:lpstr>Fundamentals of VPNs Benefits of VPNs (cont.)</vt:lpstr>
      <vt:lpstr>Types of VPNs Site-to-Site VPNs (cont.)</vt:lpstr>
      <vt:lpstr>Types of VPNs Remote Access VPNs (cont.)</vt:lpstr>
      <vt:lpstr>Fundamentals of Generic Routing Encapsulation Introduction to GRE</vt:lpstr>
      <vt:lpstr>Fundamentals of Generic Routing Encapsulation Characteristics of GRE</vt:lpstr>
      <vt:lpstr>Fundamentals of Generic Routing Encapsulation Characteristics of GRE</vt:lpstr>
      <vt:lpstr>Configuring GRE Tunnels GRE Tunnel Configuration</vt:lpstr>
      <vt:lpstr>Configuring GRE Tunnels GRE Tunnel Configuration</vt:lpstr>
      <vt:lpstr>Configuring GRE Tunnels GRE Tunnel Verification</vt:lpstr>
      <vt:lpstr>7.3 Introducing IPsec</vt:lpstr>
      <vt:lpstr>Internet Protocol Security IPsec VPNs</vt:lpstr>
      <vt:lpstr>Internet Protocol Security IPsec Functions</vt:lpstr>
      <vt:lpstr>Internet Protocol Security IPsec Characteristics</vt:lpstr>
      <vt:lpstr>Internet Protocol Security IPsec Security Services</vt:lpstr>
      <vt:lpstr>IPsec Framework Confidentiality with Encryption</vt:lpstr>
      <vt:lpstr>IPsec Framework Encryption Algorithms</vt:lpstr>
      <vt:lpstr>IPsec Framework Symmetric Encryption</vt:lpstr>
      <vt:lpstr>IPsec Framework Asymmetric Encryption</vt:lpstr>
      <vt:lpstr>IPsec Framework Diffie-Hellman Key Exchange</vt:lpstr>
      <vt:lpstr>IPsec Framework Diffie-Hellman Key Exchange</vt:lpstr>
      <vt:lpstr>IPsec Framework Integrity with Hash Algorithms</vt:lpstr>
      <vt:lpstr>IPsec Framework Integrity with Hash Algorithms (cont.)</vt:lpstr>
      <vt:lpstr>IPsec Framework Integrity with Hash Algorithms (cont.)</vt:lpstr>
      <vt:lpstr>IPsec Framework Integrity with Hash Algorithms (cont.)</vt:lpstr>
      <vt:lpstr>IPsec Framework IPsec Authentication</vt:lpstr>
      <vt:lpstr>IPsec Framework IPsec Authentication (cont.)</vt:lpstr>
      <vt:lpstr>IPsec Framework IPsec Authentication (cont.)</vt:lpstr>
      <vt:lpstr>IPsec Framework IPsec Protocol Framework</vt:lpstr>
      <vt:lpstr>IPsec Framework IPsec Protocol Framework (cont.)</vt:lpstr>
      <vt:lpstr>IPsec Framework IPsec Protocol Framework (cont.)</vt:lpstr>
      <vt:lpstr>IPsec Framework IPsec Protocol Framework (cont.)</vt:lpstr>
      <vt:lpstr>7.4 Remote Access</vt:lpstr>
      <vt:lpstr>Remote Access VPN Solutions Types of Remote Access VPNs</vt:lpstr>
      <vt:lpstr>Remote Access VPN Solutions Cisco SSL VPN</vt:lpstr>
      <vt:lpstr>Remote Access VPN Solutions Cisco SSL VPN Solutions</vt:lpstr>
      <vt:lpstr>IPsec Remote Access VPNs IPsec Remote Access</vt:lpstr>
      <vt:lpstr>IPsec Remote Access VPNs IPsec Remote Access (cont.)</vt:lpstr>
      <vt:lpstr>IPsec Remote Access VPNs Cisco Easy VPN Server and Remote</vt:lpstr>
      <vt:lpstr>IPsec Remote Access VPNs Comparing IPsec and SSL</vt:lpstr>
      <vt:lpstr>Chapter 7: Summary</vt:lpstr>
      <vt:lpstr>Chapter 7: Summary (cont.)</vt:lpstr>
      <vt:lpstr>Chapter 7: Summary (cont.)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Dietmar Goetz</cp:lastModifiedBy>
  <cp:revision>1393</cp:revision>
  <cp:lastPrinted>1999-01-27T00:54:54Z</cp:lastPrinted>
  <dcterms:created xsi:type="dcterms:W3CDTF">2006-10-23T15:07:30Z</dcterms:created>
  <dcterms:modified xsi:type="dcterms:W3CDTF">2018-03-15T09:45:46Z</dcterms:modified>
</cp:coreProperties>
</file>