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29.jpeg" ContentType="image/jpeg"/>
  <Override PartName="/ppt/media/image28.jpeg" ContentType="image/jpeg"/>
  <Override PartName="/ppt/media/image27.jpeg" ContentType="image/jpeg"/>
  <Override PartName="/ppt/media/image26.jpeg" ContentType="image/jpeg"/>
  <Override PartName="/ppt/media/image10.jpeg" ContentType="image/jpeg"/>
  <Override PartName="/ppt/media/image23.jpeg" ContentType="image/jpeg"/>
  <Override PartName="/ppt/media/image7.jpeg" ContentType="image/jpeg"/>
  <Override PartName="/ppt/media/image2.png" ContentType="image/png"/>
  <Override PartName="/ppt/media/image22.jpeg" ContentType="image/jpeg"/>
  <Override PartName="/ppt/media/image25.jpeg" ContentType="image/jpeg"/>
  <Override PartName="/ppt/media/image9.jpeg" ContentType="image/jpeg"/>
  <Override PartName="/ppt/media/image5.png" ContentType="image/png"/>
  <Override PartName="/ppt/media/image16.jpeg" ContentType="image/jpeg"/>
  <Override PartName="/ppt/media/image24.jpeg" ContentType="image/jpeg"/>
  <Override PartName="/ppt/media/image8.jpeg" ContentType="image/jpeg"/>
  <Override PartName="/ppt/media/image1.png" ContentType="image/png"/>
  <Override PartName="/ppt/media/image19.jpeg" ContentType="image/jpeg"/>
  <Override PartName="/ppt/media/image20.jpeg" ContentType="image/jpeg"/>
  <Override PartName="/ppt/media/image3.png" ContentType="image/png"/>
  <Override PartName="/ppt/media/image4.png" ContentType="image/png"/>
  <Override PartName="/ppt/media/image11.jpeg" ContentType="image/jpeg"/>
  <Override PartName="/ppt/media/image12.jpeg" ContentType="image/jpeg"/>
  <Override PartName="/ppt/media/image13.jpeg" ContentType="image/jpeg"/>
  <Override PartName="/ppt/media/image6.png" ContentType="image/png"/>
  <Override PartName="/ppt/media/image14.jpeg" ContentType="image/jpeg"/>
  <Override PartName="/ppt/media/image15.jpeg" ContentType="image/jpeg"/>
  <Override PartName="/ppt/media/image17.jpeg" ContentType="image/jpeg"/>
  <Override PartName="/ppt/media/image18.jpeg" ContentType="image/jpeg"/>
  <Override PartName="/ppt/media/image21.jpeg" ContentType="image/jpe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8229240" cy="2206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4191120"/>
            <a:ext cx="8229240" cy="2206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4015800" cy="2206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775160"/>
            <a:ext cx="4015800" cy="2206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4191120"/>
            <a:ext cx="4015800" cy="2206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4191120"/>
            <a:ext cx="4015800" cy="2206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8229240" cy="4625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775160"/>
            <a:ext cx="8229240" cy="4625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1673280" y="1775160"/>
            <a:ext cx="5796720" cy="462528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1673280" y="1775160"/>
            <a:ext cx="5796720" cy="4625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775160"/>
            <a:ext cx="8229240" cy="462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8229240" cy="4625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4015800" cy="4625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775160"/>
            <a:ext cx="4015800" cy="4625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155520"/>
            <a:ext cx="8229240" cy="580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4015800" cy="2206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4191120"/>
            <a:ext cx="4015800" cy="2206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1775160"/>
            <a:ext cx="4015800" cy="4625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775160"/>
            <a:ext cx="8229240" cy="462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4015800" cy="4625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775160"/>
            <a:ext cx="4015800" cy="2206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4191120"/>
            <a:ext cx="4015800" cy="2206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4015800" cy="2206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775160"/>
            <a:ext cx="4015800" cy="2206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4191120"/>
            <a:ext cx="8229240" cy="2206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8229240" cy="2206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4191120"/>
            <a:ext cx="8229240" cy="2206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4015800" cy="2206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775160"/>
            <a:ext cx="4015800" cy="2206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674240" y="4191120"/>
            <a:ext cx="4015800" cy="2206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4191120"/>
            <a:ext cx="4015800" cy="2206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8229240" cy="4625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1775160"/>
            <a:ext cx="8229240" cy="4625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1673280" y="1775160"/>
            <a:ext cx="5796720" cy="462528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3"/>
          <a:stretch/>
        </p:blipFill>
        <p:spPr>
          <a:xfrm>
            <a:off x="1673280" y="1775160"/>
            <a:ext cx="5796720" cy="4625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457200" y="1775160"/>
            <a:ext cx="8229240" cy="462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8229240" cy="4625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4015800" cy="4625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775160"/>
            <a:ext cx="4015800" cy="4625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8229240" cy="4625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457200" y="155520"/>
            <a:ext cx="8229240" cy="580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4015800" cy="2206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4191120"/>
            <a:ext cx="4015800" cy="2206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1775160"/>
            <a:ext cx="4015800" cy="4625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4015800" cy="4625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775160"/>
            <a:ext cx="4015800" cy="2206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4191120"/>
            <a:ext cx="4015800" cy="2206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4015800" cy="2206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775160"/>
            <a:ext cx="4015800" cy="2206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4191120"/>
            <a:ext cx="8229240" cy="2206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8229240" cy="2206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4191120"/>
            <a:ext cx="8229240" cy="2206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4015800" cy="2206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775160"/>
            <a:ext cx="4015800" cy="2206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674240" y="4191120"/>
            <a:ext cx="4015800" cy="2206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457200" y="4191120"/>
            <a:ext cx="4015800" cy="2206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8229240" cy="4625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57200" y="1775160"/>
            <a:ext cx="8229240" cy="4625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1673280" y="1775160"/>
            <a:ext cx="5796720" cy="4625280"/>
          </a:xfrm>
          <a:prstGeom prst="rect">
            <a:avLst/>
          </a:prstGeom>
          <a:ln>
            <a:noFill/>
          </a:ln>
        </p:spPr>
      </p:pic>
      <p:pic>
        <p:nvPicPr>
          <p:cNvPr id="127" name="" descr=""/>
          <p:cNvPicPr/>
          <p:nvPr/>
        </p:nvPicPr>
        <p:blipFill>
          <a:blip r:embed="rId3"/>
          <a:stretch/>
        </p:blipFill>
        <p:spPr>
          <a:xfrm>
            <a:off x="1673280" y="1775160"/>
            <a:ext cx="5796720" cy="4625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4015800" cy="4625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775160"/>
            <a:ext cx="4015800" cy="4625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155520"/>
            <a:ext cx="8229240" cy="580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4015800" cy="2206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4191120"/>
            <a:ext cx="4015800" cy="2206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775160"/>
            <a:ext cx="4015800" cy="4625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4015800" cy="4625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775160"/>
            <a:ext cx="4015800" cy="2206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4191120"/>
            <a:ext cx="4015800" cy="2206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4015800" cy="2206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775160"/>
            <a:ext cx="4015800" cy="2206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4191120"/>
            <a:ext cx="8229240" cy="2206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1436040"/>
            <a:ext cx="9143640" cy="4536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algn="tl" blurRad="31750" dir="5400000" dist="10160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0"/>
            <a:ext cx="9143640" cy="1433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9143640" cy="51350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960" cy="1672920"/>
          </a:xfrm>
          <a:prstGeom prst="rect">
            <a:avLst/>
          </a:prstGeom>
        </p:spPr>
        <p:txBody>
          <a:bodyPr rIns="45720" tIns="0" bIns="0"/>
          <a:p>
            <a:pPr>
              <a:lnSpc>
                <a:spcPct val="100000"/>
              </a:lnSpc>
            </a:pPr>
            <a:r>
              <a:rPr b="1" lang="de-DE" sz="4700" spc="-1" strike="noStrike">
                <a:solidFill>
                  <a:srgbClr val="f0ad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Titelmasterformat durch Klicken bearbeiten</a:t>
            </a:r>
            <a:endParaRPr b="0" lang="de-D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457200" y="6477120"/>
            <a:ext cx="2133360" cy="273960"/>
          </a:xfrm>
          <a:prstGeom prst="rect">
            <a:avLst/>
          </a:prstGeom>
        </p:spPr>
        <p:txBody>
          <a:bodyPr lIns="109800" rIns="45720" tIns="45000" bIns="0" anchor="b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09/05/16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2640600" y="6477120"/>
            <a:ext cx="5507280" cy="273960"/>
          </a:xfrm>
          <a:prstGeom prst="rect">
            <a:avLst/>
          </a:prstGeom>
        </p:spPr>
        <p:txBody>
          <a:bodyPr lIns="45720" rIns="45720" tIns="45000" bIns="0" anchor="b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8204400" y="6477120"/>
            <a:ext cx="733680" cy="273960"/>
          </a:xfrm>
          <a:prstGeom prst="rect">
            <a:avLst/>
          </a:prstGeom>
        </p:spPr>
        <p:txBody>
          <a:bodyPr lIns="90000" rIns="90000" tIns="45000" bIns="0" anchor="b"/>
          <a:p>
            <a:pPr algn="r">
              <a:lnSpc>
                <a:spcPct val="100000"/>
              </a:lnSpc>
            </a:pPr>
            <a:fld id="{A0D3ADCC-425D-4D35-99FE-9D4F4B7B171C}" type="slidenum">
              <a:rPr b="0" lang="en-GB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0" y="5128200"/>
            <a:ext cx="9143640" cy="4536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algn="tl" blurRad="31750" dir="5400000" dist="10160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the outline text format</a:t>
            </a:r>
            <a:endParaRPr b="0" lang="de-D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Second Outline Level</a:t>
            </a:r>
            <a:endParaRPr b="0" lang="de-DE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Third Outline Level</a:t>
            </a:r>
            <a:endParaRPr b="0" lang="de-DE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1436040"/>
            <a:ext cx="9143640" cy="4536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algn="tl" blurRad="31750" dir="5400000" dist="10160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0" y="0"/>
            <a:ext cx="9143640" cy="1433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rIns="45720" tIns="45000" bIns="45000" anchor="ctr"/>
          <a:p>
            <a:pPr>
              <a:lnSpc>
                <a:spcPct val="100000"/>
              </a:lnSpc>
            </a:pPr>
            <a:r>
              <a:rPr b="1" lang="de-DE" sz="4500" spc="-1" strike="noStrike">
                <a:solidFill>
                  <a:srgbClr val="f0ad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Titelmasterformat durch Klicken bearbeiten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57200" y="1775160"/>
            <a:ext cx="8229240" cy="4625280"/>
          </a:xfrm>
          <a:prstGeom prst="rect">
            <a:avLst/>
          </a:prstGeom>
        </p:spPr>
        <p:txBody>
          <a:bodyPr lIns="54720" rIns="90000" tIns="9144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the outline text format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Second Outline Level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Third Outline Level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Seventh Outline LevelTextmasterformat bearbeiten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731520" indent="-273960">
              <a:lnSpc>
                <a:spcPct val="100000"/>
              </a:lnSpc>
              <a:buClr>
                <a:srgbClr val="60b5cc"/>
              </a:buClr>
              <a:buSzPct val="90000"/>
              <a:buFont typeface="Wingdings" charset="2"/>
              <a:buChar char="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Zweite Ebene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996840" indent="-228240">
              <a:lnSpc>
                <a:spcPct val="100000"/>
              </a:lnSpc>
              <a:buClr>
                <a:srgbClr val="e66c7d"/>
              </a:buClr>
              <a:buFont typeface="Arial"/>
              <a:buChar char="▪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Dritte Ebene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216080" indent="-182520">
              <a:lnSpc>
                <a:spcPct val="100000"/>
              </a:lnSpc>
              <a:buClr>
                <a:srgbClr val="6bb76d"/>
              </a:buClr>
              <a:buFont typeface="Arial"/>
              <a:buChar char="▪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Vierte Ebene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1426320" indent="-182520">
              <a:lnSpc>
                <a:spcPct val="100000"/>
              </a:lnSpc>
              <a:buClr>
                <a:srgbClr val="e88651"/>
              </a:buClr>
              <a:buFont typeface="Wingdings 3" charset="2"/>
              <a:buChar char="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Fünfte Ebene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dt"/>
          </p:nvPr>
        </p:nvSpPr>
        <p:spPr>
          <a:xfrm>
            <a:off x="457200" y="6477120"/>
            <a:ext cx="2133360" cy="273960"/>
          </a:xfrm>
          <a:prstGeom prst="rect">
            <a:avLst/>
          </a:prstGeom>
        </p:spPr>
        <p:txBody>
          <a:bodyPr lIns="109800" rIns="45720" tIns="45000" bIns="0" anchor="b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454545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09/05/16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ftr"/>
          </p:nvPr>
        </p:nvSpPr>
        <p:spPr>
          <a:xfrm>
            <a:off x="2640600" y="6477120"/>
            <a:ext cx="5507280" cy="273960"/>
          </a:xfrm>
          <a:prstGeom prst="rect">
            <a:avLst/>
          </a:prstGeom>
        </p:spPr>
        <p:txBody>
          <a:bodyPr lIns="45720" rIns="45720" tIns="45000" bIns="0" anchor="b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sldNum"/>
          </p:nvPr>
        </p:nvSpPr>
        <p:spPr>
          <a:xfrm>
            <a:off x="8204400" y="6477120"/>
            <a:ext cx="733680" cy="273960"/>
          </a:xfrm>
          <a:prstGeom prst="rect">
            <a:avLst/>
          </a:prstGeom>
        </p:spPr>
        <p:txBody>
          <a:bodyPr lIns="90000" rIns="90000" tIns="45000" bIns="0" anchor="b"/>
          <a:p>
            <a:pPr algn="r">
              <a:lnSpc>
                <a:spcPct val="100000"/>
              </a:lnSpc>
            </a:pPr>
            <a:fld id="{C35C1C06-0C17-468D-BBA3-AE388BE0FC11}" type="slidenum">
              <a:rPr b="0" lang="en-GB" sz="1200" spc="-1" strike="noStrike">
                <a:solidFill>
                  <a:srgbClr val="454545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1436040"/>
            <a:ext cx="9143640" cy="4536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algn="tl" blurRad="31750" dir="5400000" dist="10160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2"/>
          <p:cNvSpPr/>
          <p:nvPr/>
        </p:nvSpPr>
        <p:spPr>
          <a:xfrm>
            <a:off x="0" y="0"/>
            <a:ext cx="9143640" cy="1433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PlaceHolder 3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1250640"/>
          </a:xfrm>
          <a:prstGeom prst="rect">
            <a:avLst/>
          </a:prstGeom>
        </p:spPr>
        <p:txBody>
          <a:bodyPr rIns="45720" tIns="45000" bIns="45000" anchor="ctr"/>
          <a:p>
            <a:pPr>
              <a:lnSpc>
                <a:spcPct val="100000"/>
              </a:lnSpc>
            </a:pPr>
            <a:r>
              <a:rPr b="1" lang="de-DE" sz="4500" spc="-1" strike="noStrike">
                <a:solidFill>
                  <a:srgbClr val="f0ad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Titelmasterformat durch Klicken bearbeiten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57200" y="1698840"/>
            <a:ext cx="4039920" cy="714960"/>
          </a:xfrm>
          <a:prstGeom prst="rect">
            <a:avLst/>
          </a:prstGeom>
        </p:spPr>
        <p:txBody>
          <a:bodyPr lIns="146160" rIns="90000" tIns="91440" bIns="4500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DE" sz="23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the outline text format</a:t>
            </a:r>
            <a:endParaRPr b="0" lang="de-DE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de-DE" sz="23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Second Outline Level</a:t>
            </a:r>
            <a:endParaRPr b="0" lang="de-DE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DE" sz="23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Third Outline Level</a:t>
            </a:r>
            <a:endParaRPr b="0" lang="de-DE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3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Fourth Outline Level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3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Fifth Outline Level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3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Sixth Outline Level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r>
              <a:rPr b="1" lang="de-DE" sz="23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Seventh Outline LevelTextmasterformat bearbeiten</a:t>
            </a:r>
            <a:endParaRPr b="0" lang="de-DE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57200" y="2449440"/>
            <a:ext cx="4039920" cy="3951000"/>
          </a:xfrm>
          <a:prstGeom prst="rect">
            <a:avLst/>
          </a:prstGeom>
        </p:spPr>
        <p:txBody>
          <a:bodyPr lIns="54720" rIns="90000" tIns="9144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the outline text format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Second Outline Level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Third Outline Level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Seventh Outline LevelTextmasterformat bearbeiten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731520" indent="-273960">
              <a:lnSpc>
                <a:spcPct val="100000"/>
              </a:lnSpc>
              <a:buClr>
                <a:srgbClr val="60b5cc"/>
              </a:buClr>
              <a:buSzPct val="90000"/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Zweite Ebene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996840" indent="-228240">
              <a:lnSpc>
                <a:spcPct val="100000"/>
              </a:lnSpc>
              <a:buClr>
                <a:srgbClr val="e66c7d"/>
              </a:buClr>
              <a:buFont typeface="Arial"/>
              <a:buChar char="▪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Dritte Ebene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216080" indent="-182520">
              <a:lnSpc>
                <a:spcPct val="100000"/>
              </a:lnSpc>
              <a:buClr>
                <a:srgbClr val="6bb76d"/>
              </a:buClr>
              <a:buFont typeface="Arial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Vierte Ebene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1426320" indent="-182520">
              <a:lnSpc>
                <a:spcPct val="100000"/>
              </a:lnSpc>
              <a:buClr>
                <a:srgbClr val="e88651"/>
              </a:buClr>
              <a:buFont typeface="Wingdings 3" charset="2"/>
              <a:buChar char="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Fünfte Ebene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4645080" y="1698840"/>
            <a:ext cx="4041360" cy="714960"/>
          </a:xfrm>
          <a:prstGeom prst="rect">
            <a:avLst/>
          </a:prstGeom>
        </p:spPr>
        <p:txBody>
          <a:bodyPr lIns="146160" rIns="90000" tIns="91440" bIns="4500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DE" sz="23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the outline text format</a:t>
            </a:r>
            <a:endParaRPr b="0" lang="de-DE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de-DE" sz="23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Second Outline Level</a:t>
            </a:r>
            <a:endParaRPr b="0" lang="de-DE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DE" sz="23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Third Outline Level</a:t>
            </a:r>
            <a:endParaRPr b="0" lang="de-DE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3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Fourth Outline Level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3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Fifth Outline Level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3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Sixth Outline Level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r>
              <a:rPr b="1" lang="de-DE" sz="23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Seventh Outline LevelTextmasterformat bearbeiten</a:t>
            </a:r>
            <a:endParaRPr b="0" lang="de-DE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4645080" y="2449440"/>
            <a:ext cx="4041360" cy="3951000"/>
          </a:xfrm>
          <a:prstGeom prst="rect">
            <a:avLst/>
          </a:prstGeom>
        </p:spPr>
        <p:txBody>
          <a:bodyPr lIns="54720" rIns="90000" tIns="9144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the outline text format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Second Outline Level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Third Outline Level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Seventh Outline LevelTextmasterformat bearbeiten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731520" indent="-273960">
              <a:lnSpc>
                <a:spcPct val="100000"/>
              </a:lnSpc>
              <a:buClr>
                <a:srgbClr val="60b5cc"/>
              </a:buClr>
              <a:buSzPct val="90000"/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Zweite Ebene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996840" indent="-228240">
              <a:lnSpc>
                <a:spcPct val="100000"/>
              </a:lnSpc>
              <a:buClr>
                <a:srgbClr val="e66c7d"/>
              </a:buClr>
              <a:buFont typeface="Arial"/>
              <a:buChar char="▪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Dritte Ebene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216080" indent="-182520">
              <a:lnSpc>
                <a:spcPct val="100000"/>
              </a:lnSpc>
              <a:buClr>
                <a:srgbClr val="6bb76d"/>
              </a:buClr>
              <a:buFont typeface="Arial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Vierte Ebene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1426320" indent="-182520">
              <a:lnSpc>
                <a:spcPct val="100000"/>
              </a:lnSpc>
              <a:buClr>
                <a:srgbClr val="e88651"/>
              </a:buClr>
              <a:buFont typeface="Wingdings 3" charset="2"/>
              <a:buChar char="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Fünfte Ebene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1" name="PlaceHolder 8"/>
          <p:cNvSpPr>
            <a:spLocks noGrp="1"/>
          </p:cNvSpPr>
          <p:nvPr>
            <p:ph type="dt"/>
          </p:nvPr>
        </p:nvSpPr>
        <p:spPr>
          <a:xfrm>
            <a:off x="457200" y="6477120"/>
            <a:ext cx="2133360" cy="273960"/>
          </a:xfrm>
          <a:prstGeom prst="rect">
            <a:avLst/>
          </a:prstGeom>
        </p:spPr>
        <p:txBody>
          <a:bodyPr lIns="109800" rIns="45720" tIns="45000" bIns="0" anchor="b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454545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09/05/16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2" name="PlaceHolder 9"/>
          <p:cNvSpPr>
            <a:spLocks noGrp="1"/>
          </p:cNvSpPr>
          <p:nvPr>
            <p:ph type="ftr"/>
          </p:nvPr>
        </p:nvSpPr>
        <p:spPr>
          <a:xfrm>
            <a:off x="2640600" y="6477120"/>
            <a:ext cx="5507280" cy="273960"/>
          </a:xfrm>
          <a:prstGeom prst="rect">
            <a:avLst/>
          </a:prstGeom>
        </p:spPr>
        <p:txBody>
          <a:bodyPr lIns="45720" rIns="45720" tIns="45000" bIns="0" anchor="b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3" name="PlaceHolder 10"/>
          <p:cNvSpPr>
            <a:spLocks noGrp="1"/>
          </p:cNvSpPr>
          <p:nvPr>
            <p:ph type="sldNum"/>
          </p:nvPr>
        </p:nvSpPr>
        <p:spPr>
          <a:xfrm>
            <a:off x="8204400" y="6477120"/>
            <a:ext cx="733680" cy="273960"/>
          </a:xfrm>
          <a:prstGeom prst="rect">
            <a:avLst/>
          </a:prstGeom>
        </p:spPr>
        <p:txBody>
          <a:bodyPr lIns="90000" rIns="90000" tIns="45000" bIns="0" anchor="b"/>
          <a:p>
            <a:pPr algn="r">
              <a:lnSpc>
                <a:spcPct val="100000"/>
              </a:lnSpc>
            </a:pPr>
            <a:fld id="{92867814-B123-4BE0-99D1-7994503901A9}" type="slidenum">
              <a:rPr b="0" lang="en-GB" sz="1200" spc="-1" strike="noStrike">
                <a:solidFill>
                  <a:srgbClr val="454545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5" Type="http://schemas.openxmlformats.org/officeDocument/2006/relationships/image" Target="../media/image11.jpeg"/><Relationship Id="rId6" Type="http://schemas.openxmlformats.org/officeDocument/2006/relationships/image" Target="../media/image12.jpeg"/><Relationship Id="rId7" Type="http://schemas.openxmlformats.org/officeDocument/2006/relationships/image" Target="../media/image13.jpeg"/><Relationship Id="rId8" Type="http://schemas.openxmlformats.org/officeDocument/2006/relationships/image" Target="../media/image14.jpeg"/><Relationship Id="rId9" Type="http://schemas.openxmlformats.org/officeDocument/2006/relationships/image" Target="../media/image15.jpeg"/><Relationship Id="rId10" Type="http://schemas.openxmlformats.org/officeDocument/2006/relationships/image" Target="../media/image16.jpeg"/><Relationship Id="rId1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jpeg"/><Relationship Id="rId3" Type="http://schemas.openxmlformats.org/officeDocument/2006/relationships/image" Target="../media/image20.jpeg"/><Relationship Id="rId4" Type="http://schemas.openxmlformats.org/officeDocument/2006/relationships/image" Target="../media/image21.jpeg"/><Relationship Id="rId5" Type="http://schemas.openxmlformats.org/officeDocument/2006/relationships/image" Target="../media/image22.jpeg"/><Relationship Id="rId6" Type="http://schemas.openxmlformats.org/officeDocument/2006/relationships/image" Target="../media/image23.jpeg"/><Relationship Id="rId7" Type="http://schemas.openxmlformats.org/officeDocument/2006/relationships/image" Target="../media/image24.jpeg"/><Relationship Id="rId8" Type="http://schemas.openxmlformats.org/officeDocument/2006/relationships/image" Target="../media/image25.jpeg"/><Relationship Id="rId9" Type="http://schemas.openxmlformats.org/officeDocument/2006/relationships/image" Target="../media/image26.jpeg"/><Relationship Id="rId10" Type="http://schemas.openxmlformats.org/officeDocument/2006/relationships/image" Target="../media/image27.jpeg"/><Relationship Id="rId1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685800" y="3355920"/>
            <a:ext cx="8076960" cy="1672920"/>
          </a:xfrm>
          <a:prstGeom prst="rect">
            <a:avLst/>
          </a:prstGeom>
          <a:noFill/>
          <a:ln>
            <a:noFill/>
          </a:ln>
        </p:spPr>
        <p:txBody>
          <a:bodyPr rIns="45720" tIns="0" bIns="0"/>
          <a:p>
            <a:pPr>
              <a:lnSpc>
                <a:spcPct val="100000"/>
              </a:lnSpc>
            </a:pPr>
            <a:r>
              <a:rPr b="1" lang="de-DE" sz="4700" spc="-1" strike="noStrike">
                <a:solidFill>
                  <a:srgbClr val="f0ad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Testmethoden</a:t>
            </a:r>
            <a:endParaRPr b="0" lang="de-D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685800" y="1828800"/>
            <a:ext cx="8076960" cy="1499400"/>
          </a:xfrm>
          <a:prstGeom prst="rect">
            <a:avLst/>
          </a:prstGeom>
          <a:noFill/>
          <a:ln>
            <a:noFill/>
          </a:ln>
        </p:spPr>
        <p:txBody>
          <a:bodyPr lIns="118800" rIns="45720" tIns="0" bIns="0" anchor="b"/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Markus, Julian, Vivien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57200" y="15552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/>
          <a:p>
            <a:pPr>
              <a:lnSpc>
                <a:spcPct val="100000"/>
              </a:lnSpc>
            </a:pPr>
            <a:r>
              <a:rPr b="1" lang="de-DE" sz="4500" spc="-1" strike="noStrike">
                <a:solidFill>
                  <a:srgbClr val="f0ad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Black-Box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467640" y="18450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/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Methode zum Überprüfen der Funktionalität eines Objektes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Ausführung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731520" indent="-273960">
              <a:lnSpc>
                <a:spcPct val="100000"/>
              </a:lnSpc>
              <a:buClr>
                <a:srgbClr val="60b5cc"/>
              </a:buClr>
              <a:buSzPct val="90000"/>
              <a:buFont typeface="Symbol"/>
              <a:buChar char="-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Personen ohne Einblicke der inneren Struktur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731520" indent="-273960">
              <a:lnSpc>
                <a:spcPct val="100000"/>
              </a:lnSpc>
              <a:buClr>
                <a:srgbClr val="60b5cc"/>
              </a:buClr>
              <a:buSzPct val="90000"/>
              <a:buFont typeface="Symbol"/>
              <a:buChar char="-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Ohne weiteres Wissen über das Objekt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731520" indent="-273960">
              <a:lnSpc>
                <a:spcPct val="100000"/>
              </a:lnSpc>
              <a:buClr>
                <a:srgbClr val="60b5cc"/>
              </a:buClr>
              <a:buSzPct val="90000"/>
              <a:buFont typeface="Symbol"/>
              <a:buChar char="-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Überprüfung der Anforderungen und Grundinformation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Finden vor dem White-Box-Test statt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182" dur="indefinite" restart="never" nodeType="tmRoot">
          <p:childTnLst>
            <p:seq>
              <p:cTn id="183" dur="indefinite" nodeType="mainSeq">
                <p:childTnLst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8" dur="500"/>
                                        <p:tgtEl>
                                          <p:spTgt spid="147">
                                            <p:txEl>
                                              <p:pRg st="0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57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3" dur="500"/>
                                        <p:tgtEl>
                                          <p:spTgt spid="147">
                                            <p:txEl>
                                              <p:pRg st="57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68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6" dur="500"/>
                                        <p:tgtEl>
                                          <p:spTgt spid="147">
                                            <p:txEl>
                                              <p:pRg st="68" end="1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13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9" dur="500"/>
                                        <p:tgtEl>
                                          <p:spTgt spid="147">
                                            <p:txEl>
                                              <p:pRg st="113" end="1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50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2" dur="500"/>
                                        <p:tgtEl>
                                          <p:spTgt spid="147">
                                            <p:txEl>
                                              <p:pRg st="150" end="2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01" end="2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7" dur="500"/>
                                        <p:tgtEl>
                                          <p:spTgt spid="147">
                                            <p:txEl>
                                              <p:pRg st="201" end="2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457200" y="152280"/>
            <a:ext cx="8229240" cy="125064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/>
          <a:p>
            <a:pPr>
              <a:lnSpc>
                <a:spcPct val="100000"/>
              </a:lnSpc>
            </a:pPr>
            <a:r>
              <a:rPr b="1" lang="de-DE" sz="4500" spc="-1" strike="noStrike">
                <a:solidFill>
                  <a:srgbClr val="f0ad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Black-Box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539640" y="1700640"/>
            <a:ext cx="4039920" cy="714960"/>
          </a:xfrm>
          <a:prstGeom prst="rect">
            <a:avLst/>
          </a:prstGeom>
          <a:noFill/>
          <a:ln>
            <a:noFill/>
          </a:ln>
        </p:spPr>
        <p:txBody>
          <a:bodyPr lIns="146160" rIns="90000" tIns="91440" bIns="45000" anchor="ctr"/>
          <a:p>
            <a:pPr>
              <a:lnSpc>
                <a:spcPct val="100000"/>
              </a:lnSpc>
            </a:pPr>
            <a:r>
              <a:rPr b="1" lang="de-DE" sz="23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Allgemein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179640" y="2421000"/>
            <a:ext cx="4968360" cy="395100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/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Dynamische Methode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Funktionalität eines Objektes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Anforderungen und Grundinformation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Findet vor White-Box-Test statt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51" name="TextShape 4"/>
          <p:cNvSpPr txBox="1"/>
          <p:nvPr/>
        </p:nvSpPr>
        <p:spPr>
          <a:xfrm>
            <a:off x="5196960" y="1700640"/>
            <a:ext cx="4041360" cy="714960"/>
          </a:xfrm>
          <a:prstGeom prst="rect">
            <a:avLst/>
          </a:prstGeom>
          <a:noFill/>
          <a:ln>
            <a:noFill/>
          </a:ln>
        </p:spPr>
        <p:txBody>
          <a:bodyPr lIns="146160" rIns="90000" tIns="91440" bIns="45000" anchor="ctr"/>
          <a:p>
            <a:pPr>
              <a:lnSpc>
                <a:spcPct val="100000"/>
              </a:lnSpc>
            </a:pPr>
            <a:r>
              <a:rPr b="1" lang="de-DE" sz="23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Ausführung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152" name="Inhaltsplatzhalter 6" descr=""/>
          <p:cNvPicPr/>
          <p:nvPr/>
        </p:nvPicPr>
        <p:blipFill>
          <a:blip r:embed="rId1"/>
          <a:stretch/>
        </p:blipFill>
        <p:spPr>
          <a:xfrm>
            <a:off x="5546160" y="4725000"/>
            <a:ext cx="485280" cy="676080"/>
          </a:xfrm>
          <a:prstGeom prst="rect">
            <a:avLst/>
          </a:prstGeom>
          <a:ln>
            <a:noFill/>
          </a:ln>
        </p:spPr>
      </p:pic>
      <p:pic>
        <p:nvPicPr>
          <p:cNvPr id="153" name="Inhaltsplatzhalter 6" descr=""/>
          <p:cNvPicPr/>
          <p:nvPr/>
        </p:nvPicPr>
        <p:blipFill>
          <a:blip r:embed="rId2"/>
          <a:stretch/>
        </p:blipFill>
        <p:spPr>
          <a:xfrm>
            <a:off x="6134760" y="3084480"/>
            <a:ext cx="485280" cy="676080"/>
          </a:xfrm>
          <a:prstGeom prst="rect">
            <a:avLst/>
          </a:prstGeom>
          <a:ln>
            <a:noFill/>
          </a:ln>
        </p:spPr>
      </p:pic>
      <p:pic>
        <p:nvPicPr>
          <p:cNvPr id="154" name="Inhaltsplatzhalter 6" descr=""/>
          <p:cNvPicPr/>
          <p:nvPr/>
        </p:nvPicPr>
        <p:blipFill>
          <a:blip r:embed="rId3"/>
          <a:stretch/>
        </p:blipFill>
        <p:spPr>
          <a:xfrm>
            <a:off x="5380560" y="5311440"/>
            <a:ext cx="485280" cy="676080"/>
          </a:xfrm>
          <a:prstGeom prst="rect">
            <a:avLst/>
          </a:prstGeom>
          <a:ln>
            <a:noFill/>
          </a:ln>
        </p:spPr>
      </p:pic>
      <p:pic>
        <p:nvPicPr>
          <p:cNvPr id="155" name="Inhaltsplatzhalter 6" descr=""/>
          <p:cNvPicPr/>
          <p:nvPr/>
        </p:nvPicPr>
        <p:blipFill>
          <a:blip r:embed="rId4"/>
          <a:stretch/>
        </p:blipFill>
        <p:spPr>
          <a:xfrm>
            <a:off x="5749200" y="5310720"/>
            <a:ext cx="485280" cy="676080"/>
          </a:xfrm>
          <a:prstGeom prst="rect">
            <a:avLst/>
          </a:prstGeom>
          <a:ln>
            <a:noFill/>
          </a:ln>
        </p:spPr>
      </p:pic>
      <p:pic>
        <p:nvPicPr>
          <p:cNvPr id="156" name="Inhaltsplatzhalter 6" descr=""/>
          <p:cNvPicPr/>
          <p:nvPr/>
        </p:nvPicPr>
        <p:blipFill>
          <a:blip r:embed="rId5"/>
          <a:stretch/>
        </p:blipFill>
        <p:spPr>
          <a:xfrm>
            <a:off x="6747840" y="4725000"/>
            <a:ext cx="485280" cy="676080"/>
          </a:xfrm>
          <a:prstGeom prst="rect">
            <a:avLst/>
          </a:prstGeom>
          <a:ln>
            <a:noFill/>
          </a:ln>
        </p:spPr>
      </p:pic>
      <p:pic>
        <p:nvPicPr>
          <p:cNvPr id="157" name="Inhaltsplatzhalter 6" descr=""/>
          <p:cNvPicPr/>
          <p:nvPr/>
        </p:nvPicPr>
        <p:blipFill>
          <a:blip r:embed="rId6"/>
          <a:stretch/>
        </p:blipFill>
        <p:spPr>
          <a:xfrm>
            <a:off x="6593760" y="5310720"/>
            <a:ext cx="485280" cy="676080"/>
          </a:xfrm>
          <a:prstGeom prst="rect">
            <a:avLst/>
          </a:prstGeom>
          <a:ln>
            <a:noFill/>
          </a:ln>
        </p:spPr>
      </p:pic>
      <p:pic>
        <p:nvPicPr>
          <p:cNvPr id="158" name="Inhaltsplatzhalter 6" descr=""/>
          <p:cNvPicPr/>
          <p:nvPr/>
        </p:nvPicPr>
        <p:blipFill>
          <a:blip r:embed="rId7"/>
          <a:stretch/>
        </p:blipFill>
        <p:spPr>
          <a:xfrm>
            <a:off x="6966720" y="5311440"/>
            <a:ext cx="485280" cy="676080"/>
          </a:xfrm>
          <a:prstGeom prst="rect">
            <a:avLst/>
          </a:prstGeom>
          <a:ln>
            <a:noFill/>
          </a:ln>
        </p:spPr>
      </p:pic>
      <p:pic>
        <p:nvPicPr>
          <p:cNvPr id="159" name="Inhaltsplatzhalter 6" descr=""/>
          <p:cNvPicPr/>
          <p:nvPr/>
        </p:nvPicPr>
        <p:blipFill>
          <a:blip r:embed="rId8"/>
          <a:stretch/>
        </p:blipFill>
        <p:spPr>
          <a:xfrm>
            <a:off x="5675040" y="3789000"/>
            <a:ext cx="485280" cy="676080"/>
          </a:xfrm>
          <a:prstGeom prst="rect">
            <a:avLst/>
          </a:prstGeom>
          <a:ln>
            <a:noFill/>
          </a:ln>
        </p:spPr>
      </p:pic>
      <p:pic>
        <p:nvPicPr>
          <p:cNvPr id="160" name="Inhaltsplatzhalter 6" descr=""/>
          <p:cNvPicPr/>
          <p:nvPr/>
        </p:nvPicPr>
        <p:blipFill>
          <a:blip r:embed="rId9"/>
          <a:stretch/>
        </p:blipFill>
        <p:spPr>
          <a:xfrm>
            <a:off x="6593760" y="3760920"/>
            <a:ext cx="485280" cy="676080"/>
          </a:xfrm>
          <a:prstGeom prst="rect">
            <a:avLst/>
          </a:prstGeom>
          <a:ln>
            <a:noFill/>
          </a:ln>
        </p:spPr>
      </p:pic>
      <p:pic>
        <p:nvPicPr>
          <p:cNvPr id="161" name="Grafik 15" descr=""/>
          <p:cNvPicPr/>
          <p:nvPr/>
        </p:nvPicPr>
        <p:blipFill>
          <a:blip r:embed="rId10"/>
          <a:stretch/>
        </p:blipFill>
        <p:spPr>
          <a:xfrm>
            <a:off x="6225120" y="2580480"/>
            <a:ext cx="304560" cy="50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08" dur="indefinite" restart="never" nodeType="tmRoot">
          <p:childTnLst>
            <p:seq>
              <p:cTn id="209" dur="indefinite" nodeType="mainSeq">
                <p:childTnLst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4" dur="500"/>
                                        <p:tgtEl>
                                          <p:spTgt spid="149">
                                            <p:txEl>
                                              <p:p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9" dur="500"/>
                                        <p:tgtEl>
                                          <p:spTgt spid="150">
                                            <p:txEl>
                                              <p:p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2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4" dur="500"/>
                                        <p:tgtEl>
                                          <p:spTgt spid="150">
                                            <p:txEl>
                                              <p:pRg st="20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51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9" dur="500"/>
                                        <p:tgtEl>
                                          <p:spTgt spid="150">
                                            <p:txEl>
                                              <p:pRg st="51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4" dur="500"/>
                                        <p:tgtEl>
                                          <p:spTgt spid="151">
                                            <p:txEl>
                                              <p:p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87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9" dur="500"/>
                                        <p:tgtEl>
                                          <p:spTgt spid="150">
                                            <p:txEl>
                                              <p:pRg st="87" end="1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57200" y="15552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/>
          <a:p>
            <a:pPr>
              <a:lnSpc>
                <a:spcPct val="100000"/>
              </a:lnSpc>
            </a:pPr>
            <a:r>
              <a:rPr b="1" lang="de-DE" sz="4500" spc="-1" strike="noStrike">
                <a:solidFill>
                  <a:srgbClr val="f0ad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Black-Box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163" name="Inhaltsplatzhalter 3" descr=""/>
          <p:cNvPicPr/>
          <p:nvPr/>
        </p:nvPicPr>
        <p:blipFill>
          <a:blip r:embed="rId1"/>
          <a:stretch/>
        </p:blipFill>
        <p:spPr>
          <a:xfrm>
            <a:off x="755640" y="1817640"/>
            <a:ext cx="7762680" cy="3466800"/>
          </a:xfrm>
          <a:prstGeom prst="rect">
            <a:avLst/>
          </a:prstGeom>
          <a:ln>
            <a:noFill/>
          </a:ln>
        </p:spPr>
      </p:pic>
      <p:sp>
        <p:nvSpPr>
          <p:cNvPr id="164" name="CustomShape 2"/>
          <p:cNvSpPr/>
          <p:nvPr/>
        </p:nvSpPr>
        <p:spPr>
          <a:xfrm>
            <a:off x="1547640" y="4992120"/>
            <a:ext cx="287640" cy="575640"/>
          </a:xfrm>
          <a:prstGeom prst="up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3"/>
          <p:cNvSpPr/>
          <p:nvPr/>
        </p:nvSpPr>
        <p:spPr>
          <a:xfrm>
            <a:off x="6732360" y="4992120"/>
            <a:ext cx="287640" cy="575640"/>
          </a:xfrm>
          <a:prstGeom prst="up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4"/>
          <p:cNvSpPr/>
          <p:nvPr/>
        </p:nvSpPr>
        <p:spPr>
          <a:xfrm>
            <a:off x="1088640" y="5568120"/>
            <a:ext cx="14313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Daten und Parameter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5"/>
          <p:cNvSpPr/>
          <p:nvPr/>
        </p:nvSpPr>
        <p:spPr>
          <a:xfrm>
            <a:off x="6300360" y="5568120"/>
            <a:ext cx="16560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Analyse und Überprüfung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6"/>
          <p:cNvSpPr/>
          <p:nvPr/>
        </p:nvSpPr>
        <p:spPr>
          <a:xfrm>
            <a:off x="2519640" y="2615760"/>
            <a:ext cx="539640" cy="86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aa9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7"/>
          <p:cNvSpPr/>
          <p:nvPr/>
        </p:nvSpPr>
        <p:spPr>
          <a:xfrm>
            <a:off x="2016000" y="1658880"/>
            <a:ext cx="1115280" cy="8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Point of Control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PoC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8"/>
          <p:cNvSpPr/>
          <p:nvPr/>
        </p:nvSpPr>
        <p:spPr>
          <a:xfrm flipH="1">
            <a:off x="6155280" y="2615760"/>
            <a:ext cx="503640" cy="64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aa9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9"/>
          <p:cNvSpPr/>
          <p:nvPr/>
        </p:nvSpPr>
        <p:spPr>
          <a:xfrm>
            <a:off x="6534000" y="1658880"/>
            <a:ext cx="1602000" cy="8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Point of Observation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PoO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80" dur="indefinite" restart="never" nodeType="tmRoot">
          <p:childTnLst>
            <p:seq>
              <p:cTn id="281" dur="indefinite" nodeType="mainSeq">
                <p:childTnLst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28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1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2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5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6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1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5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457200" y="15552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/>
          <a:p>
            <a:pPr>
              <a:lnSpc>
                <a:spcPct val="100000"/>
              </a:lnSpc>
            </a:pPr>
            <a:r>
              <a:rPr b="1" lang="de-DE" sz="4500" spc="-1" strike="noStrike">
                <a:solidFill>
                  <a:srgbClr val="f0ad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Black-Box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457200" y="1775160"/>
            <a:ext cx="8229240" cy="462528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/>
          <a:p>
            <a:pPr>
              <a:lnSpc>
                <a:spcPct val="100000"/>
              </a:lnSpc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Weitere verfahren: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Leistungsprüfung (maximale Auslastung)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731520" indent="-273960">
              <a:lnSpc>
                <a:spcPct val="100000"/>
              </a:lnSpc>
              <a:buClr>
                <a:srgbClr val="60b5cc"/>
              </a:buClr>
              <a:buSzPct val="90000"/>
              <a:buFont typeface="Symbol"/>
              <a:buChar char="-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Durch mehrfacher Nutzung des Programmes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731520" indent="-273960">
              <a:lnSpc>
                <a:spcPct val="100000"/>
              </a:lnSpc>
              <a:buClr>
                <a:srgbClr val="60b5cc"/>
              </a:buClr>
              <a:buSzPct val="90000"/>
              <a:buFont typeface="Symbol"/>
              <a:buChar char="-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Eingaben größerer Datenmengen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Absichtliche Fehlererzeugung 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731520" indent="-273960">
              <a:lnSpc>
                <a:spcPct val="100000"/>
              </a:lnSpc>
              <a:buClr>
                <a:srgbClr val="60b5cc"/>
              </a:buClr>
              <a:buSzPct val="90000"/>
              <a:buFont typeface="Symbol"/>
              <a:buChar char="-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Durch falsche Eingaben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323" dur="indefinite" restart="never" nodeType="tmRoot">
          <p:childTnLst>
            <p:seq>
              <p:cTn id="324" dur="indefinite" nodeType="mainSeq">
                <p:childTnLst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9" dur="500"/>
                                        <p:tgtEl>
                                          <p:spTgt spid="173">
                                            <p:txEl>
                                              <p:pRg st="20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59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4" dur="500"/>
                                        <p:tgtEl>
                                          <p:spTgt spid="173">
                                            <p:txEl>
                                              <p:pRg st="59" end="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99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9" dur="500"/>
                                        <p:tgtEl>
                                          <p:spTgt spid="173">
                                            <p:txEl>
                                              <p:pRg st="99" end="1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30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4" dur="500"/>
                                        <p:tgtEl>
                                          <p:spTgt spid="173">
                                            <p:txEl>
                                              <p:pRg st="130" end="1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60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9" dur="500"/>
                                        <p:tgtEl>
                                          <p:spTgt spid="173">
                                            <p:txEl>
                                              <p:pRg st="160" end="1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457200" y="15552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/>
          <a:p>
            <a:pPr>
              <a:lnSpc>
                <a:spcPct val="100000"/>
              </a:lnSpc>
            </a:pPr>
            <a:r>
              <a:rPr b="1" lang="de-DE" sz="4500" spc="-1" strike="noStrike">
                <a:solidFill>
                  <a:srgbClr val="f0ad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White-Box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457200" y="1775160"/>
            <a:ext cx="8229240" cy="462528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/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Methode zum Überprüfen der Struktur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Innerer Aufbau bekannt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Ausführung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731520" indent="-273960">
              <a:lnSpc>
                <a:spcPct val="100000"/>
              </a:lnSpc>
              <a:buClr>
                <a:srgbClr val="60b5cc"/>
              </a:buClr>
              <a:buSzPct val="90000"/>
              <a:buFont typeface="Symbol"/>
              <a:buChar char="-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Entwickler oder Personen denen der Inhalt bekannt ist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731520" indent="-273960">
              <a:lnSpc>
                <a:spcPct val="100000"/>
              </a:lnSpc>
              <a:buClr>
                <a:srgbClr val="60b5cc"/>
              </a:buClr>
              <a:buSzPct val="90000"/>
              <a:buFont typeface="Symbol"/>
              <a:buChar char="-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Überprüfung von Gesamtstruktur und Ablauf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Findet nach dem Black-Box-Test statt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350" dur="indefinite" restart="never" nodeType="tmRoot">
          <p:childTnLst>
            <p:seq>
              <p:cTn id="351" dur="indefinite" nodeType="mainSeq">
                <p:childTnLst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6" dur="500"/>
                                        <p:tgtEl>
                                          <p:spTgt spid="175">
                                            <p:txEl>
                                              <p:pRg st="0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36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1" dur="500"/>
                                        <p:tgtEl>
                                          <p:spTgt spid="175">
                                            <p:txEl>
                                              <p:pRg st="36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59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6" dur="500"/>
                                        <p:tgtEl>
                                          <p:spTgt spid="175">
                                            <p:txEl>
                                              <p:pRg st="59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70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9" dur="500"/>
                                        <p:tgtEl>
                                          <p:spTgt spid="175">
                                            <p:txEl>
                                              <p:pRg st="70" end="1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24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2" dur="500"/>
                                        <p:tgtEl>
                                          <p:spTgt spid="175">
                                            <p:txEl>
                                              <p:pRg st="124" end="1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66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7" dur="500"/>
                                        <p:tgtEl>
                                          <p:spTgt spid="175">
                                            <p:txEl>
                                              <p:pRg st="166" end="2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457200" y="152280"/>
            <a:ext cx="8229240" cy="125064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/>
          <a:p>
            <a:pPr>
              <a:lnSpc>
                <a:spcPct val="100000"/>
              </a:lnSpc>
            </a:pPr>
            <a:r>
              <a:rPr b="1" lang="de-DE" sz="4500" spc="-1" strike="noStrike">
                <a:solidFill>
                  <a:srgbClr val="f0ad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White-Box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539640" y="1700640"/>
            <a:ext cx="4039920" cy="714960"/>
          </a:xfrm>
          <a:prstGeom prst="rect">
            <a:avLst/>
          </a:prstGeom>
          <a:noFill/>
          <a:ln>
            <a:noFill/>
          </a:ln>
        </p:spPr>
        <p:txBody>
          <a:bodyPr lIns="146160" rIns="90000" tIns="91440" bIns="45000" anchor="ctr"/>
          <a:p>
            <a:pPr>
              <a:lnSpc>
                <a:spcPct val="100000"/>
              </a:lnSpc>
            </a:pPr>
            <a:r>
              <a:rPr b="1" lang="de-DE" sz="23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Allgemein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78" name="TextShape 3"/>
          <p:cNvSpPr txBox="1"/>
          <p:nvPr/>
        </p:nvSpPr>
        <p:spPr>
          <a:xfrm>
            <a:off x="179640" y="2421000"/>
            <a:ext cx="4968360" cy="395100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/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Statische Methode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Struktur und Ablauf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Parameter und Anweisungen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Findet nach Black-Box-Test statt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79" name="TextShape 4"/>
          <p:cNvSpPr txBox="1"/>
          <p:nvPr/>
        </p:nvSpPr>
        <p:spPr>
          <a:xfrm>
            <a:off x="5196960" y="1700640"/>
            <a:ext cx="4041360" cy="714960"/>
          </a:xfrm>
          <a:prstGeom prst="rect">
            <a:avLst/>
          </a:prstGeom>
          <a:noFill/>
          <a:ln>
            <a:noFill/>
          </a:ln>
        </p:spPr>
        <p:txBody>
          <a:bodyPr lIns="146160" rIns="90000" tIns="91440" bIns="45000" anchor="ctr"/>
          <a:p>
            <a:pPr>
              <a:lnSpc>
                <a:spcPct val="100000"/>
              </a:lnSpc>
            </a:pPr>
            <a:r>
              <a:rPr b="1" lang="de-DE" sz="23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Ausführung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180" name="Inhaltsplatzhalter 6" descr=""/>
          <p:cNvPicPr/>
          <p:nvPr/>
        </p:nvPicPr>
        <p:blipFill>
          <a:blip r:embed="rId1"/>
          <a:stretch/>
        </p:blipFill>
        <p:spPr>
          <a:xfrm>
            <a:off x="5546160" y="4725000"/>
            <a:ext cx="485280" cy="676080"/>
          </a:xfrm>
          <a:prstGeom prst="rect">
            <a:avLst/>
          </a:prstGeom>
          <a:ln>
            <a:noFill/>
          </a:ln>
        </p:spPr>
      </p:pic>
      <p:pic>
        <p:nvPicPr>
          <p:cNvPr id="181" name="Inhaltsplatzhalter 6" descr=""/>
          <p:cNvPicPr/>
          <p:nvPr/>
        </p:nvPicPr>
        <p:blipFill>
          <a:blip r:embed="rId2"/>
          <a:stretch/>
        </p:blipFill>
        <p:spPr>
          <a:xfrm>
            <a:off x="6134760" y="3084480"/>
            <a:ext cx="485280" cy="676080"/>
          </a:xfrm>
          <a:prstGeom prst="rect">
            <a:avLst/>
          </a:prstGeom>
          <a:ln>
            <a:noFill/>
          </a:ln>
        </p:spPr>
      </p:pic>
      <p:pic>
        <p:nvPicPr>
          <p:cNvPr id="182" name="Inhaltsplatzhalter 6" descr=""/>
          <p:cNvPicPr/>
          <p:nvPr/>
        </p:nvPicPr>
        <p:blipFill>
          <a:blip r:embed="rId3"/>
          <a:stretch/>
        </p:blipFill>
        <p:spPr>
          <a:xfrm>
            <a:off x="5380560" y="5311440"/>
            <a:ext cx="485280" cy="676080"/>
          </a:xfrm>
          <a:prstGeom prst="rect">
            <a:avLst/>
          </a:prstGeom>
          <a:ln>
            <a:noFill/>
          </a:ln>
        </p:spPr>
      </p:pic>
      <p:pic>
        <p:nvPicPr>
          <p:cNvPr id="183" name="Inhaltsplatzhalter 6" descr=""/>
          <p:cNvPicPr/>
          <p:nvPr/>
        </p:nvPicPr>
        <p:blipFill>
          <a:blip r:embed="rId4"/>
          <a:stretch/>
        </p:blipFill>
        <p:spPr>
          <a:xfrm>
            <a:off x="5749200" y="5310720"/>
            <a:ext cx="485280" cy="676080"/>
          </a:xfrm>
          <a:prstGeom prst="rect">
            <a:avLst/>
          </a:prstGeom>
          <a:ln>
            <a:noFill/>
          </a:ln>
        </p:spPr>
      </p:pic>
      <p:pic>
        <p:nvPicPr>
          <p:cNvPr id="184" name="Inhaltsplatzhalter 6" descr=""/>
          <p:cNvPicPr/>
          <p:nvPr/>
        </p:nvPicPr>
        <p:blipFill>
          <a:blip r:embed="rId5"/>
          <a:stretch/>
        </p:blipFill>
        <p:spPr>
          <a:xfrm>
            <a:off x="6747840" y="4725000"/>
            <a:ext cx="485280" cy="676080"/>
          </a:xfrm>
          <a:prstGeom prst="rect">
            <a:avLst/>
          </a:prstGeom>
          <a:ln>
            <a:noFill/>
          </a:ln>
        </p:spPr>
      </p:pic>
      <p:pic>
        <p:nvPicPr>
          <p:cNvPr id="185" name="Inhaltsplatzhalter 6" descr=""/>
          <p:cNvPicPr/>
          <p:nvPr/>
        </p:nvPicPr>
        <p:blipFill>
          <a:blip r:embed="rId6"/>
          <a:stretch/>
        </p:blipFill>
        <p:spPr>
          <a:xfrm>
            <a:off x="6593760" y="5310720"/>
            <a:ext cx="485280" cy="676080"/>
          </a:xfrm>
          <a:prstGeom prst="rect">
            <a:avLst/>
          </a:prstGeom>
          <a:ln>
            <a:noFill/>
          </a:ln>
        </p:spPr>
      </p:pic>
      <p:pic>
        <p:nvPicPr>
          <p:cNvPr id="186" name="Inhaltsplatzhalter 6" descr=""/>
          <p:cNvPicPr/>
          <p:nvPr/>
        </p:nvPicPr>
        <p:blipFill>
          <a:blip r:embed="rId7"/>
          <a:stretch/>
        </p:blipFill>
        <p:spPr>
          <a:xfrm>
            <a:off x="6966720" y="5311440"/>
            <a:ext cx="485280" cy="676080"/>
          </a:xfrm>
          <a:prstGeom prst="rect">
            <a:avLst/>
          </a:prstGeom>
          <a:ln>
            <a:noFill/>
          </a:ln>
        </p:spPr>
      </p:pic>
      <p:pic>
        <p:nvPicPr>
          <p:cNvPr id="187" name="Inhaltsplatzhalter 6" descr=""/>
          <p:cNvPicPr/>
          <p:nvPr/>
        </p:nvPicPr>
        <p:blipFill>
          <a:blip r:embed="rId8"/>
          <a:stretch/>
        </p:blipFill>
        <p:spPr>
          <a:xfrm>
            <a:off x="5675040" y="3789000"/>
            <a:ext cx="485280" cy="676080"/>
          </a:xfrm>
          <a:prstGeom prst="rect">
            <a:avLst/>
          </a:prstGeom>
          <a:ln>
            <a:noFill/>
          </a:ln>
        </p:spPr>
      </p:pic>
      <p:pic>
        <p:nvPicPr>
          <p:cNvPr id="188" name="Inhaltsplatzhalter 6" descr=""/>
          <p:cNvPicPr/>
          <p:nvPr/>
        </p:nvPicPr>
        <p:blipFill>
          <a:blip r:embed="rId9"/>
          <a:stretch/>
        </p:blipFill>
        <p:spPr>
          <a:xfrm>
            <a:off x="6593760" y="3760920"/>
            <a:ext cx="485280" cy="676080"/>
          </a:xfrm>
          <a:prstGeom prst="rect">
            <a:avLst/>
          </a:prstGeom>
          <a:ln>
            <a:noFill/>
          </a:ln>
        </p:spPr>
      </p:pic>
      <p:pic>
        <p:nvPicPr>
          <p:cNvPr id="189" name="Grafik 15" descr=""/>
          <p:cNvPicPr/>
          <p:nvPr/>
        </p:nvPicPr>
        <p:blipFill>
          <a:blip r:embed="rId10"/>
          <a:stretch/>
        </p:blipFill>
        <p:spPr>
          <a:xfrm>
            <a:off x="6225120" y="2619000"/>
            <a:ext cx="304560" cy="426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8" dur="indefinite" restart="never" nodeType="tmRoot">
          <p:childTnLst>
            <p:seq>
              <p:cTn id="379" dur="indefinite" nodeType="mainSeq">
                <p:childTnLst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4" dur="500"/>
                                        <p:tgtEl>
                                          <p:spTgt spid="177">
                                            <p:txEl>
                                              <p:p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9" dur="500"/>
                                        <p:tgtEl>
                                          <p:spTgt spid="178">
                                            <p:txEl>
                                              <p:p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4" dur="500"/>
                                        <p:tgtEl>
                                          <p:spTgt spid="178">
                                            <p:txEl>
                                              <p:pRg st="19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40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9" dur="500"/>
                                        <p:tgtEl>
                                          <p:spTgt spid="178">
                                            <p:txEl>
                                              <p:pRg st="40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4" dur="500"/>
                                        <p:tgtEl>
                                          <p:spTgt spid="179">
                                            <p:txEl>
                                              <p:p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67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9" dur="500"/>
                                        <p:tgtEl>
                                          <p:spTgt spid="178">
                                            <p:txEl>
                                              <p:pRg st="67" end="1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457200" y="15552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/>
          <a:p>
            <a:pPr>
              <a:lnSpc>
                <a:spcPct val="100000"/>
              </a:lnSpc>
            </a:pPr>
            <a:r>
              <a:rPr b="1" lang="de-DE" sz="4500" spc="-1" strike="noStrike">
                <a:solidFill>
                  <a:srgbClr val="f0ad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White-Box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457200" y="1775160"/>
            <a:ext cx="8229240" cy="462528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/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de-DE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Durchführung: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731520" indent="-273960">
              <a:lnSpc>
                <a:spcPct val="100000"/>
              </a:lnSpc>
              <a:buClr>
                <a:srgbClr val="60b5cc"/>
              </a:buClr>
              <a:buSzPct val="90000"/>
              <a:buFont typeface="Symbol"/>
              <a:buChar char="-"/>
            </a:pPr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Durchlauf der einzelnen Anweisungen und Bedingungen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731520" indent="-273960">
              <a:lnSpc>
                <a:spcPct val="100000"/>
              </a:lnSpc>
              <a:buClr>
                <a:srgbClr val="60b5cc"/>
              </a:buClr>
              <a:buSzPct val="90000"/>
              <a:buFont typeface="Symbol"/>
              <a:buChar char="-"/>
            </a:pPr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Überprüfung der Arrays und übergebene Parameter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731520" indent="-273960">
              <a:lnSpc>
                <a:spcPct val="100000"/>
              </a:lnSpc>
              <a:buClr>
                <a:srgbClr val="60b5cc"/>
              </a:buClr>
              <a:buSzPct val="90000"/>
              <a:buFont typeface="Symbol"/>
              <a:buChar char="-"/>
            </a:pPr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Richtige Nutzung der Operatoren und Funktionsweisen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731520" indent="-273960">
              <a:lnSpc>
                <a:spcPct val="100000"/>
              </a:lnSpc>
              <a:buClr>
                <a:srgbClr val="60b5cc"/>
              </a:buClr>
              <a:buSzPct val="90000"/>
              <a:buFont typeface="Symbol"/>
              <a:buChar char="-"/>
            </a:pPr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Korrekte Verwendung  der Vererbung einzelner Attribute und Methoden, sowie Implementierung verschiedener Klassen oder Interfaces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450" dur="indefinite" restart="never" nodeType="tmRoot">
          <p:childTnLst>
            <p:seq>
              <p:cTn id="451" dur="indefinite" nodeType="mainSeq">
                <p:childTnLst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6" dur="500"/>
                                        <p:tgtEl>
                                          <p:spTgt spid="191">
                                            <p:txEl>
                                              <p:p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4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1" dur="500"/>
                                        <p:tgtEl>
                                          <p:spTgt spid="191">
                                            <p:txEl>
                                              <p:pRg st="14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66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4" dur="500"/>
                                        <p:tgtEl>
                                          <p:spTgt spid="191">
                                            <p:txEl>
                                              <p:pRg st="66" end="1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14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7" dur="500"/>
                                        <p:tgtEl>
                                          <p:spTgt spid="191">
                                            <p:txEl>
                                              <p:pRg st="114" end="1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66" end="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0" dur="500"/>
                                        <p:tgtEl>
                                          <p:spTgt spid="191">
                                            <p:txEl>
                                              <p:pRg st="166" end="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57200" y="15552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/>
          <a:p>
            <a:pPr>
              <a:lnSpc>
                <a:spcPct val="100000"/>
              </a:lnSpc>
            </a:pPr>
            <a:r>
              <a:rPr b="1" lang="de-DE" sz="4500" spc="-1" strike="noStrike">
                <a:solidFill>
                  <a:srgbClr val="f0ad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White-Box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193" name="Inhaltsplatzhalter 3" descr=""/>
          <p:cNvPicPr/>
          <p:nvPr/>
        </p:nvPicPr>
        <p:blipFill>
          <a:blip r:embed="rId1"/>
          <a:stretch/>
        </p:blipFill>
        <p:spPr>
          <a:xfrm>
            <a:off x="683640" y="2493000"/>
            <a:ext cx="7762680" cy="3466800"/>
          </a:xfrm>
          <a:prstGeom prst="rect">
            <a:avLst/>
          </a:prstGeom>
          <a:ln>
            <a:noFill/>
          </a:ln>
        </p:spPr>
      </p:pic>
      <p:sp>
        <p:nvSpPr>
          <p:cNvPr id="194" name="CustomShape 2"/>
          <p:cNvSpPr/>
          <p:nvPr/>
        </p:nvSpPr>
        <p:spPr>
          <a:xfrm>
            <a:off x="1979640" y="4513680"/>
            <a:ext cx="287640" cy="575640"/>
          </a:xfrm>
          <a:prstGeom prst="up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3"/>
          <p:cNvSpPr/>
          <p:nvPr/>
        </p:nvSpPr>
        <p:spPr>
          <a:xfrm>
            <a:off x="6084000" y="4513680"/>
            <a:ext cx="287640" cy="575640"/>
          </a:xfrm>
          <a:prstGeom prst="up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4"/>
          <p:cNvSpPr/>
          <p:nvPr/>
        </p:nvSpPr>
        <p:spPr>
          <a:xfrm>
            <a:off x="1152000" y="5087880"/>
            <a:ext cx="18000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Anweisungen/ Testmenge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5"/>
          <p:cNvSpPr/>
          <p:nvPr/>
        </p:nvSpPr>
        <p:spPr>
          <a:xfrm>
            <a:off x="5652000" y="5226480"/>
            <a:ext cx="1692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Überprüfung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6"/>
          <p:cNvSpPr/>
          <p:nvPr/>
        </p:nvSpPr>
        <p:spPr>
          <a:xfrm>
            <a:off x="1988640" y="1573920"/>
            <a:ext cx="13233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Point of Control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PoC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7"/>
          <p:cNvSpPr/>
          <p:nvPr/>
        </p:nvSpPr>
        <p:spPr>
          <a:xfrm>
            <a:off x="2861640" y="2281320"/>
            <a:ext cx="557640" cy="1579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aa9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8"/>
          <p:cNvSpPr/>
          <p:nvPr/>
        </p:nvSpPr>
        <p:spPr>
          <a:xfrm flipH="1">
            <a:off x="5075280" y="2497320"/>
            <a:ext cx="935640" cy="150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aa9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9"/>
          <p:cNvSpPr/>
          <p:nvPr/>
        </p:nvSpPr>
        <p:spPr>
          <a:xfrm>
            <a:off x="5903640" y="1573920"/>
            <a:ext cx="18003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Point of Observation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PoO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1" dur="indefinite" restart="never" nodeType="tmRoot">
          <p:childTnLst>
            <p:seq>
              <p:cTn id="472" dur="indefinite" nodeType="mainSeq">
                <p:childTnLst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47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82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3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4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86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7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2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3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4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6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7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457200" y="15552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/>
          <a:p>
            <a:pPr>
              <a:lnSpc>
                <a:spcPct val="100000"/>
              </a:lnSpc>
            </a:pPr>
            <a:r>
              <a:rPr b="1" lang="de-DE" sz="4500" spc="-1" strike="noStrike">
                <a:solidFill>
                  <a:srgbClr val="f0ad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White-Box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203" name="Inhaltsplatzhalter 3" descr=""/>
          <p:cNvPicPr/>
          <p:nvPr/>
        </p:nvPicPr>
        <p:blipFill>
          <a:blip r:embed="rId1"/>
          <a:stretch/>
        </p:blipFill>
        <p:spPr>
          <a:xfrm>
            <a:off x="2123640" y="1700640"/>
            <a:ext cx="4750560" cy="4525560"/>
          </a:xfrm>
          <a:prstGeom prst="rect">
            <a:avLst/>
          </a:prstGeom>
          <a:ln>
            <a:noFill/>
          </a:ln>
        </p:spPr>
      </p:pic>
      <p:sp>
        <p:nvSpPr>
          <p:cNvPr id="204" name="Line 2"/>
          <p:cNvSpPr/>
          <p:nvPr/>
        </p:nvSpPr>
        <p:spPr>
          <a:xfrm>
            <a:off x="4211640" y="2204640"/>
            <a:ext cx="360" cy="36000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5" name="Line 3"/>
          <p:cNvSpPr/>
          <p:nvPr/>
        </p:nvSpPr>
        <p:spPr>
          <a:xfrm>
            <a:off x="4211640" y="3068640"/>
            <a:ext cx="360" cy="432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6" name="Line 4"/>
          <p:cNvSpPr/>
          <p:nvPr/>
        </p:nvSpPr>
        <p:spPr>
          <a:xfrm flipH="1">
            <a:off x="3347640" y="3789000"/>
            <a:ext cx="50400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7" name="CustomShape 5"/>
          <p:cNvSpPr/>
          <p:nvPr/>
        </p:nvSpPr>
        <p:spPr>
          <a:xfrm>
            <a:off x="2925720" y="4077000"/>
            <a:ext cx="1213560" cy="337320"/>
          </a:xfrm>
          <a:prstGeom prst="bentConnector3">
            <a:avLst>
              <a:gd name="adj1" fmla="val 24"/>
            </a:avLst>
          </a:prstGeom>
          <a:noFill/>
          <a:ln>
            <a:solidFill>
              <a:srgbClr val="ff0000"/>
            </a:solidFill>
            <a:round/>
          </a:ln>
          <a:effectLst>
            <a:outerShdw blurRad="39000" dir="5400000" dist="25400" rotWithShape="0">
              <a:srgbClr val="000000">
                <a:alpha val="38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8" name="Line 6"/>
          <p:cNvSpPr/>
          <p:nvPr/>
        </p:nvSpPr>
        <p:spPr>
          <a:xfrm>
            <a:off x="4159440" y="4414320"/>
            <a:ext cx="0" cy="23868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9" name="CustomShape 7"/>
          <p:cNvSpPr/>
          <p:nvPr/>
        </p:nvSpPr>
        <p:spPr>
          <a:xfrm flipV="1">
            <a:off x="4572000" y="3336480"/>
            <a:ext cx="1729800" cy="1674720"/>
          </a:xfrm>
          <a:prstGeom prst="bentConnector3">
            <a:avLst>
              <a:gd name="adj1" fmla="val 99884"/>
            </a:avLst>
          </a:prstGeom>
          <a:noFill/>
          <a:ln>
            <a:solidFill>
              <a:srgbClr val="ff0000"/>
            </a:solidFill>
            <a:round/>
          </a:ln>
          <a:effectLst>
            <a:outerShdw blurRad="39000" dir="5400000" dist="25400" rotWithShape="0">
              <a:srgbClr val="000000">
                <a:alpha val="38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0" name="CustomShape 8"/>
          <p:cNvSpPr/>
          <p:nvPr/>
        </p:nvSpPr>
        <p:spPr>
          <a:xfrm>
            <a:off x="4644000" y="2799720"/>
            <a:ext cx="1657800" cy="837000"/>
          </a:xfrm>
          <a:prstGeom prst="bentConnector3">
            <a:avLst>
              <a:gd name="adj1" fmla="val 99473"/>
            </a:avLst>
          </a:prstGeom>
          <a:noFill/>
          <a:ln>
            <a:solidFill>
              <a:srgbClr val="ff0000"/>
            </a:solidFill>
            <a:round/>
          </a:ln>
          <a:effectLst>
            <a:outerShdw blurRad="39000" dir="5400000" dist="25400" rotWithShape="0">
              <a:srgbClr val="000000">
                <a:alpha val="38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1" name="Line 9"/>
          <p:cNvSpPr/>
          <p:nvPr/>
        </p:nvSpPr>
        <p:spPr>
          <a:xfrm flipH="1">
            <a:off x="4499640" y="3789000"/>
            <a:ext cx="576360" cy="360"/>
          </a:xfrm>
          <a:prstGeom prst="line">
            <a:avLst/>
          </a:prstGeom>
          <a:ln>
            <a:rou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212" name="CustomShape 10"/>
          <p:cNvSpPr/>
          <p:nvPr/>
        </p:nvSpPr>
        <p:spPr>
          <a:xfrm flipV="1" rot="10800000">
            <a:off x="5514480" y="4420080"/>
            <a:ext cx="1302120" cy="337320"/>
          </a:xfrm>
          <a:prstGeom prst="bentConnector3">
            <a:avLst>
              <a:gd name="adj1" fmla="val 136"/>
            </a:avLst>
          </a:prstGeom>
          <a:noFill/>
          <a:ln>
            <a:round/>
          </a:ln>
          <a:effectLst>
            <a:outerShdw blurRad="39000" dir="5400000" dist="25400" rotWithShape="0">
              <a:srgbClr val="000000">
                <a:alpha val="38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213" name="Line 11"/>
          <p:cNvSpPr/>
          <p:nvPr/>
        </p:nvSpPr>
        <p:spPr>
          <a:xfrm>
            <a:off x="4211640" y="5301000"/>
            <a:ext cx="0" cy="360000"/>
          </a:xfrm>
          <a:prstGeom prst="line">
            <a:avLst/>
          </a:prstGeom>
          <a:ln>
            <a:rou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214" name="Line 12"/>
          <p:cNvSpPr/>
          <p:nvPr/>
        </p:nvSpPr>
        <p:spPr>
          <a:xfrm>
            <a:off x="4211640" y="3068640"/>
            <a:ext cx="360" cy="432360"/>
          </a:xfrm>
          <a:prstGeom prst="line">
            <a:avLst/>
          </a:prstGeom>
          <a:ln>
            <a:rou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215" name="Line 13"/>
          <p:cNvSpPr/>
          <p:nvPr/>
        </p:nvSpPr>
        <p:spPr>
          <a:xfrm>
            <a:off x="4211640" y="4401360"/>
            <a:ext cx="360" cy="263520"/>
          </a:xfrm>
          <a:prstGeom prst="line">
            <a:avLst/>
          </a:prstGeom>
          <a:ln>
            <a:rou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</p:spTree>
  </p:cSld>
  <p:timing>
    <p:tnLst>
      <p:par>
        <p:cTn id="514" dur="indefinite" restart="never" nodeType="tmRoot">
          <p:childTnLst>
            <p:seq>
              <p:cTn id="515" dur="indefinite" nodeType="mainSeq">
                <p:childTnLst>
                  <p:par>
                    <p:cTn id="516" fill="hold">
                      <p:stCondLst>
                        <p:cond delay="indefinite"/>
                      </p:stCondLst>
                      <p:childTnLst>
                        <p:par>
                          <p:cTn id="517" fill="hold">
                            <p:stCondLst>
                              <p:cond delay="0"/>
                            </p:stCondLst>
                            <p:childTnLst>
                              <p:par>
                                <p:cTn id="518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52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>
                      <p:stCondLst>
                        <p:cond delay="indefinite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52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6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52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9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53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2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53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5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53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8" fill="hold">
                      <p:stCondLst>
                        <p:cond delay="indefinite"/>
                      </p:stCondLst>
                      <p:childTnLst>
                        <p:par>
                          <p:cTn id="539" fill="hold">
                            <p:stCondLst>
                              <p:cond delay="0"/>
                            </p:stCondLst>
                            <p:childTnLst>
                              <p:par>
                                <p:cTn id="540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54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3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54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>
                      <p:stCondLst>
                        <p:cond delay="indefinite"/>
                      </p:stCondLst>
                      <p:childTnLst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550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55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4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55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55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0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56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457200" y="15552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/>
          <a:p>
            <a:pPr>
              <a:lnSpc>
                <a:spcPct val="100000"/>
              </a:lnSpc>
            </a:pPr>
            <a:r>
              <a:rPr b="1" lang="de-DE" sz="4500" spc="-1" strike="noStrike">
                <a:solidFill>
                  <a:srgbClr val="f0ad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Zusammenfassung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457200" y="1775160"/>
            <a:ext cx="8229240" cy="462528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/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Statischer Test: 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731520" indent="-273960">
              <a:lnSpc>
                <a:spcPct val="100000"/>
              </a:lnSpc>
              <a:buClr>
                <a:srgbClr val="60b5cc"/>
              </a:buClr>
              <a:buSzPct val="90000"/>
              <a:buFont typeface="Wingdings" charset="2"/>
              <a:buChar char="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schnell und einfach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731520" indent="-273960">
              <a:lnSpc>
                <a:spcPct val="100000"/>
              </a:lnSpc>
              <a:buClr>
                <a:srgbClr val="60b5cc"/>
              </a:buClr>
              <a:buSzPct val="90000"/>
              <a:buFont typeface="Wingdings" charset="2"/>
              <a:buChar char="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Deckt nicht alle Szenarien ab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Dynamischer Test: 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731520" indent="-273960">
              <a:lnSpc>
                <a:spcPct val="100000"/>
              </a:lnSpc>
              <a:buClr>
                <a:srgbClr val="60b5cc"/>
              </a:buClr>
              <a:buSzPct val="90000"/>
              <a:buFont typeface="Wingdings" charset="2"/>
              <a:buChar char="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Deckt Ausführungsszenarien ab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731520" indent="-273960">
              <a:lnSpc>
                <a:spcPct val="100000"/>
              </a:lnSpc>
              <a:buClr>
                <a:srgbClr val="60b5cc"/>
              </a:buClr>
              <a:buSzPct val="90000"/>
              <a:buFont typeface="Wingdings" charset="2"/>
              <a:buChar char="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wesentlich aufwändiger als statische Tests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Black und White Box: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731520" indent="-273960">
              <a:lnSpc>
                <a:spcPct val="100000"/>
              </a:lnSpc>
              <a:buClr>
                <a:srgbClr val="60b5cc"/>
              </a:buClr>
              <a:buSzPct val="90000"/>
              <a:buFont typeface="Wingdings" charset="2"/>
              <a:buChar char="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Beliebte Methoden für die Testverfahren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563" dur="indefinite" restart="never" nodeType="tmRoot">
          <p:childTnLst>
            <p:seq>
              <p:cTn id="5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15552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/>
          <a:p>
            <a:pPr>
              <a:lnSpc>
                <a:spcPct val="100000"/>
              </a:lnSpc>
            </a:pPr>
            <a:r>
              <a:rPr b="1" lang="de-DE" sz="4500" spc="-1" strike="noStrike">
                <a:solidFill>
                  <a:srgbClr val="f0ad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Ziel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457200" y="1775160"/>
            <a:ext cx="8229240" cy="462528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/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Erkennung der Softwarefehler ist wichtig für den reibungslosen Ablauf eines Programms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Kenntnis über Testmethoden, um Fehlersuche zu erleichtern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-&gt; Je später Fehler entdeckt werden, desto aufwändiger ist ihre Behebung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" dur="500"/>
                                        <p:tgtEl>
                                          <p:spTgt spid="131">
                                            <p:txEl>
                                              <p:pRg st="0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86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500"/>
                                        <p:tgtEl>
                                          <p:spTgt spid="131">
                                            <p:txEl>
                                              <p:pRg st="86" end="1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45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" dur="500"/>
                                        <p:tgtEl>
                                          <p:spTgt spid="131">
                                            <p:txEl>
                                              <p:pRg st="145" end="2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15552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/>
          <a:p>
            <a:pPr>
              <a:lnSpc>
                <a:spcPct val="100000"/>
              </a:lnSpc>
            </a:pPr>
            <a:r>
              <a:rPr b="1" lang="de-DE" sz="4500" spc="-1" strike="noStrike">
                <a:solidFill>
                  <a:srgbClr val="f0ad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Statischer Test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457200" y="1775160"/>
            <a:ext cx="8229240" cy="462528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/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ohne Testdaten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Analyse des Codes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Keine Ausführung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Review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Statische Analyse 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20" dur="indefinite" restart="never" nodeType="tmRoot">
          <p:childTnLst>
            <p:seq>
              <p:cTn id="21" dur="indefinite" nodeType="mainSeq">
                <p:childTnLst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" dur="500"/>
                                        <p:tgtEl>
                                          <p:spTgt spid="133">
                                            <p:txEl>
                                              <p:p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5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" dur="500"/>
                                        <p:tgtEl>
                                          <p:spTgt spid="133">
                                            <p:txEl>
                                              <p:pRg st="15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33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" dur="500"/>
                                        <p:tgtEl>
                                          <p:spTgt spid="133">
                                            <p:txEl>
                                              <p:pRg st="33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50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" dur="500"/>
                                        <p:tgtEl>
                                          <p:spTgt spid="133">
                                            <p:txEl>
                                              <p:pRg st="50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57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" dur="500"/>
                                        <p:tgtEl>
                                          <p:spTgt spid="133">
                                            <p:txEl>
                                              <p:pRg st="57" end="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15552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/>
          <a:p>
            <a:pPr>
              <a:lnSpc>
                <a:spcPct val="100000"/>
              </a:lnSpc>
            </a:pPr>
            <a:r>
              <a:rPr b="1" lang="de-DE" sz="4500" spc="-1" strike="noStrike">
                <a:solidFill>
                  <a:srgbClr val="f0ad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Review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457200" y="1775160"/>
            <a:ext cx="8229240" cy="462528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/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Manuelle Prüfung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Frühzeitiges Erkennen von Fehlern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Eliminierung grober Fehler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>
                <p:childTnLst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3" dur="500"/>
                                        <p:tgtEl>
                                          <p:spTgt spid="135">
                                            <p:txEl>
                                              <p:p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7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" dur="500"/>
                                        <p:tgtEl>
                                          <p:spTgt spid="135">
                                            <p:txEl>
                                              <p:pRg st="17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51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" dur="500"/>
                                        <p:tgtEl>
                                          <p:spTgt spid="135">
                                            <p:txEl>
                                              <p:pRg st="51" end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15552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/>
          <a:p>
            <a:pPr>
              <a:lnSpc>
                <a:spcPct val="100000"/>
              </a:lnSpc>
            </a:pPr>
            <a:r>
              <a:rPr b="1" lang="de-DE" sz="4500" spc="-1" strike="noStrike">
                <a:solidFill>
                  <a:srgbClr val="f0ad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Statische Analyse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457200" y="1775160"/>
            <a:ext cx="8229240" cy="462528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/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Werkzeugunterstützt (Bsp. Compiler)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731520" indent="-273960">
              <a:lnSpc>
                <a:spcPct val="100000"/>
              </a:lnSpc>
              <a:buClr>
                <a:srgbClr val="60b5cc"/>
              </a:buClr>
              <a:buSzPct val="90000"/>
              <a:buFont typeface="Wingdings" charset="2"/>
              <a:buChar char="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Wird Syntax eingehalten?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731520" indent="-273960">
              <a:lnSpc>
                <a:spcPct val="100000"/>
              </a:lnSpc>
              <a:buClr>
                <a:srgbClr val="60b5cc"/>
              </a:buClr>
              <a:buSzPct val="90000"/>
              <a:buFont typeface="Wingdings" charset="2"/>
              <a:buChar char="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Werden Programmrichtlinien eingehalten?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Ist dem White Box Test zuzuordnen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64" dur="indefinite" restart="never" nodeType="tmRoot">
          <p:childTnLst>
            <p:seq>
              <p:cTn id="65" dur="indefinite" nodeType="mainSeq">
                <p:childTnLst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0" dur="500"/>
                                        <p:tgtEl>
                                          <p:spTgt spid="137">
                                            <p:txEl>
                                              <p:pRg st="0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6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5" dur="500"/>
                                        <p:tgtEl>
                                          <p:spTgt spid="137">
                                            <p:txEl>
                                              <p:pRg st="36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61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" dur="500"/>
                                        <p:tgtEl>
                                          <p:spTgt spid="137">
                                            <p:txEl>
                                              <p:pRg st="61" end="1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01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" dur="500"/>
                                        <p:tgtEl>
                                          <p:spTgt spid="137">
                                            <p:txEl>
                                              <p:pRg st="101" end="1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15552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/>
          <a:p>
            <a:pPr>
              <a:lnSpc>
                <a:spcPct val="100000"/>
              </a:lnSpc>
            </a:pPr>
            <a:r>
              <a:rPr b="1" lang="de-DE" sz="4500" spc="-1" strike="noStrike">
                <a:solidFill>
                  <a:srgbClr val="f0ad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Dynamischer Test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457200" y="16286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/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Ausführung des Codes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Strukturorientiert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Funktionsorientiert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Diversifizierender Test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Black und White Box Verfahren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84" dur="indefinite" restart="never" nodeType="tmRoot">
          <p:childTnLst>
            <p:seq>
              <p:cTn id="85" dur="indefinite" nodeType="mainSeq">
                <p:childTnLst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" dur="500"/>
                                        <p:tgtEl>
                                          <p:spTgt spid="139">
                                            <p:txEl>
                                              <p:p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1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5" dur="500"/>
                                        <p:tgtEl>
                                          <p:spTgt spid="139">
                                            <p:txEl>
                                              <p:pRg st="21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0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0" dur="500"/>
                                        <p:tgtEl>
                                          <p:spTgt spid="139">
                                            <p:txEl>
                                              <p:pRg st="40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60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5" dur="500"/>
                                        <p:tgtEl>
                                          <p:spTgt spid="139">
                                            <p:txEl>
                                              <p:pRg st="60" end="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84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0" dur="500"/>
                                        <p:tgtEl>
                                          <p:spTgt spid="139">
                                            <p:txEl>
                                              <p:pRg st="84" end="1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15552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/>
          <a:p>
            <a:pPr>
              <a:lnSpc>
                <a:spcPct val="100000"/>
              </a:lnSpc>
            </a:pPr>
            <a:r>
              <a:rPr b="1" lang="de-DE" sz="4500" spc="-1" strike="noStrike">
                <a:solidFill>
                  <a:srgbClr val="f0ad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Strukturorientiert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457200" y="1775160"/>
            <a:ext cx="8229240" cy="462528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/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Kontrollfluss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731520" indent="-273960">
              <a:lnSpc>
                <a:spcPct val="100000"/>
              </a:lnSpc>
              <a:buClr>
                <a:srgbClr val="60b5cc"/>
              </a:buClr>
              <a:buSzPct val="90000"/>
              <a:buFont typeface="Wingdings" charset="2"/>
              <a:buChar char="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Überprüfung ob alle Funktionen richtig und in der richtigen Reihenfolge ablaufen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Datenfluss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731520" indent="-273960">
              <a:lnSpc>
                <a:spcPct val="100000"/>
              </a:lnSpc>
              <a:buClr>
                <a:srgbClr val="60b5cc"/>
              </a:buClr>
              <a:buSzPct val="90000"/>
              <a:buFont typeface="Wingdings" charset="2"/>
              <a:buChar char="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Überprüfung ob Daten in der richtigen Form mit den erwarteten Werte im Programm auftreten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111" dur="indefinite" restart="never" nodeType="tmRoot">
          <p:childTnLst>
            <p:seq>
              <p:cTn id="112" dur="indefinite" nodeType="mainSeq">
                <p:childTnLst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7" dur="500"/>
                                        <p:tgtEl>
                                          <p:spTgt spid="141">
                                            <p:txEl>
                                              <p:p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4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2" dur="500"/>
                                        <p:tgtEl>
                                          <p:spTgt spid="141">
                                            <p:txEl>
                                              <p:pRg st="14" end="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95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7" dur="500"/>
                                        <p:tgtEl>
                                          <p:spTgt spid="141">
                                            <p:txEl>
                                              <p:pRg st="95" end="1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06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2" dur="500"/>
                                        <p:tgtEl>
                                          <p:spTgt spid="141">
                                            <p:txEl>
                                              <p:pRg st="106" end="1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15552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/>
          <a:p>
            <a:pPr>
              <a:lnSpc>
                <a:spcPct val="100000"/>
              </a:lnSpc>
            </a:pPr>
            <a:r>
              <a:rPr b="1" lang="de-DE" sz="4500" spc="-1" strike="noStrike">
                <a:solidFill>
                  <a:srgbClr val="f0ad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Funktionsorientiert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457200" y="1775160"/>
            <a:ext cx="8229240" cy="462528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/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Test gegen eine Spezifikation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Ursache Wirkung Analyse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731520" indent="-273960">
              <a:lnSpc>
                <a:spcPct val="100000"/>
              </a:lnSpc>
              <a:buClr>
                <a:srgbClr val="60b5cc"/>
              </a:buClr>
              <a:buSzPct val="90000"/>
              <a:buFont typeface="Wingdings" charset="2"/>
              <a:buChar char="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Führt Ursache zum Ergebnis? 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Positivtest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731520" indent="-273960">
              <a:lnSpc>
                <a:spcPct val="100000"/>
              </a:lnSpc>
              <a:buClr>
                <a:srgbClr val="60b5cc"/>
              </a:buClr>
              <a:buSzPct val="90000"/>
              <a:buFont typeface="Wingdings" charset="2"/>
              <a:buChar char="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Werden die Anforderungen erfüllt?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Negativtest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731520" indent="-273960">
              <a:lnSpc>
                <a:spcPct val="100000"/>
              </a:lnSpc>
              <a:buClr>
                <a:srgbClr val="60b5cc"/>
              </a:buClr>
              <a:buSzPct val="90000"/>
              <a:buFont typeface="Wingdings" charset="2"/>
              <a:buChar char="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Wie reagiert die Anwendung auf unerwartete Eingaben? (Robustheitstest)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133" dur="indefinite" restart="never" nodeType="tmRoot">
          <p:childTnLst>
            <p:seq>
              <p:cTn id="134" dur="indefinite" nodeType="mainSeq">
                <p:childTnLst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9" dur="500"/>
                                        <p:tgtEl>
                                          <p:spTgt spid="143">
                                            <p:txEl>
                                              <p:pRg st="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30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4" dur="500"/>
                                        <p:tgtEl>
                                          <p:spTgt spid="143">
                                            <p:txEl>
                                              <p:pRg st="30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54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7" dur="500"/>
                                        <p:tgtEl>
                                          <p:spTgt spid="143">
                                            <p:txEl>
                                              <p:pRg st="54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83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2" dur="500"/>
                                        <p:tgtEl>
                                          <p:spTgt spid="143">
                                            <p:txEl>
                                              <p:pRg st="83" end="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95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5" dur="500"/>
                                        <p:tgtEl>
                                          <p:spTgt spid="143">
                                            <p:txEl>
                                              <p:pRg st="95" end="1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29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0" dur="500"/>
                                        <p:tgtEl>
                                          <p:spTgt spid="143">
                                            <p:txEl>
                                              <p:pRg st="129" end="1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41" end="2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3" dur="500"/>
                                        <p:tgtEl>
                                          <p:spTgt spid="143">
                                            <p:txEl>
                                              <p:pRg st="141" end="2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15552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/>
          <a:p>
            <a:pPr>
              <a:lnSpc>
                <a:spcPct val="100000"/>
              </a:lnSpc>
            </a:pPr>
            <a:r>
              <a:rPr b="1" lang="de-DE" sz="4500" spc="-1" strike="noStrike">
                <a:solidFill>
                  <a:srgbClr val="f0ad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Diversifizierender Test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457200" y="1775160"/>
            <a:ext cx="8229240" cy="462528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/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Regressionstest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731520" indent="-273960">
              <a:lnSpc>
                <a:spcPct val="100000"/>
              </a:lnSpc>
              <a:buClr>
                <a:srgbClr val="60b5cc"/>
              </a:buClr>
              <a:buSzPct val="90000"/>
              <a:buFont typeface="Wingdings" charset="2"/>
              <a:buChar char="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Hat eine neue Version alte Funktionalitäten unangetastet gelassen?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Mutationstest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731520" indent="-273960">
              <a:lnSpc>
                <a:spcPct val="100000"/>
              </a:lnSpc>
              <a:buClr>
                <a:srgbClr val="60b5cc"/>
              </a:buClr>
              <a:buSzPct val="90000"/>
              <a:buFont typeface="Wingdings" charset="2"/>
              <a:buChar char="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Einführen von typischen Fehlern um die Testmethoden selber zu testen. Werden die Fehler nicht gefunden werden die Testmethoden erweitert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164" dur="indefinite" restart="never" nodeType="tmRoot">
          <p:childTnLst>
            <p:seq>
              <p:cTn id="165" dur="indefinite" nodeType="mainSeq">
                <p:childTnLst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0" dur="500"/>
                                        <p:tgtEl>
                                          <p:spTgt spid="145">
                                            <p:txEl>
                                              <p:p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6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3" dur="500"/>
                                        <p:tgtEl>
                                          <p:spTgt spid="145">
                                            <p:txEl>
                                              <p:pRg st="16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83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8" dur="500"/>
                                        <p:tgtEl>
                                          <p:spTgt spid="145">
                                            <p:txEl>
                                              <p:pRg st="83" end="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97" end="2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1" dur="500"/>
                                        <p:tgtEl>
                                          <p:spTgt spid="145">
                                            <p:txEl>
                                              <p:pRg st="97" end="2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85</TotalTime>
  <Application>LibreOffice/5.1.2.2.0$Linux_X86_64 LibreOffice_project/10m0$Build-2</Application>
  <Words>398</Words>
  <Paragraphs>122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2015-11-10T08:50:58Z</dcterms:created>
  <dc:creator>Kolbach Vivien</dc:creator>
  <dc:description/>
  <dc:language>en-GB</dc:language>
  <cp:lastModifiedBy/>
  <dcterms:modified xsi:type="dcterms:W3CDTF">2016-05-09T21:52:53Z</dcterms:modified>
  <cp:revision>24</cp:revision>
  <dc:subject/>
  <dc:title>Testmethoden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19</vt:i4>
  </property>
</Properties>
</file>