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1" r:id="rId4"/>
    <p:sldId id="258" r:id="rId5"/>
    <p:sldId id="260" r:id="rId6"/>
    <p:sldId id="257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70"/>
    <p:restoredTop sz="94694"/>
  </p:normalViewPr>
  <p:slideViewPr>
    <p:cSldViewPr snapToGrid="0" snapToObjects="1">
      <p:cViewPr>
        <p:scale>
          <a:sx n="125" d="100"/>
          <a:sy n="125" d="100"/>
        </p:scale>
        <p:origin x="55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6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9279-D72A-874B-813B-2FF31BCEC4D3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95FE6-7188-F941-8C4F-AD4B7A6E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705D3-4AE2-F64D-B2CD-A2C1513B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277" y="1477535"/>
            <a:ext cx="3175000" cy="9525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DA1AA8-AA33-EB4A-BB2E-962A3734CEED}"/>
              </a:ext>
            </a:extLst>
          </p:cNvPr>
          <p:cNvSpPr txBox="1"/>
          <p:nvPr/>
        </p:nvSpPr>
        <p:spPr>
          <a:xfrm rot="16200000">
            <a:off x="-2987408" y="6434480"/>
            <a:ext cx="62111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Gene expression</a:t>
            </a: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6DB5A5-17E7-7545-B0B0-A3F65774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44" y="1479994"/>
            <a:ext cx="3175000" cy="9525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0ACC9B-2225-A547-ABE1-2B38325B9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15101" y="1409576"/>
            <a:ext cx="3175000" cy="9525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71BF7C-40D0-A744-8474-A2DAC7DD4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926" y="1493635"/>
            <a:ext cx="3175000" cy="952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E50F33-2DFE-1B4A-BBFB-D54DD18022D2}"/>
              </a:ext>
            </a:extLst>
          </p:cNvPr>
          <p:cNvSpPr txBox="1"/>
          <p:nvPr/>
        </p:nvSpPr>
        <p:spPr>
          <a:xfrm>
            <a:off x="1177864" y="903514"/>
            <a:ext cx="1499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FADS1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7DB862-949B-B64C-9ED1-797C36149F76}"/>
              </a:ext>
            </a:extLst>
          </p:cNvPr>
          <p:cNvSpPr txBox="1"/>
          <p:nvPr/>
        </p:nvSpPr>
        <p:spPr>
          <a:xfrm>
            <a:off x="4237546" y="903514"/>
            <a:ext cx="1499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FADS2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AE153-52BB-BA43-90AE-C3BD1AE7CCA2}"/>
              </a:ext>
            </a:extLst>
          </p:cNvPr>
          <p:cNvSpPr/>
          <p:nvPr/>
        </p:nvSpPr>
        <p:spPr>
          <a:xfrm>
            <a:off x="308429" y="1493635"/>
            <a:ext cx="6350000" cy="20115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5B246-E53C-5A4F-95BF-0955EC4180A2}"/>
              </a:ext>
            </a:extLst>
          </p:cNvPr>
          <p:cNvSpPr txBox="1"/>
          <p:nvPr/>
        </p:nvSpPr>
        <p:spPr>
          <a:xfrm rot="16200000">
            <a:off x="-1036906" y="2216748"/>
            <a:ext cx="2289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Enzyme activity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D29C0-4F10-0147-A835-149B86177409}"/>
              </a:ext>
            </a:extLst>
          </p:cNvPr>
          <p:cNvSpPr/>
          <p:nvPr/>
        </p:nvSpPr>
        <p:spPr>
          <a:xfrm>
            <a:off x="308429" y="3581400"/>
            <a:ext cx="6350000" cy="620485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8479869-B94A-8942-9BF3-8F6895A46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603684"/>
              </p:ext>
            </p:extLst>
          </p:nvPr>
        </p:nvGraphicFramePr>
        <p:xfrm>
          <a:off x="7971971" y="9282704"/>
          <a:ext cx="6609183" cy="173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7" imgW="8267700" imgH="2171700" progId="Excel.Sheet.12">
                  <p:embed/>
                </p:oleObj>
              </mc:Choice>
              <mc:Fallback>
                <p:oleObj name="Worksheet" r:id="rId7" imgW="8267700" imgH="2171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71971" y="9282704"/>
                        <a:ext cx="6609183" cy="1735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2B0295A8-176D-C146-89EC-6EF14F2E5B2F}"/>
              </a:ext>
            </a:extLst>
          </p:cNvPr>
          <p:cNvSpPr/>
          <p:nvPr/>
        </p:nvSpPr>
        <p:spPr>
          <a:xfrm>
            <a:off x="608151" y="11080457"/>
            <a:ext cx="124996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groups:</a:t>
            </a:r>
          </a:p>
          <a:p>
            <a:r>
              <a:rPr lang="en-US" dirty="0"/>
              <a:t>1. rs968567/rs61896141 (r2=0.981) – function variant in FADS2 promoter</a:t>
            </a:r>
          </a:p>
          <a:p>
            <a:r>
              <a:rPr lang="en-US" dirty="0"/>
              <a:t>2. rs174550, rs174549, rs174553, rs174564, rs99780, rs174560 (r2≥0.74) – enhancer residing between FADS1 and FADS2 promoters</a:t>
            </a:r>
          </a:p>
          <a:p>
            <a:r>
              <a:rPr lang="en-US" dirty="0"/>
              <a:t>3. rs2727271 – unknown mechanism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61050-BE81-AA42-A0D6-963D1029C572}"/>
              </a:ext>
            </a:extLst>
          </p:cNvPr>
          <p:cNvSpPr txBox="1"/>
          <p:nvPr/>
        </p:nvSpPr>
        <p:spPr>
          <a:xfrm>
            <a:off x="-141445" y="-299354"/>
            <a:ext cx="7086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Association of 1296 SNPs with markers of FADS1 and FADS2 at the FADS gene cluster on chromosome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A1E8C-0F7D-5547-9C8F-664FE8D6EFD5}"/>
              </a:ext>
            </a:extLst>
          </p:cNvPr>
          <p:cNvSpPr txBox="1"/>
          <p:nvPr/>
        </p:nvSpPr>
        <p:spPr>
          <a:xfrm>
            <a:off x="5063157" y="4004072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rs968567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5EA4C-1D55-3642-AB4D-CA3F9F33EDEE}"/>
              </a:ext>
            </a:extLst>
          </p:cNvPr>
          <p:cNvSpPr txBox="1"/>
          <p:nvPr/>
        </p:nvSpPr>
        <p:spPr>
          <a:xfrm>
            <a:off x="5063157" y="5228888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rs968567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9F8253-A4A0-3C46-BE7A-E414931601E8}"/>
              </a:ext>
            </a:extLst>
          </p:cNvPr>
          <p:cNvSpPr txBox="1"/>
          <p:nvPr/>
        </p:nvSpPr>
        <p:spPr>
          <a:xfrm>
            <a:off x="5050438" y="9013168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rs968567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BCA5E-B01B-854A-9ABB-804A7DC2D1C5}"/>
              </a:ext>
            </a:extLst>
          </p:cNvPr>
          <p:cNvSpPr txBox="1"/>
          <p:nvPr/>
        </p:nvSpPr>
        <p:spPr>
          <a:xfrm>
            <a:off x="5050438" y="7788352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rs968567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198408-7D72-FF45-ACFD-0373B6EFD58A}"/>
              </a:ext>
            </a:extLst>
          </p:cNvPr>
          <p:cNvSpPr txBox="1"/>
          <p:nvPr/>
        </p:nvSpPr>
        <p:spPr>
          <a:xfrm>
            <a:off x="1883064" y="7788351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rs968567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EFA524-EAE8-024B-9D91-CDF6A3F1B406}"/>
              </a:ext>
            </a:extLst>
          </p:cNvPr>
          <p:cNvSpPr txBox="1"/>
          <p:nvPr/>
        </p:nvSpPr>
        <p:spPr>
          <a:xfrm>
            <a:off x="1893224" y="9016797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rs968567</a:t>
            </a:r>
          </a:p>
        </p:txBody>
      </p:sp>
    </p:spTree>
    <p:extLst>
      <p:ext uri="{BB962C8B-B14F-4D97-AF65-F5344CB8AC3E}">
        <p14:creationId xmlns:p14="http://schemas.microsoft.com/office/powerpoint/2010/main" val="58002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438862-155A-1D46-9E30-051058D4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38" y="0"/>
            <a:ext cx="2371984" cy="12192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95899-8BB9-BA45-9E60-CD1A4374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54" y="0"/>
            <a:ext cx="2371984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41669B4-EA30-D34E-85CD-EAADB99C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" y="368889"/>
            <a:ext cx="3449155" cy="2264896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4DBB0D4-E6BE-7247-9B12-EFBB00F46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75" y="353384"/>
            <a:ext cx="3414307" cy="23546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87C5B6-430B-2D48-A9D9-842DB876B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803" y="1154517"/>
            <a:ext cx="2264129" cy="6792387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A42A62-CBFB-484F-9388-8F8A9F36E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06" y="3670888"/>
            <a:ext cx="2735068" cy="13494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4198FC-FFBA-8649-B695-23AFDF48A0F5}"/>
              </a:ext>
            </a:extLst>
          </p:cNvPr>
          <p:cNvSpPr txBox="1"/>
          <p:nvPr/>
        </p:nvSpPr>
        <p:spPr>
          <a:xfrm rot="16200000">
            <a:off x="-725709" y="1939728"/>
            <a:ext cx="136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Adjusted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EF5A83-5CC5-0D4A-85A1-B6C2855A061D}"/>
              </a:ext>
            </a:extLst>
          </p:cNvPr>
          <p:cNvSpPr txBox="1"/>
          <p:nvPr/>
        </p:nvSpPr>
        <p:spPr>
          <a:xfrm rot="16200000">
            <a:off x="-709058" y="761447"/>
            <a:ext cx="136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Unadjusted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9C4D6-AB64-C541-85A9-F7A0AE94E10A}"/>
              </a:ext>
            </a:extLst>
          </p:cNvPr>
          <p:cNvSpPr/>
          <p:nvPr/>
        </p:nvSpPr>
        <p:spPr>
          <a:xfrm>
            <a:off x="110641" y="389823"/>
            <a:ext cx="6711366" cy="1112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8A9F4-6921-564D-B8D9-4FB63334D7E7}"/>
              </a:ext>
            </a:extLst>
          </p:cNvPr>
          <p:cNvSpPr txBox="1"/>
          <p:nvPr/>
        </p:nvSpPr>
        <p:spPr>
          <a:xfrm>
            <a:off x="989924" y="-230701"/>
            <a:ext cx="1928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FADS1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CF8A46-C4BC-8C4D-A782-67EA871E60E4}"/>
              </a:ext>
            </a:extLst>
          </p:cNvPr>
          <p:cNvSpPr txBox="1"/>
          <p:nvPr/>
        </p:nvSpPr>
        <p:spPr>
          <a:xfrm>
            <a:off x="3939654" y="-250581"/>
            <a:ext cx="208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FADS2</a:t>
            </a:r>
          </a:p>
        </p:txBody>
      </p:sp>
      <p:pic>
        <p:nvPicPr>
          <p:cNvPr id="27" name="Picture 2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2E8CDDB-FC06-1B46-8843-DBDD0EA1A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25" y="6517181"/>
            <a:ext cx="2264129" cy="6792387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D268C5-717F-3D48-8EDD-363178DA4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635" y="3686392"/>
            <a:ext cx="2735068" cy="134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A92CF1-A601-1A47-8EEA-88B15A7DD972}"/>
              </a:ext>
            </a:extLst>
          </p:cNvPr>
          <p:cNvSpPr/>
          <p:nvPr/>
        </p:nvSpPr>
        <p:spPr>
          <a:xfrm>
            <a:off x="110641" y="1568103"/>
            <a:ext cx="6711366" cy="1112581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F6EB668-F64D-824E-8DAF-F9BEFC55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044" y="581509"/>
            <a:ext cx="3175000" cy="95250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2FA329-E2AA-A64C-99D8-F0B7734A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115" y="1020421"/>
            <a:ext cx="3175000" cy="67945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E772F9-01F2-C74F-82C0-EBD67C37B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0421"/>
            <a:ext cx="3175000" cy="67945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2085CF-BC84-EF43-AEE0-9359852BE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67048" y="1020421"/>
            <a:ext cx="3175000" cy="6794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B35F7D-F8E9-A342-A710-4256E4372486}"/>
              </a:ext>
            </a:extLst>
          </p:cNvPr>
          <p:cNvSpPr txBox="1"/>
          <p:nvPr/>
        </p:nvSpPr>
        <p:spPr>
          <a:xfrm>
            <a:off x="850832" y="409738"/>
            <a:ext cx="1741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ELOVL2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B2E4D-B8A1-5C4E-AE6E-25B14C08A7CB}"/>
              </a:ext>
            </a:extLst>
          </p:cNvPr>
          <p:cNvSpPr txBox="1"/>
          <p:nvPr/>
        </p:nvSpPr>
        <p:spPr>
          <a:xfrm>
            <a:off x="4252454" y="407996"/>
            <a:ext cx="1010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SCD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845AE9-D7AA-5D45-B670-D82AC22651E6}"/>
              </a:ext>
            </a:extLst>
          </p:cNvPr>
          <p:cNvSpPr txBox="1"/>
          <p:nvPr/>
        </p:nvSpPr>
        <p:spPr>
          <a:xfrm rot="16200000">
            <a:off x="-1409658" y="1814412"/>
            <a:ext cx="2289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Enzyme activity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535BF-C05C-1D40-92B4-5ABFD2ABEB3C}"/>
              </a:ext>
            </a:extLst>
          </p:cNvPr>
          <p:cNvSpPr txBox="1"/>
          <p:nvPr/>
        </p:nvSpPr>
        <p:spPr>
          <a:xfrm rot="16200000">
            <a:off x="-2584537" y="5248989"/>
            <a:ext cx="4639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Gene expression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C3837C-4FF6-0143-AA73-4E6603938532}"/>
              </a:ext>
            </a:extLst>
          </p:cNvPr>
          <p:cNvSpPr/>
          <p:nvPr/>
        </p:nvSpPr>
        <p:spPr>
          <a:xfrm>
            <a:off x="0" y="1020421"/>
            <a:ext cx="3128708" cy="2011565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EBF113-1D52-BC4A-B21A-E0E83776277F}"/>
              </a:ext>
            </a:extLst>
          </p:cNvPr>
          <p:cNvSpPr/>
          <p:nvPr/>
        </p:nvSpPr>
        <p:spPr>
          <a:xfrm>
            <a:off x="0" y="3108187"/>
            <a:ext cx="3128708" cy="4828806"/>
          </a:xfrm>
          <a:prstGeom prst="rect">
            <a:avLst/>
          </a:prstGeom>
          <a:noFill/>
          <a:ln w="476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1D4D92-199B-664D-9D38-6815DDA46C46}"/>
              </a:ext>
            </a:extLst>
          </p:cNvPr>
          <p:cNvSpPr/>
          <p:nvPr/>
        </p:nvSpPr>
        <p:spPr>
          <a:xfrm>
            <a:off x="3272877" y="1020421"/>
            <a:ext cx="3128708" cy="2011565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0C701-AB60-7341-9F18-FE6EC53D8E15}"/>
              </a:ext>
            </a:extLst>
          </p:cNvPr>
          <p:cNvSpPr/>
          <p:nvPr/>
        </p:nvSpPr>
        <p:spPr>
          <a:xfrm>
            <a:off x="3272877" y="3108187"/>
            <a:ext cx="3128708" cy="4828806"/>
          </a:xfrm>
          <a:prstGeom prst="rect">
            <a:avLst/>
          </a:prstGeom>
          <a:noFill/>
          <a:ln w="476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86682A-502A-0A4B-A821-6C42DFCA8C7F}"/>
              </a:ext>
            </a:extLst>
          </p:cNvPr>
          <p:cNvSpPr/>
          <p:nvPr/>
        </p:nvSpPr>
        <p:spPr>
          <a:xfrm>
            <a:off x="164016" y="8297918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rs3798713/rs3734398 r2=0.96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C7EC773-3A27-184E-AFAD-44A2D5A25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78127"/>
              </p:ext>
            </p:extLst>
          </p:nvPr>
        </p:nvGraphicFramePr>
        <p:xfrm>
          <a:off x="309667" y="8667250"/>
          <a:ext cx="495300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13225653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7348817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4213269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712876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2431844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87213048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RS_number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rs9393822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rs8523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rs3734398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rs2236212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rs3798713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27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rs9393822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0.403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0.363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0.343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0.339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92139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rs8523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0.403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8684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rs3734398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0.363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784498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rs2236212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0.343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0714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rs3798713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0.339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0.856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9532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1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4532-6E6C-6B45-BCE8-F405A955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BAE2-CC92-214F-95FB-0ED854A7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F31250-BC43-3145-B74C-291CE114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721" y="1175845"/>
            <a:ext cx="3175000" cy="95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6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</TotalTime>
  <Words>131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Haycock</dc:creator>
  <cp:lastModifiedBy>Philip Haycock</cp:lastModifiedBy>
  <cp:revision>15</cp:revision>
  <dcterms:created xsi:type="dcterms:W3CDTF">2020-04-10T11:37:06Z</dcterms:created>
  <dcterms:modified xsi:type="dcterms:W3CDTF">2020-04-12T12:26:48Z</dcterms:modified>
</cp:coreProperties>
</file>