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98" r:id="rId2"/>
    <p:sldId id="299" r:id="rId3"/>
    <p:sldId id="300" r:id="rId4"/>
    <p:sldId id="361" r:id="rId5"/>
    <p:sldId id="360" r:id="rId6"/>
    <p:sldId id="301" r:id="rId7"/>
    <p:sldId id="302" r:id="rId8"/>
    <p:sldId id="348" r:id="rId9"/>
    <p:sldId id="349" r:id="rId10"/>
    <p:sldId id="304" r:id="rId11"/>
    <p:sldId id="308" r:id="rId12"/>
    <p:sldId id="335" r:id="rId13"/>
    <p:sldId id="336" r:id="rId14"/>
    <p:sldId id="310" r:id="rId15"/>
    <p:sldId id="311" r:id="rId16"/>
    <p:sldId id="312" r:id="rId17"/>
    <p:sldId id="350" r:id="rId18"/>
    <p:sldId id="351" r:id="rId19"/>
    <p:sldId id="352" r:id="rId20"/>
    <p:sldId id="353" r:id="rId21"/>
    <p:sldId id="354" r:id="rId22"/>
    <p:sldId id="355" r:id="rId23"/>
    <p:sldId id="356" r:id="rId24"/>
    <p:sldId id="357" r:id="rId25"/>
    <p:sldId id="358" r:id="rId26"/>
    <p:sldId id="313" r:id="rId27"/>
    <p:sldId id="347" r:id="rId28"/>
    <p:sldId id="314" r:id="rId29"/>
    <p:sldId id="339" r:id="rId30"/>
    <p:sldId id="340" r:id="rId31"/>
    <p:sldId id="341" r:id="rId32"/>
    <p:sldId id="342" r:id="rId33"/>
    <p:sldId id="343" r:id="rId34"/>
    <p:sldId id="344" r:id="rId35"/>
    <p:sldId id="345" r:id="rId36"/>
    <p:sldId id="346" r:id="rId37"/>
    <p:sldId id="33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mpudi Annie Grace" initials="SAG" lastIdx="22" clrIdx="0">
    <p:extLst>
      <p:ext uri="{19B8F6BF-5375-455C-9EA6-DF929625EA0E}">
        <p15:presenceInfo xmlns:p15="http://schemas.microsoft.com/office/powerpoint/2012/main" userId="S-1-5-21-1047680384-942119139-3754495046-579465" providerId="AD"/>
      </p:ext>
    </p:extLst>
  </p:cmAuthor>
  <p:cmAuthor id="2" name="Yamini DUBEY" initials="YD" lastIdx="11" clrIdx="1">
    <p:extLst>
      <p:ext uri="{19B8F6BF-5375-455C-9EA6-DF929625EA0E}">
        <p15:presenceInfo xmlns:p15="http://schemas.microsoft.com/office/powerpoint/2012/main" userId="S-1-5-21-1047680384-942119139-3754495046-2491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5268" autoAdjust="0"/>
  </p:normalViewPr>
  <p:slideViewPr>
    <p:cSldViewPr snapToGrid="0">
      <p:cViewPr varScale="1">
        <p:scale>
          <a:sx n="62" d="100"/>
          <a:sy n="62" d="100"/>
        </p:scale>
        <p:origin x="848" y="56"/>
      </p:cViewPr>
      <p:guideLst/>
    </p:cSldViewPr>
  </p:slideViewPr>
  <p:outlineViewPr>
    <p:cViewPr>
      <p:scale>
        <a:sx n="33" d="100"/>
        <a:sy n="33" d="100"/>
      </p:scale>
      <p:origin x="0" y="-7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6C80B-F8CC-4896-8E7E-3DAC6AB192B1}" type="datetimeFigureOut">
              <a:rPr lang="en-US" smtClean="0"/>
              <a:t>2/26/2021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DEB3F-D861-48C1-8734-9A95AF2DFCD7}" type="slidenum">
              <a:rPr lang="en-US" smtClean="0"/>
              <a:t>‹#›</a:t>
            </a:fld>
            <a:endParaRPr lang="en-US" dirty="0"/>
          </a:p>
        </p:txBody>
      </p:sp>
    </p:spTree>
    <p:extLst>
      <p:ext uri="{BB962C8B-B14F-4D97-AF65-F5344CB8AC3E}">
        <p14:creationId xmlns:p14="http://schemas.microsoft.com/office/powerpoint/2010/main" val="417369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60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F34D1A-B7E5-DE48-8EA9-859D9DE6365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350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0"/>
            <a:ext cx="12192000" cy="5842000"/>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8" name="Title 1"/>
          <p:cNvSpPr>
            <a:spLocks noGrp="1"/>
          </p:cNvSpPr>
          <p:nvPr>
            <p:ph type="ctrTitle" hasCustomPrompt="1"/>
          </p:nvPr>
        </p:nvSpPr>
        <p:spPr>
          <a:xfrm>
            <a:off x="336552" y="2628325"/>
            <a:ext cx="11565163" cy="738664"/>
          </a:xfrm>
          <a:prstGeom prst="rect">
            <a:avLst/>
          </a:prstGeom>
        </p:spPr>
        <p:txBody>
          <a:bodyPr lIns="0" tIns="0" rIns="0" bIns="0" anchor="ctr" anchorCtr="0">
            <a:spAutoFit/>
          </a:bodyPr>
          <a:lstStyle>
            <a:lvl1pPr marL="0" indent="0" algn="l">
              <a:buFont typeface="Arial"/>
              <a:buNone/>
              <a:defRPr sz="4800">
                <a:solidFill>
                  <a:schemeClr val="tx2"/>
                </a:solidFill>
              </a:defRPr>
            </a:lvl1pPr>
          </a:lstStyle>
          <a:p>
            <a:r>
              <a:rPr lang="en-US" dirty="0"/>
              <a:t>Click To Edit Master Title Style</a:t>
            </a:r>
          </a:p>
        </p:txBody>
      </p:sp>
      <p:sp>
        <p:nvSpPr>
          <p:cNvPr id="9" name="Subtitle 2"/>
          <p:cNvSpPr>
            <a:spLocks noGrp="1"/>
          </p:cNvSpPr>
          <p:nvPr>
            <p:ph type="subTitle" idx="1" hasCustomPrompt="1"/>
          </p:nvPr>
        </p:nvSpPr>
        <p:spPr>
          <a:xfrm>
            <a:off x="336552" y="3421690"/>
            <a:ext cx="11565163" cy="410369"/>
          </a:xfrm>
          <a:prstGeom prst="rect">
            <a:avLst/>
          </a:prstGeom>
        </p:spPr>
        <p:txBody>
          <a:bodyPr lIns="0" tIns="0" rIns="0" bIns="0">
            <a:spAutoFit/>
          </a:bodyPr>
          <a:lstStyle>
            <a:lvl1pPr marL="0" indent="0" algn="l">
              <a:buNone/>
              <a:defRPr sz="2667" baseline="0">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Optional Subtitle</a:t>
            </a:r>
          </a:p>
        </p:txBody>
      </p:sp>
      <p:sp>
        <p:nvSpPr>
          <p:cNvPr id="11" name="Rectangle 10"/>
          <p:cNvSpPr/>
          <p:nvPr userDrawn="1"/>
        </p:nvSpPr>
        <p:spPr>
          <a:xfrm flipV="1">
            <a:off x="0" y="4948904"/>
            <a:ext cx="12192000" cy="900425"/>
          </a:xfrm>
          <a:prstGeom prst="rect">
            <a:avLst/>
          </a:prstGeom>
          <a:solidFill>
            <a:schemeClr val="tx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Text Placeholder 13"/>
          <p:cNvSpPr>
            <a:spLocks noGrp="1"/>
          </p:cNvSpPr>
          <p:nvPr>
            <p:ph type="body" sz="quarter" idx="11" hasCustomPrompt="1"/>
          </p:nvPr>
        </p:nvSpPr>
        <p:spPr>
          <a:xfrm>
            <a:off x="336552" y="5272339"/>
            <a:ext cx="5814483" cy="246221"/>
          </a:xfrm>
          <a:prstGeom prst="rect">
            <a:avLst/>
          </a:prstGeom>
        </p:spPr>
        <p:txBody>
          <a:bodyPr lIns="0" tIns="0" rIns="0" bIns="0" anchor="ctr" anchorCtr="0">
            <a:spAutoFit/>
          </a:bodyPr>
          <a:lstStyle>
            <a:lvl1pPr marL="0" indent="0">
              <a:buNone/>
              <a:defRPr sz="1600">
                <a:solidFill>
                  <a:schemeClr val="bg1"/>
                </a:solidFill>
              </a:defRPr>
            </a:lvl1pPr>
          </a:lstStyle>
          <a:p>
            <a:pPr lvl="0"/>
            <a:r>
              <a:rPr lang="en-US" dirty="0"/>
              <a:t>Presented by:</a:t>
            </a:r>
          </a:p>
        </p:txBody>
      </p:sp>
      <p:sp>
        <p:nvSpPr>
          <p:cNvPr id="13" name="Rectangle 12"/>
          <p:cNvSpPr/>
          <p:nvPr userDrawn="1"/>
        </p:nvSpPr>
        <p:spPr>
          <a:xfrm>
            <a:off x="0" y="5849328"/>
            <a:ext cx="12192000" cy="144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Footer Placeholder 4"/>
          <p:cNvSpPr>
            <a:spLocks noGrp="1"/>
          </p:cNvSpPr>
          <p:nvPr>
            <p:ph type="ftr" sz="quarter" idx="3"/>
          </p:nvPr>
        </p:nvSpPr>
        <p:spPr>
          <a:xfrm>
            <a:off x="336551" y="6476206"/>
            <a:ext cx="2007375" cy="123111"/>
          </a:xfrm>
          <a:prstGeom prst="rect">
            <a:avLst/>
          </a:prstGeom>
        </p:spPr>
        <p:txBody>
          <a:bodyPr vert="horz" wrap="square" lIns="0" tIns="0" rIns="0" bIns="0" rtlCol="0" anchor="ctr">
            <a:spAutoFit/>
          </a:bodyPr>
          <a:lstStyle>
            <a:lvl1pPr algn="l">
              <a:defRPr sz="800">
                <a:solidFill>
                  <a:srgbClr val="4F5156"/>
                </a:solidFill>
                <a:latin typeface="Arial"/>
                <a:cs typeface="Arial"/>
              </a:defRPr>
            </a:lvl1pPr>
          </a:lstStyle>
          <a:p>
            <a:endParaRPr lang="en-US" dirty="0"/>
          </a:p>
        </p:txBody>
      </p:sp>
      <p:pic>
        <p:nvPicPr>
          <p:cNvPr id="15" name="Picture 14"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Tree>
    <p:extLst>
      <p:ext uri="{BB962C8B-B14F-4D97-AF65-F5344CB8AC3E}">
        <p14:creationId xmlns:p14="http://schemas.microsoft.com/office/powerpoint/2010/main" val="232881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36551" y="2284745"/>
            <a:ext cx="11437095" cy="1641475"/>
          </a:xfrm>
          <a:prstGeom prst="rect">
            <a:avLst/>
          </a:prstGeom>
        </p:spPr>
        <p:txBody>
          <a:bodyPr lIns="0" tIns="0" rIns="0" bIns="0" anchor="t">
            <a:spAutoFit/>
          </a:bodyPr>
          <a:lstStyle>
            <a:lvl1pPr marL="0" indent="0" algn="ctr">
              <a:buFont typeface="Arial"/>
              <a:buNone/>
              <a:defRPr sz="5333">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336552" y="3940606"/>
            <a:ext cx="11437093" cy="410369"/>
          </a:xfrm>
          <a:prstGeom prst="rect">
            <a:avLst/>
          </a:prstGeom>
        </p:spPr>
        <p:txBody>
          <a:bodyPr lIns="0" tIns="0" rIns="0" bIns="0">
            <a:spAutoFit/>
          </a:bodyPr>
          <a:lstStyle>
            <a:lvl1pPr marL="0" indent="0" algn="ctr">
              <a:buNone/>
              <a:defRPr sz="2667">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9"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171369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36551" y="2284745"/>
            <a:ext cx="11437095" cy="1641475"/>
          </a:xfrm>
          <a:prstGeom prst="rect">
            <a:avLst/>
          </a:prstGeom>
        </p:spPr>
        <p:txBody>
          <a:bodyPr lIns="0" tIns="0" rIns="0" bIns="0" anchor="t">
            <a:spAutoFit/>
          </a:bodyPr>
          <a:lstStyle>
            <a:lvl1pPr marL="0" indent="0" algn="ctr">
              <a:buFont typeface="Arial"/>
              <a:buNone/>
              <a:defRPr sz="5333">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336552" y="3940606"/>
            <a:ext cx="11437093" cy="410369"/>
          </a:xfrm>
          <a:prstGeom prst="rect">
            <a:avLst/>
          </a:prstGeom>
        </p:spPr>
        <p:txBody>
          <a:bodyPr lIns="0" tIns="0" rIns="0" bIns="0">
            <a:spAutoFit/>
          </a:bodyPr>
          <a:lstStyle>
            <a:lvl1pPr marL="0" indent="0" algn="ctr">
              <a:buNone/>
              <a:defRPr sz="26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Optional Subtitle</a:t>
            </a:r>
          </a:p>
        </p:txBody>
      </p:sp>
      <p:pic>
        <p:nvPicPr>
          <p:cNvPr id="8" name="Picture 7" descr="schneider_LIO_White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14"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306482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eave Image 1">
    <p:spTree>
      <p:nvGrpSpPr>
        <p:cNvPr id="1" name=""/>
        <p:cNvGrpSpPr/>
        <p:nvPr/>
      </p:nvGrpSpPr>
      <p:grpSpPr>
        <a:xfrm>
          <a:off x="0" y="0"/>
          <a:ext cx="0" cy="0"/>
          <a:chOff x="0" y="0"/>
          <a:chExt cx="0" cy="0"/>
        </a:xfrm>
      </p:grpSpPr>
      <p:pic>
        <p:nvPicPr>
          <p:cNvPr id="2" name="Picture 1" descr="Weave_175139600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4" name="Rectangle 1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3" name="Picture 12"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223948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ave Image 2">
    <p:spTree>
      <p:nvGrpSpPr>
        <p:cNvPr id="1" name=""/>
        <p:cNvGrpSpPr/>
        <p:nvPr/>
      </p:nvGrpSpPr>
      <p:grpSpPr>
        <a:xfrm>
          <a:off x="0" y="0"/>
          <a:ext cx="0" cy="0"/>
          <a:chOff x="0" y="0"/>
          <a:chExt cx="0" cy="0"/>
        </a:xfrm>
      </p:grpSpPr>
      <p:pic>
        <p:nvPicPr>
          <p:cNvPr id="10" name="Picture 9" descr="Weave_463028807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8"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4001852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ave Image 3">
    <p:spTree>
      <p:nvGrpSpPr>
        <p:cNvPr id="1" name=""/>
        <p:cNvGrpSpPr/>
        <p:nvPr/>
      </p:nvGrpSpPr>
      <p:grpSpPr>
        <a:xfrm>
          <a:off x="0" y="0"/>
          <a:ext cx="0" cy="0"/>
          <a:chOff x="0" y="0"/>
          <a:chExt cx="0" cy="0"/>
        </a:xfrm>
      </p:grpSpPr>
      <p:sp>
        <p:nvSpPr>
          <p:cNvPr id="4" name="Rectangle 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Slide Number Placeholder 5"/>
          <p:cNvSpPr>
            <a:spLocks noGrp="1"/>
          </p:cNvSpPr>
          <p:nvPr>
            <p:ph type="sldNum" sz="quarter" idx="4"/>
          </p:nvPr>
        </p:nvSpPr>
        <p:spPr>
          <a:xfrm>
            <a:off x="2349573"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6" name="TextBox 5"/>
          <p:cNvSpPr txBox="1"/>
          <p:nvPr userDrawn="1"/>
        </p:nvSpPr>
        <p:spPr>
          <a:xfrm>
            <a:off x="2232580" y="6468331"/>
            <a:ext cx="111347" cy="123111"/>
          </a:xfrm>
          <a:prstGeom prst="rect">
            <a:avLst/>
          </a:prstGeom>
          <a:noFill/>
        </p:spPr>
        <p:txBody>
          <a:bodyPr wrap="square" lIns="0" tIns="0" rIns="0" bIns="0" rtlCol="0">
            <a:spAutoFit/>
          </a:bodyPr>
          <a:lstStyle/>
          <a:p>
            <a:pPr algn="ctr"/>
            <a:r>
              <a:rPr lang="en-US" sz="800" dirty="0">
                <a:solidFill>
                  <a:srgbClr val="FFFFFF"/>
                </a:solidFill>
                <a:latin typeface="Arial"/>
                <a:cs typeface="Arial"/>
              </a:rPr>
              <a:t>|</a:t>
            </a:r>
          </a:p>
        </p:txBody>
      </p:sp>
      <p:sp>
        <p:nvSpPr>
          <p:cNvPr id="7" name="Footer Placeholder 4"/>
          <p:cNvSpPr>
            <a:spLocks noGrp="1"/>
          </p:cNvSpPr>
          <p:nvPr>
            <p:ph type="ftr" sz="quarter" idx="3"/>
          </p:nvPr>
        </p:nvSpPr>
        <p:spPr>
          <a:xfrm>
            <a:off x="336551" y="6476206"/>
            <a:ext cx="2007375"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pic>
        <p:nvPicPr>
          <p:cNvPr id="10" name="Picture 9" descr="Weave_486603441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9" name="Picture 8"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txBox="1">
            <a:spLocks/>
          </p:cNvSpPr>
          <p:nvPr userDrawn="1"/>
        </p:nvSpPr>
        <p:spPr>
          <a:xfrm>
            <a:off x="2330521" y="6476207"/>
            <a:ext cx="700920" cy="123111"/>
          </a:xfrm>
          <a:prstGeom prst="rect">
            <a:avLst/>
          </a:prstGeom>
        </p:spPr>
        <p:txBody>
          <a:bodyPr vert="horz" lIns="0" tIns="0" rIns="0" bIns="0" rtlCol="0" anchor="ctr">
            <a:spAutoFit/>
          </a:bodyPr>
          <a:lstStyle>
            <a:defPPr>
              <a:defRPr lang="en-US"/>
            </a:defPPr>
            <a:lvl1pPr marL="0" algn="l" defTabSz="457200" rtl="0" eaLnBrk="1" latinLnBrk="0" hangingPunct="1">
              <a:defRPr sz="6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Page </a:t>
            </a:r>
            <a:fld id="{5A9C12DC-491F-9444-86A2-13AC5C62A2FC}" type="slidenum">
              <a:rPr lang="en-US" sz="800" smtClean="0"/>
              <a:pPr/>
              <a:t>‹#›</a:t>
            </a:fld>
            <a:endParaRPr lang="en-US" sz="800" dirty="0"/>
          </a:p>
        </p:txBody>
      </p:sp>
      <p:sp>
        <p:nvSpPr>
          <p:cNvPr id="11" name="Footer Placeholder 4"/>
          <p:cNvSpPr txBox="1">
            <a:spLocks/>
          </p:cNvSpPr>
          <p:nvPr userDrawn="1"/>
        </p:nvSpPr>
        <p:spPr>
          <a:xfrm>
            <a:off x="336551" y="6476206"/>
            <a:ext cx="2013023" cy="123111"/>
          </a:xfrm>
          <a:prstGeom prst="rect">
            <a:avLst/>
          </a:prstGeom>
        </p:spPr>
        <p:txBody>
          <a:bodyPr vert="horz" wrap="square" lIns="0" tIns="0" rIns="0" bIns="0" rtlCol="0" anchor="ctr">
            <a:spAutoFit/>
          </a:bodyPr>
          <a:lstStyle>
            <a:defPPr>
              <a:defRPr lang="en-US"/>
            </a:defPPr>
            <a:lvl1pPr marL="0" algn="l" defTabSz="457200" rtl="0" eaLnBrk="1" latinLnBrk="0" hangingPunct="1">
              <a:defRPr sz="6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Confidential Property of Schneider Electric |</a:t>
            </a:r>
          </a:p>
        </p:txBody>
      </p:sp>
    </p:spTree>
    <p:extLst>
      <p:ext uri="{BB962C8B-B14F-4D97-AF65-F5344CB8AC3E}">
        <p14:creationId xmlns:p14="http://schemas.microsoft.com/office/powerpoint/2010/main" val="97419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eave Image 4">
    <p:spTree>
      <p:nvGrpSpPr>
        <p:cNvPr id="1" name=""/>
        <p:cNvGrpSpPr/>
        <p:nvPr/>
      </p:nvGrpSpPr>
      <p:grpSpPr>
        <a:xfrm>
          <a:off x="0" y="0"/>
          <a:ext cx="0" cy="0"/>
          <a:chOff x="0" y="0"/>
          <a:chExt cx="0" cy="0"/>
        </a:xfrm>
      </p:grpSpPr>
      <p:pic>
        <p:nvPicPr>
          <p:cNvPr id="10" name="Picture 9" descr="Weave_522513175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8"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101801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eave Image 5">
    <p:spTree>
      <p:nvGrpSpPr>
        <p:cNvPr id="1" name=""/>
        <p:cNvGrpSpPr/>
        <p:nvPr/>
      </p:nvGrpSpPr>
      <p:grpSpPr>
        <a:xfrm>
          <a:off x="0" y="0"/>
          <a:ext cx="0" cy="0"/>
          <a:chOff x="0" y="0"/>
          <a:chExt cx="0" cy="0"/>
        </a:xfrm>
      </p:grpSpPr>
      <p:pic>
        <p:nvPicPr>
          <p:cNvPr id="10" name="Picture 9" descr="Weave_522794209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8"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372839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eave Image 6">
    <p:spTree>
      <p:nvGrpSpPr>
        <p:cNvPr id="1" name=""/>
        <p:cNvGrpSpPr/>
        <p:nvPr/>
      </p:nvGrpSpPr>
      <p:grpSpPr>
        <a:xfrm>
          <a:off x="0" y="0"/>
          <a:ext cx="0" cy="0"/>
          <a:chOff x="0" y="0"/>
          <a:chExt cx="0" cy="0"/>
        </a:xfrm>
      </p:grpSpPr>
      <p:pic>
        <p:nvPicPr>
          <p:cNvPr id="10" name="Picture 9" descr="Weave_528351183_LIO.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a:off x="0" y="4826963"/>
            <a:ext cx="12192000" cy="2031037"/>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8" descr="schneider_LIO_White_RGB.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474597" y="6028182"/>
            <a:ext cx="2542673" cy="675885"/>
          </a:xfrm>
          <a:prstGeom prst="rect">
            <a:avLst/>
          </a:prstGeom>
        </p:spPr>
      </p:pic>
      <p:sp>
        <p:nvSpPr>
          <p:cNvPr id="8"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1553339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pic>
        <p:nvPicPr>
          <p:cNvPr id="3" name="Picture 2" descr="schneider_LIO_White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43399" y="2752783"/>
            <a:ext cx="4905204" cy="1352435"/>
          </a:xfrm>
          <a:prstGeom prst="rect">
            <a:avLst/>
          </a:prstGeom>
        </p:spPr>
      </p:pic>
    </p:spTree>
    <p:extLst>
      <p:ext uri="{BB962C8B-B14F-4D97-AF65-F5344CB8AC3E}">
        <p14:creationId xmlns:p14="http://schemas.microsoft.com/office/powerpoint/2010/main" val="1776675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2416970" y="1151930"/>
            <a:ext cx="7358063" cy="2321719"/>
          </a:xfrm>
          <a:prstGeom prst="rect">
            <a:avLst/>
          </a:prstGeom>
        </p:spPr>
        <p:txBody>
          <a:bodyPr anchor="b"/>
          <a:lstStyle/>
          <a:p>
            <a:pPr lvl="0">
              <a:defRPr sz="1800"/>
            </a:pPr>
            <a:r>
              <a:rPr sz="5600" dirty="0"/>
              <a:t>Title Text</a:t>
            </a:r>
          </a:p>
        </p:txBody>
      </p:sp>
      <p:sp>
        <p:nvSpPr>
          <p:cNvPr id="6" name="Shape 6"/>
          <p:cNvSpPr>
            <a:spLocks noGrp="1"/>
          </p:cNvSpPr>
          <p:nvPr>
            <p:ph type="body" idx="1"/>
          </p:nvPr>
        </p:nvSpPr>
        <p:spPr>
          <a:xfrm>
            <a:off x="2416970" y="3536157"/>
            <a:ext cx="7358063" cy="794743"/>
          </a:xfrm>
          <a:prstGeom prst="rect">
            <a:avLst/>
          </a:prstGeom>
        </p:spPr>
        <p:txBody>
          <a:bodyPr anchor="t"/>
          <a:lstStyle>
            <a:lvl1pPr marL="0" indent="0" algn="ctr">
              <a:spcBef>
                <a:spcPts val="0"/>
              </a:spcBef>
              <a:buSzTx/>
              <a:buNone/>
              <a:defRPr sz="2267"/>
            </a:lvl1pPr>
            <a:lvl2pPr marL="0" indent="114297" algn="ctr">
              <a:spcBef>
                <a:spcPts val="0"/>
              </a:spcBef>
              <a:buSzTx/>
              <a:buNone/>
              <a:defRPr sz="2267"/>
            </a:lvl2pPr>
            <a:lvl3pPr marL="0" indent="228594" algn="ctr">
              <a:spcBef>
                <a:spcPts val="0"/>
              </a:spcBef>
              <a:buSzTx/>
              <a:buNone/>
              <a:defRPr sz="2267"/>
            </a:lvl3pPr>
            <a:lvl4pPr marL="0" indent="342891" algn="ctr">
              <a:spcBef>
                <a:spcPts val="0"/>
              </a:spcBef>
              <a:buSzTx/>
              <a:buNone/>
              <a:defRPr sz="2267"/>
            </a:lvl4pPr>
            <a:lvl5pPr marL="0" indent="457189" algn="ctr">
              <a:spcBef>
                <a:spcPts val="0"/>
              </a:spcBef>
              <a:buSzTx/>
              <a:buNone/>
              <a:defRPr sz="2267"/>
            </a:lvl5pPr>
          </a:lstStyle>
          <a:p>
            <a:pPr lvl="0">
              <a:defRPr sz="1800"/>
            </a:pPr>
            <a:r>
              <a:rPr sz="2267" dirty="0"/>
              <a:t>Body Level One</a:t>
            </a:r>
          </a:p>
          <a:p>
            <a:pPr lvl="1">
              <a:defRPr sz="1800"/>
            </a:pPr>
            <a:r>
              <a:rPr sz="2267" dirty="0"/>
              <a:t>Body Level Two</a:t>
            </a:r>
          </a:p>
          <a:p>
            <a:pPr lvl="2">
              <a:defRPr sz="1800"/>
            </a:pPr>
            <a:r>
              <a:rPr sz="2267" dirty="0"/>
              <a:t>Body Level Three</a:t>
            </a:r>
          </a:p>
          <a:p>
            <a:pPr lvl="3">
              <a:defRPr sz="1800"/>
            </a:pPr>
            <a:r>
              <a:rPr sz="2267" dirty="0"/>
              <a:t>Body Level Four</a:t>
            </a:r>
          </a:p>
          <a:p>
            <a:pPr lvl="4">
              <a:defRPr sz="1800"/>
            </a:pPr>
            <a:r>
              <a:rPr sz="2267" dirty="0"/>
              <a:t>Body Level Five</a:t>
            </a:r>
          </a:p>
        </p:txBody>
      </p:sp>
    </p:spTree>
    <p:extLst>
      <p:ext uri="{BB962C8B-B14F-4D97-AF65-F5344CB8AC3E}">
        <p14:creationId xmlns:p14="http://schemas.microsoft.com/office/powerpoint/2010/main" val="28840838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12192000" cy="3878280"/>
          </a:xfrm>
          <a:prstGeom prst="rect">
            <a:avLst/>
          </a:prstGeom>
          <a:solidFill>
            <a:schemeClr val="tx2">
              <a:alpha val="80000"/>
            </a:schemeClr>
          </a:solidFill>
        </p:spPr>
        <p:txBody>
          <a:bodyPr lIns="252000" tIns="0" rIns="0" bIns="252000" anchor="b" anchorCtr="0"/>
          <a:lstStyle>
            <a:lvl1pPr algn="l">
              <a:defRPr sz="32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3867182"/>
            <a:ext cx="12192000" cy="497417"/>
          </a:xfrm>
          <a:prstGeom prst="rect">
            <a:avLst/>
          </a:prstGeom>
          <a:solidFill>
            <a:schemeClr val="tx2"/>
          </a:solidFill>
        </p:spPr>
        <p:txBody>
          <a:bodyPr lIns="252000" tIns="0" rIns="0" bIns="0" anchor="ctr" anchorCtr="0"/>
          <a:lstStyle>
            <a:lvl1pPr marL="0" indent="0">
              <a:buNone/>
              <a:defRPr sz="1600" baseline="0">
                <a:solidFill>
                  <a:schemeClr val="bg1"/>
                </a:solidFill>
              </a:defRPr>
            </a:lvl1pPr>
          </a:lstStyle>
          <a:p>
            <a:pPr lvl="0"/>
            <a:r>
              <a:rPr lang="en-US" dirty="0"/>
              <a:t>Click To Edit Optional Subtitle</a:t>
            </a:r>
          </a:p>
        </p:txBody>
      </p:sp>
      <p:pic>
        <p:nvPicPr>
          <p:cNvPr id="11" name="Picture 10"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9"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4036571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15" name="Text Placeholder 11"/>
          <p:cNvSpPr>
            <a:spLocks noGrp="1"/>
          </p:cNvSpPr>
          <p:nvPr>
            <p:ph type="body" sz="quarter" idx="13" hasCustomPrompt="1"/>
          </p:nvPr>
        </p:nvSpPr>
        <p:spPr>
          <a:xfrm>
            <a:off x="8257119" y="5421737"/>
            <a:ext cx="3598333"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cxnSp>
        <p:nvCxnSpPr>
          <p:cNvPr id="9" name="Straight Connector 8"/>
          <p:cNvCxnSpPr/>
          <p:nvPr userDrawn="1"/>
        </p:nvCxnSpPr>
        <p:spPr>
          <a:xfrm>
            <a:off x="8018753" y="1604433"/>
            <a:ext cx="0" cy="3981451"/>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6" name="Text Placeholder 2"/>
          <p:cNvSpPr>
            <a:spLocks noGrp="1"/>
          </p:cNvSpPr>
          <p:nvPr>
            <p:ph type="body" idx="15"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3" name="Text Placeholder 11"/>
          <p:cNvSpPr>
            <a:spLocks noGrp="1"/>
          </p:cNvSpPr>
          <p:nvPr>
            <p:ph type="body" sz="quarter" idx="16" hasCustomPrompt="1"/>
          </p:nvPr>
        </p:nvSpPr>
        <p:spPr>
          <a:xfrm>
            <a:off x="344074" y="5421737"/>
            <a:ext cx="7432559"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6" name="Content Placeholder 5"/>
          <p:cNvSpPr>
            <a:spLocks noGrp="1"/>
          </p:cNvSpPr>
          <p:nvPr>
            <p:ph sz="quarter" idx="18"/>
          </p:nvPr>
        </p:nvSpPr>
        <p:spPr>
          <a:xfrm>
            <a:off x="344073" y="1602698"/>
            <a:ext cx="7432559" cy="3670941"/>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8257118" y="1602318"/>
            <a:ext cx="3598333" cy="1565429"/>
          </a:xfrm>
          <a:prstGeom prst="rect">
            <a:avLst/>
          </a:prstGeom>
        </p:spPr>
        <p:txBody>
          <a:bodyPr>
            <a:spAutoFit/>
          </a:bodyPr>
          <a:lstStyle>
            <a:lvl1pPr>
              <a:defRPr sz="1600"/>
            </a:lvl1pPr>
            <a:lvl2pPr>
              <a:defRPr sz="1467"/>
            </a:lvl2pPr>
            <a:lvl3pPr>
              <a:defRPr sz="1400"/>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154441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20" name="Text Placeholder 11"/>
          <p:cNvSpPr>
            <a:spLocks noGrp="1"/>
          </p:cNvSpPr>
          <p:nvPr>
            <p:ph type="body" sz="quarter" idx="13" hasCustomPrompt="1"/>
          </p:nvPr>
        </p:nvSpPr>
        <p:spPr>
          <a:xfrm>
            <a:off x="336552" y="5421737"/>
            <a:ext cx="7440081"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3" name="Text Placeholder 2"/>
          <p:cNvSpPr>
            <a:spLocks noGrp="1"/>
          </p:cNvSpPr>
          <p:nvPr>
            <p:ph type="body" idx="15"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quarter" idx="17"/>
          </p:nvPr>
        </p:nvSpPr>
        <p:spPr>
          <a:xfrm>
            <a:off x="336549" y="1604436"/>
            <a:ext cx="7440083" cy="3670941"/>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2351239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11" name="Text Placeholder 2"/>
          <p:cNvSpPr>
            <a:spLocks noGrp="1"/>
          </p:cNvSpPr>
          <p:nvPr>
            <p:ph type="body" idx="15"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2" name="Text Placeholder 11"/>
          <p:cNvSpPr>
            <a:spLocks noGrp="1"/>
          </p:cNvSpPr>
          <p:nvPr>
            <p:ph type="body" sz="quarter" idx="16" hasCustomPrompt="1"/>
          </p:nvPr>
        </p:nvSpPr>
        <p:spPr>
          <a:xfrm>
            <a:off x="336551" y="3606607"/>
            <a:ext cx="7432559"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8" name="Text Placeholder 11"/>
          <p:cNvSpPr>
            <a:spLocks noGrp="1"/>
          </p:cNvSpPr>
          <p:nvPr>
            <p:ph type="body" sz="quarter" idx="20" hasCustomPrompt="1"/>
          </p:nvPr>
        </p:nvSpPr>
        <p:spPr>
          <a:xfrm>
            <a:off x="344077" y="6064965"/>
            <a:ext cx="7432559"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6" name="Content Placeholder 5"/>
          <p:cNvSpPr>
            <a:spLocks noGrp="1"/>
          </p:cNvSpPr>
          <p:nvPr>
            <p:ph sz="quarter" idx="23"/>
          </p:nvPr>
        </p:nvSpPr>
        <p:spPr>
          <a:xfrm>
            <a:off x="344077" y="1618064"/>
            <a:ext cx="7432559" cy="3670941"/>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24"/>
          </p:nvPr>
        </p:nvSpPr>
        <p:spPr>
          <a:xfrm>
            <a:off x="336550" y="4050116"/>
            <a:ext cx="7440085" cy="3670941"/>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276231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25" name="Text Placeholder 11"/>
          <p:cNvSpPr>
            <a:spLocks noGrp="1"/>
          </p:cNvSpPr>
          <p:nvPr>
            <p:ph type="body" sz="quarter" idx="13" hasCustomPrompt="1"/>
          </p:nvPr>
        </p:nvSpPr>
        <p:spPr>
          <a:xfrm>
            <a:off x="6388100" y="5421737"/>
            <a:ext cx="5467352"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8" name="Text Placeholder 11"/>
          <p:cNvSpPr>
            <a:spLocks noGrp="1"/>
          </p:cNvSpPr>
          <p:nvPr>
            <p:ph type="body" sz="quarter" idx="15" hasCustomPrompt="1"/>
          </p:nvPr>
        </p:nvSpPr>
        <p:spPr>
          <a:xfrm>
            <a:off x="336552" y="5421737"/>
            <a:ext cx="5571064"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9" name="Text Placeholder 2"/>
          <p:cNvSpPr>
            <a:spLocks noGrp="1"/>
          </p:cNvSpPr>
          <p:nvPr>
            <p:ph type="body" idx="16"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 name="Content Placeholder 2"/>
          <p:cNvSpPr>
            <a:spLocks noGrp="1"/>
          </p:cNvSpPr>
          <p:nvPr>
            <p:ph sz="quarter" idx="22"/>
          </p:nvPr>
        </p:nvSpPr>
        <p:spPr>
          <a:xfrm>
            <a:off x="344076" y="1612396"/>
            <a:ext cx="5563541" cy="3670941"/>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23"/>
          </p:nvPr>
        </p:nvSpPr>
        <p:spPr>
          <a:xfrm>
            <a:off x="6388100" y="1612396"/>
            <a:ext cx="5467352" cy="3670941"/>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2684770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9" name="Text Placeholder 11"/>
          <p:cNvSpPr>
            <a:spLocks noGrp="1"/>
          </p:cNvSpPr>
          <p:nvPr>
            <p:ph type="body" sz="quarter" idx="13" hasCustomPrompt="1"/>
          </p:nvPr>
        </p:nvSpPr>
        <p:spPr>
          <a:xfrm>
            <a:off x="6388100" y="5421737"/>
            <a:ext cx="5467352"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2" name="Text Placeholder 11"/>
          <p:cNvSpPr>
            <a:spLocks noGrp="1"/>
          </p:cNvSpPr>
          <p:nvPr>
            <p:ph type="body" sz="quarter" idx="15" hasCustomPrompt="1"/>
          </p:nvPr>
        </p:nvSpPr>
        <p:spPr>
          <a:xfrm>
            <a:off x="336551" y="5421737"/>
            <a:ext cx="5571065"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4" name="Text Placeholder 2"/>
          <p:cNvSpPr>
            <a:spLocks noGrp="1"/>
          </p:cNvSpPr>
          <p:nvPr>
            <p:ph type="body" idx="16"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cxnSp>
        <p:nvCxnSpPr>
          <p:cNvPr id="13" name="Straight Connector 12"/>
          <p:cNvCxnSpPr/>
          <p:nvPr userDrawn="1"/>
        </p:nvCxnSpPr>
        <p:spPr>
          <a:xfrm>
            <a:off x="6151355" y="1604433"/>
            <a:ext cx="0" cy="3981451"/>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336550" y="1604436"/>
            <a:ext cx="5571065" cy="3670941"/>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21"/>
          </p:nvPr>
        </p:nvSpPr>
        <p:spPr>
          <a:xfrm>
            <a:off x="6388099" y="1604436"/>
            <a:ext cx="5467348" cy="3670941"/>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4033145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344074" y="3597978"/>
            <a:ext cx="11511375"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7"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8" name="Text Placeholder 2"/>
          <p:cNvSpPr>
            <a:spLocks noGrp="1"/>
          </p:cNvSpPr>
          <p:nvPr>
            <p:ph type="body" idx="15"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1" name="Text Placeholder 11"/>
          <p:cNvSpPr>
            <a:spLocks noGrp="1"/>
          </p:cNvSpPr>
          <p:nvPr>
            <p:ph type="body" sz="quarter" idx="13" hasCustomPrompt="1"/>
          </p:nvPr>
        </p:nvSpPr>
        <p:spPr>
          <a:xfrm>
            <a:off x="6388100" y="5884191"/>
            <a:ext cx="5467352"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5" name="Text Placeholder 11"/>
          <p:cNvSpPr>
            <a:spLocks noGrp="1"/>
          </p:cNvSpPr>
          <p:nvPr>
            <p:ph type="body" sz="quarter" idx="16" hasCustomPrompt="1"/>
          </p:nvPr>
        </p:nvSpPr>
        <p:spPr>
          <a:xfrm>
            <a:off x="344074" y="5884191"/>
            <a:ext cx="5459828"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5" name="Content Placeholder 4"/>
          <p:cNvSpPr>
            <a:spLocks noGrp="1"/>
          </p:cNvSpPr>
          <p:nvPr>
            <p:ph sz="quarter" idx="24"/>
          </p:nvPr>
        </p:nvSpPr>
        <p:spPr>
          <a:xfrm>
            <a:off x="328843" y="1597677"/>
            <a:ext cx="11526604" cy="3014287"/>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p:cNvSpPr>
            <a:spLocks noGrp="1"/>
          </p:cNvSpPr>
          <p:nvPr>
            <p:ph sz="quarter" idx="25"/>
          </p:nvPr>
        </p:nvSpPr>
        <p:spPr>
          <a:xfrm>
            <a:off x="344074" y="3876578"/>
            <a:ext cx="5459828" cy="3670941"/>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6"/>
          </p:nvPr>
        </p:nvSpPr>
        <p:spPr>
          <a:xfrm>
            <a:off x="6388100" y="3876578"/>
            <a:ext cx="5467352" cy="3670941"/>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3685665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9" name="Text Placeholder 11"/>
          <p:cNvSpPr>
            <a:spLocks noGrp="1"/>
          </p:cNvSpPr>
          <p:nvPr>
            <p:ph type="body" sz="quarter" idx="13" hasCustomPrompt="1"/>
          </p:nvPr>
        </p:nvSpPr>
        <p:spPr>
          <a:xfrm>
            <a:off x="336552"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6"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26" name="Text Placeholder 11"/>
          <p:cNvSpPr>
            <a:spLocks noGrp="1"/>
          </p:cNvSpPr>
          <p:nvPr>
            <p:ph type="body" sz="quarter" idx="21" hasCustomPrompt="1"/>
          </p:nvPr>
        </p:nvSpPr>
        <p:spPr>
          <a:xfrm>
            <a:off x="8257118"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9" name="Text Placeholder 11"/>
          <p:cNvSpPr>
            <a:spLocks noGrp="1"/>
          </p:cNvSpPr>
          <p:nvPr>
            <p:ph type="body" sz="quarter" idx="24" hasCustomPrompt="1"/>
          </p:nvPr>
        </p:nvSpPr>
        <p:spPr>
          <a:xfrm>
            <a:off x="4310073"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3" name="Content Placeholder 2"/>
          <p:cNvSpPr>
            <a:spLocks noGrp="1"/>
          </p:cNvSpPr>
          <p:nvPr>
            <p:ph sz="quarter" idx="32"/>
          </p:nvPr>
        </p:nvSpPr>
        <p:spPr>
          <a:xfrm>
            <a:off x="336552" y="1590337"/>
            <a:ext cx="3598331" cy="6133346"/>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4310073" y="1590336"/>
            <a:ext cx="3571857"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8257118" y="1590336"/>
            <a:ext cx="3571857"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149998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6" name="Text Placeholder 11"/>
          <p:cNvSpPr>
            <a:spLocks noGrp="1"/>
          </p:cNvSpPr>
          <p:nvPr>
            <p:ph type="body" sz="quarter" idx="13" hasCustomPrompt="1"/>
          </p:nvPr>
        </p:nvSpPr>
        <p:spPr>
          <a:xfrm>
            <a:off x="336552"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7"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13" name="Text Placeholder 11"/>
          <p:cNvSpPr>
            <a:spLocks noGrp="1"/>
          </p:cNvSpPr>
          <p:nvPr>
            <p:ph type="body" sz="quarter" idx="21" hasCustomPrompt="1"/>
          </p:nvPr>
        </p:nvSpPr>
        <p:spPr>
          <a:xfrm>
            <a:off x="8257118"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6" name="Text Placeholder 11"/>
          <p:cNvSpPr>
            <a:spLocks noGrp="1"/>
          </p:cNvSpPr>
          <p:nvPr>
            <p:ph type="body" sz="quarter" idx="24" hasCustomPrompt="1"/>
          </p:nvPr>
        </p:nvSpPr>
        <p:spPr>
          <a:xfrm>
            <a:off x="4310073" y="542173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5" name="Text Placeholder 2"/>
          <p:cNvSpPr>
            <a:spLocks noGrp="1"/>
          </p:cNvSpPr>
          <p:nvPr>
            <p:ph type="body" idx="1"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cxnSp>
        <p:nvCxnSpPr>
          <p:cNvPr id="19" name="Straight Connector 18"/>
          <p:cNvCxnSpPr/>
          <p:nvPr userDrawn="1"/>
        </p:nvCxnSpPr>
        <p:spPr>
          <a:xfrm>
            <a:off x="4114217" y="1604433"/>
            <a:ext cx="0" cy="3981451"/>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8073380" y="1604433"/>
            <a:ext cx="0" cy="3981451"/>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31"/>
          </p:nvPr>
        </p:nvSpPr>
        <p:spPr>
          <a:xfrm>
            <a:off x="344075" y="1604434"/>
            <a:ext cx="3564332"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2"/>
          </p:nvPr>
        </p:nvSpPr>
        <p:spPr>
          <a:xfrm>
            <a:off x="4310073" y="1604434"/>
            <a:ext cx="3571857" cy="7036222"/>
          </a:xfrm>
          <a:prstGeom prst="rect">
            <a:avLst/>
          </a:prstGeo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33"/>
          </p:nvPr>
        </p:nvSpPr>
        <p:spPr>
          <a:xfrm>
            <a:off x="8257118" y="1604434"/>
            <a:ext cx="3571857"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1407471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336550" y="1604436"/>
            <a:ext cx="11518900" cy="3014287"/>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33"/>
          </p:nvPr>
        </p:nvSpPr>
        <p:spPr>
          <a:xfrm>
            <a:off x="336550" y="3829386"/>
            <a:ext cx="3577975"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p:cNvSpPr>
            <a:spLocks noGrp="1"/>
          </p:cNvSpPr>
          <p:nvPr>
            <p:ph sz="quarter" idx="34"/>
          </p:nvPr>
        </p:nvSpPr>
        <p:spPr>
          <a:xfrm>
            <a:off x="4310072" y="3829386"/>
            <a:ext cx="3571857"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35"/>
          </p:nvPr>
        </p:nvSpPr>
        <p:spPr>
          <a:xfrm>
            <a:off x="8257117" y="3829386"/>
            <a:ext cx="3571857" cy="7036222"/>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8" hasCustomPrompt="1"/>
          </p:nvPr>
        </p:nvSpPr>
        <p:spPr>
          <a:xfrm>
            <a:off x="344074" y="3594762"/>
            <a:ext cx="11511375"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7" name="Title 1"/>
          <p:cNvSpPr>
            <a:spLocks noGrp="1"/>
          </p:cNvSpPr>
          <p:nvPr>
            <p:ph type="title" hasCustomPrompt="1"/>
          </p:nvPr>
        </p:nvSpPr>
        <p:spPr>
          <a:xfrm>
            <a:off x="344075" y="306918"/>
            <a:ext cx="11511375" cy="502766"/>
          </a:xfrm>
          <a:prstGeom prst="rect">
            <a:avLst/>
          </a:prstGeom>
        </p:spPr>
        <p:txBody>
          <a:bodyPr>
            <a:spAutoFit/>
          </a:bodyPr>
          <a:lstStyle>
            <a:lvl1pPr>
              <a:defRPr sz="2667"/>
            </a:lvl1pPr>
          </a:lstStyle>
          <a:p>
            <a:r>
              <a:rPr lang="en-US" dirty="0"/>
              <a:t>Click To Edit Master Title Style</a:t>
            </a:r>
          </a:p>
        </p:txBody>
      </p:sp>
      <p:sp>
        <p:nvSpPr>
          <p:cNvPr id="8" name="Text Placeholder 2"/>
          <p:cNvSpPr>
            <a:spLocks noGrp="1"/>
          </p:cNvSpPr>
          <p:nvPr>
            <p:ph type="body" idx="15" hasCustomPrompt="1"/>
          </p:nvPr>
        </p:nvSpPr>
        <p:spPr>
          <a:xfrm>
            <a:off x="344074" y="806581"/>
            <a:ext cx="11511375" cy="225703"/>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4" name="Text Placeholder 11"/>
          <p:cNvSpPr>
            <a:spLocks noGrp="1"/>
          </p:cNvSpPr>
          <p:nvPr>
            <p:ph type="body" sz="quarter" idx="13" hasCustomPrompt="1"/>
          </p:nvPr>
        </p:nvSpPr>
        <p:spPr>
          <a:xfrm>
            <a:off x="336551" y="5835017"/>
            <a:ext cx="3577975"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6" name="Text Placeholder 11"/>
          <p:cNvSpPr>
            <a:spLocks noGrp="1"/>
          </p:cNvSpPr>
          <p:nvPr>
            <p:ph type="body" sz="quarter" idx="21" hasCustomPrompt="1"/>
          </p:nvPr>
        </p:nvSpPr>
        <p:spPr>
          <a:xfrm>
            <a:off x="8257118" y="583501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8" name="Text Placeholder 11"/>
          <p:cNvSpPr>
            <a:spLocks noGrp="1"/>
          </p:cNvSpPr>
          <p:nvPr>
            <p:ph type="body" sz="quarter" idx="24" hasCustomPrompt="1"/>
          </p:nvPr>
        </p:nvSpPr>
        <p:spPr>
          <a:xfrm>
            <a:off x="4310073" y="5835017"/>
            <a:ext cx="3571857" cy="164148"/>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17"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217330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62385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12192000" cy="6858000"/>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721428"/>
            <a:ext cx="12192000" cy="1156853"/>
          </a:xfrm>
          <a:prstGeom prst="rect">
            <a:avLst/>
          </a:prstGeom>
          <a:solidFill>
            <a:schemeClr val="tx2">
              <a:alpha val="80000"/>
            </a:schemeClr>
          </a:solidFill>
        </p:spPr>
        <p:txBody>
          <a:bodyPr lIns="252000" tIns="0" rIns="0" bIns="0" anchor="ctr" anchorCtr="0"/>
          <a:lstStyle>
            <a:lvl1pPr algn="l">
              <a:defRPr sz="32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3867182"/>
            <a:ext cx="12192000" cy="497417"/>
          </a:xfrm>
          <a:prstGeom prst="rect">
            <a:avLst/>
          </a:prstGeom>
          <a:solidFill>
            <a:schemeClr val="tx2"/>
          </a:solidFill>
        </p:spPr>
        <p:txBody>
          <a:bodyPr lIns="252000" tIns="0" rIns="0" bIns="0" anchor="ctr" anchorCtr="0"/>
          <a:lstStyle>
            <a:lvl1pPr marL="0" indent="0">
              <a:buNone/>
              <a:defRPr sz="1600" baseline="0">
                <a:solidFill>
                  <a:schemeClr val="bg1"/>
                </a:solidFill>
              </a:defRPr>
            </a:lvl1pPr>
          </a:lstStyle>
          <a:p>
            <a:pPr lvl="0"/>
            <a:r>
              <a:rPr lang="en-US" dirty="0"/>
              <a:t>Click To Edit Optional Subtitle</a:t>
            </a:r>
          </a:p>
        </p:txBody>
      </p:sp>
      <p:pic>
        <p:nvPicPr>
          <p:cNvPr id="13" name="Picture 12"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2821918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12192000" cy="5774392"/>
          </a:xfrm>
          <a:prstGeom prst="rect">
            <a:avLst/>
          </a:prstGeom>
          <a:solidFill>
            <a:schemeClr val="bg1">
              <a:lumMod val="95000"/>
            </a:schemeClr>
          </a:solidFill>
        </p:spPr>
        <p:txBody>
          <a:bodyPr lIns="91437" tIns="45718" rIns="91437" bIns="45718"/>
          <a:lstStyle>
            <a:lvl1pPr>
              <a:buNone/>
              <a:defRPr sz="1867">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336553" y="3478965"/>
            <a:ext cx="11565163" cy="738664"/>
          </a:xfrm>
          <a:prstGeom prst="rect">
            <a:avLst/>
          </a:prstGeom>
        </p:spPr>
        <p:txBody>
          <a:bodyPr lIns="0" tIns="0" rIns="0" bIns="0" anchor="ctr" anchorCtr="0">
            <a:noAutofit/>
          </a:bodyPr>
          <a:lstStyle>
            <a:lvl1pPr marL="0" indent="0" algn="l">
              <a:buFont typeface="Arial"/>
              <a:buNone/>
              <a:defRPr sz="48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336553" y="4272329"/>
            <a:ext cx="11565163" cy="287259"/>
          </a:xfrm>
          <a:prstGeom prst="rect">
            <a:avLst/>
          </a:prstGeom>
        </p:spPr>
        <p:txBody>
          <a:bodyPr lIns="0" tIns="0" rIns="0" bIns="0">
            <a:noAutofit/>
          </a:bodyPr>
          <a:lstStyle>
            <a:lvl1pPr marL="0" indent="0" algn="l">
              <a:buNone/>
              <a:defRPr sz="1867" baseline="0">
                <a:solidFill>
                  <a:schemeClr val="bg1"/>
                </a:solidFill>
              </a:defRPr>
            </a:lvl1pPr>
            <a:lvl2pPr marL="609563" indent="0" algn="ctr">
              <a:buNone/>
              <a:defRPr>
                <a:solidFill>
                  <a:schemeClr val="tx1">
                    <a:tint val="75000"/>
                  </a:schemeClr>
                </a:solidFill>
              </a:defRPr>
            </a:lvl2pPr>
            <a:lvl3pPr marL="1219126" indent="0" algn="ctr">
              <a:buNone/>
              <a:defRPr>
                <a:solidFill>
                  <a:schemeClr val="tx1">
                    <a:tint val="75000"/>
                  </a:schemeClr>
                </a:solidFill>
              </a:defRPr>
            </a:lvl3pPr>
            <a:lvl4pPr marL="1828690" indent="0" algn="ctr">
              <a:buNone/>
              <a:defRPr>
                <a:solidFill>
                  <a:schemeClr val="tx1">
                    <a:tint val="75000"/>
                  </a:schemeClr>
                </a:solidFill>
              </a:defRPr>
            </a:lvl4pPr>
            <a:lvl5pPr marL="2438254" indent="0" algn="ctr">
              <a:buNone/>
              <a:defRPr>
                <a:solidFill>
                  <a:schemeClr val="tx1">
                    <a:tint val="75000"/>
                  </a:schemeClr>
                </a:solidFill>
              </a:defRPr>
            </a:lvl5pPr>
            <a:lvl6pPr marL="3047816" indent="0" algn="ctr">
              <a:buNone/>
              <a:defRPr>
                <a:solidFill>
                  <a:schemeClr val="tx1">
                    <a:tint val="75000"/>
                  </a:schemeClr>
                </a:solidFill>
              </a:defRPr>
            </a:lvl6pPr>
            <a:lvl7pPr marL="3657379" indent="0" algn="ctr">
              <a:buNone/>
              <a:defRPr>
                <a:solidFill>
                  <a:schemeClr val="tx1">
                    <a:tint val="75000"/>
                  </a:schemeClr>
                </a:solidFill>
              </a:defRPr>
            </a:lvl7pPr>
            <a:lvl8pPr marL="4266943" indent="0" algn="ctr">
              <a:buNone/>
              <a:defRPr>
                <a:solidFill>
                  <a:schemeClr val="tx1">
                    <a:tint val="75000"/>
                  </a:schemeClr>
                </a:solidFill>
              </a:defRPr>
            </a:lvl8pPr>
            <a:lvl9pPr marL="4876506"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9422712" y="5993330"/>
            <a:ext cx="2722397" cy="750604"/>
          </a:xfrm>
          <a:prstGeom prst="rect">
            <a:avLst/>
          </a:prstGeom>
        </p:spPr>
      </p:pic>
      <p:sp>
        <p:nvSpPr>
          <p:cNvPr id="14" name="Footer Placeholder 4"/>
          <p:cNvSpPr>
            <a:spLocks noGrp="1"/>
          </p:cNvSpPr>
          <p:nvPr>
            <p:ph type="ftr" sz="quarter" idx="3"/>
          </p:nvPr>
        </p:nvSpPr>
        <p:spPr>
          <a:xfrm>
            <a:off x="336554" y="6476207"/>
            <a:ext cx="2007375" cy="123111"/>
          </a:xfrm>
          <a:prstGeom prst="rect">
            <a:avLst/>
          </a:prstGeom>
        </p:spPr>
        <p:txBody>
          <a:bodyPr vert="horz" wrap="square" lIns="0" tIns="0" rIns="0" bIns="0" rtlCol="0" anchor="ctr">
            <a:spAutoFit/>
          </a:bodyPr>
          <a:lstStyle>
            <a:lvl1pPr algn="l">
              <a:defRPr sz="8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4764839"/>
            <a:ext cx="12192000" cy="1015853"/>
          </a:xfrm>
          <a:prstGeom prst="rect">
            <a:avLst/>
          </a:prstGeom>
          <a:solidFill>
            <a:schemeClr val="tx2">
              <a:alpha val="80000"/>
            </a:schemeClr>
          </a:solidFill>
        </p:spPr>
        <p:txBody>
          <a:bodyPr lIns="91437" tIns="45718" rIns="91437" bIns="45718"/>
          <a:lstStyle>
            <a:lvl1pPr marL="237726" indent="-3149">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5682003"/>
            <a:ext cx="12192000" cy="26928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916" tIns="60957" rIns="121916" bIns="60957" rtlCol="0" anchor="ctr"/>
          <a:lstStyle/>
          <a:p>
            <a:pPr algn="ctr"/>
            <a:endParaRPr lang="en-US" sz="2400" dirty="0"/>
          </a:p>
        </p:txBody>
      </p:sp>
    </p:spTree>
    <p:extLst>
      <p:ext uri="{BB962C8B-B14F-4D97-AF65-F5344CB8AC3E}">
        <p14:creationId xmlns:p14="http://schemas.microsoft.com/office/powerpoint/2010/main" val="1325161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6151032" y="1"/>
            <a:ext cx="6040969" cy="6857999"/>
          </a:xfrm>
          <a:prstGeom prst="rect">
            <a:avLst/>
          </a:prstGeom>
          <a:solidFill>
            <a:schemeClr val="accent2">
              <a:alpha val="20000"/>
            </a:schemeClr>
          </a:solidFill>
        </p:spPr>
        <p:txBody>
          <a:bodyPr vert="horz" lIns="252000" tIns="252000" rIns="252000" bIns="252000"/>
          <a:lstStyle>
            <a:lvl1pPr marL="0" indent="0">
              <a:buNone/>
              <a:defRPr sz="1400">
                <a:solidFill>
                  <a:schemeClr val="accent1"/>
                </a:solidFill>
              </a:defRPr>
            </a:lvl1pPr>
            <a:lvl2pPr marL="590536" indent="-353475">
              <a:buFont typeface="Arial"/>
              <a:buChar char="•"/>
              <a:defRPr sz="2400">
                <a:solidFill>
                  <a:schemeClr val="accent1"/>
                </a:solidFill>
              </a:defRPr>
            </a:lvl2pPr>
            <a:lvl3pPr marL="944010" indent="-304792">
              <a:buFont typeface="Lucida Grande"/>
              <a:buChar char="–"/>
              <a:defRPr sz="2133">
                <a:solidFill>
                  <a:schemeClr val="accent1"/>
                </a:solidFill>
              </a:defRPr>
            </a:lvl3pPr>
            <a:lvl4pPr marL="1301718" indent="-304792">
              <a:buFont typeface="Lucida Grande"/>
              <a:buChar char="–"/>
              <a:defRPr sz="1867">
                <a:solidFill>
                  <a:schemeClr val="accent1"/>
                </a:solidFill>
              </a:defRPr>
            </a:lvl4pPr>
            <a:lvl5pPr marL="1678475" indent="-309026" defTabSz="419090">
              <a:buFont typeface="Lucida Grande"/>
              <a:buChar char="–"/>
              <a:defRPr sz="1867">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336551" y="1310603"/>
            <a:ext cx="4999949" cy="4558569"/>
          </a:xfrm>
          <a:prstGeom prst="rect">
            <a:avLst/>
          </a:prstGeom>
          <a:noFill/>
        </p:spPr>
        <p:txBody>
          <a:bodyPr vert="horz" wrap="square" lIns="0" tIns="0" rIns="0" bIns="0">
            <a:noAutofit/>
          </a:bodyPr>
          <a:lstStyle>
            <a:lvl1pPr marL="315376" indent="-315376">
              <a:buClr>
                <a:schemeClr val="tx2"/>
              </a:buClr>
              <a:buFont typeface="Arial" panose="020B0604020202020204" pitchFamily="34" charset="0"/>
              <a:buNone/>
              <a:defRPr sz="2400">
                <a:solidFill>
                  <a:schemeClr val="accent1"/>
                </a:solidFill>
              </a:defRPr>
            </a:lvl1pPr>
            <a:lvl2pPr marL="609585" indent="-294210">
              <a:buClr>
                <a:schemeClr val="tx2"/>
              </a:buClr>
              <a:buFont typeface="Arial" panose="020B0604020202020204" pitchFamily="34" charset="0"/>
              <a:buChar char="•"/>
              <a:defRPr sz="2133">
                <a:solidFill>
                  <a:schemeClr val="accent1"/>
                </a:solidFill>
              </a:defRPr>
            </a:lvl2pPr>
            <a:lvl3pPr marL="840296" indent="-230712">
              <a:buClr>
                <a:schemeClr val="tx2"/>
              </a:buClr>
              <a:buFont typeface="Arial" panose="020B0604020202020204" pitchFamily="34" charset="0"/>
              <a:buChar char="•"/>
              <a:defRPr sz="1867">
                <a:solidFill>
                  <a:schemeClr val="accent1"/>
                </a:solidFill>
              </a:defRPr>
            </a:lvl3pPr>
            <a:lvl4pPr marL="1071007" indent="-230712">
              <a:buClr>
                <a:schemeClr val="tx2"/>
              </a:buClr>
              <a:buFont typeface="Arial" panose="020B0604020202020204" pitchFamily="34" charset="0"/>
              <a:buChar char="•"/>
              <a:defRPr sz="1867">
                <a:solidFill>
                  <a:schemeClr val="accent1"/>
                </a:solidFill>
              </a:defRPr>
            </a:lvl4pPr>
            <a:lvl5pPr marL="1303834" indent="-232828" defTabSz="419090">
              <a:buClr>
                <a:schemeClr val="tx2"/>
              </a:buClr>
              <a:buFont typeface="Arial" panose="020B0604020202020204" pitchFamily="34" charset="0"/>
              <a:buChar char="•"/>
              <a:defRPr sz="1867">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336551" y="464444"/>
            <a:ext cx="4999949" cy="492443"/>
          </a:xfrm>
          <a:prstGeom prst="rect">
            <a:avLst/>
          </a:prstGeom>
        </p:spPr>
        <p:txBody>
          <a:bodyPr wrap="square" lIns="0" tIns="0" rIns="0" bIns="0" anchor="ctr" anchorCtr="0">
            <a:spAutoFit/>
          </a:bodyPr>
          <a:lstStyle>
            <a:lvl1pPr algn="l">
              <a:defRPr sz="3200" baseline="0">
                <a:solidFill>
                  <a:schemeClr val="tx2"/>
                </a:solidFill>
              </a:defRPr>
            </a:lvl1pPr>
          </a:lstStyle>
          <a:p>
            <a:r>
              <a:rPr lang="en-US" dirty="0"/>
              <a:t>Click To Edit Section Title</a:t>
            </a:r>
          </a:p>
        </p:txBody>
      </p:sp>
      <p:sp>
        <p:nvSpPr>
          <p:cNvPr id="23" name="Rectangle 22"/>
          <p:cNvSpPr/>
          <p:nvPr userDrawn="1"/>
        </p:nvSpPr>
        <p:spPr>
          <a:xfrm rot="5400000">
            <a:off x="2473322" y="3180292"/>
            <a:ext cx="6857997" cy="49741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 name="Text Placeholder 3"/>
          <p:cNvSpPr>
            <a:spLocks noGrp="1"/>
          </p:cNvSpPr>
          <p:nvPr>
            <p:ph type="body" sz="quarter" idx="14" hasCustomPrompt="1"/>
          </p:nvPr>
        </p:nvSpPr>
        <p:spPr>
          <a:xfrm>
            <a:off x="5653611" y="0"/>
            <a:ext cx="994836" cy="68580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9422712" y="5993329"/>
            <a:ext cx="2722397" cy="750604"/>
          </a:xfrm>
          <a:prstGeom prst="rect">
            <a:avLst/>
          </a:prstGeom>
        </p:spPr>
      </p:pic>
    </p:spTree>
    <p:extLst>
      <p:ext uri="{BB962C8B-B14F-4D97-AF65-F5344CB8AC3E}">
        <p14:creationId xmlns:p14="http://schemas.microsoft.com/office/powerpoint/2010/main" val="32089685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12192000" cy="6858000"/>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721428"/>
            <a:ext cx="12192000" cy="1156853"/>
          </a:xfrm>
          <a:prstGeom prst="rect">
            <a:avLst/>
          </a:prstGeom>
          <a:solidFill>
            <a:schemeClr val="tx2">
              <a:alpha val="80000"/>
            </a:schemeClr>
          </a:solidFill>
        </p:spPr>
        <p:txBody>
          <a:bodyPr lIns="252000" tIns="0" rIns="0" bIns="0" anchor="ctr" anchorCtr="0"/>
          <a:lstStyle>
            <a:lvl1pPr algn="l">
              <a:defRPr sz="32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3867182"/>
            <a:ext cx="12192000" cy="497417"/>
          </a:xfrm>
          <a:prstGeom prst="rect">
            <a:avLst/>
          </a:prstGeom>
          <a:solidFill>
            <a:schemeClr val="tx2"/>
          </a:solidFill>
        </p:spPr>
        <p:txBody>
          <a:bodyPr lIns="252000" tIns="0" rIns="0" bIns="0" anchor="ctr" anchorCtr="0"/>
          <a:lstStyle>
            <a:lvl1pPr marL="0" indent="0">
              <a:buNone/>
              <a:defRPr sz="16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9422712" y="5993329"/>
            <a:ext cx="2722397" cy="750604"/>
          </a:xfrm>
          <a:prstGeom prst="rect">
            <a:avLst/>
          </a:prstGeom>
        </p:spPr>
      </p:pic>
    </p:spTree>
    <p:extLst>
      <p:ext uri="{BB962C8B-B14F-4D97-AF65-F5344CB8AC3E}">
        <p14:creationId xmlns:p14="http://schemas.microsoft.com/office/powerpoint/2010/main" val="21641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w/ Image 2">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12192000" cy="2641744"/>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2641745"/>
            <a:ext cx="12192000" cy="4216255"/>
          </a:xfrm>
          <a:prstGeom prst="rect">
            <a:avLst/>
          </a:prstGeom>
          <a:solidFill>
            <a:schemeClr val="tx2"/>
          </a:solidFill>
        </p:spPr>
        <p:txBody>
          <a:bodyPr lIns="252000" tIns="252000" rIns="252000" bIns="252000" anchor="t" anchorCtr="0"/>
          <a:lstStyle>
            <a:lvl1pPr algn="l">
              <a:defRPr sz="32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2144328"/>
            <a:ext cx="12192000" cy="497417"/>
          </a:xfrm>
          <a:prstGeom prst="rect">
            <a:avLst/>
          </a:prstGeom>
          <a:solidFill>
            <a:schemeClr val="tx2">
              <a:alpha val="80000"/>
            </a:schemeClr>
          </a:solidFill>
        </p:spPr>
        <p:txBody>
          <a:bodyPr lIns="252000" tIns="0" rIns="252000" bIns="0" anchor="ctr" anchorCtr="0"/>
          <a:lstStyle>
            <a:lvl1pPr marL="0" indent="0">
              <a:buNone/>
              <a:defRPr sz="1600" baseline="0">
                <a:solidFill>
                  <a:schemeClr val="bg1"/>
                </a:solidFill>
              </a:defRPr>
            </a:lvl1pPr>
          </a:lstStyle>
          <a:p>
            <a:pPr lvl="0"/>
            <a:r>
              <a:rPr lang="en-US" dirty="0"/>
              <a:t>Click To Edit Optional Subtitle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00392" y="6135831"/>
            <a:ext cx="2401321" cy="595528"/>
          </a:xfrm>
          <a:prstGeom prst="rect">
            <a:avLst/>
          </a:prstGeom>
        </p:spPr>
      </p:pic>
      <p:sp>
        <p:nvSpPr>
          <p:cNvPr id="12"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386452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Image 3">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6151032" y="-2"/>
            <a:ext cx="6040969" cy="6857999"/>
          </a:xfrm>
          <a:prstGeom prst="rect">
            <a:avLst/>
          </a:prstGeom>
          <a:solidFill>
            <a:schemeClr val="accent2">
              <a:alpha val="20000"/>
            </a:schemeClr>
          </a:solidFill>
        </p:spPr>
        <p:txBody>
          <a:bodyPr vert="horz" lIns="252000" tIns="252000" rIns="252000" bIns="252000"/>
          <a:lstStyle>
            <a:lvl1pPr marL="0" indent="0">
              <a:buNone/>
              <a:defRPr sz="1400">
                <a:solidFill>
                  <a:schemeClr val="accent2">
                    <a:lumMod val="60000"/>
                    <a:lumOff val="40000"/>
                  </a:schemeClr>
                </a:solidFill>
              </a:defRPr>
            </a:lvl1pPr>
            <a:lvl2pPr marL="590536" indent="-353475">
              <a:buFont typeface="Arial"/>
              <a:buChar char="•"/>
              <a:defRPr sz="2400">
                <a:solidFill>
                  <a:schemeClr val="accent1"/>
                </a:solidFill>
              </a:defRPr>
            </a:lvl2pPr>
            <a:lvl3pPr marL="944010" indent="-304792">
              <a:buFont typeface="Lucida Grande"/>
              <a:buChar char="–"/>
              <a:defRPr sz="2133">
                <a:solidFill>
                  <a:schemeClr val="accent1"/>
                </a:solidFill>
              </a:defRPr>
            </a:lvl3pPr>
            <a:lvl4pPr marL="1301718" indent="-304792">
              <a:buFont typeface="Lucida Grande"/>
              <a:buChar char="–"/>
              <a:defRPr sz="1867">
                <a:solidFill>
                  <a:schemeClr val="accent1"/>
                </a:solidFill>
              </a:defRPr>
            </a:lvl4pPr>
            <a:lvl5pPr marL="1678475" indent="-309026" defTabSz="419090">
              <a:buFont typeface="Lucida Grande"/>
              <a:buChar char="–"/>
              <a:defRPr sz="1867">
                <a:solidFill>
                  <a:schemeClr val="accent1"/>
                </a:solidFill>
              </a:defRPr>
            </a:lvl5pPr>
          </a:lstStyle>
          <a:p>
            <a:pPr lvl="0"/>
            <a:r>
              <a:rPr lang="en-US" dirty="0"/>
              <a:t>Insert Your Content Here</a:t>
            </a:r>
          </a:p>
        </p:txBody>
      </p:sp>
      <p:sp>
        <p:nvSpPr>
          <p:cNvPr id="15" name="Rectangle 14"/>
          <p:cNvSpPr/>
          <p:nvPr userDrawn="1"/>
        </p:nvSpPr>
        <p:spPr>
          <a:xfrm rot="5400000">
            <a:off x="-382601" y="324363"/>
            <a:ext cx="6858000" cy="62092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Content Placeholder 12"/>
          <p:cNvSpPr>
            <a:spLocks noGrp="1"/>
          </p:cNvSpPr>
          <p:nvPr>
            <p:ph sz="quarter" idx="11"/>
          </p:nvPr>
        </p:nvSpPr>
        <p:spPr>
          <a:xfrm>
            <a:off x="-58236" y="-3"/>
            <a:ext cx="6706685" cy="6858003"/>
          </a:xfrm>
          <a:prstGeom prst="rect">
            <a:avLst/>
          </a:prstGeom>
          <a:solidFill>
            <a:schemeClr val="tx2">
              <a:alpha val="80000"/>
            </a:schemeClr>
          </a:solidFill>
        </p:spPr>
        <p:txBody>
          <a:bodyPr vert="horz" lIns="252000" tIns="252000" rIns="252000" bIns="252000"/>
          <a:lstStyle>
            <a:lvl1pPr marL="0" indent="0">
              <a:buNone/>
              <a:defRPr sz="3200">
                <a:solidFill>
                  <a:schemeClr val="bg1"/>
                </a:solidFill>
              </a:defRPr>
            </a:lvl1pPr>
            <a:lvl2pPr marL="590536" indent="-353475">
              <a:buFont typeface="Arial"/>
              <a:buChar char="•"/>
              <a:defRPr sz="2667">
                <a:solidFill>
                  <a:schemeClr val="bg1"/>
                </a:solidFill>
              </a:defRPr>
            </a:lvl2pPr>
            <a:lvl3pPr marL="944010" indent="-304792">
              <a:buFont typeface="Lucida Grande"/>
              <a:buChar char="–"/>
              <a:defRPr sz="2400">
                <a:solidFill>
                  <a:schemeClr val="bg1"/>
                </a:solidFill>
              </a:defRPr>
            </a:lvl3pPr>
            <a:lvl4pPr marL="1301718" indent="-304792">
              <a:buFont typeface="Lucida Grande"/>
              <a:buChar char="–"/>
              <a:defRPr sz="2133">
                <a:solidFill>
                  <a:schemeClr val="bg1"/>
                </a:solidFill>
              </a:defRPr>
            </a:lvl4pPr>
            <a:lvl5pPr marL="1678475" indent="-309026" defTabSz="419090">
              <a:buFont typeface="Lucida Grande"/>
              <a:buChar char="–"/>
              <a:defRPr sz="21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pic>
        <p:nvPicPr>
          <p:cNvPr id="10" name="Picture 9"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Tree>
    <p:extLst>
      <p:ext uri="{BB962C8B-B14F-4D97-AF65-F5344CB8AC3E}">
        <p14:creationId xmlns:p14="http://schemas.microsoft.com/office/powerpoint/2010/main" val="12087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w/ Image 4">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6151032" y="1"/>
            <a:ext cx="6040969" cy="6857999"/>
          </a:xfrm>
          <a:prstGeom prst="rect">
            <a:avLst/>
          </a:prstGeom>
          <a:solidFill>
            <a:schemeClr val="accent2">
              <a:alpha val="20000"/>
            </a:schemeClr>
          </a:solidFill>
        </p:spPr>
        <p:txBody>
          <a:bodyPr vert="horz" lIns="252000" tIns="252000" rIns="252000" bIns="252000"/>
          <a:lstStyle>
            <a:lvl1pPr marL="0" indent="0">
              <a:buNone/>
              <a:defRPr sz="1400">
                <a:solidFill>
                  <a:schemeClr val="accent2">
                    <a:lumMod val="60000"/>
                    <a:lumOff val="40000"/>
                  </a:schemeClr>
                </a:solidFill>
              </a:defRPr>
            </a:lvl1pPr>
            <a:lvl2pPr marL="590536" indent="-353475">
              <a:buFont typeface="Arial"/>
              <a:buChar char="•"/>
              <a:defRPr sz="2400">
                <a:solidFill>
                  <a:schemeClr val="accent1"/>
                </a:solidFill>
              </a:defRPr>
            </a:lvl2pPr>
            <a:lvl3pPr marL="944010" indent="-304792">
              <a:buFont typeface="Lucida Grande"/>
              <a:buChar char="–"/>
              <a:defRPr sz="2133">
                <a:solidFill>
                  <a:schemeClr val="accent1"/>
                </a:solidFill>
              </a:defRPr>
            </a:lvl3pPr>
            <a:lvl4pPr marL="1301718" indent="-304792">
              <a:buFont typeface="Lucida Grande"/>
              <a:buChar char="–"/>
              <a:defRPr sz="1867">
                <a:solidFill>
                  <a:schemeClr val="accent1"/>
                </a:solidFill>
              </a:defRPr>
            </a:lvl4pPr>
            <a:lvl5pPr marL="1678475" indent="-309026" defTabSz="419090">
              <a:buFont typeface="Lucida Grande"/>
              <a:buChar char="–"/>
              <a:defRPr sz="1867">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336551" y="1310603"/>
            <a:ext cx="4999949" cy="1936940"/>
          </a:xfrm>
          <a:prstGeom prst="rect">
            <a:avLst/>
          </a:prstGeom>
          <a:noFill/>
        </p:spPr>
        <p:txBody>
          <a:bodyPr vert="horz" wrap="square" lIns="0" tIns="0" rIns="0" bIns="0">
            <a:spAutoFit/>
          </a:bodyPr>
          <a:lstStyle>
            <a:lvl1pPr marL="315376" indent="-315376">
              <a:buClr>
                <a:schemeClr val="tx2"/>
              </a:buClr>
              <a:buFont typeface="Arial" panose="020B0604020202020204" pitchFamily="34" charset="0"/>
              <a:buChar char="•"/>
              <a:defRPr sz="2667">
                <a:solidFill>
                  <a:schemeClr val="accent1"/>
                </a:solidFill>
              </a:defRPr>
            </a:lvl1pPr>
            <a:lvl2pPr marL="609585" indent="-294210">
              <a:buClr>
                <a:schemeClr val="tx2"/>
              </a:buClr>
              <a:buFont typeface="Arial" panose="020B0604020202020204" pitchFamily="34" charset="0"/>
              <a:buChar char="•"/>
              <a:defRPr sz="2400">
                <a:solidFill>
                  <a:schemeClr val="accent1"/>
                </a:solidFill>
              </a:defRPr>
            </a:lvl2pPr>
            <a:lvl3pPr marL="840296" indent="-230712">
              <a:buClr>
                <a:schemeClr val="tx2"/>
              </a:buClr>
              <a:buFont typeface="Arial" panose="020B0604020202020204" pitchFamily="34" charset="0"/>
              <a:buChar char="•"/>
              <a:defRPr sz="2133">
                <a:solidFill>
                  <a:schemeClr val="accent1"/>
                </a:solidFill>
              </a:defRPr>
            </a:lvl3pPr>
            <a:lvl4pPr marL="1071007" indent="-230712">
              <a:buClr>
                <a:schemeClr val="tx2"/>
              </a:buClr>
              <a:buFont typeface="Arial" panose="020B0604020202020204" pitchFamily="34" charset="0"/>
              <a:buChar char="•"/>
              <a:defRPr sz="1867">
                <a:solidFill>
                  <a:schemeClr val="accent1"/>
                </a:solidFill>
              </a:defRPr>
            </a:lvl4pPr>
            <a:lvl5pPr marL="1303834" indent="-232828" defTabSz="419090">
              <a:buClr>
                <a:schemeClr val="tx2"/>
              </a:buClr>
              <a:buFont typeface="Arial" panose="020B0604020202020204" pitchFamily="34" charset="0"/>
              <a:buChar char="•"/>
              <a:defRPr sz="1867">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hasCustomPrompt="1"/>
          </p:nvPr>
        </p:nvSpPr>
        <p:spPr>
          <a:xfrm>
            <a:off x="336551" y="464444"/>
            <a:ext cx="4999949" cy="492443"/>
          </a:xfrm>
          <a:prstGeom prst="rect">
            <a:avLst/>
          </a:prstGeom>
        </p:spPr>
        <p:txBody>
          <a:bodyPr wrap="square" lIns="0" tIns="0" rIns="0" bIns="0" anchor="ctr" anchorCtr="0">
            <a:spAutoFit/>
          </a:bodyPr>
          <a:lstStyle>
            <a:lvl1pPr algn="l">
              <a:defRPr sz="3200" baseline="0">
                <a:solidFill>
                  <a:schemeClr val="tx2"/>
                </a:solidFill>
              </a:defRPr>
            </a:lvl1pPr>
          </a:lstStyle>
          <a:p>
            <a:r>
              <a:rPr lang="en-US" dirty="0"/>
              <a:t>Click To Edit Section Title</a:t>
            </a:r>
          </a:p>
        </p:txBody>
      </p:sp>
      <p:sp>
        <p:nvSpPr>
          <p:cNvPr id="23" name="Rectangle 22"/>
          <p:cNvSpPr/>
          <p:nvPr userDrawn="1"/>
        </p:nvSpPr>
        <p:spPr>
          <a:xfrm rot="5400000">
            <a:off x="2473322" y="3180292"/>
            <a:ext cx="6857997" cy="49741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4" name="Text Placeholder 3"/>
          <p:cNvSpPr>
            <a:spLocks noGrp="1"/>
          </p:cNvSpPr>
          <p:nvPr>
            <p:ph type="body" sz="quarter" idx="14" hasCustomPrompt="1"/>
          </p:nvPr>
        </p:nvSpPr>
        <p:spPr>
          <a:xfrm>
            <a:off x="5653611" y="0"/>
            <a:ext cx="994836" cy="68580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59064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hite/SE Lif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4075" y="2900204"/>
            <a:ext cx="11511375" cy="492443"/>
          </a:xfrm>
          <a:prstGeom prst="rect">
            <a:avLst/>
          </a:prstGeom>
        </p:spPr>
        <p:txBody>
          <a:bodyPr lIns="0" tIns="0" rIns="0" bIns="0" anchor="ctr" anchorCtr="0">
            <a:spAutoFit/>
          </a:bodyPr>
          <a:lstStyle>
            <a:lvl1pPr algn="l">
              <a:defRPr sz="32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344075" y="3512663"/>
            <a:ext cx="11511375" cy="287259"/>
          </a:xfrm>
          <a:prstGeom prst="rect">
            <a:avLst/>
          </a:prstGeom>
        </p:spPr>
        <p:txBody>
          <a:bodyPr lIns="0" tIns="0" rIns="0" bIns="0" anchor="ctr" anchorCtr="0">
            <a:spAutoFit/>
          </a:bodyPr>
          <a:lstStyle>
            <a:lvl1pPr marL="0" indent="0">
              <a:buNone/>
              <a:defRPr sz="1867" baseline="0">
                <a:solidFill>
                  <a:schemeClr val="accent1"/>
                </a:solidFill>
              </a:defRPr>
            </a:lvl1pPr>
          </a:lstStyle>
          <a:p>
            <a:pPr lvl="0"/>
            <a:r>
              <a:rPr lang="en-US" dirty="0"/>
              <a:t>Click To Edit Optional Subtitle</a:t>
            </a:r>
          </a:p>
        </p:txBody>
      </p:sp>
      <p:pic>
        <p:nvPicPr>
          <p:cNvPr id="9" name="Picture 8"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13"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166524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3" name="Picture Placeholder 5"/>
          <p:cNvSpPr>
            <a:spLocks noGrp="1"/>
          </p:cNvSpPr>
          <p:nvPr>
            <p:ph type="pic" sz="quarter" idx="10" hasCustomPrompt="1"/>
          </p:nvPr>
        </p:nvSpPr>
        <p:spPr>
          <a:xfrm>
            <a:off x="0" y="0"/>
            <a:ext cx="12192000" cy="6858000"/>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4" name="Title 1"/>
          <p:cNvSpPr>
            <a:spLocks noGrp="1"/>
          </p:cNvSpPr>
          <p:nvPr>
            <p:ph type="ctrTitle" hasCustomPrompt="1"/>
          </p:nvPr>
        </p:nvSpPr>
        <p:spPr>
          <a:xfrm>
            <a:off x="336551" y="2284745"/>
            <a:ext cx="11437095" cy="1641475"/>
          </a:xfrm>
          <a:prstGeom prst="rect">
            <a:avLst/>
          </a:prstGeom>
        </p:spPr>
        <p:txBody>
          <a:bodyPr lIns="0" tIns="0" rIns="0" bIns="0" anchor="t">
            <a:spAutoFit/>
          </a:bodyPr>
          <a:lstStyle>
            <a:lvl1pPr marL="0" indent="0" algn="ctr">
              <a:buFont typeface="Arial"/>
              <a:buNone/>
              <a:defRPr sz="5333">
                <a:solidFill>
                  <a:schemeClr val="bg1"/>
                </a:solidFill>
              </a:defRPr>
            </a:lvl1pPr>
          </a:lstStyle>
          <a:p>
            <a:r>
              <a:rPr lang="en-US" dirty="0"/>
              <a:t>CLICK TO EDIT QUOTE OR CALLOUT</a:t>
            </a:r>
          </a:p>
        </p:txBody>
      </p:sp>
      <p:sp>
        <p:nvSpPr>
          <p:cNvPr id="5" name="Subtitle 2"/>
          <p:cNvSpPr>
            <a:spLocks noGrp="1"/>
          </p:cNvSpPr>
          <p:nvPr>
            <p:ph type="subTitle" idx="1" hasCustomPrompt="1"/>
          </p:nvPr>
        </p:nvSpPr>
        <p:spPr>
          <a:xfrm>
            <a:off x="336552" y="3940606"/>
            <a:ext cx="11437093" cy="410369"/>
          </a:xfrm>
          <a:prstGeom prst="rect">
            <a:avLst/>
          </a:prstGeom>
        </p:spPr>
        <p:txBody>
          <a:bodyPr lIns="0" tIns="0" rIns="0" bIns="0">
            <a:spAutoFit/>
          </a:bodyPr>
          <a:lstStyle>
            <a:lvl1pPr marL="0" indent="0" algn="ctr">
              <a:buNone/>
              <a:defRPr sz="2667">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Optional Subtitle</a:t>
            </a:r>
          </a:p>
        </p:txBody>
      </p:sp>
      <p:pic>
        <p:nvPicPr>
          <p:cNvPr id="9" name="Picture 8"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rgbClr val="FFFFFF"/>
                </a:solidFill>
                <a:latin typeface="Arial"/>
                <a:cs typeface="Arial"/>
              </a:defRPr>
            </a:lvl1pPr>
          </a:lstStyle>
          <a:p>
            <a:endParaRPr lang="en-US" dirty="0"/>
          </a:p>
        </p:txBody>
      </p:sp>
    </p:spTree>
    <p:extLst>
      <p:ext uri="{BB962C8B-B14F-4D97-AF65-F5344CB8AC3E}">
        <p14:creationId xmlns:p14="http://schemas.microsoft.com/office/powerpoint/2010/main" val="244717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3" name="Picture Placeholder 5"/>
          <p:cNvSpPr>
            <a:spLocks noGrp="1"/>
          </p:cNvSpPr>
          <p:nvPr>
            <p:ph type="pic" sz="quarter" idx="10" hasCustomPrompt="1"/>
          </p:nvPr>
        </p:nvSpPr>
        <p:spPr>
          <a:xfrm>
            <a:off x="0" y="0"/>
            <a:ext cx="12192000" cy="6858000"/>
          </a:xfrm>
          <a:prstGeom prst="rect">
            <a:avLst/>
          </a:prstGeom>
          <a:solidFill>
            <a:srgbClr val="8E8F93">
              <a:alpha val="20000"/>
            </a:srgbClr>
          </a:solidFill>
        </p:spPr>
        <p:txBody>
          <a:bodyPr/>
          <a:lstStyle>
            <a:lvl1pPr marL="0" indent="0">
              <a:buNone/>
              <a:defRPr sz="1400">
                <a:solidFill>
                  <a:schemeClr val="accent2">
                    <a:lumMod val="60000"/>
                    <a:lumOff val="40000"/>
                  </a:schemeClr>
                </a:solidFill>
              </a:defRPr>
            </a:lvl1pPr>
          </a:lstStyle>
          <a:p>
            <a:r>
              <a:rPr lang="en-US" dirty="0"/>
              <a:t>Drag Your Image Here</a:t>
            </a:r>
          </a:p>
        </p:txBody>
      </p:sp>
      <p:sp>
        <p:nvSpPr>
          <p:cNvPr id="4" name="Title 1"/>
          <p:cNvSpPr>
            <a:spLocks noGrp="1"/>
          </p:cNvSpPr>
          <p:nvPr>
            <p:ph type="ctrTitle" hasCustomPrompt="1"/>
          </p:nvPr>
        </p:nvSpPr>
        <p:spPr>
          <a:xfrm>
            <a:off x="336551" y="2284745"/>
            <a:ext cx="11437095" cy="1641475"/>
          </a:xfrm>
          <a:prstGeom prst="rect">
            <a:avLst/>
          </a:prstGeom>
        </p:spPr>
        <p:txBody>
          <a:bodyPr lIns="0" tIns="0" rIns="0" bIns="0" anchor="t">
            <a:spAutoFit/>
          </a:bodyPr>
          <a:lstStyle>
            <a:lvl1pPr marL="0" indent="0" algn="ctr">
              <a:buFont typeface="Arial"/>
              <a:buNone/>
              <a:defRPr sz="5333">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336552" y="3940606"/>
            <a:ext cx="11437093" cy="410369"/>
          </a:xfrm>
          <a:prstGeom prst="rect">
            <a:avLst/>
          </a:prstGeom>
        </p:spPr>
        <p:txBody>
          <a:bodyPr lIns="0" tIns="0" rIns="0" bIns="0">
            <a:spAutoFit/>
          </a:bodyPr>
          <a:lstStyle>
            <a:lvl1pPr marL="0" indent="0" algn="ctr">
              <a:buNone/>
              <a:defRPr sz="2667">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Optional Subtitle</a:t>
            </a:r>
          </a:p>
        </p:txBody>
      </p:sp>
      <p:pic>
        <p:nvPicPr>
          <p:cNvPr id="9" name="Picture 8" descr="schneider_LIO_Life-Green_RGB.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469602" y="6012788"/>
            <a:ext cx="2563063" cy="706672"/>
          </a:xfrm>
          <a:prstGeom prst="rect">
            <a:avLst/>
          </a:prstGeom>
        </p:spPr>
      </p:pic>
      <p:sp>
        <p:nvSpPr>
          <p:cNvPr id="10"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84749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2.svg"/><Relationship Id="rId2" Type="http://schemas.openxmlformats.org/officeDocument/2006/relationships/image" Target="../media/image34.pn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13.jpeg"/><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 Id="rId6" Type="http://schemas.openxmlformats.org/officeDocument/2006/relationships/image" Target="../media/image45.png"/><Relationship Id="rId5" Type="http://schemas.openxmlformats.org/officeDocument/2006/relationships/image" Target="../media/image22.sv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9.xml"/><Relationship Id="rId6" Type="http://schemas.openxmlformats.org/officeDocument/2006/relationships/image" Target="../media/image48.png"/><Relationship Id="rId5" Type="http://schemas.openxmlformats.org/officeDocument/2006/relationships/image" Target="../media/image22.sv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22.sv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9.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4.png"/><Relationship Id="rId1" Type="http://schemas.openxmlformats.org/officeDocument/2006/relationships/slideLayout" Target="../slideLayouts/slideLayout19.xml"/><Relationship Id="rId5" Type="http://schemas.openxmlformats.org/officeDocument/2006/relationships/image" Target="../media/image55.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9.xml"/><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0.png"/><Relationship Id="rId1" Type="http://schemas.openxmlformats.org/officeDocument/2006/relationships/slideLayout" Target="../slideLayouts/slideLayout19.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9.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9.xml"/><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8.png"/><Relationship Id="rId1" Type="http://schemas.openxmlformats.org/officeDocument/2006/relationships/slideLayout" Target="../slideLayouts/slideLayout19.xml"/><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22.svg"/><Relationship Id="rId2" Type="http://schemas.openxmlformats.org/officeDocument/2006/relationships/image" Target="../media/image69.pn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72.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22.svg"/><Relationship Id="rId2" Type="http://schemas.openxmlformats.org/officeDocument/2006/relationships/image" Target="../media/image73.png"/><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76.png"/><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4167" b="4167"/>
          <a:stretch>
            <a:fillRect/>
          </a:stretch>
        </p:blipFill>
        <p:spPr/>
      </p:pic>
      <p:sp>
        <p:nvSpPr>
          <p:cNvPr id="12" name="Title 11"/>
          <p:cNvSpPr>
            <a:spLocks noGrp="1"/>
          </p:cNvSpPr>
          <p:nvPr>
            <p:ph type="ctrTitle"/>
          </p:nvPr>
        </p:nvSpPr>
        <p:spPr/>
        <p:txBody>
          <a:bodyPr/>
          <a:lstStyle/>
          <a:p>
            <a:r>
              <a:rPr lang="en-US" sz="4267" dirty="0"/>
              <a:t>Versatility App User Guide</a:t>
            </a:r>
          </a:p>
        </p:txBody>
      </p:sp>
      <p:sp>
        <p:nvSpPr>
          <p:cNvPr id="5" name="Footer Placeholder 4"/>
          <p:cNvSpPr>
            <a:spLocks noGrp="1"/>
          </p:cNvSpPr>
          <p:nvPr>
            <p:ph type="ftr" sz="quarter" idx="3"/>
          </p:nvPr>
        </p:nvSpPr>
        <p:spPr/>
        <p:txBody>
          <a:bodyPr/>
          <a:lstStyle/>
          <a:p>
            <a:pPr defTabSz="609585"/>
            <a:r>
              <a:rPr lang="en-US" dirty="0"/>
              <a:t>Confidential Property of Schneider Electric  </a:t>
            </a:r>
          </a:p>
        </p:txBody>
      </p:sp>
      <p:sp>
        <p:nvSpPr>
          <p:cNvPr id="15" name="Text Placeholder 14"/>
          <p:cNvSpPr>
            <a:spLocks noGrp="1"/>
          </p:cNvSpPr>
          <p:nvPr>
            <p:ph type="body" sz="quarter" idx="15"/>
          </p:nvPr>
        </p:nvSpPr>
        <p:spPr>
          <a:xfrm>
            <a:off x="0" y="4764839"/>
            <a:ext cx="12192000" cy="1015853"/>
          </a:xfrm>
        </p:spPr>
        <p:txBody>
          <a:bodyPr/>
          <a:lstStyle/>
          <a:p>
            <a:r>
              <a:rPr lang="en-US" dirty="0"/>
              <a:t>Updated on : 28</a:t>
            </a:r>
            <a:r>
              <a:rPr lang="en-US" baseline="30000" dirty="0"/>
              <a:t>th</a:t>
            </a:r>
            <a:r>
              <a:rPr lang="en-US" dirty="0"/>
              <a:t> May, 2018</a:t>
            </a:r>
          </a:p>
        </p:txBody>
      </p:sp>
    </p:spTree>
    <p:extLst>
      <p:ext uri="{BB962C8B-B14F-4D97-AF65-F5344CB8AC3E}">
        <p14:creationId xmlns:p14="http://schemas.microsoft.com/office/powerpoint/2010/main" val="216305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Access Control – Admin Configuration</a:t>
            </a:r>
          </a:p>
        </p:txBody>
      </p:sp>
      <p:sp>
        <p:nvSpPr>
          <p:cNvPr id="18" name="TextBox 17"/>
          <p:cNvSpPr txBox="1"/>
          <p:nvPr/>
        </p:nvSpPr>
        <p:spPr>
          <a:xfrm>
            <a:off x="208157" y="1068765"/>
            <a:ext cx="7493542" cy="1569660"/>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The System Admins can be configured under “</a:t>
            </a:r>
            <a:r>
              <a:rPr lang="en-US" sz="1200" b="1" dirty="0">
                <a:solidFill>
                  <a:srgbClr val="626469"/>
                </a:solidFill>
                <a:latin typeface="Arial"/>
              </a:rPr>
              <a:t>Admin Configuration</a:t>
            </a:r>
            <a:r>
              <a:rPr lang="en-US" sz="1200" dirty="0">
                <a:solidFill>
                  <a:srgbClr val="626469"/>
                </a:solidFill>
                <a:latin typeface="Arial"/>
              </a:rPr>
              <a:t>”</a:t>
            </a:r>
          </a:p>
          <a:p>
            <a:pPr marL="380990" indent="-380990" algn="just" defTabSz="609585">
              <a:buClr>
                <a:srgbClr val="3DCD58"/>
              </a:buClr>
            </a:pP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The System Admin has all the rights across the application and has the privilege to add the Pre-Pack Lead and the DC Admin and provide them the required access level</a:t>
            </a:r>
          </a:p>
          <a:p>
            <a:pPr marL="0" indent="0" algn="just" defTabSz="609585">
              <a:buClr>
                <a:srgbClr val="3DCD58"/>
              </a:buClr>
              <a:buNone/>
            </a:pP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A System Admin can be added by an existing System Admin, however the  first System Admin has to be added by the Leap platform team</a:t>
            </a:r>
          </a:p>
          <a:p>
            <a:pPr marL="380990" indent="-380990" algn="just" defTabSz="609585">
              <a:buClr>
                <a:srgbClr val="3DCD58"/>
              </a:buClr>
            </a:pPr>
            <a:endParaRPr lang="en-US" sz="1200" dirty="0">
              <a:solidFill>
                <a:srgbClr val="626469"/>
              </a:solidFill>
              <a:latin typeface="Arial"/>
            </a:endParaRPr>
          </a:p>
        </p:txBody>
      </p:sp>
      <p:pic>
        <p:nvPicPr>
          <p:cNvPr id="3" name="Picture 2">
            <a:extLst>
              <a:ext uri="{FF2B5EF4-FFF2-40B4-BE49-F238E27FC236}">
                <a16:creationId xmlns:a16="http://schemas.microsoft.com/office/drawing/2014/main" id="{38FDEA59-5F31-40FD-899B-9C137D38F484}"/>
              </a:ext>
            </a:extLst>
          </p:cNvPr>
          <p:cNvPicPr>
            <a:picLocks noChangeAspect="1"/>
          </p:cNvPicPr>
          <p:nvPr/>
        </p:nvPicPr>
        <p:blipFill>
          <a:blip r:embed="rId2"/>
          <a:stretch>
            <a:fillRect/>
          </a:stretch>
        </p:blipFill>
        <p:spPr>
          <a:xfrm>
            <a:off x="8365932" y="886120"/>
            <a:ext cx="2655523" cy="2045376"/>
          </a:xfrm>
          <a:prstGeom prst="rect">
            <a:avLst/>
          </a:prstGeom>
        </p:spPr>
      </p:pic>
      <p:pic>
        <p:nvPicPr>
          <p:cNvPr id="5" name="Picture 4">
            <a:extLst>
              <a:ext uri="{FF2B5EF4-FFF2-40B4-BE49-F238E27FC236}">
                <a16:creationId xmlns:a16="http://schemas.microsoft.com/office/drawing/2014/main" id="{5FFF92B4-E9ED-4729-BFB3-B52CBA5F4672}"/>
              </a:ext>
            </a:extLst>
          </p:cNvPr>
          <p:cNvPicPr>
            <a:picLocks noChangeAspect="1"/>
          </p:cNvPicPr>
          <p:nvPr/>
        </p:nvPicPr>
        <p:blipFill>
          <a:blip r:embed="rId3"/>
          <a:stretch>
            <a:fillRect/>
          </a:stretch>
        </p:blipFill>
        <p:spPr>
          <a:xfrm>
            <a:off x="848412" y="3018942"/>
            <a:ext cx="9785661" cy="1045071"/>
          </a:xfrm>
          <a:prstGeom prst="rect">
            <a:avLst/>
          </a:prstGeom>
        </p:spPr>
      </p:pic>
      <p:sp>
        <p:nvSpPr>
          <p:cNvPr id="6" name="Rectangle: Rounded Corners 5">
            <a:extLst>
              <a:ext uri="{FF2B5EF4-FFF2-40B4-BE49-F238E27FC236}">
                <a16:creationId xmlns:a16="http://schemas.microsoft.com/office/drawing/2014/main" id="{2BDA83DF-13C5-4E32-A733-2693B8D4F277}"/>
              </a:ext>
            </a:extLst>
          </p:cNvPr>
          <p:cNvSpPr/>
          <p:nvPr/>
        </p:nvSpPr>
        <p:spPr>
          <a:xfrm>
            <a:off x="8365932" y="1640264"/>
            <a:ext cx="2655523" cy="47134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F6194C0-E73A-4B3B-81AD-7010F5A20A44}"/>
              </a:ext>
            </a:extLst>
          </p:cNvPr>
          <p:cNvCxnSpPr>
            <a:cxnSpLocks/>
            <a:stCxn id="6" idx="1"/>
          </p:cNvCxnSpPr>
          <p:nvPr/>
        </p:nvCxnSpPr>
        <p:spPr>
          <a:xfrm flipH="1" flipV="1">
            <a:off x="7701699" y="1319753"/>
            <a:ext cx="664233" cy="556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9936C595-CF36-4F61-8AF0-81E85973F1E7}"/>
              </a:ext>
            </a:extLst>
          </p:cNvPr>
          <p:cNvSpPr/>
          <p:nvPr/>
        </p:nvSpPr>
        <p:spPr>
          <a:xfrm>
            <a:off x="8772857" y="3492873"/>
            <a:ext cx="1521214" cy="47134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CABCB1C-EFCE-41DB-9F56-E0C149E2B0C9}"/>
              </a:ext>
            </a:extLst>
          </p:cNvPr>
          <p:cNvSpPr txBox="1"/>
          <p:nvPr/>
        </p:nvSpPr>
        <p:spPr>
          <a:xfrm>
            <a:off x="10125573" y="4074504"/>
            <a:ext cx="200557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View Details to Add a new System Admin or View the existing</a:t>
            </a:r>
          </a:p>
        </p:txBody>
      </p:sp>
      <p:sp>
        <p:nvSpPr>
          <p:cNvPr id="16" name="Rectangle 15">
            <a:extLst>
              <a:ext uri="{FF2B5EF4-FFF2-40B4-BE49-F238E27FC236}">
                <a16:creationId xmlns:a16="http://schemas.microsoft.com/office/drawing/2014/main" id="{9850AD97-A5AB-4CA8-966A-B69A56014B6D}"/>
              </a:ext>
            </a:extLst>
          </p:cNvPr>
          <p:cNvSpPr/>
          <p:nvPr/>
        </p:nvSpPr>
        <p:spPr>
          <a:xfrm flipH="1">
            <a:off x="11128359" y="1260620"/>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1</a:t>
            </a:r>
            <a:endParaRPr lang="en-IN" sz="1600" dirty="0">
              <a:solidFill>
                <a:srgbClr val="00B0F0"/>
              </a:solidFill>
              <a:latin typeface="Arial"/>
            </a:endParaRPr>
          </a:p>
        </p:txBody>
      </p:sp>
      <p:sp>
        <p:nvSpPr>
          <p:cNvPr id="17" name="Rectangle 16">
            <a:extLst>
              <a:ext uri="{FF2B5EF4-FFF2-40B4-BE49-F238E27FC236}">
                <a16:creationId xmlns:a16="http://schemas.microsoft.com/office/drawing/2014/main" id="{69BE185B-5F01-4780-8997-4C933D2FC73C}"/>
              </a:ext>
            </a:extLst>
          </p:cNvPr>
          <p:cNvSpPr/>
          <p:nvPr/>
        </p:nvSpPr>
        <p:spPr>
          <a:xfrm flipH="1">
            <a:off x="10717542" y="3429000"/>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2</a:t>
            </a:r>
            <a:endParaRPr lang="en-IN" sz="1600" dirty="0">
              <a:solidFill>
                <a:srgbClr val="00B0F0"/>
              </a:solidFill>
              <a:latin typeface="Arial"/>
            </a:endParaRPr>
          </a:p>
        </p:txBody>
      </p:sp>
      <p:cxnSp>
        <p:nvCxnSpPr>
          <p:cNvPr id="19" name="Straight Arrow Connector 18">
            <a:extLst>
              <a:ext uri="{FF2B5EF4-FFF2-40B4-BE49-F238E27FC236}">
                <a16:creationId xmlns:a16="http://schemas.microsoft.com/office/drawing/2014/main" id="{5EB8EBB8-B238-4B14-BB3A-7AE7FFA8CEB1}"/>
              </a:ext>
            </a:extLst>
          </p:cNvPr>
          <p:cNvCxnSpPr>
            <a:cxnSpLocks/>
            <a:stCxn id="14" idx="2"/>
            <a:endCxn id="15" idx="1"/>
          </p:cNvCxnSpPr>
          <p:nvPr/>
        </p:nvCxnSpPr>
        <p:spPr>
          <a:xfrm>
            <a:off x="9533464" y="3964213"/>
            <a:ext cx="592109" cy="433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BD2B26D8-58D4-4225-8F20-EAF6B0454BE2}"/>
              </a:ext>
            </a:extLst>
          </p:cNvPr>
          <p:cNvPicPr>
            <a:picLocks noChangeAspect="1"/>
          </p:cNvPicPr>
          <p:nvPr/>
        </p:nvPicPr>
        <p:blipFill>
          <a:blip r:embed="rId4"/>
          <a:stretch>
            <a:fillRect/>
          </a:stretch>
        </p:blipFill>
        <p:spPr>
          <a:xfrm>
            <a:off x="208157" y="4280233"/>
            <a:ext cx="7073245" cy="1853576"/>
          </a:xfrm>
          <a:prstGeom prst="rect">
            <a:avLst/>
          </a:prstGeom>
        </p:spPr>
      </p:pic>
      <p:sp>
        <p:nvSpPr>
          <p:cNvPr id="24" name="Speech Bubble: Rectangle 23">
            <a:extLst>
              <a:ext uri="{FF2B5EF4-FFF2-40B4-BE49-F238E27FC236}">
                <a16:creationId xmlns:a16="http://schemas.microsoft.com/office/drawing/2014/main" id="{AF7AA866-D4E1-46E2-A6E6-C618FD90065D}"/>
              </a:ext>
            </a:extLst>
          </p:cNvPr>
          <p:cNvSpPr/>
          <p:nvPr/>
        </p:nvSpPr>
        <p:spPr>
          <a:xfrm>
            <a:off x="208157" y="4496586"/>
            <a:ext cx="1262424" cy="339365"/>
          </a:xfrm>
          <a:prstGeom prst="wedgeRectCallout">
            <a:avLst>
              <a:gd name="adj1" fmla="val 530248"/>
              <a:gd name="adj2" fmla="val -1180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7DD49EA2-0ED6-4C1B-BE0D-3A89FC0D728F}"/>
              </a:ext>
            </a:extLst>
          </p:cNvPr>
          <p:cNvSpPr txBox="1"/>
          <p:nvPr/>
        </p:nvSpPr>
        <p:spPr>
          <a:xfrm>
            <a:off x="7528530" y="4130000"/>
            <a:ext cx="2005572"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Add System Admin to add a new user</a:t>
            </a:r>
          </a:p>
        </p:txBody>
      </p:sp>
      <p:sp>
        <p:nvSpPr>
          <p:cNvPr id="28" name="Rectangle 27">
            <a:extLst>
              <a:ext uri="{FF2B5EF4-FFF2-40B4-BE49-F238E27FC236}">
                <a16:creationId xmlns:a16="http://schemas.microsoft.com/office/drawing/2014/main" id="{0B81D95C-745A-4046-BD00-FF0FE096F020}"/>
              </a:ext>
            </a:extLst>
          </p:cNvPr>
          <p:cNvSpPr/>
          <p:nvPr/>
        </p:nvSpPr>
        <p:spPr>
          <a:xfrm flipH="1">
            <a:off x="208157" y="3843718"/>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3</a:t>
            </a:r>
            <a:endParaRPr lang="en-IN" sz="1600" dirty="0">
              <a:solidFill>
                <a:srgbClr val="00B0F0"/>
              </a:solidFill>
              <a:latin typeface="Arial"/>
            </a:endParaRPr>
          </a:p>
        </p:txBody>
      </p:sp>
      <p:pic>
        <p:nvPicPr>
          <p:cNvPr id="29" name="Picture 28">
            <a:extLst>
              <a:ext uri="{FF2B5EF4-FFF2-40B4-BE49-F238E27FC236}">
                <a16:creationId xmlns:a16="http://schemas.microsoft.com/office/drawing/2014/main" id="{FB551B1F-69A4-4C3C-8F11-AADFD483D1CC}"/>
              </a:ext>
            </a:extLst>
          </p:cNvPr>
          <p:cNvPicPr>
            <a:picLocks noChangeAspect="1"/>
          </p:cNvPicPr>
          <p:nvPr/>
        </p:nvPicPr>
        <p:blipFill>
          <a:blip r:embed="rId5"/>
          <a:stretch>
            <a:fillRect/>
          </a:stretch>
        </p:blipFill>
        <p:spPr>
          <a:xfrm>
            <a:off x="7433529" y="4835951"/>
            <a:ext cx="3284013" cy="1216753"/>
          </a:xfrm>
          <a:prstGeom prst="rect">
            <a:avLst/>
          </a:prstGeom>
        </p:spPr>
      </p:pic>
      <p:sp>
        <p:nvSpPr>
          <p:cNvPr id="30" name="TextBox 29">
            <a:extLst>
              <a:ext uri="{FF2B5EF4-FFF2-40B4-BE49-F238E27FC236}">
                <a16:creationId xmlns:a16="http://schemas.microsoft.com/office/drawing/2014/main" id="{7FA26A82-7F29-4016-8904-516DBC93DDC4}"/>
              </a:ext>
            </a:extLst>
          </p:cNvPr>
          <p:cNvSpPr txBox="1"/>
          <p:nvPr/>
        </p:nvSpPr>
        <p:spPr>
          <a:xfrm>
            <a:off x="10869669" y="4835951"/>
            <a:ext cx="1114174" cy="120032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Search for the required person or SESA ID, select them and save</a:t>
            </a:r>
          </a:p>
        </p:txBody>
      </p:sp>
      <p:sp>
        <p:nvSpPr>
          <p:cNvPr id="31" name="Rectangle 30">
            <a:extLst>
              <a:ext uri="{FF2B5EF4-FFF2-40B4-BE49-F238E27FC236}">
                <a16:creationId xmlns:a16="http://schemas.microsoft.com/office/drawing/2014/main" id="{66F58356-F3C0-42F3-8FA2-91A768BF46B0}"/>
              </a:ext>
            </a:extLst>
          </p:cNvPr>
          <p:cNvSpPr/>
          <p:nvPr/>
        </p:nvSpPr>
        <p:spPr>
          <a:xfrm flipH="1">
            <a:off x="7462995" y="6153762"/>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4</a:t>
            </a:r>
            <a:endParaRPr lang="en-IN" sz="1600" dirty="0">
              <a:solidFill>
                <a:srgbClr val="00B0F0"/>
              </a:solidFill>
              <a:latin typeface="Arial"/>
            </a:endParaRPr>
          </a:p>
        </p:txBody>
      </p:sp>
      <p:sp>
        <p:nvSpPr>
          <p:cNvPr id="32" name="Speech Bubble: Rectangle 31">
            <a:extLst>
              <a:ext uri="{FF2B5EF4-FFF2-40B4-BE49-F238E27FC236}">
                <a16:creationId xmlns:a16="http://schemas.microsoft.com/office/drawing/2014/main" id="{E0F941B7-B258-4C02-A309-BB67F97A32F1}"/>
              </a:ext>
            </a:extLst>
          </p:cNvPr>
          <p:cNvSpPr/>
          <p:nvPr/>
        </p:nvSpPr>
        <p:spPr>
          <a:xfrm>
            <a:off x="8271039" y="5538247"/>
            <a:ext cx="1636531" cy="353506"/>
          </a:xfrm>
          <a:prstGeom prst="wedgeRectCallout">
            <a:avLst>
              <a:gd name="adj1" fmla="val 109175"/>
              <a:gd name="adj2" fmla="val -1660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07301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Access Control – User Permissions</a:t>
            </a:r>
          </a:p>
        </p:txBody>
      </p:sp>
      <p:sp>
        <p:nvSpPr>
          <p:cNvPr id="10" name="TextBox 9">
            <a:extLst>
              <a:ext uri="{FF2B5EF4-FFF2-40B4-BE49-F238E27FC236}">
                <a16:creationId xmlns:a16="http://schemas.microsoft.com/office/drawing/2014/main" id="{F35F1B32-3905-4FCF-85D2-10271B7FFB93}"/>
              </a:ext>
            </a:extLst>
          </p:cNvPr>
          <p:cNvSpPr txBox="1"/>
          <p:nvPr/>
        </p:nvSpPr>
        <p:spPr>
          <a:xfrm>
            <a:off x="208155" y="5566930"/>
            <a:ext cx="1166929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457189" indent="-457189" algn="just" defTabSz="609585">
              <a:buClr>
                <a:srgbClr val="3DCD58"/>
              </a:buClr>
              <a:buFont typeface="+mj-lt"/>
              <a:buAutoNum type="arabicPeriod"/>
            </a:pPr>
            <a:r>
              <a:rPr lang="en-US" sz="1200" dirty="0">
                <a:solidFill>
                  <a:srgbClr val="626469"/>
                </a:solidFill>
                <a:latin typeface="Arial"/>
              </a:rPr>
              <a:t>A user with the privilege to edit User Permission can set up permissions for existing roles by making a access control level active or inactive for each of the roles</a:t>
            </a:r>
          </a:p>
          <a:p>
            <a:pPr marL="457189" indent="-457189" algn="just" defTabSz="609585">
              <a:buClr>
                <a:srgbClr val="3DCD58"/>
              </a:buClr>
              <a:buFont typeface="+mj-lt"/>
              <a:buAutoNum type="arabicPeriod"/>
            </a:pPr>
            <a:r>
              <a:rPr lang="en-US" sz="1200" dirty="0">
                <a:solidFill>
                  <a:srgbClr val="626469"/>
                </a:solidFill>
              </a:rPr>
              <a:t>According to the current configuration, above shown users will have the specified access in the application for pre-pack process.</a:t>
            </a:r>
          </a:p>
          <a:p>
            <a:pPr marL="0" indent="0" algn="just" defTabSz="609585">
              <a:buClr>
                <a:srgbClr val="3DCD58"/>
              </a:buClr>
              <a:buNone/>
            </a:pPr>
            <a:endParaRPr lang="en-US" sz="1200" dirty="0">
              <a:solidFill>
                <a:srgbClr val="626469"/>
              </a:solidFill>
              <a:latin typeface="Arial"/>
            </a:endParaRPr>
          </a:p>
        </p:txBody>
      </p:sp>
      <p:sp>
        <p:nvSpPr>
          <p:cNvPr id="11" name="Rectangle 10">
            <a:extLst>
              <a:ext uri="{FF2B5EF4-FFF2-40B4-BE49-F238E27FC236}">
                <a16:creationId xmlns:a16="http://schemas.microsoft.com/office/drawing/2014/main" id="{DA7FC7DA-10C2-4A6D-B23C-914A4499F92F}"/>
              </a:ext>
            </a:extLst>
          </p:cNvPr>
          <p:cNvSpPr/>
          <p:nvPr/>
        </p:nvSpPr>
        <p:spPr>
          <a:xfrm flipH="1">
            <a:off x="11657118" y="958818"/>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2" name="Straight Arrow Connector 11">
            <a:extLst>
              <a:ext uri="{FF2B5EF4-FFF2-40B4-BE49-F238E27FC236}">
                <a16:creationId xmlns:a16="http://schemas.microsoft.com/office/drawing/2014/main" id="{AF547442-4B17-4AA4-90AC-88DC901471DF}"/>
              </a:ext>
            </a:extLst>
          </p:cNvPr>
          <p:cNvCxnSpPr/>
          <p:nvPr/>
        </p:nvCxnSpPr>
        <p:spPr>
          <a:xfrm flipH="1">
            <a:off x="10339450" y="1166504"/>
            <a:ext cx="1317668" cy="559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2FC673AA-D267-4BE7-8624-6CB3A415F891}"/>
              </a:ext>
            </a:extLst>
          </p:cNvPr>
          <p:cNvSpPr/>
          <p:nvPr/>
        </p:nvSpPr>
        <p:spPr>
          <a:xfrm>
            <a:off x="471055" y="958818"/>
            <a:ext cx="10187047" cy="4402892"/>
          </a:xfrm>
          <a:prstGeom prst="rect">
            <a:avLst/>
          </a:prstGeom>
          <a:no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latin typeface="Arial"/>
            </a:endParaRPr>
          </a:p>
        </p:txBody>
      </p:sp>
      <p:pic>
        <p:nvPicPr>
          <p:cNvPr id="2" name="Picture 1">
            <a:extLst>
              <a:ext uri="{FF2B5EF4-FFF2-40B4-BE49-F238E27FC236}">
                <a16:creationId xmlns:a16="http://schemas.microsoft.com/office/drawing/2014/main" id="{C754DC5B-FD2E-445B-938C-188E6689BF2A}"/>
              </a:ext>
            </a:extLst>
          </p:cNvPr>
          <p:cNvPicPr>
            <a:picLocks noChangeAspect="1"/>
          </p:cNvPicPr>
          <p:nvPr/>
        </p:nvPicPr>
        <p:blipFill>
          <a:blip r:embed="rId2"/>
          <a:stretch>
            <a:fillRect/>
          </a:stretch>
        </p:blipFill>
        <p:spPr>
          <a:xfrm>
            <a:off x="604102" y="1166503"/>
            <a:ext cx="9735347" cy="3961677"/>
          </a:xfrm>
          <a:prstGeom prst="rect">
            <a:avLst/>
          </a:prstGeom>
        </p:spPr>
      </p:pic>
    </p:spTree>
    <p:extLst>
      <p:ext uri="{BB962C8B-B14F-4D97-AF65-F5344CB8AC3E}">
        <p14:creationId xmlns:p14="http://schemas.microsoft.com/office/powerpoint/2010/main" val="7990081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Backoffice Definitions</a:t>
            </a:r>
          </a:p>
        </p:txBody>
      </p:sp>
      <p:sp>
        <p:nvSpPr>
          <p:cNvPr id="2" name="Slide Number Placeholder 1"/>
          <p:cNvSpPr>
            <a:spLocks noGrp="1"/>
          </p:cNvSpPr>
          <p:nvPr>
            <p:ph type="sldNum" sz="quarter" idx="4"/>
          </p:nvPr>
        </p:nvSpPr>
        <p:spPr/>
        <p:txBody>
          <a:bodyPr/>
          <a:lstStyle/>
          <a:p>
            <a:pPr defTabSz="609570">
              <a:defRPr/>
            </a:pPr>
            <a:r>
              <a:rPr lang="en-US" dirty="0"/>
              <a:t>Page </a:t>
            </a:r>
            <a:fld id="{5A9C12DC-491F-9444-86A2-13AC5C62A2FC}" type="slidenum">
              <a:rPr lang="en-US"/>
              <a:pPr defTabSz="609570">
                <a:defRPr/>
              </a:pPr>
              <a:t>12</a:t>
            </a:fld>
            <a:endParaRPr lang="en-US" dirty="0"/>
          </a:p>
        </p:txBody>
      </p:sp>
      <p:sp>
        <p:nvSpPr>
          <p:cNvPr id="3" name="Footer Placeholder 2"/>
          <p:cNvSpPr>
            <a:spLocks noGrp="1"/>
          </p:cNvSpPr>
          <p:nvPr>
            <p:ph type="ftr" sz="quarter" idx="3"/>
          </p:nvPr>
        </p:nvSpPr>
        <p:spPr/>
        <p:txBody>
          <a:bodyPr/>
          <a:lstStyle/>
          <a:p>
            <a:pPr defTabSz="609570">
              <a:defRPr/>
            </a:pPr>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4"/>
            <a:ext cx="12192000" cy="497417"/>
          </a:xfrm>
        </p:spPr>
        <p:txBody>
          <a:bodyPr/>
          <a:lstStyle/>
          <a:p>
            <a:r>
              <a:rPr lang="en-US" dirty="0"/>
              <a:t> </a:t>
            </a:r>
          </a:p>
        </p:txBody>
      </p:sp>
    </p:spTree>
    <p:extLst>
      <p:ext uri="{BB962C8B-B14F-4D97-AF65-F5344CB8AC3E}">
        <p14:creationId xmlns:p14="http://schemas.microsoft.com/office/powerpoint/2010/main" val="291604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F9AB1-6D1F-4C89-9370-DEDBFE03A795}"/>
              </a:ext>
            </a:extLst>
          </p:cNvPr>
          <p:cNvSpPr/>
          <p:nvPr/>
        </p:nvSpPr>
        <p:spPr>
          <a:xfrm>
            <a:off x="255020" y="728873"/>
            <a:ext cx="11559773" cy="6009859"/>
          </a:xfrm>
          <a:prstGeom prst="rect">
            <a:avLst/>
          </a:prstGeom>
          <a:solidFill>
            <a:srgbClr val="D8F5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defRPr/>
            </a:pPr>
            <a:endParaRPr lang="en-US" dirty="0">
              <a:solidFill>
                <a:prstClr val="white"/>
              </a:solidFill>
              <a:latin typeface="Arial"/>
            </a:endParaRPr>
          </a:p>
        </p:txBody>
      </p:sp>
      <p:sp>
        <p:nvSpPr>
          <p:cNvPr id="9" name="Rectangle 8"/>
          <p:cNvSpPr/>
          <p:nvPr/>
        </p:nvSpPr>
        <p:spPr>
          <a:xfrm>
            <a:off x="208158" y="21316"/>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r>
              <a:rPr lang="en-US" sz="2800" dirty="0">
                <a:solidFill>
                  <a:prstClr val="white"/>
                </a:solidFill>
                <a:latin typeface="Arial"/>
              </a:rPr>
              <a:t>Backoffice- DC Configuration</a:t>
            </a:r>
          </a:p>
        </p:txBody>
      </p:sp>
      <p:sp>
        <p:nvSpPr>
          <p:cNvPr id="2" name="Rectangle 1">
            <a:extLst>
              <a:ext uri="{FF2B5EF4-FFF2-40B4-BE49-F238E27FC236}">
                <a16:creationId xmlns:a16="http://schemas.microsoft.com/office/drawing/2014/main" id="{BC89ABC3-5FD7-439B-B997-BF7985ED645C}"/>
              </a:ext>
            </a:extLst>
          </p:cNvPr>
          <p:cNvSpPr/>
          <p:nvPr/>
        </p:nvSpPr>
        <p:spPr>
          <a:xfrm>
            <a:off x="321282" y="983670"/>
            <a:ext cx="11493511" cy="5047536"/>
          </a:xfrm>
          <a:prstGeom prst="rect">
            <a:avLst/>
          </a:prstGeom>
        </p:spPr>
        <p:txBody>
          <a:bodyPr wrap="square">
            <a:spAutoFit/>
          </a:bodyPr>
          <a:lstStyle/>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Exception Location</a:t>
            </a:r>
            <a:r>
              <a:rPr lang="en-US" sz="1400" b="1" dirty="0">
                <a:solidFill>
                  <a:prstClr val="black">
                    <a:lumMod val="75000"/>
                    <a:lumOff val="25000"/>
                  </a:prstClr>
                </a:solidFill>
              </a:rPr>
              <a:t>: </a:t>
            </a:r>
            <a:r>
              <a:rPr lang="en-US" sz="1400" dirty="0">
                <a:solidFill>
                  <a:prstClr val="black">
                    <a:lumMod val="75000"/>
                    <a:lumOff val="25000"/>
                  </a:prstClr>
                </a:solidFill>
              </a:rPr>
              <a:t>A location mask coming from SAP which doesn’t match the location mask configured in the DC, then this location can be translated into the DC Location mask format. This location will be used to determine the </a:t>
            </a:r>
            <a:r>
              <a:rPr lang="en-US" sz="1400" b="1" dirty="0">
                <a:solidFill>
                  <a:prstClr val="black">
                    <a:lumMod val="75000"/>
                    <a:lumOff val="25000"/>
                  </a:prstClr>
                </a:solidFill>
              </a:rPr>
              <a:t>Packing Group </a:t>
            </a:r>
            <a:r>
              <a:rPr lang="en-US" sz="1400" dirty="0">
                <a:solidFill>
                  <a:prstClr val="black">
                    <a:lumMod val="75000"/>
                    <a:lumOff val="25000"/>
                  </a:prstClr>
                </a:solidFill>
              </a:rPr>
              <a:t>in the </a:t>
            </a:r>
            <a:r>
              <a:rPr lang="en-US" sz="1400" b="1" dirty="0">
                <a:solidFill>
                  <a:prstClr val="black">
                    <a:lumMod val="75000"/>
                    <a:lumOff val="25000"/>
                  </a:prstClr>
                </a:solidFill>
              </a:rPr>
              <a:t>Packing Group </a:t>
            </a:r>
            <a:r>
              <a:rPr lang="en-US" sz="1400" dirty="0">
                <a:solidFill>
                  <a:prstClr val="black">
                    <a:lumMod val="75000"/>
                    <a:lumOff val="25000"/>
                  </a:prstClr>
                </a:solidFill>
              </a:rPr>
              <a:t>section</a:t>
            </a:r>
          </a:p>
          <a:p>
            <a:pPr marL="285744" indent="-285744" algn="just" defTabSz="914377">
              <a:buFont typeface="Wingdings" panose="05000000000000000000" pitchFamily="2" charset="2"/>
              <a:buChar char="§"/>
              <a:defRPr/>
            </a:pP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Packaging Type: </a:t>
            </a:r>
            <a:r>
              <a:rPr lang="en-US" sz="1400" dirty="0">
                <a:solidFill>
                  <a:prstClr val="black">
                    <a:lumMod val="75000"/>
                    <a:lumOff val="25000"/>
                  </a:prstClr>
                </a:solidFill>
                <a:latin typeface="Arial"/>
              </a:rPr>
              <a:t>All the available Packaging Materials available in the DC are configured with the SAP code for each of them for writing back to SAP</a:t>
            </a:r>
          </a:p>
          <a:p>
            <a:pPr marL="285744" indent="-285744" algn="just" defTabSz="914377">
              <a:buFont typeface="Wingdings" panose="05000000000000000000" pitchFamily="2" charset="2"/>
              <a:buChar char="§"/>
              <a:defRPr/>
            </a:pP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Container Type: </a:t>
            </a:r>
            <a:r>
              <a:rPr lang="en-US" sz="1400" dirty="0"/>
              <a:t>All the materials in the DC are associated with a set of Package Types in which they can be put together based on the material quantity. Based on the quantity and whether the material comes from a reserve or a non-reserve location, only the best fitting package type will be chosen for the material</a:t>
            </a: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Packing Groups: </a:t>
            </a:r>
            <a:r>
              <a:rPr lang="en-US" sz="1400" dirty="0"/>
              <a:t>The territorial regions in a DC are grouped into various different Packing Groups for obtaining an optimized packing solution. The line items of a delivery will only be mixed with the line items with the same Packing Group</a:t>
            </a:r>
            <a:endParaRPr lang="en-US" sz="1400" b="1" dirty="0">
              <a:solidFill>
                <a:prstClr val="black">
                  <a:lumMod val="75000"/>
                  <a:lumOff val="25000"/>
                </a:prstClr>
              </a:solidFill>
              <a:latin typeface="Arial"/>
            </a:endParaRPr>
          </a:p>
          <a:p>
            <a:pPr algn="just" defTabSz="914377">
              <a:defRPr/>
            </a:pPr>
            <a:endParaRPr lang="en-US" sz="1400" dirty="0">
              <a:solidFill>
                <a:prstClr val="black">
                  <a:lumMod val="75000"/>
                  <a:lumOff val="25000"/>
                </a:prstClr>
              </a:solidFill>
              <a:latin typeface="Arial"/>
            </a:endParaRPr>
          </a:p>
          <a:p>
            <a:pPr marL="285750" indent="-285750" algn="just">
              <a:buFont typeface="Arial" panose="020B0604020202020204" pitchFamily="34" charset="0"/>
              <a:buChar char="•"/>
            </a:pPr>
            <a:r>
              <a:rPr lang="en-US" sz="1400" b="1" dirty="0">
                <a:solidFill>
                  <a:prstClr val="black">
                    <a:lumMod val="75000"/>
                    <a:lumOff val="25000"/>
                  </a:prstClr>
                </a:solidFill>
                <a:latin typeface="Arial"/>
              </a:rPr>
              <a:t>Trolley Types: </a:t>
            </a:r>
            <a:r>
              <a:rPr lang="en-US" sz="1400" dirty="0"/>
              <a:t>The trolley building capability in Pre-Packing application works on the configuration provided in the back office. A Trolley type is defined and mapped to type of picking boxes that can be put on a trolley</a:t>
            </a:r>
          </a:p>
          <a:p>
            <a:pPr algn="just" defTabSz="914377">
              <a:defRPr/>
            </a:pP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Order Box: </a:t>
            </a:r>
            <a:r>
              <a:rPr lang="en-US" sz="1400" dirty="0"/>
              <a:t>The </a:t>
            </a:r>
            <a:r>
              <a:rPr lang="en-US" sz="1400" b="1" dirty="0"/>
              <a:t>Order</a:t>
            </a:r>
            <a:r>
              <a:rPr lang="en-US" sz="1400" dirty="0"/>
              <a:t> for choosing the boxes for packing can be configured</a:t>
            </a: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Order Trolley:</a:t>
            </a:r>
            <a:r>
              <a:rPr lang="en-US" sz="1400" dirty="0">
                <a:solidFill>
                  <a:prstClr val="black">
                    <a:lumMod val="75000"/>
                    <a:lumOff val="25000"/>
                  </a:prstClr>
                </a:solidFill>
                <a:latin typeface="Arial"/>
              </a:rPr>
              <a:t> </a:t>
            </a:r>
            <a:r>
              <a:rPr lang="en-US" sz="1400" dirty="0"/>
              <a:t>The </a:t>
            </a:r>
            <a:r>
              <a:rPr lang="en-US" sz="1400" b="1" dirty="0"/>
              <a:t>Order</a:t>
            </a:r>
            <a:r>
              <a:rPr lang="en-US" sz="1400" dirty="0"/>
              <a:t> for choosing a Trolley for the boxes which have been processed can be configured</a:t>
            </a:r>
            <a:endParaRPr lang="en-US" sz="1400"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endParaRPr lang="en-US" sz="1400" b="1" dirty="0">
              <a:solidFill>
                <a:prstClr val="black">
                  <a:lumMod val="75000"/>
                  <a:lumOff val="25000"/>
                </a:prstClr>
              </a:solidFill>
              <a:latin typeface="Arial"/>
            </a:endParaRPr>
          </a:p>
          <a:p>
            <a:pPr marL="285744" indent="-285744" algn="just" defTabSz="914377">
              <a:buFont typeface="Wingdings" panose="05000000000000000000" pitchFamily="2" charset="2"/>
              <a:buChar char="§"/>
              <a:defRPr/>
            </a:pPr>
            <a:r>
              <a:rPr lang="en-US" sz="1400" b="1" dirty="0">
                <a:solidFill>
                  <a:prstClr val="black">
                    <a:lumMod val="75000"/>
                    <a:lumOff val="25000"/>
                  </a:prstClr>
                </a:solidFill>
                <a:latin typeface="Arial"/>
              </a:rPr>
              <a:t>Users: </a:t>
            </a:r>
            <a:r>
              <a:rPr lang="en-US" sz="1400" dirty="0"/>
              <a:t>The DC Admin and the DC Pre-Pack lead who will be responsible for the various activities around the Pre-Pack process of the DC can be configured</a:t>
            </a:r>
          </a:p>
          <a:p>
            <a:pPr algn="just" defTabSz="914377">
              <a:defRPr/>
            </a:pPr>
            <a:endParaRPr lang="en-US" sz="1400" dirty="0">
              <a:solidFill>
                <a:prstClr val="black">
                  <a:lumMod val="75000"/>
                  <a:lumOff val="25000"/>
                </a:prstClr>
              </a:solidFill>
              <a:latin typeface="Arial"/>
            </a:endParaRPr>
          </a:p>
        </p:txBody>
      </p:sp>
    </p:spTree>
    <p:extLst>
      <p:ext uri="{BB962C8B-B14F-4D97-AF65-F5344CB8AC3E}">
        <p14:creationId xmlns:p14="http://schemas.microsoft.com/office/powerpoint/2010/main" val="14634758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Creating a Distribution Centre</a:t>
            </a:r>
          </a:p>
        </p:txBody>
      </p:sp>
      <p:sp>
        <p:nvSpPr>
          <p:cNvPr id="2" name="Slide Number Placeholder 1"/>
          <p:cNvSpPr>
            <a:spLocks noGrp="1"/>
          </p:cNvSpPr>
          <p:nvPr>
            <p:ph type="sldNum" sz="quarter" idx="4"/>
          </p:nvPr>
        </p:nvSpPr>
        <p:spPr/>
        <p:txBody>
          <a:bodyPr/>
          <a:lstStyle/>
          <a:p>
            <a:pPr defTabSz="609585"/>
            <a:r>
              <a:rPr lang="en-US" dirty="0"/>
              <a:t>Page </a:t>
            </a:r>
            <a:fld id="{5A9C12DC-491F-9444-86A2-13AC5C62A2FC}" type="slidenum">
              <a:rPr lang="en-US"/>
              <a:pPr defTabSz="609585"/>
              <a:t>14</a:t>
            </a:fld>
            <a:endParaRPr lang="en-US" dirty="0"/>
          </a:p>
        </p:txBody>
      </p:sp>
      <p:sp>
        <p:nvSpPr>
          <p:cNvPr id="3" name="Footer Placeholder 2"/>
          <p:cNvSpPr>
            <a:spLocks noGrp="1"/>
          </p:cNvSpPr>
          <p:nvPr>
            <p:ph type="ftr" sz="quarter" idx="3"/>
          </p:nvPr>
        </p:nvSpPr>
        <p:spPr/>
        <p:txBody>
          <a:bodyPr/>
          <a:lstStyle/>
          <a:p>
            <a:pPr defTabSz="609585"/>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2"/>
            <a:ext cx="12192000" cy="497417"/>
          </a:xfrm>
        </p:spPr>
        <p:txBody>
          <a:bodyPr/>
          <a:lstStyle/>
          <a:p>
            <a:r>
              <a:rPr lang="en-US" dirty="0"/>
              <a:t> </a:t>
            </a:r>
          </a:p>
        </p:txBody>
      </p:sp>
    </p:spTree>
    <p:extLst>
      <p:ext uri="{BB962C8B-B14F-4D97-AF65-F5344CB8AC3E}">
        <p14:creationId xmlns:p14="http://schemas.microsoft.com/office/powerpoint/2010/main" val="347527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Create a New DC</a:t>
            </a:r>
          </a:p>
        </p:txBody>
      </p:sp>
      <p:pic>
        <p:nvPicPr>
          <p:cNvPr id="11" name="Picture 10">
            <a:extLst>
              <a:ext uri="{FF2B5EF4-FFF2-40B4-BE49-F238E27FC236}">
                <a16:creationId xmlns:a16="http://schemas.microsoft.com/office/drawing/2014/main" id="{172B4611-3C52-47F7-98CB-4D6020FD6D7A}"/>
              </a:ext>
            </a:extLst>
          </p:cNvPr>
          <p:cNvPicPr>
            <a:picLocks noChangeAspect="1"/>
          </p:cNvPicPr>
          <p:nvPr/>
        </p:nvPicPr>
        <p:blipFill>
          <a:blip r:embed="rId2"/>
          <a:stretch>
            <a:fillRect/>
          </a:stretch>
        </p:blipFill>
        <p:spPr>
          <a:xfrm>
            <a:off x="212532" y="1429803"/>
            <a:ext cx="2314573" cy="1380536"/>
          </a:xfrm>
          <a:prstGeom prst="rect">
            <a:avLst/>
          </a:prstGeom>
        </p:spPr>
      </p:pic>
      <p:sp>
        <p:nvSpPr>
          <p:cNvPr id="19" name="Rectangle 18">
            <a:extLst>
              <a:ext uri="{FF2B5EF4-FFF2-40B4-BE49-F238E27FC236}">
                <a16:creationId xmlns:a16="http://schemas.microsoft.com/office/drawing/2014/main" id="{178D23BD-3FDC-43FB-8C03-2671B0F93CBA}"/>
              </a:ext>
            </a:extLst>
          </p:cNvPr>
          <p:cNvSpPr/>
          <p:nvPr/>
        </p:nvSpPr>
        <p:spPr>
          <a:xfrm flipH="1">
            <a:off x="3776467" y="1919612"/>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20" name="Straight Arrow Connector 19">
            <a:extLst>
              <a:ext uri="{FF2B5EF4-FFF2-40B4-BE49-F238E27FC236}">
                <a16:creationId xmlns:a16="http://schemas.microsoft.com/office/drawing/2014/main" id="{BBD049FD-DC00-4E2D-8CAC-DACD123AA7BE}"/>
              </a:ext>
            </a:extLst>
          </p:cNvPr>
          <p:cNvCxnSpPr>
            <a:cxnSpLocks/>
          </p:cNvCxnSpPr>
          <p:nvPr/>
        </p:nvCxnSpPr>
        <p:spPr>
          <a:xfrm flipH="1">
            <a:off x="2554817" y="2127299"/>
            <a:ext cx="1221651"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96618B5A-69DD-4BB9-BD40-2C2B2F06DCDF}"/>
              </a:ext>
            </a:extLst>
          </p:cNvPr>
          <p:cNvSpPr/>
          <p:nvPr/>
        </p:nvSpPr>
        <p:spPr>
          <a:xfrm flipH="1">
            <a:off x="3335807" y="3128908"/>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cxnSp>
        <p:nvCxnSpPr>
          <p:cNvPr id="30" name="Straight Arrow Connector 29">
            <a:extLst>
              <a:ext uri="{FF2B5EF4-FFF2-40B4-BE49-F238E27FC236}">
                <a16:creationId xmlns:a16="http://schemas.microsoft.com/office/drawing/2014/main" id="{226E02CF-F738-46FE-8A3E-7165DFE1ED3D}"/>
              </a:ext>
            </a:extLst>
          </p:cNvPr>
          <p:cNvCxnSpPr>
            <a:cxnSpLocks/>
            <a:stCxn id="29" idx="1"/>
          </p:cNvCxnSpPr>
          <p:nvPr/>
        </p:nvCxnSpPr>
        <p:spPr>
          <a:xfrm>
            <a:off x="3776467" y="3336595"/>
            <a:ext cx="1172505" cy="55697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9CA8438-ED69-4355-971A-BC1AED589DB9}"/>
              </a:ext>
            </a:extLst>
          </p:cNvPr>
          <p:cNvSpPr/>
          <p:nvPr/>
        </p:nvSpPr>
        <p:spPr>
          <a:xfrm>
            <a:off x="245824" y="3685884"/>
            <a:ext cx="4262488" cy="278761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defTabSz="914377">
              <a:buFont typeface="Arial" panose="020B0604020202020204" pitchFamily="34" charset="0"/>
              <a:buChar char="•"/>
            </a:pPr>
            <a:r>
              <a:rPr lang="en-US" sz="1100" dirty="0">
                <a:solidFill>
                  <a:schemeClr val="tx1"/>
                </a:solidFill>
              </a:rPr>
              <a:t>To add a new DC</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Click on Backoffice &gt;  Distribution center</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Choose the Distribution center  from the drop down and click on the “Add New DC” button which opens a new screen.</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Enter / Choose the basic details like Warehouse, Warehouse No, Time zone, Location mask, ERP ,Units for dimension, area, weight and volume, parallel process Address, Date Range, Address and DC Admin</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You can add more than one DC Admin</a:t>
            </a:r>
          </a:p>
        </p:txBody>
      </p:sp>
      <p:pic>
        <p:nvPicPr>
          <p:cNvPr id="2" name="Picture 1">
            <a:extLst>
              <a:ext uri="{FF2B5EF4-FFF2-40B4-BE49-F238E27FC236}">
                <a16:creationId xmlns:a16="http://schemas.microsoft.com/office/drawing/2014/main" id="{12590E62-C4E5-4DE2-8B89-A932AC118ED7}"/>
              </a:ext>
            </a:extLst>
          </p:cNvPr>
          <p:cNvPicPr>
            <a:picLocks noChangeAspect="1"/>
          </p:cNvPicPr>
          <p:nvPr/>
        </p:nvPicPr>
        <p:blipFill>
          <a:blip r:embed="rId3"/>
          <a:stretch>
            <a:fillRect/>
          </a:stretch>
        </p:blipFill>
        <p:spPr>
          <a:xfrm>
            <a:off x="208158" y="908627"/>
            <a:ext cx="11669292" cy="501728"/>
          </a:xfrm>
          <a:prstGeom prst="rect">
            <a:avLst/>
          </a:prstGeom>
        </p:spPr>
      </p:pic>
      <p:cxnSp>
        <p:nvCxnSpPr>
          <p:cNvPr id="14" name="Straight Arrow Connector 13">
            <a:extLst>
              <a:ext uri="{FF2B5EF4-FFF2-40B4-BE49-F238E27FC236}">
                <a16:creationId xmlns:a16="http://schemas.microsoft.com/office/drawing/2014/main" id="{3257CA36-668F-403B-84A2-FC8815E5FF1A}"/>
              </a:ext>
            </a:extLst>
          </p:cNvPr>
          <p:cNvCxnSpPr>
            <a:cxnSpLocks/>
            <a:stCxn id="13" idx="1"/>
          </p:cNvCxnSpPr>
          <p:nvPr/>
        </p:nvCxnSpPr>
        <p:spPr>
          <a:xfrm>
            <a:off x="5634701" y="1134190"/>
            <a:ext cx="1278299" cy="15529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8FEBE162-6E90-4611-ABAE-29D293F79F4E}"/>
              </a:ext>
            </a:extLst>
          </p:cNvPr>
          <p:cNvPicPr>
            <a:picLocks noChangeAspect="1"/>
          </p:cNvPicPr>
          <p:nvPr/>
        </p:nvPicPr>
        <p:blipFill>
          <a:blip r:embed="rId4"/>
          <a:stretch>
            <a:fillRect/>
          </a:stretch>
        </p:blipFill>
        <p:spPr>
          <a:xfrm>
            <a:off x="4948972" y="2973933"/>
            <a:ext cx="7030495" cy="3587557"/>
          </a:xfrm>
          <a:prstGeom prst="rect">
            <a:avLst/>
          </a:prstGeom>
        </p:spPr>
      </p:pic>
      <p:sp>
        <p:nvSpPr>
          <p:cNvPr id="15" name="TextBox 14">
            <a:extLst>
              <a:ext uri="{FF2B5EF4-FFF2-40B4-BE49-F238E27FC236}">
                <a16:creationId xmlns:a16="http://schemas.microsoft.com/office/drawing/2014/main" id="{B53AE5EB-1E0C-409E-AE20-B2464BBF8375}"/>
              </a:ext>
            </a:extLst>
          </p:cNvPr>
          <p:cNvSpPr txBox="1"/>
          <p:nvPr/>
        </p:nvSpPr>
        <p:spPr>
          <a:xfrm>
            <a:off x="4337194" y="1453019"/>
            <a:ext cx="7764609" cy="1338828"/>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defTabSz="914377">
              <a:buClr>
                <a:srgbClr val="3DCD58"/>
              </a:buClr>
              <a:buNone/>
            </a:pPr>
            <a:r>
              <a:rPr lang="en-US" sz="1000" dirty="0">
                <a:solidFill>
                  <a:schemeClr val="tx1"/>
                </a:solidFill>
              </a:rPr>
              <a:t>Few important points to note:</a:t>
            </a:r>
          </a:p>
          <a:p>
            <a:pPr algn="just" defTabSz="609585">
              <a:buClr>
                <a:srgbClr val="3DCD58"/>
              </a:buClr>
            </a:pPr>
            <a:r>
              <a:rPr lang="en-US" sz="1000" b="1" dirty="0">
                <a:solidFill>
                  <a:schemeClr val="tx1"/>
                </a:solidFill>
              </a:rPr>
              <a:t>Location Mask</a:t>
            </a:r>
            <a:r>
              <a:rPr lang="en-US" sz="1000" dirty="0">
                <a:solidFill>
                  <a:schemeClr val="tx1"/>
                </a:solidFill>
              </a:rPr>
              <a:t>: All the bin locations fetched from SAP should follow the this convention for calculations</a:t>
            </a:r>
          </a:p>
          <a:p>
            <a:pPr algn="just" defTabSz="609585">
              <a:buClr>
                <a:srgbClr val="3DCD58"/>
              </a:buClr>
            </a:pPr>
            <a:r>
              <a:rPr lang="en-US" sz="1000" b="1" dirty="0">
                <a:solidFill>
                  <a:schemeClr val="tx1"/>
                </a:solidFill>
              </a:rPr>
              <a:t>ERP</a:t>
            </a:r>
            <a:r>
              <a:rPr lang="en-US" sz="1000" dirty="0">
                <a:solidFill>
                  <a:schemeClr val="tx1"/>
                </a:solidFill>
              </a:rPr>
              <a:t>: Target ID to connect with the needed SAP ERP</a:t>
            </a:r>
          </a:p>
          <a:p>
            <a:pPr algn="just" defTabSz="609585">
              <a:buClr>
                <a:srgbClr val="3DCD58"/>
              </a:buClr>
            </a:pPr>
            <a:r>
              <a:rPr lang="en-US" sz="1000" b="1" dirty="0">
                <a:solidFill>
                  <a:schemeClr val="tx1"/>
                </a:solidFill>
              </a:rPr>
              <a:t>Refresh Rate</a:t>
            </a:r>
            <a:r>
              <a:rPr lang="en-US" sz="1000" dirty="0">
                <a:solidFill>
                  <a:schemeClr val="tx1"/>
                </a:solidFill>
              </a:rPr>
              <a:t>: You can set the screen refresh time while running the process</a:t>
            </a:r>
          </a:p>
          <a:p>
            <a:pPr algn="just" defTabSz="609585">
              <a:buClr>
                <a:srgbClr val="3DCD58"/>
              </a:buClr>
            </a:pPr>
            <a:r>
              <a:rPr lang="en-US" sz="1000" b="1" dirty="0">
                <a:solidFill>
                  <a:schemeClr val="tx1"/>
                </a:solidFill>
              </a:rPr>
              <a:t>Dimension/ Area/ Weight/ Volume units</a:t>
            </a:r>
            <a:r>
              <a:rPr lang="en-US" sz="1000" dirty="0">
                <a:solidFill>
                  <a:schemeClr val="tx1"/>
                </a:solidFill>
              </a:rPr>
              <a:t>: Dimensions in which you would want the master data on back office configured</a:t>
            </a:r>
          </a:p>
          <a:p>
            <a:pPr algn="just" defTabSz="609585">
              <a:buClr>
                <a:srgbClr val="3DCD58"/>
              </a:buClr>
            </a:pPr>
            <a:r>
              <a:rPr lang="en-US" sz="1000" b="1" dirty="0">
                <a:solidFill>
                  <a:schemeClr val="tx1"/>
                </a:solidFill>
              </a:rPr>
              <a:t>Parallel Process</a:t>
            </a:r>
            <a:r>
              <a:rPr lang="en-US" sz="1000" dirty="0">
                <a:solidFill>
                  <a:schemeClr val="tx1"/>
                </a:solidFill>
              </a:rPr>
              <a:t>: Number of deliveries which can be written back into SAP at one time</a:t>
            </a:r>
          </a:p>
          <a:p>
            <a:pPr algn="just" defTabSz="609585">
              <a:buClr>
                <a:srgbClr val="3DCD58"/>
              </a:buClr>
            </a:pPr>
            <a:r>
              <a:rPr lang="en-US" sz="1000" b="1" dirty="0">
                <a:solidFill>
                  <a:schemeClr val="tx1"/>
                </a:solidFill>
              </a:rPr>
              <a:t>Date Range</a:t>
            </a:r>
            <a:r>
              <a:rPr lang="en-US" sz="1000" dirty="0">
                <a:solidFill>
                  <a:schemeClr val="tx1"/>
                </a:solidFill>
              </a:rPr>
              <a:t>: The default date range of deliveries on the initiation screen can be set here</a:t>
            </a:r>
          </a:p>
          <a:p>
            <a:pPr algn="just" defTabSz="609585">
              <a:buClr>
                <a:srgbClr val="3DCD58"/>
              </a:buClr>
            </a:pPr>
            <a:endParaRPr lang="en-US" sz="1100" dirty="0">
              <a:solidFill>
                <a:schemeClr val="tx1"/>
              </a:solidFill>
            </a:endParaRPr>
          </a:p>
        </p:txBody>
      </p:sp>
      <p:pic>
        <p:nvPicPr>
          <p:cNvPr id="16" name="Graphic 15" descr="Lightbulb">
            <a:extLst>
              <a:ext uri="{FF2B5EF4-FFF2-40B4-BE49-F238E27FC236}">
                <a16:creationId xmlns:a16="http://schemas.microsoft.com/office/drawing/2014/main" id="{71055DD7-F5C5-421D-BB99-9AE47ABC35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60620" y="1387824"/>
            <a:ext cx="313014" cy="313014"/>
          </a:xfrm>
          <a:prstGeom prst="rect">
            <a:avLst/>
          </a:prstGeom>
        </p:spPr>
      </p:pic>
      <p:sp>
        <p:nvSpPr>
          <p:cNvPr id="13" name="Rectangle 12">
            <a:extLst>
              <a:ext uri="{FF2B5EF4-FFF2-40B4-BE49-F238E27FC236}">
                <a16:creationId xmlns:a16="http://schemas.microsoft.com/office/drawing/2014/main" id="{5646C41E-4823-4188-88BA-E148C2337BD0}"/>
              </a:ext>
            </a:extLst>
          </p:cNvPr>
          <p:cNvSpPr/>
          <p:nvPr/>
        </p:nvSpPr>
        <p:spPr>
          <a:xfrm flipH="1">
            <a:off x="5194041" y="926503"/>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spTree>
    <p:extLst>
      <p:ext uri="{BB962C8B-B14F-4D97-AF65-F5344CB8AC3E}">
        <p14:creationId xmlns:p14="http://schemas.microsoft.com/office/powerpoint/2010/main" val="4655940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rPr>
              <a:t>Create a New DC</a:t>
            </a:r>
          </a:p>
        </p:txBody>
      </p:sp>
      <p:sp>
        <p:nvSpPr>
          <p:cNvPr id="10" name="Rectangle 9">
            <a:extLst>
              <a:ext uri="{FF2B5EF4-FFF2-40B4-BE49-F238E27FC236}">
                <a16:creationId xmlns:a16="http://schemas.microsoft.com/office/drawing/2014/main" id="{6754463F-6CEB-4CE9-A44E-4747F551E695}"/>
              </a:ext>
            </a:extLst>
          </p:cNvPr>
          <p:cNvSpPr/>
          <p:nvPr/>
        </p:nvSpPr>
        <p:spPr>
          <a:xfrm flipH="1">
            <a:off x="4048532" y="2364357"/>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sp>
        <p:nvSpPr>
          <p:cNvPr id="21" name="Rectangle 20">
            <a:extLst>
              <a:ext uri="{FF2B5EF4-FFF2-40B4-BE49-F238E27FC236}">
                <a16:creationId xmlns:a16="http://schemas.microsoft.com/office/drawing/2014/main" id="{4143DBBF-A009-488A-AED6-D6D2470D5112}"/>
              </a:ext>
            </a:extLst>
          </p:cNvPr>
          <p:cNvSpPr/>
          <p:nvPr/>
        </p:nvSpPr>
        <p:spPr>
          <a:xfrm flipH="1">
            <a:off x="4949907" y="1272034"/>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sp>
        <p:nvSpPr>
          <p:cNvPr id="23" name="Rectangle 22">
            <a:extLst>
              <a:ext uri="{FF2B5EF4-FFF2-40B4-BE49-F238E27FC236}">
                <a16:creationId xmlns:a16="http://schemas.microsoft.com/office/drawing/2014/main" id="{14B8574B-44F9-4ED9-BBC2-2139F88E4586}"/>
              </a:ext>
            </a:extLst>
          </p:cNvPr>
          <p:cNvSpPr/>
          <p:nvPr/>
        </p:nvSpPr>
        <p:spPr>
          <a:xfrm>
            <a:off x="306056" y="3053962"/>
            <a:ext cx="5283583" cy="178213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defTabSz="914377">
              <a:buFont typeface="Arial" panose="020B0604020202020204" pitchFamily="34" charset="0"/>
              <a:buChar char="•"/>
            </a:pPr>
            <a:r>
              <a:rPr lang="en-US" sz="1100" dirty="0">
                <a:solidFill>
                  <a:schemeClr val="tx1"/>
                </a:solidFill>
              </a:rPr>
              <a:t>A new DC once added can be found under the list of Distribution Centers.</a:t>
            </a:r>
          </a:p>
          <a:p>
            <a:pPr defTabSz="914377"/>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You can view a DC only if you are a system admin or added to that DC in nay role (DC admin/pre-pack lead)</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Click on the new DC created and click on each of these configurable sections that include :</a:t>
            </a:r>
          </a:p>
          <a:p>
            <a:pPr marL="171450" indent="-171450" defTabSz="914377">
              <a:buFont typeface="Arial" panose="020B0604020202020204" pitchFamily="34" charset="0"/>
              <a:buChar char="•"/>
            </a:pPr>
            <a:endParaRPr lang="en-US" sz="1100" dirty="0">
              <a:solidFill>
                <a:schemeClr val="tx1"/>
              </a:solidFill>
            </a:endParaRPr>
          </a:p>
          <a:p>
            <a:pPr marL="171450" indent="-171450" defTabSz="914377">
              <a:buFont typeface="Arial" panose="020B0604020202020204" pitchFamily="34" charset="0"/>
              <a:buChar char="•"/>
            </a:pPr>
            <a:r>
              <a:rPr lang="en-US" sz="1100" dirty="0">
                <a:solidFill>
                  <a:schemeClr val="tx1"/>
                </a:solidFill>
              </a:rPr>
              <a:t>Exception Location, Packaging Types, Container Types, Packing Groups, Trolley Types, Order Box and Order Trolley</a:t>
            </a:r>
          </a:p>
        </p:txBody>
      </p:sp>
      <p:pic>
        <p:nvPicPr>
          <p:cNvPr id="2" name="Picture 1">
            <a:extLst>
              <a:ext uri="{FF2B5EF4-FFF2-40B4-BE49-F238E27FC236}">
                <a16:creationId xmlns:a16="http://schemas.microsoft.com/office/drawing/2014/main" id="{531CFEDD-154E-4FA9-BC04-04D4517FA56D}"/>
              </a:ext>
            </a:extLst>
          </p:cNvPr>
          <p:cNvPicPr>
            <a:picLocks noChangeAspect="1"/>
          </p:cNvPicPr>
          <p:nvPr/>
        </p:nvPicPr>
        <p:blipFill>
          <a:blip r:embed="rId2"/>
          <a:stretch>
            <a:fillRect/>
          </a:stretch>
        </p:blipFill>
        <p:spPr>
          <a:xfrm>
            <a:off x="254097" y="930618"/>
            <a:ext cx="2822273" cy="1951489"/>
          </a:xfrm>
          <a:prstGeom prst="rect">
            <a:avLst/>
          </a:prstGeom>
        </p:spPr>
      </p:pic>
      <p:cxnSp>
        <p:nvCxnSpPr>
          <p:cNvPr id="11" name="Straight Arrow Connector 10">
            <a:extLst>
              <a:ext uri="{FF2B5EF4-FFF2-40B4-BE49-F238E27FC236}">
                <a16:creationId xmlns:a16="http://schemas.microsoft.com/office/drawing/2014/main" id="{1EDC9B68-0A34-4756-BA2B-C0481BE7AD77}"/>
              </a:ext>
            </a:extLst>
          </p:cNvPr>
          <p:cNvCxnSpPr>
            <a:cxnSpLocks/>
          </p:cNvCxnSpPr>
          <p:nvPr/>
        </p:nvCxnSpPr>
        <p:spPr>
          <a:xfrm flipH="1">
            <a:off x="2826881" y="2572043"/>
            <a:ext cx="1221651"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B410CFA1-FA86-4796-B496-50A8DFA30414}"/>
              </a:ext>
            </a:extLst>
          </p:cNvPr>
          <p:cNvPicPr>
            <a:picLocks noChangeAspect="1"/>
          </p:cNvPicPr>
          <p:nvPr/>
        </p:nvPicPr>
        <p:blipFill>
          <a:blip r:embed="rId3"/>
          <a:stretch>
            <a:fillRect/>
          </a:stretch>
        </p:blipFill>
        <p:spPr>
          <a:xfrm>
            <a:off x="7476567" y="927874"/>
            <a:ext cx="3400425" cy="4772025"/>
          </a:xfrm>
          <a:prstGeom prst="rect">
            <a:avLst/>
          </a:prstGeom>
        </p:spPr>
      </p:pic>
      <p:cxnSp>
        <p:nvCxnSpPr>
          <p:cNvPr id="17" name="Straight Arrow Connector 16">
            <a:extLst>
              <a:ext uri="{FF2B5EF4-FFF2-40B4-BE49-F238E27FC236}">
                <a16:creationId xmlns:a16="http://schemas.microsoft.com/office/drawing/2014/main" id="{52DF230A-976B-425B-BFD7-451797AB0E58}"/>
              </a:ext>
            </a:extLst>
          </p:cNvPr>
          <p:cNvCxnSpPr>
            <a:cxnSpLocks/>
          </p:cNvCxnSpPr>
          <p:nvPr/>
        </p:nvCxnSpPr>
        <p:spPr>
          <a:xfrm>
            <a:off x="5401309" y="1446812"/>
            <a:ext cx="240781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727A0AE-10ED-43BD-A52F-8EE621D40991}"/>
              </a:ext>
            </a:extLst>
          </p:cNvPr>
          <p:cNvSpPr txBox="1"/>
          <p:nvPr/>
        </p:nvSpPr>
        <p:spPr>
          <a:xfrm>
            <a:off x="4691156" y="1830368"/>
            <a:ext cx="2689357" cy="707886"/>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defTabSz="914377">
              <a:buClr>
                <a:srgbClr val="3DCD58"/>
              </a:buClr>
              <a:buNone/>
            </a:pPr>
            <a:r>
              <a:rPr lang="en-US" sz="1000" dirty="0">
                <a:solidFill>
                  <a:schemeClr val="tx1"/>
                </a:solidFill>
              </a:rPr>
              <a:t>Click on the DC Name to view all the related configurable sections. You can further click on each section on the side menu to make changes to the individual section</a:t>
            </a:r>
          </a:p>
        </p:txBody>
      </p:sp>
    </p:spTree>
    <p:extLst>
      <p:ext uri="{BB962C8B-B14F-4D97-AF65-F5344CB8AC3E}">
        <p14:creationId xmlns:p14="http://schemas.microsoft.com/office/powerpoint/2010/main" val="1682768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Details</a:t>
            </a:r>
          </a:p>
        </p:txBody>
      </p:sp>
      <p:sp>
        <p:nvSpPr>
          <p:cNvPr id="12" name="Rectangle 11">
            <a:extLst>
              <a:ext uri="{FF2B5EF4-FFF2-40B4-BE49-F238E27FC236}">
                <a16:creationId xmlns:a16="http://schemas.microsoft.com/office/drawing/2014/main" id="{FE0915AB-18A8-420B-99D2-43CA78B99E42}"/>
              </a:ext>
            </a:extLst>
          </p:cNvPr>
          <p:cNvSpPr/>
          <p:nvPr/>
        </p:nvSpPr>
        <p:spPr>
          <a:xfrm>
            <a:off x="8544759" y="1364331"/>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To </a:t>
            </a:r>
            <a:r>
              <a:rPr lang="en-US" sz="1100" b="1" dirty="0">
                <a:solidFill>
                  <a:schemeClr val="tx1"/>
                </a:solidFill>
              </a:rPr>
              <a:t>View/ Edit </a:t>
            </a:r>
            <a:r>
              <a:rPr lang="en-US" sz="1100" dirty="0">
                <a:solidFill>
                  <a:schemeClr val="tx1"/>
                </a:solidFill>
              </a:rPr>
              <a:t>the details of an existing DC, click on </a:t>
            </a:r>
            <a:r>
              <a:rPr lang="en-US" sz="1100" b="1" dirty="0">
                <a:solidFill>
                  <a:schemeClr val="tx1"/>
                </a:solidFill>
              </a:rPr>
              <a:t>View Details</a:t>
            </a:r>
          </a:p>
        </p:txBody>
      </p:sp>
      <p:pic>
        <p:nvPicPr>
          <p:cNvPr id="4" name="Picture 3">
            <a:extLst>
              <a:ext uri="{FF2B5EF4-FFF2-40B4-BE49-F238E27FC236}">
                <a16:creationId xmlns:a16="http://schemas.microsoft.com/office/drawing/2014/main" id="{89848223-B389-40B5-89F2-C49C7EC05069}"/>
              </a:ext>
            </a:extLst>
          </p:cNvPr>
          <p:cNvPicPr>
            <a:picLocks noChangeAspect="1"/>
          </p:cNvPicPr>
          <p:nvPr/>
        </p:nvPicPr>
        <p:blipFill>
          <a:blip r:embed="rId2"/>
          <a:stretch>
            <a:fillRect/>
          </a:stretch>
        </p:blipFill>
        <p:spPr>
          <a:xfrm>
            <a:off x="208158" y="975539"/>
            <a:ext cx="7577508" cy="1386196"/>
          </a:xfrm>
          <a:prstGeom prst="rect">
            <a:avLst/>
          </a:prstGeom>
        </p:spPr>
      </p:pic>
      <p:sp>
        <p:nvSpPr>
          <p:cNvPr id="13" name="Rectangle 12">
            <a:extLst>
              <a:ext uri="{FF2B5EF4-FFF2-40B4-BE49-F238E27FC236}">
                <a16:creationId xmlns:a16="http://schemas.microsoft.com/office/drawing/2014/main" id="{E37606E7-66F9-4086-BA46-A0520D5FB5D8}"/>
              </a:ext>
            </a:extLst>
          </p:cNvPr>
          <p:cNvSpPr/>
          <p:nvPr/>
        </p:nvSpPr>
        <p:spPr>
          <a:xfrm flipH="1">
            <a:off x="7959422" y="1010688"/>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4" name="Straight Arrow Connector 13">
            <a:extLst>
              <a:ext uri="{FF2B5EF4-FFF2-40B4-BE49-F238E27FC236}">
                <a16:creationId xmlns:a16="http://schemas.microsoft.com/office/drawing/2014/main" id="{A1272142-7A69-4345-A88A-FA9E4152A333}"/>
              </a:ext>
            </a:extLst>
          </p:cNvPr>
          <p:cNvCxnSpPr>
            <a:cxnSpLocks/>
            <a:stCxn id="12" idx="1"/>
            <a:endCxn id="4" idx="3"/>
          </p:cNvCxnSpPr>
          <p:nvPr/>
        </p:nvCxnSpPr>
        <p:spPr>
          <a:xfrm flipH="1" flipV="1">
            <a:off x="7785666" y="1668637"/>
            <a:ext cx="759093" cy="11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96358F9D-D3CF-4AB1-AE19-A6E240735241}"/>
              </a:ext>
            </a:extLst>
          </p:cNvPr>
          <p:cNvPicPr>
            <a:picLocks noChangeAspect="1"/>
          </p:cNvPicPr>
          <p:nvPr/>
        </p:nvPicPr>
        <p:blipFill>
          <a:blip r:embed="rId3"/>
          <a:stretch>
            <a:fillRect/>
          </a:stretch>
        </p:blipFill>
        <p:spPr>
          <a:xfrm>
            <a:off x="5790571" y="3028565"/>
            <a:ext cx="6096000" cy="2312276"/>
          </a:xfrm>
          <a:prstGeom prst="rect">
            <a:avLst/>
          </a:prstGeom>
        </p:spPr>
      </p:pic>
      <p:sp>
        <p:nvSpPr>
          <p:cNvPr id="18" name="Rectangle 17">
            <a:extLst>
              <a:ext uri="{FF2B5EF4-FFF2-40B4-BE49-F238E27FC236}">
                <a16:creationId xmlns:a16="http://schemas.microsoft.com/office/drawing/2014/main" id="{46421AF8-387E-4309-889E-5063327864D8}"/>
              </a:ext>
            </a:extLst>
          </p:cNvPr>
          <p:cNvSpPr/>
          <p:nvPr/>
        </p:nvSpPr>
        <p:spPr>
          <a:xfrm>
            <a:off x="1728983" y="2434901"/>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Make the desired changes on the </a:t>
            </a:r>
            <a:r>
              <a:rPr lang="en-US" sz="1100" b="1" dirty="0">
                <a:solidFill>
                  <a:schemeClr val="tx1"/>
                </a:solidFill>
              </a:rPr>
              <a:t>edit DC </a:t>
            </a:r>
            <a:r>
              <a:rPr lang="en-US" sz="1100" dirty="0">
                <a:solidFill>
                  <a:schemeClr val="tx1"/>
                </a:solidFill>
              </a:rPr>
              <a:t>screen and click on </a:t>
            </a:r>
            <a:r>
              <a:rPr lang="en-US" sz="1100" b="1" dirty="0">
                <a:solidFill>
                  <a:schemeClr val="tx1"/>
                </a:solidFill>
              </a:rPr>
              <a:t>Save</a:t>
            </a:r>
            <a:r>
              <a:rPr lang="en-US" sz="1100" dirty="0">
                <a:solidFill>
                  <a:schemeClr val="tx1"/>
                </a:solidFill>
              </a:rPr>
              <a:t> on the bottom of the screen</a:t>
            </a:r>
          </a:p>
        </p:txBody>
      </p:sp>
      <p:cxnSp>
        <p:nvCxnSpPr>
          <p:cNvPr id="19" name="Straight Arrow Connector 18">
            <a:extLst>
              <a:ext uri="{FF2B5EF4-FFF2-40B4-BE49-F238E27FC236}">
                <a16:creationId xmlns:a16="http://schemas.microsoft.com/office/drawing/2014/main" id="{16C4A8EB-2B70-4426-8480-485811C418C9}"/>
              </a:ext>
            </a:extLst>
          </p:cNvPr>
          <p:cNvCxnSpPr>
            <a:cxnSpLocks/>
            <a:stCxn id="18" idx="3"/>
          </p:cNvCxnSpPr>
          <p:nvPr/>
        </p:nvCxnSpPr>
        <p:spPr>
          <a:xfrm>
            <a:off x="4260395" y="2740355"/>
            <a:ext cx="1541606" cy="42606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1F86A80C-F26F-4B0E-A38B-44D43E717950}"/>
              </a:ext>
            </a:extLst>
          </p:cNvPr>
          <p:cNvSpPr/>
          <p:nvPr/>
        </p:nvSpPr>
        <p:spPr>
          <a:xfrm flipH="1">
            <a:off x="4370208" y="3033571"/>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sp>
        <p:nvSpPr>
          <p:cNvPr id="25" name="Rectangle 24">
            <a:extLst>
              <a:ext uri="{FF2B5EF4-FFF2-40B4-BE49-F238E27FC236}">
                <a16:creationId xmlns:a16="http://schemas.microsoft.com/office/drawing/2014/main" id="{45488E1F-FAFA-4B49-B92A-9F77BC5E1AA9}"/>
              </a:ext>
            </a:extLst>
          </p:cNvPr>
          <p:cNvSpPr/>
          <p:nvPr/>
        </p:nvSpPr>
        <p:spPr>
          <a:xfrm flipH="1">
            <a:off x="1786183" y="324549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pic>
        <p:nvPicPr>
          <p:cNvPr id="26" name="Picture 25">
            <a:extLst>
              <a:ext uri="{FF2B5EF4-FFF2-40B4-BE49-F238E27FC236}">
                <a16:creationId xmlns:a16="http://schemas.microsoft.com/office/drawing/2014/main" id="{ACBE8DE8-38BD-4718-B51C-5EE205AB18AD}"/>
              </a:ext>
            </a:extLst>
          </p:cNvPr>
          <p:cNvPicPr>
            <a:picLocks noChangeAspect="1"/>
          </p:cNvPicPr>
          <p:nvPr/>
        </p:nvPicPr>
        <p:blipFill>
          <a:blip r:embed="rId4"/>
          <a:stretch>
            <a:fillRect/>
          </a:stretch>
        </p:blipFill>
        <p:spPr>
          <a:xfrm>
            <a:off x="2672302" y="3453182"/>
            <a:ext cx="1452562" cy="576262"/>
          </a:xfrm>
          <a:prstGeom prst="rect">
            <a:avLst/>
          </a:prstGeom>
        </p:spPr>
      </p:pic>
      <p:cxnSp>
        <p:nvCxnSpPr>
          <p:cNvPr id="27" name="Straight Arrow Connector 26">
            <a:extLst>
              <a:ext uri="{FF2B5EF4-FFF2-40B4-BE49-F238E27FC236}">
                <a16:creationId xmlns:a16="http://schemas.microsoft.com/office/drawing/2014/main" id="{37D56E72-2DAA-4962-ABAF-3D1087B554E0}"/>
              </a:ext>
            </a:extLst>
          </p:cNvPr>
          <p:cNvCxnSpPr>
            <a:cxnSpLocks/>
            <a:endCxn id="26" idx="1"/>
          </p:cNvCxnSpPr>
          <p:nvPr/>
        </p:nvCxnSpPr>
        <p:spPr>
          <a:xfrm>
            <a:off x="2226843" y="3453182"/>
            <a:ext cx="445459" cy="28813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3E7CEC64-9201-42B4-9A56-3FB9C7B778FB}"/>
              </a:ext>
            </a:extLst>
          </p:cNvPr>
          <p:cNvSpPr/>
          <p:nvPr/>
        </p:nvSpPr>
        <p:spPr>
          <a:xfrm>
            <a:off x="7667672" y="5705185"/>
            <a:ext cx="3725005" cy="854235"/>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In case you want to de-activate an existing DC either if pre-packing process is not valid anymore to the DC or if the DC is not functional anymore etc., click on </a:t>
            </a:r>
            <a:r>
              <a:rPr lang="en-US" sz="1100" b="1" dirty="0">
                <a:solidFill>
                  <a:schemeClr val="tx1"/>
                </a:solidFill>
              </a:rPr>
              <a:t>De-Activate</a:t>
            </a:r>
            <a:r>
              <a:rPr lang="en-US" sz="1100" dirty="0">
                <a:solidFill>
                  <a:schemeClr val="tx1"/>
                </a:solidFill>
              </a:rPr>
              <a:t> and confirm</a:t>
            </a:r>
          </a:p>
        </p:txBody>
      </p:sp>
      <p:sp>
        <p:nvSpPr>
          <p:cNvPr id="30" name="Speech Bubble: Rectangle with Corners Rounded 29">
            <a:extLst>
              <a:ext uri="{FF2B5EF4-FFF2-40B4-BE49-F238E27FC236}">
                <a16:creationId xmlns:a16="http://schemas.microsoft.com/office/drawing/2014/main" id="{EAF9B5B2-3ABE-46CD-B2E8-41EFCFA04AAD}"/>
              </a:ext>
            </a:extLst>
          </p:cNvPr>
          <p:cNvSpPr/>
          <p:nvPr/>
        </p:nvSpPr>
        <p:spPr>
          <a:xfrm>
            <a:off x="10409313" y="3166421"/>
            <a:ext cx="1461154" cy="462894"/>
          </a:xfrm>
          <a:prstGeom prst="wedgeRoundRectCallout">
            <a:avLst>
              <a:gd name="adj1" fmla="val -106639"/>
              <a:gd name="adj2" fmla="val 492200"/>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45C64FD-5986-4608-A414-D2FF6B38813B}"/>
              </a:ext>
            </a:extLst>
          </p:cNvPr>
          <p:cNvSpPr/>
          <p:nvPr/>
        </p:nvSpPr>
        <p:spPr>
          <a:xfrm flipH="1">
            <a:off x="11585263" y="2587429"/>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4</a:t>
            </a:r>
          </a:p>
        </p:txBody>
      </p:sp>
      <p:sp>
        <p:nvSpPr>
          <p:cNvPr id="34" name="Rectangle 33">
            <a:extLst>
              <a:ext uri="{FF2B5EF4-FFF2-40B4-BE49-F238E27FC236}">
                <a16:creationId xmlns:a16="http://schemas.microsoft.com/office/drawing/2014/main" id="{13897A89-9EA5-4FFD-9D8C-6C3C9A5B14B7}"/>
              </a:ext>
            </a:extLst>
          </p:cNvPr>
          <p:cNvSpPr/>
          <p:nvPr/>
        </p:nvSpPr>
        <p:spPr>
          <a:xfrm>
            <a:off x="218186" y="5800436"/>
            <a:ext cx="4365243" cy="61090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Audit trail logs can be viewed in the Audit History section, located at the end of the page for each section</a:t>
            </a:r>
          </a:p>
        </p:txBody>
      </p:sp>
      <p:pic>
        <p:nvPicPr>
          <p:cNvPr id="35" name="Picture 34">
            <a:extLst>
              <a:ext uri="{FF2B5EF4-FFF2-40B4-BE49-F238E27FC236}">
                <a16:creationId xmlns:a16="http://schemas.microsoft.com/office/drawing/2014/main" id="{44CCF924-7621-4059-BA6D-C19083ED9A66}"/>
              </a:ext>
            </a:extLst>
          </p:cNvPr>
          <p:cNvPicPr>
            <a:picLocks noChangeAspect="1"/>
          </p:cNvPicPr>
          <p:nvPr/>
        </p:nvPicPr>
        <p:blipFill>
          <a:blip r:embed="rId5"/>
          <a:stretch>
            <a:fillRect/>
          </a:stretch>
        </p:blipFill>
        <p:spPr>
          <a:xfrm>
            <a:off x="218186" y="4622775"/>
            <a:ext cx="5131054" cy="980193"/>
          </a:xfrm>
          <a:prstGeom prst="rect">
            <a:avLst/>
          </a:prstGeom>
        </p:spPr>
      </p:pic>
      <p:pic>
        <p:nvPicPr>
          <p:cNvPr id="36" name="Graphic 35" descr="Lightbulb">
            <a:extLst>
              <a:ext uri="{FF2B5EF4-FFF2-40B4-BE49-F238E27FC236}">
                <a16:creationId xmlns:a16="http://schemas.microsoft.com/office/drawing/2014/main" id="{50789DBB-EE41-4B42-9572-084C8D1B88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85" y="4339759"/>
            <a:ext cx="313014" cy="313014"/>
          </a:xfrm>
          <a:prstGeom prst="rect">
            <a:avLst/>
          </a:prstGeom>
        </p:spPr>
      </p:pic>
    </p:spTree>
    <p:extLst>
      <p:ext uri="{BB962C8B-B14F-4D97-AF65-F5344CB8AC3E}">
        <p14:creationId xmlns:p14="http://schemas.microsoft.com/office/powerpoint/2010/main" val="233928448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Exception Location</a:t>
            </a:r>
          </a:p>
        </p:txBody>
      </p:sp>
      <p:sp>
        <p:nvSpPr>
          <p:cNvPr id="17" name="Rectangle 16">
            <a:extLst>
              <a:ext uri="{FF2B5EF4-FFF2-40B4-BE49-F238E27FC236}">
                <a16:creationId xmlns:a16="http://schemas.microsoft.com/office/drawing/2014/main" id="{CFD4350B-AF5D-435E-8F01-EA82D488874B}"/>
              </a:ext>
            </a:extLst>
          </p:cNvPr>
          <p:cNvSpPr/>
          <p:nvPr/>
        </p:nvSpPr>
        <p:spPr>
          <a:xfrm>
            <a:off x="208157" y="951122"/>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200" dirty="0">
                <a:solidFill>
                  <a:schemeClr val="tx1"/>
                </a:solidFill>
              </a:rPr>
              <a:t>An </a:t>
            </a:r>
            <a:r>
              <a:rPr lang="en-US" sz="1200" b="1" dirty="0">
                <a:solidFill>
                  <a:schemeClr val="tx1"/>
                </a:solidFill>
              </a:rPr>
              <a:t>exception location </a:t>
            </a:r>
            <a:r>
              <a:rPr lang="en-US" sz="1200" dirty="0">
                <a:solidFill>
                  <a:schemeClr val="tx1"/>
                </a:solidFill>
              </a:rPr>
              <a:t>needs to be configured when the location coming from SAP does not match the location mask, for example “</a:t>
            </a:r>
            <a:r>
              <a:rPr lang="en-US" sz="1200" b="1" dirty="0">
                <a:solidFill>
                  <a:schemeClr val="tx1"/>
                </a:solidFill>
              </a:rPr>
              <a:t>AAA-BB-P</a:t>
            </a:r>
            <a:r>
              <a:rPr lang="en-US" sz="1200" dirty="0">
                <a:solidFill>
                  <a:schemeClr val="tx1"/>
                </a:solidFill>
              </a:rPr>
              <a:t>”. The exception location can be broken down into </a:t>
            </a:r>
            <a:r>
              <a:rPr lang="en-US" sz="1200" b="1" dirty="0">
                <a:solidFill>
                  <a:schemeClr val="tx1"/>
                </a:solidFill>
              </a:rPr>
              <a:t>AAA-BB-P</a:t>
            </a:r>
            <a:r>
              <a:rPr lang="en-US" sz="1200" dirty="0">
                <a:solidFill>
                  <a:schemeClr val="tx1"/>
                </a:solidFill>
              </a:rPr>
              <a:t> and configured so that the Pre-packing application can identify the location and determine the </a:t>
            </a:r>
            <a:r>
              <a:rPr lang="en-US" sz="1200" b="1" dirty="0">
                <a:solidFill>
                  <a:schemeClr val="tx1"/>
                </a:solidFill>
              </a:rPr>
              <a:t>packing group</a:t>
            </a:r>
          </a:p>
        </p:txBody>
      </p:sp>
      <p:pic>
        <p:nvPicPr>
          <p:cNvPr id="2" name="Picture 1">
            <a:extLst>
              <a:ext uri="{FF2B5EF4-FFF2-40B4-BE49-F238E27FC236}">
                <a16:creationId xmlns:a16="http://schemas.microsoft.com/office/drawing/2014/main" id="{F2509014-8537-4F10-B8A7-86372B4FD206}"/>
              </a:ext>
            </a:extLst>
          </p:cNvPr>
          <p:cNvPicPr>
            <a:picLocks noChangeAspect="1"/>
          </p:cNvPicPr>
          <p:nvPr/>
        </p:nvPicPr>
        <p:blipFill>
          <a:blip r:embed="rId2"/>
          <a:stretch>
            <a:fillRect/>
          </a:stretch>
        </p:blipFill>
        <p:spPr>
          <a:xfrm>
            <a:off x="6549856" y="2809188"/>
            <a:ext cx="4850733" cy="2692187"/>
          </a:xfrm>
          <a:prstGeom prst="rect">
            <a:avLst/>
          </a:prstGeom>
        </p:spPr>
      </p:pic>
      <p:pic>
        <p:nvPicPr>
          <p:cNvPr id="3" name="Picture 2">
            <a:extLst>
              <a:ext uri="{FF2B5EF4-FFF2-40B4-BE49-F238E27FC236}">
                <a16:creationId xmlns:a16="http://schemas.microsoft.com/office/drawing/2014/main" id="{C7634E6C-17CA-4C1D-93BC-E4DB9C4E05F7}"/>
              </a:ext>
            </a:extLst>
          </p:cNvPr>
          <p:cNvPicPr>
            <a:picLocks noChangeAspect="1"/>
          </p:cNvPicPr>
          <p:nvPr/>
        </p:nvPicPr>
        <p:blipFill>
          <a:blip r:embed="rId3"/>
          <a:stretch>
            <a:fillRect/>
          </a:stretch>
        </p:blipFill>
        <p:spPr>
          <a:xfrm>
            <a:off x="1224670" y="2073929"/>
            <a:ext cx="2570916" cy="913631"/>
          </a:xfrm>
          <a:prstGeom prst="rect">
            <a:avLst/>
          </a:prstGeom>
        </p:spPr>
      </p:pic>
      <p:sp>
        <p:nvSpPr>
          <p:cNvPr id="20" name="Rectangle 19">
            <a:extLst>
              <a:ext uri="{FF2B5EF4-FFF2-40B4-BE49-F238E27FC236}">
                <a16:creationId xmlns:a16="http://schemas.microsoft.com/office/drawing/2014/main" id="{661CA649-F88F-433F-9D7A-0809ACC45719}"/>
              </a:ext>
            </a:extLst>
          </p:cNvPr>
          <p:cNvSpPr/>
          <p:nvPr/>
        </p:nvSpPr>
        <p:spPr>
          <a:xfrm>
            <a:off x="1190409" y="3434428"/>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Exception Location </a:t>
            </a:r>
            <a:r>
              <a:rPr lang="en-US" sz="1100" dirty="0">
                <a:solidFill>
                  <a:schemeClr val="tx1"/>
                </a:solidFill>
              </a:rPr>
              <a:t>tab on the side menu</a:t>
            </a:r>
          </a:p>
        </p:txBody>
      </p:sp>
      <p:sp>
        <p:nvSpPr>
          <p:cNvPr id="21" name="Rectangle 20">
            <a:extLst>
              <a:ext uri="{FF2B5EF4-FFF2-40B4-BE49-F238E27FC236}">
                <a16:creationId xmlns:a16="http://schemas.microsoft.com/office/drawing/2014/main" id="{5C763835-5FED-4388-AA7B-1C475DB8D531}"/>
              </a:ext>
            </a:extLst>
          </p:cNvPr>
          <p:cNvSpPr/>
          <p:nvPr/>
        </p:nvSpPr>
        <p:spPr>
          <a:xfrm flipH="1">
            <a:off x="208157" y="1865992"/>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22" name="Straight Arrow Connector 21">
            <a:extLst>
              <a:ext uri="{FF2B5EF4-FFF2-40B4-BE49-F238E27FC236}">
                <a16:creationId xmlns:a16="http://schemas.microsoft.com/office/drawing/2014/main" id="{90B0804A-1CE0-4529-B8B2-EF0A7F589F5F}"/>
              </a:ext>
            </a:extLst>
          </p:cNvPr>
          <p:cNvCxnSpPr>
            <a:cxnSpLocks/>
            <a:endCxn id="3" idx="1"/>
          </p:cNvCxnSpPr>
          <p:nvPr/>
        </p:nvCxnSpPr>
        <p:spPr>
          <a:xfrm>
            <a:off x="428487" y="2297697"/>
            <a:ext cx="796183" cy="2330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Speech Bubble: Rectangle with Corners Rounded 6">
            <a:extLst>
              <a:ext uri="{FF2B5EF4-FFF2-40B4-BE49-F238E27FC236}">
                <a16:creationId xmlns:a16="http://schemas.microsoft.com/office/drawing/2014/main" id="{36D1D922-9C58-4CEE-B294-D58899062B47}"/>
              </a:ext>
            </a:extLst>
          </p:cNvPr>
          <p:cNvSpPr/>
          <p:nvPr/>
        </p:nvSpPr>
        <p:spPr>
          <a:xfrm>
            <a:off x="1224670" y="2530745"/>
            <a:ext cx="2570916" cy="610907"/>
          </a:xfrm>
          <a:prstGeom prst="wedgeRoundRectCallout">
            <a:avLst>
              <a:gd name="adj1" fmla="val -20833"/>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92A481-ED79-48C4-86D7-7639FCF72C84}"/>
              </a:ext>
            </a:extLst>
          </p:cNvPr>
          <p:cNvSpPr/>
          <p:nvPr/>
        </p:nvSpPr>
        <p:spPr>
          <a:xfrm>
            <a:off x="3564588" y="4588686"/>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Fill in all necessary details in the pop up and click on </a:t>
            </a:r>
            <a:r>
              <a:rPr lang="en-US" sz="1100" b="1" dirty="0">
                <a:solidFill>
                  <a:schemeClr val="tx1"/>
                </a:solidFill>
              </a:rPr>
              <a:t>Save</a:t>
            </a:r>
            <a:r>
              <a:rPr lang="en-US" sz="1100" dirty="0">
                <a:solidFill>
                  <a:schemeClr val="tx1"/>
                </a:solidFill>
              </a:rPr>
              <a:t> once done</a:t>
            </a:r>
          </a:p>
        </p:txBody>
      </p:sp>
      <p:sp>
        <p:nvSpPr>
          <p:cNvPr id="32" name="Rectangle 31">
            <a:extLst>
              <a:ext uri="{FF2B5EF4-FFF2-40B4-BE49-F238E27FC236}">
                <a16:creationId xmlns:a16="http://schemas.microsoft.com/office/drawing/2014/main" id="{7F9BEB3F-E558-4BA8-94F8-64096A2D2BD4}"/>
              </a:ext>
            </a:extLst>
          </p:cNvPr>
          <p:cNvSpPr/>
          <p:nvPr/>
        </p:nvSpPr>
        <p:spPr>
          <a:xfrm flipH="1">
            <a:off x="3354926" y="5330934"/>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33" name="Straight Arrow Connector 32">
            <a:extLst>
              <a:ext uri="{FF2B5EF4-FFF2-40B4-BE49-F238E27FC236}">
                <a16:creationId xmlns:a16="http://schemas.microsoft.com/office/drawing/2014/main" id="{87028095-EAD6-46DD-B0AA-505094A6D6CA}"/>
              </a:ext>
            </a:extLst>
          </p:cNvPr>
          <p:cNvCxnSpPr>
            <a:cxnSpLocks/>
            <a:stCxn id="32" idx="1"/>
            <a:endCxn id="28" idx="2"/>
          </p:cNvCxnSpPr>
          <p:nvPr/>
        </p:nvCxnSpPr>
        <p:spPr>
          <a:xfrm flipV="1">
            <a:off x="3795586" y="5199593"/>
            <a:ext cx="1034708" cy="33927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Speech Bubble: Rectangle with Corners Rounded 14">
            <a:extLst>
              <a:ext uri="{FF2B5EF4-FFF2-40B4-BE49-F238E27FC236}">
                <a16:creationId xmlns:a16="http://schemas.microsoft.com/office/drawing/2014/main" id="{823F015A-5A64-4F3E-AFBA-0A726079F347}"/>
              </a:ext>
            </a:extLst>
          </p:cNvPr>
          <p:cNvSpPr/>
          <p:nvPr/>
        </p:nvSpPr>
        <p:spPr>
          <a:xfrm>
            <a:off x="8412480" y="4926330"/>
            <a:ext cx="1097280" cy="404604"/>
          </a:xfrm>
          <a:prstGeom prst="wedgeRoundRectCallout">
            <a:avLst>
              <a:gd name="adj1" fmla="val -260416"/>
              <a:gd name="adj2" fmla="val -8439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54233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Package Types</a:t>
            </a:r>
          </a:p>
        </p:txBody>
      </p:sp>
      <p:sp>
        <p:nvSpPr>
          <p:cNvPr id="17" name="Rectangle 16">
            <a:extLst>
              <a:ext uri="{FF2B5EF4-FFF2-40B4-BE49-F238E27FC236}">
                <a16:creationId xmlns:a16="http://schemas.microsoft.com/office/drawing/2014/main" id="{CFD4350B-AF5D-435E-8F01-EA82D488874B}"/>
              </a:ext>
            </a:extLst>
          </p:cNvPr>
          <p:cNvSpPr/>
          <p:nvPr/>
        </p:nvSpPr>
        <p:spPr>
          <a:xfrm>
            <a:off x="208157" y="951122"/>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200" b="1" dirty="0">
                <a:solidFill>
                  <a:schemeClr val="tx1"/>
                </a:solidFill>
              </a:rPr>
              <a:t>Package Types </a:t>
            </a:r>
            <a:r>
              <a:rPr lang="en-US" sz="1200" dirty="0">
                <a:solidFill>
                  <a:schemeClr val="tx1"/>
                </a:solidFill>
              </a:rPr>
              <a:t>are the packaging materials used in the DC to pack the item quantities so that they can be made shippable. </a:t>
            </a:r>
          </a:p>
          <a:p>
            <a:pPr defTabSz="914377"/>
            <a:r>
              <a:rPr lang="en-US" sz="1200" dirty="0">
                <a:solidFill>
                  <a:schemeClr val="tx1"/>
                </a:solidFill>
              </a:rPr>
              <a:t>The available Package Types in the DC need to be mapped with the associated code in SAP for writing back in SAP.</a:t>
            </a:r>
          </a:p>
        </p:txBody>
      </p:sp>
      <p:pic>
        <p:nvPicPr>
          <p:cNvPr id="4" name="Picture 3">
            <a:extLst>
              <a:ext uri="{FF2B5EF4-FFF2-40B4-BE49-F238E27FC236}">
                <a16:creationId xmlns:a16="http://schemas.microsoft.com/office/drawing/2014/main" id="{F5D76445-AFC8-4A65-B964-CB816B75A0D0}"/>
              </a:ext>
            </a:extLst>
          </p:cNvPr>
          <p:cNvPicPr>
            <a:picLocks noChangeAspect="1"/>
          </p:cNvPicPr>
          <p:nvPr/>
        </p:nvPicPr>
        <p:blipFill>
          <a:blip r:embed="rId2"/>
          <a:stretch>
            <a:fillRect/>
          </a:stretch>
        </p:blipFill>
        <p:spPr>
          <a:xfrm>
            <a:off x="5864028" y="1806967"/>
            <a:ext cx="6013419" cy="2422133"/>
          </a:xfrm>
          <a:prstGeom prst="rect">
            <a:avLst/>
          </a:prstGeom>
        </p:spPr>
      </p:pic>
      <p:pic>
        <p:nvPicPr>
          <p:cNvPr id="5" name="Picture 4">
            <a:extLst>
              <a:ext uri="{FF2B5EF4-FFF2-40B4-BE49-F238E27FC236}">
                <a16:creationId xmlns:a16="http://schemas.microsoft.com/office/drawing/2014/main" id="{E1ACF6D1-A050-43EF-AA5D-03F26423710B}"/>
              </a:ext>
            </a:extLst>
          </p:cNvPr>
          <p:cNvPicPr>
            <a:picLocks noChangeAspect="1"/>
          </p:cNvPicPr>
          <p:nvPr/>
        </p:nvPicPr>
        <p:blipFill>
          <a:blip r:embed="rId3"/>
          <a:stretch>
            <a:fillRect/>
          </a:stretch>
        </p:blipFill>
        <p:spPr>
          <a:xfrm>
            <a:off x="1614487" y="1806967"/>
            <a:ext cx="2225993" cy="1225821"/>
          </a:xfrm>
          <a:prstGeom prst="rect">
            <a:avLst/>
          </a:prstGeom>
        </p:spPr>
      </p:pic>
      <p:sp>
        <p:nvSpPr>
          <p:cNvPr id="16" name="Rectangle 15">
            <a:extLst>
              <a:ext uri="{FF2B5EF4-FFF2-40B4-BE49-F238E27FC236}">
                <a16:creationId xmlns:a16="http://schemas.microsoft.com/office/drawing/2014/main" id="{F3E9A2F4-95BA-4548-8B41-305D27515662}"/>
              </a:ext>
            </a:extLst>
          </p:cNvPr>
          <p:cNvSpPr/>
          <p:nvPr/>
        </p:nvSpPr>
        <p:spPr>
          <a:xfrm flipH="1">
            <a:off x="728368" y="226251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8" name="Straight Arrow Connector 17">
            <a:extLst>
              <a:ext uri="{FF2B5EF4-FFF2-40B4-BE49-F238E27FC236}">
                <a16:creationId xmlns:a16="http://schemas.microsoft.com/office/drawing/2014/main" id="{A7F87EC5-1B76-4441-B79B-F8BA6CB125A2}"/>
              </a:ext>
            </a:extLst>
          </p:cNvPr>
          <p:cNvCxnSpPr>
            <a:cxnSpLocks/>
          </p:cNvCxnSpPr>
          <p:nvPr/>
        </p:nvCxnSpPr>
        <p:spPr>
          <a:xfrm>
            <a:off x="1169028" y="2470202"/>
            <a:ext cx="445459" cy="28813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3F811F7-EEB8-4048-AFB9-BCCF3036E02F}"/>
              </a:ext>
            </a:extLst>
          </p:cNvPr>
          <p:cNvSpPr/>
          <p:nvPr/>
        </p:nvSpPr>
        <p:spPr>
          <a:xfrm>
            <a:off x="348781" y="3451112"/>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Package Types </a:t>
            </a:r>
            <a:r>
              <a:rPr lang="en-US" sz="1100" dirty="0">
                <a:solidFill>
                  <a:schemeClr val="tx1"/>
                </a:solidFill>
              </a:rPr>
              <a:t>tab on the side menu</a:t>
            </a:r>
          </a:p>
        </p:txBody>
      </p:sp>
      <p:sp>
        <p:nvSpPr>
          <p:cNvPr id="23" name="Speech Bubble: Rectangle with Corners Rounded 22">
            <a:extLst>
              <a:ext uri="{FF2B5EF4-FFF2-40B4-BE49-F238E27FC236}">
                <a16:creationId xmlns:a16="http://schemas.microsoft.com/office/drawing/2014/main" id="{864CCBEC-38A0-4A22-A413-88752F87FF15}"/>
              </a:ext>
            </a:extLst>
          </p:cNvPr>
          <p:cNvSpPr/>
          <p:nvPr/>
        </p:nvSpPr>
        <p:spPr>
          <a:xfrm>
            <a:off x="1224670" y="2530745"/>
            <a:ext cx="2570916" cy="610907"/>
          </a:xfrm>
          <a:prstGeom prst="wedgeRoundRectCallout">
            <a:avLst>
              <a:gd name="adj1" fmla="val -20833"/>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EDA0C9-BE7D-45B0-90A7-F608969C57A9}"/>
              </a:ext>
            </a:extLst>
          </p:cNvPr>
          <p:cNvSpPr/>
          <p:nvPr/>
        </p:nvSpPr>
        <p:spPr>
          <a:xfrm>
            <a:off x="4174507" y="1830502"/>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Add a New Package Type </a:t>
            </a:r>
          </a:p>
        </p:txBody>
      </p:sp>
      <p:sp>
        <p:nvSpPr>
          <p:cNvPr id="25" name="Rectangle 24">
            <a:extLst>
              <a:ext uri="{FF2B5EF4-FFF2-40B4-BE49-F238E27FC236}">
                <a16:creationId xmlns:a16="http://schemas.microsoft.com/office/drawing/2014/main" id="{6ABBA189-876D-4495-A76F-A3969FD290EF}"/>
              </a:ext>
            </a:extLst>
          </p:cNvPr>
          <p:cNvSpPr/>
          <p:nvPr/>
        </p:nvSpPr>
        <p:spPr>
          <a:xfrm flipH="1">
            <a:off x="4295943" y="296346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26" name="Straight Arrow Connector 25">
            <a:extLst>
              <a:ext uri="{FF2B5EF4-FFF2-40B4-BE49-F238E27FC236}">
                <a16:creationId xmlns:a16="http://schemas.microsoft.com/office/drawing/2014/main" id="{31378658-31CA-4A52-98F7-5CF8007C0AD4}"/>
              </a:ext>
            </a:extLst>
          </p:cNvPr>
          <p:cNvCxnSpPr>
            <a:cxnSpLocks/>
          </p:cNvCxnSpPr>
          <p:nvPr/>
        </p:nvCxnSpPr>
        <p:spPr>
          <a:xfrm flipV="1">
            <a:off x="4736603" y="2758333"/>
            <a:ext cx="340983" cy="4128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CC67EF1C-1AF0-4758-A827-48EC141C80AD}"/>
              </a:ext>
            </a:extLst>
          </p:cNvPr>
          <p:cNvSpPr/>
          <p:nvPr/>
        </p:nvSpPr>
        <p:spPr>
          <a:xfrm>
            <a:off x="5686180" y="1651609"/>
            <a:ext cx="1549010" cy="508661"/>
          </a:xfrm>
          <a:prstGeom prst="wedgeRoundRectCallout">
            <a:avLst>
              <a:gd name="adj1" fmla="val -64369"/>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5B09AC2-587D-4A48-85D6-73BF48F7F7E1}"/>
              </a:ext>
            </a:extLst>
          </p:cNvPr>
          <p:cNvPicPr>
            <a:picLocks noChangeAspect="1"/>
          </p:cNvPicPr>
          <p:nvPr/>
        </p:nvPicPr>
        <p:blipFill>
          <a:blip r:embed="rId4"/>
          <a:stretch>
            <a:fillRect/>
          </a:stretch>
        </p:blipFill>
        <p:spPr>
          <a:xfrm>
            <a:off x="1017985" y="4921871"/>
            <a:ext cx="4350067" cy="1606254"/>
          </a:xfrm>
          <a:prstGeom prst="rect">
            <a:avLst/>
          </a:prstGeom>
        </p:spPr>
      </p:pic>
      <p:sp>
        <p:nvSpPr>
          <p:cNvPr id="29" name="Rectangle 28">
            <a:extLst>
              <a:ext uri="{FF2B5EF4-FFF2-40B4-BE49-F238E27FC236}">
                <a16:creationId xmlns:a16="http://schemas.microsoft.com/office/drawing/2014/main" id="{C4DC24C1-A42E-4E3D-B208-78B005F919F7}"/>
              </a:ext>
            </a:extLst>
          </p:cNvPr>
          <p:cNvSpPr/>
          <p:nvPr/>
        </p:nvSpPr>
        <p:spPr>
          <a:xfrm>
            <a:off x="8983980" y="4339556"/>
            <a:ext cx="1893308" cy="71964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Edit</a:t>
            </a:r>
            <a:r>
              <a:rPr lang="en-US" sz="1100" dirty="0">
                <a:solidFill>
                  <a:schemeClr val="tx1"/>
                </a:solidFill>
              </a:rPr>
              <a:t> icon to edit the details of the package type</a:t>
            </a:r>
          </a:p>
        </p:txBody>
      </p:sp>
      <p:sp>
        <p:nvSpPr>
          <p:cNvPr id="30" name="Rectangle 29">
            <a:extLst>
              <a:ext uri="{FF2B5EF4-FFF2-40B4-BE49-F238E27FC236}">
                <a16:creationId xmlns:a16="http://schemas.microsoft.com/office/drawing/2014/main" id="{275B0EFE-7745-4A09-92BB-539721C438B0}"/>
              </a:ext>
            </a:extLst>
          </p:cNvPr>
          <p:cNvSpPr/>
          <p:nvPr/>
        </p:nvSpPr>
        <p:spPr>
          <a:xfrm flipH="1">
            <a:off x="8079035" y="422910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4</a:t>
            </a:r>
          </a:p>
        </p:txBody>
      </p:sp>
      <p:cxnSp>
        <p:nvCxnSpPr>
          <p:cNvPr id="31" name="Straight Arrow Connector 30">
            <a:extLst>
              <a:ext uri="{FF2B5EF4-FFF2-40B4-BE49-F238E27FC236}">
                <a16:creationId xmlns:a16="http://schemas.microsoft.com/office/drawing/2014/main" id="{9D963679-3882-45FA-8679-73956777CBDC}"/>
              </a:ext>
            </a:extLst>
          </p:cNvPr>
          <p:cNvCxnSpPr>
            <a:cxnSpLocks/>
            <a:stCxn id="30" idx="1"/>
            <a:endCxn id="29" idx="1"/>
          </p:cNvCxnSpPr>
          <p:nvPr/>
        </p:nvCxnSpPr>
        <p:spPr>
          <a:xfrm>
            <a:off x="8519695" y="4437037"/>
            <a:ext cx="464285" cy="2623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Speech Bubble: Rectangle with Corners Rounded 33">
            <a:extLst>
              <a:ext uri="{FF2B5EF4-FFF2-40B4-BE49-F238E27FC236}">
                <a16:creationId xmlns:a16="http://schemas.microsoft.com/office/drawing/2014/main" id="{15176E10-F2BE-4508-BB1B-18F9E63DA472}"/>
              </a:ext>
            </a:extLst>
          </p:cNvPr>
          <p:cNvSpPr/>
          <p:nvPr/>
        </p:nvSpPr>
        <p:spPr>
          <a:xfrm>
            <a:off x="10677735" y="3809243"/>
            <a:ext cx="946575" cy="280072"/>
          </a:xfrm>
          <a:prstGeom prst="wedgeRoundRectCallout">
            <a:avLst>
              <a:gd name="adj1" fmla="val -130782"/>
              <a:gd name="adj2" fmla="val 13477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752D170-24F2-40A0-9D12-2ABA4FC686FE}"/>
              </a:ext>
            </a:extLst>
          </p:cNvPr>
          <p:cNvSpPr/>
          <p:nvPr/>
        </p:nvSpPr>
        <p:spPr>
          <a:xfrm>
            <a:off x="5861325" y="5690708"/>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Enter the details and click on </a:t>
            </a:r>
            <a:r>
              <a:rPr lang="en-US" sz="1100" b="1" dirty="0">
                <a:solidFill>
                  <a:schemeClr val="tx1"/>
                </a:solidFill>
              </a:rPr>
              <a:t>Save</a:t>
            </a:r>
          </a:p>
        </p:txBody>
      </p:sp>
      <p:cxnSp>
        <p:nvCxnSpPr>
          <p:cNvPr id="36" name="Straight Arrow Connector 35">
            <a:extLst>
              <a:ext uri="{FF2B5EF4-FFF2-40B4-BE49-F238E27FC236}">
                <a16:creationId xmlns:a16="http://schemas.microsoft.com/office/drawing/2014/main" id="{AD8F1098-5ABC-4DF0-B5B4-42CCA500F328}"/>
              </a:ext>
            </a:extLst>
          </p:cNvPr>
          <p:cNvCxnSpPr>
            <a:cxnSpLocks/>
            <a:stCxn id="35" idx="1"/>
            <a:endCxn id="8" idx="3"/>
          </p:cNvCxnSpPr>
          <p:nvPr/>
        </p:nvCxnSpPr>
        <p:spPr>
          <a:xfrm flipH="1" flipV="1">
            <a:off x="5368052" y="5724998"/>
            <a:ext cx="493273" cy="2711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502F3CBF-7687-4CBA-8F97-7129DEA8A6EB}"/>
              </a:ext>
            </a:extLst>
          </p:cNvPr>
          <p:cNvSpPr/>
          <p:nvPr/>
        </p:nvSpPr>
        <p:spPr>
          <a:xfrm flipH="1">
            <a:off x="5492179" y="506834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sp>
        <p:nvSpPr>
          <p:cNvPr id="39" name="Rectangle 38">
            <a:extLst>
              <a:ext uri="{FF2B5EF4-FFF2-40B4-BE49-F238E27FC236}">
                <a16:creationId xmlns:a16="http://schemas.microsoft.com/office/drawing/2014/main" id="{ADA57DAA-D668-4DED-95DB-7BE66F90D11A}"/>
              </a:ext>
            </a:extLst>
          </p:cNvPr>
          <p:cNvSpPr/>
          <p:nvPr/>
        </p:nvSpPr>
        <p:spPr>
          <a:xfrm>
            <a:off x="9984138" y="5330885"/>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Export</a:t>
            </a:r>
            <a:r>
              <a:rPr lang="en-US" sz="1100" dirty="0">
                <a:solidFill>
                  <a:schemeClr val="tx1"/>
                </a:solidFill>
              </a:rPr>
              <a:t> to download the data. The data can also be imported through an excel file. The template is provided in the link </a:t>
            </a:r>
          </a:p>
        </p:txBody>
      </p:sp>
      <p:cxnSp>
        <p:nvCxnSpPr>
          <p:cNvPr id="40" name="Straight Arrow Connector 39">
            <a:extLst>
              <a:ext uri="{FF2B5EF4-FFF2-40B4-BE49-F238E27FC236}">
                <a16:creationId xmlns:a16="http://schemas.microsoft.com/office/drawing/2014/main" id="{AC4FD75C-05EA-42AE-860E-7D99F6F7A2ED}"/>
              </a:ext>
            </a:extLst>
          </p:cNvPr>
          <p:cNvCxnSpPr>
            <a:cxnSpLocks/>
          </p:cNvCxnSpPr>
          <p:nvPr/>
        </p:nvCxnSpPr>
        <p:spPr>
          <a:xfrm flipH="1" flipV="1">
            <a:off x="11728115" y="2154352"/>
            <a:ext cx="22763" cy="317653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Rectangle: Rounded Corners 41">
            <a:extLst>
              <a:ext uri="{FF2B5EF4-FFF2-40B4-BE49-F238E27FC236}">
                <a16:creationId xmlns:a16="http://schemas.microsoft.com/office/drawing/2014/main" id="{9F21E4B8-B15E-4ACC-8E29-CCAD478FBBF5}"/>
              </a:ext>
            </a:extLst>
          </p:cNvPr>
          <p:cNvSpPr/>
          <p:nvPr/>
        </p:nvSpPr>
        <p:spPr>
          <a:xfrm>
            <a:off x="10332720" y="1860219"/>
            <a:ext cx="1668777" cy="280072"/>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4" name="Graphic 43" descr="Lightbulb">
            <a:extLst>
              <a:ext uri="{FF2B5EF4-FFF2-40B4-BE49-F238E27FC236}">
                <a16:creationId xmlns:a16="http://schemas.microsoft.com/office/drawing/2014/main" id="{391E6696-9F80-43EC-BF26-090B774773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6394" y="5276282"/>
            <a:ext cx="313014" cy="313014"/>
          </a:xfrm>
          <a:prstGeom prst="rect">
            <a:avLst/>
          </a:prstGeom>
        </p:spPr>
      </p:pic>
    </p:spTree>
    <p:extLst>
      <p:ext uri="{BB962C8B-B14F-4D97-AF65-F5344CB8AC3E}">
        <p14:creationId xmlns:p14="http://schemas.microsoft.com/office/powerpoint/2010/main" val="9055363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48448" y="0"/>
            <a:ext cx="5543553" cy="6858000"/>
          </a:xfrm>
          <a:prstGeom prst="rect">
            <a:avLst/>
          </a:prstGeom>
          <a:solidFill>
            <a:schemeClr val="accent2">
              <a:alpha val="20000"/>
            </a:schemeClr>
          </a:solidFill>
        </p:spPr>
      </p:pic>
      <p:sp>
        <p:nvSpPr>
          <p:cNvPr id="7" name="Content Placeholder 6"/>
          <p:cNvSpPr>
            <a:spLocks noGrp="1"/>
          </p:cNvSpPr>
          <p:nvPr>
            <p:ph sz="quarter" idx="11"/>
          </p:nvPr>
        </p:nvSpPr>
        <p:spPr>
          <a:xfrm>
            <a:off x="336551" y="1149716"/>
            <a:ext cx="5194094" cy="4897123"/>
          </a:xfrm>
        </p:spPr>
        <p:txBody>
          <a:bodyPr/>
          <a:lstStyle/>
          <a:p>
            <a:r>
              <a:rPr lang="en-US" sz="2000" dirty="0">
                <a:hlinkClick r:id="rId4" action="ppaction://hlinksldjump"/>
              </a:rPr>
              <a:t>4. Backoffice-General Administration and Access Control</a:t>
            </a:r>
            <a:endParaRPr lang="en-US" sz="2000" dirty="0"/>
          </a:p>
          <a:p>
            <a:endParaRPr lang="en-US" sz="2000" dirty="0"/>
          </a:p>
          <a:p>
            <a:r>
              <a:rPr lang="en-US" sz="2000" dirty="0">
                <a:hlinkClick r:id="rId5" action="ppaction://hlinksldjump"/>
              </a:rPr>
              <a:t>11. Backoffice Definitions</a:t>
            </a:r>
            <a:endParaRPr lang="en-US" sz="2000" dirty="0"/>
          </a:p>
          <a:p>
            <a:r>
              <a:rPr lang="en-US" sz="2000" dirty="0"/>
              <a:t> </a:t>
            </a:r>
          </a:p>
          <a:p>
            <a:r>
              <a:rPr lang="en-US" sz="2000" dirty="0">
                <a:hlinkClick r:id="rId6" action="ppaction://hlinksldjump"/>
              </a:rPr>
              <a:t>13. Creating a Distribution Centre</a:t>
            </a:r>
            <a:endParaRPr lang="en-US" sz="2000" dirty="0"/>
          </a:p>
          <a:p>
            <a:endParaRPr lang="en-US" sz="2000" dirty="0"/>
          </a:p>
          <a:p>
            <a:r>
              <a:rPr lang="en-US" sz="2000" dirty="0">
                <a:hlinkClick r:id="rId7" action="ppaction://hlinksldjump"/>
              </a:rPr>
              <a:t>25. Initiate Process</a:t>
            </a:r>
            <a:endParaRPr lang="en-US" sz="2000" dirty="0"/>
          </a:p>
          <a:p>
            <a:endParaRPr lang="en-US" sz="2000" dirty="0"/>
          </a:p>
          <a:p>
            <a:r>
              <a:rPr lang="en-US" sz="2000" dirty="0">
                <a:hlinkClick r:id="rId8" action="ppaction://hlinksldjump"/>
              </a:rPr>
              <a:t>35. Help</a:t>
            </a:r>
            <a:endParaRPr lang="en-US" sz="2000" dirty="0"/>
          </a:p>
          <a:p>
            <a:r>
              <a:rPr lang="en-US" sz="2000" dirty="0"/>
              <a:t> </a:t>
            </a:r>
          </a:p>
          <a:p>
            <a:endParaRPr lang="en-US" dirty="0"/>
          </a:p>
        </p:txBody>
      </p:sp>
      <p:sp>
        <p:nvSpPr>
          <p:cNvPr id="6" name="Title 5"/>
          <p:cNvSpPr>
            <a:spLocks noGrp="1"/>
          </p:cNvSpPr>
          <p:nvPr>
            <p:ph type="title"/>
          </p:nvPr>
        </p:nvSpPr>
        <p:spPr/>
        <p:txBody>
          <a:bodyPr/>
          <a:lstStyle/>
          <a:p>
            <a:r>
              <a:rPr lang="en-US" dirty="0"/>
              <a:t>Content</a:t>
            </a:r>
          </a:p>
        </p:txBody>
      </p:sp>
      <p:sp>
        <p:nvSpPr>
          <p:cNvPr id="9" name="Text Placeholder 8"/>
          <p:cNvSpPr>
            <a:spLocks noGrp="1"/>
          </p:cNvSpPr>
          <p:nvPr>
            <p:ph type="body" sz="quarter" idx="14"/>
          </p:nvPr>
        </p:nvSpPr>
        <p:spPr/>
        <p:txBody>
          <a:bodyPr/>
          <a:lstStyle/>
          <a:p>
            <a:endParaRPr lang="en-US" dirty="0"/>
          </a:p>
        </p:txBody>
      </p:sp>
      <p:sp>
        <p:nvSpPr>
          <p:cNvPr id="4" name="Slide Number Placeholder 3"/>
          <p:cNvSpPr>
            <a:spLocks noGrp="1"/>
          </p:cNvSpPr>
          <p:nvPr>
            <p:ph type="sldNum" sz="quarter" idx="4"/>
          </p:nvPr>
        </p:nvSpPr>
        <p:spPr/>
        <p:txBody>
          <a:bodyPr/>
          <a:lstStyle/>
          <a:p>
            <a:pPr defTabSz="609585"/>
            <a:r>
              <a:rPr lang="en-US" dirty="0">
                <a:solidFill>
                  <a:srgbClr val="3DCD58"/>
                </a:solidFill>
              </a:rPr>
              <a:t>Page </a:t>
            </a:r>
            <a:fld id="{5A9C12DC-491F-9444-86A2-13AC5C62A2FC}" type="slidenum">
              <a:rPr lang="en-US">
                <a:solidFill>
                  <a:srgbClr val="3DCD58"/>
                </a:solidFill>
              </a:rPr>
              <a:pPr defTabSz="609585"/>
              <a:t>2</a:t>
            </a:fld>
            <a:endParaRPr lang="en-US" dirty="0">
              <a:solidFill>
                <a:srgbClr val="3DCD58"/>
              </a:solidFill>
            </a:endParaRPr>
          </a:p>
        </p:txBody>
      </p:sp>
      <p:sp>
        <p:nvSpPr>
          <p:cNvPr id="5" name="Footer Placeholder 4"/>
          <p:cNvSpPr>
            <a:spLocks noGrp="1"/>
          </p:cNvSpPr>
          <p:nvPr>
            <p:ph type="ftr" sz="quarter" idx="3"/>
          </p:nvPr>
        </p:nvSpPr>
        <p:spPr/>
        <p:txBody>
          <a:bodyPr/>
          <a:lstStyle/>
          <a:p>
            <a:pPr defTabSz="609585"/>
            <a:r>
              <a:rPr lang="en-US" dirty="0">
                <a:solidFill>
                  <a:srgbClr val="626469"/>
                </a:solidFill>
              </a:rPr>
              <a:t>Confidential Property of Schneider Electric |</a:t>
            </a:r>
          </a:p>
        </p:txBody>
      </p:sp>
    </p:spTree>
    <p:extLst>
      <p:ext uri="{BB962C8B-B14F-4D97-AF65-F5344CB8AC3E}">
        <p14:creationId xmlns:p14="http://schemas.microsoft.com/office/powerpoint/2010/main" val="233494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82350D-A0D7-476F-AC2E-77C9FD4FCCF3}"/>
              </a:ext>
            </a:extLst>
          </p:cNvPr>
          <p:cNvPicPr>
            <a:picLocks noChangeAspect="1"/>
          </p:cNvPicPr>
          <p:nvPr/>
        </p:nvPicPr>
        <p:blipFill>
          <a:blip r:embed="rId2"/>
          <a:stretch>
            <a:fillRect/>
          </a:stretch>
        </p:blipFill>
        <p:spPr>
          <a:xfrm>
            <a:off x="5811715" y="1816506"/>
            <a:ext cx="5944481" cy="2173761"/>
          </a:xfrm>
          <a:prstGeom prst="rect">
            <a:avLst/>
          </a:prstGeom>
        </p:spPr>
      </p:pic>
      <p:pic>
        <p:nvPicPr>
          <p:cNvPr id="2" name="Picture 1">
            <a:extLst>
              <a:ext uri="{FF2B5EF4-FFF2-40B4-BE49-F238E27FC236}">
                <a16:creationId xmlns:a16="http://schemas.microsoft.com/office/drawing/2014/main" id="{B5E33E51-1195-4650-862E-3E3F7D08059B}"/>
              </a:ext>
            </a:extLst>
          </p:cNvPr>
          <p:cNvPicPr>
            <a:picLocks noChangeAspect="1"/>
          </p:cNvPicPr>
          <p:nvPr/>
        </p:nvPicPr>
        <p:blipFill>
          <a:blip r:embed="rId3"/>
          <a:stretch>
            <a:fillRect/>
          </a:stretch>
        </p:blipFill>
        <p:spPr>
          <a:xfrm>
            <a:off x="1369809" y="1692903"/>
            <a:ext cx="2313119" cy="1411664"/>
          </a:xfrm>
          <a:prstGeom prst="rect">
            <a:avLst/>
          </a:prstGeom>
        </p:spPr>
      </p:pic>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Container Types</a:t>
            </a:r>
          </a:p>
        </p:txBody>
      </p:sp>
      <p:sp>
        <p:nvSpPr>
          <p:cNvPr id="17" name="Rectangle 16">
            <a:extLst>
              <a:ext uri="{FF2B5EF4-FFF2-40B4-BE49-F238E27FC236}">
                <a16:creationId xmlns:a16="http://schemas.microsoft.com/office/drawing/2014/main" id="{CFD4350B-AF5D-435E-8F01-EA82D488874B}"/>
              </a:ext>
            </a:extLst>
          </p:cNvPr>
          <p:cNvSpPr/>
          <p:nvPr/>
        </p:nvSpPr>
        <p:spPr>
          <a:xfrm>
            <a:off x="208157" y="951122"/>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200" b="1" dirty="0">
                <a:solidFill>
                  <a:schemeClr val="tx1"/>
                </a:solidFill>
              </a:rPr>
              <a:t>Container Types </a:t>
            </a:r>
            <a:r>
              <a:rPr lang="en-US" sz="1200" dirty="0">
                <a:solidFill>
                  <a:schemeClr val="tx1"/>
                </a:solidFill>
              </a:rPr>
              <a:t>are the packaging materials used in the DC to pack the item quantities so that they can be made shippable. These are all the </a:t>
            </a:r>
            <a:r>
              <a:rPr lang="en-US" sz="1200" b="1" dirty="0">
                <a:solidFill>
                  <a:schemeClr val="tx1"/>
                </a:solidFill>
              </a:rPr>
              <a:t>Container Types </a:t>
            </a:r>
            <a:r>
              <a:rPr lang="en-US" sz="1200" dirty="0">
                <a:solidFill>
                  <a:schemeClr val="tx1"/>
                </a:solidFill>
              </a:rPr>
              <a:t>available in the DC which can be used for </a:t>
            </a:r>
            <a:r>
              <a:rPr lang="en-US" sz="1200" b="1" dirty="0">
                <a:solidFill>
                  <a:schemeClr val="tx1"/>
                </a:solidFill>
              </a:rPr>
              <a:t>loose packing</a:t>
            </a:r>
          </a:p>
          <a:p>
            <a:pPr defTabSz="914377"/>
            <a:r>
              <a:rPr lang="en-US" sz="1200" dirty="0">
                <a:solidFill>
                  <a:schemeClr val="tx1"/>
                </a:solidFill>
              </a:rPr>
              <a:t>The dimensions for these boxes can be </a:t>
            </a:r>
            <a:r>
              <a:rPr lang="en-US" sz="1200" b="1" dirty="0">
                <a:solidFill>
                  <a:schemeClr val="tx1"/>
                </a:solidFill>
              </a:rPr>
              <a:t>configured</a:t>
            </a:r>
            <a:r>
              <a:rPr lang="en-US" sz="1200" dirty="0">
                <a:solidFill>
                  <a:schemeClr val="tx1"/>
                </a:solidFill>
              </a:rPr>
              <a:t> on the back office. Please refer to the below screens</a:t>
            </a:r>
          </a:p>
        </p:txBody>
      </p:sp>
      <p:sp>
        <p:nvSpPr>
          <p:cNvPr id="16" name="Rectangle 15">
            <a:extLst>
              <a:ext uri="{FF2B5EF4-FFF2-40B4-BE49-F238E27FC236}">
                <a16:creationId xmlns:a16="http://schemas.microsoft.com/office/drawing/2014/main" id="{F3E9A2F4-95BA-4548-8B41-305D27515662}"/>
              </a:ext>
            </a:extLst>
          </p:cNvPr>
          <p:cNvSpPr/>
          <p:nvPr/>
        </p:nvSpPr>
        <p:spPr>
          <a:xfrm flipH="1">
            <a:off x="728368" y="226251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8" name="Straight Arrow Connector 17">
            <a:extLst>
              <a:ext uri="{FF2B5EF4-FFF2-40B4-BE49-F238E27FC236}">
                <a16:creationId xmlns:a16="http://schemas.microsoft.com/office/drawing/2014/main" id="{A7F87EC5-1B76-4441-B79B-F8BA6CB125A2}"/>
              </a:ext>
            </a:extLst>
          </p:cNvPr>
          <p:cNvCxnSpPr>
            <a:cxnSpLocks/>
          </p:cNvCxnSpPr>
          <p:nvPr/>
        </p:nvCxnSpPr>
        <p:spPr>
          <a:xfrm>
            <a:off x="1169028" y="2470202"/>
            <a:ext cx="445459" cy="28813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3F811F7-EEB8-4048-AFB9-BCCF3036E02F}"/>
              </a:ext>
            </a:extLst>
          </p:cNvPr>
          <p:cNvSpPr/>
          <p:nvPr/>
        </p:nvSpPr>
        <p:spPr>
          <a:xfrm>
            <a:off x="348781" y="3451112"/>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Container Types </a:t>
            </a:r>
            <a:r>
              <a:rPr lang="en-US" sz="1100" dirty="0">
                <a:solidFill>
                  <a:schemeClr val="tx1"/>
                </a:solidFill>
              </a:rPr>
              <a:t>tab on the side menu</a:t>
            </a:r>
          </a:p>
        </p:txBody>
      </p:sp>
      <p:sp>
        <p:nvSpPr>
          <p:cNvPr id="23" name="Speech Bubble: Rectangle with Corners Rounded 22">
            <a:extLst>
              <a:ext uri="{FF2B5EF4-FFF2-40B4-BE49-F238E27FC236}">
                <a16:creationId xmlns:a16="http://schemas.microsoft.com/office/drawing/2014/main" id="{864CCBEC-38A0-4A22-A413-88752F87FF15}"/>
              </a:ext>
            </a:extLst>
          </p:cNvPr>
          <p:cNvSpPr/>
          <p:nvPr/>
        </p:nvSpPr>
        <p:spPr>
          <a:xfrm>
            <a:off x="1224670" y="2530745"/>
            <a:ext cx="2570916" cy="610907"/>
          </a:xfrm>
          <a:prstGeom prst="wedgeRoundRectCallout">
            <a:avLst>
              <a:gd name="adj1" fmla="val -20833"/>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EDA0C9-BE7D-45B0-90A7-F608969C57A9}"/>
              </a:ext>
            </a:extLst>
          </p:cNvPr>
          <p:cNvSpPr/>
          <p:nvPr/>
        </p:nvSpPr>
        <p:spPr>
          <a:xfrm>
            <a:off x="4174507" y="1830502"/>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Add a New Container Type </a:t>
            </a:r>
          </a:p>
        </p:txBody>
      </p:sp>
      <p:sp>
        <p:nvSpPr>
          <p:cNvPr id="25" name="Rectangle 24">
            <a:extLst>
              <a:ext uri="{FF2B5EF4-FFF2-40B4-BE49-F238E27FC236}">
                <a16:creationId xmlns:a16="http://schemas.microsoft.com/office/drawing/2014/main" id="{6ABBA189-876D-4495-A76F-A3969FD290EF}"/>
              </a:ext>
            </a:extLst>
          </p:cNvPr>
          <p:cNvSpPr/>
          <p:nvPr/>
        </p:nvSpPr>
        <p:spPr>
          <a:xfrm flipH="1">
            <a:off x="4295943" y="296346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26" name="Straight Arrow Connector 25">
            <a:extLst>
              <a:ext uri="{FF2B5EF4-FFF2-40B4-BE49-F238E27FC236}">
                <a16:creationId xmlns:a16="http://schemas.microsoft.com/office/drawing/2014/main" id="{31378658-31CA-4A52-98F7-5CF8007C0AD4}"/>
              </a:ext>
            </a:extLst>
          </p:cNvPr>
          <p:cNvCxnSpPr>
            <a:cxnSpLocks/>
          </p:cNvCxnSpPr>
          <p:nvPr/>
        </p:nvCxnSpPr>
        <p:spPr>
          <a:xfrm flipV="1">
            <a:off x="4736603" y="2758333"/>
            <a:ext cx="340983" cy="4128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CC67EF1C-1AF0-4758-A827-48EC141C80AD}"/>
              </a:ext>
            </a:extLst>
          </p:cNvPr>
          <p:cNvSpPr/>
          <p:nvPr/>
        </p:nvSpPr>
        <p:spPr>
          <a:xfrm>
            <a:off x="5686180" y="1651609"/>
            <a:ext cx="1549010" cy="508661"/>
          </a:xfrm>
          <a:prstGeom prst="wedgeRoundRectCallout">
            <a:avLst>
              <a:gd name="adj1" fmla="val -64369"/>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4DC24C1-A42E-4E3D-B208-78B005F919F7}"/>
              </a:ext>
            </a:extLst>
          </p:cNvPr>
          <p:cNvSpPr/>
          <p:nvPr/>
        </p:nvSpPr>
        <p:spPr>
          <a:xfrm>
            <a:off x="9018270" y="4122386"/>
            <a:ext cx="1893308" cy="71964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Edit</a:t>
            </a:r>
            <a:r>
              <a:rPr lang="en-US" sz="1100" dirty="0">
                <a:solidFill>
                  <a:schemeClr val="tx1"/>
                </a:solidFill>
              </a:rPr>
              <a:t> icon to edit the details of the container type</a:t>
            </a:r>
          </a:p>
        </p:txBody>
      </p:sp>
      <p:sp>
        <p:nvSpPr>
          <p:cNvPr id="30" name="Rectangle 29">
            <a:extLst>
              <a:ext uri="{FF2B5EF4-FFF2-40B4-BE49-F238E27FC236}">
                <a16:creationId xmlns:a16="http://schemas.microsoft.com/office/drawing/2014/main" id="{275B0EFE-7745-4A09-92BB-539721C438B0}"/>
              </a:ext>
            </a:extLst>
          </p:cNvPr>
          <p:cNvSpPr/>
          <p:nvPr/>
        </p:nvSpPr>
        <p:spPr>
          <a:xfrm flipH="1">
            <a:off x="8183055" y="4073569"/>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4</a:t>
            </a:r>
          </a:p>
        </p:txBody>
      </p:sp>
      <p:cxnSp>
        <p:nvCxnSpPr>
          <p:cNvPr id="31" name="Straight Arrow Connector 30">
            <a:extLst>
              <a:ext uri="{FF2B5EF4-FFF2-40B4-BE49-F238E27FC236}">
                <a16:creationId xmlns:a16="http://schemas.microsoft.com/office/drawing/2014/main" id="{9D963679-3882-45FA-8679-73956777CBDC}"/>
              </a:ext>
            </a:extLst>
          </p:cNvPr>
          <p:cNvCxnSpPr>
            <a:cxnSpLocks/>
            <a:stCxn id="30" idx="2"/>
          </p:cNvCxnSpPr>
          <p:nvPr/>
        </p:nvCxnSpPr>
        <p:spPr>
          <a:xfrm>
            <a:off x="8403385" y="4489442"/>
            <a:ext cx="633854" cy="2962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C752D170-24F2-40A0-9D12-2ABA4FC686FE}"/>
              </a:ext>
            </a:extLst>
          </p:cNvPr>
          <p:cNvSpPr/>
          <p:nvPr/>
        </p:nvSpPr>
        <p:spPr>
          <a:xfrm>
            <a:off x="5861325" y="4856318"/>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Enter the details and click on </a:t>
            </a:r>
            <a:r>
              <a:rPr lang="en-US" sz="1100" b="1" dirty="0">
                <a:solidFill>
                  <a:schemeClr val="tx1"/>
                </a:solidFill>
              </a:rPr>
              <a:t>Save</a:t>
            </a:r>
          </a:p>
        </p:txBody>
      </p:sp>
      <p:cxnSp>
        <p:nvCxnSpPr>
          <p:cNvPr id="36" name="Straight Arrow Connector 35">
            <a:extLst>
              <a:ext uri="{FF2B5EF4-FFF2-40B4-BE49-F238E27FC236}">
                <a16:creationId xmlns:a16="http://schemas.microsoft.com/office/drawing/2014/main" id="{AD8F1098-5ABC-4DF0-B5B4-42CCA500F328}"/>
              </a:ext>
            </a:extLst>
          </p:cNvPr>
          <p:cNvCxnSpPr>
            <a:cxnSpLocks/>
            <a:stCxn id="35" idx="1"/>
          </p:cNvCxnSpPr>
          <p:nvPr/>
        </p:nvCxnSpPr>
        <p:spPr>
          <a:xfrm flipH="1" flipV="1">
            <a:off x="5368052" y="4890608"/>
            <a:ext cx="493273" cy="2711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502F3CBF-7687-4CBA-8F97-7129DEA8A6EB}"/>
              </a:ext>
            </a:extLst>
          </p:cNvPr>
          <p:cNvSpPr/>
          <p:nvPr/>
        </p:nvSpPr>
        <p:spPr>
          <a:xfrm flipH="1">
            <a:off x="5492179" y="423395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sp>
        <p:nvSpPr>
          <p:cNvPr id="28" name="Speech Bubble: Rectangle with Corners Rounded 27">
            <a:extLst>
              <a:ext uri="{FF2B5EF4-FFF2-40B4-BE49-F238E27FC236}">
                <a16:creationId xmlns:a16="http://schemas.microsoft.com/office/drawing/2014/main" id="{FCBE4D95-67A9-4B50-B1F9-AE27C9FD54A1}"/>
              </a:ext>
            </a:extLst>
          </p:cNvPr>
          <p:cNvSpPr/>
          <p:nvPr/>
        </p:nvSpPr>
        <p:spPr>
          <a:xfrm>
            <a:off x="10992818" y="3276613"/>
            <a:ext cx="1008679" cy="466005"/>
          </a:xfrm>
          <a:prstGeom prst="wedgeRoundRectCallout">
            <a:avLst>
              <a:gd name="adj1" fmla="val -130782"/>
              <a:gd name="adj2" fmla="val 13477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AB3A3B-13B8-4567-A6F3-37B6BCFB663B}"/>
              </a:ext>
            </a:extLst>
          </p:cNvPr>
          <p:cNvSpPr/>
          <p:nvPr/>
        </p:nvSpPr>
        <p:spPr>
          <a:xfrm>
            <a:off x="9964924" y="4943129"/>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Export</a:t>
            </a:r>
            <a:r>
              <a:rPr lang="en-US" sz="1100" dirty="0">
                <a:solidFill>
                  <a:schemeClr val="tx1"/>
                </a:solidFill>
              </a:rPr>
              <a:t> to download the data. The data can also be imported through an excel file. The template is provided in the link </a:t>
            </a:r>
          </a:p>
        </p:txBody>
      </p:sp>
      <p:cxnSp>
        <p:nvCxnSpPr>
          <p:cNvPr id="33" name="Straight Arrow Connector 32">
            <a:extLst>
              <a:ext uri="{FF2B5EF4-FFF2-40B4-BE49-F238E27FC236}">
                <a16:creationId xmlns:a16="http://schemas.microsoft.com/office/drawing/2014/main" id="{9DB99DE5-5821-472C-B6BF-1A7FCBD5C008}"/>
              </a:ext>
            </a:extLst>
          </p:cNvPr>
          <p:cNvCxnSpPr>
            <a:cxnSpLocks/>
          </p:cNvCxnSpPr>
          <p:nvPr/>
        </p:nvCxnSpPr>
        <p:spPr>
          <a:xfrm flipH="1" flipV="1">
            <a:off x="11555237" y="2140291"/>
            <a:ext cx="123113" cy="278839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D93393F5-FB40-43F1-BE4B-01BD4E8528C5}"/>
              </a:ext>
            </a:extLst>
          </p:cNvPr>
          <p:cNvSpPr/>
          <p:nvPr/>
        </p:nvSpPr>
        <p:spPr>
          <a:xfrm>
            <a:off x="10332720" y="1830502"/>
            <a:ext cx="1668777" cy="309789"/>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Graphic 38" descr="Lightbulb">
            <a:extLst>
              <a:ext uri="{FF2B5EF4-FFF2-40B4-BE49-F238E27FC236}">
                <a16:creationId xmlns:a16="http://schemas.microsoft.com/office/drawing/2014/main" id="{5E64CAD4-D246-42A7-AEB5-6914414515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6394" y="4864802"/>
            <a:ext cx="313014" cy="313014"/>
          </a:xfrm>
          <a:prstGeom prst="rect">
            <a:avLst/>
          </a:prstGeom>
        </p:spPr>
      </p:pic>
      <p:pic>
        <p:nvPicPr>
          <p:cNvPr id="13" name="Picture 12">
            <a:extLst>
              <a:ext uri="{FF2B5EF4-FFF2-40B4-BE49-F238E27FC236}">
                <a16:creationId xmlns:a16="http://schemas.microsoft.com/office/drawing/2014/main" id="{258B929D-A74D-4EAF-A87C-9A268F5A101D}"/>
              </a:ext>
            </a:extLst>
          </p:cNvPr>
          <p:cNvPicPr>
            <a:picLocks noChangeAspect="1"/>
          </p:cNvPicPr>
          <p:nvPr/>
        </p:nvPicPr>
        <p:blipFill>
          <a:blip r:embed="rId6"/>
          <a:stretch>
            <a:fillRect/>
          </a:stretch>
        </p:blipFill>
        <p:spPr>
          <a:xfrm>
            <a:off x="1648661" y="4137209"/>
            <a:ext cx="3722853" cy="1769669"/>
          </a:xfrm>
          <a:prstGeom prst="rect">
            <a:avLst/>
          </a:prstGeom>
        </p:spPr>
      </p:pic>
      <p:sp>
        <p:nvSpPr>
          <p:cNvPr id="43" name="Rectangle 42">
            <a:extLst>
              <a:ext uri="{FF2B5EF4-FFF2-40B4-BE49-F238E27FC236}">
                <a16:creationId xmlns:a16="http://schemas.microsoft.com/office/drawing/2014/main" id="{D77AD663-99FE-41D0-9BD0-1277D11AA02B}"/>
              </a:ext>
            </a:extLst>
          </p:cNvPr>
          <p:cNvSpPr/>
          <p:nvPr/>
        </p:nvSpPr>
        <p:spPr>
          <a:xfrm>
            <a:off x="256203" y="4248776"/>
            <a:ext cx="1271793" cy="1525020"/>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Any material defined by the assortment type in the </a:t>
            </a:r>
            <a:r>
              <a:rPr lang="en-US" sz="1100" dirty="0" err="1">
                <a:solidFill>
                  <a:schemeClr val="tx1"/>
                </a:solidFill>
              </a:rPr>
              <a:t>Ylomean</a:t>
            </a:r>
            <a:r>
              <a:rPr lang="en-US" sz="1100" dirty="0">
                <a:solidFill>
                  <a:schemeClr val="tx1"/>
                </a:solidFill>
              </a:rPr>
              <a:t> table is considered for loose packing with these containers</a:t>
            </a:r>
          </a:p>
        </p:txBody>
      </p:sp>
      <p:pic>
        <p:nvPicPr>
          <p:cNvPr id="44" name="Graphic 43" descr="Lightbulb">
            <a:extLst>
              <a:ext uri="{FF2B5EF4-FFF2-40B4-BE49-F238E27FC236}">
                <a16:creationId xmlns:a16="http://schemas.microsoft.com/office/drawing/2014/main" id="{21C6EF9B-8DFE-4FBF-BDEB-A48C31FB85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41" y="4194173"/>
            <a:ext cx="313014" cy="313014"/>
          </a:xfrm>
          <a:prstGeom prst="rect">
            <a:avLst/>
          </a:prstGeom>
        </p:spPr>
      </p:pic>
      <p:sp>
        <p:nvSpPr>
          <p:cNvPr id="45" name="Rectangle 44">
            <a:extLst>
              <a:ext uri="{FF2B5EF4-FFF2-40B4-BE49-F238E27FC236}">
                <a16:creationId xmlns:a16="http://schemas.microsoft.com/office/drawing/2014/main" id="{429B5C6F-E147-494C-9542-FA8EABD4A75D}"/>
              </a:ext>
            </a:extLst>
          </p:cNvPr>
          <p:cNvSpPr/>
          <p:nvPr/>
        </p:nvSpPr>
        <p:spPr>
          <a:xfrm>
            <a:off x="256203" y="6097005"/>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Each </a:t>
            </a:r>
            <a:r>
              <a:rPr lang="en-US" sz="1200" b="1" dirty="0">
                <a:solidFill>
                  <a:schemeClr val="tx1"/>
                </a:solidFill>
              </a:rPr>
              <a:t>Package Type </a:t>
            </a:r>
            <a:r>
              <a:rPr lang="en-US" sz="1200" dirty="0">
                <a:solidFill>
                  <a:schemeClr val="tx1"/>
                </a:solidFill>
              </a:rPr>
              <a:t>which can accommodate a certain material, will be associated with an </a:t>
            </a:r>
            <a:r>
              <a:rPr lang="en-US" sz="1200" b="1" dirty="0">
                <a:solidFill>
                  <a:schemeClr val="tx1"/>
                </a:solidFill>
              </a:rPr>
              <a:t>Assortment Type </a:t>
            </a:r>
            <a:r>
              <a:rPr lang="en-US" sz="1200" dirty="0">
                <a:solidFill>
                  <a:schemeClr val="tx1"/>
                </a:solidFill>
              </a:rPr>
              <a:t>in the </a:t>
            </a:r>
            <a:r>
              <a:rPr lang="en-US" sz="1200" b="1" dirty="0" err="1">
                <a:solidFill>
                  <a:schemeClr val="tx1"/>
                </a:solidFill>
              </a:rPr>
              <a:t>Ylomean</a:t>
            </a:r>
            <a:r>
              <a:rPr lang="en-US" sz="1200" dirty="0">
                <a:solidFill>
                  <a:schemeClr val="tx1"/>
                </a:solidFill>
              </a:rPr>
              <a:t> table. The material quantity marked with an </a:t>
            </a:r>
            <a:r>
              <a:rPr lang="en-US" sz="1200" b="1" dirty="0">
                <a:solidFill>
                  <a:schemeClr val="tx1"/>
                </a:solidFill>
              </a:rPr>
              <a:t>Assortment Type </a:t>
            </a:r>
            <a:r>
              <a:rPr lang="en-US" sz="1200" dirty="0">
                <a:solidFill>
                  <a:schemeClr val="tx1"/>
                </a:solidFill>
              </a:rPr>
              <a:t>is what can be considered for mixed picking process. Any </a:t>
            </a:r>
            <a:r>
              <a:rPr lang="en-US" sz="1200" b="1" dirty="0">
                <a:solidFill>
                  <a:schemeClr val="tx1"/>
                </a:solidFill>
              </a:rPr>
              <a:t>Package Type </a:t>
            </a:r>
            <a:r>
              <a:rPr lang="en-US" sz="1200" dirty="0">
                <a:solidFill>
                  <a:schemeClr val="tx1"/>
                </a:solidFill>
              </a:rPr>
              <a:t>with no Assortment Type will have to be picked </a:t>
            </a:r>
            <a:r>
              <a:rPr lang="en-US" sz="1200" b="1" dirty="0">
                <a:solidFill>
                  <a:schemeClr val="tx1"/>
                </a:solidFill>
              </a:rPr>
              <a:t>as-is.</a:t>
            </a:r>
          </a:p>
        </p:txBody>
      </p:sp>
      <p:pic>
        <p:nvPicPr>
          <p:cNvPr id="46" name="Graphic 45" descr="Lightbulb">
            <a:extLst>
              <a:ext uri="{FF2B5EF4-FFF2-40B4-BE49-F238E27FC236}">
                <a16:creationId xmlns:a16="http://schemas.microsoft.com/office/drawing/2014/main" id="{8A6BED27-6738-4B6D-AB9D-434BBFE21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5848385"/>
            <a:ext cx="313014" cy="313014"/>
          </a:xfrm>
          <a:prstGeom prst="rect">
            <a:avLst/>
          </a:prstGeom>
        </p:spPr>
      </p:pic>
    </p:spTree>
    <p:extLst>
      <p:ext uri="{BB962C8B-B14F-4D97-AF65-F5344CB8AC3E}">
        <p14:creationId xmlns:p14="http://schemas.microsoft.com/office/powerpoint/2010/main" val="330700130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992798-3C04-486D-8656-7B7B08E67A05}"/>
              </a:ext>
            </a:extLst>
          </p:cNvPr>
          <p:cNvPicPr>
            <a:picLocks noChangeAspect="1"/>
          </p:cNvPicPr>
          <p:nvPr/>
        </p:nvPicPr>
        <p:blipFill>
          <a:blip r:embed="rId2"/>
          <a:stretch>
            <a:fillRect/>
          </a:stretch>
        </p:blipFill>
        <p:spPr>
          <a:xfrm>
            <a:off x="5837069" y="1791422"/>
            <a:ext cx="6040379" cy="2401387"/>
          </a:xfrm>
          <a:prstGeom prst="rect">
            <a:avLst/>
          </a:prstGeom>
        </p:spPr>
      </p:pic>
      <p:pic>
        <p:nvPicPr>
          <p:cNvPr id="4" name="Picture 3">
            <a:extLst>
              <a:ext uri="{FF2B5EF4-FFF2-40B4-BE49-F238E27FC236}">
                <a16:creationId xmlns:a16="http://schemas.microsoft.com/office/drawing/2014/main" id="{4D33246D-28C7-4974-B137-52CB728BF52C}"/>
              </a:ext>
            </a:extLst>
          </p:cNvPr>
          <p:cNvPicPr>
            <a:picLocks noChangeAspect="1"/>
          </p:cNvPicPr>
          <p:nvPr/>
        </p:nvPicPr>
        <p:blipFill>
          <a:blip r:embed="rId3"/>
          <a:stretch>
            <a:fillRect/>
          </a:stretch>
        </p:blipFill>
        <p:spPr>
          <a:xfrm>
            <a:off x="1203372" y="1590479"/>
            <a:ext cx="2657577" cy="1580078"/>
          </a:xfrm>
          <a:prstGeom prst="rect">
            <a:avLst/>
          </a:prstGeom>
        </p:spPr>
      </p:pic>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Packing Group</a:t>
            </a:r>
          </a:p>
        </p:txBody>
      </p:sp>
      <p:sp>
        <p:nvSpPr>
          <p:cNvPr id="17" name="Rectangle 16">
            <a:extLst>
              <a:ext uri="{FF2B5EF4-FFF2-40B4-BE49-F238E27FC236}">
                <a16:creationId xmlns:a16="http://schemas.microsoft.com/office/drawing/2014/main" id="{CFD4350B-AF5D-435E-8F01-EA82D488874B}"/>
              </a:ext>
            </a:extLst>
          </p:cNvPr>
          <p:cNvSpPr/>
          <p:nvPr/>
        </p:nvSpPr>
        <p:spPr>
          <a:xfrm>
            <a:off x="208157" y="951122"/>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The </a:t>
            </a:r>
            <a:r>
              <a:rPr lang="en-US" sz="1200" b="1" dirty="0">
                <a:solidFill>
                  <a:schemeClr val="tx1"/>
                </a:solidFill>
              </a:rPr>
              <a:t>territorial regions </a:t>
            </a:r>
            <a:r>
              <a:rPr lang="en-US" sz="1200" dirty="0">
                <a:solidFill>
                  <a:schemeClr val="tx1"/>
                </a:solidFill>
              </a:rPr>
              <a:t>in a DC are grouped into various different </a:t>
            </a:r>
            <a:r>
              <a:rPr lang="en-US" sz="1200" b="1" dirty="0">
                <a:solidFill>
                  <a:schemeClr val="tx1"/>
                </a:solidFill>
              </a:rPr>
              <a:t>Packing Groups </a:t>
            </a:r>
            <a:r>
              <a:rPr lang="en-US" sz="1200" dirty="0">
                <a:solidFill>
                  <a:schemeClr val="tx1"/>
                </a:solidFill>
              </a:rPr>
              <a:t>for obtaining an optimized packing solution. The line items of a delivery will only be mixed with the line items with the same </a:t>
            </a:r>
            <a:r>
              <a:rPr lang="en-US" sz="1200" b="1" dirty="0">
                <a:solidFill>
                  <a:schemeClr val="tx1"/>
                </a:solidFill>
              </a:rPr>
              <a:t>Packing Group</a:t>
            </a:r>
            <a:r>
              <a:rPr lang="en-US" sz="1200" dirty="0">
                <a:solidFill>
                  <a:schemeClr val="tx1"/>
                </a:solidFill>
              </a:rPr>
              <a:t>. This will ensure the items of a territorial region are packed together for a better optimized packing process.</a:t>
            </a:r>
          </a:p>
        </p:txBody>
      </p:sp>
      <p:sp>
        <p:nvSpPr>
          <p:cNvPr id="16" name="Rectangle 15">
            <a:extLst>
              <a:ext uri="{FF2B5EF4-FFF2-40B4-BE49-F238E27FC236}">
                <a16:creationId xmlns:a16="http://schemas.microsoft.com/office/drawing/2014/main" id="{F3E9A2F4-95BA-4548-8B41-305D27515662}"/>
              </a:ext>
            </a:extLst>
          </p:cNvPr>
          <p:cNvSpPr/>
          <p:nvPr/>
        </p:nvSpPr>
        <p:spPr>
          <a:xfrm flipH="1">
            <a:off x="728368" y="226251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8" name="Straight Arrow Connector 17">
            <a:extLst>
              <a:ext uri="{FF2B5EF4-FFF2-40B4-BE49-F238E27FC236}">
                <a16:creationId xmlns:a16="http://schemas.microsoft.com/office/drawing/2014/main" id="{A7F87EC5-1B76-4441-B79B-F8BA6CB125A2}"/>
              </a:ext>
            </a:extLst>
          </p:cNvPr>
          <p:cNvCxnSpPr>
            <a:cxnSpLocks/>
          </p:cNvCxnSpPr>
          <p:nvPr/>
        </p:nvCxnSpPr>
        <p:spPr>
          <a:xfrm>
            <a:off x="1169028" y="2470202"/>
            <a:ext cx="445459" cy="28813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3F811F7-EEB8-4048-AFB9-BCCF3036E02F}"/>
              </a:ext>
            </a:extLst>
          </p:cNvPr>
          <p:cNvSpPr/>
          <p:nvPr/>
        </p:nvSpPr>
        <p:spPr>
          <a:xfrm>
            <a:off x="348781" y="3451112"/>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Packing Groups </a:t>
            </a:r>
            <a:r>
              <a:rPr lang="en-US" sz="1100" dirty="0">
                <a:solidFill>
                  <a:schemeClr val="tx1"/>
                </a:solidFill>
              </a:rPr>
              <a:t>tab on the side menu</a:t>
            </a:r>
          </a:p>
        </p:txBody>
      </p:sp>
      <p:sp>
        <p:nvSpPr>
          <p:cNvPr id="23" name="Speech Bubble: Rectangle with Corners Rounded 22">
            <a:extLst>
              <a:ext uri="{FF2B5EF4-FFF2-40B4-BE49-F238E27FC236}">
                <a16:creationId xmlns:a16="http://schemas.microsoft.com/office/drawing/2014/main" id="{864CCBEC-38A0-4A22-A413-88752F87FF15}"/>
              </a:ext>
            </a:extLst>
          </p:cNvPr>
          <p:cNvSpPr/>
          <p:nvPr/>
        </p:nvSpPr>
        <p:spPr>
          <a:xfrm>
            <a:off x="1224670" y="2530745"/>
            <a:ext cx="2570916" cy="610907"/>
          </a:xfrm>
          <a:prstGeom prst="wedgeRoundRectCallout">
            <a:avLst>
              <a:gd name="adj1" fmla="val -20833"/>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EDA0C9-BE7D-45B0-90A7-F608969C57A9}"/>
              </a:ext>
            </a:extLst>
          </p:cNvPr>
          <p:cNvSpPr/>
          <p:nvPr/>
        </p:nvSpPr>
        <p:spPr>
          <a:xfrm>
            <a:off x="4174507" y="1830502"/>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Add a New Packing Group</a:t>
            </a:r>
          </a:p>
        </p:txBody>
      </p:sp>
      <p:sp>
        <p:nvSpPr>
          <p:cNvPr id="25" name="Rectangle 24">
            <a:extLst>
              <a:ext uri="{FF2B5EF4-FFF2-40B4-BE49-F238E27FC236}">
                <a16:creationId xmlns:a16="http://schemas.microsoft.com/office/drawing/2014/main" id="{6ABBA189-876D-4495-A76F-A3969FD290EF}"/>
              </a:ext>
            </a:extLst>
          </p:cNvPr>
          <p:cNvSpPr/>
          <p:nvPr/>
        </p:nvSpPr>
        <p:spPr>
          <a:xfrm flipH="1">
            <a:off x="4295943" y="296346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26" name="Straight Arrow Connector 25">
            <a:extLst>
              <a:ext uri="{FF2B5EF4-FFF2-40B4-BE49-F238E27FC236}">
                <a16:creationId xmlns:a16="http://schemas.microsoft.com/office/drawing/2014/main" id="{31378658-31CA-4A52-98F7-5CF8007C0AD4}"/>
              </a:ext>
            </a:extLst>
          </p:cNvPr>
          <p:cNvCxnSpPr>
            <a:cxnSpLocks/>
          </p:cNvCxnSpPr>
          <p:nvPr/>
        </p:nvCxnSpPr>
        <p:spPr>
          <a:xfrm flipV="1">
            <a:off x="4736603" y="2758333"/>
            <a:ext cx="340983" cy="4128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CC67EF1C-1AF0-4758-A827-48EC141C80AD}"/>
              </a:ext>
            </a:extLst>
          </p:cNvPr>
          <p:cNvSpPr/>
          <p:nvPr/>
        </p:nvSpPr>
        <p:spPr>
          <a:xfrm>
            <a:off x="5686180" y="1651609"/>
            <a:ext cx="1549010" cy="508661"/>
          </a:xfrm>
          <a:prstGeom prst="wedgeRoundRectCallout">
            <a:avLst>
              <a:gd name="adj1" fmla="val -64369"/>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4DC24C1-A42E-4E3D-B208-78B005F919F7}"/>
              </a:ext>
            </a:extLst>
          </p:cNvPr>
          <p:cNvSpPr/>
          <p:nvPr/>
        </p:nvSpPr>
        <p:spPr>
          <a:xfrm>
            <a:off x="8983980" y="4339556"/>
            <a:ext cx="1893308" cy="71964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Edit</a:t>
            </a:r>
            <a:r>
              <a:rPr lang="en-US" sz="1100" dirty="0">
                <a:solidFill>
                  <a:schemeClr val="tx1"/>
                </a:solidFill>
              </a:rPr>
              <a:t> icon to edit the details of the Packing Group</a:t>
            </a:r>
          </a:p>
        </p:txBody>
      </p:sp>
      <p:sp>
        <p:nvSpPr>
          <p:cNvPr id="30" name="Rectangle 29">
            <a:extLst>
              <a:ext uri="{FF2B5EF4-FFF2-40B4-BE49-F238E27FC236}">
                <a16:creationId xmlns:a16="http://schemas.microsoft.com/office/drawing/2014/main" id="{275B0EFE-7745-4A09-92BB-539721C438B0}"/>
              </a:ext>
            </a:extLst>
          </p:cNvPr>
          <p:cNvSpPr/>
          <p:nvPr/>
        </p:nvSpPr>
        <p:spPr>
          <a:xfrm flipH="1">
            <a:off x="8183055" y="4290739"/>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4</a:t>
            </a:r>
          </a:p>
        </p:txBody>
      </p:sp>
      <p:cxnSp>
        <p:nvCxnSpPr>
          <p:cNvPr id="31" name="Straight Arrow Connector 30">
            <a:extLst>
              <a:ext uri="{FF2B5EF4-FFF2-40B4-BE49-F238E27FC236}">
                <a16:creationId xmlns:a16="http://schemas.microsoft.com/office/drawing/2014/main" id="{9D963679-3882-45FA-8679-73956777CBDC}"/>
              </a:ext>
            </a:extLst>
          </p:cNvPr>
          <p:cNvCxnSpPr>
            <a:cxnSpLocks/>
            <a:stCxn id="30" idx="2"/>
          </p:cNvCxnSpPr>
          <p:nvPr/>
        </p:nvCxnSpPr>
        <p:spPr>
          <a:xfrm>
            <a:off x="8403385" y="4706612"/>
            <a:ext cx="633854" cy="2962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Speech Bubble: Rectangle with Corners Rounded 33">
            <a:extLst>
              <a:ext uri="{FF2B5EF4-FFF2-40B4-BE49-F238E27FC236}">
                <a16:creationId xmlns:a16="http://schemas.microsoft.com/office/drawing/2014/main" id="{15176E10-F2BE-4508-BB1B-18F9E63DA472}"/>
              </a:ext>
            </a:extLst>
          </p:cNvPr>
          <p:cNvSpPr/>
          <p:nvPr/>
        </p:nvSpPr>
        <p:spPr>
          <a:xfrm>
            <a:off x="10677735" y="3809243"/>
            <a:ext cx="946575" cy="280072"/>
          </a:xfrm>
          <a:prstGeom prst="wedgeRoundRectCallout">
            <a:avLst>
              <a:gd name="adj1" fmla="val -130782"/>
              <a:gd name="adj2" fmla="val 13477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752D170-24F2-40A0-9D12-2ABA4FC686FE}"/>
              </a:ext>
            </a:extLst>
          </p:cNvPr>
          <p:cNvSpPr/>
          <p:nvPr/>
        </p:nvSpPr>
        <p:spPr>
          <a:xfrm>
            <a:off x="5861325" y="5690708"/>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Enter the details and click on </a:t>
            </a:r>
            <a:r>
              <a:rPr lang="en-US" sz="1100" b="1" dirty="0">
                <a:solidFill>
                  <a:schemeClr val="tx1"/>
                </a:solidFill>
              </a:rPr>
              <a:t>Save</a:t>
            </a:r>
          </a:p>
        </p:txBody>
      </p:sp>
      <p:cxnSp>
        <p:nvCxnSpPr>
          <p:cNvPr id="36" name="Straight Arrow Connector 35">
            <a:extLst>
              <a:ext uri="{FF2B5EF4-FFF2-40B4-BE49-F238E27FC236}">
                <a16:creationId xmlns:a16="http://schemas.microsoft.com/office/drawing/2014/main" id="{AD8F1098-5ABC-4DF0-B5B4-42CCA500F328}"/>
              </a:ext>
            </a:extLst>
          </p:cNvPr>
          <p:cNvCxnSpPr>
            <a:cxnSpLocks/>
            <a:stCxn id="35" idx="1"/>
          </p:cNvCxnSpPr>
          <p:nvPr/>
        </p:nvCxnSpPr>
        <p:spPr>
          <a:xfrm flipH="1" flipV="1">
            <a:off x="5368052" y="5724998"/>
            <a:ext cx="493273" cy="2711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502F3CBF-7687-4CBA-8F97-7129DEA8A6EB}"/>
              </a:ext>
            </a:extLst>
          </p:cNvPr>
          <p:cNvSpPr/>
          <p:nvPr/>
        </p:nvSpPr>
        <p:spPr>
          <a:xfrm flipH="1">
            <a:off x="5492179" y="506834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sp>
        <p:nvSpPr>
          <p:cNvPr id="28" name="Speech Bubble: Rectangle with Corners Rounded 27">
            <a:extLst>
              <a:ext uri="{FF2B5EF4-FFF2-40B4-BE49-F238E27FC236}">
                <a16:creationId xmlns:a16="http://schemas.microsoft.com/office/drawing/2014/main" id="{FCBE4D95-67A9-4B50-B1F9-AE27C9FD54A1}"/>
              </a:ext>
            </a:extLst>
          </p:cNvPr>
          <p:cNvSpPr/>
          <p:nvPr/>
        </p:nvSpPr>
        <p:spPr>
          <a:xfrm>
            <a:off x="10677735" y="3809243"/>
            <a:ext cx="946575" cy="280072"/>
          </a:xfrm>
          <a:prstGeom prst="wedgeRoundRectCallout">
            <a:avLst>
              <a:gd name="adj1" fmla="val -130782"/>
              <a:gd name="adj2" fmla="val 13477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AB3A3B-13B8-4567-A6F3-37B6BCFB663B}"/>
              </a:ext>
            </a:extLst>
          </p:cNvPr>
          <p:cNvSpPr/>
          <p:nvPr/>
        </p:nvSpPr>
        <p:spPr>
          <a:xfrm>
            <a:off x="9984138" y="5330885"/>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Export</a:t>
            </a:r>
            <a:r>
              <a:rPr lang="en-US" sz="1100" dirty="0">
                <a:solidFill>
                  <a:schemeClr val="tx1"/>
                </a:solidFill>
              </a:rPr>
              <a:t> to download the data. The data can also be imported through an excel file. The template is provided in the link </a:t>
            </a:r>
          </a:p>
        </p:txBody>
      </p:sp>
      <p:cxnSp>
        <p:nvCxnSpPr>
          <p:cNvPr id="33" name="Straight Arrow Connector 32">
            <a:extLst>
              <a:ext uri="{FF2B5EF4-FFF2-40B4-BE49-F238E27FC236}">
                <a16:creationId xmlns:a16="http://schemas.microsoft.com/office/drawing/2014/main" id="{9DB99DE5-5821-472C-B6BF-1A7FCBD5C008}"/>
              </a:ext>
            </a:extLst>
          </p:cNvPr>
          <p:cNvCxnSpPr>
            <a:cxnSpLocks/>
          </p:cNvCxnSpPr>
          <p:nvPr/>
        </p:nvCxnSpPr>
        <p:spPr>
          <a:xfrm flipH="1" flipV="1">
            <a:off x="11728115" y="2154352"/>
            <a:ext cx="22763" cy="317653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D93393F5-FB40-43F1-BE4B-01BD4E8528C5}"/>
              </a:ext>
            </a:extLst>
          </p:cNvPr>
          <p:cNvSpPr/>
          <p:nvPr/>
        </p:nvSpPr>
        <p:spPr>
          <a:xfrm>
            <a:off x="10332720" y="1830502"/>
            <a:ext cx="1668777" cy="309789"/>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Graphic 38" descr="Lightbulb">
            <a:extLst>
              <a:ext uri="{FF2B5EF4-FFF2-40B4-BE49-F238E27FC236}">
                <a16:creationId xmlns:a16="http://schemas.microsoft.com/office/drawing/2014/main" id="{5E64CAD4-D246-42A7-AEB5-6914414515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6394" y="5276282"/>
            <a:ext cx="313014" cy="313014"/>
          </a:xfrm>
          <a:prstGeom prst="rect">
            <a:avLst/>
          </a:prstGeom>
        </p:spPr>
      </p:pic>
      <p:pic>
        <p:nvPicPr>
          <p:cNvPr id="6" name="Picture 5">
            <a:extLst>
              <a:ext uri="{FF2B5EF4-FFF2-40B4-BE49-F238E27FC236}">
                <a16:creationId xmlns:a16="http://schemas.microsoft.com/office/drawing/2014/main" id="{46F3792D-D392-4729-9519-3E51089BAC46}"/>
              </a:ext>
            </a:extLst>
          </p:cNvPr>
          <p:cNvPicPr>
            <a:picLocks noChangeAspect="1"/>
          </p:cNvPicPr>
          <p:nvPr/>
        </p:nvPicPr>
        <p:blipFill>
          <a:blip r:embed="rId6"/>
          <a:stretch>
            <a:fillRect/>
          </a:stretch>
        </p:blipFill>
        <p:spPr>
          <a:xfrm>
            <a:off x="1375729" y="4600264"/>
            <a:ext cx="3909688" cy="1889278"/>
          </a:xfrm>
          <a:prstGeom prst="rect">
            <a:avLst/>
          </a:prstGeom>
        </p:spPr>
      </p:pic>
    </p:spTree>
    <p:extLst>
      <p:ext uri="{BB962C8B-B14F-4D97-AF65-F5344CB8AC3E}">
        <p14:creationId xmlns:p14="http://schemas.microsoft.com/office/powerpoint/2010/main" val="40136546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C79E1-0D36-4275-A848-F2625C8DC2B9}"/>
              </a:ext>
            </a:extLst>
          </p:cNvPr>
          <p:cNvPicPr>
            <a:picLocks noChangeAspect="1"/>
          </p:cNvPicPr>
          <p:nvPr/>
        </p:nvPicPr>
        <p:blipFill>
          <a:blip r:embed="rId2"/>
          <a:stretch>
            <a:fillRect/>
          </a:stretch>
        </p:blipFill>
        <p:spPr>
          <a:xfrm>
            <a:off x="5729446" y="1830502"/>
            <a:ext cx="6462554" cy="1949024"/>
          </a:xfrm>
          <a:prstGeom prst="rect">
            <a:avLst/>
          </a:prstGeom>
        </p:spPr>
      </p:pic>
      <p:pic>
        <p:nvPicPr>
          <p:cNvPr id="2" name="Picture 1">
            <a:extLst>
              <a:ext uri="{FF2B5EF4-FFF2-40B4-BE49-F238E27FC236}">
                <a16:creationId xmlns:a16="http://schemas.microsoft.com/office/drawing/2014/main" id="{9626117B-CCC8-43A9-934C-CBF45C15B90D}"/>
              </a:ext>
            </a:extLst>
          </p:cNvPr>
          <p:cNvPicPr>
            <a:picLocks noChangeAspect="1"/>
          </p:cNvPicPr>
          <p:nvPr/>
        </p:nvPicPr>
        <p:blipFill>
          <a:blip r:embed="rId3"/>
          <a:stretch>
            <a:fillRect/>
          </a:stretch>
        </p:blipFill>
        <p:spPr>
          <a:xfrm>
            <a:off x="1232630" y="1691726"/>
            <a:ext cx="2601290" cy="1290295"/>
          </a:xfrm>
          <a:prstGeom prst="rect">
            <a:avLst/>
          </a:prstGeom>
        </p:spPr>
      </p:pic>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Trolley Type</a:t>
            </a:r>
          </a:p>
        </p:txBody>
      </p:sp>
      <p:sp>
        <p:nvSpPr>
          <p:cNvPr id="17" name="Rectangle 16">
            <a:extLst>
              <a:ext uri="{FF2B5EF4-FFF2-40B4-BE49-F238E27FC236}">
                <a16:creationId xmlns:a16="http://schemas.microsoft.com/office/drawing/2014/main" id="{CFD4350B-AF5D-435E-8F01-EA82D488874B}"/>
              </a:ext>
            </a:extLst>
          </p:cNvPr>
          <p:cNvSpPr/>
          <p:nvPr/>
        </p:nvSpPr>
        <p:spPr>
          <a:xfrm>
            <a:off x="219587" y="951122"/>
            <a:ext cx="11669291"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All the available </a:t>
            </a:r>
            <a:r>
              <a:rPr lang="en-US" sz="1200" b="1" dirty="0">
                <a:solidFill>
                  <a:schemeClr val="tx1"/>
                </a:solidFill>
              </a:rPr>
              <a:t>Trolley Types </a:t>
            </a:r>
            <a:r>
              <a:rPr lang="en-US" sz="1200" dirty="0">
                <a:solidFill>
                  <a:schemeClr val="tx1"/>
                </a:solidFill>
              </a:rPr>
              <a:t>in the DC can be configured in this section, with a specific </a:t>
            </a:r>
            <a:r>
              <a:rPr lang="en-US" sz="1200" b="1" dirty="0">
                <a:solidFill>
                  <a:schemeClr val="tx1"/>
                </a:solidFill>
              </a:rPr>
              <a:t>Packing Group </a:t>
            </a:r>
            <a:r>
              <a:rPr lang="en-US" sz="1200" dirty="0">
                <a:solidFill>
                  <a:schemeClr val="tx1"/>
                </a:solidFill>
              </a:rPr>
              <a:t>and the corresponding </a:t>
            </a:r>
            <a:r>
              <a:rPr lang="en-US" sz="1200" b="1" dirty="0">
                <a:solidFill>
                  <a:schemeClr val="tx1"/>
                </a:solidFill>
              </a:rPr>
              <a:t>Package Types. </a:t>
            </a:r>
            <a:r>
              <a:rPr lang="en-US" sz="1200" dirty="0">
                <a:solidFill>
                  <a:schemeClr val="tx1"/>
                </a:solidFill>
              </a:rPr>
              <a:t>Based on the configurations, the Trolley Type is matched with the available Trolleys from the </a:t>
            </a:r>
            <a:r>
              <a:rPr lang="en-US" sz="1200" b="1" dirty="0">
                <a:solidFill>
                  <a:schemeClr val="tx1"/>
                </a:solidFill>
              </a:rPr>
              <a:t>T346</a:t>
            </a:r>
            <a:r>
              <a:rPr lang="en-US" sz="1200" dirty="0">
                <a:solidFill>
                  <a:schemeClr val="tx1"/>
                </a:solidFill>
              </a:rPr>
              <a:t> table coming from SAP to assign the HUs to the Trolleys</a:t>
            </a:r>
          </a:p>
        </p:txBody>
      </p:sp>
      <p:sp>
        <p:nvSpPr>
          <p:cNvPr id="16" name="Rectangle 15">
            <a:extLst>
              <a:ext uri="{FF2B5EF4-FFF2-40B4-BE49-F238E27FC236}">
                <a16:creationId xmlns:a16="http://schemas.microsoft.com/office/drawing/2014/main" id="{F3E9A2F4-95BA-4548-8B41-305D27515662}"/>
              </a:ext>
            </a:extLst>
          </p:cNvPr>
          <p:cNvSpPr/>
          <p:nvPr/>
        </p:nvSpPr>
        <p:spPr>
          <a:xfrm flipH="1">
            <a:off x="728368" y="226251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8" name="Straight Arrow Connector 17">
            <a:extLst>
              <a:ext uri="{FF2B5EF4-FFF2-40B4-BE49-F238E27FC236}">
                <a16:creationId xmlns:a16="http://schemas.microsoft.com/office/drawing/2014/main" id="{A7F87EC5-1B76-4441-B79B-F8BA6CB125A2}"/>
              </a:ext>
            </a:extLst>
          </p:cNvPr>
          <p:cNvCxnSpPr>
            <a:cxnSpLocks/>
          </p:cNvCxnSpPr>
          <p:nvPr/>
        </p:nvCxnSpPr>
        <p:spPr>
          <a:xfrm>
            <a:off x="1169028" y="2470202"/>
            <a:ext cx="445459" cy="28813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3F811F7-EEB8-4048-AFB9-BCCF3036E02F}"/>
              </a:ext>
            </a:extLst>
          </p:cNvPr>
          <p:cNvSpPr/>
          <p:nvPr/>
        </p:nvSpPr>
        <p:spPr>
          <a:xfrm>
            <a:off x="348781" y="3451112"/>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Trolley Types </a:t>
            </a:r>
            <a:r>
              <a:rPr lang="en-US" sz="1100" dirty="0">
                <a:solidFill>
                  <a:schemeClr val="tx1"/>
                </a:solidFill>
              </a:rPr>
              <a:t>tab on the side menu</a:t>
            </a:r>
          </a:p>
        </p:txBody>
      </p:sp>
      <p:sp>
        <p:nvSpPr>
          <p:cNvPr id="23" name="Speech Bubble: Rectangle with Corners Rounded 22">
            <a:extLst>
              <a:ext uri="{FF2B5EF4-FFF2-40B4-BE49-F238E27FC236}">
                <a16:creationId xmlns:a16="http://schemas.microsoft.com/office/drawing/2014/main" id="{864CCBEC-38A0-4A22-A413-88752F87FF15}"/>
              </a:ext>
            </a:extLst>
          </p:cNvPr>
          <p:cNvSpPr/>
          <p:nvPr/>
        </p:nvSpPr>
        <p:spPr>
          <a:xfrm>
            <a:off x="1224670" y="2530745"/>
            <a:ext cx="2570916" cy="610907"/>
          </a:xfrm>
          <a:prstGeom prst="wedgeRoundRectCallout">
            <a:avLst>
              <a:gd name="adj1" fmla="val -20833"/>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EDA0C9-BE7D-45B0-90A7-F608969C57A9}"/>
              </a:ext>
            </a:extLst>
          </p:cNvPr>
          <p:cNvSpPr/>
          <p:nvPr/>
        </p:nvSpPr>
        <p:spPr>
          <a:xfrm>
            <a:off x="4174507" y="1830502"/>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Add a New Trolley Type</a:t>
            </a:r>
          </a:p>
        </p:txBody>
      </p:sp>
      <p:sp>
        <p:nvSpPr>
          <p:cNvPr id="25" name="Rectangle 24">
            <a:extLst>
              <a:ext uri="{FF2B5EF4-FFF2-40B4-BE49-F238E27FC236}">
                <a16:creationId xmlns:a16="http://schemas.microsoft.com/office/drawing/2014/main" id="{6ABBA189-876D-4495-A76F-A3969FD290EF}"/>
              </a:ext>
            </a:extLst>
          </p:cNvPr>
          <p:cNvSpPr/>
          <p:nvPr/>
        </p:nvSpPr>
        <p:spPr>
          <a:xfrm flipH="1">
            <a:off x="4295943" y="296346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26" name="Straight Arrow Connector 25">
            <a:extLst>
              <a:ext uri="{FF2B5EF4-FFF2-40B4-BE49-F238E27FC236}">
                <a16:creationId xmlns:a16="http://schemas.microsoft.com/office/drawing/2014/main" id="{31378658-31CA-4A52-98F7-5CF8007C0AD4}"/>
              </a:ext>
            </a:extLst>
          </p:cNvPr>
          <p:cNvCxnSpPr>
            <a:cxnSpLocks/>
          </p:cNvCxnSpPr>
          <p:nvPr/>
        </p:nvCxnSpPr>
        <p:spPr>
          <a:xfrm flipV="1">
            <a:off x="4736603" y="2758333"/>
            <a:ext cx="340983" cy="4128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CC67EF1C-1AF0-4758-A827-48EC141C80AD}"/>
              </a:ext>
            </a:extLst>
          </p:cNvPr>
          <p:cNvSpPr/>
          <p:nvPr/>
        </p:nvSpPr>
        <p:spPr>
          <a:xfrm>
            <a:off x="5686180" y="1651609"/>
            <a:ext cx="1549010" cy="508661"/>
          </a:xfrm>
          <a:prstGeom prst="wedgeRoundRectCallout">
            <a:avLst>
              <a:gd name="adj1" fmla="val -64369"/>
              <a:gd name="adj2" fmla="val 98049"/>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4DC24C1-A42E-4E3D-B208-78B005F919F7}"/>
              </a:ext>
            </a:extLst>
          </p:cNvPr>
          <p:cNvSpPr/>
          <p:nvPr/>
        </p:nvSpPr>
        <p:spPr>
          <a:xfrm>
            <a:off x="8983980" y="4339556"/>
            <a:ext cx="1893308" cy="719644"/>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the </a:t>
            </a:r>
            <a:r>
              <a:rPr lang="en-US" sz="1100" b="1" dirty="0">
                <a:solidFill>
                  <a:schemeClr val="tx1"/>
                </a:solidFill>
              </a:rPr>
              <a:t>Edit</a:t>
            </a:r>
            <a:r>
              <a:rPr lang="en-US" sz="1100" dirty="0">
                <a:solidFill>
                  <a:schemeClr val="tx1"/>
                </a:solidFill>
              </a:rPr>
              <a:t> icon to edit the details of the Trolley Type</a:t>
            </a:r>
          </a:p>
        </p:txBody>
      </p:sp>
      <p:sp>
        <p:nvSpPr>
          <p:cNvPr id="30" name="Rectangle 29">
            <a:extLst>
              <a:ext uri="{FF2B5EF4-FFF2-40B4-BE49-F238E27FC236}">
                <a16:creationId xmlns:a16="http://schemas.microsoft.com/office/drawing/2014/main" id="{275B0EFE-7745-4A09-92BB-539721C438B0}"/>
              </a:ext>
            </a:extLst>
          </p:cNvPr>
          <p:cNvSpPr/>
          <p:nvPr/>
        </p:nvSpPr>
        <p:spPr>
          <a:xfrm flipH="1">
            <a:off x="8183055" y="4290739"/>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4</a:t>
            </a:r>
          </a:p>
        </p:txBody>
      </p:sp>
      <p:cxnSp>
        <p:nvCxnSpPr>
          <p:cNvPr id="31" name="Straight Arrow Connector 30">
            <a:extLst>
              <a:ext uri="{FF2B5EF4-FFF2-40B4-BE49-F238E27FC236}">
                <a16:creationId xmlns:a16="http://schemas.microsoft.com/office/drawing/2014/main" id="{9D963679-3882-45FA-8679-73956777CBDC}"/>
              </a:ext>
            </a:extLst>
          </p:cNvPr>
          <p:cNvCxnSpPr>
            <a:cxnSpLocks/>
            <a:stCxn id="30" idx="2"/>
          </p:cNvCxnSpPr>
          <p:nvPr/>
        </p:nvCxnSpPr>
        <p:spPr>
          <a:xfrm>
            <a:off x="8403385" y="4706612"/>
            <a:ext cx="633854" cy="2962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C752D170-24F2-40A0-9D12-2ABA4FC686FE}"/>
              </a:ext>
            </a:extLst>
          </p:cNvPr>
          <p:cNvSpPr/>
          <p:nvPr/>
        </p:nvSpPr>
        <p:spPr>
          <a:xfrm>
            <a:off x="5861325" y="5690708"/>
            <a:ext cx="2531412" cy="610907"/>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Enter the details and click on </a:t>
            </a:r>
            <a:r>
              <a:rPr lang="en-US" sz="1100" b="1" dirty="0">
                <a:solidFill>
                  <a:schemeClr val="tx1"/>
                </a:solidFill>
              </a:rPr>
              <a:t>Save</a:t>
            </a:r>
          </a:p>
        </p:txBody>
      </p:sp>
      <p:cxnSp>
        <p:nvCxnSpPr>
          <p:cNvPr id="36" name="Straight Arrow Connector 35">
            <a:extLst>
              <a:ext uri="{FF2B5EF4-FFF2-40B4-BE49-F238E27FC236}">
                <a16:creationId xmlns:a16="http://schemas.microsoft.com/office/drawing/2014/main" id="{AD8F1098-5ABC-4DF0-B5B4-42CCA500F328}"/>
              </a:ext>
            </a:extLst>
          </p:cNvPr>
          <p:cNvCxnSpPr>
            <a:cxnSpLocks/>
            <a:stCxn id="35" idx="1"/>
          </p:cNvCxnSpPr>
          <p:nvPr/>
        </p:nvCxnSpPr>
        <p:spPr>
          <a:xfrm flipH="1" flipV="1">
            <a:off x="5368052" y="5724998"/>
            <a:ext cx="493273" cy="2711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502F3CBF-7687-4CBA-8F97-7129DEA8A6EB}"/>
              </a:ext>
            </a:extLst>
          </p:cNvPr>
          <p:cNvSpPr/>
          <p:nvPr/>
        </p:nvSpPr>
        <p:spPr>
          <a:xfrm flipH="1">
            <a:off x="5492179" y="5068346"/>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sp>
        <p:nvSpPr>
          <p:cNvPr id="28" name="Speech Bubble: Rectangle with Corners Rounded 27">
            <a:extLst>
              <a:ext uri="{FF2B5EF4-FFF2-40B4-BE49-F238E27FC236}">
                <a16:creationId xmlns:a16="http://schemas.microsoft.com/office/drawing/2014/main" id="{FCBE4D95-67A9-4B50-B1F9-AE27C9FD54A1}"/>
              </a:ext>
            </a:extLst>
          </p:cNvPr>
          <p:cNvSpPr/>
          <p:nvPr/>
        </p:nvSpPr>
        <p:spPr>
          <a:xfrm>
            <a:off x="11167108" y="3411578"/>
            <a:ext cx="946575" cy="280072"/>
          </a:xfrm>
          <a:prstGeom prst="wedgeRoundRectCallout">
            <a:avLst>
              <a:gd name="adj1" fmla="val -162177"/>
              <a:gd name="adj2" fmla="val 273536"/>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AB3A3B-13B8-4567-A6F3-37B6BCFB663B}"/>
              </a:ext>
            </a:extLst>
          </p:cNvPr>
          <p:cNvSpPr/>
          <p:nvPr/>
        </p:nvSpPr>
        <p:spPr>
          <a:xfrm>
            <a:off x="9984138" y="5330885"/>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Export</a:t>
            </a:r>
            <a:r>
              <a:rPr lang="en-US" sz="1100" dirty="0">
                <a:solidFill>
                  <a:schemeClr val="tx1"/>
                </a:solidFill>
              </a:rPr>
              <a:t> to download the data. The data can also be imported through an excel file. The template is provided in the link </a:t>
            </a:r>
          </a:p>
        </p:txBody>
      </p:sp>
      <p:cxnSp>
        <p:nvCxnSpPr>
          <p:cNvPr id="33" name="Straight Arrow Connector 32">
            <a:extLst>
              <a:ext uri="{FF2B5EF4-FFF2-40B4-BE49-F238E27FC236}">
                <a16:creationId xmlns:a16="http://schemas.microsoft.com/office/drawing/2014/main" id="{9DB99DE5-5821-472C-B6BF-1A7FCBD5C008}"/>
              </a:ext>
            </a:extLst>
          </p:cNvPr>
          <p:cNvCxnSpPr>
            <a:cxnSpLocks/>
          </p:cNvCxnSpPr>
          <p:nvPr/>
        </p:nvCxnSpPr>
        <p:spPr>
          <a:xfrm flipH="1" flipV="1">
            <a:off x="11728115" y="2154352"/>
            <a:ext cx="22763" cy="317653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D93393F5-FB40-43F1-BE4B-01BD4E8528C5}"/>
              </a:ext>
            </a:extLst>
          </p:cNvPr>
          <p:cNvSpPr/>
          <p:nvPr/>
        </p:nvSpPr>
        <p:spPr>
          <a:xfrm>
            <a:off x="10332720" y="1830502"/>
            <a:ext cx="1668777" cy="309789"/>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Graphic 38" descr="Lightbulb">
            <a:extLst>
              <a:ext uri="{FF2B5EF4-FFF2-40B4-BE49-F238E27FC236}">
                <a16:creationId xmlns:a16="http://schemas.microsoft.com/office/drawing/2014/main" id="{5E64CAD4-D246-42A7-AEB5-6914414515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6394" y="5276282"/>
            <a:ext cx="313014" cy="313014"/>
          </a:xfrm>
          <a:prstGeom prst="rect">
            <a:avLst/>
          </a:prstGeom>
        </p:spPr>
      </p:pic>
      <p:pic>
        <p:nvPicPr>
          <p:cNvPr id="7" name="Picture 6">
            <a:extLst>
              <a:ext uri="{FF2B5EF4-FFF2-40B4-BE49-F238E27FC236}">
                <a16:creationId xmlns:a16="http://schemas.microsoft.com/office/drawing/2014/main" id="{DFBF8CE8-D407-4B23-B708-DBAFB88B6888}"/>
              </a:ext>
            </a:extLst>
          </p:cNvPr>
          <p:cNvPicPr>
            <a:picLocks noChangeAspect="1"/>
          </p:cNvPicPr>
          <p:nvPr/>
        </p:nvPicPr>
        <p:blipFill>
          <a:blip r:embed="rId6"/>
          <a:stretch>
            <a:fillRect/>
          </a:stretch>
        </p:blipFill>
        <p:spPr>
          <a:xfrm>
            <a:off x="2756925" y="4290739"/>
            <a:ext cx="2582104" cy="2186682"/>
          </a:xfrm>
          <a:prstGeom prst="rect">
            <a:avLst/>
          </a:prstGeom>
        </p:spPr>
      </p:pic>
      <p:sp>
        <p:nvSpPr>
          <p:cNvPr id="40" name="Rectangle 39">
            <a:extLst>
              <a:ext uri="{FF2B5EF4-FFF2-40B4-BE49-F238E27FC236}">
                <a16:creationId xmlns:a16="http://schemas.microsoft.com/office/drawing/2014/main" id="{26E27CCB-34FC-443C-9DC0-AC5FBDF11876}"/>
              </a:ext>
            </a:extLst>
          </p:cNvPr>
          <p:cNvSpPr/>
          <p:nvPr/>
        </p:nvSpPr>
        <p:spPr>
          <a:xfrm>
            <a:off x="339544" y="5389993"/>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Trolleys are assigned to each of the HU based on the matching configuration and the trolleys available in the T346 table</a:t>
            </a:r>
          </a:p>
        </p:txBody>
      </p:sp>
      <p:pic>
        <p:nvPicPr>
          <p:cNvPr id="41" name="Graphic 40" descr="Lightbulb">
            <a:extLst>
              <a:ext uri="{FF2B5EF4-FFF2-40B4-BE49-F238E27FC236}">
                <a16:creationId xmlns:a16="http://schemas.microsoft.com/office/drawing/2014/main" id="{16C7AD6A-925D-4EF7-99EC-4FC588664D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00" y="5335390"/>
            <a:ext cx="313014" cy="313014"/>
          </a:xfrm>
          <a:prstGeom prst="rect">
            <a:avLst/>
          </a:prstGeom>
        </p:spPr>
      </p:pic>
    </p:spTree>
    <p:extLst>
      <p:ext uri="{BB962C8B-B14F-4D97-AF65-F5344CB8AC3E}">
        <p14:creationId xmlns:p14="http://schemas.microsoft.com/office/powerpoint/2010/main" val="32713960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Box Preference</a:t>
            </a:r>
          </a:p>
        </p:txBody>
      </p:sp>
      <p:sp>
        <p:nvSpPr>
          <p:cNvPr id="17" name="Rectangle 16">
            <a:extLst>
              <a:ext uri="{FF2B5EF4-FFF2-40B4-BE49-F238E27FC236}">
                <a16:creationId xmlns:a16="http://schemas.microsoft.com/office/drawing/2014/main" id="{CFD4350B-AF5D-435E-8F01-EA82D488874B}"/>
              </a:ext>
            </a:extLst>
          </p:cNvPr>
          <p:cNvSpPr/>
          <p:nvPr/>
        </p:nvSpPr>
        <p:spPr>
          <a:xfrm>
            <a:off x="219587" y="951122"/>
            <a:ext cx="11669291" cy="79943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The </a:t>
            </a:r>
            <a:r>
              <a:rPr lang="en-US" sz="1200" b="1" dirty="0">
                <a:solidFill>
                  <a:schemeClr val="tx1"/>
                </a:solidFill>
              </a:rPr>
              <a:t>Order</a:t>
            </a:r>
            <a:r>
              <a:rPr lang="en-US" sz="1200" dirty="0">
                <a:solidFill>
                  <a:schemeClr val="tx1"/>
                </a:solidFill>
              </a:rPr>
              <a:t> for choosing the boxes for packing can be configured here. Boxes can be ordered based on:</a:t>
            </a:r>
          </a:p>
          <a:p>
            <a:pPr marL="171450" indent="-171450">
              <a:buFont typeface="Arial" panose="020B0604020202020204" pitchFamily="34" charset="0"/>
              <a:buChar char="•"/>
            </a:pPr>
            <a:r>
              <a:rPr lang="en-US" sz="1200" b="1" dirty="0">
                <a:solidFill>
                  <a:schemeClr val="tx1"/>
                </a:solidFill>
              </a:rPr>
              <a:t>Picking Path </a:t>
            </a:r>
            <a:r>
              <a:rPr lang="en-US" sz="1200" dirty="0">
                <a:solidFill>
                  <a:schemeClr val="tx1"/>
                </a:solidFill>
              </a:rPr>
              <a:t>– The nearest items are packed first from each TO line</a:t>
            </a:r>
          </a:p>
          <a:p>
            <a:pPr marL="171450" indent="-171450">
              <a:buFont typeface="Arial" panose="020B0604020202020204" pitchFamily="34" charset="0"/>
              <a:buChar char="•"/>
            </a:pPr>
            <a:r>
              <a:rPr lang="en-US" sz="1200" b="1" dirty="0">
                <a:solidFill>
                  <a:schemeClr val="tx1"/>
                </a:solidFill>
              </a:rPr>
              <a:t>Descending Weight </a:t>
            </a:r>
            <a:r>
              <a:rPr lang="en-US" sz="1200" dirty="0">
                <a:solidFill>
                  <a:schemeClr val="tx1"/>
                </a:solidFill>
              </a:rPr>
              <a:t>– Items with highest weight are packed first from each TO Line</a:t>
            </a:r>
          </a:p>
          <a:p>
            <a:pPr marL="171450" indent="-171450">
              <a:buFont typeface="Arial" panose="020B0604020202020204" pitchFamily="34" charset="0"/>
              <a:buChar char="•"/>
            </a:pPr>
            <a:r>
              <a:rPr lang="en-US" sz="1200" b="1" dirty="0">
                <a:solidFill>
                  <a:schemeClr val="tx1"/>
                </a:solidFill>
              </a:rPr>
              <a:t>Descending Volume </a:t>
            </a:r>
            <a:r>
              <a:rPr lang="en-US" sz="1200" dirty="0">
                <a:solidFill>
                  <a:schemeClr val="tx1"/>
                </a:solidFill>
              </a:rPr>
              <a:t>– Items with highest volume are packed first from each TO Line</a:t>
            </a:r>
          </a:p>
        </p:txBody>
      </p:sp>
      <p:sp>
        <p:nvSpPr>
          <p:cNvPr id="40" name="Rectangle 39">
            <a:extLst>
              <a:ext uri="{FF2B5EF4-FFF2-40B4-BE49-F238E27FC236}">
                <a16:creationId xmlns:a16="http://schemas.microsoft.com/office/drawing/2014/main" id="{26E27CCB-34FC-443C-9DC0-AC5FBDF11876}"/>
              </a:ext>
            </a:extLst>
          </p:cNvPr>
          <p:cNvSpPr/>
          <p:nvPr/>
        </p:nvSpPr>
        <p:spPr>
          <a:xfrm>
            <a:off x="219587" y="5608017"/>
            <a:ext cx="11657863" cy="609903"/>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Three preferences can be set at one time. If the first criteria is volume, the second criteria is weight, and there are two items of the same volume then the item with the items will first be sorted by volume then by weight</a:t>
            </a:r>
          </a:p>
        </p:txBody>
      </p:sp>
      <p:pic>
        <p:nvPicPr>
          <p:cNvPr id="41" name="Graphic 40" descr="Lightbulb">
            <a:extLst>
              <a:ext uri="{FF2B5EF4-FFF2-40B4-BE49-F238E27FC236}">
                <a16:creationId xmlns:a16="http://schemas.microsoft.com/office/drawing/2014/main" id="{16C7AD6A-925D-4EF7-99EC-4FC588664D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6" y="5295003"/>
            <a:ext cx="313014" cy="313014"/>
          </a:xfrm>
          <a:prstGeom prst="rect">
            <a:avLst/>
          </a:prstGeom>
        </p:spPr>
      </p:pic>
      <p:pic>
        <p:nvPicPr>
          <p:cNvPr id="4" name="Picture 3">
            <a:extLst>
              <a:ext uri="{FF2B5EF4-FFF2-40B4-BE49-F238E27FC236}">
                <a16:creationId xmlns:a16="http://schemas.microsoft.com/office/drawing/2014/main" id="{F268DE4D-F308-465C-A809-7E26FB3C922B}"/>
              </a:ext>
            </a:extLst>
          </p:cNvPr>
          <p:cNvPicPr>
            <a:picLocks noChangeAspect="1"/>
          </p:cNvPicPr>
          <p:nvPr/>
        </p:nvPicPr>
        <p:blipFill>
          <a:blip r:embed="rId4"/>
          <a:stretch>
            <a:fillRect/>
          </a:stretch>
        </p:blipFill>
        <p:spPr>
          <a:xfrm>
            <a:off x="4572000" y="2063572"/>
            <a:ext cx="4847272" cy="2259485"/>
          </a:xfrm>
          <a:prstGeom prst="rect">
            <a:avLst/>
          </a:prstGeom>
        </p:spPr>
      </p:pic>
      <p:sp>
        <p:nvSpPr>
          <p:cNvPr id="34" name="Rectangle 33">
            <a:extLst>
              <a:ext uri="{FF2B5EF4-FFF2-40B4-BE49-F238E27FC236}">
                <a16:creationId xmlns:a16="http://schemas.microsoft.com/office/drawing/2014/main" id="{8ABD71AB-EB3A-4883-BD64-C099EA041CA2}"/>
              </a:ext>
            </a:extLst>
          </p:cNvPr>
          <p:cNvSpPr/>
          <p:nvPr/>
        </p:nvSpPr>
        <p:spPr>
          <a:xfrm flipH="1">
            <a:off x="3685881" y="2600534"/>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42" name="Straight Arrow Connector 41">
            <a:extLst>
              <a:ext uri="{FF2B5EF4-FFF2-40B4-BE49-F238E27FC236}">
                <a16:creationId xmlns:a16="http://schemas.microsoft.com/office/drawing/2014/main" id="{68E8F9C1-FDE6-4E02-A5BA-A7836AC0AB99}"/>
              </a:ext>
            </a:extLst>
          </p:cNvPr>
          <p:cNvCxnSpPr>
            <a:cxnSpLocks/>
          </p:cNvCxnSpPr>
          <p:nvPr/>
        </p:nvCxnSpPr>
        <p:spPr>
          <a:xfrm>
            <a:off x="4126541" y="2808220"/>
            <a:ext cx="215995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26FD87B5-C0D1-4353-B767-F837A61FC08E}"/>
              </a:ext>
            </a:extLst>
          </p:cNvPr>
          <p:cNvSpPr/>
          <p:nvPr/>
        </p:nvSpPr>
        <p:spPr>
          <a:xfrm>
            <a:off x="2815941" y="3224093"/>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Select the criteria on the three levels</a:t>
            </a:r>
            <a:endParaRPr lang="en-US" sz="1100" b="1" dirty="0">
              <a:solidFill>
                <a:schemeClr val="tx1"/>
              </a:solidFill>
            </a:endParaRPr>
          </a:p>
        </p:txBody>
      </p:sp>
      <p:sp>
        <p:nvSpPr>
          <p:cNvPr id="45" name="Rectangle 44">
            <a:extLst>
              <a:ext uri="{FF2B5EF4-FFF2-40B4-BE49-F238E27FC236}">
                <a16:creationId xmlns:a16="http://schemas.microsoft.com/office/drawing/2014/main" id="{37E84346-84E5-44B5-B3EC-AC0EF0A5A8FB}"/>
              </a:ext>
            </a:extLst>
          </p:cNvPr>
          <p:cNvSpPr/>
          <p:nvPr/>
        </p:nvSpPr>
        <p:spPr>
          <a:xfrm flipH="1">
            <a:off x="10856301" y="3172475"/>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cxnSp>
        <p:nvCxnSpPr>
          <p:cNvPr id="46" name="Straight Arrow Connector 45">
            <a:extLst>
              <a:ext uri="{FF2B5EF4-FFF2-40B4-BE49-F238E27FC236}">
                <a16:creationId xmlns:a16="http://schemas.microsoft.com/office/drawing/2014/main" id="{D587D6F9-EB76-4755-BF98-1BD9E96CE179}"/>
              </a:ext>
            </a:extLst>
          </p:cNvPr>
          <p:cNvCxnSpPr>
            <a:cxnSpLocks/>
            <a:stCxn id="45" idx="3"/>
          </p:cNvCxnSpPr>
          <p:nvPr/>
        </p:nvCxnSpPr>
        <p:spPr>
          <a:xfrm flipH="1">
            <a:off x="9155431" y="3380412"/>
            <a:ext cx="1700870" cy="60865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CCA769CB-35A4-403E-B3E6-BCA9736253D4}"/>
              </a:ext>
            </a:extLst>
          </p:cNvPr>
          <p:cNvSpPr/>
          <p:nvPr/>
        </p:nvSpPr>
        <p:spPr>
          <a:xfrm>
            <a:off x="9949872" y="2038197"/>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Save</a:t>
            </a:r>
            <a:r>
              <a:rPr lang="en-US" sz="1100" dirty="0">
                <a:solidFill>
                  <a:schemeClr val="tx1"/>
                </a:solidFill>
              </a:rPr>
              <a:t> to confirm the changes</a:t>
            </a:r>
            <a:endParaRPr lang="en-US" sz="1100" b="1" dirty="0">
              <a:solidFill>
                <a:schemeClr val="tx1"/>
              </a:solidFill>
            </a:endParaRPr>
          </a:p>
        </p:txBody>
      </p:sp>
      <p:sp>
        <p:nvSpPr>
          <p:cNvPr id="48" name="Rectangle 47">
            <a:extLst>
              <a:ext uri="{FF2B5EF4-FFF2-40B4-BE49-F238E27FC236}">
                <a16:creationId xmlns:a16="http://schemas.microsoft.com/office/drawing/2014/main" id="{88DBED17-4B78-4D1D-9998-D35972994ED2}"/>
              </a:ext>
            </a:extLst>
          </p:cNvPr>
          <p:cNvSpPr/>
          <p:nvPr/>
        </p:nvSpPr>
        <p:spPr>
          <a:xfrm>
            <a:off x="10578278" y="4550354"/>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By default the “</a:t>
            </a:r>
            <a:r>
              <a:rPr lang="en-US" sz="1100" b="1" dirty="0">
                <a:solidFill>
                  <a:schemeClr val="tx1"/>
                </a:solidFill>
              </a:rPr>
              <a:t>Picking Path</a:t>
            </a:r>
            <a:r>
              <a:rPr lang="en-US" sz="1100" dirty="0">
                <a:solidFill>
                  <a:schemeClr val="tx1"/>
                </a:solidFill>
              </a:rPr>
              <a:t>” is chosen as the first </a:t>
            </a:r>
            <a:r>
              <a:rPr lang="en-US" sz="1100" b="1" dirty="0">
                <a:solidFill>
                  <a:schemeClr val="tx1"/>
                </a:solidFill>
              </a:rPr>
              <a:t>boxing</a:t>
            </a:r>
            <a:r>
              <a:rPr lang="en-US" sz="1100" dirty="0">
                <a:solidFill>
                  <a:schemeClr val="tx1"/>
                </a:solidFill>
              </a:rPr>
              <a:t> criteria</a:t>
            </a:r>
            <a:endParaRPr lang="en-US" sz="1100" b="1" dirty="0">
              <a:solidFill>
                <a:schemeClr val="tx1"/>
              </a:solidFill>
            </a:endParaRPr>
          </a:p>
        </p:txBody>
      </p:sp>
      <p:pic>
        <p:nvPicPr>
          <p:cNvPr id="10" name="Picture 9">
            <a:extLst>
              <a:ext uri="{FF2B5EF4-FFF2-40B4-BE49-F238E27FC236}">
                <a16:creationId xmlns:a16="http://schemas.microsoft.com/office/drawing/2014/main" id="{99F83E6A-F62D-410D-88DB-1C22F9129F4C}"/>
              </a:ext>
            </a:extLst>
          </p:cNvPr>
          <p:cNvPicPr>
            <a:picLocks noChangeAspect="1"/>
          </p:cNvPicPr>
          <p:nvPr/>
        </p:nvPicPr>
        <p:blipFill>
          <a:blip r:embed="rId5"/>
          <a:stretch>
            <a:fillRect/>
          </a:stretch>
        </p:blipFill>
        <p:spPr>
          <a:xfrm>
            <a:off x="314550" y="3897799"/>
            <a:ext cx="2268630" cy="1161110"/>
          </a:xfrm>
          <a:prstGeom prst="rect">
            <a:avLst/>
          </a:prstGeom>
        </p:spPr>
      </p:pic>
      <p:sp>
        <p:nvSpPr>
          <p:cNvPr id="50" name="Rectangle 49">
            <a:extLst>
              <a:ext uri="{FF2B5EF4-FFF2-40B4-BE49-F238E27FC236}">
                <a16:creationId xmlns:a16="http://schemas.microsoft.com/office/drawing/2014/main" id="{1FEDD22B-BE0C-4EA3-A39F-FE946F29F609}"/>
              </a:ext>
            </a:extLst>
          </p:cNvPr>
          <p:cNvSpPr/>
          <p:nvPr/>
        </p:nvSpPr>
        <p:spPr>
          <a:xfrm flipH="1">
            <a:off x="1778310" y="2382042"/>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51" name="Straight Arrow Connector 50">
            <a:extLst>
              <a:ext uri="{FF2B5EF4-FFF2-40B4-BE49-F238E27FC236}">
                <a16:creationId xmlns:a16="http://schemas.microsoft.com/office/drawing/2014/main" id="{A8017A2F-F3E5-4FD4-A4E0-E59A0B3FD5B4}"/>
              </a:ext>
            </a:extLst>
          </p:cNvPr>
          <p:cNvCxnSpPr>
            <a:cxnSpLocks/>
            <a:stCxn id="50" idx="2"/>
          </p:cNvCxnSpPr>
          <p:nvPr/>
        </p:nvCxnSpPr>
        <p:spPr>
          <a:xfrm flipH="1">
            <a:off x="966699" y="2797915"/>
            <a:ext cx="1031941" cy="205346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5D721109-C9C5-45B9-BF35-143A4506F289}"/>
              </a:ext>
            </a:extLst>
          </p:cNvPr>
          <p:cNvSpPr/>
          <p:nvPr/>
        </p:nvSpPr>
        <p:spPr>
          <a:xfrm>
            <a:off x="311399" y="2389640"/>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Order Box</a:t>
            </a:r>
            <a:r>
              <a:rPr lang="en-US" sz="1100" dirty="0">
                <a:solidFill>
                  <a:schemeClr val="tx1"/>
                </a:solidFill>
              </a:rPr>
              <a:t> on the side menu bar</a:t>
            </a:r>
            <a:endParaRPr lang="en-US" sz="1100" b="1" dirty="0">
              <a:solidFill>
                <a:schemeClr val="tx1"/>
              </a:solidFill>
            </a:endParaRPr>
          </a:p>
        </p:txBody>
      </p:sp>
    </p:spTree>
    <p:extLst>
      <p:ext uri="{BB962C8B-B14F-4D97-AF65-F5344CB8AC3E}">
        <p14:creationId xmlns:p14="http://schemas.microsoft.com/office/powerpoint/2010/main" val="424831514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2E610B-83CC-4E7C-98E4-831259CFA12F}"/>
              </a:ext>
            </a:extLst>
          </p:cNvPr>
          <p:cNvPicPr>
            <a:picLocks noChangeAspect="1"/>
          </p:cNvPicPr>
          <p:nvPr/>
        </p:nvPicPr>
        <p:blipFill>
          <a:blip r:embed="rId2"/>
          <a:stretch>
            <a:fillRect/>
          </a:stretch>
        </p:blipFill>
        <p:spPr>
          <a:xfrm>
            <a:off x="4495673" y="2109114"/>
            <a:ext cx="5792153" cy="2961809"/>
          </a:xfrm>
          <a:prstGeom prst="rect">
            <a:avLst/>
          </a:prstGeom>
        </p:spPr>
      </p:pic>
      <p:sp>
        <p:nvSpPr>
          <p:cNvPr id="9" name="Rectangle 8"/>
          <p:cNvSpPr/>
          <p:nvPr/>
        </p:nvSpPr>
        <p:spPr>
          <a:xfrm>
            <a:off x="208158"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Trolley Preference</a:t>
            </a:r>
          </a:p>
        </p:txBody>
      </p:sp>
      <p:sp>
        <p:nvSpPr>
          <p:cNvPr id="17" name="Rectangle 16">
            <a:extLst>
              <a:ext uri="{FF2B5EF4-FFF2-40B4-BE49-F238E27FC236}">
                <a16:creationId xmlns:a16="http://schemas.microsoft.com/office/drawing/2014/main" id="{CFD4350B-AF5D-435E-8F01-EA82D488874B}"/>
              </a:ext>
            </a:extLst>
          </p:cNvPr>
          <p:cNvSpPr/>
          <p:nvPr/>
        </p:nvSpPr>
        <p:spPr>
          <a:xfrm>
            <a:off x="219587" y="951121"/>
            <a:ext cx="11669291" cy="1055725"/>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The </a:t>
            </a:r>
            <a:r>
              <a:rPr lang="en-US" sz="1200" b="1" dirty="0">
                <a:solidFill>
                  <a:schemeClr val="tx1"/>
                </a:solidFill>
              </a:rPr>
              <a:t>Order</a:t>
            </a:r>
            <a:r>
              <a:rPr lang="en-US" sz="1200" dirty="0">
                <a:solidFill>
                  <a:schemeClr val="tx1"/>
                </a:solidFill>
              </a:rPr>
              <a:t> for choosing a Trolley for the boxes which have been processed</a:t>
            </a:r>
          </a:p>
          <a:p>
            <a:pPr marL="171450" indent="-171450">
              <a:buFont typeface="Arial" panose="020B0604020202020204" pitchFamily="34" charset="0"/>
              <a:buChar char="•"/>
            </a:pPr>
            <a:r>
              <a:rPr lang="en-US" sz="1200" b="1" dirty="0">
                <a:solidFill>
                  <a:schemeClr val="tx1"/>
                </a:solidFill>
              </a:rPr>
              <a:t>First Picking Area </a:t>
            </a:r>
            <a:r>
              <a:rPr lang="en-US" sz="1200" dirty="0">
                <a:solidFill>
                  <a:schemeClr val="tx1"/>
                </a:solidFill>
              </a:rPr>
              <a:t>– The items are sorted by the picking area and assigned to the trolley</a:t>
            </a:r>
          </a:p>
          <a:p>
            <a:pPr marL="171450" indent="-171450">
              <a:buFont typeface="Arial" panose="020B0604020202020204" pitchFamily="34" charset="0"/>
              <a:buChar char="•"/>
            </a:pPr>
            <a:r>
              <a:rPr lang="en-US" sz="1200" b="1" dirty="0">
                <a:solidFill>
                  <a:schemeClr val="tx1"/>
                </a:solidFill>
              </a:rPr>
              <a:t>First Picking Location</a:t>
            </a:r>
            <a:r>
              <a:rPr lang="en-US" sz="1200" dirty="0">
                <a:solidFill>
                  <a:schemeClr val="tx1"/>
                </a:solidFill>
              </a:rPr>
              <a:t>– The items are sorted by the picking location and assigned to the trolley</a:t>
            </a:r>
          </a:p>
          <a:p>
            <a:pPr marL="171450" indent="-171450">
              <a:buFont typeface="Arial" panose="020B0604020202020204" pitchFamily="34" charset="0"/>
              <a:buChar char="•"/>
            </a:pPr>
            <a:r>
              <a:rPr lang="en-US" sz="1200" b="1" dirty="0">
                <a:solidFill>
                  <a:schemeClr val="tx1"/>
                </a:solidFill>
              </a:rPr>
              <a:t>Number of Lines</a:t>
            </a:r>
            <a:r>
              <a:rPr lang="en-US" sz="1200" dirty="0">
                <a:solidFill>
                  <a:schemeClr val="tx1"/>
                </a:solidFill>
              </a:rPr>
              <a:t>– Boxes to be assigned a trolley are sorted with the descending number of picking lines in them</a:t>
            </a:r>
          </a:p>
          <a:p>
            <a:pPr marL="171450" indent="-171450">
              <a:buFont typeface="Arial" panose="020B0604020202020204" pitchFamily="34" charset="0"/>
              <a:buChar char="•"/>
            </a:pPr>
            <a:r>
              <a:rPr lang="en-US" sz="1200" b="1" dirty="0">
                <a:solidFill>
                  <a:schemeClr val="tx1"/>
                </a:solidFill>
              </a:rPr>
              <a:t>Number of Visited Picking Area </a:t>
            </a:r>
            <a:r>
              <a:rPr lang="en-US" sz="1200" dirty="0">
                <a:solidFill>
                  <a:schemeClr val="tx1"/>
                </a:solidFill>
              </a:rPr>
              <a:t>- The items are sorted by the most frequently visited picking areas and assigned to the trolley</a:t>
            </a:r>
          </a:p>
        </p:txBody>
      </p:sp>
      <p:sp>
        <p:nvSpPr>
          <p:cNvPr id="40" name="Rectangle 39">
            <a:extLst>
              <a:ext uri="{FF2B5EF4-FFF2-40B4-BE49-F238E27FC236}">
                <a16:creationId xmlns:a16="http://schemas.microsoft.com/office/drawing/2014/main" id="{26E27CCB-34FC-443C-9DC0-AC5FBDF11876}"/>
              </a:ext>
            </a:extLst>
          </p:cNvPr>
          <p:cNvSpPr/>
          <p:nvPr/>
        </p:nvSpPr>
        <p:spPr>
          <a:xfrm>
            <a:off x="219587" y="5608017"/>
            <a:ext cx="11657863" cy="609903"/>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Four preferences can be set at one time. If the first criteria is picking location, the second criteria is picking area, the boxes with the nearest area in same location will be processed for the trolley</a:t>
            </a:r>
          </a:p>
        </p:txBody>
      </p:sp>
      <p:pic>
        <p:nvPicPr>
          <p:cNvPr id="41" name="Graphic 40" descr="Lightbulb">
            <a:extLst>
              <a:ext uri="{FF2B5EF4-FFF2-40B4-BE49-F238E27FC236}">
                <a16:creationId xmlns:a16="http://schemas.microsoft.com/office/drawing/2014/main" id="{16C7AD6A-925D-4EF7-99EC-4FC588664D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6" y="5295003"/>
            <a:ext cx="313014" cy="313014"/>
          </a:xfrm>
          <a:prstGeom prst="rect">
            <a:avLst/>
          </a:prstGeom>
        </p:spPr>
      </p:pic>
      <p:sp>
        <p:nvSpPr>
          <p:cNvPr id="34" name="Rectangle 33">
            <a:extLst>
              <a:ext uri="{FF2B5EF4-FFF2-40B4-BE49-F238E27FC236}">
                <a16:creationId xmlns:a16="http://schemas.microsoft.com/office/drawing/2014/main" id="{8ABD71AB-EB3A-4883-BD64-C099EA041CA2}"/>
              </a:ext>
            </a:extLst>
          </p:cNvPr>
          <p:cNvSpPr/>
          <p:nvPr/>
        </p:nvSpPr>
        <p:spPr>
          <a:xfrm flipH="1">
            <a:off x="3960201" y="2760554"/>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2</a:t>
            </a:r>
          </a:p>
        </p:txBody>
      </p:sp>
      <p:cxnSp>
        <p:nvCxnSpPr>
          <p:cNvPr id="42" name="Straight Arrow Connector 41">
            <a:extLst>
              <a:ext uri="{FF2B5EF4-FFF2-40B4-BE49-F238E27FC236}">
                <a16:creationId xmlns:a16="http://schemas.microsoft.com/office/drawing/2014/main" id="{68E8F9C1-FDE6-4E02-A5BA-A7836AC0AB99}"/>
              </a:ext>
            </a:extLst>
          </p:cNvPr>
          <p:cNvCxnSpPr>
            <a:cxnSpLocks/>
          </p:cNvCxnSpPr>
          <p:nvPr/>
        </p:nvCxnSpPr>
        <p:spPr>
          <a:xfrm>
            <a:off x="4400861" y="2968240"/>
            <a:ext cx="215995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26FD87B5-C0D1-4353-B767-F837A61FC08E}"/>
              </a:ext>
            </a:extLst>
          </p:cNvPr>
          <p:cNvSpPr/>
          <p:nvPr/>
        </p:nvSpPr>
        <p:spPr>
          <a:xfrm>
            <a:off x="3090261" y="3384113"/>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Select the criteria on the three levels</a:t>
            </a:r>
            <a:endParaRPr lang="en-US" sz="1100" b="1" dirty="0">
              <a:solidFill>
                <a:schemeClr val="tx1"/>
              </a:solidFill>
            </a:endParaRPr>
          </a:p>
        </p:txBody>
      </p:sp>
      <p:sp>
        <p:nvSpPr>
          <p:cNvPr id="45" name="Rectangle 44">
            <a:extLst>
              <a:ext uri="{FF2B5EF4-FFF2-40B4-BE49-F238E27FC236}">
                <a16:creationId xmlns:a16="http://schemas.microsoft.com/office/drawing/2014/main" id="{37E84346-84E5-44B5-B3EC-AC0EF0A5A8FB}"/>
              </a:ext>
            </a:extLst>
          </p:cNvPr>
          <p:cNvSpPr/>
          <p:nvPr/>
        </p:nvSpPr>
        <p:spPr>
          <a:xfrm flipH="1">
            <a:off x="11130621" y="3332495"/>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3</a:t>
            </a:r>
          </a:p>
        </p:txBody>
      </p:sp>
      <p:cxnSp>
        <p:nvCxnSpPr>
          <p:cNvPr id="46" name="Straight Arrow Connector 45">
            <a:extLst>
              <a:ext uri="{FF2B5EF4-FFF2-40B4-BE49-F238E27FC236}">
                <a16:creationId xmlns:a16="http://schemas.microsoft.com/office/drawing/2014/main" id="{D587D6F9-EB76-4755-BF98-1BD9E96CE179}"/>
              </a:ext>
            </a:extLst>
          </p:cNvPr>
          <p:cNvCxnSpPr>
            <a:cxnSpLocks/>
            <a:stCxn id="45" idx="3"/>
          </p:cNvCxnSpPr>
          <p:nvPr/>
        </p:nvCxnSpPr>
        <p:spPr>
          <a:xfrm flipH="1">
            <a:off x="9792425" y="3540432"/>
            <a:ext cx="1338196" cy="96164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CCA769CB-35A4-403E-B3E6-BCA9736253D4}"/>
              </a:ext>
            </a:extLst>
          </p:cNvPr>
          <p:cNvSpPr/>
          <p:nvPr/>
        </p:nvSpPr>
        <p:spPr>
          <a:xfrm>
            <a:off x="10695651" y="4024002"/>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Save</a:t>
            </a:r>
            <a:r>
              <a:rPr lang="en-US" sz="1100" dirty="0">
                <a:solidFill>
                  <a:schemeClr val="tx1"/>
                </a:solidFill>
              </a:rPr>
              <a:t> to confirm the changes</a:t>
            </a:r>
            <a:endParaRPr lang="en-US" sz="1100" b="1" dirty="0">
              <a:solidFill>
                <a:schemeClr val="tx1"/>
              </a:solidFill>
            </a:endParaRPr>
          </a:p>
        </p:txBody>
      </p:sp>
      <p:sp>
        <p:nvSpPr>
          <p:cNvPr id="48" name="Rectangle 47">
            <a:extLst>
              <a:ext uri="{FF2B5EF4-FFF2-40B4-BE49-F238E27FC236}">
                <a16:creationId xmlns:a16="http://schemas.microsoft.com/office/drawing/2014/main" id="{88DBED17-4B78-4D1D-9998-D35972994ED2}"/>
              </a:ext>
            </a:extLst>
          </p:cNvPr>
          <p:cNvSpPr/>
          <p:nvPr/>
        </p:nvSpPr>
        <p:spPr>
          <a:xfrm>
            <a:off x="208158" y="6305830"/>
            <a:ext cx="5289673" cy="335395"/>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By default the “</a:t>
            </a:r>
            <a:r>
              <a:rPr lang="en-US" sz="1100" b="1" dirty="0">
                <a:solidFill>
                  <a:schemeClr val="tx1"/>
                </a:solidFill>
              </a:rPr>
              <a:t>First Picking Area</a:t>
            </a:r>
            <a:r>
              <a:rPr lang="en-US" sz="1100" dirty="0">
                <a:solidFill>
                  <a:schemeClr val="tx1"/>
                </a:solidFill>
              </a:rPr>
              <a:t>” is chosen as the first </a:t>
            </a:r>
            <a:r>
              <a:rPr lang="en-US" sz="1100" b="1" dirty="0">
                <a:solidFill>
                  <a:schemeClr val="tx1"/>
                </a:solidFill>
              </a:rPr>
              <a:t>Trolley Building</a:t>
            </a:r>
            <a:r>
              <a:rPr lang="en-US" sz="1100" dirty="0">
                <a:solidFill>
                  <a:schemeClr val="tx1"/>
                </a:solidFill>
              </a:rPr>
              <a:t> criteria</a:t>
            </a:r>
            <a:endParaRPr lang="en-US" sz="1100" b="1" dirty="0">
              <a:solidFill>
                <a:schemeClr val="tx1"/>
              </a:solidFill>
            </a:endParaRPr>
          </a:p>
        </p:txBody>
      </p:sp>
      <p:pic>
        <p:nvPicPr>
          <p:cNvPr id="5" name="Picture 4">
            <a:extLst>
              <a:ext uri="{FF2B5EF4-FFF2-40B4-BE49-F238E27FC236}">
                <a16:creationId xmlns:a16="http://schemas.microsoft.com/office/drawing/2014/main" id="{781EA141-79C3-48A7-92F8-47BD9EED5233}"/>
              </a:ext>
            </a:extLst>
          </p:cNvPr>
          <p:cNvPicPr>
            <a:picLocks noChangeAspect="1"/>
          </p:cNvPicPr>
          <p:nvPr/>
        </p:nvPicPr>
        <p:blipFill>
          <a:blip r:embed="rId5"/>
          <a:stretch>
            <a:fillRect/>
          </a:stretch>
        </p:blipFill>
        <p:spPr>
          <a:xfrm>
            <a:off x="314550" y="3240249"/>
            <a:ext cx="2426955" cy="1229744"/>
          </a:xfrm>
          <a:prstGeom prst="rect">
            <a:avLst/>
          </a:prstGeom>
        </p:spPr>
      </p:pic>
      <p:sp>
        <p:nvSpPr>
          <p:cNvPr id="18" name="Rectangle 17">
            <a:extLst>
              <a:ext uri="{FF2B5EF4-FFF2-40B4-BE49-F238E27FC236}">
                <a16:creationId xmlns:a16="http://schemas.microsoft.com/office/drawing/2014/main" id="{1701AB3C-E458-4E63-BB26-1B16F77227C5}"/>
              </a:ext>
            </a:extLst>
          </p:cNvPr>
          <p:cNvSpPr/>
          <p:nvPr/>
        </p:nvSpPr>
        <p:spPr>
          <a:xfrm flipH="1">
            <a:off x="1727593" y="2300200"/>
            <a:ext cx="440660" cy="4158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19" name="Straight Arrow Connector 18">
            <a:extLst>
              <a:ext uri="{FF2B5EF4-FFF2-40B4-BE49-F238E27FC236}">
                <a16:creationId xmlns:a16="http://schemas.microsoft.com/office/drawing/2014/main" id="{78DD22A0-2C4C-4F39-9913-0E2BCFC59312}"/>
              </a:ext>
            </a:extLst>
          </p:cNvPr>
          <p:cNvCxnSpPr>
            <a:cxnSpLocks/>
            <a:stCxn id="18" idx="2"/>
          </p:cNvCxnSpPr>
          <p:nvPr/>
        </p:nvCxnSpPr>
        <p:spPr>
          <a:xfrm flipH="1">
            <a:off x="1261007" y="2716073"/>
            <a:ext cx="686916" cy="155006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F15C47FA-1A90-4BED-BF00-FDCCC7D1C26D}"/>
              </a:ext>
            </a:extLst>
          </p:cNvPr>
          <p:cNvSpPr/>
          <p:nvPr/>
        </p:nvSpPr>
        <p:spPr>
          <a:xfrm>
            <a:off x="322181" y="2298038"/>
            <a:ext cx="1310600" cy="898256"/>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Select the criteria on the three levels</a:t>
            </a:r>
            <a:endParaRPr lang="en-US" sz="1100" b="1" dirty="0">
              <a:solidFill>
                <a:schemeClr val="tx1"/>
              </a:solidFill>
            </a:endParaRPr>
          </a:p>
        </p:txBody>
      </p:sp>
    </p:spTree>
    <p:extLst>
      <p:ext uri="{BB962C8B-B14F-4D97-AF65-F5344CB8AC3E}">
        <p14:creationId xmlns:p14="http://schemas.microsoft.com/office/powerpoint/2010/main" val="223226874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133E515-F543-4216-B71C-E347CA59D8E8}"/>
              </a:ext>
            </a:extLst>
          </p:cNvPr>
          <p:cNvPicPr>
            <a:picLocks noChangeAspect="1"/>
          </p:cNvPicPr>
          <p:nvPr/>
        </p:nvPicPr>
        <p:blipFill>
          <a:blip r:embed="rId2"/>
          <a:stretch>
            <a:fillRect/>
          </a:stretch>
        </p:blipFill>
        <p:spPr>
          <a:xfrm>
            <a:off x="6896926" y="4780997"/>
            <a:ext cx="3808286" cy="1390684"/>
          </a:xfrm>
          <a:prstGeom prst="rect">
            <a:avLst/>
          </a:prstGeom>
        </p:spPr>
      </p:pic>
      <p:pic>
        <p:nvPicPr>
          <p:cNvPr id="25" name="Picture 24">
            <a:extLst>
              <a:ext uri="{FF2B5EF4-FFF2-40B4-BE49-F238E27FC236}">
                <a16:creationId xmlns:a16="http://schemas.microsoft.com/office/drawing/2014/main" id="{FE700E27-45A1-460B-9E01-EE0469D2CF8E}"/>
              </a:ext>
            </a:extLst>
          </p:cNvPr>
          <p:cNvPicPr>
            <a:picLocks noChangeAspect="1"/>
          </p:cNvPicPr>
          <p:nvPr/>
        </p:nvPicPr>
        <p:blipFill>
          <a:blip r:embed="rId3"/>
          <a:stretch>
            <a:fillRect/>
          </a:stretch>
        </p:blipFill>
        <p:spPr>
          <a:xfrm>
            <a:off x="309856" y="4488824"/>
            <a:ext cx="5133469" cy="1637459"/>
          </a:xfrm>
          <a:prstGeom prst="rect">
            <a:avLst/>
          </a:prstGeom>
        </p:spPr>
      </p:pic>
      <p:pic>
        <p:nvPicPr>
          <p:cNvPr id="11" name="Picture 10">
            <a:extLst>
              <a:ext uri="{FF2B5EF4-FFF2-40B4-BE49-F238E27FC236}">
                <a16:creationId xmlns:a16="http://schemas.microsoft.com/office/drawing/2014/main" id="{C63DBA8E-3E45-4979-8673-1640FC042E1F}"/>
              </a:ext>
            </a:extLst>
          </p:cNvPr>
          <p:cNvPicPr>
            <a:picLocks noChangeAspect="1"/>
          </p:cNvPicPr>
          <p:nvPr/>
        </p:nvPicPr>
        <p:blipFill>
          <a:blip r:embed="rId4"/>
          <a:stretch>
            <a:fillRect/>
          </a:stretch>
        </p:blipFill>
        <p:spPr>
          <a:xfrm>
            <a:off x="940464" y="2876215"/>
            <a:ext cx="8271510" cy="1191609"/>
          </a:xfrm>
          <a:prstGeom prst="rect">
            <a:avLst/>
          </a:prstGeom>
        </p:spPr>
      </p:pic>
      <p:pic>
        <p:nvPicPr>
          <p:cNvPr id="2" name="Picture 1">
            <a:extLst>
              <a:ext uri="{FF2B5EF4-FFF2-40B4-BE49-F238E27FC236}">
                <a16:creationId xmlns:a16="http://schemas.microsoft.com/office/drawing/2014/main" id="{44521FD2-BBA6-4B3C-8803-FB0E824F0370}"/>
              </a:ext>
            </a:extLst>
          </p:cNvPr>
          <p:cNvPicPr>
            <a:picLocks noChangeAspect="1"/>
          </p:cNvPicPr>
          <p:nvPr/>
        </p:nvPicPr>
        <p:blipFill>
          <a:blip r:embed="rId5"/>
          <a:stretch>
            <a:fillRect/>
          </a:stretch>
        </p:blipFill>
        <p:spPr>
          <a:xfrm>
            <a:off x="8511350" y="868326"/>
            <a:ext cx="2834609" cy="1210536"/>
          </a:xfrm>
          <a:prstGeom prst="rect">
            <a:avLst/>
          </a:prstGeom>
        </p:spPr>
      </p:pic>
      <p:sp>
        <p:nvSpPr>
          <p:cNvPr id="9" name="Rectangle 8"/>
          <p:cNvSpPr/>
          <p:nvPr/>
        </p:nvSpPr>
        <p:spPr>
          <a:xfrm>
            <a:off x="208157" y="206849"/>
            <a:ext cx="11669292" cy="61090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Distribution Center – Users</a:t>
            </a:r>
          </a:p>
        </p:txBody>
      </p:sp>
      <p:sp>
        <p:nvSpPr>
          <p:cNvPr id="18" name="TextBox 17"/>
          <p:cNvSpPr txBox="1"/>
          <p:nvPr/>
        </p:nvSpPr>
        <p:spPr>
          <a:xfrm>
            <a:off x="208157" y="1068765"/>
            <a:ext cx="7493542" cy="1754326"/>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Each DC will have two user roles; The </a:t>
            </a:r>
            <a:r>
              <a:rPr lang="en-US" sz="1200" b="1" dirty="0">
                <a:solidFill>
                  <a:srgbClr val="626469"/>
                </a:solidFill>
                <a:latin typeface="Arial"/>
              </a:rPr>
              <a:t>DC Admin </a:t>
            </a:r>
            <a:r>
              <a:rPr lang="en-US" sz="1200" dirty="0">
                <a:solidFill>
                  <a:srgbClr val="626469"/>
                </a:solidFill>
                <a:latin typeface="Arial"/>
              </a:rPr>
              <a:t>and the </a:t>
            </a:r>
            <a:r>
              <a:rPr lang="en-US" sz="1200" b="1" dirty="0">
                <a:solidFill>
                  <a:srgbClr val="626469"/>
                </a:solidFill>
                <a:latin typeface="Arial"/>
              </a:rPr>
              <a:t>DC Pre-Pack lead </a:t>
            </a:r>
            <a:r>
              <a:rPr lang="en-US" sz="1200" dirty="0">
                <a:solidFill>
                  <a:srgbClr val="626469"/>
                </a:solidFill>
                <a:latin typeface="Arial"/>
              </a:rPr>
              <a:t>who will be responsible for the various activities around the Pre-Pack process</a:t>
            </a:r>
          </a:p>
          <a:p>
            <a:pPr marL="380990" indent="-380990" algn="just" defTabSz="609585">
              <a:buClr>
                <a:srgbClr val="3DCD58"/>
              </a:buClr>
            </a:pP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The </a:t>
            </a:r>
            <a:r>
              <a:rPr lang="en-US" sz="1200" b="1" dirty="0">
                <a:solidFill>
                  <a:srgbClr val="626469"/>
                </a:solidFill>
                <a:latin typeface="Arial"/>
              </a:rPr>
              <a:t>System Admin </a:t>
            </a:r>
            <a:r>
              <a:rPr lang="en-US" sz="1200" dirty="0">
                <a:solidFill>
                  <a:srgbClr val="626469"/>
                </a:solidFill>
                <a:latin typeface="Arial"/>
              </a:rPr>
              <a:t>has all the rights across the application and has the privilege to add the Pre-Pack Lead and the DC Lead and provide them the required accesses</a:t>
            </a:r>
          </a:p>
          <a:p>
            <a:pPr marL="0" indent="0" algn="just" defTabSz="609585">
              <a:buClr>
                <a:srgbClr val="3DCD58"/>
              </a:buClr>
              <a:buNone/>
            </a:pP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The roles and responsibilities of both the roles can be controlled through the </a:t>
            </a:r>
            <a:r>
              <a:rPr lang="en-US" sz="1200" b="1" dirty="0">
                <a:solidFill>
                  <a:srgbClr val="626469"/>
                </a:solidFill>
                <a:latin typeface="Arial"/>
              </a:rPr>
              <a:t>Access Control </a:t>
            </a:r>
            <a:r>
              <a:rPr lang="en-US" sz="1200" dirty="0">
                <a:solidFill>
                  <a:srgbClr val="626469"/>
                </a:solidFill>
                <a:latin typeface="Arial"/>
              </a:rPr>
              <a:t>function in the Back Office</a:t>
            </a:r>
          </a:p>
          <a:p>
            <a:pPr marL="380990" indent="-380990" algn="just" defTabSz="609585">
              <a:buClr>
                <a:srgbClr val="3DCD58"/>
              </a:buClr>
            </a:pPr>
            <a:endParaRPr lang="en-US" sz="1200" dirty="0">
              <a:solidFill>
                <a:srgbClr val="626469"/>
              </a:solidFill>
              <a:latin typeface="Arial"/>
            </a:endParaRPr>
          </a:p>
        </p:txBody>
      </p:sp>
      <p:sp>
        <p:nvSpPr>
          <p:cNvPr id="6" name="Rectangle: Rounded Corners 5">
            <a:extLst>
              <a:ext uri="{FF2B5EF4-FFF2-40B4-BE49-F238E27FC236}">
                <a16:creationId xmlns:a16="http://schemas.microsoft.com/office/drawing/2014/main" id="{2BDA83DF-13C5-4E32-A733-2693B8D4F277}"/>
              </a:ext>
            </a:extLst>
          </p:cNvPr>
          <p:cNvSpPr/>
          <p:nvPr/>
        </p:nvSpPr>
        <p:spPr>
          <a:xfrm>
            <a:off x="8365932" y="1640264"/>
            <a:ext cx="2655523" cy="47134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0F6194C0-E73A-4B3B-81AD-7010F5A20A44}"/>
              </a:ext>
            </a:extLst>
          </p:cNvPr>
          <p:cNvCxnSpPr>
            <a:cxnSpLocks/>
            <a:stCxn id="6" idx="2"/>
            <a:endCxn id="23" idx="1"/>
          </p:cNvCxnSpPr>
          <p:nvPr/>
        </p:nvCxnSpPr>
        <p:spPr>
          <a:xfrm>
            <a:off x="9693694" y="2111604"/>
            <a:ext cx="284577" cy="3907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9936C595-CF36-4F61-8AF0-81E85973F1E7}"/>
              </a:ext>
            </a:extLst>
          </p:cNvPr>
          <p:cNvSpPr/>
          <p:nvPr/>
        </p:nvSpPr>
        <p:spPr>
          <a:xfrm>
            <a:off x="7701699" y="3121470"/>
            <a:ext cx="1750911" cy="84274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CABCB1C-EFCE-41DB-9F56-E0C149E2B0C9}"/>
              </a:ext>
            </a:extLst>
          </p:cNvPr>
          <p:cNvSpPr txBox="1"/>
          <p:nvPr/>
        </p:nvSpPr>
        <p:spPr>
          <a:xfrm>
            <a:off x="10125573" y="4074504"/>
            <a:ext cx="200557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a:t>
            </a:r>
            <a:r>
              <a:rPr lang="en-US" sz="1200" b="1" dirty="0">
                <a:solidFill>
                  <a:srgbClr val="626469"/>
                </a:solidFill>
                <a:latin typeface="Arial"/>
              </a:rPr>
              <a:t>View Details </a:t>
            </a:r>
            <a:r>
              <a:rPr lang="en-US" sz="1200" dirty="0">
                <a:solidFill>
                  <a:srgbClr val="626469"/>
                </a:solidFill>
                <a:latin typeface="Arial"/>
              </a:rPr>
              <a:t>to view or edit a DC Admin or DC Pre Pack Lead</a:t>
            </a:r>
          </a:p>
        </p:txBody>
      </p:sp>
      <p:sp>
        <p:nvSpPr>
          <p:cNvPr id="16" name="Rectangle 15">
            <a:extLst>
              <a:ext uri="{FF2B5EF4-FFF2-40B4-BE49-F238E27FC236}">
                <a16:creationId xmlns:a16="http://schemas.microsoft.com/office/drawing/2014/main" id="{9850AD97-A5AB-4CA8-966A-B69A56014B6D}"/>
              </a:ext>
            </a:extLst>
          </p:cNvPr>
          <p:cNvSpPr/>
          <p:nvPr/>
        </p:nvSpPr>
        <p:spPr>
          <a:xfrm flipH="1">
            <a:off x="9328055" y="2273273"/>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1</a:t>
            </a:r>
            <a:endParaRPr lang="en-IN" sz="1600" dirty="0">
              <a:solidFill>
                <a:srgbClr val="00B0F0"/>
              </a:solidFill>
              <a:latin typeface="Arial"/>
            </a:endParaRPr>
          </a:p>
        </p:txBody>
      </p:sp>
      <p:sp>
        <p:nvSpPr>
          <p:cNvPr id="17" name="Rectangle 16">
            <a:extLst>
              <a:ext uri="{FF2B5EF4-FFF2-40B4-BE49-F238E27FC236}">
                <a16:creationId xmlns:a16="http://schemas.microsoft.com/office/drawing/2014/main" id="{69BE185B-5F01-4780-8997-4C933D2FC73C}"/>
              </a:ext>
            </a:extLst>
          </p:cNvPr>
          <p:cNvSpPr/>
          <p:nvPr/>
        </p:nvSpPr>
        <p:spPr>
          <a:xfrm flipH="1">
            <a:off x="9835982" y="3488862"/>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2</a:t>
            </a:r>
            <a:endParaRPr lang="en-IN" sz="1600" dirty="0">
              <a:solidFill>
                <a:srgbClr val="00B0F0"/>
              </a:solidFill>
              <a:latin typeface="Arial"/>
            </a:endParaRPr>
          </a:p>
        </p:txBody>
      </p:sp>
      <p:cxnSp>
        <p:nvCxnSpPr>
          <p:cNvPr id="19" name="Straight Arrow Connector 18">
            <a:extLst>
              <a:ext uri="{FF2B5EF4-FFF2-40B4-BE49-F238E27FC236}">
                <a16:creationId xmlns:a16="http://schemas.microsoft.com/office/drawing/2014/main" id="{5EB8EBB8-B238-4B14-BB3A-7AE7FFA8CEB1}"/>
              </a:ext>
            </a:extLst>
          </p:cNvPr>
          <p:cNvCxnSpPr>
            <a:cxnSpLocks/>
            <a:stCxn id="14" idx="3"/>
            <a:endCxn id="15" idx="1"/>
          </p:cNvCxnSpPr>
          <p:nvPr/>
        </p:nvCxnSpPr>
        <p:spPr>
          <a:xfrm>
            <a:off x="9452610" y="3542842"/>
            <a:ext cx="672963" cy="854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Speech Bubble: Rectangle 23">
            <a:extLst>
              <a:ext uri="{FF2B5EF4-FFF2-40B4-BE49-F238E27FC236}">
                <a16:creationId xmlns:a16="http://schemas.microsoft.com/office/drawing/2014/main" id="{AF7AA866-D4E1-46E2-A6E6-C618FD90065D}"/>
              </a:ext>
            </a:extLst>
          </p:cNvPr>
          <p:cNvSpPr/>
          <p:nvPr/>
        </p:nvSpPr>
        <p:spPr>
          <a:xfrm>
            <a:off x="208157" y="4496586"/>
            <a:ext cx="1262424" cy="339365"/>
          </a:xfrm>
          <a:prstGeom prst="wedgeRectCallout">
            <a:avLst>
              <a:gd name="adj1" fmla="val 530248"/>
              <a:gd name="adj2" fmla="val -1180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7DD49EA2-0ED6-4C1B-BE0D-3A89FC0D728F}"/>
              </a:ext>
            </a:extLst>
          </p:cNvPr>
          <p:cNvSpPr txBox="1"/>
          <p:nvPr/>
        </p:nvSpPr>
        <p:spPr>
          <a:xfrm>
            <a:off x="7528530" y="4130000"/>
            <a:ext cx="2005572"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a:t>
            </a:r>
            <a:r>
              <a:rPr lang="en-US" sz="1200" b="1" dirty="0">
                <a:solidFill>
                  <a:srgbClr val="626469"/>
                </a:solidFill>
                <a:latin typeface="Arial"/>
              </a:rPr>
              <a:t>Add User </a:t>
            </a:r>
            <a:r>
              <a:rPr lang="en-US" sz="1200" dirty="0">
                <a:solidFill>
                  <a:srgbClr val="626469"/>
                </a:solidFill>
                <a:latin typeface="Arial"/>
              </a:rPr>
              <a:t>to add a new user</a:t>
            </a:r>
          </a:p>
        </p:txBody>
      </p:sp>
      <p:sp>
        <p:nvSpPr>
          <p:cNvPr id="28" name="Rectangle 27">
            <a:extLst>
              <a:ext uri="{FF2B5EF4-FFF2-40B4-BE49-F238E27FC236}">
                <a16:creationId xmlns:a16="http://schemas.microsoft.com/office/drawing/2014/main" id="{0B81D95C-745A-4046-BD00-FF0FE096F020}"/>
              </a:ext>
            </a:extLst>
          </p:cNvPr>
          <p:cNvSpPr/>
          <p:nvPr/>
        </p:nvSpPr>
        <p:spPr>
          <a:xfrm flipH="1">
            <a:off x="208157" y="3843718"/>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3</a:t>
            </a:r>
            <a:endParaRPr lang="en-IN" sz="1600" dirty="0">
              <a:solidFill>
                <a:srgbClr val="00B0F0"/>
              </a:solidFill>
              <a:latin typeface="Arial"/>
            </a:endParaRPr>
          </a:p>
        </p:txBody>
      </p:sp>
      <p:sp>
        <p:nvSpPr>
          <p:cNvPr id="30" name="TextBox 29">
            <a:extLst>
              <a:ext uri="{FF2B5EF4-FFF2-40B4-BE49-F238E27FC236}">
                <a16:creationId xmlns:a16="http://schemas.microsoft.com/office/drawing/2014/main" id="{7FA26A82-7F29-4016-8904-516DBC93DDC4}"/>
              </a:ext>
            </a:extLst>
          </p:cNvPr>
          <p:cNvSpPr txBox="1"/>
          <p:nvPr/>
        </p:nvSpPr>
        <p:spPr>
          <a:xfrm>
            <a:off x="10869669" y="4835951"/>
            <a:ext cx="1114174" cy="120032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Search for the required person or SESA ID, select them and save</a:t>
            </a:r>
          </a:p>
        </p:txBody>
      </p:sp>
      <p:sp>
        <p:nvSpPr>
          <p:cNvPr id="31" name="Rectangle 30">
            <a:extLst>
              <a:ext uri="{FF2B5EF4-FFF2-40B4-BE49-F238E27FC236}">
                <a16:creationId xmlns:a16="http://schemas.microsoft.com/office/drawing/2014/main" id="{66F58356-F3C0-42F3-8FA2-91A768BF46B0}"/>
              </a:ext>
            </a:extLst>
          </p:cNvPr>
          <p:cNvSpPr/>
          <p:nvPr/>
        </p:nvSpPr>
        <p:spPr>
          <a:xfrm flipH="1">
            <a:off x="10816046" y="6143835"/>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4</a:t>
            </a:r>
            <a:endParaRPr lang="en-IN" sz="1600" dirty="0">
              <a:solidFill>
                <a:srgbClr val="00B0F0"/>
              </a:solidFill>
              <a:latin typeface="Arial"/>
            </a:endParaRPr>
          </a:p>
        </p:txBody>
      </p:sp>
      <p:sp>
        <p:nvSpPr>
          <p:cNvPr id="32" name="Speech Bubble: Rectangle 31">
            <a:extLst>
              <a:ext uri="{FF2B5EF4-FFF2-40B4-BE49-F238E27FC236}">
                <a16:creationId xmlns:a16="http://schemas.microsoft.com/office/drawing/2014/main" id="{E0F941B7-B258-4C02-A309-BB67F97A32F1}"/>
              </a:ext>
            </a:extLst>
          </p:cNvPr>
          <p:cNvSpPr/>
          <p:nvPr/>
        </p:nvSpPr>
        <p:spPr>
          <a:xfrm>
            <a:off x="7873812" y="5699463"/>
            <a:ext cx="1865060" cy="426820"/>
          </a:xfrm>
          <a:prstGeom prst="wedgeRectCallout">
            <a:avLst>
              <a:gd name="adj1" fmla="val 109175"/>
              <a:gd name="adj2" fmla="val -166056"/>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512218-0F85-40C0-BFA4-238513C138D1}"/>
              </a:ext>
            </a:extLst>
          </p:cNvPr>
          <p:cNvSpPr txBox="1"/>
          <p:nvPr/>
        </p:nvSpPr>
        <p:spPr>
          <a:xfrm>
            <a:off x="9978271" y="2271553"/>
            <a:ext cx="2005572"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Users on the side menu</a:t>
            </a:r>
          </a:p>
        </p:txBody>
      </p:sp>
    </p:spTree>
    <p:extLst>
      <p:ext uri="{BB962C8B-B14F-4D97-AF65-F5344CB8AC3E}">
        <p14:creationId xmlns:p14="http://schemas.microsoft.com/office/powerpoint/2010/main" val="264094048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Initiate Process</a:t>
            </a:r>
          </a:p>
        </p:txBody>
      </p:sp>
      <p:sp>
        <p:nvSpPr>
          <p:cNvPr id="2" name="Slide Number Placeholder 1"/>
          <p:cNvSpPr>
            <a:spLocks noGrp="1"/>
          </p:cNvSpPr>
          <p:nvPr>
            <p:ph type="sldNum" sz="quarter" idx="4"/>
          </p:nvPr>
        </p:nvSpPr>
        <p:spPr/>
        <p:txBody>
          <a:bodyPr/>
          <a:lstStyle/>
          <a:p>
            <a:pPr defTabSz="609585"/>
            <a:r>
              <a:rPr lang="en-US" dirty="0"/>
              <a:t>Page </a:t>
            </a:r>
            <a:fld id="{5A9C12DC-491F-9444-86A2-13AC5C62A2FC}" type="slidenum">
              <a:rPr lang="en-US"/>
              <a:pPr defTabSz="609585"/>
              <a:t>26</a:t>
            </a:fld>
            <a:endParaRPr lang="en-US" dirty="0"/>
          </a:p>
        </p:txBody>
      </p:sp>
      <p:sp>
        <p:nvSpPr>
          <p:cNvPr id="3" name="Footer Placeholder 2"/>
          <p:cNvSpPr>
            <a:spLocks noGrp="1"/>
          </p:cNvSpPr>
          <p:nvPr>
            <p:ph type="ftr" sz="quarter" idx="3"/>
          </p:nvPr>
        </p:nvSpPr>
        <p:spPr/>
        <p:txBody>
          <a:bodyPr/>
          <a:lstStyle/>
          <a:p>
            <a:pPr defTabSz="609585"/>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2"/>
            <a:ext cx="12192000" cy="497417"/>
          </a:xfrm>
        </p:spPr>
        <p:txBody>
          <a:bodyPr/>
          <a:lstStyle/>
          <a:p>
            <a:r>
              <a:rPr lang="en-US" dirty="0"/>
              <a:t> </a:t>
            </a:r>
          </a:p>
        </p:txBody>
      </p:sp>
    </p:spTree>
    <p:extLst>
      <p:ext uri="{BB962C8B-B14F-4D97-AF65-F5344CB8AC3E}">
        <p14:creationId xmlns:p14="http://schemas.microsoft.com/office/powerpoint/2010/main" val="3365418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Home</a:t>
            </a:r>
          </a:p>
        </p:txBody>
      </p:sp>
      <p:sp>
        <p:nvSpPr>
          <p:cNvPr id="17" name="TextBox 16">
            <a:extLst>
              <a:ext uri="{FF2B5EF4-FFF2-40B4-BE49-F238E27FC236}">
                <a16:creationId xmlns:a16="http://schemas.microsoft.com/office/drawing/2014/main" id="{CDD2E497-6D11-4D30-AB4C-C2F47ABBC7F6}"/>
              </a:ext>
            </a:extLst>
          </p:cNvPr>
          <p:cNvSpPr txBox="1"/>
          <p:nvPr/>
        </p:nvSpPr>
        <p:spPr>
          <a:xfrm>
            <a:off x="391494" y="5113052"/>
            <a:ext cx="9394888" cy="830997"/>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algn="just" defTabSz="609585">
              <a:buClr>
                <a:srgbClr val="3DCD58"/>
              </a:buClr>
            </a:pPr>
            <a:r>
              <a:rPr lang="en-US" sz="1200" dirty="0">
                <a:solidFill>
                  <a:srgbClr val="626469"/>
                </a:solidFill>
                <a:latin typeface="Arial"/>
              </a:rPr>
              <a:t>When you launch the Pre-pack tool URL, you will see the above landing page. This page is the summary of all the processes which have been run for the above selected DC</a:t>
            </a:r>
          </a:p>
          <a:p>
            <a:pPr algn="just" defTabSz="609585">
              <a:buClr>
                <a:srgbClr val="3DCD58"/>
              </a:buClr>
            </a:pPr>
            <a:r>
              <a:rPr lang="en-US" sz="1200" dirty="0">
                <a:solidFill>
                  <a:srgbClr val="626469"/>
                </a:solidFill>
                <a:latin typeface="Arial"/>
              </a:rPr>
              <a:t>If you belong to only one DC, by default the data of the DC will be displayed, if not you have the choice to select the DC from the dropdown for which you want the data</a:t>
            </a:r>
          </a:p>
        </p:txBody>
      </p:sp>
      <p:pic>
        <p:nvPicPr>
          <p:cNvPr id="2" name="Picture 1">
            <a:extLst>
              <a:ext uri="{FF2B5EF4-FFF2-40B4-BE49-F238E27FC236}">
                <a16:creationId xmlns:a16="http://schemas.microsoft.com/office/drawing/2014/main" id="{DBC5AD5D-CBB1-4174-B29D-D695760421C7}"/>
              </a:ext>
            </a:extLst>
          </p:cNvPr>
          <p:cNvPicPr>
            <a:picLocks noChangeAspect="1"/>
          </p:cNvPicPr>
          <p:nvPr/>
        </p:nvPicPr>
        <p:blipFill>
          <a:blip r:embed="rId2"/>
          <a:stretch>
            <a:fillRect/>
          </a:stretch>
        </p:blipFill>
        <p:spPr>
          <a:xfrm>
            <a:off x="208156" y="893751"/>
            <a:ext cx="9578226" cy="4087326"/>
          </a:xfrm>
          <a:prstGeom prst="rect">
            <a:avLst/>
          </a:prstGeom>
        </p:spPr>
      </p:pic>
      <p:sp>
        <p:nvSpPr>
          <p:cNvPr id="3" name="Rectangle: Rounded Corners 2">
            <a:extLst>
              <a:ext uri="{FF2B5EF4-FFF2-40B4-BE49-F238E27FC236}">
                <a16:creationId xmlns:a16="http://schemas.microsoft.com/office/drawing/2014/main" id="{D82E362E-67E7-4C85-9943-7A33CD97B90C}"/>
              </a:ext>
            </a:extLst>
          </p:cNvPr>
          <p:cNvSpPr/>
          <p:nvPr/>
        </p:nvSpPr>
        <p:spPr>
          <a:xfrm>
            <a:off x="414779" y="2337847"/>
            <a:ext cx="7183225" cy="85784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53F8037-43AB-4F32-98F7-02A231205AA9}"/>
              </a:ext>
            </a:extLst>
          </p:cNvPr>
          <p:cNvSpPr txBox="1"/>
          <p:nvPr/>
        </p:nvSpPr>
        <p:spPr>
          <a:xfrm>
            <a:off x="9993005" y="1122406"/>
            <a:ext cx="2091067" cy="2677656"/>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You can search for the required data with Search Criteria:</a:t>
            </a:r>
          </a:p>
          <a:p>
            <a:pPr algn="just" defTabSz="609585">
              <a:buClr>
                <a:srgbClr val="3DCD58"/>
              </a:buClr>
            </a:pPr>
            <a:r>
              <a:rPr lang="en-US" sz="1200" b="1" dirty="0">
                <a:solidFill>
                  <a:srgbClr val="626469"/>
                </a:solidFill>
                <a:latin typeface="Arial"/>
              </a:rPr>
              <a:t>Process ID</a:t>
            </a:r>
            <a:r>
              <a:rPr lang="en-US" sz="1200" dirty="0">
                <a:solidFill>
                  <a:srgbClr val="626469"/>
                </a:solidFill>
                <a:latin typeface="Arial"/>
              </a:rPr>
              <a:t>: You can provide a Process ID for reference</a:t>
            </a:r>
          </a:p>
          <a:p>
            <a:pPr algn="just" defTabSz="609585">
              <a:buClr>
                <a:srgbClr val="3DCD58"/>
              </a:buClr>
            </a:pPr>
            <a:r>
              <a:rPr lang="en-US" sz="1200" b="1" dirty="0">
                <a:solidFill>
                  <a:srgbClr val="626469"/>
                </a:solidFill>
                <a:latin typeface="Arial"/>
              </a:rPr>
              <a:t>Initiation and Completed Timestamps</a:t>
            </a:r>
            <a:r>
              <a:rPr lang="en-US" sz="1200" dirty="0">
                <a:solidFill>
                  <a:srgbClr val="626469"/>
                </a:solidFill>
                <a:latin typeface="Arial"/>
              </a:rPr>
              <a:t>: To views the processes run in a given time period</a:t>
            </a:r>
          </a:p>
          <a:p>
            <a:pPr algn="just" defTabSz="609585">
              <a:buClr>
                <a:srgbClr val="3DCD58"/>
              </a:buClr>
            </a:pPr>
            <a:r>
              <a:rPr lang="en-US" sz="1200" b="1" dirty="0">
                <a:solidFill>
                  <a:srgbClr val="626469"/>
                </a:solidFill>
                <a:latin typeface="Arial"/>
              </a:rPr>
              <a:t>User</a:t>
            </a:r>
            <a:r>
              <a:rPr lang="en-US" sz="1200" dirty="0">
                <a:solidFill>
                  <a:srgbClr val="626469"/>
                </a:solidFill>
                <a:latin typeface="Arial"/>
              </a:rPr>
              <a:t>: Search with the name of the user who initiated the process</a:t>
            </a:r>
          </a:p>
        </p:txBody>
      </p:sp>
      <p:pic>
        <p:nvPicPr>
          <p:cNvPr id="11" name="Graphic 10" descr="Lightbulb">
            <a:extLst>
              <a:ext uri="{FF2B5EF4-FFF2-40B4-BE49-F238E27FC236}">
                <a16:creationId xmlns:a16="http://schemas.microsoft.com/office/drawing/2014/main" id="{AC229064-5266-4621-8947-FBA093455E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80" y="5057072"/>
            <a:ext cx="313014" cy="313014"/>
          </a:xfrm>
          <a:prstGeom prst="rect">
            <a:avLst/>
          </a:prstGeom>
        </p:spPr>
      </p:pic>
      <p:cxnSp>
        <p:nvCxnSpPr>
          <p:cNvPr id="12" name="Straight Arrow Connector 11">
            <a:extLst>
              <a:ext uri="{FF2B5EF4-FFF2-40B4-BE49-F238E27FC236}">
                <a16:creationId xmlns:a16="http://schemas.microsoft.com/office/drawing/2014/main" id="{E542C46F-4D8F-42BB-89F8-B82BE14FCB6D}"/>
              </a:ext>
            </a:extLst>
          </p:cNvPr>
          <p:cNvCxnSpPr>
            <a:cxnSpLocks/>
          </p:cNvCxnSpPr>
          <p:nvPr/>
        </p:nvCxnSpPr>
        <p:spPr>
          <a:xfrm flipH="1">
            <a:off x="7598004" y="1894788"/>
            <a:ext cx="2395001" cy="58122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Rounded Corners 5">
            <a:extLst>
              <a:ext uri="{FF2B5EF4-FFF2-40B4-BE49-F238E27FC236}">
                <a16:creationId xmlns:a16="http://schemas.microsoft.com/office/drawing/2014/main" id="{5ECD52BD-F5CE-4907-8352-7DE5441A4A23}"/>
              </a:ext>
            </a:extLst>
          </p:cNvPr>
          <p:cNvSpPr/>
          <p:nvPr/>
        </p:nvSpPr>
        <p:spPr>
          <a:xfrm>
            <a:off x="550217" y="3327662"/>
            <a:ext cx="8735185" cy="1564849"/>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031C8D6-C144-496F-84CA-EE3BF86E1CC8}"/>
              </a:ext>
            </a:extLst>
          </p:cNvPr>
          <p:cNvSpPr txBox="1"/>
          <p:nvPr/>
        </p:nvSpPr>
        <p:spPr>
          <a:xfrm>
            <a:off x="9993004" y="4185089"/>
            <a:ext cx="2091067" cy="138499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algn="just" defTabSz="609585">
              <a:buClr>
                <a:srgbClr val="3DCD58"/>
              </a:buClr>
            </a:pPr>
            <a:r>
              <a:rPr lang="en-US" sz="1200" dirty="0">
                <a:solidFill>
                  <a:srgbClr val="626469"/>
                </a:solidFill>
                <a:latin typeface="Arial"/>
              </a:rPr>
              <a:t>Click on </a:t>
            </a:r>
            <a:r>
              <a:rPr lang="en-US" sz="1200" b="1" dirty="0">
                <a:solidFill>
                  <a:srgbClr val="626469"/>
                </a:solidFill>
                <a:latin typeface="Arial"/>
              </a:rPr>
              <a:t>Search</a:t>
            </a:r>
            <a:r>
              <a:rPr lang="en-US" sz="1200" dirty="0">
                <a:solidFill>
                  <a:srgbClr val="626469"/>
                </a:solidFill>
                <a:latin typeface="Arial"/>
              </a:rPr>
              <a:t> button shown above and the search results will be displayed here</a:t>
            </a:r>
          </a:p>
          <a:p>
            <a:pPr algn="just" defTabSz="609585">
              <a:buClr>
                <a:srgbClr val="3DCD58"/>
              </a:buClr>
            </a:pPr>
            <a:r>
              <a:rPr lang="en-US" sz="1200" dirty="0">
                <a:solidFill>
                  <a:srgbClr val="626469"/>
                </a:solidFill>
                <a:latin typeface="Arial"/>
              </a:rPr>
              <a:t>Click on </a:t>
            </a:r>
            <a:r>
              <a:rPr lang="en-US" sz="1200" b="1" dirty="0">
                <a:solidFill>
                  <a:srgbClr val="626469"/>
                </a:solidFill>
                <a:latin typeface="Arial"/>
              </a:rPr>
              <a:t>View Detail </a:t>
            </a:r>
            <a:r>
              <a:rPr lang="en-US" sz="1200" dirty="0">
                <a:solidFill>
                  <a:srgbClr val="626469"/>
                </a:solidFill>
                <a:latin typeface="Arial"/>
              </a:rPr>
              <a:t>to view the </a:t>
            </a:r>
            <a:r>
              <a:rPr lang="en-US" sz="1200" b="1" dirty="0">
                <a:solidFill>
                  <a:srgbClr val="626469"/>
                </a:solidFill>
                <a:latin typeface="Arial"/>
              </a:rPr>
              <a:t>Process Details</a:t>
            </a:r>
          </a:p>
        </p:txBody>
      </p:sp>
      <p:cxnSp>
        <p:nvCxnSpPr>
          <p:cNvPr id="16" name="Straight Arrow Connector 15">
            <a:extLst>
              <a:ext uri="{FF2B5EF4-FFF2-40B4-BE49-F238E27FC236}">
                <a16:creationId xmlns:a16="http://schemas.microsoft.com/office/drawing/2014/main" id="{26682F06-271F-49A5-9BAB-F65C3E8B743E}"/>
              </a:ext>
            </a:extLst>
          </p:cNvPr>
          <p:cNvCxnSpPr>
            <a:cxnSpLocks/>
            <a:stCxn id="15" idx="1"/>
          </p:cNvCxnSpPr>
          <p:nvPr/>
        </p:nvCxnSpPr>
        <p:spPr>
          <a:xfrm flipH="1" flipV="1">
            <a:off x="9285402" y="4098976"/>
            <a:ext cx="707602" cy="77861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5865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Initiate New Process</a:t>
            </a:r>
          </a:p>
        </p:txBody>
      </p:sp>
      <p:sp>
        <p:nvSpPr>
          <p:cNvPr id="8" name="TextBox 7">
            <a:extLst>
              <a:ext uri="{FF2B5EF4-FFF2-40B4-BE49-F238E27FC236}">
                <a16:creationId xmlns:a16="http://schemas.microsoft.com/office/drawing/2014/main" id="{B9051501-D8D5-4AF0-B94A-11974764DC15}"/>
              </a:ext>
            </a:extLst>
          </p:cNvPr>
          <p:cNvSpPr txBox="1"/>
          <p:nvPr/>
        </p:nvSpPr>
        <p:spPr>
          <a:xfrm>
            <a:off x="208157" y="1174122"/>
            <a:ext cx="11669292" cy="1569660"/>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algn="just" defTabSz="609585">
              <a:buClr>
                <a:srgbClr val="3DCD58"/>
              </a:buClr>
            </a:pPr>
            <a:r>
              <a:rPr lang="en-US" sz="1200" dirty="0">
                <a:solidFill>
                  <a:srgbClr val="626469"/>
                </a:solidFill>
                <a:latin typeface="Arial"/>
              </a:rPr>
              <a:t>A Pre-Pack process can be run to optimize the containers used for packing the inventory in a DC. For the optimization, items are first fully filled into the available containers and the remaining partially filled containers are further mixed together to minimize the containers used for packaging</a:t>
            </a:r>
          </a:p>
          <a:p>
            <a:pPr algn="just" defTabSz="609585">
              <a:buClr>
                <a:srgbClr val="3DCD58"/>
              </a:buClr>
            </a:pPr>
            <a:endParaRPr lang="en-US" sz="1200" dirty="0">
              <a:solidFill>
                <a:srgbClr val="626469"/>
              </a:solidFill>
              <a:latin typeface="Arial"/>
            </a:endParaRPr>
          </a:p>
          <a:p>
            <a:pPr algn="just" defTabSz="609585">
              <a:buClr>
                <a:srgbClr val="3DCD58"/>
              </a:buClr>
            </a:pPr>
            <a:r>
              <a:rPr lang="en-US" sz="1200" dirty="0">
                <a:solidFill>
                  <a:srgbClr val="626469"/>
                </a:solidFill>
                <a:latin typeface="Arial"/>
              </a:rPr>
              <a:t>The packaging of the items in the containers is made based on the Packaging Groups. The Packaging Groups are territorial areas denoted with a code. Only the items belonging to the same Packaging Group will be mixed together for better time optimization.</a:t>
            </a:r>
          </a:p>
          <a:p>
            <a:pPr algn="just" defTabSz="609585">
              <a:buClr>
                <a:srgbClr val="3DCD58"/>
              </a:buClr>
            </a:pPr>
            <a:endParaRPr lang="en-US" sz="1200" dirty="0">
              <a:solidFill>
                <a:srgbClr val="626469"/>
              </a:solidFill>
              <a:latin typeface="Arial"/>
            </a:endParaRPr>
          </a:p>
          <a:p>
            <a:pPr algn="just" defTabSz="609585">
              <a:buClr>
                <a:srgbClr val="3DCD58"/>
              </a:buClr>
            </a:pPr>
            <a:r>
              <a:rPr lang="en-US" sz="1200" dirty="0">
                <a:solidFill>
                  <a:srgbClr val="626469"/>
                </a:solidFill>
                <a:latin typeface="Arial"/>
              </a:rPr>
              <a:t>The items of a Delivery are processed by each TO line. And the items of each delivery are only mixed together so that the right items reach the right customer</a:t>
            </a:r>
          </a:p>
          <a:p>
            <a:pPr algn="just" defTabSz="609585">
              <a:buClr>
                <a:srgbClr val="3DCD58"/>
              </a:buClr>
            </a:pPr>
            <a:endParaRPr lang="en-US" sz="1200" dirty="0">
              <a:solidFill>
                <a:srgbClr val="626469"/>
              </a:solidFill>
              <a:latin typeface="Arial"/>
            </a:endParaRPr>
          </a:p>
        </p:txBody>
      </p:sp>
      <p:sp>
        <p:nvSpPr>
          <p:cNvPr id="17" name="TextBox 16">
            <a:extLst>
              <a:ext uri="{FF2B5EF4-FFF2-40B4-BE49-F238E27FC236}">
                <a16:creationId xmlns:a16="http://schemas.microsoft.com/office/drawing/2014/main" id="{CDD2E497-6D11-4D30-AB4C-C2F47ABBC7F6}"/>
              </a:ext>
            </a:extLst>
          </p:cNvPr>
          <p:cNvSpPr txBox="1"/>
          <p:nvPr/>
        </p:nvSpPr>
        <p:spPr>
          <a:xfrm>
            <a:off x="826416" y="4751444"/>
            <a:ext cx="8317584"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Points to Note:</a:t>
            </a:r>
          </a:p>
          <a:p>
            <a:pPr algn="just" defTabSz="609585">
              <a:buClr>
                <a:srgbClr val="3DCD58"/>
              </a:buClr>
            </a:pPr>
            <a:r>
              <a:rPr lang="en-US" sz="1200" dirty="0">
                <a:solidFill>
                  <a:srgbClr val="626469"/>
                </a:solidFill>
                <a:latin typeface="Arial"/>
              </a:rPr>
              <a:t>Only one Pre-Pack Process can be run at one time per DC</a:t>
            </a:r>
          </a:p>
          <a:p>
            <a:pPr marL="0" indent="0" algn="just" defTabSz="609585">
              <a:buClr>
                <a:srgbClr val="3DCD58"/>
              </a:buClr>
              <a:buNone/>
            </a:pPr>
            <a:endParaRPr lang="en-US" sz="1200" dirty="0">
              <a:solidFill>
                <a:srgbClr val="626469"/>
              </a:solidFill>
              <a:latin typeface="Arial"/>
            </a:endParaRPr>
          </a:p>
        </p:txBody>
      </p:sp>
      <p:pic>
        <p:nvPicPr>
          <p:cNvPr id="25" name="Graphic 24" descr="Lightbulb">
            <a:extLst>
              <a:ext uri="{FF2B5EF4-FFF2-40B4-BE49-F238E27FC236}">
                <a16:creationId xmlns:a16="http://schemas.microsoft.com/office/drawing/2014/main" id="{DC3E43AF-B903-43DF-88C2-892E1BD11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24" y="4698678"/>
            <a:ext cx="313014" cy="313014"/>
          </a:xfrm>
          <a:prstGeom prst="rect">
            <a:avLst/>
          </a:prstGeom>
        </p:spPr>
      </p:pic>
      <p:pic>
        <p:nvPicPr>
          <p:cNvPr id="26" name="Picture 25">
            <a:extLst>
              <a:ext uri="{FF2B5EF4-FFF2-40B4-BE49-F238E27FC236}">
                <a16:creationId xmlns:a16="http://schemas.microsoft.com/office/drawing/2014/main" id="{4A18A0BB-1AC0-4941-9E1E-0906568366DA}"/>
              </a:ext>
            </a:extLst>
          </p:cNvPr>
          <p:cNvPicPr>
            <a:picLocks noChangeAspect="1"/>
          </p:cNvPicPr>
          <p:nvPr/>
        </p:nvPicPr>
        <p:blipFill>
          <a:blip r:embed="rId4"/>
          <a:stretch>
            <a:fillRect/>
          </a:stretch>
        </p:blipFill>
        <p:spPr>
          <a:xfrm>
            <a:off x="719938" y="3050365"/>
            <a:ext cx="10627151" cy="1310991"/>
          </a:xfrm>
          <a:prstGeom prst="rect">
            <a:avLst/>
          </a:prstGeom>
        </p:spPr>
      </p:pic>
    </p:spTree>
    <p:extLst>
      <p:ext uri="{BB962C8B-B14F-4D97-AF65-F5344CB8AC3E}">
        <p14:creationId xmlns:p14="http://schemas.microsoft.com/office/powerpoint/2010/main" val="25433203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Initiate New Process</a:t>
            </a:r>
          </a:p>
        </p:txBody>
      </p:sp>
      <p:sp>
        <p:nvSpPr>
          <p:cNvPr id="8" name="TextBox 7">
            <a:extLst>
              <a:ext uri="{FF2B5EF4-FFF2-40B4-BE49-F238E27FC236}">
                <a16:creationId xmlns:a16="http://schemas.microsoft.com/office/drawing/2014/main" id="{B9051501-D8D5-4AF0-B94A-11974764DC15}"/>
              </a:ext>
            </a:extLst>
          </p:cNvPr>
          <p:cNvSpPr txBox="1"/>
          <p:nvPr/>
        </p:nvSpPr>
        <p:spPr>
          <a:xfrm>
            <a:off x="826415" y="2062126"/>
            <a:ext cx="10136957"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A user added to the Pre-Pack tool, with access to “Initiate Prepack Process” should be able to launch the Pre-pack tool and click on “</a:t>
            </a:r>
            <a:r>
              <a:rPr lang="en-US" sz="1200" b="1" dirty="0">
                <a:solidFill>
                  <a:srgbClr val="626469"/>
                </a:solidFill>
                <a:latin typeface="Arial"/>
              </a:rPr>
              <a:t>Initiate New Process</a:t>
            </a:r>
            <a:r>
              <a:rPr lang="en-US" sz="1200" dirty="0">
                <a:solidFill>
                  <a:srgbClr val="626469"/>
                </a:solidFill>
                <a:latin typeface="Arial"/>
              </a:rPr>
              <a:t>” to start the Pre-pack process. </a:t>
            </a:r>
          </a:p>
        </p:txBody>
      </p:sp>
      <p:sp>
        <p:nvSpPr>
          <p:cNvPr id="6" name="Rectangle 5">
            <a:extLst>
              <a:ext uri="{FF2B5EF4-FFF2-40B4-BE49-F238E27FC236}">
                <a16:creationId xmlns:a16="http://schemas.microsoft.com/office/drawing/2014/main" id="{1C12A61B-E48C-4E5B-B470-29FC3037FBF3}"/>
              </a:ext>
            </a:extLst>
          </p:cNvPr>
          <p:cNvSpPr/>
          <p:nvPr/>
        </p:nvSpPr>
        <p:spPr>
          <a:xfrm>
            <a:off x="5702050" y="1332991"/>
            <a:ext cx="1175829" cy="2770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latin typeface="Arial"/>
            </a:endParaRPr>
          </a:p>
        </p:txBody>
      </p:sp>
      <p:pic>
        <p:nvPicPr>
          <p:cNvPr id="3" name="Picture 2">
            <a:extLst>
              <a:ext uri="{FF2B5EF4-FFF2-40B4-BE49-F238E27FC236}">
                <a16:creationId xmlns:a16="http://schemas.microsoft.com/office/drawing/2014/main" id="{7D4DBC1F-0AA3-4CA5-A034-221F82E02345}"/>
              </a:ext>
            </a:extLst>
          </p:cNvPr>
          <p:cNvPicPr>
            <a:picLocks noChangeAspect="1"/>
          </p:cNvPicPr>
          <p:nvPr/>
        </p:nvPicPr>
        <p:blipFill>
          <a:blip r:embed="rId2"/>
          <a:stretch>
            <a:fillRect/>
          </a:stretch>
        </p:blipFill>
        <p:spPr>
          <a:xfrm>
            <a:off x="826416" y="989216"/>
            <a:ext cx="10539167" cy="901450"/>
          </a:xfrm>
          <a:prstGeom prst="rect">
            <a:avLst/>
          </a:prstGeom>
        </p:spPr>
      </p:pic>
      <p:sp>
        <p:nvSpPr>
          <p:cNvPr id="11" name="Rectangle 10">
            <a:extLst>
              <a:ext uri="{FF2B5EF4-FFF2-40B4-BE49-F238E27FC236}">
                <a16:creationId xmlns:a16="http://schemas.microsoft.com/office/drawing/2014/main" id="{C87B288C-59B5-463F-B643-C750068EBC47}"/>
              </a:ext>
            </a:extLst>
          </p:cNvPr>
          <p:cNvSpPr/>
          <p:nvPr/>
        </p:nvSpPr>
        <p:spPr>
          <a:xfrm flipH="1">
            <a:off x="11292695" y="2062126"/>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1</a:t>
            </a:r>
          </a:p>
        </p:txBody>
      </p:sp>
      <p:cxnSp>
        <p:nvCxnSpPr>
          <p:cNvPr id="12" name="Straight Arrow Connector 11">
            <a:extLst>
              <a:ext uri="{FF2B5EF4-FFF2-40B4-BE49-F238E27FC236}">
                <a16:creationId xmlns:a16="http://schemas.microsoft.com/office/drawing/2014/main" id="{17F1CA76-5BCC-4345-94AA-445995F19ADF}"/>
              </a:ext>
            </a:extLst>
          </p:cNvPr>
          <p:cNvCxnSpPr>
            <a:cxnSpLocks/>
            <a:stCxn id="11" idx="3"/>
          </p:cNvCxnSpPr>
          <p:nvPr/>
        </p:nvCxnSpPr>
        <p:spPr>
          <a:xfrm flipH="1" flipV="1">
            <a:off x="10963373" y="1890666"/>
            <a:ext cx="329322" cy="37914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171C3ED9-60B1-489F-A8C5-DAA5816C33DF}"/>
              </a:ext>
            </a:extLst>
          </p:cNvPr>
          <p:cNvPicPr>
            <a:picLocks noChangeAspect="1"/>
          </p:cNvPicPr>
          <p:nvPr/>
        </p:nvPicPr>
        <p:blipFill>
          <a:blip r:embed="rId3"/>
          <a:stretch>
            <a:fillRect/>
          </a:stretch>
        </p:blipFill>
        <p:spPr>
          <a:xfrm>
            <a:off x="1178349" y="3192483"/>
            <a:ext cx="9835299" cy="1232777"/>
          </a:xfrm>
          <a:prstGeom prst="rect">
            <a:avLst/>
          </a:prstGeom>
        </p:spPr>
      </p:pic>
      <p:sp>
        <p:nvSpPr>
          <p:cNvPr id="17" name="TextBox 16">
            <a:extLst>
              <a:ext uri="{FF2B5EF4-FFF2-40B4-BE49-F238E27FC236}">
                <a16:creationId xmlns:a16="http://schemas.microsoft.com/office/drawing/2014/main" id="{CDD2E497-6D11-4D30-AB4C-C2F47ABBC7F6}"/>
              </a:ext>
            </a:extLst>
          </p:cNvPr>
          <p:cNvSpPr txBox="1"/>
          <p:nvPr/>
        </p:nvSpPr>
        <p:spPr>
          <a:xfrm>
            <a:off x="894100" y="4751444"/>
            <a:ext cx="10069271"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If a user is added to multiple DCs, they should choose the required </a:t>
            </a:r>
            <a:r>
              <a:rPr lang="en-US" sz="1200" b="1" dirty="0">
                <a:solidFill>
                  <a:srgbClr val="626469"/>
                </a:solidFill>
                <a:latin typeface="Arial"/>
              </a:rPr>
              <a:t>DC</a:t>
            </a:r>
            <a:r>
              <a:rPr lang="en-US" sz="1200" dirty="0">
                <a:solidFill>
                  <a:srgbClr val="626469"/>
                </a:solidFill>
                <a:latin typeface="Arial"/>
              </a:rPr>
              <a:t> from the “</a:t>
            </a:r>
            <a:r>
              <a:rPr lang="en-US" sz="1200" b="1" dirty="0">
                <a:solidFill>
                  <a:srgbClr val="626469"/>
                </a:solidFill>
                <a:latin typeface="Arial"/>
              </a:rPr>
              <a:t>Select Distribution Center</a:t>
            </a:r>
            <a:r>
              <a:rPr lang="en-US" sz="1200" dirty="0">
                <a:solidFill>
                  <a:srgbClr val="626469"/>
                </a:solidFill>
                <a:latin typeface="Arial"/>
              </a:rPr>
              <a:t>” drop-down and then click on “</a:t>
            </a:r>
            <a:r>
              <a:rPr lang="en-US" sz="1200" b="1" dirty="0">
                <a:solidFill>
                  <a:srgbClr val="626469"/>
                </a:solidFill>
                <a:latin typeface="Arial"/>
              </a:rPr>
              <a:t>Initiate Process</a:t>
            </a:r>
            <a:r>
              <a:rPr lang="en-US" sz="1200" dirty="0">
                <a:solidFill>
                  <a:srgbClr val="626469"/>
                </a:solidFill>
                <a:latin typeface="Arial"/>
              </a:rPr>
              <a:t>” </a:t>
            </a:r>
          </a:p>
        </p:txBody>
      </p:sp>
      <p:sp>
        <p:nvSpPr>
          <p:cNvPr id="19" name="Rectangle 18">
            <a:extLst>
              <a:ext uri="{FF2B5EF4-FFF2-40B4-BE49-F238E27FC236}">
                <a16:creationId xmlns:a16="http://schemas.microsoft.com/office/drawing/2014/main" id="{11BFDC6A-84F7-4125-A36C-84AB9BFDB5EF}"/>
              </a:ext>
            </a:extLst>
          </p:cNvPr>
          <p:cNvSpPr/>
          <p:nvPr/>
        </p:nvSpPr>
        <p:spPr>
          <a:xfrm flipH="1">
            <a:off x="453441" y="3429000"/>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2</a:t>
            </a:r>
          </a:p>
        </p:txBody>
      </p:sp>
      <p:cxnSp>
        <p:nvCxnSpPr>
          <p:cNvPr id="20" name="Straight Arrow Connector 19">
            <a:extLst>
              <a:ext uri="{FF2B5EF4-FFF2-40B4-BE49-F238E27FC236}">
                <a16:creationId xmlns:a16="http://schemas.microsoft.com/office/drawing/2014/main" id="{2DC053DF-AB82-48E6-B485-3E663D380FB5}"/>
              </a:ext>
            </a:extLst>
          </p:cNvPr>
          <p:cNvCxnSpPr>
            <a:cxnSpLocks/>
            <a:stCxn id="19" idx="2"/>
          </p:cNvCxnSpPr>
          <p:nvPr/>
        </p:nvCxnSpPr>
        <p:spPr>
          <a:xfrm>
            <a:off x="673771" y="3844373"/>
            <a:ext cx="674262" cy="12050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74363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Login</a:t>
            </a:r>
          </a:p>
        </p:txBody>
      </p:sp>
      <p:sp>
        <p:nvSpPr>
          <p:cNvPr id="2" name="Slide Number Placeholder 1"/>
          <p:cNvSpPr>
            <a:spLocks noGrp="1"/>
          </p:cNvSpPr>
          <p:nvPr>
            <p:ph type="sldNum" sz="quarter" idx="4"/>
          </p:nvPr>
        </p:nvSpPr>
        <p:spPr/>
        <p:txBody>
          <a:bodyPr/>
          <a:lstStyle/>
          <a:p>
            <a:pPr defTabSz="609585"/>
            <a:r>
              <a:rPr lang="en-US" dirty="0"/>
              <a:t>Page </a:t>
            </a:r>
            <a:fld id="{5A9C12DC-491F-9444-86A2-13AC5C62A2FC}" type="slidenum">
              <a:rPr lang="en-US"/>
              <a:pPr defTabSz="609585"/>
              <a:t>3</a:t>
            </a:fld>
            <a:endParaRPr lang="en-US" dirty="0"/>
          </a:p>
        </p:txBody>
      </p:sp>
      <p:sp>
        <p:nvSpPr>
          <p:cNvPr id="3" name="Footer Placeholder 2"/>
          <p:cNvSpPr>
            <a:spLocks noGrp="1"/>
          </p:cNvSpPr>
          <p:nvPr>
            <p:ph type="ftr" sz="quarter" idx="3"/>
          </p:nvPr>
        </p:nvSpPr>
        <p:spPr/>
        <p:txBody>
          <a:bodyPr/>
          <a:lstStyle/>
          <a:p>
            <a:pPr defTabSz="609585"/>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2"/>
            <a:ext cx="12192000" cy="497417"/>
          </a:xfrm>
        </p:spPr>
        <p:txBody>
          <a:bodyPr/>
          <a:lstStyle/>
          <a:p>
            <a:r>
              <a:rPr lang="en-US" dirty="0"/>
              <a:t> </a:t>
            </a:r>
          </a:p>
        </p:txBody>
      </p:sp>
    </p:spTree>
    <p:extLst>
      <p:ext uri="{BB962C8B-B14F-4D97-AF65-F5344CB8AC3E}">
        <p14:creationId xmlns:p14="http://schemas.microsoft.com/office/powerpoint/2010/main" val="668453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Initiate New Process – Advance Search</a:t>
            </a:r>
          </a:p>
        </p:txBody>
      </p:sp>
      <p:sp>
        <p:nvSpPr>
          <p:cNvPr id="8" name="TextBox 7">
            <a:extLst>
              <a:ext uri="{FF2B5EF4-FFF2-40B4-BE49-F238E27FC236}">
                <a16:creationId xmlns:a16="http://schemas.microsoft.com/office/drawing/2014/main" id="{B9051501-D8D5-4AF0-B94A-11974764DC15}"/>
              </a:ext>
            </a:extLst>
          </p:cNvPr>
          <p:cNvSpPr txBox="1"/>
          <p:nvPr/>
        </p:nvSpPr>
        <p:spPr>
          <a:xfrm>
            <a:off x="753527" y="1084569"/>
            <a:ext cx="9729079" cy="830997"/>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algn="just" defTabSz="609585">
              <a:buClr>
                <a:srgbClr val="3DCD58"/>
              </a:buClr>
            </a:pPr>
            <a:r>
              <a:rPr lang="en-US" sz="1200" dirty="0">
                <a:solidFill>
                  <a:srgbClr val="626469"/>
                </a:solidFill>
                <a:latin typeface="Arial"/>
              </a:rPr>
              <a:t>A process can be initiated with the </a:t>
            </a:r>
            <a:r>
              <a:rPr lang="en-US" sz="1200" b="1" dirty="0">
                <a:solidFill>
                  <a:srgbClr val="626469"/>
                </a:solidFill>
                <a:latin typeface="Arial"/>
              </a:rPr>
              <a:t>Delivery Creation Date</a:t>
            </a:r>
            <a:r>
              <a:rPr lang="en-US" sz="1200" dirty="0">
                <a:solidFill>
                  <a:srgbClr val="626469"/>
                </a:solidFill>
                <a:latin typeface="Arial"/>
              </a:rPr>
              <a:t>, which is mandatory along with one of the </a:t>
            </a:r>
            <a:r>
              <a:rPr lang="en-US" sz="1200" b="1" dirty="0">
                <a:solidFill>
                  <a:srgbClr val="626469"/>
                </a:solidFill>
                <a:latin typeface="Arial"/>
              </a:rPr>
              <a:t>Advance Search </a:t>
            </a:r>
            <a:r>
              <a:rPr lang="en-US" sz="1200" dirty="0">
                <a:solidFill>
                  <a:srgbClr val="626469"/>
                </a:solidFill>
                <a:latin typeface="Arial"/>
              </a:rPr>
              <a:t>criteria shown below</a:t>
            </a:r>
          </a:p>
          <a:p>
            <a:pPr algn="just" defTabSz="609585">
              <a:buClr>
                <a:srgbClr val="3DCD58"/>
              </a:buClr>
            </a:pPr>
            <a:r>
              <a:rPr lang="en-US" sz="1200" dirty="0">
                <a:solidFill>
                  <a:srgbClr val="626469"/>
                </a:solidFill>
                <a:latin typeface="Arial"/>
              </a:rPr>
              <a:t>By default the date range selected is from the </a:t>
            </a:r>
            <a:r>
              <a:rPr lang="en-US" sz="1200" b="1" dirty="0">
                <a:solidFill>
                  <a:srgbClr val="626469"/>
                </a:solidFill>
                <a:latin typeface="Arial"/>
              </a:rPr>
              <a:t>previous day to present day</a:t>
            </a:r>
            <a:r>
              <a:rPr lang="en-US" sz="1200" dirty="0">
                <a:solidFill>
                  <a:srgbClr val="626469"/>
                </a:solidFill>
                <a:latin typeface="Arial"/>
              </a:rPr>
              <a:t>. Click on the field to fetch the </a:t>
            </a:r>
            <a:r>
              <a:rPr lang="en-US" sz="1200" b="1" dirty="0">
                <a:solidFill>
                  <a:srgbClr val="626469"/>
                </a:solidFill>
                <a:latin typeface="Arial"/>
              </a:rPr>
              <a:t>calendar</a:t>
            </a:r>
            <a:r>
              <a:rPr lang="en-US" sz="1200" dirty="0">
                <a:solidFill>
                  <a:srgbClr val="626469"/>
                </a:solidFill>
                <a:latin typeface="Arial"/>
              </a:rPr>
              <a:t> and make the date change </a:t>
            </a:r>
          </a:p>
        </p:txBody>
      </p:sp>
      <p:sp>
        <p:nvSpPr>
          <p:cNvPr id="11" name="Rectangle 10">
            <a:extLst>
              <a:ext uri="{FF2B5EF4-FFF2-40B4-BE49-F238E27FC236}">
                <a16:creationId xmlns:a16="http://schemas.microsoft.com/office/drawing/2014/main" id="{C87B288C-59B5-463F-B643-C750068EBC47}"/>
              </a:ext>
            </a:extLst>
          </p:cNvPr>
          <p:cNvSpPr/>
          <p:nvPr/>
        </p:nvSpPr>
        <p:spPr>
          <a:xfrm flipH="1">
            <a:off x="10482606" y="2552292"/>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1</a:t>
            </a:r>
          </a:p>
        </p:txBody>
      </p:sp>
      <p:sp>
        <p:nvSpPr>
          <p:cNvPr id="15" name="Rectangle 14">
            <a:extLst>
              <a:ext uri="{FF2B5EF4-FFF2-40B4-BE49-F238E27FC236}">
                <a16:creationId xmlns:a16="http://schemas.microsoft.com/office/drawing/2014/main" id="{BC9C8F21-4B66-4704-844E-73204E2A2E37}"/>
              </a:ext>
            </a:extLst>
          </p:cNvPr>
          <p:cNvSpPr/>
          <p:nvPr/>
        </p:nvSpPr>
        <p:spPr>
          <a:xfrm flipH="1">
            <a:off x="233111" y="1025442"/>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1</a:t>
            </a:r>
          </a:p>
        </p:txBody>
      </p:sp>
      <p:sp>
        <p:nvSpPr>
          <p:cNvPr id="17" name="TextBox 16">
            <a:extLst>
              <a:ext uri="{FF2B5EF4-FFF2-40B4-BE49-F238E27FC236}">
                <a16:creationId xmlns:a16="http://schemas.microsoft.com/office/drawing/2014/main" id="{CDD2E497-6D11-4D30-AB4C-C2F47ABBC7F6}"/>
              </a:ext>
            </a:extLst>
          </p:cNvPr>
          <p:cNvSpPr txBox="1"/>
          <p:nvPr/>
        </p:nvSpPr>
        <p:spPr>
          <a:xfrm>
            <a:off x="2345084" y="5262947"/>
            <a:ext cx="7439937"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To use the Advance Search fields, input the search parameter in the field (s) and press </a:t>
            </a:r>
            <a:r>
              <a:rPr lang="en-US" sz="1200" b="1" dirty="0">
                <a:solidFill>
                  <a:srgbClr val="626469"/>
                </a:solidFill>
              </a:rPr>
              <a:t>Enter</a:t>
            </a:r>
            <a:r>
              <a:rPr lang="en-US" sz="1200" dirty="0">
                <a:solidFill>
                  <a:srgbClr val="626469"/>
                </a:solidFill>
              </a:rPr>
              <a:t>  to confirm </a:t>
            </a:r>
          </a:p>
        </p:txBody>
      </p:sp>
      <p:sp>
        <p:nvSpPr>
          <p:cNvPr id="18" name="Rectangle 17">
            <a:extLst>
              <a:ext uri="{FF2B5EF4-FFF2-40B4-BE49-F238E27FC236}">
                <a16:creationId xmlns:a16="http://schemas.microsoft.com/office/drawing/2014/main" id="{52BB01E5-533B-4F4C-AA5E-A6D6B2270D08}"/>
              </a:ext>
            </a:extLst>
          </p:cNvPr>
          <p:cNvSpPr/>
          <p:nvPr/>
        </p:nvSpPr>
        <p:spPr>
          <a:xfrm flipH="1">
            <a:off x="1830582" y="5193759"/>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2</a:t>
            </a:r>
          </a:p>
        </p:txBody>
      </p:sp>
      <p:sp>
        <p:nvSpPr>
          <p:cNvPr id="19" name="Rectangle 18">
            <a:extLst>
              <a:ext uri="{FF2B5EF4-FFF2-40B4-BE49-F238E27FC236}">
                <a16:creationId xmlns:a16="http://schemas.microsoft.com/office/drawing/2014/main" id="{11BFDC6A-84F7-4125-A36C-84AB9BFDB5EF}"/>
              </a:ext>
            </a:extLst>
          </p:cNvPr>
          <p:cNvSpPr/>
          <p:nvPr/>
        </p:nvSpPr>
        <p:spPr>
          <a:xfrm flipH="1">
            <a:off x="961699" y="3990461"/>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2</a:t>
            </a:r>
          </a:p>
        </p:txBody>
      </p:sp>
      <p:pic>
        <p:nvPicPr>
          <p:cNvPr id="4" name="Picture 3">
            <a:extLst>
              <a:ext uri="{FF2B5EF4-FFF2-40B4-BE49-F238E27FC236}">
                <a16:creationId xmlns:a16="http://schemas.microsoft.com/office/drawing/2014/main" id="{941278DB-6C1A-44C7-A965-6444993086D0}"/>
              </a:ext>
            </a:extLst>
          </p:cNvPr>
          <p:cNvPicPr>
            <a:picLocks noChangeAspect="1"/>
          </p:cNvPicPr>
          <p:nvPr/>
        </p:nvPicPr>
        <p:blipFill>
          <a:blip r:embed="rId2"/>
          <a:stretch>
            <a:fillRect/>
          </a:stretch>
        </p:blipFill>
        <p:spPr>
          <a:xfrm>
            <a:off x="1910616" y="2160232"/>
            <a:ext cx="8224990" cy="2690548"/>
          </a:xfrm>
          <a:prstGeom prst="rect">
            <a:avLst/>
          </a:prstGeom>
        </p:spPr>
      </p:pic>
      <p:cxnSp>
        <p:nvCxnSpPr>
          <p:cNvPr id="12" name="Straight Arrow Connector 11">
            <a:extLst>
              <a:ext uri="{FF2B5EF4-FFF2-40B4-BE49-F238E27FC236}">
                <a16:creationId xmlns:a16="http://schemas.microsoft.com/office/drawing/2014/main" id="{17F1CA76-5BCC-4345-94AA-445995F19ADF}"/>
              </a:ext>
            </a:extLst>
          </p:cNvPr>
          <p:cNvCxnSpPr>
            <a:cxnSpLocks/>
            <a:stCxn id="11" idx="3"/>
          </p:cNvCxnSpPr>
          <p:nvPr/>
        </p:nvCxnSpPr>
        <p:spPr>
          <a:xfrm flipH="1">
            <a:off x="7795967" y="2759979"/>
            <a:ext cx="2686639" cy="8675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4256BEC7-ADFB-477A-B463-35FBD37F8B87}"/>
              </a:ext>
            </a:extLst>
          </p:cNvPr>
          <p:cNvPicPr>
            <a:picLocks noChangeAspect="1"/>
          </p:cNvPicPr>
          <p:nvPr/>
        </p:nvPicPr>
        <p:blipFill>
          <a:blip r:embed="rId3"/>
          <a:stretch>
            <a:fillRect/>
          </a:stretch>
        </p:blipFill>
        <p:spPr>
          <a:xfrm>
            <a:off x="5152488" y="3818686"/>
            <a:ext cx="626147" cy="171775"/>
          </a:xfrm>
          <a:prstGeom prst="rect">
            <a:avLst/>
          </a:prstGeom>
        </p:spPr>
      </p:pic>
      <p:sp>
        <p:nvSpPr>
          <p:cNvPr id="10" name="Rectangle: Rounded Corners 9">
            <a:extLst>
              <a:ext uri="{FF2B5EF4-FFF2-40B4-BE49-F238E27FC236}">
                <a16:creationId xmlns:a16="http://schemas.microsoft.com/office/drawing/2014/main" id="{D1D7F1C4-DE8F-44A5-A99F-D1670437826E}"/>
              </a:ext>
            </a:extLst>
          </p:cNvPr>
          <p:cNvSpPr/>
          <p:nvPr/>
        </p:nvSpPr>
        <p:spPr>
          <a:xfrm>
            <a:off x="5152488" y="3469062"/>
            <a:ext cx="1502836" cy="521399"/>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9A4FC2C-B0E7-4AD8-A651-B5CBE694E840}"/>
              </a:ext>
            </a:extLst>
          </p:cNvPr>
          <p:cNvSpPr/>
          <p:nvPr/>
        </p:nvSpPr>
        <p:spPr>
          <a:xfrm>
            <a:off x="6655324" y="2759979"/>
            <a:ext cx="1140643" cy="207686"/>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2DC053DF-AB82-48E6-B485-3E663D380FB5}"/>
              </a:ext>
            </a:extLst>
          </p:cNvPr>
          <p:cNvCxnSpPr>
            <a:cxnSpLocks/>
            <a:stCxn id="19" idx="1"/>
          </p:cNvCxnSpPr>
          <p:nvPr/>
        </p:nvCxnSpPr>
        <p:spPr>
          <a:xfrm flipV="1">
            <a:off x="1402359" y="3818686"/>
            <a:ext cx="3750129" cy="37946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0DE25A9-4373-420F-8CA0-939720F5A7EA}"/>
              </a:ext>
            </a:extLst>
          </p:cNvPr>
          <p:cNvSpPr txBox="1"/>
          <p:nvPr/>
        </p:nvSpPr>
        <p:spPr>
          <a:xfrm>
            <a:off x="2345084" y="5813613"/>
            <a:ext cx="7439937"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Once done, click on “</a:t>
            </a:r>
            <a:r>
              <a:rPr lang="en-US" sz="1200" b="1" dirty="0">
                <a:solidFill>
                  <a:srgbClr val="626469"/>
                </a:solidFill>
              </a:rPr>
              <a:t>Initiate Process</a:t>
            </a:r>
            <a:r>
              <a:rPr lang="en-US" sz="1200" dirty="0">
                <a:solidFill>
                  <a:srgbClr val="626469"/>
                </a:solidFill>
              </a:rPr>
              <a:t>” to start the Pre-Pack process</a:t>
            </a:r>
          </a:p>
        </p:txBody>
      </p:sp>
      <p:sp>
        <p:nvSpPr>
          <p:cNvPr id="23" name="Rectangle 22">
            <a:extLst>
              <a:ext uri="{FF2B5EF4-FFF2-40B4-BE49-F238E27FC236}">
                <a16:creationId xmlns:a16="http://schemas.microsoft.com/office/drawing/2014/main" id="{94B7330C-4C1F-4381-A675-86D74D56E4EC}"/>
              </a:ext>
            </a:extLst>
          </p:cNvPr>
          <p:cNvSpPr/>
          <p:nvPr/>
        </p:nvSpPr>
        <p:spPr>
          <a:xfrm flipH="1">
            <a:off x="1830582" y="5744424"/>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3</a:t>
            </a:r>
          </a:p>
        </p:txBody>
      </p:sp>
      <p:sp>
        <p:nvSpPr>
          <p:cNvPr id="24" name="Rectangle: Rounded Corners 23">
            <a:extLst>
              <a:ext uri="{FF2B5EF4-FFF2-40B4-BE49-F238E27FC236}">
                <a16:creationId xmlns:a16="http://schemas.microsoft.com/office/drawing/2014/main" id="{71438B5E-8440-48C9-8A1E-FCCA34CDBAD0}"/>
              </a:ext>
            </a:extLst>
          </p:cNvPr>
          <p:cNvSpPr/>
          <p:nvPr/>
        </p:nvSpPr>
        <p:spPr>
          <a:xfrm>
            <a:off x="8993171" y="4405834"/>
            <a:ext cx="961534" cy="354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8EA86DD-9329-4C36-895B-E23F8AB78291}"/>
              </a:ext>
            </a:extLst>
          </p:cNvPr>
          <p:cNvSpPr/>
          <p:nvPr/>
        </p:nvSpPr>
        <p:spPr>
          <a:xfrm flipH="1">
            <a:off x="10482606" y="4364015"/>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3</a:t>
            </a:r>
          </a:p>
        </p:txBody>
      </p:sp>
      <p:cxnSp>
        <p:nvCxnSpPr>
          <p:cNvPr id="26" name="Straight Arrow Connector 25">
            <a:extLst>
              <a:ext uri="{FF2B5EF4-FFF2-40B4-BE49-F238E27FC236}">
                <a16:creationId xmlns:a16="http://schemas.microsoft.com/office/drawing/2014/main" id="{3730E14D-824F-4050-8E17-D51F905AFD47}"/>
              </a:ext>
            </a:extLst>
          </p:cNvPr>
          <p:cNvCxnSpPr>
            <a:cxnSpLocks/>
            <a:stCxn id="25" idx="3"/>
            <a:endCxn id="24" idx="3"/>
          </p:cNvCxnSpPr>
          <p:nvPr/>
        </p:nvCxnSpPr>
        <p:spPr>
          <a:xfrm flipH="1">
            <a:off x="9954705" y="4571702"/>
            <a:ext cx="527901" cy="1148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5A332C11-C407-4885-ACC4-E1B59CA2FA61}"/>
              </a:ext>
            </a:extLst>
          </p:cNvPr>
          <p:cNvPicPr>
            <a:picLocks noChangeAspect="1"/>
          </p:cNvPicPr>
          <p:nvPr/>
        </p:nvPicPr>
        <p:blipFill>
          <a:blip r:embed="rId4"/>
          <a:stretch>
            <a:fillRect/>
          </a:stretch>
        </p:blipFill>
        <p:spPr>
          <a:xfrm>
            <a:off x="6789169" y="3380901"/>
            <a:ext cx="1131039" cy="509435"/>
          </a:xfrm>
          <a:prstGeom prst="rect">
            <a:avLst/>
          </a:prstGeom>
        </p:spPr>
      </p:pic>
      <p:sp>
        <p:nvSpPr>
          <p:cNvPr id="30" name="Rectangle: Rounded Corners 29">
            <a:extLst>
              <a:ext uri="{FF2B5EF4-FFF2-40B4-BE49-F238E27FC236}">
                <a16:creationId xmlns:a16="http://schemas.microsoft.com/office/drawing/2014/main" id="{9AEF1A34-D036-4AD5-9910-485B0282BC27}"/>
              </a:ext>
            </a:extLst>
          </p:cNvPr>
          <p:cNvSpPr/>
          <p:nvPr/>
        </p:nvSpPr>
        <p:spPr>
          <a:xfrm>
            <a:off x="6702459" y="3126186"/>
            <a:ext cx="1366886" cy="88508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B485122B-D338-425C-BED3-D3B2F5028730}"/>
              </a:ext>
            </a:extLst>
          </p:cNvPr>
          <p:cNvCxnSpPr>
            <a:cxnSpLocks/>
            <a:stCxn id="11" idx="3"/>
          </p:cNvCxnSpPr>
          <p:nvPr/>
        </p:nvCxnSpPr>
        <p:spPr>
          <a:xfrm flipH="1">
            <a:off x="8069345" y="2759979"/>
            <a:ext cx="2413261" cy="77507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02791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Initiate New Process - Confirmation</a:t>
            </a:r>
          </a:p>
        </p:txBody>
      </p:sp>
      <p:sp>
        <p:nvSpPr>
          <p:cNvPr id="8" name="TextBox 7">
            <a:extLst>
              <a:ext uri="{FF2B5EF4-FFF2-40B4-BE49-F238E27FC236}">
                <a16:creationId xmlns:a16="http://schemas.microsoft.com/office/drawing/2014/main" id="{B9051501-D8D5-4AF0-B94A-11974764DC15}"/>
              </a:ext>
            </a:extLst>
          </p:cNvPr>
          <p:cNvSpPr txBox="1"/>
          <p:nvPr/>
        </p:nvSpPr>
        <p:spPr>
          <a:xfrm>
            <a:off x="753527" y="1084569"/>
            <a:ext cx="9729079"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A confirmation pop-up message is displayed on the screen once the </a:t>
            </a:r>
            <a:r>
              <a:rPr lang="en-US" sz="1200" b="1" dirty="0">
                <a:solidFill>
                  <a:srgbClr val="626469"/>
                </a:solidFill>
                <a:latin typeface="Arial"/>
              </a:rPr>
              <a:t>Initiate process </a:t>
            </a:r>
            <a:r>
              <a:rPr lang="en-US" sz="1200" dirty="0">
                <a:solidFill>
                  <a:srgbClr val="626469"/>
                </a:solidFill>
                <a:latin typeface="Arial"/>
              </a:rPr>
              <a:t>button is clicked on the Advance Search page</a:t>
            </a:r>
          </a:p>
        </p:txBody>
      </p:sp>
      <p:sp>
        <p:nvSpPr>
          <p:cNvPr id="11" name="Rectangle 10">
            <a:extLst>
              <a:ext uri="{FF2B5EF4-FFF2-40B4-BE49-F238E27FC236}">
                <a16:creationId xmlns:a16="http://schemas.microsoft.com/office/drawing/2014/main" id="{C87B288C-59B5-463F-B643-C750068EBC47}"/>
              </a:ext>
            </a:extLst>
          </p:cNvPr>
          <p:cNvSpPr/>
          <p:nvPr/>
        </p:nvSpPr>
        <p:spPr>
          <a:xfrm flipH="1">
            <a:off x="9442681" y="1551691"/>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3</a:t>
            </a:r>
          </a:p>
        </p:txBody>
      </p:sp>
      <p:sp>
        <p:nvSpPr>
          <p:cNvPr id="15" name="Rectangle 14">
            <a:extLst>
              <a:ext uri="{FF2B5EF4-FFF2-40B4-BE49-F238E27FC236}">
                <a16:creationId xmlns:a16="http://schemas.microsoft.com/office/drawing/2014/main" id="{BC9C8F21-4B66-4704-844E-73204E2A2E37}"/>
              </a:ext>
            </a:extLst>
          </p:cNvPr>
          <p:cNvSpPr/>
          <p:nvPr/>
        </p:nvSpPr>
        <p:spPr>
          <a:xfrm flipH="1">
            <a:off x="233111" y="1025442"/>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1</a:t>
            </a:r>
          </a:p>
        </p:txBody>
      </p:sp>
      <p:sp>
        <p:nvSpPr>
          <p:cNvPr id="17" name="TextBox 16">
            <a:extLst>
              <a:ext uri="{FF2B5EF4-FFF2-40B4-BE49-F238E27FC236}">
                <a16:creationId xmlns:a16="http://schemas.microsoft.com/office/drawing/2014/main" id="{CDD2E497-6D11-4D30-AB4C-C2F47ABBC7F6}"/>
              </a:ext>
            </a:extLst>
          </p:cNvPr>
          <p:cNvSpPr txBox="1"/>
          <p:nvPr/>
        </p:nvSpPr>
        <p:spPr>
          <a:xfrm>
            <a:off x="753527" y="4437589"/>
            <a:ext cx="7439937"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b="1" dirty="0">
                <a:solidFill>
                  <a:srgbClr val="626469"/>
                </a:solidFill>
              </a:rPr>
              <a:t>Distribution Center</a:t>
            </a:r>
            <a:r>
              <a:rPr lang="en-US" sz="1200" dirty="0">
                <a:solidFill>
                  <a:srgbClr val="626469"/>
                </a:solidFill>
              </a:rPr>
              <a:t>: The DC for which is the Pre-Pack process has been initiated </a:t>
            </a:r>
          </a:p>
        </p:txBody>
      </p:sp>
      <p:sp>
        <p:nvSpPr>
          <p:cNvPr id="18" name="Rectangle 17">
            <a:extLst>
              <a:ext uri="{FF2B5EF4-FFF2-40B4-BE49-F238E27FC236}">
                <a16:creationId xmlns:a16="http://schemas.microsoft.com/office/drawing/2014/main" id="{52BB01E5-533B-4F4C-AA5E-A6D6B2270D08}"/>
              </a:ext>
            </a:extLst>
          </p:cNvPr>
          <p:cNvSpPr/>
          <p:nvPr/>
        </p:nvSpPr>
        <p:spPr>
          <a:xfrm flipH="1">
            <a:off x="208078" y="4368403"/>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2</a:t>
            </a:r>
          </a:p>
        </p:txBody>
      </p:sp>
      <p:sp>
        <p:nvSpPr>
          <p:cNvPr id="19" name="Rectangle 18">
            <a:extLst>
              <a:ext uri="{FF2B5EF4-FFF2-40B4-BE49-F238E27FC236}">
                <a16:creationId xmlns:a16="http://schemas.microsoft.com/office/drawing/2014/main" id="{11BFDC6A-84F7-4125-A36C-84AB9BFDB5EF}"/>
              </a:ext>
            </a:extLst>
          </p:cNvPr>
          <p:cNvSpPr/>
          <p:nvPr/>
        </p:nvSpPr>
        <p:spPr>
          <a:xfrm flipH="1">
            <a:off x="1489064" y="1927558"/>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2</a:t>
            </a:r>
          </a:p>
        </p:txBody>
      </p:sp>
      <p:sp>
        <p:nvSpPr>
          <p:cNvPr id="22" name="TextBox 21">
            <a:extLst>
              <a:ext uri="{FF2B5EF4-FFF2-40B4-BE49-F238E27FC236}">
                <a16:creationId xmlns:a16="http://schemas.microsoft.com/office/drawing/2014/main" id="{60DE25A9-4373-420F-8CA0-939720F5A7EA}"/>
              </a:ext>
            </a:extLst>
          </p:cNvPr>
          <p:cNvSpPr txBox="1"/>
          <p:nvPr/>
        </p:nvSpPr>
        <p:spPr>
          <a:xfrm>
            <a:off x="722580" y="4988257"/>
            <a:ext cx="11154869"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b="1" dirty="0">
                <a:solidFill>
                  <a:srgbClr val="626469"/>
                </a:solidFill>
              </a:rPr>
              <a:t>Assortment Type Sorting: </a:t>
            </a:r>
            <a:r>
              <a:rPr lang="en-US" sz="1200" dirty="0">
                <a:solidFill>
                  <a:srgbClr val="626469"/>
                </a:solidFill>
              </a:rPr>
              <a:t>Displays the selection made in the </a:t>
            </a:r>
            <a:r>
              <a:rPr lang="en-US" sz="1200" b="1" dirty="0">
                <a:solidFill>
                  <a:srgbClr val="626469"/>
                </a:solidFill>
              </a:rPr>
              <a:t>Box Preference </a:t>
            </a:r>
            <a:r>
              <a:rPr lang="en-US" sz="1200" dirty="0">
                <a:solidFill>
                  <a:srgbClr val="626469"/>
                </a:solidFill>
              </a:rPr>
              <a:t>as selected in the </a:t>
            </a:r>
            <a:r>
              <a:rPr lang="en-US" sz="1200" b="1" dirty="0">
                <a:solidFill>
                  <a:srgbClr val="626469"/>
                </a:solidFill>
              </a:rPr>
              <a:t>Order Box </a:t>
            </a:r>
            <a:r>
              <a:rPr lang="en-US" sz="1200" dirty="0">
                <a:solidFill>
                  <a:srgbClr val="626469"/>
                </a:solidFill>
              </a:rPr>
              <a:t>sub-menu in the </a:t>
            </a:r>
            <a:r>
              <a:rPr lang="en-US" sz="1200" b="1" dirty="0">
                <a:solidFill>
                  <a:srgbClr val="626469"/>
                </a:solidFill>
              </a:rPr>
              <a:t>Back office </a:t>
            </a:r>
            <a:r>
              <a:rPr lang="en-US" sz="1200" dirty="0">
                <a:solidFill>
                  <a:srgbClr val="626469"/>
                </a:solidFill>
              </a:rPr>
              <a:t>of the Pre-Packing application. This sorts the ordering of the boxes during the Pre-Pack process based on the user selection. Refer to for further details on making changes to the selection.</a:t>
            </a:r>
          </a:p>
        </p:txBody>
      </p:sp>
      <p:sp>
        <p:nvSpPr>
          <p:cNvPr id="23" name="Rectangle 22">
            <a:extLst>
              <a:ext uri="{FF2B5EF4-FFF2-40B4-BE49-F238E27FC236}">
                <a16:creationId xmlns:a16="http://schemas.microsoft.com/office/drawing/2014/main" id="{94B7330C-4C1F-4381-A675-86D74D56E4EC}"/>
              </a:ext>
            </a:extLst>
          </p:cNvPr>
          <p:cNvSpPr/>
          <p:nvPr/>
        </p:nvSpPr>
        <p:spPr>
          <a:xfrm flipH="1">
            <a:off x="208078" y="5032192"/>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3</a:t>
            </a:r>
          </a:p>
        </p:txBody>
      </p:sp>
      <p:sp>
        <p:nvSpPr>
          <p:cNvPr id="25" name="Rectangle 24">
            <a:extLst>
              <a:ext uri="{FF2B5EF4-FFF2-40B4-BE49-F238E27FC236}">
                <a16:creationId xmlns:a16="http://schemas.microsoft.com/office/drawing/2014/main" id="{E8EA86DD-9329-4C36-895B-E23F8AB78291}"/>
              </a:ext>
            </a:extLst>
          </p:cNvPr>
          <p:cNvSpPr/>
          <p:nvPr/>
        </p:nvSpPr>
        <p:spPr>
          <a:xfrm flipH="1">
            <a:off x="9442681" y="2535924"/>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4</a:t>
            </a:r>
          </a:p>
        </p:txBody>
      </p:sp>
      <p:pic>
        <p:nvPicPr>
          <p:cNvPr id="2" name="Picture 1">
            <a:extLst>
              <a:ext uri="{FF2B5EF4-FFF2-40B4-BE49-F238E27FC236}">
                <a16:creationId xmlns:a16="http://schemas.microsoft.com/office/drawing/2014/main" id="{23F69981-6E82-46A7-A71B-44A0A0C3783D}"/>
              </a:ext>
            </a:extLst>
          </p:cNvPr>
          <p:cNvPicPr>
            <a:picLocks noChangeAspect="1"/>
          </p:cNvPicPr>
          <p:nvPr/>
        </p:nvPicPr>
        <p:blipFill>
          <a:blip r:embed="rId2"/>
          <a:stretch>
            <a:fillRect/>
          </a:stretch>
        </p:blipFill>
        <p:spPr>
          <a:xfrm>
            <a:off x="2665551" y="1635235"/>
            <a:ext cx="6249229" cy="2178299"/>
          </a:xfrm>
          <a:prstGeom prst="rect">
            <a:avLst/>
          </a:prstGeom>
        </p:spPr>
      </p:pic>
      <p:cxnSp>
        <p:nvCxnSpPr>
          <p:cNvPr id="20" name="Straight Arrow Connector 19">
            <a:extLst>
              <a:ext uri="{FF2B5EF4-FFF2-40B4-BE49-F238E27FC236}">
                <a16:creationId xmlns:a16="http://schemas.microsoft.com/office/drawing/2014/main" id="{2DC053DF-AB82-48E6-B485-3E663D380FB5}"/>
              </a:ext>
            </a:extLst>
          </p:cNvPr>
          <p:cNvCxnSpPr>
            <a:cxnSpLocks/>
            <a:stCxn id="19" idx="1"/>
          </p:cNvCxnSpPr>
          <p:nvPr/>
        </p:nvCxnSpPr>
        <p:spPr>
          <a:xfrm>
            <a:off x="1929724" y="2135245"/>
            <a:ext cx="870037" cy="32998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7F1CA76-5BCC-4345-94AA-445995F19ADF}"/>
              </a:ext>
            </a:extLst>
          </p:cNvPr>
          <p:cNvCxnSpPr>
            <a:cxnSpLocks/>
            <a:stCxn id="11" idx="3"/>
          </p:cNvCxnSpPr>
          <p:nvPr/>
        </p:nvCxnSpPr>
        <p:spPr>
          <a:xfrm flipH="1">
            <a:off x="6068423" y="1759378"/>
            <a:ext cx="3374258" cy="58355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730E14D-824F-4050-8E17-D51F905AFD47}"/>
              </a:ext>
            </a:extLst>
          </p:cNvPr>
          <p:cNvCxnSpPr>
            <a:cxnSpLocks/>
            <a:stCxn id="25" idx="3"/>
          </p:cNvCxnSpPr>
          <p:nvPr/>
        </p:nvCxnSpPr>
        <p:spPr>
          <a:xfrm flipH="1" flipV="1">
            <a:off x="7975076" y="2580869"/>
            <a:ext cx="1467605" cy="16274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A292F34-5A98-4B92-A19E-2C98BC28B0CB}"/>
              </a:ext>
            </a:extLst>
          </p:cNvPr>
          <p:cNvSpPr txBox="1"/>
          <p:nvPr/>
        </p:nvSpPr>
        <p:spPr>
          <a:xfrm>
            <a:off x="132929" y="3975383"/>
            <a:ext cx="7439937" cy="276999"/>
          </a:xfrm>
          <a:prstGeom prst="rect">
            <a:avLst/>
          </a:prstGeom>
          <a:noFill/>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Details displayed in the confirmation pop-up:</a:t>
            </a:r>
          </a:p>
        </p:txBody>
      </p:sp>
      <p:sp>
        <p:nvSpPr>
          <p:cNvPr id="28" name="TextBox 27">
            <a:extLst>
              <a:ext uri="{FF2B5EF4-FFF2-40B4-BE49-F238E27FC236}">
                <a16:creationId xmlns:a16="http://schemas.microsoft.com/office/drawing/2014/main" id="{F06255B8-2FBB-481B-A54A-758D739AE547}"/>
              </a:ext>
            </a:extLst>
          </p:cNvPr>
          <p:cNvSpPr txBox="1"/>
          <p:nvPr/>
        </p:nvSpPr>
        <p:spPr>
          <a:xfrm>
            <a:off x="722580" y="5870751"/>
            <a:ext cx="11154869"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b="1" dirty="0">
                <a:solidFill>
                  <a:srgbClr val="626469"/>
                </a:solidFill>
              </a:rPr>
              <a:t>Trolley Type Sorting: </a:t>
            </a:r>
            <a:r>
              <a:rPr lang="en-US" sz="1200" dirty="0">
                <a:solidFill>
                  <a:srgbClr val="626469"/>
                </a:solidFill>
              </a:rPr>
              <a:t>Displays the selection made in the </a:t>
            </a:r>
            <a:r>
              <a:rPr lang="en-US" sz="1200" b="1" dirty="0">
                <a:solidFill>
                  <a:srgbClr val="626469"/>
                </a:solidFill>
              </a:rPr>
              <a:t>Trolley Preference </a:t>
            </a:r>
            <a:r>
              <a:rPr lang="en-US" sz="1200" dirty="0">
                <a:solidFill>
                  <a:srgbClr val="626469"/>
                </a:solidFill>
              </a:rPr>
              <a:t>as selected in the </a:t>
            </a:r>
            <a:r>
              <a:rPr lang="en-US" sz="1200" b="1" dirty="0">
                <a:solidFill>
                  <a:srgbClr val="626469"/>
                </a:solidFill>
              </a:rPr>
              <a:t>Order Trolley </a:t>
            </a:r>
            <a:r>
              <a:rPr lang="en-US" sz="1200" dirty="0">
                <a:solidFill>
                  <a:srgbClr val="626469"/>
                </a:solidFill>
              </a:rPr>
              <a:t>sub-menu in the </a:t>
            </a:r>
            <a:r>
              <a:rPr lang="en-US" sz="1200" b="1" dirty="0">
                <a:solidFill>
                  <a:srgbClr val="626469"/>
                </a:solidFill>
              </a:rPr>
              <a:t>Back office </a:t>
            </a:r>
            <a:r>
              <a:rPr lang="en-US" sz="1200" dirty="0">
                <a:solidFill>
                  <a:srgbClr val="626469"/>
                </a:solidFill>
              </a:rPr>
              <a:t>of the Pre-Packing application. This sorts the ordering of the trolleys during the Pre-Pack process for trolley assignment based on the user selection. Refer to for further details on making changes to the selection.</a:t>
            </a:r>
          </a:p>
        </p:txBody>
      </p:sp>
      <p:sp>
        <p:nvSpPr>
          <p:cNvPr id="29" name="Rectangle 28">
            <a:extLst>
              <a:ext uri="{FF2B5EF4-FFF2-40B4-BE49-F238E27FC236}">
                <a16:creationId xmlns:a16="http://schemas.microsoft.com/office/drawing/2014/main" id="{B1E2A089-DB45-4DBA-A473-6AB3B3A33D8A}"/>
              </a:ext>
            </a:extLst>
          </p:cNvPr>
          <p:cNvSpPr/>
          <p:nvPr/>
        </p:nvSpPr>
        <p:spPr>
          <a:xfrm flipH="1">
            <a:off x="208078" y="5895837"/>
            <a:ext cx="440660" cy="41537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rgbClr val="00B0F0"/>
                </a:solidFill>
              </a:rPr>
              <a:t>4</a:t>
            </a:r>
          </a:p>
        </p:txBody>
      </p:sp>
      <p:sp>
        <p:nvSpPr>
          <p:cNvPr id="30" name="TextBox 29">
            <a:extLst>
              <a:ext uri="{FF2B5EF4-FFF2-40B4-BE49-F238E27FC236}">
                <a16:creationId xmlns:a16="http://schemas.microsoft.com/office/drawing/2014/main" id="{2A3DBD65-0477-4E2F-847D-5393B40140A0}"/>
              </a:ext>
            </a:extLst>
          </p:cNvPr>
          <p:cNvSpPr txBox="1"/>
          <p:nvPr/>
        </p:nvSpPr>
        <p:spPr>
          <a:xfrm>
            <a:off x="9341654" y="3491205"/>
            <a:ext cx="1847963" cy="830997"/>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Click on </a:t>
            </a:r>
            <a:r>
              <a:rPr lang="en-US" sz="1200" b="1" dirty="0">
                <a:solidFill>
                  <a:srgbClr val="626469"/>
                </a:solidFill>
              </a:rPr>
              <a:t>Proceed </a:t>
            </a:r>
            <a:r>
              <a:rPr lang="en-US" sz="1200" dirty="0">
                <a:solidFill>
                  <a:srgbClr val="626469"/>
                </a:solidFill>
              </a:rPr>
              <a:t>to confirm &amp; </a:t>
            </a:r>
            <a:r>
              <a:rPr lang="en-US" sz="1200" b="1" dirty="0">
                <a:solidFill>
                  <a:srgbClr val="626469"/>
                </a:solidFill>
              </a:rPr>
              <a:t>Start </a:t>
            </a:r>
            <a:r>
              <a:rPr lang="en-US" sz="1200" dirty="0">
                <a:solidFill>
                  <a:srgbClr val="626469"/>
                </a:solidFill>
              </a:rPr>
              <a:t>the Pre-pack process for the selection made</a:t>
            </a:r>
          </a:p>
        </p:txBody>
      </p:sp>
      <p:cxnSp>
        <p:nvCxnSpPr>
          <p:cNvPr id="31" name="Straight Arrow Connector 30">
            <a:extLst>
              <a:ext uri="{FF2B5EF4-FFF2-40B4-BE49-F238E27FC236}">
                <a16:creationId xmlns:a16="http://schemas.microsoft.com/office/drawing/2014/main" id="{A864DD0A-DC54-48DB-AD14-ED76F1DF997E}"/>
              </a:ext>
            </a:extLst>
          </p:cNvPr>
          <p:cNvCxnSpPr>
            <a:cxnSpLocks/>
          </p:cNvCxnSpPr>
          <p:nvPr/>
        </p:nvCxnSpPr>
        <p:spPr>
          <a:xfrm flipH="1" flipV="1">
            <a:off x="6749592" y="3491205"/>
            <a:ext cx="2592063" cy="40325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3B96CC3-733B-4AF6-8358-A75016D3FBC3}"/>
              </a:ext>
            </a:extLst>
          </p:cNvPr>
          <p:cNvSpPr txBox="1"/>
          <p:nvPr/>
        </p:nvSpPr>
        <p:spPr>
          <a:xfrm>
            <a:off x="132929" y="2493422"/>
            <a:ext cx="2004721" cy="830997"/>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Clicking on </a:t>
            </a:r>
            <a:r>
              <a:rPr lang="en-US" sz="1200" b="1" dirty="0">
                <a:solidFill>
                  <a:srgbClr val="626469"/>
                </a:solidFill>
              </a:rPr>
              <a:t>Cancel </a:t>
            </a:r>
            <a:r>
              <a:rPr lang="en-US" sz="1200" dirty="0">
                <a:solidFill>
                  <a:srgbClr val="626469"/>
                </a:solidFill>
              </a:rPr>
              <a:t>you will be redirected to the </a:t>
            </a:r>
            <a:r>
              <a:rPr lang="en-US" sz="1200" b="1" dirty="0">
                <a:solidFill>
                  <a:srgbClr val="626469"/>
                </a:solidFill>
              </a:rPr>
              <a:t>Advance Search </a:t>
            </a:r>
            <a:r>
              <a:rPr lang="en-US" sz="1200" dirty="0">
                <a:solidFill>
                  <a:srgbClr val="626469"/>
                </a:solidFill>
              </a:rPr>
              <a:t>page for making any changes</a:t>
            </a:r>
          </a:p>
        </p:txBody>
      </p:sp>
      <p:cxnSp>
        <p:nvCxnSpPr>
          <p:cNvPr id="33" name="Straight Arrow Connector 32">
            <a:extLst>
              <a:ext uri="{FF2B5EF4-FFF2-40B4-BE49-F238E27FC236}">
                <a16:creationId xmlns:a16="http://schemas.microsoft.com/office/drawing/2014/main" id="{D8778480-C33E-4C39-BCF1-FD87B06F1CF6}"/>
              </a:ext>
            </a:extLst>
          </p:cNvPr>
          <p:cNvCxnSpPr>
            <a:cxnSpLocks/>
          </p:cNvCxnSpPr>
          <p:nvPr/>
        </p:nvCxnSpPr>
        <p:spPr>
          <a:xfrm>
            <a:off x="2137650" y="2908922"/>
            <a:ext cx="2830276" cy="49642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C2C743EC-ACE7-41E4-9B1B-E6712B53EF8A}"/>
              </a:ext>
            </a:extLst>
          </p:cNvPr>
          <p:cNvSpPr/>
          <p:nvPr/>
        </p:nvSpPr>
        <p:spPr>
          <a:xfrm>
            <a:off x="2799761" y="2342931"/>
            <a:ext cx="1065229" cy="404142"/>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7825907F-AEBA-4DC0-BE23-91F91BC34274}"/>
              </a:ext>
            </a:extLst>
          </p:cNvPr>
          <p:cNvSpPr/>
          <p:nvPr/>
        </p:nvSpPr>
        <p:spPr>
          <a:xfrm>
            <a:off x="4600817" y="2342931"/>
            <a:ext cx="1467605" cy="404142"/>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FEA73411-3EE6-4AA2-859A-95792FB39DB4}"/>
              </a:ext>
            </a:extLst>
          </p:cNvPr>
          <p:cNvSpPr/>
          <p:nvPr/>
        </p:nvSpPr>
        <p:spPr>
          <a:xfrm>
            <a:off x="6633991" y="2328408"/>
            <a:ext cx="1341086" cy="404142"/>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934575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Process Details</a:t>
            </a:r>
          </a:p>
        </p:txBody>
      </p:sp>
      <p:pic>
        <p:nvPicPr>
          <p:cNvPr id="2" name="Picture 1">
            <a:extLst>
              <a:ext uri="{FF2B5EF4-FFF2-40B4-BE49-F238E27FC236}">
                <a16:creationId xmlns:a16="http://schemas.microsoft.com/office/drawing/2014/main" id="{8CABECB0-A807-40E9-AB21-BB8E09A98528}"/>
              </a:ext>
            </a:extLst>
          </p:cNvPr>
          <p:cNvPicPr>
            <a:picLocks noChangeAspect="1"/>
          </p:cNvPicPr>
          <p:nvPr/>
        </p:nvPicPr>
        <p:blipFill>
          <a:blip r:embed="rId2"/>
          <a:stretch>
            <a:fillRect/>
          </a:stretch>
        </p:blipFill>
        <p:spPr>
          <a:xfrm>
            <a:off x="1896265" y="2332248"/>
            <a:ext cx="8399469" cy="3542728"/>
          </a:xfrm>
          <a:prstGeom prst="rect">
            <a:avLst/>
          </a:prstGeom>
        </p:spPr>
      </p:pic>
      <p:sp>
        <p:nvSpPr>
          <p:cNvPr id="21" name="TextBox 20">
            <a:extLst>
              <a:ext uri="{FF2B5EF4-FFF2-40B4-BE49-F238E27FC236}">
                <a16:creationId xmlns:a16="http://schemas.microsoft.com/office/drawing/2014/main" id="{89F9ABE7-76F2-400C-AD9A-A27A435941A6}"/>
              </a:ext>
            </a:extLst>
          </p:cNvPr>
          <p:cNvSpPr txBox="1"/>
          <p:nvPr/>
        </p:nvSpPr>
        <p:spPr>
          <a:xfrm>
            <a:off x="208157" y="947427"/>
            <a:ext cx="11669292"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Once the Pre-pack process is initiated, you can view the progress and the details of the process being run the </a:t>
            </a:r>
            <a:r>
              <a:rPr lang="en-US" sz="1200" b="1" dirty="0">
                <a:solidFill>
                  <a:srgbClr val="626469"/>
                </a:solidFill>
              </a:rPr>
              <a:t>Process Detail </a:t>
            </a:r>
            <a:r>
              <a:rPr lang="en-US" sz="1200" dirty="0">
                <a:solidFill>
                  <a:srgbClr val="626469"/>
                </a:solidFill>
              </a:rPr>
              <a:t>page</a:t>
            </a:r>
          </a:p>
        </p:txBody>
      </p:sp>
      <p:sp>
        <p:nvSpPr>
          <p:cNvPr id="22" name="TextBox 21">
            <a:extLst>
              <a:ext uri="{FF2B5EF4-FFF2-40B4-BE49-F238E27FC236}">
                <a16:creationId xmlns:a16="http://schemas.microsoft.com/office/drawing/2014/main" id="{EAD16114-F3C0-4917-B200-6EF669BE79D1}"/>
              </a:ext>
            </a:extLst>
          </p:cNvPr>
          <p:cNvSpPr txBox="1"/>
          <p:nvPr/>
        </p:nvSpPr>
        <p:spPr>
          <a:xfrm>
            <a:off x="208158" y="1456474"/>
            <a:ext cx="221453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You can view all the applied advance search criteria in the </a:t>
            </a:r>
            <a:r>
              <a:rPr lang="en-US" sz="1200" b="1" dirty="0">
                <a:solidFill>
                  <a:srgbClr val="626469"/>
                </a:solidFill>
              </a:rPr>
              <a:t>Search Filter</a:t>
            </a:r>
            <a:r>
              <a:rPr lang="en-US" sz="1200" dirty="0">
                <a:solidFill>
                  <a:srgbClr val="626469"/>
                </a:solidFill>
              </a:rPr>
              <a:t> section</a:t>
            </a:r>
          </a:p>
        </p:txBody>
      </p:sp>
      <p:sp>
        <p:nvSpPr>
          <p:cNvPr id="23" name="TextBox 22">
            <a:extLst>
              <a:ext uri="{FF2B5EF4-FFF2-40B4-BE49-F238E27FC236}">
                <a16:creationId xmlns:a16="http://schemas.microsoft.com/office/drawing/2014/main" id="{19EBDDB7-EA69-473B-BE8A-381BC385A244}"/>
              </a:ext>
            </a:extLst>
          </p:cNvPr>
          <p:cNvSpPr txBox="1"/>
          <p:nvPr/>
        </p:nvSpPr>
        <p:spPr>
          <a:xfrm>
            <a:off x="8257880" y="1354097"/>
            <a:ext cx="3619570" cy="830997"/>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b="1" dirty="0">
                <a:solidFill>
                  <a:srgbClr val="626469"/>
                </a:solidFill>
              </a:rPr>
              <a:t>Abort Process </a:t>
            </a:r>
            <a:r>
              <a:rPr lang="en-US" sz="1200" dirty="0">
                <a:solidFill>
                  <a:srgbClr val="626469"/>
                </a:solidFill>
              </a:rPr>
              <a:t>– This button when clicked will </a:t>
            </a:r>
            <a:r>
              <a:rPr lang="en-US" sz="1200" b="1" dirty="0">
                <a:solidFill>
                  <a:srgbClr val="626469"/>
                </a:solidFill>
              </a:rPr>
              <a:t>abort</a:t>
            </a:r>
            <a:r>
              <a:rPr lang="en-US" sz="1200" dirty="0">
                <a:solidFill>
                  <a:srgbClr val="626469"/>
                </a:solidFill>
              </a:rPr>
              <a:t> the process which is in progress. The integrated ERP will </a:t>
            </a:r>
            <a:r>
              <a:rPr lang="en-US" sz="1200" b="1" dirty="0">
                <a:solidFill>
                  <a:srgbClr val="626469"/>
                </a:solidFill>
              </a:rPr>
              <a:t>not</a:t>
            </a:r>
            <a:r>
              <a:rPr lang="en-US" sz="1200" dirty="0">
                <a:solidFill>
                  <a:srgbClr val="626469"/>
                </a:solidFill>
              </a:rPr>
              <a:t> be updated with the processed data.</a:t>
            </a:r>
          </a:p>
        </p:txBody>
      </p:sp>
      <p:sp>
        <p:nvSpPr>
          <p:cNvPr id="24" name="TextBox 23">
            <a:extLst>
              <a:ext uri="{FF2B5EF4-FFF2-40B4-BE49-F238E27FC236}">
                <a16:creationId xmlns:a16="http://schemas.microsoft.com/office/drawing/2014/main" id="{85B07606-B83A-4271-AE92-2122AE4366A7}"/>
              </a:ext>
            </a:extLst>
          </p:cNvPr>
          <p:cNvSpPr txBox="1"/>
          <p:nvPr/>
        </p:nvSpPr>
        <p:spPr>
          <a:xfrm>
            <a:off x="275283" y="6000767"/>
            <a:ext cx="4618181"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The </a:t>
            </a:r>
            <a:r>
              <a:rPr lang="en-US" sz="1200" b="1" dirty="0">
                <a:solidFill>
                  <a:srgbClr val="626469"/>
                </a:solidFill>
              </a:rPr>
              <a:t>Progress Indicator </a:t>
            </a:r>
            <a:r>
              <a:rPr lang="en-US" sz="1200" dirty="0">
                <a:solidFill>
                  <a:srgbClr val="626469"/>
                </a:solidFill>
              </a:rPr>
              <a:t>gives the details of the stage in which the process is currently. There are 5 stages to complete the process. </a:t>
            </a:r>
          </a:p>
        </p:txBody>
      </p:sp>
      <p:sp>
        <p:nvSpPr>
          <p:cNvPr id="4" name="Rectangle: Rounded Corners 3">
            <a:extLst>
              <a:ext uri="{FF2B5EF4-FFF2-40B4-BE49-F238E27FC236}">
                <a16:creationId xmlns:a16="http://schemas.microsoft.com/office/drawing/2014/main" id="{6F2466F3-8AEF-49E0-B5D9-8C8E4467288D}"/>
              </a:ext>
            </a:extLst>
          </p:cNvPr>
          <p:cNvSpPr/>
          <p:nvPr/>
        </p:nvSpPr>
        <p:spPr>
          <a:xfrm>
            <a:off x="2055043" y="2554664"/>
            <a:ext cx="8173039" cy="874336"/>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1CA954E-B3B5-4345-8F4A-641DC4CD842D}"/>
              </a:ext>
            </a:extLst>
          </p:cNvPr>
          <p:cNvCxnSpPr>
            <a:cxnSpLocks/>
            <a:stCxn id="22" idx="2"/>
            <a:endCxn id="4" idx="1"/>
          </p:cNvCxnSpPr>
          <p:nvPr/>
        </p:nvCxnSpPr>
        <p:spPr>
          <a:xfrm>
            <a:off x="1315424" y="2102805"/>
            <a:ext cx="739619" cy="88902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19F5911-BAFF-4714-B7F1-D4E8BBB8B48D}"/>
              </a:ext>
            </a:extLst>
          </p:cNvPr>
          <p:cNvCxnSpPr>
            <a:cxnSpLocks/>
            <a:endCxn id="13" idx="0"/>
          </p:cNvCxnSpPr>
          <p:nvPr/>
        </p:nvCxnSpPr>
        <p:spPr>
          <a:xfrm flipH="1">
            <a:off x="9870696" y="2185094"/>
            <a:ext cx="266260" cy="124390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61965443-CDA3-4D79-AA69-130218B54A53}"/>
              </a:ext>
            </a:extLst>
          </p:cNvPr>
          <p:cNvSpPr/>
          <p:nvPr/>
        </p:nvSpPr>
        <p:spPr>
          <a:xfrm>
            <a:off x="9445658" y="3429000"/>
            <a:ext cx="850076" cy="34005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324B7F32-A3B2-4DAE-9DBA-DC3F818E6477}"/>
              </a:ext>
            </a:extLst>
          </p:cNvPr>
          <p:cNvCxnSpPr>
            <a:cxnSpLocks/>
            <a:endCxn id="28" idx="1"/>
          </p:cNvCxnSpPr>
          <p:nvPr/>
        </p:nvCxnSpPr>
        <p:spPr>
          <a:xfrm flipV="1">
            <a:off x="772998" y="4301032"/>
            <a:ext cx="1470581" cy="169973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1329B42A-4876-4F2D-B93F-6E3ED0CB6002}"/>
              </a:ext>
            </a:extLst>
          </p:cNvPr>
          <p:cNvSpPr/>
          <p:nvPr/>
        </p:nvSpPr>
        <p:spPr>
          <a:xfrm>
            <a:off x="2243579" y="3988890"/>
            <a:ext cx="7893377" cy="62428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B6403CDC-C758-463E-8567-04EA1439FA6B}"/>
              </a:ext>
            </a:extLst>
          </p:cNvPr>
          <p:cNvSpPr txBox="1"/>
          <p:nvPr/>
        </p:nvSpPr>
        <p:spPr>
          <a:xfrm>
            <a:off x="8685231" y="5918315"/>
            <a:ext cx="3289001"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The </a:t>
            </a:r>
            <a:r>
              <a:rPr lang="en-US" sz="1200" b="1" dirty="0">
                <a:solidFill>
                  <a:srgbClr val="626469"/>
                </a:solidFill>
              </a:rPr>
              <a:t>Process Details </a:t>
            </a:r>
            <a:r>
              <a:rPr lang="en-US" sz="1200" dirty="0">
                <a:solidFill>
                  <a:srgbClr val="626469"/>
                </a:solidFill>
              </a:rPr>
              <a:t>section gives the details about the deliveries being processed for each individual step. </a:t>
            </a:r>
          </a:p>
        </p:txBody>
      </p:sp>
      <p:sp>
        <p:nvSpPr>
          <p:cNvPr id="32" name="Rectangle: Rounded Corners 31">
            <a:extLst>
              <a:ext uri="{FF2B5EF4-FFF2-40B4-BE49-F238E27FC236}">
                <a16:creationId xmlns:a16="http://schemas.microsoft.com/office/drawing/2014/main" id="{0C292F83-4EED-4084-816A-0C8A833453B2}"/>
              </a:ext>
            </a:extLst>
          </p:cNvPr>
          <p:cNvSpPr/>
          <p:nvPr/>
        </p:nvSpPr>
        <p:spPr>
          <a:xfrm>
            <a:off x="1896265" y="4911365"/>
            <a:ext cx="8501500" cy="999208"/>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E56B146A-FA02-4123-8C71-2130EA5B97EF}"/>
              </a:ext>
            </a:extLst>
          </p:cNvPr>
          <p:cNvCxnSpPr>
            <a:cxnSpLocks/>
          </p:cNvCxnSpPr>
          <p:nvPr/>
        </p:nvCxnSpPr>
        <p:spPr>
          <a:xfrm flipH="1" flipV="1">
            <a:off x="10397765" y="5297864"/>
            <a:ext cx="707010" cy="5771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35D8F7E-D459-4D45-B7F6-5D775E764ABD}"/>
              </a:ext>
            </a:extLst>
          </p:cNvPr>
          <p:cNvSpPr txBox="1"/>
          <p:nvPr/>
        </p:nvSpPr>
        <p:spPr>
          <a:xfrm>
            <a:off x="10360057" y="4099724"/>
            <a:ext cx="1784808" cy="830997"/>
          </a:xfrm>
          <a:prstGeom prst="rect">
            <a:avLst/>
          </a:prstGeom>
          <a:solidFill>
            <a:schemeClr val="tx2">
              <a:lumMod val="20000"/>
              <a:lumOff val="80000"/>
            </a:schemeClr>
          </a:solidFill>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800" dirty="0">
                <a:solidFill>
                  <a:srgbClr val="626469"/>
                </a:solidFill>
                <a:latin typeface="Arial"/>
              </a:rPr>
              <a:t>Points to Note:</a:t>
            </a:r>
          </a:p>
          <a:p>
            <a:pPr algn="just" defTabSz="609585">
              <a:buClr>
                <a:srgbClr val="3DCD58"/>
              </a:buClr>
            </a:pPr>
            <a:r>
              <a:rPr lang="en-US" sz="800" dirty="0">
                <a:solidFill>
                  <a:srgbClr val="626469"/>
                </a:solidFill>
                <a:latin typeface="Arial"/>
              </a:rPr>
              <a:t>Each process has a unique ID which is represented by the </a:t>
            </a:r>
            <a:r>
              <a:rPr lang="en-US" sz="800" b="1" dirty="0">
                <a:solidFill>
                  <a:srgbClr val="626469"/>
                </a:solidFill>
                <a:latin typeface="Arial"/>
              </a:rPr>
              <a:t>Process ID: PP-Warehouse ID-#</a:t>
            </a:r>
          </a:p>
          <a:p>
            <a:pPr marL="0" indent="0" algn="just" defTabSz="609585">
              <a:buClr>
                <a:srgbClr val="3DCD58"/>
              </a:buClr>
              <a:buNone/>
            </a:pPr>
            <a:r>
              <a:rPr lang="en-US" sz="800" dirty="0">
                <a:solidFill>
                  <a:srgbClr val="626469"/>
                </a:solidFill>
                <a:latin typeface="Arial"/>
              </a:rPr>
              <a:t>Example: </a:t>
            </a:r>
            <a:r>
              <a:rPr lang="en-US" sz="800" b="1" dirty="0"/>
              <a:t>PP-L79-71</a:t>
            </a:r>
            <a:endParaRPr lang="en-US" sz="800" dirty="0">
              <a:solidFill>
                <a:srgbClr val="626469"/>
              </a:solidFill>
              <a:latin typeface="Arial"/>
            </a:endParaRPr>
          </a:p>
        </p:txBody>
      </p:sp>
      <p:pic>
        <p:nvPicPr>
          <p:cNvPr id="39" name="Graphic 38" descr="Lightbulb">
            <a:extLst>
              <a:ext uri="{FF2B5EF4-FFF2-40B4-BE49-F238E27FC236}">
                <a16:creationId xmlns:a16="http://schemas.microsoft.com/office/drawing/2014/main" id="{EAFFEB2A-3B49-4D41-9409-08D38B8783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295" y="4371823"/>
            <a:ext cx="313014" cy="313014"/>
          </a:xfrm>
          <a:prstGeom prst="rect">
            <a:avLst/>
          </a:prstGeom>
        </p:spPr>
      </p:pic>
    </p:spTree>
    <p:extLst>
      <p:ext uri="{BB962C8B-B14F-4D97-AF65-F5344CB8AC3E}">
        <p14:creationId xmlns:p14="http://schemas.microsoft.com/office/powerpoint/2010/main" val="221242661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Process Details – Progress Indicator</a:t>
            </a:r>
          </a:p>
        </p:txBody>
      </p:sp>
      <p:pic>
        <p:nvPicPr>
          <p:cNvPr id="2" name="Picture 1">
            <a:extLst>
              <a:ext uri="{FF2B5EF4-FFF2-40B4-BE49-F238E27FC236}">
                <a16:creationId xmlns:a16="http://schemas.microsoft.com/office/drawing/2014/main" id="{BFA09599-7A2E-4046-88B8-31F40ECEF009}"/>
              </a:ext>
            </a:extLst>
          </p:cNvPr>
          <p:cNvPicPr>
            <a:picLocks noChangeAspect="1"/>
          </p:cNvPicPr>
          <p:nvPr/>
        </p:nvPicPr>
        <p:blipFill>
          <a:blip r:embed="rId2"/>
          <a:stretch>
            <a:fillRect/>
          </a:stretch>
        </p:blipFill>
        <p:spPr>
          <a:xfrm>
            <a:off x="1074159" y="859185"/>
            <a:ext cx="10151096" cy="2208211"/>
          </a:xfrm>
          <a:prstGeom prst="rect">
            <a:avLst/>
          </a:prstGeom>
        </p:spPr>
      </p:pic>
      <p:graphicFrame>
        <p:nvGraphicFramePr>
          <p:cNvPr id="5" name="Table 4">
            <a:extLst>
              <a:ext uri="{FF2B5EF4-FFF2-40B4-BE49-F238E27FC236}">
                <a16:creationId xmlns:a16="http://schemas.microsoft.com/office/drawing/2014/main" id="{40A9F102-D017-40FB-913C-3EE8368E02E2}"/>
              </a:ext>
            </a:extLst>
          </p:cNvPr>
          <p:cNvGraphicFramePr>
            <a:graphicFrameLocks noGrp="1"/>
          </p:cNvGraphicFramePr>
          <p:nvPr>
            <p:extLst>
              <p:ext uri="{D42A27DB-BD31-4B8C-83A1-F6EECF244321}">
                <p14:modId xmlns:p14="http://schemas.microsoft.com/office/powerpoint/2010/main" val="2963166794"/>
              </p:ext>
            </p:extLst>
          </p:nvPr>
        </p:nvGraphicFramePr>
        <p:xfrm>
          <a:off x="208156" y="3087034"/>
          <a:ext cx="8973551" cy="3656126"/>
        </p:xfrm>
        <a:graphic>
          <a:graphicData uri="http://schemas.openxmlformats.org/drawingml/2006/table">
            <a:tbl>
              <a:tblPr firstRow="1" bandRow="1">
                <a:tableStyleId>{5C22544A-7EE6-4342-B048-85BDC9FD1C3A}</a:tableStyleId>
              </a:tblPr>
              <a:tblGrid>
                <a:gridCol w="1816017">
                  <a:extLst>
                    <a:ext uri="{9D8B030D-6E8A-4147-A177-3AD203B41FA5}">
                      <a16:colId xmlns:a16="http://schemas.microsoft.com/office/drawing/2014/main" val="2914851493"/>
                    </a:ext>
                  </a:extLst>
                </a:gridCol>
                <a:gridCol w="7157534">
                  <a:extLst>
                    <a:ext uri="{9D8B030D-6E8A-4147-A177-3AD203B41FA5}">
                      <a16:colId xmlns:a16="http://schemas.microsoft.com/office/drawing/2014/main" val="531361456"/>
                    </a:ext>
                  </a:extLst>
                </a:gridCol>
              </a:tblGrid>
              <a:tr h="349783">
                <a:tc>
                  <a:txBody>
                    <a:bodyPr/>
                    <a:lstStyle/>
                    <a:p>
                      <a:r>
                        <a:rPr lang="en-US" sz="1200" kern="1200" dirty="0">
                          <a:solidFill>
                            <a:schemeClr val="tx1"/>
                          </a:solidFill>
                          <a:latin typeface="+mn-lt"/>
                          <a:ea typeface="+mn-ea"/>
                          <a:cs typeface="+mn-cs"/>
                        </a:rPr>
                        <a:t>Stage</a:t>
                      </a:r>
                    </a:p>
                  </a:txBody>
                  <a:tcPr>
                    <a:solidFill>
                      <a:schemeClr val="tx2">
                        <a:lumMod val="75000"/>
                      </a:schemeClr>
                    </a:solidFill>
                  </a:tcPr>
                </a:tc>
                <a:tc>
                  <a:txBody>
                    <a:bodyPr/>
                    <a:lstStyle/>
                    <a:p>
                      <a:pPr algn="l"/>
                      <a:r>
                        <a:rPr lang="en-US" sz="1200" kern="1200" dirty="0">
                          <a:solidFill>
                            <a:schemeClr val="tx1"/>
                          </a:solidFill>
                          <a:latin typeface="+mn-lt"/>
                          <a:ea typeface="+mn-ea"/>
                          <a:cs typeface="+mn-cs"/>
                        </a:rPr>
                        <a:t>        Description</a:t>
                      </a:r>
                    </a:p>
                  </a:txBody>
                  <a:tcPr>
                    <a:solidFill>
                      <a:schemeClr val="tx2">
                        <a:lumMod val="75000"/>
                      </a:schemeClr>
                    </a:solidFill>
                  </a:tcPr>
                </a:tc>
                <a:extLst>
                  <a:ext uri="{0D108BD9-81ED-4DB2-BD59-A6C34878D82A}">
                    <a16:rowId xmlns:a16="http://schemas.microsoft.com/office/drawing/2014/main" val="4069487139"/>
                  </a:ext>
                </a:extLst>
              </a:tr>
              <a:tr h="349783">
                <a:tc>
                  <a:txBody>
                    <a:bodyPr/>
                    <a:lstStyle/>
                    <a:p>
                      <a:r>
                        <a:rPr lang="en-US" sz="1000" dirty="0"/>
                        <a:t>1 – Delivery Collection from SAP</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This stage marks the </a:t>
                      </a:r>
                      <a:r>
                        <a:rPr lang="en-US" sz="1000" b="1" dirty="0"/>
                        <a:t>fetching</a:t>
                      </a:r>
                      <a:r>
                        <a:rPr lang="en-US" sz="1000" dirty="0"/>
                        <a:t> of deliveries from the integrated ERP based on the search criteria provided in the Initiation stage</a:t>
                      </a:r>
                    </a:p>
                  </a:txBody>
                  <a:tcPr>
                    <a:solidFill>
                      <a:schemeClr val="tx2">
                        <a:lumMod val="40000"/>
                        <a:lumOff val="60000"/>
                      </a:schemeClr>
                    </a:solidFill>
                  </a:tcPr>
                </a:tc>
                <a:extLst>
                  <a:ext uri="{0D108BD9-81ED-4DB2-BD59-A6C34878D82A}">
                    <a16:rowId xmlns:a16="http://schemas.microsoft.com/office/drawing/2014/main" val="3240905134"/>
                  </a:ext>
                </a:extLst>
              </a:tr>
              <a:tr h="349783">
                <a:tc>
                  <a:txBody>
                    <a:bodyPr/>
                    <a:lstStyle/>
                    <a:p>
                      <a:r>
                        <a:rPr lang="en-US" sz="1000" kern="1200" dirty="0">
                          <a:solidFill>
                            <a:schemeClr val="dk1"/>
                          </a:solidFill>
                          <a:latin typeface="+mn-lt"/>
                          <a:ea typeface="+mn-ea"/>
                          <a:cs typeface="+mn-cs"/>
                        </a:rPr>
                        <a:t>2 – Delivery Normalization</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kern="1200" dirty="0">
                          <a:solidFill>
                            <a:schemeClr val="dk1"/>
                          </a:solidFill>
                          <a:latin typeface="+mn-lt"/>
                          <a:ea typeface="+mn-ea"/>
                          <a:cs typeface="+mn-cs"/>
                        </a:rPr>
                        <a:t>Data Normalization is a system executed step when the information being stored in Leap DB is </a:t>
                      </a:r>
                      <a:r>
                        <a:rPr lang="en-US" sz="1000" b="1" kern="1200" dirty="0">
                          <a:solidFill>
                            <a:schemeClr val="dk1"/>
                          </a:solidFill>
                          <a:latin typeface="+mn-lt"/>
                          <a:ea typeface="+mn-ea"/>
                          <a:cs typeface="+mn-cs"/>
                        </a:rPr>
                        <a:t>normalized</a:t>
                      </a:r>
                      <a:r>
                        <a:rPr lang="en-US" sz="1000" kern="1200" dirty="0">
                          <a:solidFill>
                            <a:schemeClr val="dk1"/>
                          </a:solidFill>
                          <a:latin typeface="+mn-lt"/>
                          <a:ea typeface="+mn-ea"/>
                          <a:cs typeface="+mn-cs"/>
                        </a:rPr>
                        <a:t> along some rules to make it ready for Boxing </a:t>
                      </a:r>
                    </a:p>
                    <a:p>
                      <a:pPr marL="171450" indent="-171450">
                        <a:buFont typeface="Arial" panose="020B0604020202020204" pitchFamily="34" charset="0"/>
                        <a:buChar char="•"/>
                      </a:pPr>
                      <a:r>
                        <a:rPr lang="en-US" sz="1000" kern="1200" dirty="0">
                          <a:solidFill>
                            <a:schemeClr val="dk1"/>
                          </a:solidFill>
                          <a:latin typeface="+mn-lt"/>
                          <a:ea typeface="+mn-ea"/>
                          <a:cs typeface="+mn-cs"/>
                        </a:rPr>
                        <a:t>Each TO item of a delivery is processed at one time</a:t>
                      </a:r>
                    </a:p>
                    <a:p>
                      <a:pPr marL="171450" indent="-171450">
                        <a:buFont typeface="Arial" panose="020B0604020202020204" pitchFamily="34" charset="0"/>
                        <a:buChar char="•"/>
                      </a:pPr>
                      <a:r>
                        <a:rPr lang="en-US" sz="1000" kern="1200" dirty="0">
                          <a:solidFill>
                            <a:schemeClr val="dk1"/>
                          </a:solidFill>
                          <a:latin typeface="+mn-lt"/>
                          <a:ea typeface="+mn-ea"/>
                          <a:cs typeface="+mn-cs"/>
                        </a:rPr>
                        <a:t>All the dimensions received for materials are converted to the dimensions according to the DC configuration</a:t>
                      </a:r>
                    </a:p>
                    <a:p>
                      <a:pPr marL="171450" indent="-171450">
                        <a:buFont typeface="Arial" panose="020B0604020202020204" pitchFamily="34" charset="0"/>
                        <a:buChar char="•"/>
                      </a:pPr>
                      <a:r>
                        <a:rPr lang="en-US" sz="1000" kern="1200" dirty="0">
                          <a:solidFill>
                            <a:schemeClr val="dk1"/>
                          </a:solidFill>
                          <a:latin typeface="+mn-lt"/>
                          <a:ea typeface="+mn-ea"/>
                          <a:cs typeface="+mn-cs"/>
                        </a:rPr>
                        <a:t>Based on whether the TO item comes from a Reserve or Non Reserve location, the respective algorithm is applied and items are mapped with containers based on </a:t>
                      </a:r>
                      <a:r>
                        <a:rPr lang="en-US" sz="1000" b="1" kern="1200" dirty="0">
                          <a:solidFill>
                            <a:schemeClr val="dk1"/>
                          </a:solidFill>
                          <a:latin typeface="+mn-lt"/>
                          <a:ea typeface="+mn-ea"/>
                          <a:cs typeface="+mn-cs"/>
                        </a:rPr>
                        <a:t>best fit</a:t>
                      </a:r>
                    </a:p>
                    <a:p>
                      <a:pPr marL="171450" indent="-171450">
                        <a:buFont typeface="Arial" panose="020B0604020202020204" pitchFamily="34" charset="0"/>
                        <a:buChar char="•"/>
                      </a:pPr>
                      <a:r>
                        <a:rPr lang="en-US" sz="1000" kern="1200" dirty="0">
                          <a:solidFill>
                            <a:schemeClr val="dk1"/>
                          </a:solidFill>
                          <a:latin typeface="+mn-lt"/>
                          <a:ea typeface="+mn-ea"/>
                          <a:cs typeface="+mn-cs"/>
                        </a:rPr>
                        <a:t>If materials are to be packed as-is based on Ylomean assortment, items are added to a package type and it is closed and marked with an HU ID and sent for </a:t>
                      </a:r>
                      <a:r>
                        <a:rPr lang="en-US" sz="1000" b="1" kern="1200" dirty="0">
                          <a:solidFill>
                            <a:schemeClr val="dk1"/>
                          </a:solidFill>
                          <a:latin typeface="+mn-lt"/>
                          <a:ea typeface="+mn-ea"/>
                          <a:cs typeface="+mn-cs"/>
                        </a:rPr>
                        <a:t>Trolley building algorithm</a:t>
                      </a:r>
                    </a:p>
                    <a:p>
                      <a:pPr marL="171450" indent="-171450">
                        <a:buFont typeface="Arial" panose="020B0604020202020204" pitchFamily="34" charset="0"/>
                        <a:buChar char="•"/>
                      </a:pPr>
                      <a:r>
                        <a:rPr lang="en-US" sz="1000" kern="1200" dirty="0">
                          <a:solidFill>
                            <a:schemeClr val="dk1"/>
                          </a:solidFill>
                          <a:latin typeface="+mn-lt"/>
                          <a:ea typeface="+mn-ea"/>
                          <a:cs typeface="+mn-cs"/>
                        </a:rPr>
                        <a:t>Materials which can be mixed, based on the Ylomean assortment are sent to the next stage for boxing algorithm</a:t>
                      </a:r>
                    </a:p>
                  </a:txBody>
                  <a:tcPr>
                    <a:solidFill>
                      <a:schemeClr val="tx2">
                        <a:lumMod val="40000"/>
                        <a:lumOff val="60000"/>
                      </a:schemeClr>
                    </a:solidFill>
                  </a:tcPr>
                </a:tc>
                <a:extLst>
                  <a:ext uri="{0D108BD9-81ED-4DB2-BD59-A6C34878D82A}">
                    <a16:rowId xmlns:a16="http://schemas.microsoft.com/office/drawing/2014/main" val="255561697"/>
                  </a:ext>
                </a:extLst>
              </a:tr>
              <a:tr h="349783">
                <a:tc>
                  <a:txBody>
                    <a:bodyPr/>
                    <a:lstStyle/>
                    <a:p>
                      <a:r>
                        <a:rPr lang="en-US" sz="1000" dirty="0"/>
                        <a:t>3 – Box Algorithm</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Materials of a delivery &amp; the same </a:t>
                      </a:r>
                      <a:r>
                        <a:rPr lang="en-US" sz="1000" b="1" dirty="0"/>
                        <a:t>Packaging Group </a:t>
                      </a:r>
                      <a:r>
                        <a:rPr lang="en-US" sz="1000" dirty="0"/>
                        <a:t>can be mixed together by following the best fit rule. </a:t>
                      </a:r>
                    </a:p>
                    <a:p>
                      <a:pPr marL="171450" indent="-171450">
                        <a:buFont typeface="Arial" panose="020B0604020202020204" pitchFamily="34" charset="0"/>
                        <a:buChar char="•"/>
                      </a:pPr>
                      <a:r>
                        <a:rPr lang="en-US" sz="1000" dirty="0"/>
                        <a:t>The boxes are mixed together to optimize the number of containers being used and the containers are marked for closing</a:t>
                      </a:r>
                    </a:p>
                    <a:p>
                      <a:pPr marL="171450" indent="-171450">
                        <a:buFont typeface="Arial" panose="020B0604020202020204" pitchFamily="34" charset="0"/>
                        <a:buChar char="•"/>
                      </a:pPr>
                      <a:r>
                        <a:rPr lang="en-US" sz="1000" dirty="0"/>
                        <a:t>The containers are then assigned an </a:t>
                      </a:r>
                      <a:r>
                        <a:rPr lang="en-US" sz="1000" b="1" dirty="0"/>
                        <a:t>HU ID </a:t>
                      </a:r>
                      <a:r>
                        <a:rPr lang="en-US" sz="1000" dirty="0"/>
                        <a:t>and sent for </a:t>
                      </a:r>
                      <a:r>
                        <a:rPr lang="en-US" sz="1000" b="1" dirty="0"/>
                        <a:t>Trolley building Algorithm</a:t>
                      </a:r>
                    </a:p>
                  </a:txBody>
                  <a:tcPr>
                    <a:solidFill>
                      <a:schemeClr val="tx2">
                        <a:lumMod val="40000"/>
                        <a:lumOff val="60000"/>
                      </a:schemeClr>
                    </a:solidFill>
                  </a:tcPr>
                </a:tc>
                <a:extLst>
                  <a:ext uri="{0D108BD9-81ED-4DB2-BD59-A6C34878D82A}">
                    <a16:rowId xmlns:a16="http://schemas.microsoft.com/office/drawing/2014/main" val="3476868259"/>
                  </a:ext>
                </a:extLst>
              </a:tr>
              <a:tr h="349783">
                <a:tc>
                  <a:txBody>
                    <a:bodyPr/>
                    <a:lstStyle/>
                    <a:p>
                      <a:r>
                        <a:rPr lang="en-US" sz="1000" dirty="0"/>
                        <a:t>4 – Trolley Algorithm</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kern="1200" dirty="0">
                          <a:solidFill>
                            <a:schemeClr val="dk1"/>
                          </a:solidFill>
                          <a:latin typeface="+mn-lt"/>
                          <a:ea typeface="+mn-ea"/>
                          <a:cs typeface="+mn-cs"/>
                        </a:rPr>
                        <a:t>The HUs are then assigned with the available Trolleys based on the configuration provided in the back-office of the Pre-packing tool</a:t>
                      </a:r>
                    </a:p>
                    <a:p>
                      <a:pPr marL="171450" indent="-171450">
                        <a:buFont typeface="Arial" panose="020B0604020202020204" pitchFamily="34" charset="0"/>
                        <a:buChar char="•"/>
                      </a:pPr>
                      <a:r>
                        <a:rPr lang="en-US" sz="1000" kern="1200" dirty="0">
                          <a:solidFill>
                            <a:schemeClr val="dk1"/>
                          </a:solidFill>
                          <a:latin typeface="+mn-lt"/>
                          <a:ea typeface="+mn-ea"/>
                          <a:cs typeface="+mn-cs"/>
                        </a:rPr>
                        <a:t>Each HU is assigned a </a:t>
                      </a:r>
                      <a:r>
                        <a:rPr lang="en-US" sz="1000" b="1" kern="1200" dirty="0">
                          <a:solidFill>
                            <a:schemeClr val="dk1"/>
                          </a:solidFill>
                          <a:latin typeface="+mn-lt"/>
                          <a:ea typeface="+mn-ea"/>
                          <a:cs typeface="+mn-cs"/>
                        </a:rPr>
                        <a:t>Trolley</a:t>
                      </a:r>
                      <a:r>
                        <a:rPr lang="en-US" sz="1000" kern="1200" dirty="0">
                          <a:solidFill>
                            <a:schemeClr val="dk1"/>
                          </a:solidFill>
                          <a:latin typeface="+mn-lt"/>
                          <a:ea typeface="+mn-ea"/>
                          <a:cs typeface="+mn-cs"/>
                        </a:rPr>
                        <a:t>, if a trolley is not available for any reason, it is shown in the details section</a:t>
                      </a:r>
                    </a:p>
                  </a:txBody>
                  <a:tcPr>
                    <a:solidFill>
                      <a:schemeClr val="tx2">
                        <a:lumMod val="40000"/>
                        <a:lumOff val="60000"/>
                      </a:schemeClr>
                    </a:solidFill>
                  </a:tcPr>
                </a:tc>
                <a:extLst>
                  <a:ext uri="{0D108BD9-81ED-4DB2-BD59-A6C34878D82A}">
                    <a16:rowId xmlns:a16="http://schemas.microsoft.com/office/drawing/2014/main" val="1870928943"/>
                  </a:ext>
                </a:extLst>
              </a:tr>
              <a:tr h="349783">
                <a:tc>
                  <a:txBody>
                    <a:bodyPr/>
                    <a:lstStyle/>
                    <a:p>
                      <a:r>
                        <a:rPr lang="en-US" sz="1000" dirty="0"/>
                        <a:t>5 – Data Upload in SAP</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The HUs which are mapped with the Trolleys are sent to be </a:t>
                      </a:r>
                      <a:r>
                        <a:rPr lang="en-US" sz="1000" b="1" dirty="0"/>
                        <a:t>written</a:t>
                      </a:r>
                      <a:r>
                        <a:rPr lang="en-US" sz="1000" dirty="0"/>
                        <a:t> into the integrated ERP </a:t>
                      </a:r>
                    </a:p>
                  </a:txBody>
                  <a:tcPr>
                    <a:solidFill>
                      <a:schemeClr val="tx2">
                        <a:lumMod val="40000"/>
                        <a:lumOff val="60000"/>
                      </a:schemeClr>
                    </a:solidFill>
                  </a:tcPr>
                </a:tc>
                <a:extLst>
                  <a:ext uri="{0D108BD9-81ED-4DB2-BD59-A6C34878D82A}">
                    <a16:rowId xmlns:a16="http://schemas.microsoft.com/office/drawing/2014/main" val="2509714815"/>
                  </a:ext>
                </a:extLst>
              </a:tr>
            </a:tbl>
          </a:graphicData>
        </a:graphic>
      </p:graphicFrame>
      <p:sp>
        <p:nvSpPr>
          <p:cNvPr id="21" name="TextBox 20">
            <a:extLst>
              <a:ext uri="{FF2B5EF4-FFF2-40B4-BE49-F238E27FC236}">
                <a16:creationId xmlns:a16="http://schemas.microsoft.com/office/drawing/2014/main" id="{FD2F5088-C668-4B14-96F1-8244B6E31936}"/>
              </a:ext>
            </a:extLst>
          </p:cNvPr>
          <p:cNvSpPr txBox="1"/>
          <p:nvPr/>
        </p:nvSpPr>
        <p:spPr>
          <a:xfrm>
            <a:off x="9947890" y="3346165"/>
            <a:ext cx="827654" cy="230832"/>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900" dirty="0">
                <a:solidFill>
                  <a:srgbClr val="626469"/>
                </a:solidFill>
              </a:rPr>
              <a:t>Legends</a:t>
            </a:r>
          </a:p>
        </p:txBody>
      </p:sp>
      <p:pic>
        <p:nvPicPr>
          <p:cNvPr id="7" name="Picture 6">
            <a:extLst>
              <a:ext uri="{FF2B5EF4-FFF2-40B4-BE49-F238E27FC236}">
                <a16:creationId xmlns:a16="http://schemas.microsoft.com/office/drawing/2014/main" id="{085E5638-222F-4DF7-B06E-9D96AA3CE958}"/>
              </a:ext>
            </a:extLst>
          </p:cNvPr>
          <p:cNvPicPr>
            <a:picLocks noChangeAspect="1"/>
          </p:cNvPicPr>
          <p:nvPr/>
        </p:nvPicPr>
        <p:blipFill>
          <a:blip r:embed="rId3"/>
          <a:stretch>
            <a:fillRect/>
          </a:stretch>
        </p:blipFill>
        <p:spPr>
          <a:xfrm>
            <a:off x="9828024" y="3847356"/>
            <a:ext cx="257175" cy="190500"/>
          </a:xfrm>
          <a:prstGeom prst="rect">
            <a:avLst/>
          </a:prstGeom>
        </p:spPr>
      </p:pic>
      <p:sp>
        <p:nvSpPr>
          <p:cNvPr id="10" name="TextBox 9">
            <a:extLst>
              <a:ext uri="{FF2B5EF4-FFF2-40B4-BE49-F238E27FC236}">
                <a16:creationId xmlns:a16="http://schemas.microsoft.com/office/drawing/2014/main" id="{E5878B0D-5A41-41F5-B966-FEBDB67BB278}"/>
              </a:ext>
            </a:extLst>
          </p:cNvPr>
          <p:cNvSpPr txBox="1"/>
          <p:nvPr/>
        </p:nvSpPr>
        <p:spPr>
          <a:xfrm>
            <a:off x="10085199" y="3804106"/>
            <a:ext cx="1396536" cy="230832"/>
          </a:xfrm>
          <a:prstGeom prst="rect">
            <a:avLst/>
          </a:prstGeom>
          <a:noFill/>
        </p:spPr>
        <p:txBody>
          <a:bodyPr wrap="none" rtlCol="0">
            <a:spAutoFit/>
          </a:bodyPr>
          <a:lstStyle/>
          <a:p>
            <a:r>
              <a:rPr lang="en-US" sz="900" dirty="0"/>
              <a:t>All deliveries processed</a:t>
            </a:r>
          </a:p>
        </p:txBody>
      </p:sp>
      <p:pic>
        <p:nvPicPr>
          <p:cNvPr id="13" name="Picture 12">
            <a:extLst>
              <a:ext uri="{FF2B5EF4-FFF2-40B4-BE49-F238E27FC236}">
                <a16:creationId xmlns:a16="http://schemas.microsoft.com/office/drawing/2014/main" id="{1A6C1540-FCC5-4BF1-ACD8-65F9C2105800}"/>
              </a:ext>
            </a:extLst>
          </p:cNvPr>
          <p:cNvPicPr>
            <a:picLocks noChangeAspect="1"/>
          </p:cNvPicPr>
          <p:nvPr/>
        </p:nvPicPr>
        <p:blipFill>
          <a:blip r:embed="rId4"/>
          <a:stretch>
            <a:fillRect/>
          </a:stretch>
        </p:blipFill>
        <p:spPr>
          <a:xfrm>
            <a:off x="9824881" y="4181037"/>
            <a:ext cx="257175" cy="205740"/>
          </a:xfrm>
          <a:prstGeom prst="rect">
            <a:avLst/>
          </a:prstGeom>
        </p:spPr>
      </p:pic>
      <p:sp>
        <p:nvSpPr>
          <p:cNvPr id="22" name="TextBox 21">
            <a:extLst>
              <a:ext uri="{FF2B5EF4-FFF2-40B4-BE49-F238E27FC236}">
                <a16:creationId xmlns:a16="http://schemas.microsoft.com/office/drawing/2014/main" id="{E79248F7-1B29-496A-9D1A-253A8A1B7CFF}"/>
              </a:ext>
            </a:extLst>
          </p:cNvPr>
          <p:cNvSpPr txBox="1"/>
          <p:nvPr/>
        </p:nvSpPr>
        <p:spPr>
          <a:xfrm>
            <a:off x="10085199" y="4145407"/>
            <a:ext cx="1678665" cy="230832"/>
          </a:xfrm>
          <a:prstGeom prst="rect">
            <a:avLst/>
          </a:prstGeom>
          <a:noFill/>
        </p:spPr>
        <p:txBody>
          <a:bodyPr wrap="none" rtlCol="0">
            <a:spAutoFit/>
          </a:bodyPr>
          <a:lstStyle/>
          <a:p>
            <a:r>
              <a:rPr lang="en-US" sz="900" dirty="0"/>
              <a:t>Partially processed deliveries</a:t>
            </a:r>
          </a:p>
        </p:txBody>
      </p:sp>
      <p:pic>
        <p:nvPicPr>
          <p:cNvPr id="14" name="Picture 13">
            <a:extLst>
              <a:ext uri="{FF2B5EF4-FFF2-40B4-BE49-F238E27FC236}">
                <a16:creationId xmlns:a16="http://schemas.microsoft.com/office/drawing/2014/main" id="{C87DFC59-82CA-4158-92B2-2D1AE1AB0B89}"/>
              </a:ext>
            </a:extLst>
          </p:cNvPr>
          <p:cNvPicPr>
            <a:picLocks noChangeAspect="1"/>
          </p:cNvPicPr>
          <p:nvPr/>
        </p:nvPicPr>
        <p:blipFill>
          <a:blip r:embed="rId5"/>
          <a:stretch>
            <a:fillRect/>
          </a:stretch>
        </p:blipFill>
        <p:spPr>
          <a:xfrm>
            <a:off x="9821739" y="4518172"/>
            <a:ext cx="257174" cy="205739"/>
          </a:xfrm>
          <a:prstGeom prst="rect">
            <a:avLst/>
          </a:prstGeom>
        </p:spPr>
      </p:pic>
      <p:sp>
        <p:nvSpPr>
          <p:cNvPr id="23" name="TextBox 22">
            <a:extLst>
              <a:ext uri="{FF2B5EF4-FFF2-40B4-BE49-F238E27FC236}">
                <a16:creationId xmlns:a16="http://schemas.microsoft.com/office/drawing/2014/main" id="{AF06F0EA-37F7-4263-94F9-CA235F90A5E3}"/>
              </a:ext>
            </a:extLst>
          </p:cNvPr>
          <p:cNvSpPr txBox="1"/>
          <p:nvPr/>
        </p:nvSpPr>
        <p:spPr>
          <a:xfrm>
            <a:off x="10085199" y="4473441"/>
            <a:ext cx="1140056" cy="230832"/>
          </a:xfrm>
          <a:prstGeom prst="rect">
            <a:avLst/>
          </a:prstGeom>
          <a:noFill/>
        </p:spPr>
        <p:txBody>
          <a:bodyPr wrap="none" rtlCol="0">
            <a:spAutoFit/>
          </a:bodyPr>
          <a:lstStyle/>
          <a:p>
            <a:r>
              <a:rPr lang="en-US" sz="900" dirty="0"/>
              <a:t>All deliveries failed</a:t>
            </a:r>
          </a:p>
        </p:txBody>
      </p:sp>
      <p:sp>
        <p:nvSpPr>
          <p:cNvPr id="24" name="TextBox 23">
            <a:extLst>
              <a:ext uri="{FF2B5EF4-FFF2-40B4-BE49-F238E27FC236}">
                <a16:creationId xmlns:a16="http://schemas.microsoft.com/office/drawing/2014/main" id="{5BE4AC7E-FEF9-4877-88C5-5C373BA46CD9}"/>
              </a:ext>
            </a:extLst>
          </p:cNvPr>
          <p:cNvSpPr txBox="1"/>
          <p:nvPr/>
        </p:nvSpPr>
        <p:spPr>
          <a:xfrm>
            <a:off x="9498748" y="5004149"/>
            <a:ext cx="2572013" cy="1569660"/>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Please Note:</a:t>
            </a:r>
          </a:p>
          <a:p>
            <a:pPr algn="just" defTabSz="609585">
              <a:buClr>
                <a:srgbClr val="3DCD58"/>
              </a:buClr>
            </a:pPr>
            <a:r>
              <a:rPr lang="en-US" sz="1200" dirty="0">
                <a:solidFill>
                  <a:srgbClr val="626469"/>
                </a:solidFill>
              </a:rPr>
              <a:t>You can click on each stage to view only the details of the stage</a:t>
            </a:r>
          </a:p>
          <a:p>
            <a:pPr algn="just" defTabSz="609585">
              <a:buClr>
                <a:srgbClr val="3DCD58"/>
              </a:buClr>
            </a:pPr>
            <a:r>
              <a:rPr lang="en-US" sz="1200" dirty="0">
                <a:solidFill>
                  <a:srgbClr val="626469"/>
                </a:solidFill>
              </a:rPr>
              <a:t>Multiple stages can be selected at one time</a:t>
            </a:r>
          </a:p>
          <a:p>
            <a:pPr algn="just" defTabSz="609585">
              <a:buClr>
                <a:srgbClr val="3DCD58"/>
              </a:buClr>
            </a:pPr>
            <a:r>
              <a:rPr lang="en-US" sz="1200" dirty="0">
                <a:solidFill>
                  <a:srgbClr val="626469"/>
                </a:solidFill>
              </a:rPr>
              <a:t>Status of the process is displayed below the stages</a:t>
            </a:r>
          </a:p>
        </p:txBody>
      </p:sp>
      <p:pic>
        <p:nvPicPr>
          <p:cNvPr id="25" name="Graphic 24" descr="Lightbulb">
            <a:extLst>
              <a:ext uri="{FF2B5EF4-FFF2-40B4-BE49-F238E27FC236}">
                <a16:creationId xmlns:a16="http://schemas.microsoft.com/office/drawing/2014/main" id="{DE428676-5CBF-4601-94A7-CBC2411815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94852" y="4957027"/>
            <a:ext cx="313014" cy="313014"/>
          </a:xfrm>
          <a:prstGeom prst="rect">
            <a:avLst/>
          </a:prstGeom>
        </p:spPr>
      </p:pic>
    </p:spTree>
    <p:extLst>
      <p:ext uri="{BB962C8B-B14F-4D97-AF65-F5344CB8AC3E}">
        <p14:creationId xmlns:p14="http://schemas.microsoft.com/office/powerpoint/2010/main" val="41955909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Process Details – Detail Section</a:t>
            </a:r>
          </a:p>
        </p:txBody>
      </p:sp>
      <p:pic>
        <p:nvPicPr>
          <p:cNvPr id="3" name="Picture 2">
            <a:extLst>
              <a:ext uri="{FF2B5EF4-FFF2-40B4-BE49-F238E27FC236}">
                <a16:creationId xmlns:a16="http://schemas.microsoft.com/office/drawing/2014/main" id="{0B978A3B-F845-419E-B00C-D4802FE3763A}"/>
              </a:ext>
            </a:extLst>
          </p:cNvPr>
          <p:cNvPicPr>
            <a:picLocks noChangeAspect="1"/>
          </p:cNvPicPr>
          <p:nvPr/>
        </p:nvPicPr>
        <p:blipFill>
          <a:blip r:embed="rId2"/>
          <a:stretch>
            <a:fillRect/>
          </a:stretch>
        </p:blipFill>
        <p:spPr>
          <a:xfrm>
            <a:off x="739848" y="1378460"/>
            <a:ext cx="10712303" cy="4093291"/>
          </a:xfrm>
          <a:prstGeom prst="rect">
            <a:avLst/>
          </a:prstGeom>
        </p:spPr>
      </p:pic>
      <p:sp>
        <p:nvSpPr>
          <p:cNvPr id="15" name="TextBox 14">
            <a:extLst>
              <a:ext uri="{FF2B5EF4-FFF2-40B4-BE49-F238E27FC236}">
                <a16:creationId xmlns:a16="http://schemas.microsoft.com/office/drawing/2014/main" id="{E7A19A98-B257-4F9F-BECF-68DD5A93B773}"/>
              </a:ext>
            </a:extLst>
          </p:cNvPr>
          <p:cNvSpPr txBox="1"/>
          <p:nvPr/>
        </p:nvSpPr>
        <p:spPr>
          <a:xfrm>
            <a:off x="802693" y="5546639"/>
            <a:ext cx="1151337" cy="230832"/>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900" dirty="0">
                <a:solidFill>
                  <a:srgbClr val="626469"/>
                </a:solidFill>
              </a:rPr>
              <a:t>Status Legends</a:t>
            </a:r>
          </a:p>
        </p:txBody>
      </p:sp>
      <p:sp>
        <p:nvSpPr>
          <p:cNvPr id="17" name="TextBox 16">
            <a:extLst>
              <a:ext uri="{FF2B5EF4-FFF2-40B4-BE49-F238E27FC236}">
                <a16:creationId xmlns:a16="http://schemas.microsoft.com/office/drawing/2014/main" id="{EE13D869-7E1B-4C76-B24F-53D15A747B7C}"/>
              </a:ext>
            </a:extLst>
          </p:cNvPr>
          <p:cNvSpPr txBox="1"/>
          <p:nvPr/>
        </p:nvSpPr>
        <p:spPr>
          <a:xfrm>
            <a:off x="1003308" y="5941488"/>
            <a:ext cx="1396536" cy="230832"/>
          </a:xfrm>
          <a:prstGeom prst="rect">
            <a:avLst/>
          </a:prstGeom>
          <a:noFill/>
        </p:spPr>
        <p:txBody>
          <a:bodyPr wrap="none" rtlCol="0">
            <a:spAutoFit/>
          </a:bodyPr>
          <a:lstStyle/>
          <a:p>
            <a:r>
              <a:rPr lang="en-US" sz="900" dirty="0"/>
              <a:t>Completed successfully</a:t>
            </a:r>
          </a:p>
        </p:txBody>
      </p:sp>
      <p:sp>
        <p:nvSpPr>
          <p:cNvPr id="19" name="TextBox 18">
            <a:extLst>
              <a:ext uri="{FF2B5EF4-FFF2-40B4-BE49-F238E27FC236}">
                <a16:creationId xmlns:a16="http://schemas.microsoft.com/office/drawing/2014/main" id="{5B0FF188-470B-4668-8E41-B6512776CD57}"/>
              </a:ext>
            </a:extLst>
          </p:cNvPr>
          <p:cNvSpPr txBox="1"/>
          <p:nvPr/>
        </p:nvSpPr>
        <p:spPr>
          <a:xfrm>
            <a:off x="1003308" y="6282789"/>
            <a:ext cx="498855" cy="230832"/>
          </a:xfrm>
          <a:prstGeom prst="rect">
            <a:avLst/>
          </a:prstGeom>
          <a:noFill/>
        </p:spPr>
        <p:txBody>
          <a:bodyPr wrap="none" rtlCol="0">
            <a:spAutoFit/>
          </a:bodyPr>
          <a:lstStyle/>
          <a:p>
            <a:r>
              <a:rPr lang="en-US" sz="900" dirty="0"/>
              <a:t>Failed</a:t>
            </a:r>
          </a:p>
        </p:txBody>
      </p:sp>
      <p:sp>
        <p:nvSpPr>
          <p:cNvPr id="26" name="TextBox 25">
            <a:extLst>
              <a:ext uri="{FF2B5EF4-FFF2-40B4-BE49-F238E27FC236}">
                <a16:creationId xmlns:a16="http://schemas.microsoft.com/office/drawing/2014/main" id="{622E4E8D-097D-40FB-A884-52EA3429AF69}"/>
              </a:ext>
            </a:extLst>
          </p:cNvPr>
          <p:cNvSpPr txBox="1"/>
          <p:nvPr/>
        </p:nvSpPr>
        <p:spPr>
          <a:xfrm>
            <a:off x="1003308" y="6610823"/>
            <a:ext cx="774571" cy="230832"/>
          </a:xfrm>
          <a:prstGeom prst="rect">
            <a:avLst/>
          </a:prstGeom>
          <a:noFill/>
        </p:spPr>
        <p:txBody>
          <a:bodyPr wrap="none" rtlCol="0">
            <a:spAutoFit/>
          </a:bodyPr>
          <a:lstStyle/>
          <a:p>
            <a:r>
              <a:rPr lang="en-US" sz="900" dirty="0"/>
              <a:t>In Progress</a:t>
            </a:r>
          </a:p>
        </p:txBody>
      </p:sp>
      <p:pic>
        <p:nvPicPr>
          <p:cNvPr id="4" name="Picture 3">
            <a:extLst>
              <a:ext uri="{FF2B5EF4-FFF2-40B4-BE49-F238E27FC236}">
                <a16:creationId xmlns:a16="http://schemas.microsoft.com/office/drawing/2014/main" id="{2D5AED5B-9428-47FE-A3FD-8BBD38884026}"/>
              </a:ext>
            </a:extLst>
          </p:cNvPr>
          <p:cNvPicPr>
            <a:picLocks noChangeAspect="1"/>
          </p:cNvPicPr>
          <p:nvPr/>
        </p:nvPicPr>
        <p:blipFill>
          <a:blip r:embed="rId3"/>
          <a:stretch>
            <a:fillRect/>
          </a:stretch>
        </p:blipFill>
        <p:spPr>
          <a:xfrm>
            <a:off x="802693" y="5980704"/>
            <a:ext cx="152400" cy="152400"/>
          </a:xfrm>
          <a:prstGeom prst="rect">
            <a:avLst/>
          </a:prstGeom>
        </p:spPr>
      </p:pic>
      <p:pic>
        <p:nvPicPr>
          <p:cNvPr id="6" name="Picture 5">
            <a:extLst>
              <a:ext uri="{FF2B5EF4-FFF2-40B4-BE49-F238E27FC236}">
                <a16:creationId xmlns:a16="http://schemas.microsoft.com/office/drawing/2014/main" id="{5DACAE67-885C-4497-BE54-5C85930CBDF7}"/>
              </a:ext>
            </a:extLst>
          </p:cNvPr>
          <p:cNvPicPr>
            <a:picLocks noChangeAspect="1"/>
          </p:cNvPicPr>
          <p:nvPr/>
        </p:nvPicPr>
        <p:blipFill>
          <a:blip r:embed="rId4"/>
          <a:stretch>
            <a:fillRect/>
          </a:stretch>
        </p:blipFill>
        <p:spPr>
          <a:xfrm>
            <a:off x="808977" y="6318129"/>
            <a:ext cx="152400" cy="152400"/>
          </a:xfrm>
          <a:prstGeom prst="rect">
            <a:avLst/>
          </a:prstGeom>
        </p:spPr>
      </p:pic>
      <p:pic>
        <p:nvPicPr>
          <p:cNvPr id="8" name="Picture 7">
            <a:extLst>
              <a:ext uri="{FF2B5EF4-FFF2-40B4-BE49-F238E27FC236}">
                <a16:creationId xmlns:a16="http://schemas.microsoft.com/office/drawing/2014/main" id="{B9AB7E49-400C-4EFA-8FF5-A468063E224D}"/>
              </a:ext>
            </a:extLst>
          </p:cNvPr>
          <p:cNvPicPr>
            <a:picLocks noChangeAspect="1"/>
          </p:cNvPicPr>
          <p:nvPr/>
        </p:nvPicPr>
        <p:blipFill>
          <a:blip r:embed="rId5"/>
          <a:stretch>
            <a:fillRect/>
          </a:stretch>
        </p:blipFill>
        <p:spPr>
          <a:xfrm>
            <a:off x="793168" y="6610823"/>
            <a:ext cx="171450" cy="209550"/>
          </a:xfrm>
          <a:prstGeom prst="rect">
            <a:avLst/>
          </a:prstGeom>
        </p:spPr>
      </p:pic>
      <p:sp>
        <p:nvSpPr>
          <p:cNvPr id="27" name="TextBox 26">
            <a:extLst>
              <a:ext uri="{FF2B5EF4-FFF2-40B4-BE49-F238E27FC236}">
                <a16:creationId xmlns:a16="http://schemas.microsoft.com/office/drawing/2014/main" id="{83135FF8-46A8-4778-88C7-9AEED7B9EA7B}"/>
              </a:ext>
            </a:extLst>
          </p:cNvPr>
          <p:cNvSpPr txBox="1"/>
          <p:nvPr/>
        </p:nvSpPr>
        <p:spPr>
          <a:xfrm>
            <a:off x="2947119" y="5593761"/>
            <a:ext cx="5027957"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Please Note:</a:t>
            </a:r>
          </a:p>
          <a:p>
            <a:pPr algn="just" defTabSz="609585">
              <a:buClr>
                <a:srgbClr val="3DCD58"/>
              </a:buClr>
            </a:pPr>
            <a:r>
              <a:rPr lang="en-US" sz="1200" dirty="0">
                <a:solidFill>
                  <a:srgbClr val="626469"/>
                </a:solidFill>
              </a:rPr>
              <a:t>You can download the details by clicking on “</a:t>
            </a:r>
            <a:r>
              <a:rPr lang="en-US" sz="1200" b="1" dirty="0">
                <a:solidFill>
                  <a:srgbClr val="626469"/>
                </a:solidFill>
              </a:rPr>
              <a:t>Export to Excel</a:t>
            </a:r>
            <a:r>
              <a:rPr lang="en-US" sz="1200" dirty="0">
                <a:solidFill>
                  <a:srgbClr val="626469"/>
                </a:solidFill>
              </a:rPr>
              <a:t>”.</a:t>
            </a:r>
          </a:p>
          <a:p>
            <a:pPr algn="just" defTabSz="609585">
              <a:buClr>
                <a:srgbClr val="3DCD58"/>
              </a:buClr>
            </a:pPr>
            <a:r>
              <a:rPr lang="en-US" sz="1200" dirty="0">
                <a:solidFill>
                  <a:srgbClr val="626469"/>
                </a:solidFill>
              </a:rPr>
              <a:t>Click on “</a:t>
            </a:r>
            <a:r>
              <a:rPr lang="en-US" sz="1200" b="1" dirty="0">
                <a:solidFill>
                  <a:srgbClr val="626469"/>
                </a:solidFill>
              </a:rPr>
              <a:t>Show Errors Only</a:t>
            </a:r>
            <a:r>
              <a:rPr lang="en-US" sz="1200" dirty="0">
                <a:solidFill>
                  <a:srgbClr val="626469"/>
                </a:solidFill>
              </a:rPr>
              <a:t>” to view only the errors incurred</a:t>
            </a:r>
          </a:p>
        </p:txBody>
      </p:sp>
      <p:pic>
        <p:nvPicPr>
          <p:cNvPr id="28" name="Graphic 27" descr="Lightbulb">
            <a:extLst>
              <a:ext uri="{FF2B5EF4-FFF2-40B4-BE49-F238E27FC236}">
                <a16:creationId xmlns:a16="http://schemas.microsoft.com/office/drawing/2014/main" id="{88A3B3B1-8C9B-498E-8E9A-CFF038B530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43223" y="5546639"/>
            <a:ext cx="313014" cy="313014"/>
          </a:xfrm>
          <a:prstGeom prst="rect">
            <a:avLst/>
          </a:prstGeom>
        </p:spPr>
      </p:pic>
      <p:sp>
        <p:nvSpPr>
          <p:cNvPr id="11" name="Rectangle: Rounded Corners 10">
            <a:extLst>
              <a:ext uri="{FF2B5EF4-FFF2-40B4-BE49-F238E27FC236}">
                <a16:creationId xmlns:a16="http://schemas.microsoft.com/office/drawing/2014/main" id="{5B9A5786-C0A9-4202-BC4F-404D934FC9A9}"/>
              </a:ext>
            </a:extLst>
          </p:cNvPr>
          <p:cNvSpPr/>
          <p:nvPr/>
        </p:nvSpPr>
        <p:spPr>
          <a:xfrm>
            <a:off x="9869864" y="1461155"/>
            <a:ext cx="1649690" cy="431427"/>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33EC10B-62F6-4159-A1FB-E5A83372207F}"/>
              </a:ext>
            </a:extLst>
          </p:cNvPr>
          <p:cNvSpPr txBox="1"/>
          <p:nvPr/>
        </p:nvSpPr>
        <p:spPr>
          <a:xfrm>
            <a:off x="208156" y="898228"/>
            <a:ext cx="9331769"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Details of the process initiated can be viewed in this summary section. You can find the clear description of each stage in each line</a:t>
            </a:r>
          </a:p>
        </p:txBody>
      </p:sp>
      <p:sp>
        <p:nvSpPr>
          <p:cNvPr id="32" name="Rectangle 31">
            <a:extLst>
              <a:ext uri="{FF2B5EF4-FFF2-40B4-BE49-F238E27FC236}">
                <a16:creationId xmlns:a16="http://schemas.microsoft.com/office/drawing/2014/main" id="{42B60C98-40DD-4EC3-9B6D-73EFECC037A3}"/>
              </a:ext>
            </a:extLst>
          </p:cNvPr>
          <p:cNvSpPr/>
          <p:nvPr/>
        </p:nvSpPr>
        <p:spPr>
          <a:xfrm>
            <a:off x="9738686" y="5479540"/>
            <a:ext cx="2017361" cy="970729"/>
          </a:xfrm>
          <a:prstGeom prst="rect">
            <a:avLst/>
          </a:prstGeom>
          <a:solidFill>
            <a:srgbClr val="D8F5DE"/>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defTabSz="914377"/>
            <a:r>
              <a:rPr lang="en-US" sz="1100" dirty="0">
                <a:solidFill>
                  <a:schemeClr val="tx1"/>
                </a:solidFill>
              </a:rPr>
              <a:t>Click on </a:t>
            </a:r>
            <a:r>
              <a:rPr lang="en-US" sz="1100" b="1" dirty="0">
                <a:solidFill>
                  <a:schemeClr val="tx1"/>
                </a:solidFill>
              </a:rPr>
              <a:t>Export</a:t>
            </a:r>
            <a:r>
              <a:rPr lang="en-US" sz="1100" dirty="0">
                <a:solidFill>
                  <a:schemeClr val="tx1"/>
                </a:solidFill>
              </a:rPr>
              <a:t> to download the data. The data can also be imported through an excel file. The template is provided in the link </a:t>
            </a:r>
          </a:p>
        </p:txBody>
      </p:sp>
      <p:cxnSp>
        <p:nvCxnSpPr>
          <p:cNvPr id="33" name="Straight Arrow Connector 32">
            <a:extLst>
              <a:ext uri="{FF2B5EF4-FFF2-40B4-BE49-F238E27FC236}">
                <a16:creationId xmlns:a16="http://schemas.microsoft.com/office/drawing/2014/main" id="{046156B1-2673-42EF-958B-863A05E5D181}"/>
              </a:ext>
            </a:extLst>
          </p:cNvPr>
          <p:cNvCxnSpPr>
            <a:cxnSpLocks/>
          </p:cNvCxnSpPr>
          <p:nvPr/>
        </p:nvCxnSpPr>
        <p:spPr>
          <a:xfrm flipH="1" flipV="1">
            <a:off x="11188692" y="1892582"/>
            <a:ext cx="263421" cy="357252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61981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Process Details – Detail Section</a:t>
            </a:r>
          </a:p>
        </p:txBody>
      </p:sp>
      <p:graphicFrame>
        <p:nvGraphicFramePr>
          <p:cNvPr id="16" name="Table 15">
            <a:extLst>
              <a:ext uri="{FF2B5EF4-FFF2-40B4-BE49-F238E27FC236}">
                <a16:creationId xmlns:a16="http://schemas.microsoft.com/office/drawing/2014/main" id="{69593BEB-2C57-4F73-A101-D7407AC5BB4E}"/>
              </a:ext>
            </a:extLst>
          </p:cNvPr>
          <p:cNvGraphicFramePr>
            <a:graphicFrameLocks noGrp="1"/>
          </p:cNvGraphicFramePr>
          <p:nvPr>
            <p:extLst>
              <p:ext uri="{D42A27DB-BD31-4B8C-83A1-F6EECF244321}">
                <p14:modId xmlns:p14="http://schemas.microsoft.com/office/powerpoint/2010/main" val="2404966794"/>
              </p:ext>
            </p:extLst>
          </p:nvPr>
        </p:nvGraphicFramePr>
        <p:xfrm>
          <a:off x="208157" y="1918106"/>
          <a:ext cx="11584775" cy="4428238"/>
        </p:xfrm>
        <a:graphic>
          <a:graphicData uri="http://schemas.openxmlformats.org/drawingml/2006/table">
            <a:tbl>
              <a:tblPr firstRow="1" bandRow="1">
                <a:tableStyleId>{5C22544A-7EE6-4342-B048-85BDC9FD1C3A}</a:tableStyleId>
              </a:tblPr>
              <a:tblGrid>
                <a:gridCol w="2344462">
                  <a:extLst>
                    <a:ext uri="{9D8B030D-6E8A-4147-A177-3AD203B41FA5}">
                      <a16:colId xmlns:a16="http://schemas.microsoft.com/office/drawing/2014/main" val="2914851493"/>
                    </a:ext>
                  </a:extLst>
                </a:gridCol>
                <a:gridCol w="9240313">
                  <a:extLst>
                    <a:ext uri="{9D8B030D-6E8A-4147-A177-3AD203B41FA5}">
                      <a16:colId xmlns:a16="http://schemas.microsoft.com/office/drawing/2014/main" val="531361456"/>
                    </a:ext>
                  </a:extLst>
                </a:gridCol>
              </a:tblGrid>
              <a:tr h="350089">
                <a:tc>
                  <a:txBody>
                    <a:bodyPr/>
                    <a:lstStyle/>
                    <a:p>
                      <a:r>
                        <a:rPr lang="en-US" sz="1200" kern="1200" dirty="0">
                          <a:solidFill>
                            <a:schemeClr val="tx1"/>
                          </a:solidFill>
                          <a:latin typeface="+mn-lt"/>
                          <a:ea typeface="+mn-ea"/>
                          <a:cs typeface="+mn-cs"/>
                        </a:rPr>
                        <a:t>Column Name</a:t>
                      </a:r>
                    </a:p>
                  </a:txBody>
                  <a:tcPr>
                    <a:solidFill>
                      <a:schemeClr val="tx2">
                        <a:lumMod val="75000"/>
                      </a:schemeClr>
                    </a:solidFill>
                  </a:tcPr>
                </a:tc>
                <a:tc>
                  <a:txBody>
                    <a:bodyPr/>
                    <a:lstStyle/>
                    <a:p>
                      <a:pPr algn="l"/>
                      <a:r>
                        <a:rPr lang="en-US" sz="1200" kern="1200" dirty="0">
                          <a:solidFill>
                            <a:schemeClr val="tx1"/>
                          </a:solidFill>
                          <a:latin typeface="+mn-lt"/>
                          <a:ea typeface="+mn-ea"/>
                          <a:cs typeface="+mn-cs"/>
                        </a:rPr>
                        <a:t>        Description</a:t>
                      </a:r>
                    </a:p>
                  </a:txBody>
                  <a:tcPr>
                    <a:solidFill>
                      <a:schemeClr val="tx2">
                        <a:lumMod val="75000"/>
                      </a:schemeClr>
                    </a:solidFill>
                  </a:tcPr>
                </a:tc>
                <a:extLst>
                  <a:ext uri="{0D108BD9-81ED-4DB2-BD59-A6C34878D82A}">
                    <a16:rowId xmlns:a16="http://schemas.microsoft.com/office/drawing/2014/main" val="4069487139"/>
                  </a:ext>
                </a:extLst>
              </a:tr>
              <a:tr h="350089">
                <a:tc>
                  <a:txBody>
                    <a:bodyPr/>
                    <a:lstStyle/>
                    <a:p>
                      <a:r>
                        <a:rPr lang="en-US" sz="1000" dirty="0"/>
                        <a:t>Stage</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This is the stage of the process</a:t>
                      </a:r>
                    </a:p>
                  </a:txBody>
                  <a:tcPr>
                    <a:solidFill>
                      <a:schemeClr val="tx2">
                        <a:lumMod val="40000"/>
                        <a:lumOff val="60000"/>
                      </a:schemeClr>
                    </a:solidFill>
                  </a:tcPr>
                </a:tc>
                <a:extLst>
                  <a:ext uri="{0D108BD9-81ED-4DB2-BD59-A6C34878D82A}">
                    <a16:rowId xmlns:a16="http://schemas.microsoft.com/office/drawing/2014/main" val="3240905134"/>
                  </a:ext>
                </a:extLst>
              </a:tr>
              <a:tr h="483135">
                <a:tc>
                  <a:txBody>
                    <a:bodyPr/>
                    <a:lstStyle/>
                    <a:p>
                      <a:r>
                        <a:rPr lang="en-US" sz="1000" kern="1200" dirty="0">
                          <a:solidFill>
                            <a:schemeClr val="dk1"/>
                          </a:solidFill>
                          <a:latin typeface="+mn-lt"/>
                          <a:ea typeface="+mn-ea"/>
                          <a:cs typeface="+mn-cs"/>
                        </a:rPr>
                        <a:t>Hour</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kern="1200" dirty="0">
                          <a:solidFill>
                            <a:schemeClr val="dk1"/>
                          </a:solidFill>
                          <a:latin typeface="+mn-lt"/>
                          <a:ea typeface="+mn-ea"/>
                          <a:cs typeface="+mn-cs"/>
                        </a:rPr>
                        <a:t>Time at which the given stage of the process was executed</a:t>
                      </a:r>
                    </a:p>
                  </a:txBody>
                  <a:tcPr>
                    <a:solidFill>
                      <a:schemeClr val="tx2">
                        <a:lumMod val="40000"/>
                        <a:lumOff val="60000"/>
                      </a:schemeClr>
                    </a:solidFill>
                  </a:tcPr>
                </a:tc>
                <a:extLst>
                  <a:ext uri="{0D108BD9-81ED-4DB2-BD59-A6C34878D82A}">
                    <a16:rowId xmlns:a16="http://schemas.microsoft.com/office/drawing/2014/main" val="255561697"/>
                  </a:ext>
                </a:extLst>
              </a:tr>
              <a:tr h="549120">
                <a:tc>
                  <a:txBody>
                    <a:bodyPr/>
                    <a:lstStyle/>
                    <a:p>
                      <a:r>
                        <a:rPr lang="en-US" sz="1000" dirty="0"/>
                        <a:t>Date</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b="0" dirty="0"/>
                        <a:t>Date on which the process was initiated</a:t>
                      </a:r>
                    </a:p>
                  </a:txBody>
                  <a:tcPr>
                    <a:solidFill>
                      <a:schemeClr val="tx2">
                        <a:lumMod val="40000"/>
                        <a:lumOff val="60000"/>
                      </a:schemeClr>
                    </a:solidFill>
                  </a:tcPr>
                </a:tc>
                <a:extLst>
                  <a:ext uri="{0D108BD9-81ED-4DB2-BD59-A6C34878D82A}">
                    <a16:rowId xmlns:a16="http://schemas.microsoft.com/office/drawing/2014/main" val="3476868259"/>
                  </a:ext>
                </a:extLst>
              </a:tr>
              <a:tr h="549120">
                <a:tc>
                  <a:txBody>
                    <a:bodyPr/>
                    <a:lstStyle/>
                    <a:p>
                      <a:r>
                        <a:rPr lang="en-US" sz="1000" dirty="0"/>
                        <a:t>Delivery Number</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kern="1200" dirty="0">
                          <a:solidFill>
                            <a:schemeClr val="dk1"/>
                          </a:solidFill>
                          <a:latin typeface="+mn-lt"/>
                          <a:ea typeface="+mn-ea"/>
                          <a:cs typeface="+mn-cs"/>
                        </a:rPr>
                        <a:t>Details of the delivery being executed for the stage of the process</a:t>
                      </a:r>
                    </a:p>
                    <a:p>
                      <a:pPr marL="171450" indent="-171450">
                        <a:buFont typeface="Arial" panose="020B0604020202020204" pitchFamily="34" charset="0"/>
                        <a:buChar char="•"/>
                      </a:pPr>
                      <a:r>
                        <a:rPr lang="en-US" sz="1000" kern="1200" dirty="0">
                          <a:solidFill>
                            <a:schemeClr val="dk1"/>
                          </a:solidFill>
                          <a:latin typeface="+mn-lt"/>
                          <a:ea typeface="+mn-ea"/>
                          <a:cs typeface="+mn-cs"/>
                        </a:rPr>
                        <a:t>This can be empty when the delivery number is not applicable for a certain stage of the process; example, Calling SAP</a:t>
                      </a:r>
                    </a:p>
                  </a:txBody>
                  <a:tcPr>
                    <a:solidFill>
                      <a:schemeClr val="tx2">
                        <a:lumMod val="40000"/>
                        <a:lumOff val="60000"/>
                      </a:schemeClr>
                    </a:solidFill>
                  </a:tcPr>
                </a:tc>
                <a:extLst>
                  <a:ext uri="{0D108BD9-81ED-4DB2-BD59-A6C34878D82A}">
                    <a16:rowId xmlns:a16="http://schemas.microsoft.com/office/drawing/2014/main" val="1870928943"/>
                  </a:ext>
                </a:extLst>
              </a:tr>
              <a:tr h="350089">
                <a:tc>
                  <a:txBody>
                    <a:bodyPr/>
                    <a:lstStyle/>
                    <a:p>
                      <a:r>
                        <a:rPr lang="en-US" sz="1000" dirty="0"/>
                        <a:t>Material</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Details of the material being executed for the stage of the process</a:t>
                      </a:r>
                    </a:p>
                    <a:p>
                      <a:pPr marL="171450" marR="0" lvl="0" indent="-1714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This can be empty when the delivery number is not applicable for a certain stage of the process; example, Calling SAP</a:t>
                      </a:r>
                    </a:p>
                  </a:txBody>
                  <a:tcPr>
                    <a:solidFill>
                      <a:schemeClr val="tx2">
                        <a:lumMod val="40000"/>
                        <a:lumOff val="60000"/>
                      </a:schemeClr>
                    </a:solidFill>
                  </a:tcPr>
                </a:tc>
                <a:extLst>
                  <a:ext uri="{0D108BD9-81ED-4DB2-BD59-A6C34878D82A}">
                    <a16:rowId xmlns:a16="http://schemas.microsoft.com/office/drawing/2014/main" val="2509714815"/>
                  </a:ext>
                </a:extLst>
              </a:tr>
              <a:tr h="350089">
                <a:tc>
                  <a:txBody>
                    <a:bodyPr/>
                    <a:lstStyle/>
                    <a:p>
                      <a:r>
                        <a:rPr lang="en-US" sz="1000" dirty="0"/>
                        <a:t>Quantity</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The quantity of the items or deliveries being processed for the stage</a:t>
                      </a:r>
                    </a:p>
                  </a:txBody>
                  <a:tcPr>
                    <a:solidFill>
                      <a:schemeClr val="tx2">
                        <a:lumMod val="40000"/>
                        <a:lumOff val="60000"/>
                      </a:schemeClr>
                    </a:solidFill>
                  </a:tcPr>
                </a:tc>
                <a:extLst>
                  <a:ext uri="{0D108BD9-81ED-4DB2-BD59-A6C34878D82A}">
                    <a16:rowId xmlns:a16="http://schemas.microsoft.com/office/drawing/2014/main" val="928599590"/>
                  </a:ext>
                </a:extLst>
              </a:tr>
              <a:tr h="350089">
                <a:tc>
                  <a:txBody>
                    <a:bodyPr/>
                    <a:lstStyle/>
                    <a:p>
                      <a:r>
                        <a:rPr lang="en-US" sz="1000" dirty="0"/>
                        <a:t>TO Number</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TO Number ID of the TO being processed</a:t>
                      </a:r>
                    </a:p>
                  </a:txBody>
                  <a:tcPr>
                    <a:solidFill>
                      <a:schemeClr val="tx2">
                        <a:lumMod val="40000"/>
                        <a:lumOff val="60000"/>
                      </a:schemeClr>
                    </a:solidFill>
                  </a:tcPr>
                </a:tc>
                <a:extLst>
                  <a:ext uri="{0D108BD9-81ED-4DB2-BD59-A6C34878D82A}">
                    <a16:rowId xmlns:a16="http://schemas.microsoft.com/office/drawing/2014/main" val="2664722053"/>
                  </a:ext>
                </a:extLst>
              </a:tr>
              <a:tr h="350089">
                <a:tc>
                  <a:txBody>
                    <a:bodyPr/>
                    <a:lstStyle/>
                    <a:p>
                      <a:r>
                        <a:rPr lang="en-US" sz="1000" dirty="0"/>
                        <a:t>TO Line</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TO Line ID of the TO being processed</a:t>
                      </a:r>
                    </a:p>
                  </a:txBody>
                  <a:tcPr>
                    <a:solidFill>
                      <a:schemeClr val="tx2">
                        <a:lumMod val="40000"/>
                        <a:lumOff val="60000"/>
                      </a:schemeClr>
                    </a:solidFill>
                  </a:tcPr>
                </a:tc>
                <a:extLst>
                  <a:ext uri="{0D108BD9-81ED-4DB2-BD59-A6C34878D82A}">
                    <a16:rowId xmlns:a16="http://schemas.microsoft.com/office/drawing/2014/main" val="2601162566"/>
                  </a:ext>
                </a:extLst>
              </a:tr>
              <a:tr h="350089">
                <a:tc>
                  <a:txBody>
                    <a:bodyPr/>
                    <a:lstStyle/>
                    <a:p>
                      <a:r>
                        <a:rPr lang="en-US" sz="1000" dirty="0"/>
                        <a:t>Description</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This provides the detailed description of each process of each stage</a:t>
                      </a:r>
                    </a:p>
                  </a:txBody>
                  <a:tcPr>
                    <a:solidFill>
                      <a:schemeClr val="tx2">
                        <a:lumMod val="40000"/>
                        <a:lumOff val="60000"/>
                      </a:schemeClr>
                    </a:solidFill>
                  </a:tcPr>
                </a:tc>
                <a:extLst>
                  <a:ext uri="{0D108BD9-81ED-4DB2-BD59-A6C34878D82A}">
                    <a16:rowId xmlns:a16="http://schemas.microsoft.com/office/drawing/2014/main" val="1197815274"/>
                  </a:ext>
                </a:extLst>
              </a:tr>
              <a:tr h="350089">
                <a:tc>
                  <a:txBody>
                    <a:bodyPr/>
                    <a:lstStyle/>
                    <a:p>
                      <a:r>
                        <a:rPr lang="en-US" sz="1000" dirty="0"/>
                        <a:t>Status</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Shows if the process of the stage is in progress, failed or completed</a:t>
                      </a:r>
                    </a:p>
                  </a:txBody>
                  <a:tcPr>
                    <a:solidFill>
                      <a:schemeClr val="tx2">
                        <a:lumMod val="40000"/>
                        <a:lumOff val="60000"/>
                      </a:schemeClr>
                    </a:solidFill>
                  </a:tcPr>
                </a:tc>
                <a:extLst>
                  <a:ext uri="{0D108BD9-81ED-4DB2-BD59-A6C34878D82A}">
                    <a16:rowId xmlns:a16="http://schemas.microsoft.com/office/drawing/2014/main" val="1085013566"/>
                  </a:ext>
                </a:extLst>
              </a:tr>
            </a:tbl>
          </a:graphicData>
        </a:graphic>
      </p:graphicFrame>
      <p:pic>
        <p:nvPicPr>
          <p:cNvPr id="2" name="Picture 1">
            <a:extLst>
              <a:ext uri="{FF2B5EF4-FFF2-40B4-BE49-F238E27FC236}">
                <a16:creationId xmlns:a16="http://schemas.microsoft.com/office/drawing/2014/main" id="{41D40CBF-F6AE-404D-B514-0068E22A9BBC}"/>
              </a:ext>
            </a:extLst>
          </p:cNvPr>
          <p:cNvPicPr>
            <a:picLocks noChangeAspect="1"/>
          </p:cNvPicPr>
          <p:nvPr/>
        </p:nvPicPr>
        <p:blipFill>
          <a:blip r:embed="rId2"/>
          <a:stretch>
            <a:fillRect/>
          </a:stretch>
        </p:blipFill>
        <p:spPr>
          <a:xfrm>
            <a:off x="208157" y="1374613"/>
            <a:ext cx="11584775" cy="403386"/>
          </a:xfrm>
          <a:prstGeom prst="rect">
            <a:avLst/>
          </a:prstGeom>
        </p:spPr>
      </p:pic>
      <p:sp>
        <p:nvSpPr>
          <p:cNvPr id="18" name="TextBox 17">
            <a:extLst>
              <a:ext uri="{FF2B5EF4-FFF2-40B4-BE49-F238E27FC236}">
                <a16:creationId xmlns:a16="http://schemas.microsoft.com/office/drawing/2014/main" id="{8BE1A123-6DCE-4D2A-A4CE-4BAADFDA3BA6}"/>
              </a:ext>
            </a:extLst>
          </p:cNvPr>
          <p:cNvSpPr txBox="1"/>
          <p:nvPr/>
        </p:nvSpPr>
        <p:spPr>
          <a:xfrm>
            <a:off x="208157" y="957685"/>
            <a:ext cx="2987529"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rPr>
              <a:t>How to read the summary section:</a:t>
            </a:r>
          </a:p>
        </p:txBody>
      </p:sp>
    </p:spTree>
    <p:extLst>
      <p:ext uri="{BB962C8B-B14F-4D97-AF65-F5344CB8AC3E}">
        <p14:creationId xmlns:p14="http://schemas.microsoft.com/office/powerpoint/2010/main" val="65392203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HELP</a:t>
            </a:r>
          </a:p>
        </p:txBody>
      </p:sp>
      <p:sp>
        <p:nvSpPr>
          <p:cNvPr id="2" name="Slide Number Placeholder 1"/>
          <p:cNvSpPr>
            <a:spLocks noGrp="1"/>
          </p:cNvSpPr>
          <p:nvPr>
            <p:ph type="sldNum" sz="quarter" idx="4"/>
          </p:nvPr>
        </p:nvSpPr>
        <p:spPr/>
        <p:txBody>
          <a:bodyPr/>
          <a:lstStyle/>
          <a:p>
            <a:pPr defTabSz="609570">
              <a:defRPr/>
            </a:pPr>
            <a:r>
              <a:rPr lang="en-US" dirty="0"/>
              <a:t>Page </a:t>
            </a:r>
            <a:fld id="{5A9C12DC-491F-9444-86A2-13AC5C62A2FC}" type="slidenum">
              <a:rPr lang="en-US"/>
              <a:pPr defTabSz="609570">
                <a:defRPr/>
              </a:pPr>
              <a:t>36</a:t>
            </a:fld>
            <a:endParaRPr lang="en-US" dirty="0"/>
          </a:p>
        </p:txBody>
      </p:sp>
      <p:sp>
        <p:nvSpPr>
          <p:cNvPr id="3" name="Footer Placeholder 2"/>
          <p:cNvSpPr>
            <a:spLocks noGrp="1"/>
          </p:cNvSpPr>
          <p:nvPr>
            <p:ph type="ftr" sz="quarter" idx="3"/>
          </p:nvPr>
        </p:nvSpPr>
        <p:spPr/>
        <p:txBody>
          <a:bodyPr/>
          <a:lstStyle/>
          <a:p>
            <a:pPr defTabSz="609570">
              <a:defRPr/>
            </a:pPr>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4"/>
            <a:ext cx="12192000" cy="497417"/>
          </a:xfrm>
        </p:spPr>
        <p:txBody>
          <a:bodyPr/>
          <a:lstStyle/>
          <a:p>
            <a:r>
              <a:rPr lang="en-US" dirty="0"/>
              <a:t> </a:t>
            </a:r>
          </a:p>
        </p:txBody>
      </p:sp>
    </p:spTree>
    <p:extLst>
      <p:ext uri="{BB962C8B-B14F-4D97-AF65-F5344CB8AC3E}">
        <p14:creationId xmlns:p14="http://schemas.microsoft.com/office/powerpoint/2010/main" val="3477795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7F9AB1-6D1F-4C89-9370-DEDBFE03A795}"/>
              </a:ext>
            </a:extLst>
          </p:cNvPr>
          <p:cNvSpPr/>
          <p:nvPr/>
        </p:nvSpPr>
        <p:spPr>
          <a:xfrm>
            <a:off x="208158" y="1202069"/>
            <a:ext cx="11559773" cy="5130151"/>
          </a:xfrm>
          <a:prstGeom prst="rect">
            <a:avLst/>
          </a:prstGeom>
          <a:solidFill>
            <a:srgbClr val="D8F5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dirty="0">
              <a:solidFill>
                <a:prstClr val="white"/>
              </a:solidFill>
              <a:latin typeface="Arial"/>
            </a:endParaRPr>
          </a:p>
        </p:txBody>
      </p:sp>
      <p:sp>
        <p:nvSpPr>
          <p:cNvPr id="9" name="Rectangle 8"/>
          <p:cNvSpPr/>
          <p:nvPr/>
        </p:nvSpPr>
        <p:spPr>
          <a:xfrm>
            <a:off x="208158" y="21316"/>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2800" dirty="0">
                <a:solidFill>
                  <a:prstClr val="white"/>
                </a:solidFill>
                <a:latin typeface="Arial"/>
              </a:rPr>
              <a:t>HELP</a:t>
            </a:r>
          </a:p>
        </p:txBody>
      </p:sp>
      <p:sp>
        <p:nvSpPr>
          <p:cNvPr id="2" name="TextBox 1">
            <a:extLst>
              <a:ext uri="{FF2B5EF4-FFF2-40B4-BE49-F238E27FC236}">
                <a16:creationId xmlns:a16="http://schemas.microsoft.com/office/drawing/2014/main" id="{313FBB14-D1B2-4AAE-A05F-5D2E510C3359}"/>
              </a:ext>
            </a:extLst>
          </p:cNvPr>
          <p:cNvSpPr txBox="1"/>
          <p:nvPr/>
        </p:nvSpPr>
        <p:spPr>
          <a:xfrm>
            <a:off x="327427" y="1202069"/>
            <a:ext cx="10811628" cy="4832092"/>
          </a:xfrm>
          <a:prstGeom prst="rect">
            <a:avLst/>
          </a:prstGeom>
          <a:noFill/>
        </p:spPr>
        <p:txBody>
          <a:bodyPr wrap="square" rtlCol="0">
            <a:spAutoFit/>
          </a:bodyPr>
          <a:lstStyle/>
          <a:p>
            <a:pPr marL="285750" indent="-285750" defTabSz="914377">
              <a:buFont typeface="Wingdings" panose="05000000000000000000" pitchFamily="2" charset="2"/>
              <a:buChar char="Ø"/>
            </a:pPr>
            <a:endParaRPr lang="en-US" sz="1400" dirty="0">
              <a:solidFill>
                <a:prstClr val="black">
                  <a:lumMod val="65000"/>
                  <a:lumOff val="35000"/>
                </a:prstClr>
              </a:solidFill>
              <a:latin typeface="Arial"/>
            </a:endParaRPr>
          </a:p>
          <a:p>
            <a:pPr marL="285750" indent="-285750" defTabSz="914377">
              <a:buFont typeface="Wingdings" panose="05000000000000000000" pitchFamily="2" charset="2"/>
              <a:buChar char="Ø"/>
            </a:pPr>
            <a:endParaRPr lang="en-US" sz="1400" dirty="0">
              <a:solidFill>
                <a:prstClr val="black">
                  <a:lumMod val="65000"/>
                  <a:lumOff val="35000"/>
                </a:prstClr>
              </a:solidFill>
              <a:latin typeface="Arial"/>
            </a:endParaRPr>
          </a:p>
          <a:p>
            <a:pPr defTabSz="914377"/>
            <a:endParaRPr lang="en-US" sz="1400" b="1" dirty="0">
              <a:solidFill>
                <a:prstClr val="black">
                  <a:lumMod val="65000"/>
                  <a:lumOff val="35000"/>
                </a:prstClr>
              </a:solidFill>
              <a:latin typeface="Arial"/>
            </a:endParaRPr>
          </a:p>
          <a:p>
            <a:pPr defTabSz="914377"/>
            <a:r>
              <a:rPr lang="en-US" sz="1400" dirty="0">
                <a:solidFill>
                  <a:prstClr val="black">
                    <a:lumMod val="65000"/>
                    <a:lumOff val="35000"/>
                  </a:prstClr>
                </a:solidFill>
                <a:latin typeface="Arial"/>
              </a:rPr>
              <a:t>Need Help?</a:t>
            </a:r>
          </a:p>
          <a:p>
            <a:pPr defTabSz="914377"/>
            <a:endParaRPr lang="en-US" sz="1400" dirty="0">
              <a:solidFill>
                <a:prstClr val="black">
                  <a:lumMod val="65000"/>
                  <a:lumOff val="35000"/>
                </a:prstClr>
              </a:solidFill>
              <a:latin typeface="Arial"/>
            </a:endParaRPr>
          </a:p>
          <a:p>
            <a:pPr defTabSz="914377"/>
            <a:endParaRPr lang="en-US" sz="1400" b="1"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r>
              <a:rPr lang="en-US" sz="1400" dirty="0">
                <a:solidFill>
                  <a:prstClr val="black">
                    <a:lumMod val="65000"/>
                    <a:lumOff val="35000"/>
                  </a:prstClr>
                </a:solidFill>
                <a:latin typeface="Arial"/>
              </a:rPr>
              <a:t>Please click on the help section of the portal which will give you host of resources to help you speed up with the usage of the application.</a:t>
            </a:r>
          </a:p>
          <a:p>
            <a:pPr defTabSz="914377"/>
            <a:endParaRPr lang="en-US" sz="1400" dirty="0">
              <a:solidFill>
                <a:prstClr val="black">
                  <a:lumMod val="65000"/>
                  <a:lumOff val="35000"/>
                </a:prstClr>
              </a:solidFill>
              <a:latin typeface="Arial"/>
            </a:endParaRPr>
          </a:p>
          <a:p>
            <a:pPr defTabSz="914377"/>
            <a:endParaRPr lang="en-US" sz="1400" dirty="0">
              <a:solidFill>
                <a:prstClr val="black">
                  <a:lumMod val="65000"/>
                  <a:lumOff val="35000"/>
                </a:prstClr>
              </a:solidFill>
              <a:latin typeface="Arial"/>
            </a:endParaRPr>
          </a:p>
          <a:p>
            <a:pPr defTabSz="914377"/>
            <a:r>
              <a:rPr lang="en-US" sz="1400" dirty="0">
                <a:solidFill>
                  <a:prstClr val="black">
                    <a:lumMod val="65000"/>
                    <a:lumOff val="35000"/>
                  </a:prstClr>
                </a:solidFill>
                <a:latin typeface="Arial"/>
              </a:rPr>
              <a:t>This section comprises of :</a:t>
            </a:r>
          </a:p>
          <a:p>
            <a:pPr marL="285750" indent="-285750" defTabSz="914377">
              <a:buFont typeface="Wingdings" panose="05000000000000000000" pitchFamily="2" charset="2"/>
              <a:buChar char="v"/>
            </a:pPr>
            <a:endParaRPr lang="en-US" sz="1400" dirty="0">
              <a:solidFill>
                <a:prstClr val="black">
                  <a:lumMod val="65000"/>
                  <a:lumOff val="35000"/>
                </a:prstClr>
              </a:solidFill>
              <a:latin typeface="Arial"/>
            </a:endParaRPr>
          </a:p>
          <a:p>
            <a:pPr marL="285750" indent="-285750" defTabSz="914377">
              <a:buFont typeface="Wingdings" panose="05000000000000000000" pitchFamily="2" charset="2"/>
              <a:buChar char="v"/>
            </a:pPr>
            <a:r>
              <a:rPr lang="en-US" sz="1400" dirty="0">
                <a:solidFill>
                  <a:prstClr val="black">
                    <a:lumMod val="65000"/>
                    <a:lumOff val="35000"/>
                  </a:prstClr>
                </a:solidFill>
                <a:latin typeface="Arial"/>
              </a:rPr>
              <a:t>Application user guide</a:t>
            </a:r>
          </a:p>
          <a:p>
            <a:pPr marL="285750" indent="-285750" defTabSz="914377">
              <a:buFont typeface="Wingdings" panose="05000000000000000000" pitchFamily="2" charset="2"/>
              <a:buChar char="v"/>
            </a:pPr>
            <a:r>
              <a:rPr lang="en-US" sz="1400" dirty="0">
                <a:solidFill>
                  <a:prstClr val="black">
                    <a:lumMod val="65000"/>
                    <a:lumOff val="35000"/>
                  </a:prstClr>
                </a:solidFill>
                <a:latin typeface="Arial"/>
              </a:rPr>
              <a:t>FAQ</a:t>
            </a:r>
          </a:p>
          <a:p>
            <a:pPr marL="285750" indent="-285750" defTabSz="914377">
              <a:buFont typeface="Wingdings" panose="05000000000000000000" pitchFamily="2" charset="2"/>
              <a:buChar char="v"/>
            </a:pPr>
            <a:r>
              <a:rPr lang="en-US" sz="1400" dirty="0">
                <a:solidFill>
                  <a:prstClr val="black">
                    <a:lumMod val="65000"/>
                    <a:lumOff val="35000"/>
                  </a:prstClr>
                </a:solidFill>
                <a:latin typeface="Arial"/>
              </a:rPr>
              <a:t>Need Technical Support </a:t>
            </a:r>
          </a:p>
        </p:txBody>
      </p:sp>
      <p:pic>
        <p:nvPicPr>
          <p:cNvPr id="4" name="Picture 3">
            <a:extLst>
              <a:ext uri="{FF2B5EF4-FFF2-40B4-BE49-F238E27FC236}">
                <a16:creationId xmlns:a16="http://schemas.microsoft.com/office/drawing/2014/main" id="{B1C07B5C-6EE8-474A-AEAC-7FB529751F79}"/>
              </a:ext>
            </a:extLst>
          </p:cNvPr>
          <p:cNvPicPr>
            <a:picLocks noChangeAspect="1"/>
          </p:cNvPicPr>
          <p:nvPr/>
        </p:nvPicPr>
        <p:blipFill>
          <a:blip r:embed="rId2"/>
          <a:stretch>
            <a:fillRect/>
          </a:stretch>
        </p:blipFill>
        <p:spPr>
          <a:xfrm>
            <a:off x="3755375" y="1880546"/>
            <a:ext cx="3955732" cy="1873256"/>
          </a:xfrm>
          <a:prstGeom prst="rect">
            <a:avLst/>
          </a:prstGeom>
        </p:spPr>
      </p:pic>
    </p:spTree>
    <p:extLst>
      <p:ext uri="{BB962C8B-B14F-4D97-AF65-F5344CB8AC3E}">
        <p14:creationId xmlns:p14="http://schemas.microsoft.com/office/powerpoint/2010/main" val="40510987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61354" y="230541"/>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Login Page</a:t>
            </a:r>
          </a:p>
        </p:txBody>
      </p:sp>
      <p:sp>
        <p:nvSpPr>
          <p:cNvPr id="18" name="TextBox 17"/>
          <p:cNvSpPr txBox="1"/>
          <p:nvPr/>
        </p:nvSpPr>
        <p:spPr>
          <a:xfrm>
            <a:off x="240242" y="5164847"/>
            <a:ext cx="11669292" cy="1569660"/>
          </a:xfrm>
          <a:prstGeom prst="rect">
            <a:avLst/>
          </a:prstGeom>
          <a:solidFill>
            <a:schemeClr val="tx2">
              <a:lumMod val="20000"/>
              <a:lumOff val="80000"/>
            </a:schemeClr>
          </a:solidFill>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You can add a list of ERPs to the Pre-packing application from this section. Each ERP should have a Target ID associated which will be used to connect from Leap</a:t>
            </a:r>
          </a:p>
          <a:p>
            <a:pPr marL="380990" indent="-380990" algn="just" defTabSz="609585">
              <a:buClr>
                <a:srgbClr val="3DCD58"/>
              </a:buClr>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Click on ‘Add New ERP’ to add a new ERP to connect with Leap</a:t>
            </a:r>
          </a:p>
          <a:p>
            <a:pPr marL="457189" indent="-457189" algn="just" defTabSz="609585">
              <a:buClr>
                <a:srgbClr val="3DCD58"/>
              </a:buClr>
              <a:buFont typeface="+mj-lt"/>
              <a:buAutoNum type="arabicPeriod"/>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Enter the ERP Name of the ERP to which the connection has to be established</a:t>
            </a:r>
          </a:p>
          <a:p>
            <a:pPr marL="457189" indent="-457189" algn="just" defTabSz="609585">
              <a:buClr>
                <a:srgbClr val="3DCD58"/>
              </a:buClr>
              <a:buFont typeface="+mj-lt"/>
              <a:buAutoNum type="arabicPeriod"/>
            </a:pPr>
            <a:r>
              <a:rPr lang="en-US" sz="1200" dirty="0">
                <a:solidFill>
                  <a:srgbClr val="626469"/>
                </a:solidFill>
                <a:latin typeface="Arial"/>
              </a:rPr>
              <a:t>Add the ERP Target ID required for connection establishment. This ERP code should match with the code at ERP end.</a:t>
            </a:r>
          </a:p>
          <a:p>
            <a:pPr marL="457189" indent="-457189" algn="just" defTabSz="609585">
              <a:buClr>
                <a:srgbClr val="3DCD58"/>
              </a:buClr>
              <a:buFont typeface="+mj-lt"/>
              <a:buAutoNum type="arabicPeriod"/>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Click on the Save button to save the changes. To add another ERP to the list click on “Save and Add”</a:t>
            </a:r>
          </a:p>
        </p:txBody>
      </p:sp>
      <p:pic>
        <p:nvPicPr>
          <p:cNvPr id="3" name="Picture 2">
            <a:extLst>
              <a:ext uri="{FF2B5EF4-FFF2-40B4-BE49-F238E27FC236}">
                <a16:creationId xmlns:a16="http://schemas.microsoft.com/office/drawing/2014/main" id="{A0586F3C-F7D0-4C8F-A16C-7301FC5BFA42}"/>
              </a:ext>
            </a:extLst>
          </p:cNvPr>
          <p:cNvPicPr>
            <a:picLocks noChangeAspect="1"/>
          </p:cNvPicPr>
          <p:nvPr/>
        </p:nvPicPr>
        <p:blipFill>
          <a:blip r:embed="rId2"/>
          <a:stretch>
            <a:fillRect/>
          </a:stretch>
        </p:blipFill>
        <p:spPr>
          <a:xfrm>
            <a:off x="240242" y="1068483"/>
            <a:ext cx="1536700" cy="431800"/>
          </a:xfrm>
          <a:prstGeom prst="rect">
            <a:avLst/>
          </a:prstGeom>
        </p:spPr>
      </p:pic>
      <p:grpSp>
        <p:nvGrpSpPr>
          <p:cNvPr id="19" name="Group 18">
            <a:extLst>
              <a:ext uri="{FF2B5EF4-FFF2-40B4-BE49-F238E27FC236}">
                <a16:creationId xmlns:a16="http://schemas.microsoft.com/office/drawing/2014/main" id="{4CE177A2-C725-4129-8C6E-FEE31D19DD22}"/>
              </a:ext>
            </a:extLst>
          </p:cNvPr>
          <p:cNvGrpSpPr/>
          <p:nvPr/>
        </p:nvGrpSpPr>
        <p:grpSpPr>
          <a:xfrm rot="16200000">
            <a:off x="2591930" y="215509"/>
            <a:ext cx="415373" cy="2045352"/>
            <a:chOff x="4520173" y="2494587"/>
            <a:chExt cx="311530" cy="1387843"/>
          </a:xfrm>
        </p:grpSpPr>
        <p:sp>
          <p:nvSpPr>
            <p:cNvPr id="20" name="Rectangle 19">
              <a:extLst>
                <a:ext uri="{FF2B5EF4-FFF2-40B4-BE49-F238E27FC236}">
                  <a16:creationId xmlns:a16="http://schemas.microsoft.com/office/drawing/2014/main" id="{C32F5C00-BF34-46E7-949D-505BE5232A48}"/>
                </a:ext>
              </a:extLst>
            </p:cNvPr>
            <p:cNvSpPr/>
            <p:nvPr/>
          </p:nvSpPr>
          <p:spPr>
            <a:xfrm rot="5400000" flipH="1">
              <a:off x="4526436" y="3577164"/>
              <a:ext cx="299003" cy="311530"/>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21" name="Straight Arrow Connector 20">
              <a:extLst>
                <a:ext uri="{FF2B5EF4-FFF2-40B4-BE49-F238E27FC236}">
                  <a16:creationId xmlns:a16="http://schemas.microsoft.com/office/drawing/2014/main" id="{26442715-C84F-4995-9ECC-9344D6F3AA5D}"/>
                </a:ext>
              </a:extLst>
            </p:cNvPr>
            <p:cNvCxnSpPr>
              <a:cxnSpLocks/>
              <a:stCxn id="20" idx="3"/>
              <a:endCxn id="3" idx="3"/>
            </p:cNvCxnSpPr>
            <p:nvPr/>
          </p:nvCxnSpPr>
          <p:spPr>
            <a:xfrm rot="5400000" flipH="1">
              <a:off x="4102319" y="3009808"/>
              <a:ext cx="1088840" cy="58398"/>
            </a:xfrm>
            <a:prstGeom prst="straightConnector1">
              <a:avLst/>
            </a:prstGeom>
            <a:ln w="19050"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0" name="Rectangle 29">
            <a:extLst>
              <a:ext uri="{FF2B5EF4-FFF2-40B4-BE49-F238E27FC236}">
                <a16:creationId xmlns:a16="http://schemas.microsoft.com/office/drawing/2014/main" id="{371C11D9-2226-42B2-B533-EFE74AD4D79C}"/>
              </a:ext>
            </a:extLst>
          </p:cNvPr>
          <p:cNvSpPr/>
          <p:nvPr/>
        </p:nvSpPr>
        <p:spPr>
          <a:xfrm flipH="1">
            <a:off x="350318" y="2544892"/>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2</a:t>
            </a:r>
            <a:endParaRPr lang="en-IN" sz="1600" dirty="0">
              <a:solidFill>
                <a:srgbClr val="00B0F0"/>
              </a:solidFill>
              <a:latin typeface="Arial"/>
            </a:endParaRPr>
          </a:p>
        </p:txBody>
      </p:sp>
      <p:sp>
        <p:nvSpPr>
          <p:cNvPr id="31" name="Rectangle 30">
            <a:extLst>
              <a:ext uri="{FF2B5EF4-FFF2-40B4-BE49-F238E27FC236}">
                <a16:creationId xmlns:a16="http://schemas.microsoft.com/office/drawing/2014/main" id="{02A5EE70-DB56-4459-8A1F-3545323556B9}"/>
              </a:ext>
            </a:extLst>
          </p:cNvPr>
          <p:cNvSpPr/>
          <p:nvPr/>
        </p:nvSpPr>
        <p:spPr>
          <a:xfrm flipH="1">
            <a:off x="914702" y="3722010"/>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3</a:t>
            </a:r>
            <a:endParaRPr lang="en-IN" sz="1600" dirty="0">
              <a:solidFill>
                <a:srgbClr val="00B0F0"/>
              </a:solidFill>
              <a:latin typeface="Arial"/>
            </a:endParaRPr>
          </a:p>
        </p:txBody>
      </p:sp>
      <p:sp>
        <p:nvSpPr>
          <p:cNvPr id="32" name="Rectangle 31">
            <a:extLst>
              <a:ext uri="{FF2B5EF4-FFF2-40B4-BE49-F238E27FC236}">
                <a16:creationId xmlns:a16="http://schemas.microsoft.com/office/drawing/2014/main" id="{DF773A58-BF21-48A4-A03C-FAA6AE60FFAD}"/>
              </a:ext>
            </a:extLst>
          </p:cNvPr>
          <p:cNvSpPr/>
          <p:nvPr/>
        </p:nvSpPr>
        <p:spPr>
          <a:xfrm flipH="1">
            <a:off x="8960606" y="4003436"/>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4</a:t>
            </a:r>
            <a:endParaRPr lang="en-IN" sz="1600" dirty="0">
              <a:solidFill>
                <a:srgbClr val="00B0F0"/>
              </a:solidFill>
              <a:latin typeface="Arial"/>
            </a:endParaRPr>
          </a:p>
        </p:txBody>
      </p:sp>
      <p:pic>
        <p:nvPicPr>
          <p:cNvPr id="2" name="Picture 1">
            <a:extLst>
              <a:ext uri="{FF2B5EF4-FFF2-40B4-BE49-F238E27FC236}">
                <a16:creationId xmlns:a16="http://schemas.microsoft.com/office/drawing/2014/main" id="{96EB0546-2F85-4501-A84F-E8F44CE07D35}"/>
              </a:ext>
            </a:extLst>
          </p:cNvPr>
          <p:cNvPicPr>
            <a:picLocks noChangeAspect="1"/>
          </p:cNvPicPr>
          <p:nvPr/>
        </p:nvPicPr>
        <p:blipFill>
          <a:blip r:embed="rId3"/>
          <a:stretch>
            <a:fillRect/>
          </a:stretch>
        </p:blipFill>
        <p:spPr>
          <a:xfrm>
            <a:off x="2463765" y="3160046"/>
            <a:ext cx="260581" cy="294955"/>
          </a:xfrm>
          <a:prstGeom prst="rect">
            <a:avLst/>
          </a:prstGeom>
        </p:spPr>
      </p:pic>
      <p:pic>
        <p:nvPicPr>
          <p:cNvPr id="4" name="Picture 3">
            <a:extLst>
              <a:ext uri="{FF2B5EF4-FFF2-40B4-BE49-F238E27FC236}">
                <a16:creationId xmlns:a16="http://schemas.microsoft.com/office/drawing/2014/main" id="{2822DFAA-3534-4CA2-AA04-CB824FCEF9F0}"/>
              </a:ext>
            </a:extLst>
          </p:cNvPr>
          <p:cNvPicPr>
            <a:picLocks noChangeAspect="1"/>
          </p:cNvPicPr>
          <p:nvPr/>
        </p:nvPicPr>
        <p:blipFill>
          <a:blip r:embed="rId4"/>
          <a:stretch>
            <a:fillRect/>
          </a:stretch>
        </p:blipFill>
        <p:spPr>
          <a:xfrm>
            <a:off x="2187759" y="1537121"/>
            <a:ext cx="5762213" cy="3191709"/>
          </a:xfrm>
          <a:prstGeom prst="rect">
            <a:avLst/>
          </a:prstGeom>
        </p:spPr>
      </p:pic>
      <p:cxnSp>
        <p:nvCxnSpPr>
          <p:cNvPr id="33" name="Straight Arrow Connector 32">
            <a:extLst>
              <a:ext uri="{FF2B5EF4-FFF2-40B4-BE49-F238E27FC236}">
                <a16:creationId xmlns:a16="http://schemas.microsoft.com/office/drawing/2014/main" id="{09B388F8-87B8-46C5-8B62-82C5286EB9C1}"/>
              </a:ext>
            </a:extLst>
          </p:cNvPr>
          <p:cNvCxnSpPr>
            <a:cxnSpLocks/>
            <a:stCxn id="32" idx="3"/>
          </p:cNvCxnSpPr>
          <p:nvPr/>
        </p:nvCxnSpPr>
        <p:spPr>
          <a:xfrm flipH="1" flipV="1">
            <a:off x="6363093" y="4159331"/>
            <a:ext cx="2597513" cy="6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FA35DE1-146C-42E9-A941-624E9DF583E1}"/>
              </a:ext>
            </a:extLst>
          </p:cNvPr>
          <p:cNvCxnSpPr>
            <a:cxnSpLocks/>
            <a:stCxn id="31" idx="1"/>
          </p:cNvCxnSpPr>
          <p:nvPr/>
        </p:nvCxnSpPr>
        <p:spPr>
          <a:xfrm flipV="1">
            <a:off x="1325519" y="3263974"/>
            <a:ext cx="1138246" cy="676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23A37C-9D4D-41C8-8DA1-E262BA61D4D2}"/>
              </a:ext>
            </a:extLst>
          </p:cNvPr>
          <p:cNvCxnSpPr>
            <a:cxnSpLocks/>
            <a:stCxn id="30" idx="1"/>
          </p:cNvCxnSpPr>
          <p:nvPr/>
        </p:nvCxnSpPr>
        <p:spPr>
          <a:xfrm flipV="1">
            <a:off x="761135" y="2530793"/>
            <a:ext cx="1740600" cy="232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9789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
        <p:nvSpPr>
          <p:cNvPr id="7" name="Title 6"/>
          <p:cNvSpPr>
            <a:spLocks noGrp="1"/>
          </p:cNvSpPr>
          <p:nvPr>
            <p:ph type="title"/>
          </p:nvPr>
        </p:nvSpPr>
        <p:spPr/>
        <p:txBody>
          <a:bodyPr/>
          <a:lstStyle/>
          <a:p>
            <a:r>
              <a:rPr lang="en-US" dirty="0"/>
              <a:t>Data Management</a:t>
            </a:r>
          </a:p>
        </p:txBody>
      </p:sp>
      <p:sp>
        <p:nvSpPr>
          <p:cNvPr id="2" name="Slide Number Placeholder 1"/>
          <p:cNvSpPr>
            <a:spLocks noGrp="1"/>
          </p:cNvSpPr>
          <p:nvPr>
            <p:ph type="sldNum" sz="quarter" idx="4"/>
          </p:nvPr>
        </p:nvSpPr>
        <p:spPr/>
        <p:txBody>
          <a:bodyPr/>
          <a:lstStyle/>
          <a:p>
            <a:pPr defTabSz="609585"/>
            <a:r>
              <a:rPr lang="en-US" dirty="0"/>
              <a:t>Page </a:t>
            </a:r>
            <a:fld id="{5A9C12DC-491F-9444-86A2-13AC5C62A2FC}" type="slidenum">
              <a:rPr lang="en-US"/>
              <a:pPr defTabSz="609585"/>
              <a:t>5</a:t>
            </a:fld>
            <a:endParaRPr lang="en-US" dirty="0"/>
          </a:p>
        </p:txBody>
      </p:sp>
      <p:sp>
        <p:nvSpPr>
          <p:cNvPr id="3" name="Footer Placeholder 2"/>
          <p:cNvSpPr>
            <a:spLocks noGrp="1"/>
          </p:cNvSpPr>
          <p:nvPr>
            <p:ph type="ftr" sz="quarter" idx="3"/>
          </p:nvPr>
        </p:nvSpPr>
        <p:spPr/>
        <p:txBody>
          <a:bodyPr/>
          <a:lstStyle/>
          <a:p>
            <a:pPr defTabSz="609585"/>
            <a:r>
              <a:rPr lang="en-US" dirty="0"/>
              <a:t>Confidential Property of Schneider Electric |</a:t>
            </a:r>
          </a:p>
        </p:txBody>
      </p:sp>
      <p:sp>
        <p:nvSpPr>
          <p:cNvPr id="6" name="Text Placeholder 8">
            <a:extLst>
              <a:ext uri="{FF2B5EF4-FFF2-40B4-BE49-F238E27FC236}">
                <a16:creationId xmlns:a16="http://schemas.microsoft.com/office/drawing/2014/main" id="{0DC5BBF5-4CBD-4BA4-ACC7-11A60FA05484}"/>
              </a:ext>
            </a:extLst>
          </p:cNvPr>
          <p:cNvSpPr>
            <a:spLocks noGrp="1"/>
          </p:cNvSpPr>
          <p:nvPr>
            <p:ph type="body" sz="quarter" idx="11"/>
          </p:nvPr>
        </p:nvSpPr>
        <p:spPr>
          <a:xfrm>
            <a:off x="0" y="3867182"/>
            <a:ext cx="12192000" cy="497417"/>
          </a:xfrm>
        </p:spPr>
        <p:txBody>
          <a:bodyPr/>
          <a:lstStyle/>
          <a:p>
            <a:r>
              <a:rPr lang="en-US" dirty="0"/>
              <a:t> </a:t>
            </a:r>
          </a:p>
        </p:txBody>
      </p:sp>
    </p:spTree>
    <p:extLst>
      <p:ext uri="{BB962C8B-B14F-4D97-AF65-F5344CB8AC3E}">
        <p14:creationId xmlns:p14="http://schemas.microsoft.com/office/powerpoint/2010/main" val="17856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General – Pre-requisites set up for DC Creation</a:t>
            </a:r>
          </a:p>
        </p:txBody>
      </p:sp>
      <p:sp>
        <p:nvSpPr>
          <p:cNvPr id="18" name="TextBox 17"/>
          <p:cNvSpPr txBox="1"/>
          <p:nvPr/>
        </p:nvSpPr>
        <p:spPr>
          <a:xfrm>
            <a:off x="240242" y="5372667"/>
            <a:ext cx="1166929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A system admin or the DC Admin can add configurations common across all the DCs, from the General section</a:t>
            </a:r>
          </a:p>
          <a:p>
            <a:pPr marL="380990" indent="-380990" algn="just" defTabSz="609585">
              <a:buClr>
                <a:srgbClr val="3DCD58"/>
              </a:buClr>
            </a:pP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The General section at the Back Office gives you the option to add or edit, ERP Master details, Time Zone and Unit Conversion details</a:t>
            </a:r>
          </a:p>
        </p:txBody>
      </p:sp>
      <p:pic>
        <p:nvPicPr>
          <p:cNvPr id="2" name="Picture 1">
            <a:extLst>
              <a:ext uri="{FF2B5EF4-FFF2-40B4-BE49-F238E27FC236}">
                <a16:creationId xmlns:a16="http://schemas.microsoft.com/office/drawing/2014/main" id="{0F7C5889-DC23-4D51-98A6-3F0EC8195E15}"/>
              </a:ext>
            </a:extLst>
          </p:cNvPr>
          <p:cNvPicPr>
            <a:picLocks noChangeAspect="1"/>
          </p:cNvPicPr>
          <p:nvPr/>
        </p:nvPicPr>
        <p:blipFill>
          <a:blip r:embed="rId2"/>
          <a:stretch>
            <a:fillRect/>
          </a:stretch>
        </p:blipFill>
        <p:spPr>
          <a:xfrm>
            <a:off x="3730510" y="1156874"/>
            <a:ext cx="4448175" cy="3876675"/>
          </a:xfrm>
          <a:prstGeom prst="rect">
            <a:avLst/>
          </a:prstGeom>
        </p:spPr>
      </p:pic>
    </p:spTree>
    <p:extLst>
      <p:ext uri="{BB962C8B-B14F-4D97-AF65-F5344CB8AC3E}">
        <p14:creationId xmlns:p14="http://schemas.microsoft.com/office/powerpoint/2010/main" val="40045307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General – ERP Master</a:t>
            </a:r>
          </a:p>
        </p:txBody>
      </p:sp>
      <p:sp>
        <p:nvSpPr>
          <p:cNvPr id="18" name="TextBox 17"/>
          <p:cNvSpPr txBox="1"/>
          <p:nvPr/>
        </p:nvSpPr>
        <p:spPr>
          <a:xfrm>
            <a:off x="240242" y="5164847"/>
            <a:ext cx="11669292" cy="1569660"/>
          </a:xfrm>
          <a:prstGeom prst="rect">
            <a:avLst/>
          </a:prstGeom>
          <a:solidFill>
            <a:schemeClr val="tx2">
              <a:lumMod val="20000"/>
              <a:lumOff val="80000"/>
            </a:schemeClr>
          </a:solidFill>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You can add a list of ERPs to the Pre-packing application from this section. Each ERP should have a Target ID associated which will be used to connect from Leap</a:t>
            </a:r>
          </a:p>
          <a:p>
            <a:pPr marL="380990" indent="-380990" algn="just" defTabSz="609585">
              <a:buClr>
                <a:srgbClr val="3DCD58"/>
              </a:buClr>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Click on ‘Add New ERP’ to add a new ERP to connect with Leap</a:t>
            </a:r>
          </a:p>
          <a:p>
            <a:pPr marL="457189" indent="-457189" algn="just" defTabSz="609585">
              <a:buClr>
                <a:srgbClr val="3DCD58"/>
              </a:buClr>
              <a:buFont typeface="+mj-lt"/>
              <a:buAutoNum type="arabicPeriod"/>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Enter the ERP Name of the ERP to which the connection has to be established</a:t>
            </a:r>
          </a:p>
          <a:p>
            <a:pPr marL="457189" indent="-457189" algn="just" defTabSz="609585">
              <a:buClr>
                <a:srgbClr val="3DCD58"/>
              </a:buClr>
              <a:buFont typeface="+mj-lt"/>
              <a:buAutoNum type="arabicPeriod"/>
            </a:pPr>
            <a:r>
              <a:rPr lang="en-US" sz="1200" dirty="0">
                <a:solidFill>
                  <a:srgbClr val="626469"/>
                </a:solidFill>
                <a:latin typeface="Arial"/>
              </a:rPr>
              <a:t>Add the ERP Target ID required for connection establishment. This ERP code should match with the code at ERP end.</a:t>
            </a:r>
          </a:p>
          <a:p>
            <a:pPr marL="457189" indent="-457189" algn="just" defTabSz="609585">
              <a:buClr>
                <a:srgbClr val="3DCD58"/>
              </a:buClr>
              <a:buFont typeface="+mj-lt"/>
              <a:buAutoNum type="arabicPeriod"/>
            </a:pPr>
            <a:endParaRPr lang="en-US" sz="1200" dirty="0">
              <a:solidFill>
                <a:srgbClr val="626469"/>
              </a:solidFill>
              <a:latin typeface="Arial"/>
            </a:endParaRPr>
          </a:p>
          <a:p>
            <a:pPr marL="457189" indent="-457189" algn="just" defTabSz="609585">
              <a:buClr>
                <a:srgbClr val="3DCD58"/>
              </a:buClr>
              <a:buFont typeface="+mj-lt"/>
              <a:buAutoNum type="arabicPeriod"/>
            </a:pPr>
            <a:r>
              <a:rPr lang="en-US" sz="1200" dirty="0">
                <a:solidFill>
                  <a:srgbClr val="626469"/>
                </a:solidFill>
                <a:latin typeface="Arial"/>
              </a:rPr>
              <a:t>Click on the Save button to save the changes. To add another ERP to the list click on “Save and Add”</a:t>
            </a:r>
          </a:p>
        </p:txBody>
      </p:sp>
      <p:pic>
        <p:nvPicPr>
          <p:cNvPr id="3" name="Picture 2">
            <a:extLst>
              <a:ext uri="{FF2B5EF4-FFF2-40B4-BE49-F238E27FC236}">
                <a16:creationId xmlns:a16="http://schemas.microsoft.com/office/drawing/2014/main" id="{A0586F3C-F7D0-4C8F-A16C-7301FC5BFA42}"/>
              </a:ext>
            </a:extLst>
          </p:cNvPr>
          <p:cNvPicPr>
            <a:picLocks noChangeAspect="1"/>
          </p:cNvPicPr>
          <p:nvPr/>
        </p:nvPicPr>
        <p:blipFill>
          <a:blip r:embed="rId2"/>
          <a:stretch>
            <a:fillRect/>
          </a:stretch>
        </p:blipFill>
        <p:spPr>
          <a:xfrm>
            <a:off x="240242" y="1068483"/>
            <a:ext cx="1536700" cy="431800"/>
          </a:xfrm>
          <a:prstGeom prst="rect">
            <a:avLst/>
          </a:prstGeom>
        </p:spPr>
      </p:pic>
      <p:grpSp>
        <p:nvGrpSpPr>
          <p:cNvPr id="19" name="Group 18">
            <a:extLst>
              <a:ext uri="{FF2B5EF4-FFF2-40B4-BE49-F238E27FC236}">
                <a16:creationId xmlns:a16="http://schemas.microsoft.com/office/drawing/2014/main" id="{4CE177A2-C725-4129-8C6E-FEE31D19DD22}"/>
              </a:ext>
            </a:extLst>
          </p:cNvPr>
          <p:cNvGrpSpPr/>
          <p:nvPr/>
        </p:nvGrpSpPr>
        <p:grpSpPr>
          <a:xfrm rot="16200000">
            <a:off x="2591930" y="215509"/>
            <a:ext cx="415373" cy="2045352"/>
            <a:chOff x="4520173" y="2494587"/>
            <a:chExt cx="311530" cy="1387843"/>
          </a:xfrm>
        </p:grpSpPr>
        <p:sp>
          <p:nvSpPr>
            <p:cNvPr id="20" name="Rectangle 19">
              <a:extLst>
                <a:ext uri="{FF2B5EF4-FFF2-40B4-BE49-F238E27FC236}">
                  <a16:creationId xmlns:a16="http://schemas.microsoft.com/office/drawing/2014/main" id="{C32F5C00-BF34-46E7-949D-505BE5232A48}"/>
                </a:ext>
              </a:extLst>
            </p:cNvPr>
            <p:cNvSpPr/>
            <p:nvPr/>
          </p:nvSpPr>
          <p:spPr>
            <a:xfrm rot="5400000" flipH="1">
              <a:off x="4526436" y="3577164"/>
              <a:ext cx="299003" cy="311530"/>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IN" sz="1600" dirty="0">
                  <a:solidFill>
                    <a:srgbClr val="00B0F0"/>
                  </a:solidFill>
                  <a:latin typeface="Arial"/>
                </a:rPr>
                <a:t>1</a:t>
              </a:r>
            </a:p>
          </p:txBody>
        </p:sp>
        <p:cxnSp>
          <p:nvCxnSpPr>
            <p:cNvPr id="21" name="Straight Arrow Connector 20">
              <a:extLst>
                <a:ext uri="{FF2B5EF4-FFF2-40B4-BE49-F238E27FC236}">
                  <a16:creationId xmlns:a16="http://schemas.microsoft.com/office/drawing/2014/main" id="{26442715-C84F-4995-9ECC-9344D6F3AA5D}"/>
                </a:ext>
              </a:extLst>
            </p:cNvPr>
            <p:cNvCxnSpPr>
              <a:cxnSpLocks/>
              <a:stCxn id="20" idx="3"/>
              <a:endCxn id="3" idx="3"/>
            </p:cNvCxnSpPr>
            <p:nvPr/>
          </p:nvCxnSpPr>
          <p:spPr>
            <a:xfrm rot="5400000" flipH="1">
              <a:off x="4102319" y="3009808"/>
              <a:ext cx="1088840" cy="58398"/>
            </a:xfrm>
            <a:prstGeom prst="straightConnector1">
              <a:avLst/>
            </a:prstGeom>
            <a:ln w="19050"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0" name="Rectangle 29">
            <a:extLst>
              <a:ext uri="{FF2B5EF4-FFF2-40B4-BE49-F238E27FC236}">
                <a16:creationId xmlns:a16="http://schemas.microsoft.com/office/drawing/2014/main" id="{371C11D9-2226-42B2-B533-EFE74AD4D79C}"/>
              </a:ext>
            </a:extLst>
          </p:cNvPr>
          <p:cNvSpPr/>
          <p:nvPr/>
        </p:nvSpPr>
        <p:spPr>
          <a:xfrm flipH="1">
            <a:off x="350318" y="2544892"/>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2</a:t>
            </a:r>
            <a:endParaRPr lang="en-IN" sz="1600" dirty="0">
              <a:solidFill>
                <a:srgbClr val="00B0F0"/>
              </a:solidFill>
              <a:latin typeface="Arial"/>
            </a:endParaRPr>
          </a:p>
        </p:txBody>
      </p:sp>
      <p:sp>
        <p:nvSpPr>
          <p:cNvPr id="31" name="Rectangle 30">
            <a:extLst>
              <a:ext uri="{FF2B5EF4-FFF2-40B4-BE49-F238E27FC236}">
                <a16:creationId xmlns:a16="http://schemas.microsoft.com/office/drawing/2014/main" id="{02A5EE70-DB56-4459-8A1F-3545323556B9}"/>
              </a:ext>
            </a:extLst>
          </p:cNvPr>
          <p:cNvSpPr/>
          <p:nvPr/>
        </p:nvSpPr>
        <p:spPr>
          <a:xfrm flipH="1">
            <a:off x="914702" y="3722010"/>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3</a:t>
            </a:r>
            <a:endParaRPr lang="en-IN" sz="1600" dirty="0">
              <a:solidFill>
                <a:srgbClr val="00B0F0"/>
              </a:solidFill>
              <a:latin typeface="Arial"/>
            </a:endParaRPr>
          </a:p>
        </p:txBody>
      </p:sp>
      <p:sp>
        <p:nvSpPr>
          <p:cNvPr id="32" name="Rectangle 31">
            <a:extLst>
              <a:ext uri="{FF2B5EF4-FFF2-40B4-BE49-F238E27FC236}">
                <a16:creationId xmlns:a16="http://schemas.microsoft.com/office/drawing/2014/main" id="{DF773A58-BF21-48A4-A03C-FAA6AE60FFAD}"/>
              </a:ext>
            </a:extLst>
          </p:cNvPr>
          <p:cNvSpPr/>
          <p:nvPr/>
        </p:nvSpPr>
        <p:spPr>
          <a:xfrm flipH="1">
            <a:off x="8960606" y="4003436"/>
            <a:ext cx="410817" cy="437321"/>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4</a:t>
            </a:r>
            <a:endParaRPr lang="en-IN" sz="1600" dirty="0">
              <a:solidFill>
                <a:srgbClr val="00B0F0"/>
              </a:solidFill>
              <a:latin typeface="Arial"/>
            </a:endParaRPr>
          </a:p>
        </p:txBody>
      </p:sp>
      <p:pic>
        <p:nvPicPr>
          <p:cNvPr id="2" name="Picture 1">
            <a:extLst>
              <a:ext uri="{FF2B5EF4-FFF2-40B4-BE49-F238E27FC236}">
                <a16:creationId xmlns:a16="http://schemas.microsoft.com/office/drawing/2014/main" id="{96EB0546-2F85-4501-A84F-E8F44CE07D35}"/>
              </a:ext>
            </a:extLst>
          </p:cNvPr>
          <p:cNvPicPr>
            <a:picLocks noChangeAspect="1"/>
          </p:cNvPicPr>
          <p:nvPr/>
        </p:nvPicPr>
        <p:blipFill>
          <a:blip r:embed="rId3"/>
          <a:stretch>
            <a:fillRect/>
          </a:stretch>
        </p:blipFill>
        <p:spPr>
          <a:xfrm>
            <a:off x="2463765" y="3160046"/>
            <a:ext cx="260581" cy="294955"/>
          </a:xfrm>
          <a:prstGeom prst="rect">
            <a:avLst/>
          </a:prstGeom>
        </p:spPr>
      </p:pic>
      <p:pic>
        <p:nvPicPr>
          <p:cNvPr id="4" name="Picture 3">
            <a:extLst>
              <a:ext uri="{FF2B5EF4-FFF2-40B4-BE49-F238E27FC236}">
                <a16:creationId xmlns:a16="http://schemas.microsoft.com/office/drawing/2014/main" id="{2822DFAA-3534-4CA2-AA04-CB824FCEF9F0}"/>
              </a:ext>
            </a:extLst>
          </p:cNvPr>
          <p:cNvPicPr>
            <a:picLocks noChangeAspect="1"/>
          </p:cNvPicPr>
          <p:nvPr/>
        </p:nvPicPr>
        <p:blipFill>
          <a:blip r:embed="rId4"/>
          <a:stretch>
            <a:fillRect/>
          </a:stretch>
        </p:blipFill>
        <p:spPr>
          <a:xfrm>
            <a:off x="2187759" y="1485751"/>
            <a:ext cx="5762213" cy="3191709"/>
          </a:xfrm>
          <a:prstGeom prst="rect">
            <a:avLst/>
          </a:prstGeom>
        </p:spPr>
      </p:pic>
      <p:cxnSp>
        <p:nvCxnSpPr>
          <p:cNvPr id="33" name="Straight Arrow Connector 32">
            <a:extLst>
              <a:ext uri="{FF2B5EF4-FFF2-40B4-BE49-F238E27FC236}">
                <a16:creationId xmlns:a16="http://schemas.microsoft.com/office/drawing/2014/main" id="{09B388F8-87B8-46C5-8B62-82C5286EB9C1}"/>
              </a:ext>
            </a:extLst>
          </p:cNvPr>
          <p:cNvCxnSpPr>
            <a:cxnSpLocks/>
            <a:stCxn id="32" idx="3"/>
          </p:cNvCxnSpPr>
          <p:nvPr/>
        </p:nvCxnSpPr>
        <p:spPr>
          <a:xfrm flipH="1" flipV="1">
            <a:off x="6363093" y="4159331"/>
            <a:ext cx="2597513" cy="6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FA35DE1-146C-42E9-A941-624E9DF583E1}"/>
              </a:ext>
            </a:extLst>
          </p:cNvPr>
          <p:cNvCxnSpPr>
            <a:cxnSpLocks/>
            <a:stCxn id="31" idx="1"/>
          </p:cNvCxnSpPr>
          <p:nvPr/>
        </p:nvCxnSpPr>
        <p:spPr>
          <a:xfrm flipV="1">
            <a:off x="1325519" y="3263974"/>
            <a:ext cx="1138246" cy="676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23A37C-9D4D-41C8-8DA1-E262BA61D4D2}"/>
              </a:ext>
            </a:extLst>
          </p:cNvPr>
          <p:cNvCxnSpPr>
            <a:cxnSpLocks/>
            <a:stCxn id="30" idx="1"/>
          </p:cNvCxnSpPr>
          <p:nvPr/>
        </p:nvCxnSpPr>
        <p:spPr>
          <a:xfrm flipV="1">
            <a:off x="761135" y="2530793"/>
            <a:ext cx="1740600" cy="232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9930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General – Time Zone</a:t>
            </a:r>
          </a:p>
        </p:txBody>
      </p:sp>
      <p:sp>
        <p:nvSpPr>
          <p:cNvPr id="18" name="TextBox 17"/>
          <p:cNvSpPr txBox="1"/>
          <p:nvPr/>
        </p:nvSpPr>
        <p:spPr>
          <a:xfrm>
            <a:off x="208157" y="998630"/>
            <a:ext cx="1166929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Here you can find a list of Time Zones which can be activated to assign to a DC.</a:t>
            </a:r>
          </a:p>
          <a:p>
            <a:pPr marL="380990" indent="-380990" algn="just" defTabSz="609585">
              <a:buClr>
                <a:srgbClr val="3DCD58"/>
              </a:buClr>
            </a:pPr>
            <a:r>
              <a:rPr lang="en-US" sz="1200" dirty="0">
                <a:solidFill>
                  <a:srgbClr val="626469"/>
                </a:solidFill>
              </a:rPr>
              <a:t>A DC can be set to a particular time zone by selecting from the list of time zones. These time zones can be configured by setting them as Active or Inactive</a:t>
            </a:r>
            <a:endParaRPr lang="en-US" sz="1200" dirty="0">
              <a:solidFill>
                <a:srgbClr val="626469"/>
              </a:solidFill>
              <a:latin typeface="Arial"/>
            </a:endParaRPr>
          </a:p>
          <a:p>
            <a:pPr marL="380990" indent="-380990" algn="just" defTabSz="609585">
              <a:buClr>
                <a:srgbClr val="3DCD58"/>
              </a:buClr>
            </a:pPr>
            <a:r>
              <a:rPr lang="en-US" sz="1200" dirty="0">
                <a:solidFill>
                  <a:srgbClr val="626469"/>
                </a:solidFill>
                <a:latin typeface="Arial"/>
              </a:rPr>
              <a:t>Each DC can be assigned a Time Zone based on which you can view the time in which the process time and audit history time can be viewed</a:t>
            </a:r>
          </a:p>
        </p:txBody>
      </p:sp>
      <p:pic>
        <p:nvPicPr>
          <p:cNvPr id="3" name="Picture 2">
            <a:extLst>
              <a:ext uri="{FF2B5EF4-FFF2-40B4-BE49-F238E27FC236}">
                <a16:creationId xmlns:a16="http://schemas.microsoft.com/office/drawing/2014/main" id="{DA3882F5-28D9-45CA-AD28-8252760ECCA2}"/>
              </a:ext>
            </a:extLst>
          </p:cNvPr>
          <p:cNvPicPr>
            <a:picLocks noChangeAspect="1"/>
          </p:cNvPicPr>
          <p:nvPr/>
        </p:nvPicPr>
        <p:blipFill>
          <a:blip r:embed="rId2"/>
          <a:stretch>
            <a:fillRect/>
          </a:stretch>
        </p:blipFill>
        <p:spPr>
          <a:xfrm>
            <a:off x="329936" y="2244485"/>
            <a:ext cx="9401666" cy="3067387"/>
          </a:xfrm>
          <a:prstGeom prst="rect">
            <a:avLst/>
          </a:prstGeom>
        </p:spPr>
      </p:pic>
      <p:sp>
        <p:nvSpPr>
          <p:cNvPr id="6" name="TextBox 5">
            <a:extLst>
              <a:ext uri="{FF2B5EF4-FFF2-40B4-BE49-F238E27FC236}">
                <a16:creationId xmlns:a16="http://schemas.microsoft.com/office/drawing/2014/main" id="{A96CB2CB-5E39-4621-8E43-7864414B1EF6}"/>
              </a:ext>
            </a:extLst>
          </p:cNvPr>
          <p:cNvSpPr txBox="1"/>
          <p:nvPr/>
        </p:nvSpPr>
        <p:spPr>
          <a:xfrm>
            <a:off x="10050843" y="2244485"/>
            <a:ext cx="1685530" cy="1015663"/>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Set the Time Zone from </a:t>
            </a:r>
            <a:r>
              <a:rPr lang="en-US" sz="1200" b="1" dirty="0">
                <a:solidFill>
                  <a:srgbClr val="626469"/>
                </a:solidFill>
                <a:latin typeface="Arial"/>
              </a:rPr>
              <a:t>Inactive</a:t>
            </a:r>
            <a:r>
              <a:rPr lang="en-US" sz="1200" dirty="0">
                <a:solidFill>
                  <a:srgbClr val="626469"/>
                </a:solidFill>
                <a:latin typeface="Arial"/>
              </a:rPr>
              <a:t> to </a:t>
            </a:r>
            <a:r>
              <a:rPr lang="en-US" sz="1200" b="1" dirty="0">
                <a:solidFill>
                  <a:srgbClr val="626469"/>
                </a:solidFill>
                <a:latin typeface="Arial"/>
              </a:rPr>
              <a:t>Active</a:t>
            </a:r>
            <a:r>
              <a:rPr lang="en-US" sz="1200" dirty="0">
                <a:solidFill>
                  <a:srgbClr val="626469"/>
                </a:solidFill>
                <a:latin typeface="Arial"/>
              </a:rPr>
              <a:t> to make it available for assigning to a DC</a:t>
            </a:r>
          </a:p>
        </p:txBody>
      </p:sp>
      <p:cxnSp>
        <p:nvCxnSpPr>
          <p:cNvPr id="7" name="Straight Arrow Connector 6">
            <a:extLst>
              <a:ext uri="{FF2B5EF4-FFF2-40B4-BE49-F238E27FC236}">
                <a16:creationId xmlns:a16="http://schemas.microsoft.com/office/drawing/2014/main" id="{76F85F82-DEA0-4A70-812E-A50F30225634}"/>
              </a:ext>
            </a:extLst>
          </p:cNvPr>
          <p:cNvCxnSpPr>
            <a:cxnSpLocks/>
            <a:stCxn id="6" idx="1"/>
          </p:cNvCxnSpPr>
          <p:nvPr/>
        </p:nvCxnSpPr>
        <p:spPr>
          <a:xfrm flipH="1">
            <a:off x="8559539" y="2752317"/>
            <a:ext cx="1491304" cy="1376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9D134C7-5A35-4102-A238-254BF209CF86}"/>
              </a:ext>
            </a:extLst>
          </p:cNvPr>
          <p:cNvSpPr txBox="1"/>
          <p:nvPr/>
        </p:nvSpPr>
        <p:spPr>
          <a:xfrm>
            <a:off x="329936" y="5362290"/>
            <a:ext cx="1913643"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Search for a Time Zone by entering the text</a:t>
            </a:r>
          </a:p>
        </p:txBody>
      </p:sp>
      <p:cxnSp>
        <p:nvCxnSpPr>
          <p:cNvPr id="12" name="Straight Arrow Connector 11">
            <a:extLst>
              <a:ext uri="{FF2B5EF4-FFF2-40B4-BE49-F238E27FC236}">
                <a16:creationId xmlns:a16="http://schemas.microsoft.com/office/drawing/2014/main" id="{BC2FDA6E-3E01-4BBA-A7EF-9A05F16B9B71}"/>
              </a:ext>
            </a:extLst>
          </p:cNvPr>
          <p:cNvCxnSpPr>
            <a:cxnSpLocks/>
            <a:stCxn id="10" idx="3"/>
          </p:cNvCxnSpPr>
          <p:nvPr/>
        </p:nvCxnSpPr>
        <p:spPr>
          <a:xfrm flipV="1">
            <a:off x="2243579" y="2931739"/>
            <a:ext cx="2121031" cy="266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3180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157" y="206849"/>
            <a:ext cx="11669292" cy="6109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3200" dirty="0">
                <a:solidFill>
                  <a:prstClr val="white"/>
                </a:solidFill>
                <a:latin typeface="Arial"/>
              </a:rPr>
              <a:t>General – Unit</a:t>
            </a:r>
          </a:p>
        </p:txBody>
      </p:sp>
      <p:sp>
        <p:nvSpPr>
          <p:cNvPr id="18" name="TextBox 17"/>
          <p:cNvSpPr txBox="1"/>
          <p:nvPr/>
        </p:nvSpPr>
        <p:spPr>
          <a:xfrm>
            <a:off x="208157" y="998630"/>
            <a:ext cx="11669292"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380990" indent="-380990" algn="just" defTabSz="609585">
              <a:buClr>
                <a:srgbClr val="3DCD58"/>
              </a:buClr>
            </a:pPr>
            <a:r>
              <a:rPr lang="en-US" sz="1200" dirty="0">
                <a:solidFill>
                  <a:srgbClr val="626469"/>
                </a:solidFill>
                <a:latin typeface="Arial"/>
              </a:rPr>
              <a:t>Pre-Packing application allows you to configure the Unit system in which you want to view the results</a:t>
            </a:r>
          </a:p>
          <a:p>
            <a:pPr marL="380990" indent="-380990" algn="just" defTabSz="609585">
              <a:buClr>
                <a:srgbClr val="3DCD58"/>
              </a:buClr>
            </a:pPr>
            <a:r>
              <a:rPr lang="en-US" sz="1200" dirty="0">
                <a:solidFill>
                  <a:srgbClr val="626469"/>
                </a:solidFill>
                <a:latin typeface="Arial"/>
              </a:rPr>
              <a:t>The units in which you receive the input from ERP can be converted into the units in which you want to view the results on the Pre-Packing application</a:t>
            </a:r>
          </a:p>
          <a:p>
            <a:pPr marL="380990" indent="-380990" algn="just" defTabSz="609585">
              <a:buClr>
                <a:srgbClr val="3DCD58"/>
              </a:buClr>
            </a:pPr>
            <a:endParaRPr lang="en-US" sz="1200" dirty="0">
              <a:solidFill>
                <a:srgbClr val="626469"/>
              </a:solidFill>
              <a:latin typeface="Arial"/>
            </a:endParaRPr>
          </a:p>
        </p:txBody>
      </p:sp>
      <p:sp>
        <p:nvSpPr>
          <p:cNvPr id="6" name="TextBox 5">
            <a:extLst>
              <a:ext uri="{FF2B5EF4-FFF2-40B4-BE49-F238E27FC236}">
                <a16:creationId xmlns:a16="http://schemas.microsoft.com/office/drawing/2014/main" id="{A96CB2CB-5E39-4621-8E43-7864414B1EF6}"/>
              </a:ext>
            </a:extLst>
          </p:cNvPr>
          <p:cNvSpPr txBox="1"/>
          <p:nvPr/>
        </p:nvSpPr>
        <p:spPr>
          <a:xfrm>
            <a:off x="9105655" y="2008815"/>
            <a:ext cx="1970839" cy="461665"/>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Edit the configurations by clicking on </a:t>
            </a:r>
            <a:r>
              <a:rPr lang="en-US" sz="1200" b="1" dirty="0">
                <a:solidFill>
                  <a:srgbClr val="626469"/>
                </a:solidFill>
                <a:latin typeface="Arial"/>
              </a:rPr>
              <a:t>Edit</a:t>
            </a:r>
            <a:r>
              <a:rPr lang="en-US" sz="1200" dirty="0">
                <a:solidFill>
                  <a:srgbClr val="626469"/>
                </a:solidFill>
                <a:latin typeface="Arial"/>
              </a:rPr>
              <a:t> button</a:t>
            </a:r>
          </a:p>
        </p:txBody>
      </p:sp>
      <p:sp>
        <p:nvSpPr>
          <p:cNvPr id="10" name="TextBox 9">
            <a:extLst>
              <a:ext uri="{FF2B5EF4-FFF2-40B4-BE49-F238E27FC236}">
                <a16:creationId xmlns:a16="http://schemas.microsoft.com/office/drawing/2014/main" id="{B9D134C7-5A35-4102-A238-254BF209CF86}"/>
              </a:ext>
            </a:extLst>
          </p:cNvPr>
          <p:cNvSpPr txBox="1"/>
          <p:nvPr/>
        </p:nvSpPr>
        <p:spPr>
          <a:xfrm>
            <a:off x="208157" y="1851195"/>
            <a:ext cx="1913643" cy="646331"/>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Ensure to set the the input wrt reference unit in </a:t>
            </a:r>
            <a:r>
              <a:rPr lang="en-US" sz="1200" b="1" dirty="0">
                <a:solidFill>
                  <a:srgbClr val="626469"/>
                </a:solidFill>
                <a:latin typeface="Arial"/>
              </a:rPr>
              <a:t>cm/g</a:t>
            </a:r>
          </a:p>
        </p:txBody>
      </p:sp>
      <p:pic>
        <p:nvPicPr>
          <p:cNvPr id="2" name="Picture 1">
            <a:extLst>
              <a:ext uri="{FF2B5EF4-FFF2-40B4-BE49-F238E27FC236}">
                <a16:creationId xmlns:a16="http://schemas.microsoft.com/office/drawing/2014/main" id="{5825B47F-0F7A-4BD1-8079-59E562912801}"/>
              </a:ext>
            </a:extLst>
          </p:cNvPr>
          <p:cNvPicPr>
            <a:picLocks noChangeAspect="1"/>
          </p:cNvPicPr>
          <p:nvPr/>
        </p:nvPicPr>
        <p:blipFill>
          <a:blip r:embed="rId2"/>
          <a:stretch>
            <a:fillRect/>
          </a:stretch>
        </p:blipFill>
        <p:spPr>
          <a:xfrm>
            <a:off x="2243579" y="1901494"/>
            <a:ext cx="6418382" cy="2472843"/>
          </a:xfrm>
          <a:prstGeom prst="rect">
            <a:avLst/>
          </a:prstGeom>
        </p:spPr>
      </p:pic>
      <p:cxnSp>
        <p:nvCxnSpPr>
          <p:cNvPr id="7" name="Straight Arrow Connector 6">
            <a:extLst>
              <a:ext uri="{FF2B5EF4-FFF2-40B4-BE49-F238E27FC236}">
                <a16:creationId xmlns:a16="http://schemas.microsoft.com/office/drawing/2014/main" id="{76F85F82-DEA0-4A70-812E-A50F30225634}"/>
              </a:ext>
            </a:extLst>
          </p:cNvPr>
          <p:cNvCxnSpPr>
            <a:cxnSpLocks/>
            <a:stCxn id="6" idx="1"/>
          </p:cNvCxnSpPr>
          <p:nvPr/>
        </p:nvCxnSpPr>
        <p:spPr>
          <a:xfrm flipH="1">
            <a:off x="7906583" y="2239648"/>
            <a:ext cx="1199072" cy="6973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Table 16">
            <a:extLst>
              <a:ext uri="{FF2B5EF4-FFF2-40B4-BE49-F238E27FC236}">
                <a16:creationId xmlns:a16="http://schemas.microsoft.com/office/drawing/2014/main" id="{DA44367B-7F01-4FF0-8B80-E884AA5881A0}"/>
              </a:ext>
            </a:extLst>
          </p:cNvPr>
          <p:cNvGraphicFramePr>
            <a:graphicFrameLocks noGrp="1"/>
          </p:cNvGraphicFramePr>
          <p:nvPr>
            <p:extLst>
              <p:ext uri="{D42A27DB-BD31-4B8C-83A1-F6EECF244321}">
                <p14:modId xmlns:p14="http://schemas.microsoft.com/office/powerpoint/2010/main" val="421553560"/>
              </p:ext>
            </p:extLst>
          </p:nvPr>
        </p:nvGraphicFramePr>
        <p:xfrm>
          <a:off x="282804" y="4848833"/>
          <a:ext cx="10162095" cy="1960215"/>
        </p:xfrm>
        <a:graphic>
          <a:graphicData uri="http://schemas.openxmlformats.org/drawingml/2006/table">
            <a:tbl>
              <a:tblPr firstRow="1" bandRow="1">
                <a:tableStyleId>{5C22544A-7EE6-4342-B048-85BDC9FD1C3A}</a:tableStyleId>
              </a:tblPr>
              <a:tblGrid>
                <a:gridCol w="2056548">
                  <a:extLst>
                    <a:ext uri="{9D8B030D-6E8A-4147-A177-3AD203B41FA5}">
                      <a16:colId xmlns:a16="http://schemas.microsoft.com/office/drawing/2014/main" val="2914851493"/>
                    </a:ext>
                  </a:extLst>
                </a:gridCol>
                <a:gridCol w="8105547">
                  <a:extLst>
                    <a:ext uri="{9D8B030D-6E8A-4147-A177-3AD203B41FA5}">
                      <a16:colId xmlns:a16="http://schemas.microsoft.com/office/drawing/2014/main" val="531361456"/>
                    </a:ext>
                  </a:extLst>
                </a:gridCol>
              </a:tblGrid>
              <a:tr h="230640">
                <a:tc>
                  <a:txBody>
                    <a:bodyPr/>
                    <a:lstStyle/>
                    <a:p>
                      <a:r>
                        <a:rPr lang="en-US" sz="1200" kern="1200" dirty="0">
                          <a:solidFill>
                            <a:schemeClr val="tx1"/>
                          </a:solidFill>
                          <a:latin typeface="+mn-lt"/>
                          <a:ea typeface="+mn-ea"/>
                          <a:cs typeface="+mn-cs"/>
                        </a:rPr>
                        <a:t>Column Name</a:t>
                      </a:r>
                    </a:p>
                  </a:txBody>
                  <a:tcPr>
                    <a:solidFill>
                      <a:schemeClr val="tx2">
                        <a:lumMod val="75000"/>
                      </a:schemeClr>
                    </a:solidFill>
                  </a:tcPr>
                </a:tc>
                <a:tc>
                  <a:txBody>
                    <a:bodyPr/>
                    <a:lstStyle/>
                    <a:p>
                      <a:pPr algn="l"/>
                      <a:r>
                        <a:rPr lang="en-US" sz="1200" kern="1200" dirty="0">
                          <a:solidFill>
                            <a:schemeClr val="tx1"/>
                          </a:solidFill>
                          <a:latin typeface="+mn-lt"/>
                          <a:ea typeface="+mn-ea"/>
                          <a:cs typeface="+mn-cs"/>
                        </a:rPr>
                        <a:t>        Description</a:t>
                      </a:r>
                    </a:p>
                  </a:txBody>
                  <a:tcPr>
                    <a:solidFill>
                      <a:schemeClr val="tx2">
                        <a:lumMod val="75000"/>
                      </a:schemeClr>
                    </a:solidFill>
                  </a:tcPr>
                </a:tc>
                <a:extLst>
                  <a:ext uri="{0D108BD9-81ED-4DB2-BD59-A6C34878D82A}">
                    <a16:rowId xmlns:a16="http://schemas.microsoft.com/office/drawing/2014/main" val="4069487139"/>
                  </a:ext>
                </a:extLst>
              </a:tr>
              <a:tr h="230640">
                <a:tc>
                  <a:txBody>
                    <a:bodyPr/>
                    <a:lstStyle/>
                    <a:p>
                      <a:r>
                        <a:rPr lang="en-US" sz="1000" dirty="0"/>
                        <a:t>Unit Type</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dirty="0"/>
                        <a:t>The type of unit are the parameters defined for each material as fetched from the ERP</a:t>
                      </a:r>
                    </a:p>
                    <a:p>
                      <a:pPr marL="171450" indent="-171450">
                        <a:buFont typeface="Arial" panose="020B0604020202020204" pitchFamily="34" charset="0"/>
                        <a:buChar char="•"/>
                      </a:pPr>
                      <a:r>
                        <a:rPr lang="en-US" sz="1000" dirty="0"/>
                        <a:t>Unit Types which you can configure:</a:t>
                      </a:r>
                    </a:p>
                    <a:p>
                      <a:pPr marL="171450" indent="-171450">
                        <a:buFont typeface="Wingdings" panose="05000000000000000000" pitchFamily="2" charset="2"/>
                        <a:buChar char="Ø"/>
                      </a:pPr>
                      <a:r>
                        <a:rPr lang="en-US" sz="1000" dirty="0"/>
                        <a:t>Area</a:t>
                      </a:r>
                    </a:p>
                    <a:p>
                      <a:pPr marL="171450" indent="-171450">
                        <a:buFont typeface="Wingdings" panose="05000000000000000000" pitchFamily="2" charset="2"/>
                        <a:buChar char="Ø"/>
                      </a:pPr>
                      <a:r>
                        <a:rPr lang="en-US" sz="1000" dirty="0"/>
                        <a:t>Dimension</a:t>
                      </a:r>
                    </a:p>
                    <a:p>
                      <a:pPr marL="171450" indent="-171450">
                        <a:buFont typeface="Wingdings" panose="05000000000000000000" pitchFamily="2" charset="2"/>
                        <a:buChar char="Ø"/>
                      </a:pPr>
                      <a:r>
                        <a:rPr lang="en-US" sz="1000" dirty="0"/>
                        <a:t>Volume</a:t>
                      </a:r>
                    </a:p>
                    <a:p>
                      <a:pPr marL="171450" indent="-171450">
                        <a:buFont typeface="Wingdings" panose="05000000000000000000" pitchFamily="2" charset="2"/>
                        <a:buChar char="Ø"/>
                      </a:pPr>
                      <a:r>
                        <a:rPr lang="en-US" sz="1000" dirty="0"/>
                        <a:t>Weight</a:t>
                      </a:r>
                    </a:p>
                  </a:txBody>
                  <a:tcPr>
                    <a:solidFill>
                      <a:schemeClr val="tx2">
                        <a:lumMod val="40000"/>
                        <a:lumOff val="60000"/>
                      </a:schemeClr>
                    </a:solidFill>
                  </a:tcPr>
                </a:tc>
                <a:extLst>
                  <a:ext uri="{0D108BD9-81ED-4DB2-BD59-A6C34878D82A}">
                    <a16:rowId xmlns:a16="http://schemas.microsoft.com/office/drawing/2014/main" val="3240905134"/>
                  </a:ext>
                </a:extLst>
              </a:tr>
              <a:tr h="318292">
                <a:tc>
                  <a:txBody>
                    <a:bodyPr/>
                    <a:lstStyle/>
                    <a:p>
                      <a:r>
                        <a:rPr lang="en-US" sz="1000" kern="1200" dirty="0">
                          <a:solidFill>
                            <a:schemeClr val="dk1"/>
                          </a:solidFill>
                          <a:latin typeface="+mn-lt"/>
                          <a:ea typeface="+mn-ea"/>
                          <a:cs typeface="+mn-cs"/>
                        </a:rPr>
                        <a:t>Unit</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kern="1200" dirty="0">
                          <a:solidFill>
                            <a:schemeClr val="dk1"/>
                          </a:solidFill>
                          <a:latin typeface="+mn-lt"/>
                          <a:ea typeface="+mn-ea"/>
                          <a:cs typeface="+mn-cs"/>
                        </a:rPr>
                        <a:t>Unit of the above parameters as received from the ERP</a:t>
                      </a:r>
                    </a:p>
                  </a:txBody>
                  <a:tcPr>
                    <a:solidFill>
                      <a:schemeClr val="tx2">
                        <a:lumMod val="40000"/>
                        <a:lumOff val="60000"/>
                      </a:schemeClr>
                    </a:solidFill>
                  </a:tcPr>
                </a:tc>
                <a:extLst>
                  <a:ext uri="{0D108BD9-81ED-4DB2-BD59-A6C34878D82A}">
                    <a16:rowId xmlns:a16="http://schemas.microsoft.com/office/drawing/2014/main" val="255561697"/>
                  </a:ext>
                </a:extLst>
              </a:tr>
              <a:tr h="361763">
                <a:tc>
                  <a:txBody>
                    <a:bodyPr/>
                    <a:lstStyle/>
                    <a:p>
                      <a:r>
                        <a:rPr lang="en-US" sz="1000" dirty="0"/>
                        <a:t>Multiplier to Reference Unit</a:t>
                      </a:r>
                    </a:p>
                  </a:txBody>
                  <a:tcPr>
                    <a:solidFill>
                      <a:schemeClr val="tx2">
                        <a:lumMod val="40000"/>
                        <a:lumOff val="60000"/>
                      </a:schemeClr>
                    </a:solidFill>
                  </a:tcPr>
                </a:tc>
                <a:tc>
                  <a:txBody>
                    <a:bodyPr/>
                    <a:lstStyle/>
                    <a:p>
                      <a:pPr marL="171450" indent="-171450">
                        <a:buFont typeface="Arial" panose="020B0604020202020204" pitchFamily="34" charset="0"/>
                        <a:buChar char="•"/>
                      </a:pPr>
                      <a:r>
                        <a:rPr lang="en-US" sz="1000" b="0" dirty="0"/>
                        <a:t>Reference multiplier to convert to cm/g</a:t>
                      </a:r>
                    </a:p>
                  </a:txBody>
                  <a:tcPr>
                    <a:solidFill>
                      <a:schemeClr val="tx2">
                        <a:lumMod val="40000"/>
                        <a:lumOff val="60000"/>
                      </a:schemeClr>
                    </a:solidFill>
                  </a:tcPr>
                </a:tc>
                <a:extLst>
                  <a:ext uri="{0D108BD9-81ED-4DB2-BD59-A6C34878D82A}">
                    <a16:rowId xmlns:a16="http://schemas.microsoft.com/office/drawing/2014/main" val="3476868259"/>
                  </a:ext>
                </a:extLst>
              </a:tr>
            </a:tbl>
          </a:graphicData>
        </a:graphic>
      </p:graphicFrame>
      <p:sp>
        <p:nvSpPr>
          <p:cNvPr id="19" name="TextBox 18">
            <a:extLst>
              <a:ext uri="{FF2B5EF4-FFF2-40B4-BE49-F238E27FC236}">
                <a16:creationId xmlns:a16="http://schemas.microsoft.com/office/drawing/2014/main" id="{6DC82034-F261-477D-80A0-291AC16D945B}"/>
              </a:ext>
            </a:extLst>
          </p:cNvPr>
          <p:cNvSpPr txBox="1"/>
          <p:nvPr/>
        </p:nvSpPr>
        <p:spPr>
          <a:xfrm>
            <a:off x="282804" y="4506080"/>
            <a:ext cx="1913643" cy="276999"/>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Column description</a:t>
            </a:r>
            <a:endParaRPr lang="en-US" sz="1200" b="1" dirty="0">
              <a:solidFill>
                <a:srgbClr val="626469"/>
              </a:solidFill>
              <a:latin typeface="Arial"/>
            </a:endParaRPr>
          </a:p>
        </p:txBody>
      </p:sp>
      <p:pic>
        <p:nvPicPr>
          <p:cNvPr id="20" name="Graphic 19" descr="Lightbulb">
            <a:extLst>
              <a:ext uri="{FF2B5EF4-FFF2-40B4-BE49-F238E27FC236}">
                <a16:creationId xmlns:a16="http://schemas.microsoft.com/office/drawing/2014/main" id="{113E6BEA-515F-4CB0-94DC-70C947D86B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 y="1655359"/>
            <a:ext cx="313014" cy="313014"/>
          </a:xfrm>
          <a:prstGeom prst="rect">
            <a:avLst/>
          </a:prstGeom>
        </p:spPr>
      </p:pic>
      <p:sp>
        <p:nvSpPr>
          <p:cNvPr id="21" name="TextBox 20">
            <a:extLst>
              <a:ext uri="{FF2B5EF4-FFF2-40B4-BE49-F238E27FC236}">
                <a16:creationId xmlns:a16="http://schemas.microsoft.com/office/drawing/2014/main" id="{7F7E3C24-DF6C-43A4-8958-E089733F2938}"/>
              </a:ext>
            </a:extLst>
          </p:cNvPr>
          <p:cNvSpPr txBox="1"/>
          <p:nvPr/>
        </p:nvSpPr>
        <p:spPr>
          <a:xfrm>
            <a:off x="208157" y="2805976"/>
            <a:ext cx="1913643" cy="1015663"/>
          </a:xfrm>
          <a:prstGeom prst="rect">
            <a:avLst/>
          </a:prstGeom>
          <a:solidFill>
            <a:schemeClr val="tx2">
              <a:lumMod val="20000"/>
              <a:lumOff val="80000"/>
            </a:schemeClr>
          </a:solidFill>
          <a:ln>
            <a:solidFill>
              <a:schemeClr val="tx1"/>
            </a:solidFill>
          </a:ln>
        </p:spPr>
        <p:txBody>
          <a:bodyPr wrap="square" rtlCol="0">
            <a:spAutoFit/>
          </a:bodyPr>
          <a:lstStyle>
            <a:defPPr>
              <a:defRPr lang="en-US"/>
            </a:defPPr>
            <a:lvl1pPr marL="285750" indent="-285750">
              <a:lnSpc>
                <a:spcPct val="100000"/>
              </a:lnSpc>
              <a:buClr>
                <a:schemeClr val="bg2"/>
              </a:buClr>
              <a:buFont typeface="Arial" panose="020B0604020202020204" pitchFamily="34" charset="0"/>
              <a:buChar char="•"/>
              <a:defRPr sz="1300">
                <a:solidFill>
                  <a:schemeClr val="tx1">
                    <a:lumMod val="50000"/>
                    <a:lumOff val="50000"/>
                  </a:schemeClr>
                </a:solidFill>
              </a:defRPr>
            </a:lvl1pPr>
          </a:lstStyle>
          <a:p>
            <a:pPr marL="0" indent="0" algn="just" defTabSz="609585">
              <a:buClr>
                <a:srgbClr val="3DCD58"/>
              </a:buClr>
              <a:buNone/>
            </a:pPr>
            <a:r>
              <a:rPr lang="en-US" sz="1200" dirty="0">
                <a:solidFill>
                  <a:srgbClr val="626469"/>
                </a:solidFill>
                <a:latin typeface="Arial"/>
              </a:rPr>
              <a:t>Click on </a:t>
            </a:r>
            <a:r>
              <a:rPr lang="en-US" sz="1200" b="1" dirty="0">
                <a:solidFill>
                  <a:srgbClr val="626469"/>
                </a:solidFill>
                <a:latin typeface="Arial"/>
              </a:rPr>
              <a:t>Add new Unit </a:t>
            </a:r>
            <a:r>
              <a:rPr lang="en-US" sz="1200" dirty="0">
                <a:solidFill>
                  <a:srgbClr val="626469"/>
                </a:solidFill>
                <a:latin typeface="Arial"/>
              </a:rPr>
              <a:t>to configure a new unit in the Pre-Packing application which is coming from the ERP</a:t>
            </a:r>
            <a:endParaRPr lang="en-US" sz="1200" b="1" dirty="0">
              <a:solidFill>
                <a:srgbClr val="626469"/>
              </a:solidFill>
              <a:latin typeface="Arial"/>
            </a:endParaRPr>
          </a:p>
        </p:txBody>
      </p:sp>
      <p:cxnSp>
        <p:nvCxnSpPr>
          <p:cNvPr id="22" name="Straight Arrow Connector 21">
            <a:extLst>
              <a:ext uri="{FF2B5EF4-FFF2-40B4-BE49-F238E27FC236}">
                <a16:creationId xmlns:a16="http://schemas.microsoft.com/office/drawing/2014/main" id="{2E2FC892-234D-4733-A9A9-CF5E66F38723}"/>
              </a:ext>
            </a:extLst>
          </p:cNvPr>
          <p:cNvCxnSpPr>
            <a:cxnSpLocks/>
            <a:stCxn id="21" idx="3"/>
          </p:cNvCxnSpPr>
          <p:nvPr/>
        </p:nvCxnSpPr>
        <p:spPr>
          <a:xfrm flipV="1">
            <a:off x="2121800" y="2197694"/>
            <a:ext cx="443694" cy="1116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8E17136B-ABF2-4DFB-85DB-31728BA369C4}"/>
              </a:ext>
            </a:extLst>
          </p:cNvPr>
          <p:cNvPicPr>
            <a:picLocks noChangeAspect="1"/>
          </p:cNvPicPr>
          <p:nvPr/>
        </p:nvPicPr>
        <p:blipFill>
          <a:blip r:embed="rId5"/>
          <a:stretch>
            <a:fillRect/>
          </a:stretch>
        </p:blipFill>
        <p:spPr>
          <a:xfrm>
            <a:off x="8783739" y="2712866"/>
            <a:ext cx="3328306" cy="1182585"/>
          </a:xfrm>
          <a:prstGeom prst="rect">
            <a:avLst/>
          </a:prstGeom>
        </p:spPr>
      </p:pic>
      <p:sp>
        <p:nvSpPr>
          <p:cNvPr id="27" name="Speech Bubble: Rectangle with Corners Rounded 26">
            <a:extLst>
              <a:ext uri="{FF2B5EF4-FFF2-40B4-BE49-F238E27FC236}">
                <a16:creationId xmlns:a16="http://schemas.microsoft.com/office/drawing/2014/main" id="{6D6A4AE6-6E7F-47C6-8F8A-EE59FCC7B1D6}"/>
              </a:ext>
            </a:extLst>
          </p:cNvPr>
          <p:cNvSpPr/>
          <p:nvPr/>
        </p:nvSpPr>
        <p:spPr>
          <a:xfrm rot="16200000">
            <a:off x="2452588" y="1520408"/>
            <a:ext cx="537502" cy="1199075"/>
          </a:xfrm>
          <a:prstGeom prst="wedgeRoundRectCallout">
            <a:avLst>
              <a:gd name="adj1" fmla="val -175169"/>
              <a:gd name="adj2" fmla="val 517694"/>
              <a:gd name="adj3" fmla="val 16667"/>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C2D5F7-1521-4A40-A346-31C9B6569F6B}"/>
              </a:ext>
            </a:extLst>
          </p:cNvPr>
          <p:cNvSpPr/>
          <p:nvPr/>
        </p:nvSpPr>
        <p:spPr>
          <a:xfrm flipH="1">
            <a:off x="1710982" y="1490477"/>
            <a:ext cx="410817" cy="337223"/>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1</a:t>
            </a:r>
            <a:endParaRPr lang="en-IN" sz="1600" dirty="0">
              <a:solidFill>
                <a:srgbClr val="00B0F0"/>
              </a:solidFill>
              <a:latin typeface="Arial"/>
            </a:endParaRPr>
          </a:p>
        </p:txBody>
      </p:sp>
      <p:sp>
        <p:nvSpPr>
          <p:cNvPr id="31" name="Rectangle 30">
            <a:extLst>
              <a:ext uri="{FF2B5EF4-FFF2-40B4-BE49-F238E27FC236}">
                <a16:creationId xmlns:a16="http://schemas.microsoft.com/office/drawing/2014/main" id="{3592F94E-91F3-443A-8DD5-0373F399A1AE}"/>
              </a:ext>
            </a:extLst>
          </p:cNvPr>
          <p:cNvSpPr/>
          <p:nvPr/>
        </p:nvSpPr>
        <p:spPr>
          <a:xfrm flipH="1">
            <a:off x="11109371" y="1723644"/>
            <a:ext cx="410816" cy="394535"/>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600" dirty="0">
                <a:solidFill>
                  <a:srgbClr val="00B0F0"/>
                </a:solidFill>
                <a:latin typeface="Arial"/>
              </a:rPr>
              <a:t>2</a:t>
            </a:r>
            <a:endParaRPr lang="en-IN" sz="1600" dirty="0">
              <a:solidFill>
                <a:srgbClr val="00B0F0"/>
              </a:solidFill>
              <a:latin typeface="Arial"/>
            </a:endParaRPr>
          </a:p>
        </p:txBody>
      </p:sp>
    </p:spTree>
    <p:extLst>
      <p:ext uri="{BB962C8B-B14F-4D97-AF65-F5344CB8AC3E}">
        <p14:creationId xmlns:p14="http://schemas.microsoft.com/office/powerpoint/2010/main" val="3732609379"/>
      </p:ext>
    </p:extLst>
  </p:cSld>
  <p:clrMapOvr>
    <a:masterClrMapping/>
  </p:clrMapOvr>
  <p:transition spd="med"/>
</p:sld>
</file>

<file path=ppt/theme/theme1.xml><?xml version="1.0" encoding="utf-8"?>
<a:theme xmlns:a="http://schemas.openxmlformats.org/drawingml/2006/main" name="Schneider Title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21967</TotalTime>
  <Words>4120</Words>
  <Application>Microsoft Office PowerPoint</Application>
  <PresentationFormat>Widescreen</PresentationFormat>
  <Paragraphs>413</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Lucida Grande</vt:lpstr>
      <vt:lpstr>Wingdings</vt:lpstr>
      <vt:lpstr>Schneider Title Slides</vt:lpstr>
      <vt:lpstr>Versatility App User Guide</vt:lpstr>
      <vt:lpstr>Content</vt:lpstr>
      <vt:lpstr>Login</vt:lpstr>
      <vt:lpstr>PowerPoint Presentation</vt:lpstr>
      <vt:lpstr>Data Management</vt:lpstr>
      <vt:lpstr>PowerPoint Presentation</vt:lpstr>
      <vt:lpstr>PowerPoint Presentation</vt:lpstr>
      <vt:lpstr>PowerPoint Presentation</vt:lpstr>
      <vt:lpstr>PowerPoint Presentation</vt:lpstr>
      <vt:lpstr>PowerPoint Presentation</vt:lpstr>
      <vt:lpstr>PowerPoint Presentation</vt:lpstr>
      <vt:lpstr>Backoffice Definitions</vt:lpstr>
      <vt:lpstr>PowerPoint Presentation</vt:lpstr>
      <vt:lpstr>Creating a Distribution Centre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Initiate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T</dc:creator>
  <cp:lastModifiedBy>Wah Ken TAN</cp:lastModifiedBy>
  <cp:revision>298</cp:revision>
  <dcterms:created xsi:type="dcterms:W3CDTF">2018-05-15T05:53:37Z</dcterms:created>
  <dcterms:modified xsi:type="dcterms:W3CDTF">2021-02-26T05:41:51Z</dcterms:modified>
</cp:coreProperties>
</file>