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2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E6C42-B6F8-4704-B4C7-EBDCFCC7FE41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5B228-CB4B-46DE-AFEC-5AE84B5B4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252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5B228-CB4B-46DE-AFEC-5AE84B5B4FD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017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DCF88-0025-509D-8358-ACE7B2BC1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7AB5-7A7A-1D99-28FA-EDDE9E49D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BC56D-FEE5-5E37-2F4B-2EB4B57A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9837-55A7-47CB-9651-E1E30876D6FD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7F7FF-87EB-2988-9DC0-0D417F83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991E9-605E-A404-FA48-5813F40A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42C6-522E-4DC6-B91F-3D6A2CD49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24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CC3E-E165-42A4-A5CD-AFD79475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3092B-088B-03AA-42E3-AC1BCB53F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A13A7-D378-EE9D-3236-64DF17010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9837-55A7-47CB-9651-E1E30876D6FD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4B44D-A5EB-C507-8D2B-4D7D424A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14E7B-E8F4-FBC0-D253-001A02EB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42C6-522E-4DC6-B91F-3D6A2CD49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67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2DA08F-5878-A4E0-B31C-C41F0D97A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227C7-AE66-A717-A1EC-B3C90FE7B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5E7DF-247C-01BF-5FE1-AEB8CB84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9837-55A7-47CB-9651-E1E30876D6FD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F3EFF-4648-96EE-3635-93040462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09B65-4B6D-3914-DF4A-FAA98898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42C6-522E-4DC6-B91F-3D6A2CD49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68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05B2-0B6F-8143-7461-96369326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2DE80-C039-D180-B0E0-36F947525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EF034-DB33-62EA-E1AA-3950057A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9837-55A7-47CB-9651-E1E30876D6FD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BDEC5-39EB-3D72-E56A-E4F189EC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9A12E-B3C2-2788-ADD9-53BBB3FAD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42C6-522E-4DC6-B91F-3D6A2CD49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79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85DA-8708-F2E7-1989-3E121161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420AF-FB5E-0C9A-AF1B-47ABED40D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46FA8-A852-A249-6C3C-BDCDF4D2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9837-55A7-47CB-9651-E1E30876D6FD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5FCBD-11FA-ECFE-D00C-A9F537F3A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F38D7-E8E0-49D5-2FFD-E5B29ED2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42C6-522E-4DC6-B91F-3D6A2CD49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1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336F-ECF0-628C-BF75-E99C5D4C0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24964-A34C-3C27-2D18-53EFC04CA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DE899-9717-E950-7419-1168F525B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F86E3-2DD4-B9BD-A65F-8DF0BEF9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9837-55A7-47CB-9651-E1E30876D6FD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8BD2E-FEB5-2390-5D21-8E907E51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5B5EB-0460-DF73-B50F-5A7C9359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42C6-522E-4DC6-B91F-3D6A2CD49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90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B8886-ABEB-5B32-3F8B-43A3B3463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0558A-E093-5328-113E-1AE17D3B0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93EE1-5BB2-00B3-E830-9A33FE98E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81D9-CA75-2F52-4097-1CA3488FF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729548-FCC4-BCB5-3F5D-67AF253E0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59373-B142-CB53-0C5B-A9C2F8FD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9837-55A7-47CB-9651-E1E30876D6FD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F56A5D-D622-D747-31E8-E950F942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7452B2-82E6-1AC1-D9C4-3D00E84FE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42C6-522E-4DC6-B91F-3D6A2CD49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0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5B3E-6130-4C1B-0270-D5C449E7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DD9E0-F281-7A52-1FB0-2CB40411B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9837-55A7-47CB-9651-E1E30876D6FD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09773-58F1-8526-88C1-DEC213033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A235A-C01A-BCEE-035C-680551D4D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42C6-522E-4DC6-B91F-3D6A2CD49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37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D7592B-09D8-5FCF-4FAD-873D26374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9837-55A7-47CB-9651-E1E30876D6FD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80D66E-6204-931E-F4FA-4C18DAB5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41A6E-D4CF-0CDC-C126-6A1757D6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42C6-522E-4DC6-B91F-3D6A2CD49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96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85464-C337-E47E-6AD4-65D8FFC1D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91375-6E1E-FA6F-9A9D-479722C2A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9E6D8-C83E-2E25-95A9-53DAF09FB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BD0A7-C6E9-6B11-08A1-4C7CEA62D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9837-55A7-47CB-9651-E1E30876D6FD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575F2-4CE1-F576-AE35-397FC1793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7BA4F-77BD-7363-FB0A-A0094EC7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42C6-522E-4DC6-B91F-3D6A2CD49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84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6488-1569-A208-23AD-2E584BEE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F8640-B2AB-7919-EA08-6AB393AEB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1243D-C185-9741-EDB4-2B294ED7A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9C474-1BD1-2B92-6885-26B72F13C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9837-55A7-47CB-9651-E1E30876D6FD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25604-E702-DF25-BD3C-C59D7FA3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9AD74-A40A-3550-DD47-D58066D1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42C6-522E-4DC6-B91F-3D6A2CD49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55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C4D6B-F4F4-24C8-79CE-6C83C204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B8140-5DFF-E419-9CB2-119AB8033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1865E-EADA-5FFA-DB11-9D574335A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29837-55A7-47CB-9651-E1E30876D6FD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2347F-99DF-2604-DB63-B4A2F8D5B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6341C-43C0-D2EB-2D6E-C08FF7D99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542C6-522E-4DC6-B91F-3D6A2CD49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65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2D7DA1-32E5-BD76-FA2E-B066338167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539501-F52C-5AC4-1797-EC4B447C6A4D}"/>
              </a:ext>
            </a:extLst>
          </p:cNvPr>
          <p:cNvSpPr txBox="1"/>
          <p:nvPr/>
        </p:nvSpPr>
        <p:spPr>
          <a:xfrm>
            <a:off x="4094851" y="437602"/>
            <a:ext cx="67983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ATLIQ MART PROMOTIONS REPORT </a:t>
            </a:r>
            <a:endParaRPr lang="en-IN" sz="4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86533C-604D-A9A2-780A-F2C6B548C2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71" y="727110"/>
            <a:ext cx="2999439" cy="14594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DDDF47-5DBC-560C-A691-654DDFD63257}"/>
              </a:ext>
            </a:extLst>
          </p:cNvPr>
          <p:cNvSpPr txBox="1"/>
          <p:nvPr/>
        </p:nvSpPr>
        <p:spPr>
          <a:xfrm>
            <a:off x="6856432" y="3771684"/>
            <a:ext cx="5441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PRESENTER</a:t>
            </a:r>
          </a:p>
          <a:p>
            <a:r>
              <a:rPr lang="en-US" sz="4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N.RAHUL</a:t>
            </a:r>
          </a:p>
          <a:p>
            <a:r>
              <a:rPr lang="en-US" sz="48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a.k.a</a:t>
            </a:r>
            <a:r>
              <a:rPr lang="en-US" sz="4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Peter Pandey</a:t>
            </a:r>
            <a:endParaRPr lang="en-IN" sz="4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2ACDDE-93FB-23B7-B9E5-AD5D4FF85D3A}"/>
              </a:ext>
            </a:extLst>
          </p:cNvPr>
          <p:cNvSpPr txBox="1"/>
          <p:nvPr/>
        </p:nvSpPr>
        <p:spPr>
          <a:xfrm>
            <a:off x="577376" y="3811012"/>
            <a:ext cx="67983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4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MENTORS</a:t>
            </a:r>
          </a:p>
          <a:p>
            <a:r>
              <a:rPr lang="en-US" sz="4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Dhaval Patel</a:t>
            </a:r>
          </a:p>
          <a:p>
            <a:r>
              <a:rPr lang="en-US" sz="48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Hemanand</a:t>
            </a:r>
            <a:r>
              <a:rPr lang="en-US" sz="4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Vadivel</a:t>
            </a:r>
          </a:p>
          <a:p>
            <a:endParaRPr lang="en-IN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852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611"/>
    </mc:Choice>
    <mc:Fallback xmlns="">
      <p:transition spd="slow" advTm="566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B5E722-69D0-B833-0996-362762C7D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B59814-2C5E-D958-A591-7F1997D4BA16}"/>
              </a:ext>
            </a:extLst>
          </p:cNvPr>
          <p:cNvSpPr txBox="1"/>
          <p:nvPr/>
        </p:nvSpPr>
        <p:spPr>
          <a:xfrm>
            <a:off x="1916264" y="2337683"/>
            <a:ext cx="8557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chemeClr val="bg1"/>
                </a:solidFill>
              </a:rPr>
              <a:t>THANK YOU!!!!!!</a:t>
            </a:r>
          </a:p>
        </p:txBody>
      </p:sp>
    </p:spTree>
    <p:extLst>
      <p:ext uri="{BB962C8B-B14F-4D97-AF65-F5344CB8AC3E}">
        <p14:creationId xmlns:p14="http://schemas.microsoft.com/office/powerpoint/2010/main" val="192065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68"/>
    </mc:Choice>
    <mc:Fallback xmlns="">
      <p:transition spd="slow" advTm="236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9B4C15-7230-0DDD-F7C2-79D3D20D1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F245E2-EDB5-DF78-C198-90E24ADBBACC}"/>
              </a:ext>
            </a:extLst>
          </p:cNvPr>
          <p:cNvSpPr txBox="1"/>
          <p:nvPr/>
        </p:nvSpPr>
        <p:spPr>
          <a:xfrm>
            <a:off x="-71562" y="677849"/>
            <a:ext cx="6365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4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  <a:p>
            <a:endParaRPr lang="en-IN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025962-7210-27F0-1760-D1A1288B96F6}"/>
              </a:ext>
            </a:extLst>
          </p:cNvPr>
          <p:cNvSpPr txBox="1"/>
          <p:nvPr/>
        </p:nvSpPr>
        <p:spPr>
          <a:xfrm>
            <a:off x="198782" y="1447138"/>
            <a:ext cx="6365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endParaRPr lang="en-IN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tar: 6 Points 4">
            <a:extLst>
              <a:ext uri="{FF2B5EF4-FFF2-40B4-BE49-F238E27FC236}">
                <a16:creationId xmlns:a16="http://schemas.microsoft.com/office/drawing/2014/main" id="{4D6582F1-35D5-204E-77E3-2A400FA54D0D}"/>
              </a:ext>
            </a:extLst>
          </p:cNvPr>
          <p:cNvSpPr/>
          <p:nvPr/>
        </p:nvSpPr>
        <p:spPr>
          <a:xfrm>
            <a:off x="198781" y="1791575"/>
            <a:ext cx="246491" cy="306848"/>
          </a:xfrm>
          <a:prstGeom prst="star6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Star: 6 Points 5">
            <a:extLst>
              <a:ext uri="{FF2B5EF4-FFF2-40B4-BE49-F238E27FC236}">
                <a16:creationId xmlns:a16="http://schemas.microsoft.com/office/drawing/2014/main" id="{236B2A26-FE67-4F6B-5D8F-C9849B07EC42}"/>
              </a:ext>
            </a:extLst>
          </p:cNvPr>
          <p:cNvSpPr/>
          <p:nvPr/>
        </p:nvSpPr>
        <p:spPr>
          <a:xfrm>
            <a:off x="198781" y="2620136"/>
            <a:ext cx="246491" cy="306848"/>
          </a:xfrm>
          <a:prstGeom prst="star6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527CB-0D4E-8D46-43EA-CC37474954BC}"/>
              </a:ext>
            </a:extLst>
          </p:cNvPr>
          <p:cNvSpPr txBox="1"/>
          <p:nvPr/>
        </p:nvSpPr>
        <p:spPr>
          <a:xfrm>
            <a:off x="198774" y="2271543"/>
            <a:ext cx="6365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endParaRPr lang="en-IN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5ED346-1E93-4E0A-837E-F1766188205A}"/>
              </a:ext>
            </a:extLst>
          </p:cNvPr>
          <p:cNvSpPr txBox="1"/>
          <p:nvPr/>
        </p:nvSpPr>
        <p:spPr>
          <a:xfrm>
            <a:off x="198774" y="3016798"/>
            <a:ext cx="6365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endParaRPr lang="en-IN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tar: 6 Points 8">
            <a:extLst>
              <a:ext uri="{FF2B5EF4-FFF2-40B4-BE49-F238E27FC236}">
                <a16:creationId xmlns:a16="http://schemas.microsoft.com/office/drawing/2014/main" id="{C93DA321-2F1B-E5CB-5B21-91B406C24E36}"/>
              </a:ext>
            </a:extLst>
          </p:cNvPr>
          <p:cNvSpPr/>
          <p:nvPr/>
        </p:nvSpPr>
        <p:spPr>
          <a:xfrm>
            <a:off x="198781" y="3399724"/>
            <a:ext cx="246491" cy="306848"/>
          </a:xfrm>
          <a:prstGeom prst="star6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415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31"/>
    </mc:Choice>
    <mc:Fallback xmlns="">
      <p:transition spd="slow" advTm="162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6FBDB0-3B92-BCC5-DF24-8500BF5A6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4ACCC6-16AC-FFFE-7153-9BEA712E9337}"/>
              </a:ext>
            </a:extLst>
          </p:cNvPr>
          <p:cNvSpPr txBox="1"/>
          <p:nvPr/>
        </p:nvSpPr>
        <p:spPr>
          <a:xfrm>
            <a:off x="545431" y="256674"/>
            <a:ext cx="6833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4000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01F35-4EC6-CABA-F896-40E48E8892AA}"/>
              </a:ext>
            </a:extLst>
          </p:cNvPr>
          <p:cNvSpPr txBox="1"/>
          <p:nvPr/>
        </p:nvSpPr>
        <p:spPr>
          <a:xfrm>
            <a:off x="753979" y="1764632"/>
            <a:ext cx="113257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>
                <a:solidFill>
                  <a:schemeClr val="accent2"/>
                </a:solidFill>
              </a:rPr>
              <a:t>AtliQ</a:t>
            </a:r>
            <a:r>
              <a:rPr lang="en-IN" sz="2400" dirty="0">
                <a:solidFill>
                  <a:schemeClr val="accent2"/>
                </a:solidFill>
              </a:rPr>
              <a:t> Mart is a retail giant with over 50 supermarkets in the southern region of India. All their 50 stores ran a massive promotion during the Diwali 2023 and Sankranti 2024 (festive time in India) on their </a:t>
            </a:r>
            <a:r>
              <a:rPr lang="en-IN" sz="2400" dirty="0" err="1">
                <a:solidFill>
                  <a:schemeClr val="accent2"/>
                </a:solidFill>
              </a:rPr>
              <a:t>AtliQ</a:t>
            </a:r>
            <a:r>
              <a:rPr lang="en-IN" sz="2400" dirty="0">
                <a:solidFill>
                  <a:schemeClr val="accent2"/>
                </a:solidFill>
              </a:rPr>
              <a:t> branded products. Now the sales director wants to understand which promotions did well and which did not so that they can make informed decisions for their next promotional period.</a:t>
            </a:r>
          </a:p>
          <a:p>
            <a:endParaRPr lang="en-IN" sz="2400" dirty="0">
              <a:solidFill>
                <a:schemeClr val="accent2"/>
              </a:solidFill>
            </a:endParaRPr>
          </a:p>
          <a:p>
            <a:r>
              <a:rPr lang="en-IN" sz="2400" dirty="0">
                <a:solidFill>
                  <a:schemeClr val="accent2"/>
                </a:solidFill>
              </a:rPr>
              <a:t>Sales director Bruce </a:t>
            </a:r>
            <a:r>
              <a:rPr lang="en-IN" sz="2400" dirty="0" err="1">
                <a:solidFill>
                  <a:schemeClr val="accent2"/>
                </a:solidFill>
              </a:rPr>
              <a:t>Haryali</a:t>
            </a:r>
            <a:r>
              <a:rPr lang="en-IN" sz="2400" dirty="0">
                <a:solidFill>
                  <a:schemeClr val="accent2"/>
                </a:solidFill>
              </a:rPr>
              <a:t> wanted this immediately but the analytics manager Tony is engaged on another critical project. Tony decided to give this work to Peter Pandey who is the curious data analyst of </a:t>
            </a:r>
            <a:r>
              <a:rPr lang="en-IN" sz="2400" dirty="0" err="1">
                <a:solidFill>
                  <a:schemeClr val="accent2"/>
                </a:solidFill>
              </a:rPr>
              <a:t>AtliQ</a:t>
            </a:r>
            <a:r>
              <a:rPr lang="en-IN" sz="2400" dirty="0">
                <a:solidFill>
                  <a:schemeClr val="accent2"/>
                </a:solidFill>
              </a:rPr>
              <a:t> Mart. Since these insights will be directly reported to the sales director, Tony also provided some notes to Peter to support his work.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550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462"/>
    </mc:Choice>
    <mc:Fallback xmlns="">
      <p:transition spd="slow" advTm="264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88B81A-3A02-1BD1-1553-2D13D09D9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9846D7-87C9-A9D4-3701-74F5F6C273EF}"/>
              </a:ext>
            </a:extLst>
          </p:cNvPr>
          <p:cNvSpPr txBox="1"/>
          <p:nvPr/>
        </p:nvSpPr>
        <p:spPr>
          <a:xfrm>
            <a:off x="868677" y="176822"/>
            <a:ext cx="61582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37320-AFEA-FA39-BFAA-1A4EA23EFA3D}"/>
              </a:ext>
            </a:extLst>
          </p:cNvPr>
          <p:cNvSpPr txBox="1"/>
          <p:nvPr/>
        </p:nvSpPr>
        <p:spPr>
          <a:xfrm>
            <a:off x="868677" y="971982"/>
            <a:ext cx="10151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/>
                </a:solidFill>
              </a:rPr>
              <a:t>1. To Provide a list of products with a base price greater than 500 and that are featured in promo type of 'BOGOF' (Buy One Get One Free).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553B9D-95A1-5623-0213-E533530F9F18}"/>
              </a:ext>
            </a:extLst>
          </p:cNvPr>
          <p:cNvSpPr txBox="1"/>
          <p:nvPr/>
        </p:nvSpPr>
        <p:spPr>
          <a:xfrm>
            <a:off x="868676" y="1878430"/>
            <a:ext cx="10151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/>
                </a:solidFill>
              </a:rPr>
              <a:t>2. To Generate a report that provides an overview of the number of stores in each city.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F43655-77DC-99CD-2987-955DA1CA7EEB}"/>
              </a:ext>
            </a:extLst>
          </p:cNvPr>
          <p:cNvSpPr txBox="1"/>
          <p:nvPr/>
        </p:nvSpPr>
        <p:spPr>
          <a:xfrm>
            <a:off x="868676" y="2784878"/>
            <a:ext cx="10151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/>
                </a:solidFill>
              </a:rPr>
              <a:t>3. To Generate a report that displays each campaign along with the total revenue generated before and after the campaign.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B14DB9-6DF0-EBF9-EB50-AE817F3661A2}"/>
              </a:ext>
            </a:extLst>
          </p:cNvPr>
          <p:cNvSpPr txBox="1"/>
          <p:nvPr/>
        </p:nvSpPr>
        <p:spPr>
          <a:xfrm>
            <a:off x="868675" y="3671489"/>
            <a:ext cx="10151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/>
                </a:solidFill>
              </a:rPr>
              <a:t>4. To Produce a report that calculates the Incremental Sold Quantity (ISU%) for each category during the Diwali campaign and also to provide rankings for the categories based on their ISU%.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64B66-E047-1D0B-6057-E3E17CD41CAA}"/>
              </a:ext>
            </a:extLst>
          </p:cNvPr>
          <p:cNvSpPr txBox="1"/>
          <p:nvPr/>
        </p:nvSpPr>
        <p:spPr>
          <a:xfrm>
            <a:off x="868675" y="5020930"/>
            <a:ext cx="10151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/>
                </a:solidFill>
              </a:rPr>
              <a:t>5. To Generate  a report featuring the Top 5 products, ranked by Incremental Revenue Percentage (IR%), across all campaigns.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086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596"/>
    </mc:Choice>
    <mc:Fallback xmlns="">
      <p:transition spd="slow" advTm="585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3188FB-9606-0BA6-113C-D4C56EF25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CCE2F2-A0B2-E06C-0509-3D4EB7BC5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254" y="1508158"/>
            <a:ext cx="6156960" cy="15849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7BB2E4-4D51-1DB7-EBE3-C3FCDE4FC0F9}"/>
              </a:ext>
            </a:extLst>
          </p:cNvPr>
          <p:cNvSpPr txBox="1"/>
          <p:nvPr/>
        </p:nvSpPr>
        <p:spPr>
          <a:xfrm>
            <a:off x="1168842" y="3339548"/>
            <a:ext cx="10010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/>
                </a:solidFill>
              </a:rPr>
              <a:t>1.INSIGHTS:</a:t>
            </a:r>
          </a:p>
          <a:p>
            <a:r>
              <a:rPr lang="en-IN" sz="1800" dirty="0">
                <a:solidFill>
                  <a:schemeClr val="accent2"/>
                </a:solidFill>
              </a:rPr>
              <a:t>A list of products with a base price greater than 500 and that are featured in promo type of 'BOGOF' (Buy One Get One Free).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6990D-71B5-10DC-5320-5ADF67B40ABA}"/>
              </a:ext>
            </a:extLst>
          </p:cNvPr>
          <p:cNvSpPr txBox="1"/>
          <p:nvPr/>
        </p:nvSpPr>
        <p:spPr>
          <a:xfrm>
            <a:off x="161014" y="919755"/>
            <a:ext cx="53492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Berlin Sans FB" panose="020E0602020502020306" pitchFamily="34" charset="0"/>
              </a:rPr>
              <a:t>select distinct product_code,product_name from(Select f.product_code,p.product_namefrom fact_events f inner join dim_products p on f.product_code=p.product_codewhere f.base_price&gt;500 and f.promo_type="BOGOF") tt;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C27D81-CC34-4D59-F974-DD77E2F61323}"/>
              </a:ext>
            </a:extLst>
          </p:cNvPr>
          <p:cNvSpPr txBox="1"/>
          <p:nvPr/>
        </p:nvSpPr>
        <p:spPr>
          <a:xfrm>
            <a:off x="54864" y="281232"/>
            <a:ext cx="2779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Berlin Sans FB" panose="020E0602020502020306" pitchFamily="34" charset="0"/>
              </a:rPr>
              <a:t>Business Request 1</a:t>
            </a:r>
            <a:endParaRPr lang="en-IN" sz="2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36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79"/>
    </mc:Choice>
    <mc:Fallback xmlns="">
      <p:transition spd="slow" advTm="3497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951706-FDE6-FFFB-F6D8-C1BEEB3CC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13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ADF1C7-57F7-FDF2-8825-C2031323A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703" y="463012"/>
            <a:ext cx="4396740" cy="3467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B787A3-2C4A-6B7A-6DE7-CD3016F2BB93}"/>
              </a:ext>
            </a:extLst>
          </p:cNvPr>
          <p:cNvSpPr txBox="1"/>
          <p:nvPr/>
        </p:nvSpPr>
        <p:spPr>
          <a:xfrm>
            <a:off x="1494846" y="4063116"/>
            <a:ext cx="10829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/>
                </a:solidFill>
              </a:rPr>
              <a:t>2.INSIGHTS:</a:t>
            </a:r>
          </a:p>
          <a:p>
            <a:r>
              <a:rPr lang="en-IN" sz="1800" dirty="0">
                <a:solidFill>
                  <a:schemeClr val="accent2"/>
                </a:solidFill>
              </a:rPr>
              <a:t>A  report that provides an overview of the number of stores in each city.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76417-D06D-C6A8-E7A7-0DE3DA20D141}"/>
              </a:ext>
            </a:extLst>
          </p:cNvPr>
          <p:cNvSpPr txBox="1"/>
          <p:nvPr/>
        </p:nvSpPr>
        <p:spPr>
          <a:xfrm>
            <a:off x="478058" y="1339061"/>
            <a:ext cx="5349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Berlin Sans FB" panose="020E0602020502020306" pitchFamily="34" charset="0"/>
              </a:rPr>
              <a:t>Select city, count(store_id) as store_countfrom dim_storesgroup by cityorder by store_count desc;</a:t>
            </a:r>
            <a:endParaRPr lang="en-IN" sz="28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A303D-00D1-A8C0-3154-429494AFCBF7}"/>
              </a:ext>
            </a:extLst>
          </p:cNvPr>
          <p:cNvSpPr txBox="1"/>
          <p:nvPr/>
        </p:nvSpPr>
        <p:spPr>
          <a:xfrm>
            <a:off x="289775" y="305070"/>
            <a:ext cx="2779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Berlin Sans FB" panose="020E0602020502020306" pitchFamily="34" charset="0"/>
              </a:rPr>
              <a:t>Business Request 2</a:t>
            </a:r>
            <a:endParaRPr lang="en-IN" sz="2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62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593"/>
    </mc:Choice>
    <mc:Fallback xmlns="">
      <p:transition spd="slow" advTm="6859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2F6BAC-F2AD-3041-C862-4FCCD3F62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BE82B2-7250-2642-475E-EE00A967E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611" y="504155"/>
            <a:ext cx="5417820" cy="34823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75719A-9FDC-CD40-7FDE-448675840229}"/>
              </a:ext>
            </a:extLst>
          </p:cNvPr>
          <p:cNvSpPr txBox="1"/>
          <p:nvPr/>
        </p:nvSpPr>
        <p:spPr>
          <a:xfrm>
            <a:off x="1121134" y="4102873"/>
            <a:ext cx="10829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/>
                </a:solidFill>
              </a:rPr>
              <a:t>3.INSIGHTS:</a:t>
            </a:r>
            <a:r>
              <a:rPr lang="en-IN" sz="1800" dirty="0">
                <a:solidFill>
                  <a:schemeClr val="accent2"/>
                </a:solidFill>
              </a:rPr>
              <a:t> </a:t>
            </a:r>
          </a:p>
          <a:p>
            <a:r>
              <a:rPr lang="en-IN" dirty="0">
                <a:solidFill>
                  <a:schemeClr val="accent2"/>
                </a:solidFill>
              </a:rPr>
              <a:t>A</a:t>
            </a:r>
            <a:r>
              <a:rPr lang="en-IN" sz="1800" dirty="0">
                <a:solidFill>
                  <a:schemeClr val="accent2"/>
                </a:solidFill>
              </a:rPr>
              <a:t> report that displays each campaign along with the total revenue generated before and after the campaign.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0E29BC-1EF8-FC14-4F62-8D9AF39E2DD4}"/>
              </a:ext>
            </a:extLst>
          </p:cNvPr>
          <p:cNvSpPr txBox="1"/>
          <p:nvPr/>
        </p:nvSpPr>
        <p:spPr>
          <a:xfrm>
            <a:off x="54864" y="256032"/>
            <a:ext cx="2779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Berlin Sans FB" panose="020E0602020502020306" pitchFamily="34" charset="0"/>
              </a:rPr>
              <a:t>Business Request 3</a:t>
            </a:r>
            <a:endParaRPr lang="en-IN" sz="2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32182B-7A3F-BEC3-A88C-59D1D149689C}"/>
              </a:ext>
            </a:extLst>
          </p:cNvPr>
          <p:cNvSpPr txBox="1"/>
          <p:nvPr/>
        </p:nvSpPr>
        <p:spPr>
          <a:xfrm>
            <a:off x="151360" y="973729"/>
            <a:ext cx="51538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Berlin Sans FB" panose="020E0602020502020306" pitchFamily="34" charset="0"/>
              </a:rPr>
              <a:t>select c.campaign_name,sum(base_price*quantity_sold_before_promo) as revenue_before_promo,sum(base_price*quantity_sold_after_promo) as revenue_after_promofrom fact_events f inner join dim_campaigns c on f.campaign_id=c.campaign_idgroup by c.campaign_name;</a:t>
            </a:r>
          </a:p>
        </p:txBody>
      </p:sp>
    </p:spTree>
    <p:extLst>
      <p:ext uri="{BB962C8B-B14F-4D97-AF65-F5344CB8AC3E}">
        <p14:creationId xmlns:p14="http://schemas.microsoft.com/office/powerpoint/2010/main" val="405391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631"/>
    </mc:Choice>
    <mc:Fallback xmlns="">
      <p:transition spd="slow" advTm="4863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AE4573-C1D3-8C85-4873-F46C356C4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313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07C17E-D32C-5D43-85B6-02E3AD2B3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053" y="603441"/>
            <a:ext cx="4663440" cy="22631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097260-259E-E821-3F0E-E905C0E9513C}"/>
              </a:ext>
            </a:extLst>
          </p:cNvPr>
          <p:cNvSpPr txBox="1"/>
          <p:nvPr/>
        </p:nvSpPr>
        <p:spPr>
          <a:xfrm>
            <a:off x="1184744" y="3715790"/>
            <a:ext cx="108296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/>
                </a:solidFill>
              </a:rPr>
              <a:t>4.INSIGHTS:</a:t>
            </a:r>
            <a:r>
              <a:rPr lang="en-IN" sz="1800" dirty="0">
                <a:solidFill>
                  <a:schemeClr val="accent2"/>
                </a:solidFill>
              </a:rPr>
              <a:t> </a:t>
            </a:r>
          </a:p>
          <a:p>
            <a:r>
              <a:rPr lang="en-IN" dirty="0">
                <a:solidFill>
                  <a:schemeClr val="accent2"/>
                </a:solidFill>
              </a:rPr>
              <a:t>A</a:t>
            </a:r>
            <a:r>
              <a:rPr lang="en-IN" sz="1800" dirty="0">
                <a:solidFill>
                  <a:schemeClr val="accent2"/>
                </a:solidFill>
              </a:rPr>
              <a:t> report that calcula</a:t>
            </a:r>
            <a:r>
              <a:rPr lang="en-IN" dirty="0">
                <a:solidFill>
                  <a:schemeClr val="accent2"/>
                </a:solidFill>
              </a:rPr>
              <a:t>tes ISU%</a:t>
            </a:r>
            <a:r>
              <a:rPr lang="en-IN" sz="1800" dirty="0">
                <a:solidFill>
                  <a:schemeClr val="accent2"/>
                </a:solidFill>
              </a:rPr>
              <a:t>  for each category during the Diwali campaign and Ranking based on ISU %.</a:t>
            </a:r>
          </a:p>
          <a:p>
            <a:endParaRPr lang="en-IN" sz="1800" dirty="0">
              <a:solidFill>
                <a:schemeClr val="accent2"/>
              </a:solidFill>
            </a:endParaRPr>
          </a:p>
          <a:p>
            <a:r>
              <a:rPr lang="en-IN" dirty="0">
                <a:solidFill>
                  <a:schemeClr val="accent2"/>
                </a:solidFill>
              </a:rPr>
              <a:t>It</a:t>
            </a:r>
            <a:r>
              <a:rPr lang="en-IN" sz="1800" dirty="0">
                <a:solidFill>
                  <a:schemeClr val="accent2"/>
                </a:solidFill>
              </a:rPr>
              <a:t> measures the percentage increase  in the quantity sold after the promotion compared to before the promotion. </a:t>
            </a:r>
          </a:p>
          <a:p>
            <a:r>
              <a:rPr lang="en-IN" dirty="0">
                <a:solidFill>
                  <a:schemeClr val="accent2"/>
                </a:solidFill>
              </a:rPr>
              <a:t>T</a:t>
            </a:r>
            <a:r>
              <a:rPr lang="en-IN" sz="1800" dirty="0">
                <a:solidFill>
                  <a:schemeClr val="accent2"/>
                </a:solidFill>
              </a:rPr>
              <a:t>he result is positive, it indicates an increase in the quantity sold.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88C6C2-1FFA-53FA-F070-27EE957CEDE5}"/>
              </a:ext>
            </a:extLst>
          </p:cNvPr>
          <p:cNvSpPr txBox="1"/>
          <p:nvPr/>
        </p:nvSpPr>
        <p:spPr>
          <a:xfrm>
            <a:off x="595638" y="944262"/>
            <a:ext cx="49069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kern="100" dirty="0">
                <a:solidFill>
                  <a:schemeClr val="bg1"/>
                </a:solidFill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category, round(((qap-qbp)/qbp)*100,2) ISU%, rank() over(order by ((qap-qbp)/qbp)*100 desc) as ranking from(Select p.category,sum(quantity_sold_before_promo) as qbp, sum(quantity_sold_after_promo) as qapfrom fact_events f inner join dim_products p on f.product_code=p.product_codewhere f.campaign_id="CAMP_DIW_01"group by p.category ) as tt;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04870A-3DEC-84FE-71A1-8B9144273043}"/>
              </a:ext>
            </a:extLst>
          </p:cNvPr>
          <p:cNvSpPr txBox="1"/>
          <p:nvPr/>
        </p:nvSpPr>
        <p:spPr>
          <a:xfrm>
            <a:off x="54864" y="208979"/>
            <a:ext cx="2779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Berlin Sans FB" panose="020E0602020502020306" pitchFamily="34" charset="0"/>
              </a:rPr>
              <a:t>Business Request 4</a:t>
            </a:r>
            <a:endParaRPr lang="en-IN" sz="2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94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976"/>
    </mc:Choice>
    <mc:Fallback xmlns="">
      <p:transition spd="slow" advTm="10997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327941-B269-1A4B-7282-10C7263A2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659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C1C4D0-AADB-13B2-BD15-2E9CA34DD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625" y="260902"/>
            <a:ext cx="4373218" cy="2993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E169AA-4FA4-C1F4-8721-71C1F0FC2F12}"/>
              </a:ext>
            </a:extLst>
          </p:cNvPr>
          <p:cNvSpPr txBox="1"/>
          <p:nvPr/>
        </p:nvSpPr>
        <p:spPr>
          <a:xfrm>
            <a:off x="818623" y="3321279"/>
            <a:ext cx="108296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/>
                </a:solidFill>
              </a:rPr>
              <a:t>5.INSIGHTS:</a:t>
            </a:r>
            <a:r>
              <a:rPr lang="en-IN" sz="1800" dirty="0">
                <a:solidFill>
                  <a:schemeClr val="accent2"/>
                </a:solidFill>
              </a:rPr>
              <a:t> A report featuring the Top 5 products, ranked by Incremental Revenue Percentage (IR%), across all campaigns.</a:t>
            </a:r>
          </a:p>
          <a:p>
            <a:r>
              <a:rPr lang="en-IN" dirty="0">
                <a:solidFill>
                  <a:schemeClr val="accent2"/>
                </a:solidFill>
              </a:rPr>
              <a:t>The negative incremental revenue percentage (-13.48% and -14.12%) indicates that the revenue decreased by -13.48%, -14.12%   after the promotion compared to before the promotion.</a:t>
            </a:r>
          </a:p>
          <a:p>
            <a:endParaRPr lang="en-IN" dirty="0">
              <a:solidFill>
                <a:schemeClr val="accent2"/>
              </a:solidFill>
            </a:endParaRPr>
          </a:p>
          <a:p>
            <a:r>
              <a:rPr lang="en-IN" dirty="0">
                <a:solidFill>
                  <a:schemeClr val="accent2"/>
                </a:solidFill>
              </a:rPr>
              <a:t>Negative incremental revenue percentage typically suggests that the promotion was not effective in increasing revenue and may have even had a detrimental impact on revenue.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965E4-B6A0-2B9D-240C-9FB97401E270}"/>
              </a:ext>
            </a:extLst>
          </p:cNvPr>
          <p:cNvSpPr txBox="1"/>
          <p:nvPr/>
        </p:nvSpPr>
        <p:spPr>
          <a:xfrm>
            <a:off x="438234" y="735956"/>
            <a:ext cx="50721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kern="100" dirty="0">
                <a:solidFill>
                  <a:schemeClr val="bg1"/>
                </a:solidFill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product_name,category, round(((rap-rbp)/rbp)*100,2) as IR% from(select p.product_name,p.category,sum(base_price*quantity_sold_before_promo) as rbp,sum(base_price*quantity_sold_after_promo) as rapfrom fact_events f inner join dim_products p on f.product_code=p.product_codegroup by product_name,category) tt order by IR% desclimit 5;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FF889-2D26-0FF9-8F1F-54F6F2FA6078}"/>
              </a:ext>
            </a:extLst>
          </p:cNvPr>
          <p:cNvSpPr txBox="1"/>
          <p:nvPr/>
        </p:nvSpPr>
        <p:spPr>
          <a:xfrm>
            <a:off x="0" y="246888"/>
            <a:ext cx="2779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Berlin Sans FB" panose="020E0602020502020306" pitchFamily="34" charset="0"/>
              </a:rPr>
              <a:t>Business Request 5</a:t>
            </a:r>
            <a:endParaRPr lang="en-IN" sz="2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89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081"/>
    </mc:Choice>
    <mc:Fallback xmlns="">
      <p:transition spd="slow" advTm="111081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3|0.9|1.1|5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7.1|0.7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4|0.8|0.7|0.6|1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902</Words>
  <Application>Microsoft Office PowerPoint</Application>
  <PresentationFormat>Widescreen</PresentationFormat>
  <Paragraphs>48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Berlin Sans FB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Rahul</dc:creator>
  <cp:lastModifiedBy>N jayanth</cp:lastModifiedBy>
  <cp:revision>14</cp:revision>
  <dcterms:created xsi:type="dcterms:W3CDTF">2024-02-19T10:16:13Z</dcterms:created>
  <dcterms:modified xsi:type="dcterms:W3CDTF">2024-03-04T16:26:02Z</dcterms:modified>
</cp:coreProperties>
</file>