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e77d423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e77d423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77d423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77d423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e77d423a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e77d423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77d423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77d423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e77d423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77d423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e77d423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77d423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e77d423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e77d423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e77d423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e77d423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e77d423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e77d423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a.montgomerycountymd.gov/Public-Safety/Traffic-Violations/4mse-ku6q"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	 	 	 	</a:t>
            </a:r>
            <a:endParaRPr sz="1100"/>
          </a:p>
          <a:p>
            <a:pPr indent="0" lvl="0" marL="0" rtl="0" algn="l">
              <a:lnSpc>
                <a:spcPct val="115000"/>
              </a:lnSpc>
              <a:spcBef>
                <a:spcPts val="1200"/>
              </a:spcBef>
              <a:spcAft>
                <a:spcPts val="0"/>
              </a:spcAft>
              <a:buClr>
                <a:schemeClr val="dk1"/>
              </a:buClr>
              <a:buSzPts val="1100"/>
              <a:buFont typeface="Arial"/>
              <a:buNone/>
            </a:pPr>
            <a:r>
              <a:rPr b="1" lang="en" sz="1800"/>
              <a:t>Capstone Project 1 – Milestone Report</a:t>
            </a:r>
            <a:endParaRPr b="1" sz="1800"/>
          </a:p>
          <a:p>
            <a:pPr indent="0" lvl="0" marL="0" rtl="0" algn="l">
              <a:lnSpc>
                <a:spcPct val="115000"/>
              </a:lnSpc>
              <a:spcBef>
                <a:spcPts val="1200"/>
              </a:spcBef>
              <a:spcAft>
                <a:spcPts val="0"/>
              </a:spcAft>
              <a:buClr>
                <a:schemeClr val="dk1"/>
              </a:buClr>
              <a:buSzPts val="1100"/>
              <a:buFont typeface="Arial"/>
              <a:buNone/>
            </a:pPr>
            <a:r>
              <a:rPr b="1" lang="en" sz="1800"/>
              <a:t>Predicting Automobile Accidents in Montgomery County</a:t>
            </a:r>
            <a:endParaRPr b="1" sz="18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Problem Statement</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Automobile accidents are a part of society today. It is reasonable to believe if there is a way to predict what causes their increased likelihood, the overall society would benefit. The goal of this project is to look at connections in accident frequency for automobiles based on particular factors such the color of the automobile or the time of the year.</a:t>
            </a:r>
            <a:endParaRPr sz="1100">
              <a:solidFill>
                <a:schemeClr val="dk1"/>
              </a:solidFill>
            </a:endParaRPr>
          </a:p>
          <a:p>
            <a:pPr indent="0" lvl="0" marL="0" rtl="0" algn="ctr">
              <a:spcBef>
                <a:spcPts val="0"/>
              </a:spcBef>
              <a:spcAft>
                <a:spcPts val="0"/>
              </a:spcAft>
              <a:buNone/>
            </a:pPr>
            <a:r>
              <a:t/>
            </a:r>
            <a:endParaRPr/>
          </a:p>
        </p:txBody>
      </p:sp>
      <p:pic>
        <p:nvPicPr>
          <p:cNvPr id="56" name="Google Shape;56;p13">
            <a:hlinkClick r:id="rId3"/>
          </p:cNvPr>
          <p:cNvPicPr preferRelativeResize="0"/>
          <p:nvPr/>
        </p:nvPicPr>
        <p:blipFill>
          <a:blip r:embed="rId4">
            <a:alphaModFix/>
          </a:blip>
          <a:stretch>
            <a:fillRect/>
          </a:stretch>
        </p:blipFill>
        <p:spPr>
          <a:xfrm>
            <a:off x="152400" y="1684125"/>
            <a:ext cx="8839200" cy="88761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47413" y="3468288"/>
            <a:ext cx="7800975" cy="1552575"/>
          </a:xfrm>
          <a:prstGeom prst="rect">
            <a:avLst/>
          </a:prstGeom>
          <a:noFill/>
          <a:ln>
            <a:noFill/>
          </a:ln>
        </p:spPr>
      </p:pic>
      <p:pic>
        <p:nvPicPr>
          <p:cNvPr id="62" name="Google Shape;62;p14"/>
          <p:cNvPicPr preferRelativeResize="0"/>
          <p:nvPr/>
        </p:nvPicPr>
        <p:blipFill>
          <a:blip r:embed="rId4">
            <a:alphaModFix/>
          </a:blip>
          <a:stretch>
            <a:fillRect/>
          </a:stretch>
        </p:blipFill>
        <p:spPr>
          <a:xfrm>
            <a:off x="160898" y="99075"/>
            <a:ext cx="2869575" cy="3087850"/>
          </a:xfrm>
          <a:prstGeom prst="rect">
            <a:avLst/>
          </a:prstGeom>
          <a:noFill/>
          <a:ln>
            <a:noFill/>
          </a:ln>
        </p:spPr>
      </p:pic>
      <p:sp>
        <p:nvSpPr>
          <p:cNvPr id="63" name="Google Shape;63;p14"/>
          <p:cNvSpPr txBox="1"/>
          <p:nvPr/>
        </p:nvSpPr>
        <p:spPr>
          <a:xfrm>
            <a:off x="3223175" y="578200"/>
            <a:ext cx="57633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t>There is interest in looking over the total number of accidents reported in traffic stops each year broken down by month. A spike in 2017 and a low in 2012 is noted. Several months in 2012 are low compared to all months. September, October, and December of 2016 are significantly higher than most months recorded. The causes for this would require further investigation to see if this may have a correlation to being related to less vehicles on the road due to weather, the economy, or other factors. Later in the report, hypotheses are explored to include seeing if this can be predicted, leading to potentially reducing annual and monthly accidents.</a:t>
            </a:r>
            <a:endParaRPr sz="700"/>
          </a:p>
          <a:p>
            <a:pPr indent="0" lvl="0" marL="0" rtl="0" algn="l">
              <a:spcBef>
                <a:spcPts val="0"/>
              </a:spcBef>
              <a:spcAft>
                <a:spcPts val="0"/>
              </a:spcAft>
              <a:buNone/>
            </a:pPr>
            <a:r>
              <a:t/>
            </a:r>
            <a:endParaRPr/>
          </a:p>
        </p:txBody>
      </p:sp>
      <p:sp>
        <p:nvSpPr>
          <p:cNvPr id="64" name="Google Shape;64;p14"/>
          <p:cNvSpPr txBox="1"/>
          <p:nvPr/>
        </p:nvSpPr>
        <p:spPr>
          <a:xfrm>
            <a:off x="3223175" y="192700"/>
            <a:ext cx="5763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How does the time of year affect the number of accidents?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253050" y="287222"/>
            <a:ext cx="6999900" cy="44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dk1"/>
                </a:solidFill>
              </a:rPr>
              <a:t>Can accidents be predicted based on the month?</a:t>
            </a:r>
            <a:endParaRPr b="1" i="1">
              <a:solidFill>
                <a:schemeClr val="dk1"/>
              </a:solidFill>
            </a:endParaRPr>
          </a:p>
          <a:p>
            <a:pPr indent="0" lvl="0" marL="0" rtl="0" algn="l">
              <a:lnSpc>
                <a:spcPct val="115000"/>
              </a:lnSpc>
              <a:spcBef>
                <a:spcPts val="1200"/>
              </a:spcBef>
              <a:spcAft>
                <a:spcPts val="0"/>
              </a:spcAft>
              <a:buNone/>
            </a:pPr>
            <a:r>
              <a:rPr b="1" lang="en" sz="1100">
                <a:solidFill>
                  <a:schemeClr val="dk1"/>
                </a:solidFill>
              </a:rPr>
              <a:t>Null Hypothesis: </a:t>
            </a:r>
            <a:r>
              <a:rPr lang="en" sz="1100">
                <a:solidFill>
                  <a:schemeClr val="dk1"/>
                </a:solidFill>
              </a:rPr>
              <a:t>There is no statistical significance in the likelihood of an Automobile getting into an accident related to the month.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Alternative Hypothesis: </a:t>
            </a:r>
            <a:r>
              <a:rPr lang="en" sz="1100">
                <a:solidFill>
                  <a:schemeClr val="dk1"/>
                </a:solidFill>
              </a:rPr>
              <a:t>Certain months of the year show a greater or reduced likelihood for an Automobile to get into an accident.</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A Paired T-Test was run to discover if there is an association in the likelihood of an Automobile getting in an accident related to the month.</a:t>
            </a:r>
            <a:endParaRPr sz="1100">
              <a:solidFill>
                <a:schemeClr val="dk1"/>
              </a:solidFill>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6.672627141580349e-69</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Comment: </a:t>
            </a: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The test shows to reject the null hypothesis. Therefore certain months of the year do show a greater or reduced likelihood for an Automobile to get in an accident.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Conclusion:</a:t>
            </a:r>
            <a:endParaRPr b="1" sz="1100">
              <a:solidFill>
                <a:schemeClr val="dk1"/>
              </a:solidFill>
            </a:endParaRPr>
          </a:p>
          <a:p>
            <a:pPr indent="0" lvl="0" marL="0" rtl="0" algn="l">
              <a:spcBef>
                <a:spcPts val="0"/>
              </a:spcBef>
              <a:spcAft>
                <a:spcPts val="0"/>
              </a:spcAft>
              <a:buNone/>
            </a:pPr>
            <a:r>
              <a:rPr lang="en" sz="1100">
                <a:solidFill>
                  <a:schemeClr val="dk1"/>
                </a:solidFill>
              </a:rPr>
              <a:t>Certain months of the years showed a variance in accidents that could vary by more than 200 compared to other months in the same year. This merits further investigation by a client or company who wishes to use this information. The weather may have played a factor or perhaps the economy.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88012" y="2307050"/>
            <a:ext cx="5009925" cy="2836450"/>
          </a:xfrm>
          <a:prstGeom prst="rect">
            <a:avLst/>
          </a:prstGeom>
          <a:noFill/>
          <a:ln>
            <a:noFill/>
          </a:ln>
        </p:spPr>
      </p:pic>
      <p:pic>
        <p:nvPicPr>
          <p:cNvPr id="75" name="Google Shape;75;p16"/>
          <p:cNvPicPr preferRelativeResize="0"/>
          <p:nvPr/>
        </p:nvPicPr>
        <p:blipFill>
          <a:blip r:embed="rId4">
            <a:alphaModFix/>
          </a:blip>
          <a:stretch>
            <a:fillRect/>
          </a:stretch>
        </p:blipFill>
        <p:spPr>
          <a:xfrm>
            <a:off x="7517023" y="507923"/>
            <a:ext cx="1334375" cy="3766275"/>
          </a:xfrm>
          <a:prstGeom prst="rect">
            <a:avLst/>
          </a:prstGeom>
          <a:noFill/>
          <a:ln>
            <a:noFill/>
          </a:ln>
        </p:spPr>
      </p:pic>
      <p:sp>
        <p:nvSpPr>
          <p:cNvPr id="76" name="Google Shape;76;p16"/>
          <p:cNvSpPr txBox="1"/>
          <p:nvPr/>
        </p:nvSpPr>
        <p:spPr>
          <a:xfrm>
            <a:off x="7217100" y="35025"/>
            <a:ext cx="1752000" cy="3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0000FF"/>
                </a:solidFill>
              </a:rPr>
              <a:t>Percent of Each Color in an Accident</a:t>
            </a:r>
            <a:endParaRPr sz="900">
              <a:solidFill>
                <a:srgbClr val="0000FF"/>
              </a:solidFill>
            </a:endParaRPr>
          </a:p>
        </p:txBody>
      </p:sp>
      <p:pic>
        <p:nvPicPr>
          <p:cNvPr id="77" name="Google Shape;77;p16"/>
          <p:cNvPicPr preferRelativeResize="0"/>
          <p:nvPr/>
        </p:nvPicPr>
        <p:blipFill>
          <a:blip r:embed="rId5">
            <a:alphaModFix/>
          </a:blip>
          <a:stretch>
            <a:fillRect/>
          </a:stretch>
        </p:blipFill>
        <p:spPr>
          <a:xfrm>
            <a:off x="4009975" y="402825"/>
            <a:ext cx="3507050" cy="2144125"/>
          </a:xfrm>
          <a:prstGeom prst="rect">
            <a:avLst/>
          </a:prstGeom>
          <a:noFill/>
          <a:ln>
            <a:noFill/>
          </a:ln>
        </p:spPr>
      </p:pic>
      <p:sp>
        <p:nvSpPr>
          <p:cNvPr id="78" name="Google Shape;78;p16"/>
          <p:cNvSpPr txBox="1"/>
          <p:nvPr/>
        </p:nvSpPr>
        <p:spPr>
          <a:xfrm>
            <a:off x="0" y="0"/>
            <a:ext cx="3852300" cy="17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lnSpc>
                <a:spcPct val="115000"/>
              </a:lnSpc>
              <a:spcBef>
                <a:spcPts val="1200"/>
              </a:spcBef>
              <a:spcAft>
                <a:spcPts val="0"/>
              </a:spcAft>
              <a:buClr>
                <a:schemeClr val="dk1"/>
              </a:buClr>
              <a:buSzPts val="1100"/>
              <a:buFont typeface="Arial"/>
              <a:buNone/>
            </a:pPr>
            <a:r>
              <a:rPr lang="en"/>
              <a:t>The percentages of Automobile Accidents categorized by color, as reported in traffic stops over a period of five years from 2012-2019. It is unknown what automobiles are placed into the multicolor category that appears to be quite an outlier. It is interesting to see that pink and camouflage had no reported accidents.</a:t>
            </a:r>
            <a:endParaRPr/>
          </a:p>
          <a:p>
            <a:pPr indent="0" lvl="0" marL="0" rtl="0" algn="l">
              <a:spcBef>
                <a:spcPts val="0"/>
              </a:spcBef>
              <a:spcAft>
                <a:spcPts val="0"/>
              </a:spcAft>
              <a:buNone/>
            </a:pPr>
            <a:r>
              <a:t/>
            </a:r>
            <a:endParaRPr/>
          </a:p>
        </p:txBody>
      </p:sp>
      <p:sp>
        <p:nvSpPr>
          <p:cNvPr id="79" name="Google Shape;79;p16"/>
          <p:cNvSpPr txBox="1"/>
          <p:nvPr/>
        </p:nvSpPr>
        <p:spPr>
          <a:xfrm>
            <a:off x="0" y="35025"/>
            <a:ext cx="7343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Does the color of the automobile affect accident probability?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66975" y="-271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b="1" i="1" lang="en" sz="1400">
                <a:solidFill>
                  <a:schemeClr val="dk1"/>
                </a:solidFill>
              </a:rPr>
              <a:t>Is there a connection between certain colors of automobiles being in more accidents due to their color?</a:t>
            </a:r>
            <a:endParaRPr b="1" i="1" sz="1400">
              <a:solidFill>
                <a:schemeClr val="dk1"/>
              </a:solidFill>
            </a:endParaRPr>
          </a:p>
          <a:p>
            <a:pPr indent="0" lvl="0" marL="0" rtl="0" algn="l">
              <a:spcBef>
                <a:spcPts val="1200"/>
              </a:spcBef>
              <a:spcAft>
                <a:spcPts val="0"/>
              </a:spcAft>
              <a:buNone/>
            </a:pPr>
            <a:r>
              <a:rPr b="1" lang="en" sz="1100">
                <a:solidFill>
                  <a:schemeClr val="dk1"/>
                </a:solidFill>
              </a:rPr>
              <a:t>Null Hypothesis:  </a:t>
            </a:r>
            <a:r>
              <a:rPr lang="en" sz="1100">
                <a:solidFill>
                  <a:schemeClr val="dk1"/>
                </a:solidFill>
              </a:rPr>
              <a:t>There is no statistical significance in the likelihood of an Automobile getting into an accident related to color.</a:t>
            </a:r>
            <a:endParaRPr sz="1100">
              <a:solidFill>
                <a:schemeClr val="dk1"/>
              </a:solidFill>
            </a:endParaRPr>
          </a:p>
          <a:p>
            <a:pPr indent="0" lvl="0" marL="0" rtl="0" algn="l">
              <a:spcBef>
                <a:spcPts val="1200"/>
              </a:spcBef>
              <a:spcAft>
                <a:spcPts val="0"/>
              </a:spcAft>
              <a:buNone/>
            </a:pPr>
            <a:r>
              <a:rPr b="1" lang="en" sz="1100">
                <a:solidFill>
                  <a:schemeClr val="dk1"/>
                </a:solidFill>
              </a:rPr>
              <a:t>Alternative Hypothesis:  C</a:t>
            </a:r>
            <a:r>
              <a:rPr lang="en" sz="1100">
                <a:solidFill>
                  <a:schemeClr val="dk1"/>
                </a:solidFill>
              </a:rPr>
              <a:t>ertain colors of Automobiles show a higher likelihood for getting in an accident.</a:t>
            </a:r>
            <a:endParaRPr sz="1100">
              <a:solidFill>
                <a:schemeClr val="dk1"/>
              </a:solidFill>
            </a:endParaRPr>
          </a:p>
          <a:p>
            <a:pPr indent="0" lvl="0" marL="0" rtl="0" algn="l">
              <a:lnSpc>
                <a:spcPct val="100000"/>
              </a:lnSpc>
              <a:spcBef>
                <a:spcPts val="1200"/>
              </a:spcBef>
              <a:spcAft>
                <a:spcPts val="0"/>
              </a:spcAft>
              <a:buNone/>
            </a:pPr>
            <a:r>
              <a:rPr lang="en" sz="1100">
                <a:solidFill>
                  <a:schemeClr val="dk1"/>
                </a:solidFill>
              </a:rPr>
              <a:t>A Chi-Square Test was run to discover if there is a significant association between the color of an automobile and its likelihood for being in an accident. </a:t>
            </a:r>
            <a:endParaRPr sz="1100">
              <a:solidFill>
                <a:schemeClr val="dk1"/>
              </a:solidFill>
            </a:endParaRPr>
          </a:p>
          <a:p>
            <a:pPr indent="0" lvl="0" marL="0" rtl="0" algn="l">
              <a:lnSpc>
                <a:spcPct val="100000"/>
              </a:lnSpc>
              <a:spcBef>
                <a:spcPts val="1200"/>
              </a:spcBef>
              <a:spcAft>
                <a:spcPts val="0"/>
              </a:spcAft>
              <a:buNone/>
            </a:pPr>
            <a:r>
              <a:rPr lang="en" sz="1100">
                <a:solidFill>
                  <a:schemeClr val="dk1"/>
                </a:solidFill>
              </a:rPr>
              <a:t>The outcomes were: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Significance level:  0.05</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Degree of Freedom:  1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chi-square statistic: 488.4484795288744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critical_value: 3.841458820694124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p-value: 0.0</a:t>
            </a:r>
            <a:endParaRPr sz="1100">
              <a:solidFill>
                <a:schemeClr val="dk1"/>
              </a:solidFill>
            </a:endParaRPr>
          </a:p>
          <a:p>
            <a:pPr indent="0" lvl="0" marL="0" rtl="0" algn="l">
              <a:spcBef>
                <a:spcPts val="1600"/>
              </a:spcBef>
              <a:spcAft>
                <a:spcPts val="0"/>
              </a:spcAft>
              <a:buNone/>
            </a:pPr>
            <a:r>
              <a:rPr b="1" lang="en" sz="1100">
                <a:solidFill>
                  <a:schemeClr val="dk1"/>
                </a:solidFill>
              </a:rPr>
              <a:t>Comment:  </a:t>
            </a:r>
            <a:endParaRPr b="1" sz="1100">
              <a:solidFill>
                <a:schemeClr val="dk1"/>
              </a:solidFill>
            </a:endParaRPr>
          </a:p>
          <a:p>
            <a:pPr indent="0" lvl="0" marL="0" rtl="0" algn="l">
              <a:spcBef>
                <a:spcPts val="1200"/>
              </a:spcBef>
              <a:spcAft>
                <a:spcPts val="0"/>
              </a:spcAft>
              <a:buNone/>
            </a:pPr>
            <a:r>
              <a:rPr lang="en" sz="1100">
                <a:solidFill>
                  <a:schemeClr val="dk1"/>
                </a:solidFill>
              </a:rPr>
              <a:t>Therefore the Null Hypothesis is rejected. Accepting the Alternative Hypothesis that certain colors show a greater or reduced likelihood for an Automobile to get into an accident.     </a:t>
            </a:r>
            <a:r>
              <a:rPr lang="en" sz="900">
                <a:solidFill>
                  <a:schemeClr val="dk1"/>
                </a:solidFill>
              </a:rPr>
              <a:t>(Detailed testing can be found in Capstone_1_ Data_Story notebook)</a:t>
            </a:r>
            <a:endParaRPr sz="900">
              <a:solidFill>
                <a:schemeClr val="dk1"/>
              </a:solidFill>
            </a:endParaRPr>
          </a:p>
          <a:p>
            <a:pPr indent="0" lvl="0" marL="0" rtl="0" algn="l">
              <a:spcBef>
                <a:spcPts val="1200"/>
              </a:spcBef>
              <a:spcAft>
                <a:spcPts val="0"/>
              </a:spcAft>
              <a:buNone/>
            </a:pPr>
            <a:r>
              <a:rPr b="1" lang="en" sz="1100">
                <a:solidFill>
                  <a:schemeClr val="dk1"/>
                </a:solidFill>
              </a:rPr>
              <a:t>Conclusion:</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Certain colors of vehicles have a slightly higher risk for being in an accident when looking at the percentages related to each individual color. The risks overall vary by &lt;1%, and therefore it doesn't seem a strong statement to make for clients to base decisions from.</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43800" y="2834375"/>
            <a:ext cx="3451300" cy="2289474"/>
          </a:xfrm>
          <a:prstGeom prst="rect">
            <a:avLst/>
          </a:prstGeom>
          <a:noFill/>
          <a:ln>
            <a:noFill/>
          </a:ln>
        </p:spPr>
      </p:pic>
      <p:sp>
        <p:nvSpPr>
          <p:cNvPr id="90" name="Google Shape;90;p18"/>
          <p:cNvSpPr txBox="1"/>
          <p:nvPr/>
        </p:nvSpPr>
        <p:spPr>
          <a:xfrm>
            <a:off x="43800" y="0"/>
            <a:ext cx="9056400" cy="42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Confusion Matrix is a performance measurement tool used in machine learning classification. It is useful for visualizing details of how well a classifier performs for one with any number of classes greater than 2. There are two classes here; “yes” the automobile will get into an accident or “no” the automobile will not get in an accident. The classifier made a total of 17,398 predictions. The prediction showed “yes” 5,179 times, and “no” 12,219. times. The true positive (TP), lower right corner, is when the prediction was to be an accident and there was an accident. The true negative (TN), upper left corner, is when the prediction was to not be an accident and there was not an accident. The false positive(FP), is a Type I error, where the prediction was to be an accident yet there was not. The false negative(FN), is a Type II error, where the prediction was for no accident to occur, and an accident did occur.</a:t>
            </a:r>
            <a:endParaRPr/>
          </a:p>
          <a:p>
            <a:pPr indent="0" lvl="0" marL="0" rtl="0" algn="l">
              <a:lnSpc>
                <a:spcPct val="115000"/>
              </a:lnSpc>
              <a:spcBef>
                <a:spcPts val="1200"/>
              </a:spcBef>
              <a:spcAft>
                <a:spcPts val="0"/>
              </a:spcAft>
              <a:buNone/>
            </a:pPr>
            <a:r>
              <a:rPr lang="en"/>
              <a:t>TN = 8406	FP= 160</a:t>
            </a:r>
            <a:endParaRPr/>
          </a:p>
          <a:p>
            <a:pPr indent="0" lvl="0" marL="0" rtl="0" algn="l">
              <a:lnSpc>
                <a:spcPct val="115000"/>
              </a:lnSpc>
              <a:spcBef>
                <a:spcPts val="1200"/>
              </a:spcBef>
              <a:spcAft>
                <a:spcPts val="600"/>
              </a:spcAft>
              <a:buNone/>
            </a:pPr>
            <a:r>
              <a:rPr lang="en"/>
              <a:t>FN = 3813	TP= 5019</a:t>
            </a:r>
            <a:endParaRPr/>
          </a:p>
        </p:txBody>
      </p:sp>
      <p:pic>
        <p:nvPicPr>
          <p:cNvPr id="91" name="Google Shape;91;p18"/>
          <p:cNvPicPr preferRelativeResize="0"/>
          <p:nvPr/>
        </p:nvPicPr>
        <p:blipFill>
          <a:blip r:embed="rId4">
            <a:alphaModFix/>
          </a:blip>
          <a:stretch>
            <a:fillRect/>
          </a:stretch>
        </p:blipFill>
        <p:spPr>
          <a:xfrm>
            <a:off x="5891675" y="3067225"/>
            <a:ext cx="3252325" cy="931058"/>
          </a:xfrm>
          <a:prstGeom prst="rect">
            <a:avLst/>
          </a:prstGeom>
          <a:noFill/>
          <a:ln>
            <a:noFill/>
          </a:ln>
        </p:spPr>
      </p:pic>
      <p:sp>
        <p:nvSpPr>
          <p:cNvPr id="92" name="Google Shape;92;p18"/>
          <p:cNvSpPr txBox="1"/>
          <p:nvPr/>
        </p:nvSpPr>
        <p:spPr>
          <a:xfrm>
            <a:off x="3495100" y="2122475"/>
            <a:ext cx="5763300" cy="13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Visualizing the matrix as a heat map lot. The classification rate is around 77%, which is a good accuracy. The precision, or how often the model is correct, predicts that automobiles will or will not get in accidents 95.9% of the time. If there are automobiles that will or will not get in accidents, the Logistic Regression model can identify it 57.7% of the time.</a:t>
            </a:r>
            <a:endParaRPr sz="12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0" y="0"/>
            <a:ext cx="7408500" cy="231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solidFill>
                  <a:schemeClr val="dk1"/>
                </a:solidFill>
              </a:rPr>
              <a:t>The sampling was adjusted to only include a total of 34,796 automobiles in accidents, and 34,796 automobiles not in accidents. 75% of the data was being used for the model training and 25% used for model testing. When running a logistic regression matrix, the resulting array came in with approximately a 77% accuracy rating.</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ROC curve shows this model is do</a:t>
            </a:r>
            <a:r>
              <a:rPr lang="en" sz="1100">
                <a:solidFill>
                  <a:schemeClr val="dk1"/>
                </a:solidFill>
              </a:rPr>
              <a:t>ing better than a random model. It summarizes the performance plotting the True Positive Rate on the y-axis against the False Positive Rate on the x-axis.</a:t>
            </a:r>
            <a:endParaRPr sz="1100">
              <a:solidFill>
                <a:schemeClr val="dk1"/>
              </a:solidFill>
            </a:endParaRPr>
          </a:p>
          <a:p>
            <a:pPr indent="0" lvl="0" marL="0" rtl="0" algn="l">
              <a:spcBef>
                <a:spcPts val="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66550" y="1704400"/>
            <a:ext cx="3765175" cy="2432375"/>
          </a:xfrm>
          <a:prstGeom prst="rect">
            <a:avLst/>
          </a:prstGeom>
          <a:noFill/>
          <a:ln>
            <a:noFill/>
          </a:ln>
        </p:spPr>
      </p:pic>
      <p:sp>
        <p:nvSpPr>
          <p:cNvPr id="99" name="Google Shape;99;p19"/>
          <p:cNvSpPr txBox="1"/>
          <p:nvPr/>
        </p:nvSpPr>
        <p:spPr>
          <a:xfrm>
            <a:off x="110725" y="808000"/>
            <a:ext cx="17085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array([[8396,  170],</a:t>
            </a:r>
            <a:endParaRPr sz="1100">
              <a:solidFill>
                <a:schemeClr val="dk1"/>
              </a:solidFill>
            </a:endParaRPr>
          </a:p>
          <a:p>
            <a:pPr indent="0" lvl="0" marL="0" rtl="0" algn="l">
              <a:spcBef>
                <a:spcPts val="0"/>
              </a:spcBef>
              <a:spcAft>
                <a:spcPts val="0"/>
              </a:spcAft>
              <a:buNone/>
            </a:pPr>
            <a:r>
              <a:rPr lang="en" sz="1100">
                <a:solidFill>
                  <a:schemeClr val="dk1"/>
                </a:solidFill>
              </a:rPr>
              <a:t>            [3815, 5017]])</a:t>
            </a:r>
            <a:endParaRPr sz="1100">
              <a:solidFill>
                <a:schemeClr val="dk1"/>
              </a:solidFill>
            </a:endParaRPr>
          </a:p>
        </p:txBody>
      </p:sp>
      <p:pic>
        <p:nvPicPr>
          <p:cNvPr id="100" name="Google Shape;100;p19"/>
          <p:cNvPicPr preferRelativeResize="0"/>
          <p:nvPr/>
        </p:nvPicPr>
        <p:blipFill>
          <a:blip r:embed="rId4">
            <a:alphaModFix/>
          </a:blip>
          <a:stretch>
            <a:fillRect/>
          </a:stretch>
        </p:blipFill>
        <p:spPr>
          <a:xfrm>
            <a:off x="3617225" y="3124975"/>
            <a:ext cx="5074025" cy="2018528"/>
          </a:xfrm>
          <a:prstGeom prst="rect">
            <a:avLst/>
          </a:prstGeom>
          <a:noFill/>
          <a:ln>
            <a:noFill/>
          </a:ln>
        </p:spPr>
      </p:pic>
      <p:sp>
        <p:nvSpPr>
          <p:cNvPr id="101" name="Google Shape;101;p19"/>
          <p:cNvSpPr txBox="1"/>
          <p:nvPr/>
        </p:nvSpPr>
        <p:spPr>
          <a:xfrm>
            <a:off x="7449275" y="2499975"/>
            <a:ext cx="1657500" cy="15873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1"/>
              </a:buClr>
              <a:buSzPts val="600"/>
              <a:buChar char="●"/>
            </a:pPr>
            <a:r>
              <a:rPr lang="en" sz="600">
                <a:solidFill>
                  <a:schemeClr val="dk1"/>
                </a:solidFill>
              </a:rPr>
              <a:t>X[0]= Color</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X[1]= Race­</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X[2]= Gender</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X[3]= Accident</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X[4]= Alcohol</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X[5]= Belts</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X[6]= Personal Injury</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X[7]= Property Damage</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X[8]= Fatal</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X[9]= Commercial License</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X[10]= HAZMAT</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X[11]= Commercial Vehicle</a:t>
            </a:r>
            <a:endParaRPr sz="600">
              <a:solidFill>
                <a:schemeClr val="dk1"/>
              </a:solidFill>
            </a:endParaRPr>
          </a:p>
          <a:p>
            <a:pPr indent="-266700" lvl="0" marL="457200" rtl="0" algn="l">
              <a:lnSpc>
                <a:spcPct val="115000"/>
              </a:lnSpc>
              <a:spcBef>
                <a:spcPts val="0"/>
              </a:spcBef>
              <a:spcAft>
                <a:spcPts val="0"/>
              </a:spcAft>
              <a:buClr>
                <a:schemeClr val="dk1"/>
              </a:buClr>
              <a:buSzPts val="600"/>
              <a:buChar char="●"/>
            </a:pPr>
            <a:r>
              <a:rPr lang="en" sz="600">
                <a:solidFill>
                  <a:schemeClr val="dk1"/>
                </a:solidFill>
              </a:rPr>
              <a:t>X[12]= Work Zone</a:t>
            </a:r>
            <a:endParaRPr sz="600">
              <a:solidFill>
                <a:schemeClr val="dk1"/>
              </a:solidFill>
            </a:endParaRPr>
          </a:p>
          <a:p>
            <a:pPr indent="0" lvl="0" marL="0" rtl="0" algn="l">
              <a:spcBef>
                <a:spcPts val="600"/>
              </a:spcBef>
              <a:spcAft>
                <a:spcPts val="0"/>
              </a:spcAft>
              <a:buNone/>
            </a:pPr>
            <a:r>
              <a:t/>
            </a:r>
            <a:endParaRPr/>
          </a:p>
        </p:txBody>
      </p:sp>
      <p:sp>
        <p:nvSpPr>
          <p:cNvPr id="102" name="Google Shape;102;p19"/>
          <p:cNvSpPr txBox="1"/>
          <p:nvPr/>
        </p:nvSpPr>
        <p:spPr>
          <a:xfrm>
            <a:off x="4314375" y="2069575"/>
            <a:ext cx="3352200" cy="10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E69138"/>
                </a:solidFill>
              </a:rPr>
              <a:t>Personal Injury appears to have the highest importance. That split then into Belts and Alcohol, and so on.</a:t>
            </a:r>
            <a:endParaRPr sz="900">
              <a:solidFill>
                <a:srgbClr val="E69138"/>
              </a:solidFill>
            </a:endParaRPr>
          </a:p>
          <a:p>
            <a:pPr indent="0" lvl="0" marL="0" rtl="0" algn="l">
              <a:lnSpc>
                <a:spcPct val="115000"/>
              </a:lnSpc>
              <a:spcBef>
                <a:spcPts val="1200"/>
              </a:spcBef>
              <a:spcAft>
                <a:spcPts val="0"/>
              </a:spcAft>
              <a:buClr>
                <a:schemeClr val="dk1"/>
              </a:buClr>
              <a:buSzPts val="1100"/>
              <a:buFont typeface="Arial"/>
              <a:buNone/>
            </a:pPr>
            <a:r>
              <a:rPr lang="en" sz="900">
                <a:solidFill>
                  <a:srgbClr val="E69138"/>
                </a:solidFill>
              </a:rPr>
              <a:t>The Gini ratio measures the variance impurity of the node. Interesting to see that the nodes with the higher Gini ratio, also have the higher number of samples.</a:t>
            </a:r>
            <a:endParaRPr sz="900">
              <a:solidFill>
                <a:srgbClr val="E69138"/>
              </a:solidFill>
            </a:endParaRPr>
          </a:p>
          <a:p>
            <a:pPr indent="0" lvl="0" marL="0" rtl="0" algn="l">
              <a:spcBef>
                <a:spcPts val="600"/>
              </a:spcBef>
              <a:spcAft>
                <a:spcPts val="0"/>
              </a:spcAft>
              <a:buNone/>
            </a:pPr>
            <a:r>
              <a:t/>
            </a:r>
            <a:endParaRPr sz="900">
              <a:solidFill>
                <a:srgbClr val="E6913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b="1" lang="en" sz="1100">
                <a:solidFill>
                  <a:schemeClr val="dk1"/>
                </a:solidFill>
              </a:rPr>
              <a:t>Conclusion</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It was best to create balanced models for the predictions and drawing conclusions. This model had a good amount of accuracy and showed to be doing better than a random model. Using models such as this in other counties or statewide, could potentially give a little more insight into the likelihood of a particular automobile getting into an accident.</a:t>
            </a:r>
            <a:endParaRPr sz="1100">
              <a:solidFill>
                <a:schemeClr val="dk1"/>
              </a:solidFill>
            </a:endParaRPr>
          </a:p>
          <a:p>
            <a:pPr indent="0" lvl="0" marL="0" rtl="0" algn="l">
              <a:spcBef>
                <a:spcPts val="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130375" y="849150"/>
            <a:ext cx="6965100" cy="22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Future Work</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rPr>
              <a:t>Can accidents be predicted based on the day of the week? What about weekdays vs. weekends?</a:t>
            </a:r>
            <a:br>
              <a:rPr lang="en" sz="1100">
                <a:solidFill>
                  <a:schemeClr val="dk1"/>
                </a:solidFill>
              </a:rPr>
            </a:b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Can conclusions be made that driving a certain color car on a certain day of the week is more likely to get in an accident?</a:t>
            </a:r>
            <a:br>
              <a:rPr lang="en" sz="1100">
                <a:solidFill>
                  <a:schemeClr val="dk1"/>
                </a:solidFill>
              </a:rPr>
            </a:br>
            <a:r>
              <a:rPr lang="en" sz="1100">
                <a:solidFill>
                  <a:schemeClr val="dk1"/>
                </a:solidFill>
              </a:rPr>
              <a:t>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Go more in depth with this study and categories using more complex machine learning models.</a:t>
            </a:r>
            <a:br>
              <a:rPr lang="en" sz="1100">
                <a:solidFill>
                  <a:schemeClr val="dk1"/>
                </a:solidFill>
              </a:rPr>
            </a:b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