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61" r:id="rId6"/>
    <p:sldId id="259" r:id="rId7"/>
    <p:sldId id="260" r:id="rId8"/>
    <p:sldId id="262" r:id="rId9"/>
    <p:sldId id="263" r:id="rId10"/>
    <p:sldId id="264" r:id="rId11"/>
    <p:sldId id="267" r:id="rId12"/>
    <p:sldId id="266" r:id="rId13"/>
    <p:sldId id="270" r:id="rId14"/>
    <p:sldId id="268" r:id="rId15"/>
    <p:sldId id="271" r:id="rId16"/>
    <p:sldId id="272" r:id="rId17"/>
    <p:sldId id="273" r:id="rId18"/>
    <p:sldId id="274" r:id="rId19"/>
    <p:sldId id="276" r:id="rId20"/>
    <p:sldId id="275" r:id="rId21"/>
    <p:sldId id="277" r:id="rId22"/>
    <p:sldId id="278" r:id="rId23"/>
    <p:sldId id="279" r:id="rId24"/>
    <p:sldId id="280" r:id="rId25"/>
    <p:sldId id="281" r:id="rId26"/>
    <p:sldId id="282" r:id="rId27"/>
    <p:sldId id="284" r:id="rId28"/>
    <p:sldId id="285" r:id="rId29"/>
    <p:sldId id="287" r:id="rId30"/>
    <p:sldId id="296" r:id="rId31"/>
    <p:sldId id="283" r:id="rId32"/>
    <p:sldId id="288" r:id="rId33"/>
    <p:sldId id="289" r:id="rId34"/>
    <p:sldId id="292" r:id="rId35"/>
    <p:sldId id="290" r:id="rId36"/>
    <p:sldId id="291" r:id="rId37"/>
    <p:sldId id="299" r:id="rId38"/>
    <p:sldId id="298" r:id="rId39"/>
    <p:sldId id="294" r:id="rId40"/>
    <p:sldId id="295" r:id="rId4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2CE0F-4611-4E27-8E43-3EA1D45E889B}" v="6787" dt="2024-02-06T14:52:13.513"/>
    <p1510:client id="{FB523268-85CC-195B-06E5-C44F7C1CD3A5}" v="692" dt="2024-02-06T15:13:40.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06/02/2024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06/02/2024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06/02/2024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06/02/2024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ub.docker.co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hub.docker.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localho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localhost/%3cfilenam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roadmap.sh/dock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ea typeface="Calibri Light"/>
                <a:cs typeface="Calibri Light"/>
              </a:rPr>
              <a:t>Docker Containers</a:t>
            </a:r>
            <a:endParaRPr lang="en-GB" dirty="0"/>
          </a:p>
        </p:txBody>
      </p:sp>
      <p:sp>
        <p:nvSpPr>
          <p:cNvPr id="3" name="Subtitle 2"/>
          <p:cNvSpPr>
            <a:spLocks noGrp="1"/>
          </p:cNvSpPr>
          <p:nvPr>
            <p:ph type="subTitle" idx="1"/>
          </p:nvPr>
        </p:nvSpPr>
        <p:spPr/>
        <p:txBody>
          <a:bodyPr vert="horz" lIns="91440" tIns="45720" rIns="91440" bIns="45720" rtlCol="0" anchor="t">
            <a:normAutofit/>
          </a:bodyPr>
          <a:lstStyle/>
          <a:p>
            <a:r>
              <a:rPr lang="en-GB" dirty="0">
                <a:ea typeface="Calibri"/>
                <a:cs typeface="Calibri"/>
              </a:rPr>
              <a:t>The Basics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08AE-4D69-573E-65FA-873A00499B1A}"/>
              </a:ext>
            </a:extLst>
          </p:cNvPr>
          <p:cNvSpPr>
            <a:spLocks noGrp="1"/>
          </p:cNvSpPr>
          <p:nvPr>
            <p:ph type="title"/>
          </p:nvPr>
        </p:nvSpPr>
        <p:spPr/>
        <p:txBody>
          <a:bodyPr/>
          <a:lstStyle/>
          <a:p>
            <a:r>
              <a:rPr lang="en-GB" dirty="0">
                <a:ea typeface="Calibri Light"/>
                <a:cs typeface="Calibri Light"/>
              </a:rPr>
              <a:t>Creating a base image</a:t>
            </a:r>
            <a:endParaRPr lang="en-GB" dirty="0"/>
          </a:p>
        </p:txBody>
      </p:sp>
      <p:sp>
        <p:nvSpPr>
          <p:cNvPr id="3" name="Content Placeholder 2">
            <a:extLst>
              <a:ext uri="{FF2B5EF4-FFF2-40B4-BE49-F238E27FC236}">
                <a16:creationId xmlns:a16="http://schemas.microsoft.com/office/drawing/2014/main" id="{335B8A87-13BA-B208-E90B-B1E05465CE80}"/>
              </a:ext>
            </a:extLst>
          </p:cNvPr>
          <p:cNvSpPr>
            <a:spLocks noGrp="1"/>
          </p:cNvSpPr>
          <p:nvPr>
            <p:ph idx="1"/>
          </p:nvPr>
        </p:nvSpPr>
        <p:spPr/>
        <p:txBody>
          <a:bodyPr vert="horz" lIns="91440" tIns="45720" rIns="91440" bIns="45720" rtlCol="0" anchor="t">
            <a:normAutofit/>
          </a:bodyPr>
          <a:lstStyle/>
          <a:p>
            <a:r>
              <a:rPr lang="en-GB" dirty="0">
                <a:ea typeface="+mn-lt"/>
                <a:cs typeface="+mn-lt"/>
              </a:rPr>
              <a:t>To create a base image, you can start with an existing base image, such as an official Ubuntu or Alpine image, and customize it by installing additional packages, setting up configurations, or adding application-specific dependencies.</a:t>
            </a:r>
            <a:endParaRPr lang="en-GB" dirty="0"/>
          </a:p>
        </p:txBody>
      </p:sp>
    </p:spTree>
    <p:extLst>
      <p:ext uri="{BB962C8B-B14F-4D97-AF65-F5344CB8AC3E}">
        <p14:creationId xmlns:p14="http://schemas.microsoft.com/office/powerpoint/2010/main" val="224981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err="1">
                <a:ea typeface="Calibri Light"/>
                <a:cs typeface="Calibri Light"/>
              </a:rPr>
              <a:t>Dockerfile</a:t>
            </a:r>
            <a:endParaRPr lang="en-US" dirty="0" err="1"/>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1800" dirty="0">
                <a:latin typeface="Consolas"/>
                <a:ea typeface="+mn-lt"/>
                <a:cs typeface="+mn-lt"/>
              </a:rPr>
              <a:t># Use a base image</a:t>
            </a:r>
            <a:endParaRPr lang="en-US" sz="1800">
              <a:latin typeface="Consolas"/>
            </a:endParaRPr>
          </a:p>
          <a:p>
            <a:pPr>
              <a:buNone/>
            </a:pPr>
            <a:r>
              <a:rPr lang="en-GB" sz="1800" dirty="0">
                <a:latin typeface="Consolas"/>
                <a:ea typeface="+mn-lt"/>
                <a:cs typeface="+mn-lt"/>
              </a:rPr>
              <a:t>FROM </a:t>
            </a:r>
            <a:r>
              <a:rPr lang="en-GB" sz="1800" err="1">
                <a:latin typeface="Consolas"/>
                <a:ea typeface="+mn-lt"/>
                <a:cs typeface="+mn-lt"/>
              </a:rPr>
              <a:t>ubuntu:latest</a:t>
            </a:r>
            <a:endParaRPr lang="en-GB" sz="1800">
              <a:latin typeface="Consolas"/>
            </a:endParaRPr>
          </a:p>
          <a:p>
            <a:pPr>
              <a:buNone/>
            </a:pPr>
            <a:endParaRPr lang="en-GB" sz="1800" dirty="0">
              <a:latin typeface="Consolas"/>
            </a:endParaRPr>
          </a:p>
          <a:p>
            <a:pPr>
              <a:buNone/>
            </a:pPr>
            <a:r>
              <a:rPr lang="en-GB" sz="1800" dirty="0">
                <a:latin typeface="Consolas"/>
                <a:ea typeface="+mn-lt"/>
                <a:cs typeface="+mn-lt"/>
              </a:rPr>
              <a:t># Install necessary packages</a:t>
            </a:r>
            <a:endParaRPr lang="en-GB" sz="1800" dirty="0">
              <a:latin typeface="Consolas"/>
            </a:endParaRPr>
          </a:p>
          <a:p>
            <a:pPr>
              <a:buNone/>
            </a:pPr>
            <a:r>
              <a:rPr lang="en-GB" sz="1800" dirty="0">
                <a:latin typeface="Consolas"/>
                <a:ea typeface="+mn-lt"/>
                <a:cs typeface="+mn-lt"/>
              </a:rPr>
              <a:t>RUN apt-get update &amp;&amp; apt-get install -y nano </a:t>
            </a:r>
            <a:r>
              <a:rPr lang="en-GB" sz="1800" err="1">
                <a:latin typeface="Consolas"/>
                <a:ea typeface="+mn-lt"/>
                <a:cs typeface="+mn-lt"/>
              </a:rPr>
              <a:t>nmap</a:t>
            </a:r>
            <a:r>
              <a:rPr lang="en-GB" sz="1800" dirty="0">
                <a:latin typeface="Consolas"/>
                <a:ea typeface="+mn-lt"/>
                <a:cs typeface="+mn-lt"/>
              </a:rPr>
              <a:t> net-tools</a:t>
            </a:r>
            <a:endParaRPr lang="en-GB" sz="1800" dirty="0">
              <a:latin typeface="Consolas"/>
            </a:endParaRPr>
          </a:p>
          <a:p>
            <a:pPr>
              <a:buNone/>
            </a:pPr>
            <a:endParaRPr lang="en-GB" sz="1800" dirty="0">
              <a:latin typeface="Consolas"/>
            </a:endParaRPr>
          </a:p>
          <a:p>
            <a:pPr>
              <a:buNone/>
            </a:pPr>
            <a:r>
              <a:rPr lang="en-GB" sz="1800" dirty="0">
                <a:latin typeface="Consolas"/>
                <a:ea typeface="+mn-lt"/>
                <a:cs typeface="+mn-lt"/>
              </a:rPr>
              <a:t># Set the default command</a:t>
            </a:r>
            <a:endParaRPr lang="en-GB" sz="1800" dirty="0">
              <a:latin typeface="Consolas"/>
            </a:endParaRPr>
          </a:p>
          <a:p>
            <a:pPr marL="0" indent="0">
              <a:buNone/>
            </a:pPr>
            <a:r>
              <a:rPr lang="en-GB" sz="1800" dirty="0">
                <a:latin typeface="Consolas"/>
                <a:ea typeface="+mn-lt"/>
                <a:cs typeface="+mn-lt"/>
              </a:rPr>
              <a:t>CMD ["tail", "-f", "/dev/null"]</a:t>
            </a:r>
            <a:endParaRPr lang="en-GB" sz="1800" dirty="0">
              <a:latin typeface="Consolas"/>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63642" y="544284"/>
            <a:ext cx="3592285" cy="6186309"/>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ea typeface="Calibri"/>
                <a:cs typeface="Calibri"/>
              </a:rPr>
              <a:t>FROM</a:t>
            </a:r>
            <a:endParaRPr lang="en-US">
              <a:ea typeface="Calibri"/>
              <a:cs typeface="Calibri"/>
            </a:endParaRPr>
          </a:p>
          <a:p>
            <a:endParaRPr lang="en-GB" dirty="0">
              <a:ea typeface="Calibri"/>
              <a:cs typeface="Calibri"/>
            </a:endParaRPr>
          </a:p>
          <a:p>
            <a:r>
              <a:rPr lang="en-GB" dirty="0">
                <a:ea typeface="Calibri"/>
                <a:cs typeface="Calibri"/>
              </a:rPr>
              <a:t>This is going to use the official ubuntu core base image, it’s a minimal core image</a:t>
            </a:r>
          </a:p>
          <a:p>
            <a:endParaRPr lang="en-GB" dirty="0">
              <a:ea typeface="Calibri"/>
              <a:cs typeface="Calibri"/>
            </a:endParaRPr>
          </a:p>
          <a:p>
            <a:endParaRPr lang="en-GB" dirty="0">
              <a:ea typeface="Calibri"/>
              <a:cs typeface="Calibri"/>
            </a:endParaRPr>
          </a:p>
          <a:p>
            <a:r>
              <a:rPr lang="en-GB">
                <a:ea typeface="Calibri"/>
                <a:cs typeface="Calibri"/>
              </a:rPr>
              <a:t>RUN</a:t>
            </a:r>
          </a:p>
          <a:p>
            <a:r>
              <a:rPr lang="en-GB" dirty="0">
                <a:ea typeface="Calibri"/>
                <a:cs typeface="Calibri"/>
              </a:rPr>
              <a:t>Once the core image is spun up, this </a:t>
            </a:r>
            <a:r>
              <a:rPr lang="en-GB">
                <a:ea typeface="Calibri"/>
                <a:cs typeface="Calibri"/>
              </a:rPr>
              <a:t>command will be run</a:t>
            </a:r>
          </a:p>
          <a:p>
            <a:endParaRPr lang="en-GB" dirty="0">
              <a:ea typeface="Calibri"/>
              <a:cs typeface="Calibri"/>
            </a:endParaRPr>
          </a:p>
          <a:p>
            <a:r>
              <a:rPr lang="en-GB" dirty="0">
                <a:ea typeface="Calibri"/>
                <a:cs typeface="Calibri"/>
              </a:rPr>
              <a:t>Don’t</a:t>
            </a:r>
          </a:p>
          <a:p>
            <a:endParaRPr lang="en-GB" dirty="0">
              <a:ea typeface="Calibri"/>
              <a:cs typeface="Calibri"/>
            </a:endParaRPr>
          </a:p>
          <a:p>
            <a:r>
              <a:rPr lang="en-GB" dirty="0">
                <a:ea typeface="Calibri"/>
                <a:cs typeface="Calibri"/>
              </a:rPr>
              <a:t>RUN apt get update</a:t>
            </a:r>
          </a:p>
          <a:p>
            <a:r>
              <a:rPr lang="en-GB" dirty="0">
                <a:ea typeface="Calibri"/>
                <a:cs typeface="Calibri"/>
              </a:rPr>
              <a:t>RUN apt get install –y nano </a:t>
            </a:r>
            <a:r>
              <a:rPr lang="en-GB" dirty="0" err="1">
                <a:ea typeface="Calibri"/>
                <a:cs typeface="Calibri"/>
              </a:rPr>
              <a:t>nmap</a:t>
            </a:r>
            <a:r>
              <a:rPr lang="en-GB" dirty="0">
                <a:ea typeface="Calibri"/>
                <a:cs typeface="Calibri"/>
              </a:rPr>
              <a:t> net-tools</a:t>
            </a:r>
          </a:p>
          <a:p>
            <a:endParaRPr lang="en-GB" dirty="0">
              <a:ea typeface="Calibri"/>
              <a:cs typeface="Calibri"/>
            </a:endParaRPr>
          </a:p>
          <a:p>
            <a:r>
              <a:rPr lang="en-GB" dirty="0">
                <a:ea typeface="Calibri"/>
                <a:cs typeface="Calibri"/>
              </a:rPr>
              <a:t>CMD</a:t>
            </a:r>
          </a:p>
          <a:p>
            <a:endParaRPr lang="en-GB" dirty="0">
              <a:ea typeface="Calibri"/>
              <a:cs typeface="Calibri"/>
            </a:endParaRPr>
          </a:p>
          <a:p>
            <a:r>
              <a:rPr lang="en-GB" dirty="0">
                <a:ea typeface="Calibri"/>
                <a:cs typeface="Calibri"/>
              </a:rPr>
              <a:t>This is something which runs in the background and keeps the container running</a:t>
            </a:r>
          </a:p>
        </p:txBody>
      </p:sp>
    </p:spTree>
    <p:extLst>
      <p:ext uri="{BB962C8B-B14F-4D97-AF65-F5344CB8AC3E}">
        <p14:creationId xmlns:p14="http://schemas.microsoft.com/office/powerpoint/2010/main" val="3013330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Build it</a:t>
            </a:r>
            <a:endParaRPr lang="en-US" dirty="0"/>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3200" dirty="0">
                <a:latin typeface="Consolas"/>
                <a:ea typeface="+mn-lt"/>
                <a:cs typeface="+mn-lt"/>
              </a:rPr>
              <a:t>docker build -t my-docker-image .</a:t>
            </a:r>
            <a:endParaRPr lang="en-US" sz="3200">
              <a:latin typeface="Consolas"/>
              <a:ea typeface="Calibri"/>
              <a:cs typeface="Calibri"/>
            </a:endParaRPr>
          </a:p>
          <a:p>
            <a:pPr>
              <a:buNone/>
            </a:pPr>
            <a:endParaRPr lang="en-GB" sz="1800" dirty="0">
              <a:latin typeface="Consolas"/>
              <a:ea typeface="Calibri"/>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590931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err="1">
                <a:ea typeface="Calibri"/>
                <a:cs typeface="Calibri"/>
              </a:rPr>
              <a:t>sudo</a:t>
            </a:r>
            <a:endParaRPr lang="en-GB" b="1">
              <a:ea typeface="Calibri"/>
              <a:cs typeface="Calibri"/>
            </a:endParaRPr>
          </a:p>
          <a:p>
            <a:endParaRPr lang="en-GB" dirty="0">
              <a:ea typeface="Calibri"/>
              <a:cs typeface="Calibri"/>
            </a:endParaRPr>
          </a:p>
          <a:p>
            <a:r>
              <a:rPr lang="en-GB" dirty="0">
                <a:ea typeface="Calibri"/>
                <a:cs typeface="Calibri"/>
              </a:rPr>
              <a:t>Run docker commands as </a:t>
            </a:r>
            <a:r>
              <a:rPr lang="en-GB" dirty="0" err="1">
                <a:ea typeface="Calibri"/>
                <a:cs typeface="Calibri"/>
              </a:rPr>
              <a:t>sudo</a:t>
            </a:r>
            <a:endParaRPr lang="en-GB" dirty="0">
              <a:ea typeface="Calibri"/>
              <a:cs typeface="Calibri"/>
            </a:endParaRPr>
          </a:p>
          <a:p>
            <a:endParaRPr lang="en-GB" dirty="0">
              <a:ea typeface="Calibri"/>
              <a:cs typeface="Calibri"/>
            </a:endParaRPr>
          </a:p>
          <a:p>
            <a:r>
              <a:rPr lang="en-GB" b="1" dirty="0">
                <a:ea typeface="Calibri"/>
                <a:cs typeface="Calibri"/>
              </a:rPr>
              <a:t>Docker build</a:t>
            </a:r>
          </a:p>
          <a:p>
            <a:endParaRPr lang="en-GB" dirty="0">
              <a:ea typeface="Calibri"/>
              <a:cs typeface="Calibri"/>
            </a:endParaRPr>
          </a:p>
          <a:p>
            <a:r>
              <a:rPr lang="en-GB" dirty="0">
                <a:ea typeface="Calibri"/>
                <a:cs typeface="Calibri"/>
              </a:rPr>
              <a:t>-t is a tag, name of the image</a:t>
            </a:r>
          </a:p>
          <a:p>
            <a:endParaRPr lang="en-GB" dirty="0">
              <a:ea typeface="Calibri"/>
              <a:cs typeface="Calibri"/>
            </a:endParaRPr>
          </a:p>
          <a:p>
            <a:r>
              <a:rPr lang="en-GB" dirty="0">
                <a:ea typeface="Calibri"/>
                <a:cs typeface="Calibri"/>
              </a:rPr>
              <a:t>The . Is the local directory</a:t>
            </a:r>
          </a:p>
          <a:p>
            <a:endParaRPr lang="en-GB" b="1" dirty="0">
              <a:ea typeface="Calibri"/>
              <a:cs typeface="Calibri"/>
            </a:endParaRPr>
          </a:p>
          <a:p>
            <a:r>
              <a:rPr lang="en-GB" b="1" dirty="0">
                <a:ea typeface="Calibri"/>
                <a:cs typeface="Calibri"/>
              </a:rPr>
              <a:t>What's going to happen?</a:t>
            </a:r>
          </a:p>
          <a:p>
            <a:endParaRPr lang="en-GB" dirty="0">
              <a:ea typeface="Calibri"/>
              <a:cs typeface="Calibri"/>
            </a:endParaRPr>
          </a:p>
          <a:p>
            <a:pPr marL="285750" indent="-285750">
              <a:buFont typeface="Arial"/>
              <a:buChar char="•"/>
            </a:pPr>
            <a:r>
              <a:rPr lang="en-GB" dirty="0">
                <a:ea typeface="Calibri"/>
                <a:cs typeface="Calibri"/>
              </a:rPr>
              <a:t>Docker is going to parse the </a:t>
            </a:r>
            <a:r>
              <a:rPr lang="en-GB" dirty="0" err="1">
                <a:ea typeface="Calibri"/>
                <a:cs typeface="Calibri"/>
              </a:rPr>
              <a:t>Dockerfile</a:t>
            </a:r>
            <a:endParaRPr lang="en-GB">
              <a:ea typeface="Calibri"/>
              <a:cs typeface="Calibri"/>
            </a:endParaRPr>
          </a:p>
          <a:p>
            <a:pPr marL="285750" indent="-285750">
              <a:buFont typeface="Arial"/>
              <a:buChar char="•"/>
            </a:pPr>
            <a:r>
              <a:rPr lang="en-GB" dirty="0">
                <a:ea typeface="Calibri"/>
                <a:cs typeface="Calibri"/>
              </a:rPr>
              <a:t>The </a:t>
            </a:r>
            <a:r>
              <a:rPr lang="en-GB" dirty="0" err="1">
                <a:ea typeface="Calibri"/>
                <a:cs typeface="Calibri"/>
              </a:rPr>
              <a:t>ubuntu:latest</a:t>
            </a:r>
            <a:r>
              <a:rPr lang="en-GB" dirty="0">
                <a:ea typeface="Calibri"/>
                <a:cs typeface="Calibri"/>
              </a:rPr>
              <a:t> image will be pulled down from Docker Hub</a:t>
            </a:r>
          </a:p>
          <a:p>
            <a:pPr marL="285750" indent="-285750">
              <a:buFont typeface="Arial"/>
              <a:buChar char="•"/>
            </a:pPr>
            <a:r>
              <a:rPr lang="en-GB" dirty="0">
                <a:ea typeface="Calibri"/>
                <a:cs typeface="Calibri"/>
              </a:rPr>
              <a:t>The Ubuntu image </a:t>
            </a:r>
            <a:r>
              <a:rPr lang="en-GB" dirty="0" err="1">
                <a:ea typeface="Calibri"/>
                <a:cs typeface="Calibri"/>
              </a:rPr>
              <a:t>wil</a:t>
            </a:r>
            <a:r>
              <a:rPr lang="en-GB" dirty="0">
                <a:ea typeface="Calibri"/>
                <a:cs typeface="Calibri"/>
              </a:rPr>
              <a:t> be run</a:t>
            </a:r>
          </a:p>
          <a:p>
            <a:pPr marL="285750" indent="-285750">
              <a:buFont typeface="Arial"/>
              <a:buChar char="•"/>
            </a:pPr>
            <a:r>
              <a:rPr lang="en-GB" dirty="0">
                <a:ea typeface="Calibri"/>
                <a:cs typeface="Calibri"/>
              </a:rPr>
              <a:t>The Apt commands will be executed</a:t>
            </a:r>
          </a:p>
          <a:p>
            <a:pPr marL="285750" indent="-285750">
              <a:buFont typeface="Arial"/>
              <a:buChar char="•"/>
            </a:pPr>
            <a:r>
              <a:rPr lang="en-GB" dirty="0">
                <a:ea typeface="Calibri"/>
                <a:cs typeface="Calibri"/>
              </a:rPr>
              <a:t>This will be wrapped as a new image called my-docker-image</a:t>
            </a:r>
          </a:p>
        </p:txBody>
      </p:sp>
    </p:spTree>
    <p:extLst>
      <p:ext uri="{BB962C8B-B14F-4D97-AF65-F5344CB8AC3E}">
        <p14:creationId xmlns:p14="http://schemas.microsoft.com/office/powerpoint/2010/main" val="214741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cs typeface="Calibri Light"/>
              </a:rPr>
              <a:t>Docker Commands</a:t>
            </a:r>
            <a:endParaRPr lang="en-US" dirty="0"/>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3200" dirty="0">
                <a:latin typeface="Consolas"/>
                <a:cs typeface="Calibri"/>
              </a:rPr>
              <a:t>docker image ls</a:t>
            </a:r>
          </a:p>
          <a:p>
            <a:pPr>
              <a:buNone/>
            </a:pPr>
            <a:endParaRPr lang="en-GB" sz="3200" dirty="0">
              <a:latin typeface="Consolas"/>
              <a:ea typeface="Calibri"/>
              <a:cs typeface="Calibri"/>
            </a:endParaRPr>
          </a:p>
          <a:p>
            <a:pPr>
              <a:buNone/>
            </a:pPr>
            <a:endParaRPr lang="en-GB" sz="3200" dirty="0">
              <a:latin typeface="Consolas"/>
              <a:ea typeface="+mn-lt"/>
              <a:cs typeface="+mn-lt"/>
            </a:endParaRPr>
          </a:p>
          <a:p>
            <a:pPr>
              <a:buNone/>
            </a:pPr>
            <a:endParaRPr lang="en-GB" sz="3200" dirty="0">
              <a:latin typeface="Consolas"/>
              <a:cs typeface="Calibri"/>
            </a:endParaRPr>
          </a:p>
          <a:p>
            <a:pPr>
              <a:buNone/>
            </a:pPr>
            <a:endParaRPr lang="en-GB" sz="3200" dirty="0">
              <a:latin typeface="Consolas"/>
              <a:ea typeface="+mn-lt"/>
              <a:cs typeface="+mn-lt"/>
            </a:endParaRPr>
          </a:p>
          <a:p>
            <a:pPr>
              <a:buNone/>
            </a:pPr>
            <a:r>
              <a:rPr lang="en-GB" sz="3200" dirty="0">
                <a:latin typeface="Consolas"/>
                <a:ea typeface="+mn-lt"/>
                <a:cs typeface="+mn-lt"/>
              </a:rPr>
              <a:t>docker image inspect &lt;image id&gt;</a:t>
            </a:r>
            <a:endParaRPr lang="en-GB" sz="3200" dirty="0">
              <a:latin typeface="Consolas"/>
              <a:cs typeface="Calibri"/>
            </a:endParaRPr>
          </a:p>
          <a:p>
            <a:pPr>
              <a:buNone/>
            </a:pPr>
            <a:endParaRPr lang="en-GB" sz="3200" dirty="0">
              <a:latin typeface="Consolas"/>
              <a:ea typeface="Calibri"/>
              <a:cs typeface="Calibri"/>
            </a:endParaRPr>
          </a:p>
          <a:p>
            <a:pPr>
              <a:buNone/>
            </a:pPr>
            <a:r>
              <a:rPr lang="en-GB" sz="3200" dirty="0">
                <a:latin typeface="Consolas"/>
                <a:ea typeface="Calibri"/>
                <a:cs typeface="Calibri"/>
              </a:rPr>
              <a:t>docker image history &lt;image id&gt;</a:t>
            </a:r>
          </a:p>
          <a:p>
            <a:pPr>
              <a:buNone/>
            </a:pPr>
            <a:endParaRPr lang="en-GB" sz="1800" dirty="0">
              <a:latin typeface="Consolas"/>
              <a:ea typeface="Calibri"/>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1020534"/>
            <a:ext cx="3592285" cy="4801314"/>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Docker format</a:t>
            </a:r>
            <a:endParaRPr lang="en-US" dirty="0">
              <a:cs typeface="Calibri"/>
            </a:endParaRPr>
          </a:p>
          <a:p>
            <a:endParaRPr lang="en-GB" b="1" dirty="0">
              <a:cs typeface="Calibri"/>
            </a:endParaRPr>
          </a:p>
          <a:p>
            <a:r>
              <a:rPr lang="en-GB" dirty="0">
                <a:cs typeface="Calibri"/>
              </a:rPr>
              <a:t>docker &lt;thing&gt; &lt;command&gt;</a:t>
            </a:r>
          </a:p>
          <a:p>
            <a:endParaRPr lang="en-GB" dirty="0">
              <a:cs typeface="Calibri"/>
            </a:endParaRPr>
          </a:p>
          <a:p>
            <a:r>
              <a:rPr lang="en-GB" dirty="0">
                <a:cs typeface="Calibri"/>
              </a:rPr>
              <a:t>docker image ls</a:t>
            </a:r>
          </a:p>
          <a:p>
            <a:r>
              <a:rPr lang="en-GB" dirty="0">
                <a:cs typeface="Calibri"/>
              </a:rPr>
              <a:t>docker image inspect</a:t>
            </a:r>
          </a:p>
          <a:p>
            <a:endParaRPr lang="en-GB" dirty="0">
              <a:cs typeface="Calibri"/>
            </a:endParaRPr>
          </a:p>
          <a:p>
            <a:r>
              <a:rPr lang="en-GB" dirty="0">
                <a:cs typeface="Calibri"/>
              </a:rPr>
              <a:t>docker container ls</a:t>
            </a:r>
          </a:p>
          <a:p>
            <a:r>
              <a:rPr lang="en-GB" dirty="0">
                <a:cs typeface="Calibri"/>
              </a:rPr>
              <a:t>docker network ls</a:t>
            </a:r>
          </a:p>
          <a:p>
            <a:endParaRPr lang="en-GB" b="1" dirty="0">
              <a:cs typeface="Calibri"/>
            </a:endParaRPr>
          </a:p>
          <a:p>
            <a:r>
              <a:rPr lang="en-GB" b="1" dirty="0">
                <a:cs typeface="Calibri"/>
              </a:rPr>
              <a:t>How is the image made up?</a:t>
            </a:r>
          </a:p>
          <a:p>
            <a:endParaRPr lang="en-GB" b="1" dirty="0">
              <a:cs typeface="Calibri"/>
            </a:endParaRPr>
          </a:p>
          <a:p>
            <a:r>
              <a:rPr lang="en-GB" dirty="0">
                <a:cs typeface="Calibri"/>
              </a:rPr>
              <a:t>Inspect and history will provide a great detail of information of how an image is made up, the sizes of each layer</a:t>
            </a:r>
          </a:p>
          <a:p>
            <a:endParaRPr lang="en-GB" b="1" dirty="0">
              <a:cs typeface="Calibri"/>
            </a:endParaRPr>
          </a:p>
        </p:txBody>
      </p:sp>
      <p:pic>
        <p:nvPicPr>
          <p:cNvPr id="5" name="Picture 4" descr="A screenshot of a computer screen&#10;&#10;Description automatically generated">
            <a:extLst>
              <a:ext uri="{FF2B5EF4-FFF2-40B4-BE49-F238E27FC236}">
                <a16:creationId xmlns:a16="http://schemas.microsoft.com/office/drawing/2014/main" id="{89BDF92A-862C-B8A0-A4AB-2852A3EF4002}"/>
              </a:ext>
            </a:extLst>
          </p:cNvPr>
          <p:cNvPicPr>
            <a:picLocks noChangeAspect="1"/>
          </p:cNvPicPr>
          <p:nvPr/>
        </p:nvPicPr>
        <p:blipFill>
          <a:blip r:embed="rId2"/>
          <a:stretch>
            <a:fillRect/>
          </a:stretch>
        </p:blipFill>
        <p:spPr>
          <a:xfrm>
            <a:off x="748393" y="2634823"/>
            <a:ext cx="6096000" cy="1452282"/>
          </a:xfrm>
          <a:prstGeom prst="rect">
            <a:avLst/>
          </a:prstGeom>
        </p:spPr>
      </p:pic>
    </p:spTree>
    <p:extLst>
      <p:ext uri="{BB962C8B-B14F-4D97-AF65-F5344CB8AC3E}">
        <p14:creationId xmlns:p14="http://schemas.microsoft.com/office/powerpoint/2010/main" val="381752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Docker Hub</a:t>
            </a:r>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3200" dirty="0">
                <a:ea typeface="+mn-lt"/>
                <a:cs typeface="+mn-lt"/>
              </a:rPr>
              <a:t>Go to: </a:t>
            </a:r>
            <a:r>
              <a:rPr lang="en-GB" sz="3200" dirty="0">
                <a:ea typeface="+mn-lt"/>
                <a:cs typeface="+mn-lt"/>
                <a:hlinkClick r:id="rId2"/>
              </a:rPr>
              <a:t>https://hub.docker.com/</a:t>
            </a:r>
            <a:endParaRPr lang="en-US"/>
          </a:p>
          <a:p>
            <a:pPr>
              <a:buNone/>
            </a:pPr>
            <a:endParaRPr lang="en-GB" sz="3200" dirty="0">
              <a:latin typeface="Calibri"/>
              <a:ea typeface="Calibri"/>
              <a:cs typeface="Calibri"/>
            </a:endParaRPr>
          </a:p>
          <a:p>
            <a:pPr>
              <a:buNone/>
            </a:pPr>
            <a:r>
              <a:rPr lang="en-GB" sz="3200" dirty="0">
                <a:latin typeface="Calibri"/>
                <a:ea typeface="Calibri"/>
                <a:cs typeface="Calibri"/>
              </a:rPr>
              <a:t>Click on Sign Up</a:t>
            </a:r>
          </a:p>
          <a:p>
            <a:pPr>
              <a:buNone/>
            </a:pPr>
            <a:endParaRPr lang="en-GB" sz="1800" dirty="0">
              <a:latin typeface="Consolas"/>
              <a:ea typeface="Calibri"/>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5355312"/>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What is Docker Hub?</a:t>
            </a:r>
            <a:endParaRPr lang="en-US" b="1">
              <a:cs typeface="Calibri"/>
            </a:endParaRPr>
          </a:p>
          <a:p>
            <a:endParaRPr lang="en-GB" b="1" dirty="0">
              <a:cs typeface="Calibri"/>
            </a:endParaRPr>
          </a:p>
          <a:p>
            <a:r>
              <a:rPr lang="en-GB" dirty="0">
                <a:cs typeface="Calibri"/>
              </a:rPr>
              <a:t>Docker Hub is a repository to store Docker images. </a:t>
            </a:r>
          </a:p>
          <a:p>
            <a:endParaRPr lang="en-GB" dirty="0">
              <a:cs typeface="Calibri"/>
            </a:endParaRPr>
          </a:p>
          <a:p>
            <a:r>
              <a:rPr lang="en-GB" dirty="0">
                <a:cs typeface="Calibri"/>
              </a:rPr>
              <a:t>It’s the Default repository Docker looks at </a:t>
            </a:r>
          </a:p>
          <a:p>
            <a:endParaRPr lang="en-GB" b="1" dirty="0">
              <a:cs typeface="Calibri"/>
            </a:endParaRPr>
          </a:p>
          <a:p>
            <a:endParaRPr lang="en-GB" b="1" dirty="0">
              <a:cs typeface="Calibri"/>
            </a:endParaRPr>
          </a:p>
          <a:p>
            <a:r>
              <a:rPr lang="en-GB" b="1" dirty="0">
                <a:cs typeface="Calibri"/>
              </a:rPr>
              <a:t>Do I need to use Docker Hub?</a:t>
            </a:r>
          </a:p>
          <a:p>
            <a:endParaRPr lang="en-GB" b="1" dirty="0">
              <a:cs typeface="Calibri"/>
            </a:endParaRPr>
          </a:p>
          <a:p>
            <a:r>
              <a:rPr lang="en-GB" dirty="0">
                <a:cs typeface="Calibri"/>
              </a:rPr>
              <a:t>No, you could use Artifact, Azure , AWS, </a:t>
            </a:r>
            <a:r>
              <a:rPr lang="en-GB" dirty="0" err="1">
                <a:cs typeface="Calibri"/>
              </a:rPr>
              <a:t>Proget</a:t>
            </a:r>
            <a:r>
              <a:rPr lang="en-GB" dirty="0">
                <a:cs typeface="Calibri"/>
              </a:rPr>
              <a:t> there are lots of repo choices</a:t>
            </a:r>
          </a:p>
          <a:p>
            <a:endParaRPr lang="en-GB" b="1" dirty="0">
              <a:cs typeface="Calibri"/>
            </a:endParaRPr>
          </a:p>
          <a:p>
            <a:r>
              <a:rPr lang="en-GB" b="1" dirty="0">
                <a:cs typeface="Calibri"/>
              </a:rPr>
              <a:t>Is there a cost?</a:t>
            </a:r>
          </a:p>
          <a:p>
            <a:endParaRPr lang="en-GB" dirty="0">
              <a:cs typeface="Calibri"/>
            </a:endParaRPr>
          </a:p>
          <a:p>
            <a:r>
              <a:rPr lang="en-GB" dirty="0">
                <a:cs typeface="Calibri"/>
              </a:rPr>
              <a:t>For </a:t>
            </a:r>
            <a:r>
              <a:rPr lang="en-GB" err="1">
                <a:cs typeface="Calibri"/>
              </a:rPr>
              <a:t>DockerHub</a:t>
            </a:r>
            <a:r>
              <a:rPr lang="en-GB" dirty="0">
                <a:cs typeface="Calibri"/>
              </a:rPr>
              <a:t>, at this level, no.</a:t>
            </a:r>
          </a:p>
          <a:p>
            <a:endParaRPr lang="en-GB" b="1" dirty="0">
              <a:cs typeface="Calibri"/>
            </a:endParaRPr>
          </a:p>
        </p:txBody>
      </p:sp>
      <p:pic>
        <p:nvPicPr>
          <p:cNvPr id="5" name="Picture 4" descr="A blue sign with white text&#10;&#10;Description automatically generated">
            <a:extLst>
              <a:ext uri="{FF2B5EF4-FFF2-40B4-BE49-F238E27FC236}">
                <a16:creationId xmlns:a16="http://schemas.microsoft.com/office/drawing/2014/main" id="{E77DCD4E-AC6A-8B62-D82E-0B9791788C8E}"/>
              </a:ext>
            </a:extLst>
          </p:cNvPr>
          <p:cNvPicPr>
            <a:picLocks noChangeAspect="1"/>
          </p:cNvPicPr>
          <p:nvPr/>
        </p:nvPicPr>
        <p:blipFill>
          <a:blip r:embed="rId3"/>
          <a:stretch>
            <a:fillRect/>
          </a:stretch>
        </p:blipFill>
        <p:spPr>
          <a:xfrm>
            <a:off x="3214007" y="2834367"/>
            <a:ext cx="2933700" cy="590550"/>
          </a:xfrm>
          <a:prstGeom prst="rect">
            <a:avLst/>
          </a:prstGeom>
        </p:spPr>
      </p:pic>
      <p:pic>
        <p:nvPicPr>
          <p:cNvPr id="6" name="Picture 5" descr="A screenshot of a search bar&#10;&#10;Description automatically generated">
            <a:extLst>
              <a:ext uri="{FF2B5EF4-FFF2-40B4-BE49-F238E27FC236}">
                <a16:creationId xmlns:a16="http://schemas.microsoft.com/office/drawing/2014/main" id="{4A19A5C1-81E8-FC9C-AA2E-BE2CB491C650}"/>
              </a:ext>
            </a:extLst>
          </p:cNvPr>
          <p:cNvPicPr>
            <a:picLocks noChangeAspect="1"/>
          </p:cNvPicPr>
          <p:nvPr/>
        </p:nvPicPr>
        <p:blipFill>
          <a:blip r:embed="rId4"/>
          <a:stretch>
            <a:fillRect/>
          </a:stretch>
        </p:blipFill>
        <p:spPr>
          <a:xfrm>
            <a:off x="898071" y="4427997"/>
            <a:ext cx="6096000" cy="1839221"/>
          </a:xfrm>
          <a:prstGeom prst="rect">
            <a:avLst/>
          </a:prstGeom>
        </p:spPr>
      </p:pic>
    </p:spTree>
    <p:extLst>
      <p:ext uri="{BB962C8B-B14F-4D97-AF65-F5344CB8AC3E}">
        <p14:creationId xmlns:p14="http://schemas.microsoft.com/office/powerpoint/2010/main" val="180264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Docker Login</a:t>
            </a:r>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3200" dirty="0">
                <a:latin typeface="Consolas"/>
                <a:ea typeface="Calibri"/>
                <a:cs typeface="Calibri"/>
              </a:rPr>
              <a:t>docker login</a:t>
            </a:r>
          </a:p>
          <a:p>
            <a:pPr>
              <a:buNone/>
            </a:pPr>
            <a:endParaRPr lang="en-GB" sz="3200" dirty="0">
              <a:latin typeface="Consolas"/>
              <a:ea typeface="Calibri"/>
              <a:cs typeface="Calibri"/>
            </a:endParaRPr>
          </a:p>
          <a:p>
            <a:pPr>
              <a:buNone/>
            </a:pPr>
            <a:r>
              <a:rPr lang="en-GB" sz="3200" dirty="0">
                <a:latin typeface="Consolas"/>
                <a:ea typeface="Calibri"/>
                <a:cs typeface="Calibri"/>
              </a:rPr>
              <a:t>docker login &lt;</a:t>
            </a:r>
            <a:r>
              <a:rPr lang="en-GB" sz="3200" err="1">
                <a:latin typeface="Consolas"/>
                <a:ea typeface="Calibri"/>
                <a:cs typeface="Calibri"/>
              </a:rPr>
              <a:t>servername</a:t>
            </a:r>
            <a:r>
              <a:rPr lang="en-GB" sz="3200" dirty="0">
                <a:latin typeface="Consolas"/>
                <a:ea typeface="Calibri"/>
                <a:cs typeface="Calibri"/>
              </a:rPr>
              <a:t>&gt;:&lt;port&gt;</a:t>
            </a:r>
          </a:p>
          <a:p>
            <a:pPr>
              <a:buNone/>
            </a:pPr>
            <a:endParaRPr lang="en-GB" sz="1800" dirty="0">
              <a:latin typeface="Consolas"/>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5078313"/>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Why Login?</a:t>
            </a:r>
            <a:endParaRPr lang="en-US" dirty="0">
              <a:cs typeface="Calibri"/>
            </a:endParaRPr>
          </a:p>
          <a:p>
            <a:endParaRPr lang="en-GB" b="1" dirty="0">
              <a:cs typeface="Calibri"/>
            </a:endParaRPr>
          </a:p>
          <a:p>
            <a:pPr marL="285750" indent="-285750">
              <a:buFont typeface="Arial"/>
              <a:buChar char="•"/>
            </a:pPr>
            <a:r>
              <a:rPr lang="en-GB" dirty="0">
                <a:cs typeface="Calibri"/>
              </a:rPr>
              <a:t>This is the login to the Docker repository from your docker command</a:t>
            </a:r>
          </a:p>
          <a:p>
            <a:pPr marL="285750" indent="-285750">
              <a:buFont typeface="Arial"/>
              <a:buChar char="•"/>
            </a:pPr>
            <a:endParaRPr lang="en-GB" dirty="0">
              <a:cs typeface="Calibri"/>
            </a:endParaRPr>
          </a:p>
          <a:p>
            <a:pPr marL="285750" indent="-285750">
              <a:buFont typeface="Arial"/>
              <a:buChar char="•"/>
            </a:pPr>
            <a:r>
              <a:rPr lang="en-GB" dirty="0">
                <a:cs typeface="Calibri"/>
              </a:rPr>
              <a:t>By default this login is to docker hub</a:t>
            </a:r>
          </a:p>
          <a:p>
            <a:pPr marL="285750" indent="-285750">
              <a:buFont typeface="Arial"/>
              <a:buChar char="•"/>
            </a:pPr>
            <a:endParaRPr lang="en-GB" dirty="0">
              <a:cs typeface="Calibri"/>
            </a:endParaRPr>
          </a:p>
          <a:p>
            <a:pPr marL="285750" indent="-285750">
              <a:buFont typeface="Arial"/>
              <a:buChar char="•"/>
            </a:pPr>
            <a:r>
              <a:rPr lang="en-GB" dirty="0">
                <a:cs typeface="Calibri"/>
              </a:rPr>
              <a:t>It can be to any 3rd party repository</a:t>
            </a:r>
          </a:p>
          <a:p>
            <a:pPr marL="285750" indent="-285750">
              <a:buFont typeface="Arial"/>
              <a:buChar char="•"/>
            </a:pPr>
            <a:r>
              <a:rPr lang="en-GB" dirty="0">
                <a:cs typeface="Calibri"/>
              </a:rPr>
              <a:t>As well</a:t>
            </a:r>
          </a:p>
          <a:p>
            <a:endParaRPr lang="en-GB" b="1" dirty="0">
              <a:cs typeface="Calibri"/>
            </a:endParaRPr>
          </a:p>
          <a:p>
            <a:r>
              <a:rPr lang="en-GB" b="1" dirty="0">
                <a:cs typeface="Calibri"/>
              </a:rPr>
              <a:t>Credential Storage</a:t>
            </a:r>
          </a:p>
          <a:p>
            <a:endParaRPr lang="en-GB" b="1" dirty="0">
              <a:cs typeface="Calibri"/>
            </a:endParaRPr>
          </a:p>
          <a:p>
            <a:r>
              <a:rPr lang="en-GB" dirty="0">
                <a:cs typeface="Calibri"/>
              </a:rPr>
              <a:t>Its possible to store your credentials in </a:t>
            </a:r>
            <a:r>
              <a:rPr lang="en-GB" dirty="0" err="1">
                <a:cs typeface="Calibri"/>
              </a:rPr>
              <a:t>config.json</a:t>
            </a:r>
            <a:r>
              <a:rPr lang="en-GB" dirty="0">
                <a:cs typeface="Calibri"/>
              </a:rPr>
              <a:t> we won't cover that on this course.</a:t>
            </a:r>
          </a:p>
        </p:txBody>
      </p:sp>
    </p:spTree>
    <p:extLst>
      <p:ext uri="{BB962C8B-B14F-4D97-AF65-F5344CB8AC3E}">
        <p14:creationId xmlns:p14="http://schemas.microsoft.com/office/powerpoint/2010/main" val="2126908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Docker Tag</a:t>
            </a:r>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dirty="0">
                <a:latin typeface="Consolas"/>
                <a:ea typeface="Calibri"/>
                <a:cs typeface="Calibri"/>
              </a:rPr>
              <a:t>docker tag </a:t>
            </a:r>
            <a:r>
              <a:rPr lang="en-GB" dirty="0" err="1">
                <a:latin typeface="Consolas"/>
                <a:ea typeface="Calibri"/>
                <a:cs typeface="Calibri"/>
              </a:rPr>
              <a:t>my-docker-image:latest</a:t>
            </a:r>
            <a:r>
              <a:rPr lang="en-GB" dirty="0">
                <a:latin typeface="Consolas"/>
                <a:ea typeface="Calibri"/>
                <a:cs typeface="Calibri"/>
              </a:rPr>
              <a:t> &lt;docker hub username&gt;/&lt;repo name&gt;</a:t>
            </a:r>
          </a:p>
          <a:p>
            <a:pPr>
              <a:buNone/>
            </a:pPr>
            <a:endParaRPr lang="en-GB" dirty="0">
              <a:latin typeface="Consolas"/>
              <a:ea typeface="Calibri"/>
              <a:cs typeface="Calibri"/>
            </a:endParaRPr>
          </a:p>
          <a:p>
            <a:pPr>
              <a:buNone/>
            </a:pPr>
            <a:r>
              <a:rPr lang="en-GB" dirty="0">
                <a:latin typeface="Consolas"/>
                <a:ea typeface="Calibri"/>
                <a:cs typeface="Calibri"/>
              </a:rPr>
              <a:t>docker tag </a:t>
            </a:r>
            <a:r>
              <a:rPr lang="en-GB" dirty="0" err="1">
                <a:latin typeface="Consolas"/>
                <a:ea typeface="Calibri"/>
                <a:cs typeface="Calibri"/>
              </a:rPr>
              <a:t>my-docker-image:latest</a:t>
            </a:r>
            <a:r>
              <a:rPr lang="en-GB" dirty="0">
                <a:latin typeface="Consolas"/>
                <a:ea typeface="Calibri"/>
                <a:cs typeface="Calibri"/>
              </a:rPr>
              <a:t> </a:t>
            </a:r>
            <a:r>
              <a:rPr lang="en-GB" dirty="0" err="1">
                <a:latin typeface="Consolas"/>
                <a:ea typeface="Calibri"/>
                <a:cs typeface="Calibri"/>
              </a:rPr>
              <a:t>davidfield</a:t>
            </a:r>
            <a:r>
              <a:rPr lang="en-GB" dirty="0">
                <a:latin typeface="Consolas"/>
                <a:ea typeface="Calibri"/>
                <a:cs typeface="Calibri"/>
              </a:rPr>
              <a:t>/</a:t>
            </a:r>
            <a:r>
              <a:rPr lang="en-GB" dirty="0" err="1">
                <a:latin typeface="Consolas"/>
                <a:ea typeface="Calibri"/>
                <a:cs typeface="Calibri"/>
              </a:rPr>
              <a:t>mybaseimage</a:t>
            </a:r>
            <a:endParaRPr lang="en-GB" sz="2400" dirty="0" err="1"/>
          </a:p>
          <a:p>
            <a:pPr>
              <a:buNone/>
            </a:pPr>
            <a:endParaRPr lang="en-GB" dirty="0">
              <a:latin typeface="Consolas"/>
              <a:ea typeface="Calibri"/>
              <a:cs typeface="Calibri"/>
            </a:endParaRPr>
          </a:p>
          <a:p>
            <a:pPr>
              <a:buNone/>
            </a:pPr>
            <a:r>
              <a:rPr lang="en-GB" dirty="0">
                <a:latin typeface="Consolas"/>
                <a:ea typeface="Calibri"/>
                <a:cs typeface="Calibri"/>
              </a:rPr>
              <a:t>Docker image ls</a:t>
            </a:r>
          </a:p>
          <a:p>
            <a:pPr>
              <a:buNone/>
            </a:pPr>
            <a:endParaRPr lang="en-GB" dirty="0">
              <a:latin typeface="Consolas"/>
              <a:ea typeface="Calibri"/>
              <a:cs typeface="Calibri"/>
            </a:endParaRPr>
          </a:p>
          <a:p>
            <a:pPr>
              <a:buNone/>
            </a:pPr>
            <a:r>
              <a:rPr lang="en-GB" dirty="0">
                <a:latin typeface="Consolas"/>
                <a:ea typeface="Calibri"/>
                <a:cs typeface="Calibri"/>
              </a:rPr>
              <a:t>Docker build </a:t>
            </a:r>
            <a:r>
              <a:rPr lang="en-GB" dirty="0">
                <a:solidFill>
                  <a:srgbClr val="FF0000"/>
                </a:solidFill>
                <a:latin typeface="Consolas"/>
                <a:ea typeface="Calibri"/>
                <a:cs typeface="Calibri"/>
              </a:rPr>
              <a:t>–t my-docker-image</a:t>
            </a:r>
            <a:r>
              <a:rPr lang="en-GB" dirty="0">
                <a:latin typeface="Consolas"/>
                <a:ea typeface="Calibri"/>
                <a:cs typeface="Calibri"/>
              </a:rPr>
              <a:t> .</a:t>
            </a:r>
          </a:p>
          <a:p>
            <a:pPr>
              <a:buNone/>
            </a:pPr>
            <a:endParaRPr lang="en-GB" sz="1600" dirty="0">
              <a:latin typeface="Consolas"/>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5293757"/>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What is a tag?</a:t>
            </a:r>
            <a:endParaRPr lang="en-US" dirty="0">
              <a:ea typeface="Calibri" panose="020F0502020204030204"/>
              <a:cs typeface="Calibri"/>
            </a:endParaRPr>
          </a:p>
          <a:p>
            <a:endParaRPr lang="en-GB" b="1" dirty="0">
              <a:ea typeface="Calibri"/>
              <a:cs typeface="Calibri"/>
            </a:endParaRPr>
          </a:p>
          <a:p>
            <a:endParaRPr lang="en-GB" b="1" dirty="0">
              <a:ea typeface="Calibri"/>
              <a:cs typeface="Calibri"/>
            </a:endParaRPr>
          </a:p>
          <a:p>
            <a:r>
              <a:rPr lang="en-GB" sz="1200" b="1" dirty="0">
                <a:solidFill>
                  <a:srgbClr val="15171A"/>
                </a:solidFill>
                <a:ea typeface="+mn-lt"/>
                <a:cs typeface="+mn-lt"/>
              </a:rPr>
              <a:t>A tag is essentially a label assigned to a Docker image to help identify it</a:t>
            </a:r>
            <a:r>
              <a:rPr lang="en-GB" sz="1200" dirty="0">
                <a:solidFill>
                  <a:srgbClr val="15171A"/>
                </a:solidFill>
                <a:ea typeface="+mn-lt"/>
                <a:cs typeface="+mn-lt"/>
              </a:rPr>
              <a:t>. It typically consists of two components:</a:t>
            </a:r>
            <a:endParaRPr lang="en-GB">
              <a:ea typeface="Calibri" panose="020F0502020204030204"/>
              <a:cs typeface="Calibri" panose="020F0502020204030204"/>
            </a:endParaRPr>
          </a:p>
          <a:p>
            <a:pPr marL="285750" indent="-285750">
              <a:buFont typeface="Arial"/>
              <a:buChar char="•"/>
            </a:pPr>
            <a:r>
              <a:rPr lang="en-GB" sz="1200" b="1" dirty="0">
                <a:solidFill>
                  <a:srgbClr val="15171A"/>
                </a:solidFill>
                <a:ea typeface="+mn-lt"/>
                <a:cs typeface="+mn-lt"/>
              </a:rPr>
              <a:t>Image name</a:t>
            </a:r>
            <a:r>
              <a:rPr lang="en-GB" sz="1200" dirty="0">
                <a:solidFill>
                  <a:srgbClr val="15171A"/>
                </a:solidFill>
                <a:ea typeface="+mn-lt"/>
                <a:cs typeface="+mn-lt"/>
              </a:rPr>
              <a:t> (also known as repository name): This is the name of the image.</a:t>
            </a:r>
            <a:endParaRPr lang="en-GB" dirty="0">
              <a:ea typeface="Calibri" panose="020F0502020204030204"/>
              <a:cs typeface="Calibri" panose="020F0502020204030204"/>
            </a:endParaRPr>
          </a:p>
          <a:p>
            <a:pPr marL="285750" indent="-285750">
              <a:buFont typeface="Arial"/>
              <a:buChar char="•"/>
            </a:pPr>
            <a:r>
              <a:rPr lang="en-GB" sz="1200" b="1" dirty="0">
                <a:solidFill>
                  <a:srgbClr val="15171A"/>
                </a:solidFill>
                <a:ea typeface="+mn-lt"/>
                <a:cs typeface="+mn-lt"/>
              </a:rPr>
              <a:t>Tag</a:t>
            </a:r>
            <a:r>
              <a:rPr lang="en-GB" sz="1200" dirty="0">
                <a:solidFill>
                  <a:srgbClr val="15171A"/>
                </a:solidFill>
                <a:ea typeface="+mn-lt"/>
                <a:cs typeface="+mn-lt"/>
              </a:rPr>
              <a:t>: This is an </a:t>
            </a:r>
            <a:r>
              <a:rPr lang="en-GB" sz="1200" i="1" dirty="0">
                <a:solidFill>
                  <a:srgbClr val="15171A"/>
                </a:solidFill>
                <a:ea typeface="+mn-lt"/>
                <a:cs typeface="+mn-lt"/>
              </a:rPr>
              <a:t>optional</a:t>
            </a:r>
            <a:r>
              <a:rPr lang="en-GB" sz="1200" dirty="0">
                <a:solidFill>
                  <a:srgbClr val="15171A"/>
                </a:solidFill>
                <a:ea typeface="+mn-lt"/>
                <a:cs typeface="+mn-lt"/>
              </a:rPr>
              <a:t> identifier, commonly used to represent a specific version or variant of the image. If no tag is specified, </a:t>
            </a:r>
            <a:endParaRPr lang="en-GB" sz="1200">
              <a:solidFill>
                <a:srgbClr val="15171A"/>
              </a:solidFill>
              <a:ea typeface="+mn-lt"/>
              <a:cs typeface="+mn-lt"/>
            </a:endParaRPr>
          </a:p>
          <a:p>
            <a:pPr marL="285750" indent="-285750">
              <a:buFont typeface="Arial"/>
              <a:buChar char="•"/>
            </a:pPr>
            <a:r>
              <a:rPr lang="en-GB" sz="1200" dirty="0">
                <a:solidFill>
                  <a:srgbClr val="15171A"/>
                </a:solidFill>
                <a:ea typeface="+mn-lt"/>
                <a:cs typeface="+mn-lt"/>
              </a:rPr>
              <a:t>Docker automatically assigns the </a:t>
            </a:r>
            <a:r>
              <a:rPr lang="en-GB" sz="1200" dirty="0">
                <a:solidFill>
                  <a:srgbClr val="15171A"/>
                </a:solidFill>
                <a:latin typeface="Consolas"/>
                <a:ea typeface="Calibri"/>
                <a:cs typeface="Calibri"/>
              </a:rPr>
              <a:t>latest</a:t>
            </a:r>
            <a:r>
              <a:rPr lang="en-GB" sz="1200" dirty="0">
                <a:solidFill>
                  <a:srgbClr val="15171A"/>
                </a:solidFill>
                <a:ea typeface="+mn-lt"/>
                <a:cs typeface="+mn-lt"/>
              </a:rPr>
              <a:t> tag to the image by default </a:t>
            </a:r>
            <a:endParaRPr lang="en-GB" sz="1200">
              <a:solidFill>
                <a:srgbClr val="15171A"/>
              </a:solidFill>
              <a:ea typeface="Calibri"/>
              <a:cs typeface="Calibri"/>
            </a:endParaRPr>
          </a:p>
          <a:p>
            <a:endParaRPr lang="en-GB" b="1" dirty="0">
              <a:ea typeface="Calibri"/>
              <a:cs typeface="Calibri"/>
            </a:endParaRPr>
          </a:p>
          <a:p>
            <a:r>
              <a:rPr lang="en-GB" b="1" dirty="0">
                <a:ea typeface="Calibri"/>
                <a:cs typeface="Calibri"/>
              </a:rPr>
              <a:t>Why tag?</a:t>
            </a:r>
          </a:p>
          <a:p>
            <a:pPr marL="285750" indent="-285750">
              <a:buFont typeface="Arial"/>
              <a:buChar char="•"/>
            </a:pPr>
            <a:r>
              <a:rPr lang="en-GB" sz="1600" dirty="0">
                <a:ea typeface="Calibri"/>
                <a:cs typeface="Calibri"/>
              </a:rPr>
              <a:t>Version Control</a:t>
            </a:r>
          </a:p>
          <a:p>
            <a:pPr marL="285750" indent="-285750">
              <a:buFont typeface="Arial"/>
              <a:buChar char="•"/>
            </a:pPr>
            <a:r>
              <a:rPr lang="en-GB" sz="1600" dirty="0">
                <a:ea typeface="Calibri"/>
                <a:cs typeface="Calibri"/>
              </a:rPr>
              <a:t>Traceability</a:t>
            </a:r>
          </a:p>
          <a:p>
            <a:pPr marL="285750" indent="-285750">
              <a:buFont typeface="Arial"/>
              <a:buChar char="•"/>
            </a:pPr>
            <a:r>
              <a:rPr lang="en-GB" sz="1600" dirty="0">
                <a:ea typeface="Calibri"/>
                <a:cs typeface="Calibri"/>
              </a:rPr>
              <a:t>Automation</a:t>
            </a:r>
          </a:p>
          <a:p>
            <a:pPr marL="285750" indent="-285750">
              <a:buFont typeface="Arial"/>
              <a:buChar char="•"/>
            </a:pPr>
            <a:r>
              <a:rPr lang="en-GB" sz="1600" dirty="0">
                <a:ea typeface="Calibri"/>
                <a:cs typeface="Calibri"/>
              </a:rPr>
              <a:t>Troubleshooting</a:t>
            </a:r>
            <a:endParaRPr lang="en-GB" dirty="0">
              <a:ea typeface="Calibri"/>
              <a:cs typeface="Calibri"/>
            </a:endParaRPr>
          </a:p>
          <a:p>
            <a:pPr marL="285750" indent="-285750">
              <a:buFont typeface="Arial"/>
              <a:buChar char="•"/>
            </a:pPr>
            <a:endParaRPr lang="en-GB" sz="1600" dirty="0">
              <a:ea typeface="Calibri"/>
              <a:cs typeface="Calibri"/>
            </a:endParaRPr>
          </a:p>
          <a:p>
            <a:r>
              <a:rPr lang="en-GB" sz="1600" dirty="0">
                <a:ea typeface="Calibri"/>
                <a:cs typeface="Calibri"/>
              </a:rPr>
              <a:t>Reading:</a:t>
            </a:r>
          </a:p>
          <a:p>
            <a:r>
              <a:rPr lang="en-GB" sz="1600" dirty="0">
                <a:ea typeface="+mn-lt"/>
                <a:cs typeface="+mn-lt"/>
              </a:rPr>
              <a:t>https://kodekloud.com/blog/docker-image-tag/</a:t>
            </a:r>
            <a:endParaRPr lang="en-GB" dirty="0"/>
          </a:p>
        </p:txBody>
      </p:sp>
    </p:spTree>
    <p:extLst>
      <p:ext uri="{BB962C8B-B14F-4D97-AF65-F5344CB8AC3E}">
        <p14:creationId xmlns:p14="http://schemas.microsoft.com/office/powerpoint/2010/main" val="77056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Docker Push</a:t>
            </a:r>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2000" dirty="0">
                <a:latin typeface="Consolas"/>
                <a:ea typeface="Calibri"/>
                <a:cs typeface="Calibri"/>
              </a:rPr>
              <a:t>docker push </a:t>
            </a:r>
            <a:r>
              <a:rPr lang="en-GB" sz="2000" err="1">
                <a:latin typeface="Consolas"/>
                <a:ea typeface="Calibri"/>
                <a:cs typeface="Calibri"/>
              </a:rPr>
              <a:t>my-docker-image:latest</a:t>
            </a:r>
            <a:r>
              <a:rPr lang="en-GB" sz="2000" dirty="0">
                <a:latin typeface="Consolas"/>
                <a:ea typeface="Calibri"/>
                <a:cs typeface="Calibri"/>
              </a:rPr>
              <a:t> &lt;docker hub username&gt;/&lt;repo name&gt;</a:t>
            </a:r>
            <a:endParaRPr lang="en-US" sz="2000">
              <a:solidFill>
                <a:srgbClr val="808080"/>
              </a:solidFill>
              <a:latin typeface="Consolas"/>
              <a:ea typeface="Calibri"/>
              <a:cs typeface="Calibri"/>
            </a:endParaRPr>
          </a:p>
          <a:p>
            <a:pPr>
              <a:buNone/>
            </a:pPr>
            <a:endParaRPr lang="en-GB" sz="2000" dirty="0">
              <a:solidFill>
                <a:srgbClr val="808080"/>
              </a:solidFill>
              <a:latin typeface="Consolas"/>
              <a:ea typeface="Calibri"/>
              <a:cs typeface="Calibri"/>
            </a:endParaRPr>
          </a:p>
          <a:p>
            <a:pPr>
              <a:buNone/>
            </a:pPr>
            <a:r>
              <a:rPr lang="en-GB" sz="2000" dirty="0">
                <a:latin typeface="Consolas"/>
                <a:ea typeface="Calibri"/>
                <a:cs typeface="Calibri"/>
              </a:rPr>
              <a:t>docker push </a:t>
            </a:r>
            <a:r>
              <a:rPr lang="en-GB" sz="2000" err="1">
                <a:latin typeface="Consolas"/>
                <a:ea typeface="Calibri"/>
                <a:cs typeface="Calibri"/>
              </a:rPr>
              <a:t>my-docker-image:latest</a:t>
            </a:r>
            <a:r>
              <a:rPr lang="en-GB" sz="2000" dirty="0">
                <a:latin typeface="Consolas"/>
                <a:ea typeface="Calibri"/>
                <a:cs typeface="Calibri"/>
              </a:rPr>
              <a:t> </a:t>
            </a:r>
            <a:r>
              <a:rPr lang="en-GB" sz="2000" err="1">
                <a:latin typeface="Consolas"/>
                <a:ea typeface="Calibri"/>
                <a:cs typeface="Calibri"/>
              </a:rPr>
              <a:t>davidfield</a:t>
            </a:r>
            <a:r>
              <a:rPr lang="en-GB" sz="2000" dirty="0">
                <a:latin typeface="Consolas"/>
                <a:ea typeface="Calibri"/>
                <a:cs typeface="Calibri"/>
              </a:rPr>
              <a:t>/</a:t>
            </a:r>
            <a:r>
              <a:rPr lang="en-GB" sz="2000" err="1">
                <a:latin typeface="Consolas"/>
                <a:ea typeface="Calibri"/>
                <a:cs typeface="Calibri"/>
              </a:rPr>
              <a:t>mybaseimage</a:t>
            </a:r>
            <a:endParaRPr lang="en-GB" sz="2000" err="1"/>
          </a:p>
          <a:p>
            <a:pPr>
              <a:buNone/>
            </a:pPr>
            <a:endParaRPr lang="en-GB" sz="1800" dirty="0">
              <a:latin typeface="Consolas"/>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3139321"/>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From your PC to your Repo</a:t>
            </a:r>
            <a:endParaRPr lang="en-US" dirty="0">
              <a:ea typeface="Calibri" panose="020F0502020204030204"/>
              <a:cs typeface="Calibri"/>
            </a:endParaRPr>
          </a:p>
          <a:p>
            <a:endParaRPr lang="en-GB" b="1" dirty="0">
              <a:ea typeface="Calibri"/>
              <a:cs typeface="Calibri"/>
            </a:endParaRPr>
          </a:p>
          <a:p>
            <a:r>
              <a:rPr lang="en-GB" b="1" dirty="0">
                <a:ea typeface="Calibri"/>
                <a:cs typeface="Calibri"/>
              </a:rPr>
              <a:t>Docker push is taking the image on your local repo and pushing it to your remote repos</a:t>
            </a:r>
          </a:p>
          <a:p>
            <a:endParaRPr lang="en-GB" b="1" dirty="0">
              <a:ea typeface="Calibri"/>
              <a:cs typeface="Calibri"/>
            </a:endParaRPr>
          </a:p>
          <a:p>
            <a:r>
              <a:rPr lang="en-GB" b="1" dirty="0">
                <a:ea typeface="Calibri"/>
                <a:cs typeface="Calibri"/>
              </a:rPr>
              <a:t>Similar to git push</a:t>
            </a:r>
          </a:p>
          <a:p>
            <a:endParaRPr lang="en-GB" b="1" dirty="0">
              <a:ea typeface="Calibri"/>
              <a:cs typeface="Calibri"/>
            </a:endParaRPr>
          </a:p>
          <a:p>
            <a:r>
              <a:rPr lang="en-GB" b="1" dirty="0">
                <a:ea typeface="Calibri"/>
                <a:cs typeface="Calibri"/>
              </a:rPr>
              <a:t>Check your </a:t>
            </a:r>
            <a:r>
              <a:rPr lang="en-GB" b="1" dirty="0">
                <a:ea typeface="Calibri"/>
                <a:cs typeface="Calibri"/>
                <a:hlinkClick r:id="rId2"/>
              </a:rPr>
              <a:t>http://hub.docker.com</a:t>
            </a:r>
            <a:r>
              <a:rPr lang="en-GB" b="1" dirty="0">
                <a:ea typeface="Calibri"/>
                <a:cs typeface="Calibri"/>
              </a:rPr>
              <a:t> repo</a:t>
            </a:r>
          </a:p>
          <a:p>
            <a:endParaRPr lang="en-GB" b="1" dirty="0">
              <a:ea typeface="Calibri"/>
              <a:cs typeface="Calibri"/>
            </a:endParaRPr>
          </a:p>
        </p:txBody>
      </p:sp>
      <p:pic>
        <p:nvPicPr>
          <p:cNvPr id="6" name="Picture 5" descr="A screenshot of a computer&#10;&#10;Description automatically generated">
            <a:extLst>
              <a:ext uri="{FF2B5EF4-FFF2-40B4-BE49-F238E27FC236}">
                <a16:creationId xmlns:a16="http://schemas.microsoft.com/office/drawing/2014/main" id="{AE403A41-B369-3552-389B-810CD5774A01}"/>
              </a:ext>
            </a:extLst>
          </p:cNvPr>
          <p:cNvPicPr>
            <a:picLocks noChangeAspect="1"/>
          </p:cNvPicPr>
          <p:nvPr/>
        </p:nvPicPr>
        <p:blipFill>
          <a:blip r:embed="rId3"/>
          <a:stretch>
            <a:fillRect/>
          </a:stretch>
        </p:blipFill>
        <p:spPr>
          <a:xfrm>
            <a:off x="1619249" y="3963026"/>
            <a:ext cx="6096000" cy="2633089"/>
          </a:xfrm>
          <a:prstGeom prst="rect">
            <a:avLst/>
          </a:prstGeom>
        </p:spPr>
      </p:pic>
    </p:spTree>
    <p:extLst>
      <p:ext uri="{BB962C8B-B14F-4D97-AF65-F5344CB8AC3E}">
        <p14:creationId xmlns:p14="http://schemas.microsoft.com/office/powerpoint/2010/main" val="29467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0CB7-D393-0C49-62B3-99C0E23B72D2}"/>
              </a:ext>
            </a:extLst>
          </p:cNvPr>
          <p:cNvSpPr>
            <a:spLocks noGrp="1"/>
          </p:cNvSpPr>
          <p:nvPr>
            <p:ph type="title"/>
          </p:nvPr>
        </p:nvSpPr>
        <p:spPr/>
        <p:txBody>
          <a:bodyPr/>
          <a:lstStyle/>
          <a:p>
            <a:r>
              <a:rPr lang="en-GB" dirty="0">
                <a:ea typeface="Calibri Light"/>
                <a:cs typeface="Calibri Light"/>
              </a:rPr>
              <a:t>What have we done so far?</a:t>
            </a:r>
            <a:endParaRPr lang="en-GB" dirty="0"/>
          </a:p>
        </p:txBody>
      </p:sp>
      <p:sp>
        <p:nvSpPr>
          <p:cNvPr id="3" name="Content Placeholder 2">
            <a:extLst>
              <a:ext uri="{FF2B5EF4-FFF2-40B4-BE49-F238E27FC236}">
                <a16:creationId xmlns:a16="http://schemas.microsoft.com/office/drawing/2014/main" id="{E7A968E2-2EFF-002F-5A54-0361F2030127}"/>
              </a:ext>
            </a:extLst>
          </p:cNvPr>
          <p:cNvSpPr>
            <a:spLocks noGrp="1"/>
          </p:cNvSpPr>
          <p:nvPr>
            <p:ph idx="1"/>
          </p:nvPr>
        </p:nvSpPr>
        <p:spPr/>
        <p:txBody>
          <a:bodyPr vert="horz" lIns="91440" tIns="45720" rIns="91440" bIns="45720" rtlCol="0" anchor="t">
            <a:normAutofit/>
          </a:bodyPr>
          <a:lstStyle/>
          <a:p>
            <a:r>
              <a:rPr lang="en-GB" dirty="0">
                <a:ea typeface="Calibri"/>
                <a:cs typeface="Calibri"/>
              </a:rPr>
              <a:t>Understood a little bit about docker.</a:t>
            </a:r>
          </a:p>
          <a:p>
            <a:r>
              <a:rPr lang="en-GB" dirty="0">
                <a:ea typeface="Calibri"/>
                <a:cs typeface="Calibri"/>
              </a:rPr>
              <a:t>Created a </a:t>
            </a:r>
            <a:r>
              <a:rPr lang="en-GB" dirty="0" err="1">
                <a:ea typeface="Calibri"/>
                <a:cs typeface="Calibri"/>
              </a:rPr>
              <a:t>Dockerfile</a:t>
            </a:r>
          </a:p>
          <a:p>
            <a:r>
              <a:rPr lang="en-GB" dirty="0">
                <a:ea typeface="Calibri"/>
                <a:cs typeface="Calibri"/>
              </a:rPr>
              <a:t>Built a base image</a:t>
            </a:r>
          </a:p>
          <a:p>
            <a:r>
              <a:rPr lang="en-GB" dirty="0">
                <a:ea typeface="Calibri"/>
                <a:cs typeface="Calibri"/>
              </a:rPr>
              <a:t>Tagged our Docker image</a:t>
            </a:r>
          </a:p>
          <a:p>
            <a:r>
              <a:rPr lang="en-GB" dirty="0">
                <a:ea typeface="Calibri"/>
                <a:cs typeface="Calibri"/>
              </a:rPr>
              <a:t>Created a Docker Hub Account</a:t>
            </a:r>
          </a:p>
          <a:p>
            <a:r>
              <a:rPr lang="en-GB" dirty="0">
                <a:ea typeface="Calibri"/>
                <a:cs typeface="Calibri"/>
              </a:rPr>
              <a:t>Pushed an image up to Docker Hub</a:t>
            </a:r>
          </a:p>
        </p:txBody>
      </p:sp>
    </p:spTree>
    <p:extLst>
      <p:ext uri="{BB962C8B-B14F-4D97-AF65-F5344CB8AC3E}">
        <p14:creationId xmlns:p14="http://schemas.microsoft.com/office/powerpoint/2010/main" val="1288299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0CB7-D393-0C49-62B3-99C0E23B72D2}"/>
              </a:ext>
            </a:extLst>
          </p:cNvPr>
          <p:cNvSpPr>
            <a:spLocks noGrp="1"/>
          </p:cNvSpPr>
          <p:nvPr>
            <p:ph type="title"/>
          </p:nvPr>
        </p:nvSpPr>
        <p:spPr/>
        <p:txBody>
          <a:bodyPr/>
          <a:lstStyle/>
          <a:p>
            <a:r>
              <a:rPr lang="en-GB" dirty="0">
                <a:ea typeface="Calibri Light"/>
                <a:cs typeface="Calibri Light"/>
              </a:rPr>
              <a:t>What Next?</a:t>
            </a:r>
            <a:endParaRPr lang="en-US" dirty="0"/>
          </a:p>
        </p:txBody>
      </p:sp>
      <p:sp>
        <p:nvSpPr>
          <p:cNvPr id="3" name="Content Placeholder 2">
            <a:extLst>
              <a:ext uri="{FF2B5EF4-FFF2-40B4-BE49-F238E27FC236}">
                <a16:creationId xmlns:a16="http://schemas.microsoft.com/office/drawing/2014/main" id="{E7A968E2-2EFF-002F-5A54-0361F2030127}"/>
              </a:ext>
            </a:extLst>
          </p:cNvPr>
          <p:cNvSpPr>
            <a:spLocks noGrp="1"/>
          </p:cNvSpPr>
          <p:nvPr>
            <p:ph idx="1"/>
          </p:nvPr>
        </p:nvSpPr>
        <p:spPr/>
        <p:txBody>
          <a:bodyPr vert="horz" lIns="91440" tIns="45720" rIns="91440" bIns="45720" rtlCol="0" anchor="t">
            <a:normAutofit/>
          </a:bodyPr>
          <a:lstStyle/>
          <a:p>
            <a:r>
              <a:rPr lang="en-GB" dirty="0">
                <a:ea typeface="Calibri"/>
                <a:cs typeface="Calibri"/>
              </a:rPr>
              <a:t>Use our Base image</a:t>
            </a:r>
          </a:p>
          <a:p>
            <a:r>
              <a:rPr lang="en-GB" dirty="0">
                <a:ea typeface="Calibri"/>
                <a:cs typeface="Calibri"/>
              </a:rPr>
              <a:t>Create an application layer on the top of it</a:t>
            </a:r>
          </a:p>
          <a:p>
            <a:r>
              <a:rPr lang="en-GB" dirty="0">
                <a:ea typeface="Calibri"/>
                <a:cs typeface="Calibri"/>
              </a:rPr>
              <a:t>Install a LAMP Stack</a:t>
            </a:r>
          </a:p>
          <a:p>
            <a:r>
              <a:rPr lang="en-GB" dirty="0">
                <a:ea typeface="Calibri"/>
                <a:cs typeface="Calibri"/>
              </a:rPr>
              <a:t>Open up some Ports (EXPOSE)</a:t>
            </a:r>
          </a:p>
          <a:p>
            <a:r>
              <a:rPr lang="en-GB" dirty="0">
                <a:ea typeface="Calibri"/>
                <a:cs typeface="Calibri"/>
              </a:rPr>
              <a:t>Open up some volumes (VOLUME)</a:t>
            </a:r>
          </a:p>
          <a:p>
            <a:r>
              <a:rPr lang="en-GB" dirty="0">
                <a:ea typeface="Calibri"/>
                <a:cs typeface="Calibri"/>
              </a:rPr>
              <a:t>Rebuild our image</a:t>
            </a:r>
          </a:p>
          <a:p>
            <a:r>
              <a:rPr lang="en-GB" dirty="0">
                <a:ea typeface="Calibri"/>
                <a:cs typeface="Calibri"/>
              </a:rPr>
              <a:t>Use it to create a container and Test it</a:t>
            </a:r>
          </a:p>
          <a:p>
            <a:r>
              <a:rPr lang="en-GB" dirty="0">
                <a:ea typeface="Calibri"/>
                <a:cs typeface="Calibri"/>
              </a:rPr>
              <a:t>Push it to Docker Hub</a:t>
            </a:r>
          </a:p>
        </p:txBody>
      </p:sp>
    </p:spTree>
    <p:extLst>
      <p:ext uri="{BB962C8B-B14F-4D97-AF65-F5344CB8AC3E}">
        <p14:creationId xmlns:p14="http://schemas.microsoft.com/office/powerpoint/2010/main" val="78534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EB01-2460-8B49-3896-88E84FA86564}"/>
              </a:ext>
            </a:extLst>
          </p:cNvPr>
          <p:cNvSpPr>
            <a:spLocks noGrp="1"/>
          </p:cNvSpPr>
          <p:nvPr>
            <p:ph type="title"/>
          </p:nvPr>
        </p:nvSpPr>
        <p:spPr/>
        <p:txBody>
          <a:bodyPr/>
          <a:lstStyle/>
          <a:p>
            <a:r>
              <a:rPr lang="en-GB" dirty="0">
                <a:ea typeface="Calibri Light"/>
                <a:cs typeface="Calibri Light"/>
              </a:rPr>
              <a:t>What are we going to do today?</a:t>
            </a:r>
            <a:endParaRPr lang="en-GB" dirty="0"/>
          </a:p>
        </p:txBody>
      </p:sp>
      <p:sp>
        <p:nvSpPr>
          <p:cNvPr id="3" name="Content Placeholder 2">
            <a:extLst>
              <a:ext uri="{FF2B5EF4-FFF2-40B4-BE49-F238E27FC236}">
                <a16:creationId xmlns:a16="http://schemas.microsoft.com/office/drawing/2014/main" id="{93C34988-8D28-2EB5-6052-418EC08A175D}"/>
              </a:ext>
            </a:extLst>
          </p:cNvPr>
          <p:cNvSpPr>
            <a:spLocks noGrp="1"/>
          </p:cNvSpPr>
          <p:nvPr>
            <p:ph idx="1"/>
          </p:nvPr>
        </p:nvSpPr>
        <p:spPr/>
        <p:txBody>
          <a:bodyPr vert="horz" lIns="91440" tIns="45720" rIns="91440" bIns="45720" rtlCol="0" anchor="t">
            <a:normAutofit/>
          </a:bodyPr>
          <a:lstStyle/>
          <a:p>
            <a:r>
              <a:rPr lang="en-GB" dirty="0">
                <a:ea typeface="Calibri"/>
                <a:cs typeface="Calibri"/>
              </a:rPr>
              <a:t>Go over some basic theory</a:t>
            </a:r>
          </a:p>
          <a:p>
            <a:r>
              <a:rPr lang="en-GB" dirty="0">
                <a:ea typeface="Calibri"/>
                <a:cs typeface="Calibri"/>
              </a:rPr>
              <a:t>Understand Docker Use cases</a:t>
            </a:r>
          </a:p>
          <a:p>
            <a:r>
              <a:rPr lang="en-GB" dirty="0">
                <a:ea typeface="Calibri"/>
                <a:cs typeface="Calibri"/>
              </a:rPr>
              <a:t>Build a Docker base image</a:t>
            </a:r>
          </a:p>
          <a:p>
            <a:r>
              <a:rPr lang="en-GB" dirty="0">
                <a:ea typeface="Calibri"/>
                <a:cs typeface="Calibri"/>
              </a:rPr>
              <a:t>Push the Docker Base image to Docker Hub</a:t>
            </a:r>
          </a:p>
          <a:p>
            <a:r>
              <a:rPr lang="en-GB" dirty="0">
                <a:ea typeface="Calibri"/>
                <a:cs typeface="Calibri"/>
              </a:rPr>
              <a:t>Build a LAMP stack using </a:t>
            </a:r>
            <a:r>
              <a:rPr lang="en-GB" dirty="0" err="1">
                <a:ea typeface="Calibri"/>
                <a:cs typeface="Calibri"/>
              </a:rPr>
              <a:t>Dockerfile</a:t>
            </a:r>
            <a:r>
              <a:rPr lang="en-GB" dirty="0">
                <a:ea typeface="Calibri"/>
                <a:cs typeface="Calibri"/>
              </a:rPr>
              <a:t> and out base image</a:t>
            </a:r>
          </a:p>
          <a:p>
            <a:r>
              <a:rPr lang="en-GB" dirty="0">
                <a:ea typeface="Calibri"/>
                <a:cs typeface="Calibri"/>
              </a:rPr>
              <a:t>Test</a:t>
            </a:r>
          </a:p>
          <a:p>
            <a:r>
              <a:rPr lang="en-GB" dirty="0">
                <a:ea typeface="Calibri"/>
                <a:cs typeface="Calibri"/>
              </a:rPr>
              <a:t>Push to Docker Hub</a:t>
            </a:r>
          </a:p>
          <a:p>
            <a:r>
              <a:rPr lang="en-GB" dirty="0">
                <a:ea typeface="Calibri"/>
                <a:cs typeface="Calibri"/>
              </a:rPr>
              <a:t>Get some homework</a:t>
            </a:r>
          </a:p>
        </p:txBody>
      </p:sp>
    </p:spTree>
    <p:extLst>
      <p:ext uri="{BB962C8B-B14F-4D97-AF65-F5344CB8AC3E}">
        <p14:creationId xmlns:p14="http://schemas.microsoft.com/office/powerpoint/2010/main" val="2346211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err="1">
                <a:ea typeface="Calibri Light"/>
                <a:cs typeface="Calibri Light"/>
              </a:rPr>
              <a:t>Dockerfile</a:t>
            </a:r>
            <a:endParaRPr lang="en-US" dirty="0" err="1"/>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1050" dirty="0">
                <a:latin typeface="Consolas"/>
                <a:ea typeface="Cambria"/>
                <a:cs typeface="+mn-lt"/>
              </a:rPr>
              <a:t>FROM </a:t>
            </a:r>
            <a:r>
              <a:rPr lang="en-GB" sz="1050" dirty="0" err="1">
                <a:latin typeface="Consolas"/>
                <a:ea typeface="Cambria"/>
                <a:cs typeface="+mn-lt"/>
              </a:rPr>
              <a:t>davidfield</a:t>
            </a:r>
            <a:r>
              <a:rPr lang="en-GB" sz="1050" dirty="0">
                <a:latin typeface="Consolas"/>
                <a:ea typeface="Cambria"/>
                <a:cs typeface="+mn-lt"/>
              </a:rPr>
              <a:t>/</a:t>
            </a:r>
            <a:r>
              <a:rPr lang="en-GB" sz="1050" dirty="0" err="1">
                <a:latin typeface="Consolas"/>
                <a:ea typeface="Cambria"/>
                <a:cs typeface="+mn-lt"/>
              </a:rPr>
              <a:t>mybaseimage:latest</a:t>
            </a:r>
            <a:endParaRPr lang="en-US" sz="1000" dirty="0" err="1">
              <a:latin typeface="Consolas"/>
              <a:ea typeface="Cambria"/>
            </a:endParaRPr>
          </a:p>
          <a:p>
            <a:pPr>
              <a:buNone/>
            </a:pPr>
            <a:endParaRPr lang="en-GB" sz="1000">
              <a:latin typeface="Consolas"/>
              <a:ea typeface="Cambria"/>
            </a:endParaRPr>
          </a:p>
          <a:p>
            <a:pPr>
              <a:buNone/>
            </a:pPr>
            <a:r>
              <a:rPr lang="en-GB" sz="1050" dirty="0">
                <a:latin typeface="Consolas"/>
                <a:ea typeface="Cambria"/>
                <a:cs typeface="+mn-lt"/>
              </a:rPr>
              <a:t># Install Apache2 and PHP</a:t>
            </a:r>
            <a:endParaRPr lang="en-GB" sz="1000" dirty="0">
              <a:latin typeface="Consolas"/>
              <a:ea typeface="Cambria"/>
            </a:endParaRPr>
          </a:p>
          <a:p>
            <a:pPr>
              <a:buNone/>
            </a:pPr>
            <a:r>
              <a:rPr lang="en-GB" sz="1050" dirty="0">
                <a:latin typeface="Consolas"/>
                <a:ea typeface="Cambria"/>
                <a:cs typeface="+mn-lt"/>
              </a:rPr>
              <a:t>RUN apt-get update &amp;&amp; \</a:t>
            </a:r>
            <a:endParaRPr lang="en-GB" sz="1000" dirty="0">
              <a:latin typeface="Consolas"/>
              <a:ea typeface="Cambria"/>
            </a:endParaRPr>
          </a:p>
          <a:p>
            <a:pPr>
              <a:buNone/>
            </a:pPr>
            <a:r>
              <a:rPr lang="en-GB" sz="1050" dirty="0">
                <a:latin typeface="Consolas"/>
                <a:ea typeface="Cambria"/>
                <a:cs typeface="+mn-lt"/>
              </a:rPr>
              <a:t>    DEBIAN_FRONTEND=noninteractive apt-get install -y apache2 </a:t>
            </a:r>
            <a:r>
              <a:rPr lang="en-GB" sz="1050" dirty="0" err="1">
                <a:latin typeface="Consolas"/>
                <a:ea typeface="Cambria"/>
                <a:cs typeface="+mn-lt"/>
              </a:rPr>
              <a:t>php</a:t>
            </a:r>
            <a:endParaRPr lang="en-GB" sz="1000" dirty="0" err="1">
              <a:latin typeface="Consolas"/>
              <a:ea typeface="Cambria"/>
            </a:endParaRPr>
          </a:p>
          <a:p>
            <a:pPr>
              <a:buNone/>
            </a:pPr>
            <a:endParaRPr lang="en-GB" sz="1000">
              <a:latin typeface="Consolas"/>
              <a:ea typeface="Cambria"/>
            </a:endParaRPr>
          </a:p>
          <a:p>
            <a:pPr>
              <a:buNone/>
            </a:pPr>
            <a:r>
              <a:rPr lang="en-GB" sz="1050" dirty="0">
                <a:latin typeface="Consolas"/>
                <a:ea typeface="Cambria"/>
                <a:cs typeface="+mn-lt"/>
              </a:rPr>
              <a:t># Configure Apache2</a:t>
            </a:r>
            <a:endParaRPr lang="en-GB" sz="1000" dirty="0">
              <a:latin typeface="Consolas"/>
              <a:ea typeface="Cambria"/>
            </a:endParaRPr>
          </a:p>
          <a:p>
            <a:pPr>
              <a:buNone/>
            </a:pPr>
            <a:r>
              <a:rPr lang="en-GB" sz="1050" dirty="0">
                <a:latin typeface="Consolas"/>
                <a:ea typeface="Cambria"/>
                <a:cs typeface="+mn-lt"/>
              </a:rPr>
              <a:t>RUN a2enmod rewrite &amp;&amp; \</a:t>
            </a:r>
            <a:endParaRPr lang="en-GB" sz="1000" dirty="0">
              <a:latin typeface="Consolas"/>
              <a:ea typeface="Cambria"/>
            </a:endParaRPr>
          </a:p>
          <a:p>
            <a:pPr>
              <a:buNone/>
            </a:pPr>
            <a:r>
              <a:rPr lang="en-GB" sz="1050" dirty="0">
                <a:latin typeface="Consolas"/>
                <a:ea typeface="Cambria"/>
                <a:cs typeface="+mn-lt"/>
              </a:rPr>
              <a:t>    </a:t>
            </a:r>
            <a:r>
              <a:rPr lang="en-GB" sz="1050" dirty="0" err="1">
                <a:latin typeface="Consolas"/>
                <a:ea typeface="Cambria"/>
                <a:cs typeface="+mn-lt"/>
              </a:rPr>
              <a:t>sed</a:t>
            </a:r>
            <a:r>
              <a:rPr lang="en-GB" sz="1050" dirty="0">
                <a:latin typeface="Consolas"/>
                <a:ea typeface="Cambria"/>
                <a:cs typeface="+mn-lt"/>
              </a:rPr>
              <a:t> -</a:t>
            </a:r>
            <a:r>
              <a:rPr lang="en-GB" sz="1050" dirty="0" err="1">
                <a:latin typeface="Consolas"/>
                <a:ea typeface="Cambria"/>
                <a:cs typeface="+mn-lt"/>
              </a:rPr>
              <a:t>i</a:t>
            </a:r>
            <a:r>
              <a:rPr lang="en-GB" sz="1050" dirty="0">
                <a:latin typeface="Consolas"/>
                <a:ea typeface="Cambria"/>
                <a:cs typeface="+mn-lt"/>
              </a:rPr>
              <a:t> 's/</a:t>
            </a:r>
            <a:r>
              <a:rPr lang="en-GB" sz="1050" dirty="0" err="1">
                <a:latin typeface="Consolas"/>
                <a:ea typeface="Cambria"/>
                <a:cs typeface="+mn-lt"/>
              </a:rPr>
              <a:t>DocumentRoot</a:t>
            </a:r>
            <a:r>
              <a:rPr lang="en-GB" sz="1050" dirty="0">
                <a:latin typeface="Consolas"/>
                <a:ea typeface="Cambria"/>
                <a:cs typeface="+mn-lt"/>
              </a:rPr>
              <a:t> \/var\/www\/html/</a:t>
            </a:r>
            <a:r>
              <a:rPr lang="en-GB" sz="1050" dirty="0" err="1">
                <a:latin typeface="Consolas"/>
                <a:ea typeface="Cambria"/>
                <a:cs typeface="+mn-lt"/>
              </a:rPr>
              <a:t>DocumentRoot</a:t>
            </a:r>
            <a:r>
              <a:rPr lang="en-GB" sz="1050" dirty="0">
                <a:latin typeface="Consolas"/>
                <a:ea typeface="Cambria"/>
                <a:cs typeface="+mn-lt"/>
              </a:rPr>
              <a:t> \/var\/www\/html/g' /etc/apache2/sites-available/000-default.conf</a:t>
            </a:r>
            <a:endParaRPr lang="en-GB" sz="1000" dirty="0">
              <a:latin typeface="Consolas"/>
              <a:ea typeface="Cambria"/>
            </a:endParaRPr>
          </a:p>
          <a:p>
            <a:pPr>
              <a:buNone/>
            </a:pPr>
            <a:endParaRPr lang="en-GB" sz="1000">
              <a:latin typeface="Consolas"/>
              <a:ea typeface="Cambria"/>
            </a:endParaRPr>
          </a:p>
          <a:p>
            <a:pPr>
              <a:buNone/>
            </a:pPr>
            <a:r>
              <a:rPr lang="en-GB" sz="1050" dirty="0">
                <a:latin typeface="Consolas"/>
                <a:ea typeface="Cambria"/>
                <a:cs typeface="+mn-lt"/>
              </a:rPr>
              <a:t># Expose ports 80 and 443</a:t>
            </a:r>
            <a:endParaRPr lang="en-GB" sz="1000" dirty="0">
              <a:latin typeface="Consolas"/>
              <a:ea typeface="Cambria"/>
            </a:endParaRPr>
          </a:p>
          <a:p>
            <a:pPr>
              <a:buNone/>
            </a:pPr>
            <a:r>
              <a:rPr lang="en-GB" sz="1050" dirty="0">
                <a:latin typeface="Consolas"/>
                <a:ea typeface="Cambria"/>
                <a:cs typeface="+mn-lt"/>
              </a:rPr>
              <a:t>EXPOSE 80 443</a:t>
            </a:r>
            <a:endParaRPr lang="en-GB" sz="1000" dirty="0">
              <a:latin typeface="Consolas"/>
              <a:ea typeface="Cambria"/>
            </a:endParaRPr>
          </a:p>
          <a:p>
            <a:pPr>
              <a:buNone/>
            </a:pPr>
            <a:endParaRPr lang="en-GB" sz="1000">
              <a:latin typeface="Consolas"/>
              <a:ea typeface="Cambria"/>
            </a:endParaRPr>
          </a:p>
          <a:p>
            <a:pPr>
              <a:buNone/>
            </a:pPr>
            <a:r>
              <a:rPr lang="en-GB" sz="1050" dirty="0">
                <a:latin typeface="Consolas"/>
                <a:ea typeface="Cambria"/>
                <a:cs typeface="+mn-lt"/>
              </a:rPr>
              <a:t># Mount volumes for /etc/apache2/sites-enabled, /etc/apache2/sites-available, and /var/www/html</a:t>
            </a:r>
            <a:endParaRPr lang="en-GB" sz="1000" dirty="0">
              <a:latin typeface="Consolas"/>
              <a:ea typeface="Cambria"/>
            </a:endParaRPr>
          </a:p>
          <a:p>
            <a:pPr>
              <a:buNone/>
            </a:pPr>
            <a:r>
              <a:rPr lang="en-GB" sz="1050" dirty="0">
                <a:latin typeface="Consolas"/>
                <a:ea typeface="Cambria"/>
                <a:cs typeface="+mn-lt"/>
              </a:rPr>
              <a:t>VOLUME ["/etc/apache2/sites-enabled", "/etc/apache2/sites-available", "/var/www/html"]</a:t>
            </a:r>
            <a:endParaRPr lang="en-GB" sz="1000" dirty="0">
              <a:latin typeface="Consolas"/>
              <a:ea typeface="Cambria"/>
            </a:endParaRPr>
          </a:p>
          <a:p>
            <a:pPr>
              <a:buNone/>
            </a:pPr>
            <a:endParaRPr lang="en-GB" sz="1000">
              <a:latin typeface="Consolas"/>
              <a:ea typeface="Cambria"/>
            </a:endParaRPr>
          </a:p>
          <a:p>
            <a:pPr>
              <a:buNone/>
            </a:pPr>
            <a:r>
              <a:rPr lang="en-GB" sz="1050" dirty="0">
                <a:latin typeface="Consolas"/>
                <a:ea typeface="Cambria"/>
                <a:cs typeface="+mn-lt"/>
              </a:rPr>
              <a:t># Start Apache2 service</a:t>
            </a:r>
            <a:endParaRPr lang="en-GB" sz="1000" dirty="0">
              <a:latin typeface="Consolas"/>
              <a:ea typeface="Cambria"/>
            </a:endParaRPr>
          </a:p>
          <a:p>
            <a:pPr>
              <a:buNone/>
            </a:pPr>
            <a:r>
              <a:rPr lang="en-GB" sz="1050" dirty="0">
                <a:latin typeface="Consolas"/>
                <a:ea typeface="Cambria"/>
                <a:cs typeface="+mn-lt"/>
              </a:rPr>
              <a:t>CMD service apache2 start &amp;&amp; tail -f /dev/null</a:t>
            </a:r>
            <a:endParaRPr lang="en-GB" sz="1000" dirty="0">
              <a:latin typeface="Consolas"/>
              <a:ea typeface="Cambria"/>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1200329"/>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err="1">
                <a:cs typeface="Calibri"/>
              </a:rPr>
              <a:t>Dockerfile</a:t>
            </a:r>
            <a:r>
              <a:rPr lang="en-GB" b="1" dirty="0">
                <a:cs typeface="Calibri"/>
              </a:rPr>
              <a:t> is slightly more complex</a:t>
            </a:r>
          </a:p>
          <a:p>
            <a:endParaRPr lang="en-GB" b="1" dirty="0">
              <a:ea typeface="Calibri"/>
              <a:cs typeface="Calibri"/>
            </a:endParaRPr>
          </a:p>
          <a:p>
            <a:endParaRPr lang="en-GB" b="1" dirty="0">
              <a:ea typeface="Calibri"/>
              <a:cs typeface="Calibri"/>
            </a:endParaRPr>
          </a:p>
          <a:p>
            <a:r>
              <a:rPr lang="en-GB" b="1" dirty="0">
                <a:ea typeface="Calibri"/>
                <a:cs typeface="Calibri"/>
              </a:rPr>
              <a:t>Lets break it down</a:t>
            </a:r>
          </a:p>
        </p:txBody>
      </p:sp>
    </p:spTree>
    <p:extLst>
      <p:ext uri="{BB962C8B-B14F-4D97-AF65-F5344CB8AC3E}">
        <p14:creationId xmlns:p14="http://schemas.microsoft.com/office/powerpoint/2010/main" val="3949956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err="1">
                <a:ea typeface="Calibri Light"/>
                <a:cs typeface="Calibri Light"/>
              </a:rPr>
              <a:t>Dockerfile</a:t>
            </a:r>
            <a:r>
              <a:rPr lang="en-GB" dirty="0">
                <a:ea typeface="Calibri Light"/>
                <a:cs typeface="Calibri Light"/>
              </a:rPr>
              <a:t> - FROM</a:t>
            </a:r>
            <a:endParaRPr lang="en-US" dirty="0" err="1"/>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1600" dirty="0">
                <a:latin typeface="Consolas"/>
                <a:ea typeface="Cambria"/>
                <a:cs typeface="+mn-lt"/>
              </a:rPr>
              <a:t>FROM </a:t>
            </a:r>
            <a:r>
              <a:rPr lang="en-GB" sz="1600" dirty="0" err="1">
                <a:latin typeface="Consolas"/>
                <a:ea typeface="Cambria"/>
                <a:cs typeface="+mn-lt"/>
              </a:rPr>
              <a:t>davidfield</a:t>
            </a:r>
            <a:r>
              <a:rPr lang="en-GB" sz="1600" dirty="0">
                <a:latin typeface="Consolas"/>
                <a:ea typeface="Cambria"/>
                <a:cs typeface="+mn-lt"/>
              </a:rPr>
              <a:t>/</a:t>
            </a:r>
            <a:r>
              <a:rPr lang="en-GB" sz="1600" dirty="0" err="1">
                <a:latin typeface="Consolas"/>
                <a:ea typeface="Cambria"/>
                <a:cs typeface="+mn-lt"/>
              </a:rPr>
              <a:t>mybaseimage:latest</a:t>
            </a:r>
            <a:endParaRPr lang="en-US" sz="1400" dirty="0" err="1">
              <a:latin typeface="Consolas"/>
              <a:ea typeface="Cambria"/>
            </a:endParaRPr>
          </a:p>
          <a:p>
            <a:pPr>
              <a:buNone/>
            </a:pPr>
            <a:endParaRPr lang="en-GB" sz="1400">
              <a:latin typeface="Consolas"/>
              <a:ea typeface="Cambria"/>
            </a:endParaRPr>
          </a:p>
          <a:p>
            <a:pPr>
              <a:buNone/>
            </a:pPr>
            <a:r>
              <a:rPr lang="en-GB" sz="1600" dirty="0">
                <a:latin typeface="Consolas"/>
                <a:ea typeface="Cambria"/>
                <a:cs typeface="+mn-lt"/>
              </a:rPr>
              <a:t># Install Apache2 and PHP</a:t>
            </a:r>
            <a:endParaRPr lang="en-GB" sz="1400" dirty="0">
              <a:latin typeface="Consolas"/>
              <a:ea typeface="Cambria"/>
            </a:endParaRPr>
          </a:p>
          <a:p>
            <a:pPr>
              <a:buNone/>
            </a:pPr>
            <a:r>
              <a:rPr lang="en-GB" sz="1600" dirty="0">
                <a:latin typeface="Consolas"/>
                <a:ea typeface="Cambria"/>
                <a:cs typeface="+mn-lt"/>
              </a:rPr>
              <a:t>RUN apt-get update &amp;&amp; \</a:t>
            </a:r>
            <a:endParaRPr lang="en-GB" sz="1400" dirty="0">
              <a:latin typeface="Consolas"/>
              <a:ea typeface="Cambria"/>
            </a:endParaRPr>
          </a:p>
          <a:p>
            <a:pPr>
              <a:buNone/>
            </a:pPr>
            <a:r>
              <a:rPr lang="en-GB" sz="1600" dirty="0">
                <a:latin typeface="Consolas"/>
                <a:ea typeface="Cambria"/>
                <a:cs typeface="+mn-lt"/>
              </a:rPr>
              <a:t>    DEBIAN_FRONTEND=noninteractive apt-get install -y apache2 </a:t>
            </a:r>
            <a:r>
              <a:rPr lang="en-GB" sz="1600" dirty="0" err="1">
                <a:latin typeface="Consolas"/>
                <a:ea typeface="Cambria"/>
                <a:cs typeface="+mn-lt"/>
              </a:rPr>
              <a:t>php</a:t>
            </a:r>
            <a:endParaRPr lang="en-GB" sz="1400" dirty="0" err="1">
              <a:latin typeface="Consolas"/>
              <a:ea typeface="Cambria"/>
            </a:endParaRPr>
          </a:p>
          <a:p>
            <a:pPr>
              <a:buNone/>
            </a:pPr>
            <a:endParaRPr lang="en-GB" sz="1400">
              <a:latin typeface="Consolas"/>
              <a:ea typeface="Cambria"/>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4247317"/>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FROM</a:t>
            </a:r>
            <a:endParaRPr lang="en-US">
              <a:ea typeface="Calibri" panose="020F0502020204030204"/>
              <a:cs typeface="Calibri"/>
            </a:endParaRPr>
          </a:p>
          <a:p>
            <a:endParaRPr lang="en-GB" b="1" dirty="0">
              <a:ea typeface="Calibri"/>
              <a:cs typeface="Calibri"/>
            </a:endParaRPr>
          </a:p>
          <a:p>
            <a:endParaRPr lang="en-GB" b="1" dirty="0">
              <a:ea typeface="Calibri"/>
              <a:cs typeface="Calibri"/>
            </a:endParaRPr>
          </a:p>
          <a:p>
            <a:r>
              <a:rPr lang="en-GB" b="1" dirty="0">
                <a:ea typeface="Calibri"/>
                <a:cs typeface="Calibri"/>
              </a:rPr>
              <a:t>This time we use the base image we pushed to Docker hub</a:t>
            </a:r>
          </a:p>
          <a:p>
            <a:endParaRPr lang="en-GB" b="1" dirty="0">
              <a:ea typeface="Calibri"/>
              <a:cs typeface="Calibri"/>
            </a:endParaRPr>
          </a:p>
          <a:p>
            <a:r>
              <a:rPr lang="en-GB" b="1" dirty="0">
                <a:ea typeface="Calibri"/>
                <a:cs typeface="Calibri"/>
              </a:rPr>
              <a:t>RUN</a:t>
            </a:r>
          </a:p>
          <a:p>
            <a:endParaRPr lang="en-GB" b="1" dirty="0">
              <a:ea typeface="Calibri"/>
              <a:cs typeface="Calibri"/>
            </a:endParaRPr>
          </a:p>
          <a:p>
            <a:r>
              <a:rPr lang="en-GB" b="1" dirty="0">
                <a:ea typeface="Calibri"/>
                <a:cs typeface="Calibri"/>
              </a:rPr>
              <a:t>Stringing multiple commands on one line keeping our image </a:t>
            </a:r>
            <a:r>
              <a:rPr lang="en-GB" b="1" err="1">
                <a:ea typeface="Calibri"/>
                <a:cs typeface="Calibri"/>
              </a:rPr>
              <a:t>laters</a:t>
            </a:r>
            <a:r>
              <a:rPr lang="en-GB" b="1" dirty="0">
                <a:ea typeface="Calibri"/>
                <a:cs typeface="Calibri"/>
              </a:rPr>
              <a:t> lowered and saving space on the </a:t>
            </a:r>
            <a:r>
              <a:rPr lang="en-GB" b="1">
                <a:ea typeface="Calibri"/>
                <a:cs typeface="Calibri"/>
              </a:rPr>
              <a:t>image size.</a:t>
            </a:r>
            <a:endParaRPr lang="en-GB" b="1" dirty="0">
              <a:ea typeface="Calibri"/>
              <a:cs typeface="Calibri"/>
            </a:endParaRPr>
          </a:p>
          <a:p>
            <a:endParaRPr lang="en-GB" b="1" dirty="0">
              <a:ea typeface="Calibri"/>
              <a:cs typeface="Calibri"/>
            </a:endParaRPr>
          </a:p>
          <a:p>
            <a:r>
              <a:rPr lang="en-GB" b="1" dirty="0">
                <a:ea typeface="Calibri"/>
                <a:cs typeface="Calibri"/>
              </a:rPr>
              <a:t>Installing updates</a:t>
            </a:r>
          </a:p>
          <a:p>
            <a:r>
              <a:rPr lang="en-GB" b="1" dirty="0">
                <a:ea typeface="Calibri"/>
                <a:cs typeface="Calibri"/>
              </a:rPr>
              <a:t>Installing apache2 and </a:t>
            </a:r>
            <a:r>
              <a:rPr lang="en-GB" b="1" dirty="0" err="1">
                <a:ea typeface="Calibri"/>
                <a:cs typeface="Calibri"/>
              </a:rPr>
              <a:t>php</a:t>
            </a:r>
          </a:p>
        </p:txBody>
      </p:sp>
    </p:spTree>
    <p:extLst>
      <p:ext uri="{BB962C8B-B14F-4D97-AF65-F5344CB8AC3E}">
        <p14:creationId xmlns:p14="http://schemas.microsoft.com/office/powerpoint/2010/main" val="3310935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err="1">
                <a:ea typeface="Calibri Light"/>
                <a:cs typeface="Calibri Light"/>
              </a:rPr>
              <a:t>Dockerfile</a:t>
            </a:r>
            <a:r>
              <a:rPr lang="en-GB" dirty="0">
                <a:ea typeface="Calibri Light"/>
                <a:cs typeface="Calibri Light"/>
              </a:rPr>
              <a:t> - RUN</a:t>
            </a:r>
            <a:endParaRPr lang="en-US" dirty="0" err="1"/>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endParaRPr lang="en-GB" sz="1600" dirty="0">
              <a:latin typeface="Consolas"/>
              <a:ea typeface="Cambria"/>
              <a:cs typeface="Calibri"/>
            </a:endParaRPr>
          </a:p>
          <a:p>
            <a:pPr>
              <a:buNone/>
            </a:pPr>
            <a:endParaRPr lang="en-GB" sz="1400">
              <a:latin typeface="Consolas"/>
              <a:ea typeface="Cambria"/>
            </a:endParaRPr>
          </a:p>
          <a:p>
            <a:pPr>
              <a:buNone/>
            </a:pPr>
            <a:r>
              <a:rPr lang="en-GB" sz="1600" dirty="0">
                <a:latin typeface="Consolas"/>
                <a:ea typeface="Cambria"/>
                <a:cs typeface="+mn-lt"/>
              </a:rPr>
              <a:t># Configure Apache2</a:t>
            </a:r>
            <a:endParaRPr lang="en-GB" sz="1400" dirty="0">
              <a:latin typeface="Consolas"/>
              <a:ea typeface="Cambria"/>
            </a:endParaRPr>
          </a:p>
          <a:p>
            <a:pPr>
              <a:buNone/>
            </a:pPr>
            <a:r>
              <a:rPr lang="en-GB" sz="1600" dirty="0">
                <a:latin typeface="Consolas"/>
                <a:ea typeface="Cambria"/>
                <a:cs typeface="+mn-lt"/>
              </a:rPr>
              <a:t>RUN a2enmod rewrite &amp;&amp; \</a:t>
            </a:r>
            <a:endParaRPr lang="en-GB" sz="1400" dirty="0">
              <a:latin typeface="Consolas"/>
              <a:ea typeface="Cambria"/>
            </a:endParaRPr>
          </a:p>
          <a:p>
            <a:pPr>
              <a:buNone/>
            </a:pPr>
            <a:r>
              <a:rPr lang="en-GB" sz="1600" dirty="0">
                <a:latin typeface="Consolas"/>
                <a:ea typeface="Cambria"/>
                <a:cs typeface="+mn-lt"/>
              </a:rPr>
              <a:t>    </a:t>
            </a:r>
            <a:r>
              <a:rPr lang="en-GB" sz="1600" dirty="0" err="1">
                <a:latin typeface="Consolas"/>
                <a:ea typeface="Cambria"/>
                <a:cs typeface="+mn-lt"/>
              </a:rPr>
              <a:t>sed</a:t>
            </a:r>
            <a:r>
              <a:rPr lang="en-GB" sz="1600" dirty="0">
                <a:latin typeface="Consolas"/>
                <a:ea typeface="Cambria"/>
                <a:cs typeface="+mn-lt"/>
              </a:rPr>
              <a:t> -</a:t>
            </a:r>
            <a:r>
              <a:rPr lang="en-GB" sz="1600" dirty="0" err="1">
                <a:latin typeface="Consolas"/>
                <a:ea typeface="Cambria"/>
                <a:cs typeface="+mn-lt"/>
              </a:rPr>
              <a:t>i</a:t>
            </a:r>
            <a:r>
              <a:rPr lang="en-GB" sz="1600" dirty="0">
                <a:latin typeface="Consolas"/>
                <a:ea typeface="Cambria"/>
                <a:cs typeface="+mn-lt"/>
              </a:rPr>
              <a:t> 's/</a:t>
            </a:r>
            <a:r>
              <a:rPr lang="en-GB" sz="1600" dirty="0" err="1">
                <a:latin typeface="Consolas"/>
                <a:ea typeface="Cambria"/>
                <a:cs typeface="+mn-lt"/>
              </a:rPr>
              <a:t>DocumentRoot</a:t>
            </a:r>
            <a:r>
              <a:rPr lang="en-GB" sz="1600" dirty="0">
                <a:latin typeface="Consolas"/>
                <a:ea typeface="Cambria"/>
                <a:cs typeface="+mn-lt"/>
              </a:rPr>
              <a:t> \/var\/www\/html/</a:t>
            </a:r>
            <a:r>
              <a:rPr lang="en-GB" sz="1600" dirty="0" err="1">
                <a:latin typeface="Consolas"/>
                <a:ea typeface="Cambria"/>
                <a:cs typeface="+mn-lt"/>
              </a:rPr>
              <a:t>DocumentRoot</a:t>
            </a:r>
            <a:r>
              <a:rPr lang="en-GB" sz="1600" dirty="0">
                <a:latin typeface="Consolas"/>
                <a:ea typeface="Cambria"/>
                <a:cs typeface="+mn-lt"/>
              </a:rPr>
              <a:t> \/var\/www\/html/g' /etc/apache2/sites-available/000-default.conf</a:t>
            </a:r>
            <a:endParaRPr lang="en-GB" sz="1400" dirty="0">
              <a:latin typeface="Consolas"/>
              <a:ea typeface="Cambria"/>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2585323"/>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RUN</a:t>
            </a:r>
          </a:p>
          <a:p>
            <a:endParaRPr lang="en-GB" b="1" dirty="0">
              <a:ea typeface="Calibri"/>
              <a:cs typeface="Calibri"/>
            </a:endParaRPr>
          </a:p>
          <a:p>
            <a:r>
              <a:rPr lang="en-GB" b="1" dirty="0">
                <a:ea typeface="Calibri"/>
                <a:cs typeface="Calibri"/>
              </a:rPr>
              <a:t>The Run Syntax allows us to run any command line we would normally run on the OS in the container build</a:t>
            </a:r>
          </a:p>
          <a:p>
            <a:endParaRPr lang="en-GB" b="1" dirty="0">
              <a:ea typeface="Calibri"/>
              <a:cs typeface="Calibri"/>
            </a:endParaRPr>
          </a:p>
          <a:p>
            <a:r>
              <a:rPr lang="en-GB" b="1" dirty="0">
                <a:ea typeface="Calibri"/>
                <a:cs typeface="Calibri"/>
              </a:rPr>
              <a:t>As an example the </a:t>
            </a:r>
            <a:r>
              <a:rPr lang="en-GB" b="1" dirty="0" err="1">
                <a:ea typeface="Calibri"/>
                <a:cs typeface="Calibri"/>
              </a:rPr>
              <a:t>sed</a:t>
            </a:r>
            <a:r>
              <a:rPr lang="en-GB" b="1" dirty="0">
                <a:ea typeface="Calibri"/>
                <a:cs typeface="Calibri"/>
              </a:rPr>
              <a:t> command is changing the Document Root in the 000-default.conf file</a:t>
            </a:r>
          </a:p>
        </p:txBody>
      </p:sp>
    </p:spTree>
    <p:extLst>
      <p:ext uri="{BB962C8B-B14F-4D97-AF65-F5344CB8AC3E}">
        <p14:creationId xmlns:p14="http://schemas.microsoft.com/office/powerpoint/2010/main" val="1596068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err="1">
                <a:ea typeface="Calibri Light"/>
                <a:cs typeface="Calibri Light"/>
              </a:rPr>
              <a:t>Dockerfile</a:t>
            </a:r>
            <a:r>
              <a:rPr lang="en-GB" dirty="0">
                <a:ea typeface="Calibri Light"/>
                <a:cs typeface="Calibri Light"/>
              </a:rPr>
              <a:t> - Expose</a:t>
            </a:r>
            <a:endParaRPr lang="en-US" dirty="0" err="1"/>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endParaRPr lang="en-GB" sz="1050" dirty="0">
              <a:latin typeface="Consolas"/>
              <a:ea typeface="Cambria"/>
              <a:cs typeface="Calibri"/>
            </a:endParaRPr>
          </a:p>
          <a:p>
            <a:pPr>
              <a:buNone/>
            </a:pPr>
            <a:endParaRPr lang="en-GB" sz="1000">
              <a:latin typeface="Consolas"/>
              <a:ea typeface="Cambria"/>
            </a:endParaRPr>
          </a:p>
          <a:p>
            <a:pPr>
              <a:buNone/>
            </a:pPr>
            <a:r>
              <a:rPr lang="en-GB" sz="2000" dirty="0">
                <a:latin typeface="Consolas"/>
                <a:ea typeface="Cambria"/>
                <a:cs typeface="+mn-lt"/>
              </a:rPr>
              <a:t># Expose ports 80 and 443</a:t>
            </a:r>
            <a:endParaRPr lang="en-GB" sz="2000">
              <a:latin typeface="Consolas"/>
              <a:ea typeface="Cambria"/>
            </a:endParaRPr>
          </a:p>
          <a:p>
            <a:pPr>
              <a:buNone/>
            </a:pPr>
            <a:r>
              <a:rPr lang="en-GB" sz="2000" dirty="0">
                <a:latin typeface="Consolas"/>
                <a:ea typeface="Cambria"/>
                <a:cs typeface="+mn-lt"/>
              </a:rPr>
              <a:t>EXPOSE 80 443</a:t>
            </a:r>
            <a:endParaRPr lang="en-GB" sz="2000">
              <a:latin typeface="Consolas"/>
              <a:ea typeface="Cambria"/>
            </a:endParaRPr>
          </a:p>
          <a:p>
            <a:pPr>
              <a:buNone/>
            </a:pPr>
            <a:endParaRPr lang="en-GB" sz="1000">
              <a:latin typeface="Consolas"/>
              <a:ea typeface="Cambria"/>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4247317"/>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Calibri"/>
                <a:cs typeface="Calibri"/>
              </a:rPr>
              <a:t>EXPOSE</a:t>
            </a:r>
          </a:p>
          <a:p>
            <a:endParaRPr lang="en-GB" b="1" dirty="0">
              <a:ea typeface="Calibri"/>
              <a:cs typeface="Calibri"/>
            </a:endParaRPr>
          </a:p>
          <a:p>
            <a:r>
              <a:rPr lang="en-GB" b="1" dirty="0">
                <a:ea typeface="Calibri"/>
                <a:cs typeface="Calibri"/>
              </a:rPr>
              <a:t>If the application you want to run has ports which need exposing to reach it, </a:t>
            </a:r>
            <a:r>
              <a:rPr lang="en-GB" b="1" dirty="0" err="1">
                <a:ea typeface="Calibri"/>
                <a:cs typeface="Calibri"/>
              </a:rPr>
              <a:t>thse</a:t>
            </a:r>
            <a:r>
              <a:rPr lang="en-GB" b="1" dirty="0">
                <a:ea typeface="Calibri"/>
                <a:cs typeface="Calibri"/>
              </a:rPr>
              <a:t> can much like a firewall be exposed (open) from outside the Docker Container.</a:t>
            </a:r>
          </a:p>
          <a:p>
            <a:endParaRPr lang="en-GB" b="1" dirty="0">
              <a:ea typeface="Calibri"/>
              <a:cs typeface="Calibri"/>
            </a:endParaRPr>
          </a:p>
          <a:p>
            <a:r>
              <a:rPr lang="en-GB" b="1" dirty="0">
                <a:ea typeface="Calibri"/>
                <a:cs typeface="Calibri"/>
              </a:rPr>
              <a:t>If we don't do this, then Apache will run, however outside the container we </a:t>
            </a:r>
            <a:r>
              <a:rPr lang="en-GB" b="1" dirty="0" err="1">
                <a:ea typeface="Calibri"/>
                <a:cs typeface="Calibri"/>
              </a:rPr>
              <a:t>con't</a:t>
            </a:r>
            <a:r>
              <a:rPr lang="en-GB" b="1" dirty="0">
                <a:ea typeface="Calibri"/>
                <a:cs typeface="Calibri"/>
              </a:rPr>
              <a:t> be able to view the webpage.</a:t>
            </a:r>
          </a:p>
          <a:p>
            <a:endParaRPr lang="en-GB" b="1" dirty="0">
              <a:ea typeface="Calibri"/>
              <a:cs typeface="Calibri"/>
            </a:endParaRPr>
          </a:p>
          <a:p>
            <a:r>
              <a:rPr lang="en-GB" b="1" dirty="0">
                <a:ea typeface="Calibri"/>
                <a:cs typeface="Calibri"/>
              </a:rPr>
              <a:t>Other examples might be API ports, ssh ports, custom ports</a:t>
            </a:r>
          </a:p>
        </p:txBody>
      </p:sp>
    </p:spTree>
    <p:extLst>
      <p:ext uri="{BB962C8B-B14F-4D97-AF65-F5344CB8AC3E}">
        <p14:creationId xmlns:p14="http://schemas.microsoft.com/office/powerpoint/2010/main" val="1037657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err="1">
                <a:ea typeface="Calibri Light"/>
                <a:cs typeface="Calibri Light"/>
              </a:rPr>
              <a:t>Dockerfile</a:t>
            </a:r>
            <a:r>
              <a:rPr lang="en-GB" dirty="0">
                <a:ea typeface="Calibri Light"/>
                <a:cs typeface="Calibri Light"/>
              </a:rPr>
              <a:t> - VOLUME</a:t>
            </a:r>
            <a:endParaRPr lang="en-US" dirty="0" err="1"/>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endParaRPr lang="en-GB" sz="1050" dirty="0">
              <a:latin typeface="Consolas"/>
              <a:ea typeface="Cambria"/>
              <a:cs typeface="Calibri"/>
            </a:endParaRPr>
          </a:p>
          <a:p>
            <a:pPr>
              <a:buNone/>
            </a:pPr>
            <a:endParaRPr lang="en-GB" sz="1000">
              <a:latin typeface="Consolas"/>
              <a:ea typeface="Cambria"/>
            </a:endParaRPr>
          </a:p>
          <a:p>
            <a:pPr>
              <a:buNone/>
            </a:pPr>
            <a:r>
              <a:rPr lang="en-GB" sz="2000" dirty="0">
                <a:latin typeface="Consolas"/>
                <a:ea typeface="Cambria"/>
                <a:cs typeface="+mn-lt"/>
              </a:rPr>
              <a:t># Mount volumes for /etc/apache2/sites-enabled, /etc/apache2/sites-available, and /var/www/html</a:t>
            </a:r>
            <a:endParaRPr lang="en-GB" sz="2000">
              <a:latin typeface="Consolas"/>
              <a:ea typeface="Cambria"/>
            </a:endParaRPr>
          </a:p>
          <a:p>
            <a:pPr>
              <a:buNone/>
            </a:pPr>
            <a:r>
              <a:rPr lang="en-GB" sz="2000" dirty="0">
                <a:latin typeface="Consolas"/>
                <a:ea typeface="Cambria"/>
                <a:cs typeface="+mn-lt"/>
              </a:rPr>
              <a:t>VOLUME ["/etc/apache2/sites-enabled", "/etc/apache2/sites-available", "/var/www/html"]</a:t>
            </a:r>
            <a:endParaRPr lang="en-GB" sz="2000" dirty="0">
              <a:latin typeface="Consolas"/>
              <a:ea typeface="Cambria"/>
            </a:endParaRPr>
          </a:p>
          <a:p>
            <a:pPr>
              <a:buNone/>
            </a:pPr>
            <a:endParaRPr lang="en-GB" sz="1000">
              <a:latin typeface="Consolas"/>
              <a:ea typeface="Cambria"/>
            </a:endParaRPr>
          </a:p>
          <a:p>
            <a:pPr>
              <a:buNone/>
            </a:pPr>
            <a:endParaRPr lang="en-GB" sz="1050" dirty="0">
              <a:latin typeface="Consolas"/>
              <a:ea typeface="Cambria"/>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590931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VOLUME</a:t>
            </a:r>
          </a:p>
          <a:p>
            <a:endParaRPr lang="en-GB" b="1" dirty="0">
              <a:ea typeface="Calibri"/>
              <a:cs typeface="Calibri"/>
            </a:endParaRPr>
          </a:p>
          <a:p>
            <a:r>
              <a:rPr lang="en-GB" b="1" dirty="0">
                <a:ea typeface="Calibri"/>
                <a:cs typeface="Calibri"/>
              </a:rPr>
              <a:t>Volume like expose provides the outside world access to the filesystem within the container.</a:t>
            </a:r>
          </a:p>
          <a:p>
            <a:endParaRPr lang="en-GB" b="1" dirty="0">
              <a:ea typeface="Calibri"/>
              <a:cs typeface="Calibri"/>
            </a:endParaRPr>
          </a:p>
          <a:p>
            <a:r>
              <a:rPr lang="en-GB" b="1" dirty="0">
                <a:ea typeface="Calibri"/>
                <a:cs typeface="Calibri"/>
              </a:rPr>
              <a:t>Remember, Docker Containers are immutable.</a:t>
            </a:r>
          </a:p>
          <a:p>
            <a:endParaRPr lang="en-GB" b="1" dirty="0">
              <a:ea typeface="Calibri"/>
              <a:cs typeface="Calibri"/>
            </a:endParaRPr>
          </a:p>
          <a:p>
            <a:r>
              <a:rPr lang="en-GB" b="1" dirty="0">
                <a:ea typeface="Calibri"/>
                <a:cs typeface="Calibri"/>
              </a:rPr>
              <a:t>Each time they start, they do so with no data</a:t>
            </a:r>
          </a:p>
          <a:p>
            <a:endParaRPr lang="en-GB" b="1" dirty="0">
              <a:ea typeface="Calibri"/>
              <a:cs typeface="Calibri"/>
            </a:endParaRPr>
          </a:p>
          <a:p>
            <a:r>
              <a:rPr lang="en-GB" b="1" dirty="0">
                <a:ea typeface="Calibri"/>
                <a:cs typeface="Calibri"/>
              </a:rPr>
              <a:t>If you added a whole set of files inside the container to /var/www/html when the container is running.</a:t>
            </a:r>
          </a:p>
          <a:p>
            <a:endParaRPr lang="en-GB" b="1" dirty="0">
              <a:ea typeface="Calibri"/>
              <a:cs typeface="Calibri"/>
            </a:endParaRPr>
          </a:p>
          <a:p>
            <a:r>
              <a:rPr lang="en-GB" b="1" dirty="0">
                <a:ea typeface="Calibri"/>
                <a:cs typeface="Calibri"/>
              </a:rPr>
              <a:t>When the container restarts all the files would be gone</a:t>
            </a:r>
          </a:p>
          <a:p>
            <a:endParaRPr lang="en-GB" b="1" dirty="0">
              <a:ea typeface="Calibri"/>
              <a:cs typeface="Calibri"/>
            </a:endParaRPr>
          </a:p>
          <a:p>
            <a:r>
              <a:rPr lang="en-GB" b="1" dirty="0">
                <a:ea typeface="Calibri"/>
                <a:cs typeface="Calibri"/>
              </a:rPr>
              <a:t>Immutable</a:t>
            </a:r>
          </a:p>
        </p:txBody>
      </p:sp>
    </p:spTree>
    <p:extLst>
      <p:ext uri="{BB962C8B-B14F-4D97-AF65-F5344CB8AC3E}">
        <p14:creationId xmlns:p14="http://schemas.microsoft.com/office/powerpoint/2010/main" val="3586971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err="1">
                <a:ea typeface="Calibri Light"/>
                <a:cs typeface="Calibri Light"/>
              </a:rPr>
              <a:t>Dockerfile</a:t>
            </a:r>
            <a:r>
              <a:rPr lang="en-GB" dirty="0">
                <a:ea typeface="Calibri Light"/>
                <a:cs typeface="Calibri Light"/>
              </a:rPr>
              <a:t> - CMD</a:t>
            </a:r>
            <a:endParaRPr lang="en-US" dirty="0" err="1"/>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endParaRPr lang="en-GB" sz="1800">
              <a:latin typeface="Consolas"/>
              <a:ea typeface="Cambria"/>
            </a:endParaRPr>
          </a:p>
          <a:p>
            <a:pPr>
              <a:buNone/>
            </a:pPr>
            <a:r>
              <a:rPr lang="en-GB" sz="2000" dirty="0">
                <a:latin typeface="Consolas"/>
                <a:ea typeface="Cambria"/>
                <a:cs typeface="+mn-lt"/>
              </a:rPr>
              <a:t># Start Apache2 service</a:t>
            </a:r>
            <a:endParaRPr lang="en-GB" sz="1800" dirty="0">
              <a:latin typeface="Consolas"/>
              <a:ea typeface="Cambria"/>
            </a:endParaRPr>
          </a:p>
          <a:p>
            <a:pPr>
              <a:buNone/>
            </a:pPr>
            <a:r>
              <a:rPr lang="en-GB" sz="2000" dirty="0">
                <a:latin typeface="Consolas"/>
                <a:ea typeface="Cambria"/>
                <a:cs typeface="+mn-lt"/>
              </a:rPr>
              <a:t>CMD service apache2 start &amp;&amp; tail -f /dev/null</a:t>
            </a:r>
            <a:endParaRPr lang="en-GB" sz="1800" dirty="0">
              <a:latin typeface="Consolas"/>
              <a:ea typeface="Cambria"/>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5632311"/>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CMD</a:t>
            </a:r>
          </a:p>
          <a:p>
            <a:endParaRPr lang="en-GB" b="1" dirty="0">
              <a:ea typeface="Calibri"/>
              <a:cs typeface="Calibri"/>
            </a:endParaRPr>
          </a:p>
          <a:p>
            <a:r>
              <a:rPr lang="en-GB" b="1" dirty="0" err="1">
                <a:ea typeface="Calibri"/>
                <a:cs typeface="Calibri"/>
              </a:rPr>
              <a:t>Whats</a:t>
            </a:r>
            <a:r>
              <a:rPr lang="en-GB" b="1" dirty="0">
                <a:ea typeface="Calibri"/>
                <a:cs typeface="Calibri"/>
              </a:rPr>
              <a:t> the difference between RUN and CMD?</a:t>
            </a:r>
          </a:p>
          <a:p>
            <a:endParaRPr lang="en-GB" b="1" dirty="0">
              <a:ea typeface="Calibri"/>
              <a:cs typeface="Calibri"/>
            </a:endParaRPr>
          </a:p>
          <a:p>
            <a:r>
              <a:rPr lang="en-GB" sz="1500">
                <a:solidFill>
                  <a:srgbClr val="040C28"/>
                </a:solidFill>
                <a:ea typeface="+mn-lt"/>
                <a:cs typeface="+mn-lt"/>
              </a:rPr>
              <a:t>RUN is used to execute commands during the build process of a Docker image, while CMD is used to specify the default command to run when a Docker container is started from the image</a:t>
            </a:r>
            <a:r>
              <a:rPr lang="en-GB" sz="1500">
                <a:solidFill>
                  <a:srgbClr val="202124"/>
                </a:solidFill>
                <a:ea typeface="+mn-lt"/>
                <a:cs typeface="+mn-lt"/>
              </a:rPr>
              <a:t>.</a:t>
            </a:r>
            <a:endParaRPr lang="en-GB">
              <a:ea typeface="+mn-lt"/>
              <a:cs typeface="+mn-lt"/>
            </a:endParaRPr>
          </a:p>
          <a:p>
            <a:endParaRPr lang="en-GB" sz="1500" dirty="0">
              <a:solidFill>
                <a:srgbClr val="202124"/>
              </a:solidFill>
              <a:ea typeface="+mn-lt"/>
              <a:cs typeface="+mn-lt"/>
            </a:endParaRPr>
          </a:p>
          <a:p>
            <a:r>
              <a:rPr lang="en-GB" sz="1500" b="1" dirty="0">
                <a:solidFill>
                  <a:srgbClr val="202124"/>
                </a:solidFill>
                <a:ea typeface="+mn-lt"/>
                <a:cs typeface="+mn-lt"/>
              </a:rPr>
              <a:t>What is this doing?</a:t>
            </a:r>
          </a:p>
          <a:p>
            <a:endParaRPr lang="en-GB" sz="1500" dirty="0">
              <a:solidFill>
                <a:srgbClr val="202124"/>
              </a:solidFill>
              <a:ea typeface="+mn-lt"/>
              <a:cs typeface="+mn-lt"/>
            </a:endParaRPr>
          </a:p>
          <a:p>
            <a:r>
              <a:rPr lang="en-GB" sz="1500">
                <a:solidFill>
                  <a:srgbClr val="202124"/>
                </a:solidFill>
                <a:ea typeface="+mn-lt"/>
                <a:cs typeface="+mn-lt"/>
              </a:rPr>
              <a:t>When the resulting container starts</a:t>
            </a:r>
          </a:p>
          <a:p>
            <a:r>
              <a:rPr lang="en-GB" sz="1500" dirty="0">
                <a:solidFill>
                  <a:srgbClr val="202124"/>
                </a:solidFill>
                <a:ea typeface="+mn-lt"/>
                <a:cs typeface="+mn-lt"/>
              </a:rPr>
              <a:t>apache2 will start</a:t>
            </a:r>
          </a:p>
          <a:p>
            <a:r>
              <a:rPr lang="en-GB" sz="1500" dirty="0">
                <a:solidFill>
                  <a:srgbClr val="202124"/>
                </a:solidFill>
                <a:ea typeface="Calibri"/>
                <a:cs typeface="Calibri"/>
              </a:rPr>
              <a:t>tail –f /dev/null will run in the background</a:t>
            </a:r>
          </a:p>
          <a:p>
            <a:endParaRPr lang="en-GB" sz="1500" dirty="0">
              <a:solidFill>
                <a:srgbClr val="202124"/>
              </a:solidFill>
              <a:ea typeface="Calibri"/>
              <a:cs typeface="Calibri"/>
            </a:endParaRPr>
          </a:p>
          <a:p>
            <a:r>
              <a:rPr lang="en-GB" sz="1500" dirty="0">
                <a:solidFill>
                  <a:srgbClr val="202124"/>
                </a:solidFill>
                <a:ea typeface="Calibri"/>
                <a:cs typeface="Calibri"/>
              </a:rPr>
              <a:t>Why tail?</a:t>
            </a:r>
          </a:p>
          <a:p>
            <a:r>
              <a:rPr lang="en-GB" sz="1500" dirty="0">
                <a:solidFill>
                  <a:srgbClr val="202124"/>
                </a:solidFill>
                <a:ea typeface="Calibri"/>
                <a:cs typeface="Calibri"/>
              </a:rPr>
              <a:t>Once a Docker container has spun up, it will execute what it has been told to run, then shut down, running tail </a:t>
            </a:r>
            <a:r>
              <a:rPr lang="en-GB" sz="1500" err="1">
                <a:solidFill>
                  <a:srgbClr val="202124"/>
                </a:solidFill>
                <a:ea typeface="Calibri"/>
                <a:cs typeface="Calibri"/>
              </a:rPr>
              <a:t>indefinatly</a:t>
            </a:r>
            <a:r>
              <a:rPr lang="en-GB" sz="1500" dirty="0">
                <a:solidFill>
                  <a:srgbClr val="202124"/>
                </a:solidFill>
                <a:ea typeface="Calibri"/>
                <a:cs typeface="Calibri"/>
              </a:rPr>
              <a:t> in the background keeps the </a:t>
            </a:r>
            <a:r>
              <a:rPr lang="en-GB" sz="1500" err="1">
                <a:solidFill>
                  <a:srgbClr val="202124"/>
                </a:solidFill>
                <a:ea typeface="Calibri"/>
                <a:cs typeface="Calibri"/>
              </a:rPr>
              <a:t>contrainer</a:t>
            </a:r>
            <a:r>
              <a:rPr lang="en-GB" sz="1500">
                <a:solidFill>
                  <a:srgbClr val="202124"/>
                </a:solidFill>
                <a:ea typeface="Calibri"/>
                <a:cs typeface="Calibri"/>
              </a:rPr>
              <a:t> running.</a:t>
            </a:r>
          </a:p>
          <a:p>
            <a:endParaRPr lang="en-GB" sz="1500" dirty="0">
              <a:solidFill>
                <a:srgbClr val="202124"/>
              </a:solidFill>
              <a:ea typeface="Calibri"/>
              <a:cs typeface="Calibri"/>
            </a:endParaRPr>
          </a:p>
        </p:txBody>
      </p:sp>
    </p:spTree>
    <p:extLst>
      <p:ext uri="{BB962C8B-B14F-4D97-AF65-F5344CB8AC3E}">
        <p14:creationId xmlns:p14="http://schemas.microsoft.com/office/powerpoint/2010/main" val="953172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Build it</a:t>
            </a:r>
            <a:endParaRPr lang="en-US" dirty="0"/>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3200" dirty="0">
                <a:latin typeface="Consolas"/>
                <a:ea typeface="+mn-lt"/>
                <a:cs typeface="+mn-lt"/>
              </a:rPr>
              <a:t>docker build -t my-apache-server:1.0.0 .</a:t>
            </a:r>
            <a:endParaRPr lang="en-US" sz="3200" dirty="0">
              <a:latin typeface="Consolas"/>
              <a:ea typeface="Calibri"/>
              <a:cs typeface="Calibri"/>
            </a:endParaRPr>
          </a:p>
          <a:p>
            <a:pPr>
              <a:buNone/>
            </a:pPr>
            <a:endParaRPr lang="en-GB" sz="3200" dirty="0">
              <a:latin typeface="Consolas"/>
              <a:ea typeface="Calibri"/>
              <a:cs typeface="Calibri"/>
            </a:endParaRPr>
          </a:p>
          <a:p>
            <a:pPr>
              <a:buNone/>
            </a:pPr>
            <a:endParaRPr lang="en-GB" sz="3200" dirty="0">
              <a:latin typeface="Consolas"/>
              <a:ea typeface="Calibri"/>
              <a:cs typeface="Calibri"/>
            </a:endParaRPr>
          </a:p>
          <a:p>
            <a:pPr>
              <a:buNone/>
            </a:pPr>
            <a:endParaRPr lang="en-GB" sz="3200" dirty="0">
              <a:latin typeface="Consolas"/>
              <a:ea typeface="Calibri"/>
              <a:cs typeface="Calibri"/>
            </a:endParaRPr>
          </a:p>
          <a:p>
            <a:pPr>
              <a:buNone/>
            </a:pPr>
            <a:r>
              <a:rPr lang="en-GB" sz="3200" dirty="0">
                <a:latin typeface="Consolas"/>
                <a:ea typeface="Calibri"/>
                <a:cs typeface="Calibri"/>
              </a:rPr>
              <a:t>docker image ls</a:t>
            </a:r>
          </a:p>
          <a:p>
            <a:pPr>
              <a:buNone/>
            </a:pPr>
            <a:endParaRPr lang="en-GB" sz="1800" dirty="0">
              <a:latin typeface="Consolas"/>
              <a:ea typeface="Calibri"/>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590931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err="1">
                <a:ea typeface="Calibri"/>
                <a:cs typeface="Calibri"/>
              </a:rPr>
              <a:t>sudo</a:t>
            </a:r>
            <a:endParaRPr lang="en-GB" b="1">
              <a:ea typeface="Calibri"/>
              <a:cs typeface="Calibri"/>
            </a:endParaRPr>
          </a:p>
          <a:p>
            <a:endParaRPr lang="en-GB" dirty="0">
              <a:ea typeface="Calibri"/>
              <a:cs typeface="Calibri"/>
            </a:endParaRPr>
          </a:p>
          <a:p>
            <a:r>
              <a:rPr lang="en-GB" dirty="0">
                <a:ea typeface="Calibri"/>
                <a:cs typeface="Calibri"/>
              </a:rPr>
              <a:t>Run docker commands as </a:t>
            </a:r>
            <a:r>
              <a:rPr lang="en-GB" dirty="0" err="1">
                <a:ea typeface="Calibri"/>
                <a:cs typeface="Calibri"/>
              </a:rPr>
              <a:t>sudo</a:t>
            </a:r>
            <a:endParaRPr lang="en-GB" dirty="0">
              <a:ea typeface="Calibri"/>
              <a:cs typeface="Calibri"/>
            </a:endParaRPr>
          </a:p>
          <a:p>
            <a:endParaRPr lang="en-GB" dirty="0">
              <a:ea typeface="Calibri"/>
              <a:cs typeface="Calibri"/>
            </a:endParaRPr>
          </a:p>
          <a:p>
            <a:r>
              <a:rPr lang="en-GB" b="1" dirty="0">
                <a:ea typeface="Calibri"/>
                <a:cs typeface="Calibri"/>
              </a:rPr>
              <a:t>Docker build</a:t>
            </a:r>
          </a:p>
          <a:p>
            <a:endParaRPr lang="en-GB" dirty="0">
              <a:ea typeface="Calibri"/>
              <a:cs typeface="Calibri"/>
            </a:endParaRPr>
          </a:p>
          <a:p>
            <a:r>
              <a:rPr lang="en-GB" dirty="0">
                <a:ea typeface="Calibri"/>
                <a:cs typeface="Calibri"/>
              </a:rPr>
              <a:t>-t is a tag, name of the image</a:t>
            </a:r>
          </a:p>
          <a:p>
            <a:endParaRPr lang="en-GB" dirty="0">
              <a:ea typeface="Calibri"/>
              <a:cs typeface="Calibri"/>
            </a:endParaRPr>
          </a:p>
          <a:p>
            <a:r>
              <a:rPr lang="en-GB" dirty="0">
                <a:ea typeface="Calibri"/>
                <a:cs typeface="Calibri"/>
              </a:rPr>
              <a:t>The . Is the local directory</a:t>
            </a:r>
          </a:p>
          <a:p>
            <a:endParaRPr lang="en-GB" b="1" dirty="0">
              <a:ea typeface="Calibri"/>
              <a:cs typeface="Calibri"/>
            </a:endParaRPr>
          </a:p>
          <a:p>
            <a:r>
              <a:rPr lang="en-GB" b="1" dirty="0">
                <a:ea typeface="Calibri"/>
                <a:cs typeface="Calibri"/>
              </a:rPr>
              <a:t>What's going to happen?</a:t>
            </a:r>
          </a:p>
          <a:p>
            <a:endParaRPr lang="en-GB" dirty="0">
              <a:ea typeface="Calibri"/>
              <a:cs typeface="Calibri"/>
            </a:endParaRPr>
          </a:p>
          <a:p>
            <a:pPr marL="285750" indent="-285750">
              <a:buFont typeface="Arial"/>
              <a:buChar char="•"/>
            </a:pPr>
            <a:r>
              <a:rPr lang="en-GB" dirty="0">
                <a:ea typeface="Calibri"/>
                <a:cs typeface="Calibri"/>
              </a:rPr>
              <a:t>Docker is going to parse the </a:t>
            </a:r>
            <a:r>
              <a:rPr lang="en-GB" dirty="0" err="1">
                <a:ea typeface="Calibri"/>
                <a:cs typeface="Calibri"/>
              </a:rPr>
              <a:t>Dockerfile</a:t>
            </a:r>
            <a:endParaRPr lang="en-GB">
              <a:ea typeface="Calibri"/>
              <a:cs typeface="Calibri"/>
            </a:endParaRPr>
          </a:p>
          <a:p>
            <a:pPr marL="285750" indent="-285750">
              <a:buFont typeface="Arial"/>
              <a:buChar char="•"/>
            </a:pPr>
            <a:r>
              <a:rPr lang="en-GB" dirty="0">
                <a:ea typeface="Calibri"/>
                <a:cs typeface="Calibri"/>
              </a:rPr>
              <a:t>The </a:t>
            </a:r>
            <a:r>
              <a:rPr lang="en-GB" dirty="0" err="1">
                <a:ea typeface="Calibri"/>
                <a:cs typeface="Calibri"/>
              </a:rPr>
              <a:t>ubuntu:latest</a:t>
            </a:r>
            <a:r>
              <a:rPr lang="en-GB" dirty="0">
                <a:ea typeface="Calibri"/>
                <a:cs typeface="Calibri"/>
              </a:rPr>
              <a:t> image will be pulled down from Docker Hub</a:t>
            </a:r>
          </a:p>
          <a:p>
            <a:pPr marL="285750" indent="-285750">
              <a:buFont typeface="Arial"/>
              <a:buChar char="•"/>
            </a:pPr>
            <a:r>
              <a:rPr lang="en-GB" dirty="0">
                <a:ea typeface="Calibri"/>
                <a:cs typeface="Calibri"/>
              </a:rPr>
              <a:t>The Ubuntu image </a:t>
            </a:r>
            <a:r>
              <a:rPr lang="en-GB" dirty="0" err="1">
                <a:ea typeface="Calibri"/>
                <a:cs typeface="Calibri"/>
              </a:rPr>
              <a:t>wil</a:t>
            </a:r>
            <a:r>
              <a:rPr lang="en-GB" dirty="0">
                <a:ea typeface="Calibri"/>
                <a:cs typeface="Calibri"/>
              </a:rPr>
              <a:t> be run</a:t>
            </a:r>
          </a:p>
          <a:p>
            <a:pPr marL="285750" indent="-285750">
              <a:buFont typeface="Arial"/>
              <a:buChar char="•"/>
            </a:pPr>
            <a:r>
              <a:rPr lang="en-GB" dirty="0">
                <a:ea typeface="Calibri"/>
                <a:cs typeface="Calibri"/>
              </a:rPr>
              <a:t>The Apt commands will be executed</a:t>
            </a:r>
          </a:p>
          <a:p>
            <a:pPr marL="285750" indent="-285750">
              <a:buFont typeface="Arial"/>
              <a:buChar char="•"/>
            </a:pPr>
            <a:r>
              <a:rPr lang="en-GB" dirty="0">
                <a:ea typeface="Calibri"/>
                <a:cs typeface="Calibri"/>
              </a:rPr>
              <a:t>This will be wrapped as a new image called my-docker-image</a:t>
            </a:r>
          </a:p>
        </p:txBody>
      </p:sp>
    </p:spTree>
    <p:extLst>
      <p:ext uri="{BB962C8B-B14F-4D97-AF65-F5344CB8AC3E}">
        <p14:creationId xmlns:p14="http://schemas.microsoft.com/office/powerpoint/2010/main" val="4287062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Run it</a:t>
            </a:r>
            <a:endParaRPr lang="en-US" dirty="0"/>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3200" dirty="0">
                <a:ea typeface="+mn-lt"/>
                <a:cs typeface="+mn-lt"/>
              </a:rPr>
              <a:t>docker run –d -p 80:80 -p 443:443 -v /opt/docker/sites-enabled:/etc/apache2/sites-enabled -v /opt/docker/sites-available:/etc/apache2/sites-available -v /opt/docker/html:/var/www/html </a:t>
            </a:r>
            <a:r>
              <a:rPr lang="en-GB" sz="3200" dirty="0">
                <a:latin typeface="Consolas"/>
                <a:ea typeface="+mn-lt"/>
                <a:cs typeface="+mn-lt"/>
              </a:rPr>
              <a:t>my-apache-server:1.0.0</a:t>
            </a:r>
            <a:endParaRPr lang="en-US" dirty="0" err="1"/>
          </a:p>
          <a:p>
            <a:pPr>
              <a:buNone/>
            </a:pPr>
            <a:endParaRPr lang="en-GB" sz="1800" dirty="0">
              <a:latin typeface="Consolas"/>
              <a:ea typeface="Calibri"/>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341632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Calibri"/>
                <a:cs typeface="Calibri"/>
              </a:rPr>
              <a:t>docker run</a:t>
            </a:r>
          </a:p>
          <a:p>
            <a:endParaRPr lang="en-GB" b="1" dirty="0">
              <a:ea typeface="Calibri"/>
              <a:cs typeface="Calibri"/>
            </a:endParaRPr>
          </a:p>
          <a:p>
            <a:r>
              <a:rPr lang="en-GB" b="1" dirty="0">
                <a:ea typeface="Calibri"/>
                <a:cs typeface="Calibri"/>
              </a:rPr>
              <a:t>This is how we turn the image we just created into a docker container.</a:t>
            </a:r>
          </a:p>
          <a:p>
            <a:endParaRPr lang="en-GB" b="1" dirty="0">
              <a:ea typeface="Calibri"/>
              <a:cs typeface="Calibri"/>
            </a:endParaRPr>
          </a:p>
          <a:p>
            <a:r>
              <a:rPr lang="en-GB" b="1" dirty="0">
                <a:ea typeface="Calibri"/>
                <a:cs typeface="Calibri"/>
              </a:rPr>
              <a:t>Imagine you've installed Windows on a PC hard disk</a:t>
            </a:r>
          </a:p>
          <a:p>
            <a:endParaRPr lang="en-GB" b="1" dirty="0">
              <a:ea typeface="Calibri"/>
              <a:cs typeface="Calibri"/>
            </a:endParaRPr>
          </a:p>
          <a:p>
            <a:r>
              <a:rPr lang="en-GB" b="1" dirty="0">
                <a:ea typeface="Calibri"/>
                <a:cs typeface="Calibri"/>
              </a:rPr>
              <a:t>This is the bit where we turn it on and run it</a:t>
            </a:r>
          </a:p>
          <a:p>
            <a:endParaRPr lang="en-GB" b="1" dirty="0">
              <a:ea typeface="Calibri"/>
              <a:cs typeface="Calibri"/>
            </a:endParaRPr>
          </a:p>
          <a:p>
            <a:r>
              <a:rPr lang="en-GB" b="1" dirty="0">
                <a:ea typeface="Calibri"/>
                <a:cs typeface="Calibri"/>
              </a:rPr>
              <a:t>Lets break this command down</a:t>
            </a:r>
          </a:p>
        </p:txBody>
      </p:sp>
    </p:spTree>
    <p:extLst>
      <p:ext uri="{BB962C8B-B14F-4D97-AF65-F5344CB8AC3E}">
        <p14:creationId xmlns:p14="http://schemas.microsoft.com/office/powerpoint/2010/main" val="2781958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Run it - Explained</a:t>
            </a:r>
            <a:endParaRPr lang="en-US" dirty="0"/>
          </a:p>
        </p:txBody>
      </p:sp>
      <p:graphicFrame>
        <p:nvGraphicFramePr>
          <p:cNvPr id="5" name="Table 4">
            <a:extLst>
              <a:ext uri="{FF2B5EF4-FFF2-40B4-BE49-F238E27FC236}">
                <a16:creationId xmlns:a16="http://schemas.microsoft.com/office/drawing/2014/main" id="{98356750-99D7-7A2F-6168-2563C0C85792}"/>
              </a:ext>
            </a:extLst>
          </p:cNvPr>
          <p:cNvGraphicFramePr>
            <a:graphicFrameLocks noGrp="1"/>
          </p:cNvGraphicFramePr>
          <p:nvPr>
            <p:extLst>
              <p:ext uri="{D42A27DB-BD31-4B8C-83A1-F6EECF244321}">
                <p14:modId xmlns:p14="http://schemas.microsoft.com/office/powerpoint/2010/main" val="2693667879"/>
              </p:ext>
            </p:extLst>
          </p:nvPr>
        </p:nvGraphicFramePr>
        <p:xfrm>
          <a:off x="190499" y="1374320"/>
          <a:ext cx="11801790" cy="5335632"/>
        </p:xfrm>
        <a:graphic>
          <a:graphicData uri="http://schemas.openxmlformats.org/drawingml/2006/table">
            <a:tbl>
              <a:tblPr firstRow="1" bandRow="1">
                <a:tableStyleId>{5C22544A-7EE6-4342-B048-85BDC9FD1C3A}</a:tableStyleId>
              </a:tblPr>
              <a:tblGrid>
                <a:gridCol w="4177392">
                  <a:extLst>
                    <a:ext uri="{9D8B030D-6E8A-4147-A177-3AD203B41FA5}">
                      <a16:colId xmlns:a16="http://schemas.microsoft.com/office/drawing/2014/main" val="1306160600"/>
                    </a:ext>
                  </a:extLst>
                </a:gridCol>
                <a:gridCol w="7624398">
                  <a:extLst>
                    <a:ext uri="{9D8B030D-6E8A-4147-A177-3AD203B41FA5}">
                      <a16:colId xmlns:a16="http://schemas.microsoft.com/office/drawing/2014/main" val="2991295133"/>
                    </a:ext>
                  </a:extLst>
                </a:gridCol>
              </a:tblGrid>
              <a:tr h="367392">
                <a:tc>
                  <a:txBody>
                    <a:bodyPr/>
                    <a:lstStyle/>
                    <a:p>
                      <a:r>
                        <a:rPr lang="en-GB" dirty="0"/>
                        <a:t>Command</a:t>
                      </a:r>
                    </a:p>
                  </a:txBody>
                  <a:tcPr/>
                </a:tc>
                <a:tc>
                  <a:txBody>
                    <a:bodyPr/>
                    <a:lstStyle/>
                    <a:p>
                      <a:r>
                        <a:rPr lang="en-GB" dirty="0"/>
                        <a:t>What's it doing?</a:t>
                      </a:r>
                    </a:p>
                  </a:txBody>
                  <a:tcPr/>
                </a:tc>
                <a:extLst>
                  <a:ext uri="{0D108BD9-81ED-4DB2-BD59-A6C34878D82A}">
                    <a16:rowId xmlns:a16="http://schemas.microsoft.com/office/drawing/2014/main" val="527734240"/>
                  </a:ext>
                </a:extLst>
              </a:tr>
              <a:tr h="370839">
                <a:tc>
                  <a:txBody>
                    <a:bodyPr/>
                    <a:lstStyle/>
                    <a:p>
                      <a:pPr lvl="0">
                        <a:buNone/>
                      </a:pPr>
                      <a:r>
                        <a:rPr lang="en-GB" sz="2000" b="0" i="0" u="none" strike="noStrike" noProof="0" dirty="0">
                          <a:solidFill>
                            <a:srgbClr val="000000"/>
                          </a:solidFill>
                          <a:latin typeface="Calibri"/>
                        </a:rPr>
                        <a:t>-d</a:t>
                      </a:r>
                    </a:p>
                  </a:txBody>
                  <a:tcPr/>
                </a:tc>
                <a:tc>
                  <a:txBody>
                    <a:bodyPr/>
                    <a:lstStyle/>
                    <a:p>
                      <a:pPr lvl="0">
                        <a:buNone/>
                      </a:pPr>
                      <a:r>
                        <a:rPr lang="en-GB" sz="1800" dirty="0"/>
                        <a:t>This runs the docker container detached from the command, without it, the container will run until you Ctrl-C and kill the docker command</a:t>
                      </a:r>
                    </a:p>
                  </a:txBody>
                  <a:tcPr/>
                </a:tc>
                <a:extLst>
                  <a:ext uri="{0D108BD9-81ED-4DB2-BD59-A6C34878D82A}">
                    <a16:rowId xmlns:a16="http://schemas.microsoft.com/office/drawing/2014/main" val="3603474666"/>
                  </a:ext>
                </a:extLst>
              </a:tr>
              <a:tr h="370840">
                <a:tc>
                  <a:txBody>
                    <a:bodyPr/>
                    <a:lstStyle/>
                    <a:p>
                      <a:pPr lvl="0">
                        <a:buNone/>
                      </a:pPr>
                      <a:r>
                        <a:rPr lang="en-GB" sz="2000" b="0" i="0" u="none" strike="noStrike" noProof="0" dirty="0">
                          <a:solidFill>
                            <a:srgbClr val="000000"/>
                          </a:solidFill>
                          <a:latin typeface="Calibri"/>
                        </a:rPr>
                        <a:t>-p 80:80</a:t>
                      </a:r>
                      <a:endParaRPr lang="en-US" sz="2000"/>
                    </a:p>
                  </a:txBody>
                  <a:tcPr/>
                </a:tc>
                <a:tc>
                  <a:txBody>
                    <a:bodyPr/>
                    <a:lstStyle/>
                    <a:p>
                      <a:r>
                        <a:rPr lang="en-GB" sz="1800" dirty="0"/>
                        <a:t>This is </a:t>
                      </a:r>
                      <a:r>
                        <a:rPr lang="en-GB" sz="1800" dirty="0" err="1"/>
                        <a:t>mappping</a:t>
                      </a:r>
                      <a:r>
                        <a:rPr lang="en-GB" sz="1800" dirty="0"/>
                        <a:t> the TCP port on the computer to the TCP Port inside the container. Left Outside, Right inside</a:t>
                      </a:r>
                    </a:p>
                    <a:p>
                      <a:pPr lvl="0">
                        <a:buNone/>
                      </a:pPr>
                      <a:r>
                        <a:rPr lang="en-GB" sz="1800" dirty="0"/>
                        <a:t>I could use –p 8080:80 if my computer was already running something on port 80</a:t>
                      </a:r>
                    </a:p>
                  </a:txBody>
                  <a:tcPr/>
                </a:tc>
                <a:extLst>
                  <a:ext uri="{0D108BD9-81ED-4DB2-BD59-A6C34878D82A}">
                    <a16:rowId xmlns:a16="http://schemas.microsoft.com/office/drawing/2014/main" val="2234095596"/>
                  </a:ext>
                </a:extLst>
              </a:tr>
              <a:tr h="370840">
                <a:tc>
                  <a:txBody>
                    <a:bodyPr/>
                    <a:lstStyle/>
                    <a:p>
                      <a:pPr lvl="0">
                        <a:buNone/>
                      </a:pPr>
                      <a:r>
                        <a:rPr lang="en-GB" sz="2000" b="0" i="0" u="none" strike="noStrike" noProof="0" dirty="0">
                          <a:solidFill>
                            <a:srgbClr val="000000"/>
                          </a:solidFill>
                          <a:latin typeface="Calibri"/>
                        </a:rPr>
                        <a:t>-p 443:443</a:t>
                      </a:r>
                      <a:endParaRPr lang="en-US" sz="2000"/>
                    </a:p>
                  </a:txBody>
                  <a:tcPr/>
                </a:tc>
                <a:tc>
                  <a:txBody>
                    <a:bodyPr/>
                    <a:lstStyle/>
                    <a:p>
                      <a:r>
                        <a:rPr lang="en-GB" sz="1800" dirty="0"/>
                        <a:t>Another port mapping</a:t>
                      </a:r>
                    </a:p>
                  </a:txBody>
                  <a:tcPr/>
                </a:tc>
                <a:extLst>
                  <a:ext uri="{0D108BD9-81ED-4DB2-BD59-A6C34878D82A}">
                    <a16:rowId xmlns:a16="http://schemas.microsoft.com/office/drawing/2014/main" val="1995354525"/>
                  </a:ext>
                </a:extLst>
              </a:tr>
              <a:tr h="370840">
                <a:tc>
                  <a:txBody>
                    <a:bodyPr/>
                    <a:lstStyle/>
                    <a:p>
                      <a:pPr lvl="0">
                        <a:buNone/>
                      </a:pPr>
                      <a:r>
                        <a:rPr lang="en-GB" sz="2000" b="0" i="0" u="none" strike="noStrike" noProof="0" dirty="0">
                          <a:solidFill>
                            <a:srgbClr val="000000"/>
                          </a:solidFill>
                          <a:latin typeface="Calibri"/>
                        </a:rPr>
                        <a:t>-v /opt/docker/sites-enabled:/etc/apache2/sites-enabled </a:t>
                      </a:r>
                      <a:endParaRPr lang="en-US" sz="2000"/>
                    </a:p>
                  </a:txBody>
                  <a:tcPr/>
                </a:tc>
                <a:tc>
                  <a:txBody>
                    <a:bodyPr/>
                    <a:lstStyle/>
                    <a:p>
                      <a:r>
                        <a:rPr lang="en-GB" sz="1800" dirty="0"/>
                        <a:t>This is a volume mapping, the same rule applies so </a:t>
                      </a:r>
                      <a:r>
                        <a:rPr lang="en-GB" sz="1800" b="0" i="0" u="none" strike="noStrike" noProof="0" dirty="0">
                          <a:solidFill>
                            <a:srgbClr val="000000"/>
                          </a:solidFill>
                          <a:latin typeface="Calibri"/>
                        </a:rPr>
                        <a:t>Left Outside, Right inside</a:t>
                      </a:r>
                    </a:p>
                    <a:p>
                      <a:pPr lvl="0">
                        <a:buNone/>
                      </a:pPr>
                      <a:r>
                        <a:rPr lang="en-GB" sz="1800" b="0" i="0" u="none" strike="noStrike" noProof="0" dirty="0">
                          <a:solidFill>
                            <a:srgbClr val="000000"/>
                          </a:solidFill>
                          <a:latin typeface="Calibri"/>
                        </a:rPr>
                        <a:t>When the container spins up /opt/docker/site-</a:t>
                      </a:r>
                      <a:r>
                        <a:rPr lang="en-GB" sz="1800" b="0" i="0" u="none" strike="noStrike" noProof="0" dirty="0" err="1">
                          <a:solidFill>
                            <a:srgbClr val="000000"/>
                          </a:solidFill>
                          <a:latin typeface="Calibri"/>
                        </a:rPr>
                        <a:t>senabled</a:t>
                      </a:r>
                      <a:r>
                        <a:rPr lang="en-GB" sz="1800" b="0" i="0" u="none" strike="noStrike" noProof="0" dirty="0">
                          <a:solidFill>
                            <a:srgbClr val="000000"/>
                          </a:solidFill>
                          <a:latin typeface="Calibri"/>
                        </a:rPr>
                        <a:t> will be available on my local PC, when I restart the container, the volume is remapped and I can still see my files. They are on my PC, not my container</a:t>
                      </a:r>
                    </a:p>
                  </a:txBody>
                  <a:tcPr/>
                </a:tc>
                <a:extLst>
                  <a:ext uri="{0D108BD9-81ED-4DB2-BD59-A6C34878D82A}">
                    <a16:rowId xmlns:a16="http://schemas.microsoft.com/office/drawing/2014/main" val="1028761195"/>
                  </a:ext>
                </a:extLst>
              </a:tr>
              <a:tr h="370840">
                <a:tc>
                  <a:txBody>
                    <a:bodyPr/>
                    <a:lstStyle/>
                    <a:p>
                      <a:pPr lvl="0">
                        <a:buNone/>
                      </a:pPr>
                      <a:r>
                        <a:rPr lang="en-GB" sz="2000" b="0" i="0" u="none" strike="noStrike" noProof="0" dirty="0">
                          <a:solidFill>
                            <a:srgbClr val="000000"/>
                          </a:solidFill>
                          <a:latin typeface="Calibri"/>
                        </a:rPr>
                        <a:t>-v /opt/docker/sites-available:/etc/apache2/sites-available</a:t>
                      </a:r>
                      <a:endParaRPr lang="en-US" sz="2000"/>
                    </a:p>
                  </a:txBody>
                  <a:tcPr/>
                </a:tc>
                <a:tc>
                  <a:txBody>
                    <a:bodyPr/>
                    <a:lstStyle/>
                    <a:p>
                      <a:r>
                        <a:rPr lang="en-GB" sz="1800" dirty="0"/>
                        <a:t>Another volume mapping</a:t>
                      </a:r>
                    </a:p>
                  </a:txBody>
                  <a:tcPr/>
                </a:tc>
                <a:extLst>
                  <a:ext uri="{0D108BD9-81ED-4DB2-BD59-A6C34878D82A}">
                    <a16:rowId xmlns:a16="http://schemas.microsoft.com/office/drawing/2014/main" val="2390951155"/>
                  </a:ext>
                </a:extLst>
              </a:tr>
              <a:tr h="370839">
                <a:tc>
                  <a:txBody>
                    <a:bodyPr/>
                    <a:lstStyle/>
                    <a:p>
                      <a:pPr lvl="0">
                        <a:buNone/>
                      </a:pPr>
                      <a:r>
                        <a:rPr lang="en-GB" sz="2000" b="0" i="0" u="none" strike="noStrike" noProof="0" dirty="0">
                          <a:solidFill>
                            <a:srgbClr val="000000"/>
                          </a:solidFill>
                        </a:rPr>
                        <a:t>-v /opt/docker/html:/var/www/html</a:t>
                      </a:r>
                      <a:endParaRPr lang="en-US" sz="2000"/>
                    </a:p>
                  </a:txBody>
                  <a:tcPr/>
                </a:tc>
                <a:tc>
                  <a:txBody>
                    <a:bodyPr/>
                    <a:lstStyle/>
                    <a:p>
                      <a:pPr lvl="0">
                        <a:buNone/>
                      </a:pPr>
                      <a:r>
                        <a:rPr lang="en-GB" sz="1800" dirty="0"/>
                        <a:t>Another volume mapping</a:t>
                      </a:r>
                    </a:p>
                  </a:txBody>
                  <a:tcPr/>
                </a:tc>
                <a:extLst>
                  <a:ext uri="{0D108BD9-81ED-4DB2-BD59-A6C34878D82A}">
                    <a16:rowId xmlns:a16="http://schemas.microsoft.com/office/drawing/2014/main" val="4008281742"/>
                  </a:ext>
                </a:extLst>
              </a:tr>
              <a:tr h="370838">
                <a:tc>
                  <a:txBody>
                    <a:bodyPr/>
                    <a:lstStyle/>
                    <a:p>
                      <a:pPr lvl="0">
                        <a:buNone/>
                      </a:pPr>
                      <a:r>
                        <a:rPr lang="en-GB" sz="2000" b="0" i="0" u="none" strike="noStrike" noProof="0" dirty="0">
                          <a:solidFill>
                            <a:srgbClr val="000000"/>
                          </a:solidFill>
                          <a:latin typeface="Consolas"/>
                        </a:rPr>
                        <a:t>apache-server:1.0.0</a:t>
                      </a:r>
                      <a:endParaRPr lang="en-US" sz="2000"/>
                    </a:p>
                  </a:txBody>
                  <a:tcPr/>
                </a:tc>
                <a:tc>
                  <a:txBody>
                    <a:bodyPr/>
                    <a:lstStyle/>
                    <a:p>
                      <a:pPr lvl="0">
                        <a:buNone/>
                      </a:pPr>
                      <a:r>
                        <a:rPr lang="en-GB" sz="2400" dirty="0"/>
                        <a:t>This is our image</a:t>
                      </a:r>
                    </a:p>
                  </a:txBody>
                  <a:tcPr/>
                </a:tc>
                <a:extLst>
                  <a:ext uri="{0D108BD9-81ED-4DB2-BD59-A6C34878D82A}">
                    <a16:rowId xmlns:a16="http://schemas.microsoft.com/office/drawing/2014/main" val="851390531"/>
                  </a:ext>
                </a:extLst>
              </a:tr>
            </a:tbl>
          </a:graphicData>
        </a:graphic>
      </p:graphicFrame>
    </p:spTree>
    <p:extLst>
      <p:ext uri="{BB962C8B-B14F-4D97-AF65-F5344CB8AC3E}">
        <p14:creationId xmlns:p14="http://schemas.microsoft.com/office/powerpoint/2010/main" val="4212213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Test it</a:t>
            </a:r>
            <a:endParaRPr lang="en-US" dirty="0"/>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3200" dirty="0">
                <a:latin typeface="Consolas"/>
                <a:ea typeface="Calibri"/>
                <a:cs typeface="Calibri"/>
              </a:rPr>
              <a:t>Open in your browser</a:t>
            </a:r>
          </a:p>
          <a:p>
            <a:pPr>
              <a:buNone/>
            </a:pPr>
            <a:endParaRPr lang="en-GB" sz="3200" dirty="0">
              <a:latin typeface="Consolas"/>
              <a:ea typeface="Calibri"/>
              <a:cs typeface="Calibri"/>
            </a:endParaRPr>
          </a:p>
          <a:p>
            <a:pPr>
              <a:buNone/>
            </a:pPr>
            <a:r>
              <a:rPr lang="en-GB" sz="3200" dirty="0">
                <a:latin typeface="Consolas"/>
                <a:ea typeface="Calibri"/>
                <a:cs typeface="Calibri"/>
                <a:hlinkClick r:id="rId2"/>
              </a:rPr>
              <a:t>http://localhost</a:t>
            </a:r>
            <a:endParaRPr lang="en-GB" sz="3200" dirty="0">
              <a:latin typeface="Consolas"/>
              <a:ea typeface="Calibri"/>
              <a:cs typeface="Calibri"/>
            </a:endParaRPr>
          </a:p>
          <a:p>
            <a:pPr>
              <a:buNone/>
            </a:pPr>
            <a:endParaRPr lang="en-GB" sz="3200" dirty="0">
              <a:latin typeface="Consolas"/>
              <a:ea typeface="Calibri"/>
              <a:cs typeface="Calibri"/>
            </a:endParaRPr>
          </a:p>
          <a:p>
            <a:pPr>
              <a:buNone/>
            </a:pPr>
            <a:endParaRPr lang="en-GB" sz="1800" dirty="0">
              <a:latin typeface="Consolas"/>
              <a:ea typeface="Calibri"/>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2862322"/>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Calibri"/>
                <a:cs typeface="Calibri"/>
              </a:rPr>
              <a:t>Resources</a:t>
            </a:r>
            <a:endParaRPr lang="en-US" dirty="0">
              <a:ea typeface="Calibri"/>
              <a:cs typeface="Calibri"/>
            </a:endParaRPr>
          </a:p>
          <a:p>
            <a:endParaRPr lang="en-GB" b="1" dirty="0">
              <a:ea typeface="Calibri"/>
              <a:cs typeface="Calibri"/>
            </a:endParaRPr>
          </a:p>
          <a:p>
            <a:endParaRPr lang="en-GB" b="1" dirty="0">
              <a:ea typeface="Calibri"/>
              <a:cs typeface="Calibri"/>
            </a:endParaRPr>
          </a:p>
          <a:p>
            <a:r>
              <a:rPr lang="en-GB" b="1" dirty="0">
                <a:ea typeface="Calibri"/>
                <a:cs typeface="Calibri"/>
              </a:rPr>
              <a:t>Remember when we ran docker run, we mapped the port 80 in the container (right) to port 80 on the host PC (left) -p 80:80</a:t>
            </a:r>
          </a:p>
          <a:p>
            <a:endParaRPr lang="en-GB" b="1" dirty="0">
              <a:ea typeface="Calibri"/>
              <a:cs typeface="Calibri"/>
            </a:endParaRPr>
          </a:p>
          <a:p>
            <a:r>
              <a:rPr lang="en-GB" b="1" dirty="0">
                <a:ea typeface="Calibri"/>
                <a:cs typeface="Calibri"/>
              </a:rPr>
              <a:t>This means the docker container is now using port 80 on my local host</a:t>
            </a:r>
          </a:p>
        </p:txBody>
      </p:sp>
    </p:spTree>
    <p:extLst>
      <p:ext uri="{BB962C8B-B14F-4D97-AF65-F5344CB8AC3E}">
        <p14:creationId xmlns:p14="http://schemas.microsoft.com/office/powerpoint/2010/main" val="1806109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F8EF-7CFC-FFDC-0395-11AA25C9E796}"/>
              </a:ext>
            </a:extLst>
          </p:cNvPr>
          <p:cNvSpPr>
            <a:spLocks noGrp="1"/>
          </p:cNvSpPr>
          <p:nvPr>
            <p:ph type="title"/>
          </p:nvPr>
        </p:nvSpPr>
        <p:spPr/>
        <p:txBody>
          <a:bodyPr/>
          <a:lstStyle/>
          <a:p>
            <a:r>
              <a:rPr lang="en-GB" dirty="0">
                <a:ea typeface="Calibri Light"/>
                <a:cs typeface="Calibri Light"/>
              </a:rPr>
              <a:t>What is Docker?</a:t>
            </a:r>
            <a:endParaRPr lang="en-GB" dirty="0"/>
          </a:p>
        </p:txBody>
      </p:sp>
      <p:sp>
        <p:nvSpPr>
          <p:cNvPr id="3" name="Content Placeholder 2">
            <a:extLst>
              <a:ext uri="{FF2B5EF4-FFF2-40B4-BE49-F238E27FC236}">
                <a16:creationId xmlns:a16="http://schemas.microsoft.com/office/drawing/2014/main" id="{D18E6ACC-D84E-8AE1-A55B-388A286B4C74}"/>
              </a:ext>
            </a:extLst>
          </p:cNvPr>
          <p:cNvSpPr>
            <a:spLocks noGrp="1"/>
          </p:cNvSpPr>
          <p:nvPr>
            <p:ph idx="1"/>
          </p:nvPr>
        </p:nvSpPr>
        <p:spPr/>
        <p:txBody>
          <a:bodyPr vert="horz" lIns="91440" tIns="45720" rIns="91440" bIns="45720" rtlCol="0" anchor="t">
            <a:noAutofit/>
          </a:bodyPr>
          <a:lstStyle/>
          <a:p>
            <a:r>
              <a:rPr lang="en-GB" sz="1200" dirty="0">
                <a:ea typeface="+mn-lt"/>
                <a:cs typeface="+mn-lt"/>
              </a:rPr>
              <a:t>Docker is an open-source platform that allows you to automate the deployment, scaling, and management of applications using containerization. </a:t>
            </a:r>
          </a:p>
          <a:p>
            <a:r>
              <a:rPr lang="en-GB" sz="1200" dirty="0">
                <a:ea typeface="+mn-lt"/>
                <a:cs typeface="+mn-lt"/>
              </a:rPr>
              <a:t>It provides a way to package applications and their dependencies into standardized units called containers.</a:t>
            </a:r>
            <a:endParaRPr lang="en-GB" sz="1200" dirty="0">
              <a:ea typeface="Calibri" panose="020F0502020204030204"/>
              <a:cs typeface="Calibri" panose="020F0502020204030204"/>
            </a:endParaRPr>
          </a:p>
          <a:p>
            <a:r>
              <a:rPr lang="en-GB" sz="1200" dirty="0">
                <a:ea typeface="+mn-lt"/>
                <a:cs typeface="+mn-lt"/>
              </a:rPr>
              <a:t>Containers are lightweight, isolated, and portable environments that encapsulate all the necessary components for an application to run, including the code, runtime, system tools, libraries, and settings. </a:t>
            </a:r>
          </a:p>
          <a:p>
            <a:r>
              <a:rPr lang="en-GB" sz="1200" dirty="0">
                <a:ea typeface="+mn-lt"/>
                <a:cs typeface="+mn-lt"/>
              </a:rPr>
              <a:t>Docker enables you to create, distribute, and run containers consistently across different environments, such as development, testing, and production.</a:t>
            </a:r>
            <a:endParaRPr lang="en-GB" sz="1200" dirty="0">
              <a:ea typeface="Calibri" panose="020F0502020204030204"/>
              <a:cs typeface="Calibri" panose="020F0502020204030204"/>
            </a:endParaRPr>
          </a:p>
          <a:p>
            <a:r>
              <a:rPr lang="en-GB" sz="1200" dirty="0">
                <a:ea typeface="+mn-lt"/>
                <a:cs typeface="+mn-lt"/>
              </a:rPr>
              <a:t>Docker uses a client-server architecture, where the Docker client interacts with the Docker daemon, which in turn manages the containers and their execution. </a:t>
            </a:r>
          </a:p>
          <a:p>
            <a:r>
              <a:rPr lang="en-GB" sz="1200" dirty="0">
                <a:ea typeface="+mn-lt"/>
                <a:cs typeface="+mn-lt"/>
              </a:rPr>
              <a:t>The Docker client allows you to build, run, and manage containers using simple commands, while the Docker daemon takes care of managing the container lifecycle, resource allocation, and networking.</a:t>
            </a:r>
            <a:endParaRPr lang="en-GB" sz="1200" dirty="0">
              <a:ea typeface="Calibri"/>
              <a:cs typeface="Calibri"/>
            </a:endParaRPr>
          </a:p>
          <a:p>
            <a:endParaRPr lang="en-GB" sz="1200" dirty="0">
              <a:ea typeface="Calibri"/>
              <a:cs typeface="Calibri"/>
            </a:endParaRPr>
          </a:p>
          <a:p>
            <a:r>
              <a:rPr lang="en-GB" sz="1200" dirty="0">
                <a:ea typeface="+mn-lt"/>
                <a:cs typeface="+mn-lt"/>
              </a:rPr>
              <a:t>One of the key advantages of Docker is its ability to provide consistent and reproducible environments. By encapsulating applications and their dependencies within containers, you can ensure that they run consistently regardless of the underlying infrastructure.</a:t>
            </a:r>
          </a:p>
          <a:p>
            <a:r>
              <a:rPr lang="en-GB" sz="1200" dirty="0">
                <a:ea typeface="+mn-lt"/>
                <a:cs typeface="+mn-lt"/>
              </a:rPr>
              <a:t> This makes it easier to develop, test, and deploy applications across different environments, reducing the likelihood of "it works on my machine" issues.</a:t>
            </a:r>
            <a:endParaRPr lang="en-GB" sz="1200" dirty="0">
              <a:ea typeface="Calibri" panose="020F0502020204030204"/>
              <a:cs typeface="Calibri" panose="020F0502020204030204"/>
            </a:endParaRPr>
          </a:p>
          <a:p>
            <a:r>
              <a:rPr lang="en-GB" sz="1200" dirty="0">
                <a:ea typeface="+mn-lt"/>
                <a:cs typeface="+mn-lt"/>
              </a:rPr>
              <a:t>Docker also promotes scalability and resource efficiency. </a:t>
            </a:r>
          </a:p>
          <a:p>
            <a:r>
              <a:rPr lang="en-GB" sz="1200" dirty="0">
                <a:ea typeface="+mn-lt"/>
                <a:cs typeface="+mn-lt"/>
              </a:rPr>
              <a:t>Containers are lightweight and share the host system's kernel, allowing multiple containers to run on the same machine without duplicating the underlying operating system. </a:t>
            </a:r>
          </a:p>
          <a:p>
            <a:r>
              <a:rPr lang="en-GB" sz="1200" dirty="0">
                <a:ea typeface="+mn-lt"/>
                <a:cs typeface="+mn-lt"/>
              </a:rPr>
              <a:t>This enables efficient utilization of system resources and makes it easy to scale applications up or down based on demand.</a:t>
            </a:r>
            <a:endParaRPr lang="en-GB" sz="1200" dirty="0">
              <a:ea typeface="Calibri" panose="020F0502020204030204"/>
              <a:cs typeface="Calibri" panose="020F0502020204030204"/>
            </a:endParaRPr>
          </a:p>
          <a:p>
            <a:endParaRPr lang="en-GB" sz="1200" dirty="0">
              <a:ea typeface="+mn-lt"/>
              <a:cs typeface="+mn-lt"/>
            </a:endParaRPr>
          </a:p>
          <a:p>
            <a:r>
              <a:rPr lang="en-GB" sz="1200" b="1" dirty="0">
                <a:ea typeface="+mn-lt"/>
                <a:cs typeface="+mn-lt"/>
              </a:rPr>
              <a:t>Overall, Docker simplifies the process of managing and deploying applications, improves consistency across different environments, and enables efficient utilization of resources, making it a popular choice for containerization and application deployment.</a:t>
            </a:r>
            <a:endParaRPr lang="en-GB" sz="1200" b="1" dirty="0">
              <a:ea typeface="Calibri" panose="020F0502020204030204"/>
              <a:cs typeface="Calibri" panose="020F0502020204030204"/>
            </a:endParaRPr>
          </a:p>
        </p:txBody>
      </p:sp>
    </p:spTree>
    <p:extLst>
      <p:ext uri="{BB962C8B-B14F-4D97-AF65-F5344CB8AC3E}">
        <p14:creationId xmlns:p14="http://schemas.microsoft.com/office/powerpoint/2010/main" val="4257906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47EF-0C81-8538-2BA1-201F6FB6EF5D}"/>
              </a:ext>
            </a:extLst>
          </p:cNvPr>
          <p:cNvSpPr>
            <a:spLocks noGrp="1"/>
          </p:cNvSpPr>
          <p:nvPr>
            <p:ph type="title"/>
          </p:nvPr>
        </p:nvSpPr>
        <p:spPr>
          <a:xfrm>
            <a:off x="702129" y="2732768"/>
            <a:ext cx="10515600" cy="1325563"/>
          </a:xfrm>
        </p:spPr>
        <p:txBody>
          <a:bodyPr/>
          <a:lstStyle/>
          <a:p>
            <a:pPr algn="ctr"/>
            <a:r>
              <a:rPr lang="en-GB" dirty="0">
                <a:ea typeface="Calibri Light"/>
                <a:cs typeface="Calibri Light"/>
              </a:rPr>
              <a:t>Docker container management</a:t>
            </a:r>
          </a:p>
        </p:txBody>
      </p:sp>
    </p:spTree>
    <p:extLst>
      <p:ext uri="{BB962C8B-B14F-4D97-AF65-F5344CB8AC3E}">
        <p14:creationId xmlns:p14="http://schemas.microsoft.com/office/powerpoint/2010/main" val="3191596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docker </a:t>
            </a:r>
            <a:r>
              <a:rPr lang="en-GB" dirty="0" err="1">
                <a:ea typeface="Calibri Light"/>
                <a:cs typeface="Calibri Light"/>
              </a:rPr>
              <a:t>ps</a:t>
            </a:r>
            <a:endParaRPr lang="en-GB">
              <a:ea typeface="Calibri Light"/>
              <a:cs typeface="Calibri Light"/>
            </a:endParaRPr>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2400" dirty="0">
                <a:latin typeface="Consolas"/>
                <a:ea typeface="Calibri"/>
                <a:cs typeface="Calibri"/>
              </a:rPr>
              <a:t>docker </a:t>
            </a:r>
            <a:r>
              <a:rPr lang="en-GB" sz="2400" err="1">
                <a:latin typeface="Consolas"/>
                <a:ea typeface="Calibri"/>
                <a:cs typeface="Calibri"/>
              </a:rPr>
              <a:t>ps</a:t>
            </a:r>
            <a:endParaRPr lang="en-GB" sz="2400" dirty="0">
              <a:latin typeface="Consolas"/>
              <a:ea typeface="Calibri"/>
              <a:cs typeface="Calibri"/>
            </a:endParaRPr>
          </a:p>
          <a:p>
            <a:pPr>
              <a:buNone/>
            </a:pPr>
            <a:endParaRPr lang="en-GB" sz="2400" dirty="0">
              <a:latin typeface="Consolas"/>
              <a:ea typeface="Calibri"/>
              <a:cs typeface="Calibri"/>
            </a:endParaRPr>
          </a:p>
          <a:p>
            <a:pPr>
              <a:buNone/>
            </a:pPr>
            <a:r>
              <a:rPr lang="en-GB" sz="2400" dirty="0">
                <a:latin typeface="Consolas"/>
                <a:ea typeface="Calibri"/>
                <a:cs typeface="Calibri"/>
              </a:rPr>
              <a:t>docker </a:t>
            </a:r>
            <a:r>
              <a:rPr lang="en-GB" sz="2400" err="1">
                <a:latin typeface="Consolas"/>
                <a:ea typeface="Calibri"/>
                <a:cs typeface="Calibri"/>
              </a:rPr>
              <a:t>ps</a:t>
            </a:r>
            <a:r>
              <a:rPr lang="en-GB" sz="2400" dirty="0">
                <a:latin typeface="Consolas"/>
                <a:ea typeface="Calibri"/>
                <a:cs typeface="Calibri"/>
              </a:rPr>
              <a:t> -a</a:t>
            </a:r>
          </a:p>
          <a:p>
            <a:pPr>
              <a:buNone/>
            </a:pPr>
            <a:endParaRPr lang="en-GB" sz="2400" dirty="0">
              <a:latin typeface="Consolas"/>
              <a:ea typeface="Calibri"/>
              <a:cs typeface="Calibri"/>
            </a:endParaRPr>
          </a:p>
          <a:p>
            <a:pPr>
              <a:buNone/>
            </a:pPr>
            <a:r>
              <a:rPr lang="en-GB" sz="2400" dirty="0">
                <a:latin typeface="Consolas"/>
                <a:ea typeface="Calibri"/>
                <a:cs typeface="Calibri"/>
              </a:rPr>
              <a:t>docker container ls</a:t>
            </a:r>
          </a:p>
          <a:p>
            <a:pPr>
              <a:buNone/>
            </a:pPr>
            <a:endParaRPr lang="en-GB" dirty="0">
              <a:latin typeface="Consolas"/>
              <a:ea typeface="Calibri"/>
              <a:cs typeface="Calibri"/>
            </a:endParaRPr>
          </a:p>
          <a:p>
            <a:pPr>
              <a:buNone/>
            </a:pPr>
            <a:endParaRPr lang="en-GB" dirty="0">
              <a:latin typeface="Consolas"/>
              <a:ea typeface="Calibri"/>
              <a:cs typeface="Calibri"/>
            </a:endParaRPr>
          </a:p>
          <a:p>
            <a:pPr>
              <a:buNone/>
            </a:pPr>
            <a:endParaRPr lang="en-GB" sz="1600" dirty="0">
              <a:latin typeface="Consolas"/>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3970318"/>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Docker </a:t>
            </a:r>
            <a:r>
              <a:rPr lang="en-GB" b="1" dirty="0" err="1">
                <a:cs typeface="Calibri"/>
              </a:rPr>
              <a:t>ps</a:t>
            </a:r>
            <a:endParaRPr lang="en-US" dirty="0" err="1">
              <a:ea typeface="Calibri" panose="020F0502020204030204"/>
              <a:cs typeface="Calibri"/>
            </a:endParaRPr>
          </a:p>
          <a:p>
            <a:endParaRPr lang="en-GB" b="1" dirty="0">
              <a:ea typeface="Calibri"/>
              <a:cs typeface="Calibri"/>
            </a:endParaRPr>
          </a:p>
          <a:p>
            <a:endParaRPr lang="en-GB" b="1" dirty="0">
              <a:ea typeface="Calibri"/>
              <a:cs typeface="Calibri"/>
            </a:endParaRPr>
          </a:p>
          <a:p>
            <a:r>
              <a:rPr lang="en-GB" b="1" dirty="0">
                <a:ea typeface="Calibri"/>
                <a:cs typeface="Calibri"/>
              </a:rPr>
              <a:t>The docker pc command is used to show details about containers</a:t>
            </a:r>
          </a:p>
          <a:p>
            <a:endParaRPr lang="en-GB" b="1" dirty="0">
              <a:ea typeface="Calibri"/>
              <a:cs typeface="Calibri"/>
            </a:endParaRPr>
          </a:p>
          <a:p>
            <a:r>
              <a:rPr lang="en-GB" b="1" dirty="0">
                <a:ea typeface="Calibri"/>
                <a:cs typeface="Calibri"/>
              </a:rPr>
              <a:t>docker </a:t>
            </a:r>
            <a:r>
              <a:rPr lang="en-GB" b="1" dirty="0" err="1">
                <a:ea typeface="Calibri"/>
                <a:cs typeface="Calibri"/>
              </a:rPr>
              <a:t>ps</a:t>
            </a:r>
            <a:r>
              <a:rPr lang="en-GB" b="1" dirty="0">
                <a:ea typeface="Calibri"/>
                <a:cs typeface="Calibri"/>
              </a:rPr>
              <a:t> - shows running containers</a:t>
            </a:r>
          </a:p>
          <a:p>
            <a:endParaRPr lang="en-GB" b="1" dirty="0">
              <a:ea typeface="Calibri"/>
              <a:cs typeface="Calibri"/>
            </a:endParaRPr>
          </a:p>
          <a:p>
            <a:r>
              <a:rPr lang="en-GB" b="1" dirty="0">
                <a:ea typeface="Calibri"/>
                <a:cs typeface="Calibri"/>
              </a:rPr>
              <a:t>docker </a:t>
            </a:r>
            <a:r>
              <a:rPr lang="en-GB" b="1" dirty="0" err="1">
                <a:ea typeface="Calibri"/>
                <a:cs typeface="Calibri"/>
              </a:rPr>
              <a:t>ps</a:t>
            </a:r>
            <a:r>
              <a:rPr lang="en-GB" b="1" dirty="0">
                <a:ea typeface="Calibri"/>
                <a:cs typeface="Calibri"/>
              </a:rPr>
              <a:t> –a – shows all created containers</a:t>
            </a:r>
          </a:p>
          <a:p>
            <a:endParaRPr lang="en-GB" b="1" dirty="0">
              <a:ea typeface="Calibri"/>
              <a:cs typeface="Calibri"/>
            </a:endParaRPr>
          </a:p>
          <a:p>
            <a:r>
              <a:rPr lang="en-GB" b="1" dirty="0">
                <a:ea typeface="Calibri"/>
                <a:cs typeface="Calibri"/>
              </a:rPr>
              <a:t>docker container ls – shows all created containers</a:t>
            </a:r>
          </a:p>
        </p:txBody>
      </p:sp>
      <p:pic>
        <p:nvPicPr>
          <p:cNvPr id="5" name="Picture 4" descr="A computer screen shot of a program&#10;&#10;Description automatically generated">
            <a:extLst>
              <a:ext uri="{FF2B5EF4-FFF2-40B4-BE49-F238E27FC236}">
                <a16:creationId xmlns:a16="http://schemas.microsoft.com/office/drawing/2014/main" id="{8FFC0C22-3FCE-8AD1-FB62-DAA07C68A44F}"/>
              </a:ext>
            </a:extLst>
          </p:cNvPr>
          <p:cNvPicPr>
            <a:picLocks noChangeAspect="1"/>
          </p:cNvPicPr>
          <p:nvPr/>
        </p:nvPicPr>
        <p:blipFill>
          <a:blip r:embed="rId2"/>
          <a:stretch>
            <a:fillRect/>
          </a:stretch>
        </p:blipFill>
        <p:spPr>
          <a:xfrm>
            <a:off x="1360714" y="4335193"/>
            <a:ext cx="6096000" cy="2106471"/>
          </a:xfrm>
          <a:prstGeom prst="rect">
            <a:avLst/>
          </a:prstGeom>
        </p:spPr>
      </p:pic>
    </p:spTree>
    <p:extLst>
      <p:ext uri="{BB962C8B-B14F-4D97-AF65-F5344CB8AC3E}">
        <p14:creationId xmlns:p14="http://schemas.microsoft.com/office/powerpoint/2010/main" val="3927450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docker logs</a:t>
            </a:r>
            <a:endParaRPr lang="en-GB" dirty="0" err="1">
              <a:ea typeface="Calibri Light"/>
              <a:cs typeface="Calibri Light"/>
            </a:endParaRPr>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2400" dirty="0">
                <a:latin typeface="Consolas"/>
                <a:ea typeface="Calibri"/>
                <a:cs typeface="Calibri"/>
              </a:rPr>
              <a:t>docker logs &lt;container ID&gt;</a:t>
            </a:r>
            <a:endParaRPr lang="en-US" dirty="0"/>
          </a:p>
          <a:p>
            <a:pPr>
              <a:buNone/>
            </a:pPr>
            <a:endParaRPr lang="en-GB" sz="2400" dirty="0">
              <a:latin typeface="Consolas"/>
              <a:ea typeface="Calibri"/>
              <a:cs typeface="Calibri"/>
            </a:endParaRPr>
          </a:p>
          <a:p>
            <a:pPr>
              <a:buNone/>
            </a:pPr>
            <a:r>
              <a:rPr lang="en-GB" sz="2400" dirty="0">
                <a:latin typeface="Consolas"/>
                <a:ea typeface="Calibri"/>
                <a:cs typeface="Calibri"/>
              </a:rPr>
              <a:t>docker logs –f &lt;container id&gt;</a:t>
            </a:r>
          </a:p>
          <a:p>
            <a:pPr>
              <a:buNone/>
            </a:pPr>
            <a:endParaRPr lang="en-GB" dirty="0">
              <a:latin typeface="Consolas"/>
              <a:ea typeface="Calibri"/>
              <a:cs typeface="Calibri"/>
            </a:endParaRPr>
          </a:p>
          <a:p>
            <a:pPr>
              <a:buNone/>
            </a:pPr>
            <a:endParaRPr lang="en-GB" dirty="0">
              <a:latin typeface="Consolas"/>
              <a:ea typeface="Calibri"/>
              <a:cs typeface="Calibri"/>
            </a:endParaRPr>
          </a:p>
          <a:p>
            <a:pPr>
              <a:buNone/>
            </a:pPr>
            <a:endParaRPr lang="en-GB" sz="1600" dirty="0">
              <a:latin typeface="Consolas"/>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4247317"/>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Logs</a:t>
            </a:r>
            <a:endParaRPr lang="en-US" dirty="0">
              <a:ea typeface="Calibri" panose="020F0502020204030204"/>
              <a:cs typeface="Calibri"/>
            </a:endParaRPr>
          </a:p>
          <a:p>
            <a:endParaRPr lang="en-GB" b="1" dirty="0">
              <a:ea typeface="Calibri"/>
              <a:cs typeface="Calibri"/>
            </a:endParaRPr>
          </a:p>
          <a:p>
            <a:r>
              <a:rPr lang="en-GB" b="1" dirty="0">
                <a:ea typeface="Calibri"/>
                <a:cs typeface="Calibri"/>
              </a:rPr>
              <a:t>Docker files are essentially mini OS and as such generate logs, logs are useful for pinpointing errors on startup or other issues.</a:t>
            </a:r>
          </a:p>
          <a:p>
            <a:endParaRPr lang="en-GB" b="1" dirty="0">
              <a:ea typeface="Calibri"/>
              <a:cs typeface="Calibri"/>
            </a:endParaRPr>
          </a:p>
          <a:p>
            <a:r>
              <a:rPr lang="en-GB" b="1" dirty="0">
                <a:ea typeface="Calibri"/>
                <a:cs typeface="Calibri"/>
              </a:rPr>
              <a:t>Running docker logs on its own will show a snapshot of what is </a:t>
            </a:r>
            <a:r>
              <a:rPr lang="en-GB" b="1">
                <a:ea typeface="Calibri"/>
                <a:cs typeface="Calibri"/>
              </a:rPr>
              <a:t>happening now.</a:t>
            </a:r>
            <a:endParaRPr lang="en-GB" b="1" dirty="0">
              <a:ea typeface="Calibri"/>
              <a:cs typeface="Calibri"/>
            </a:endParaRPr>
          </a:p>
          <a:p>
            <a:endParaRPr lang="en-GB" b="1" dirty="0">
              <a:ea typeface="Calibri"/>
              <a:cs typeface="Calibri"/>
            </a:endParaRPr>
          </a:p>
          <a:p>
            <a:r>
              <a:rPr lang="en-GB" b="1" dirty="0">
                <a:ea typeface="Calibri"/>
                <a:cs typeface="Calibri"/>
              </a:rPr>
              <a:t>Running docker logs –f will show a </a:t>
            </a:r>
            <a:r>
              <a:rPr lang="en-GB" b="1" dirty="0" err="1">
                <a:ea typeface="Calibri"/>
                <a:cs typeface="Calibri"/>
              </a:rPr>
              <a:t>realtime</a:t>
            </a:r>
            <a:r>
              <a:rPr lang="en-GB" b="1" dirty="0">
                <a:ea typeface="Calibri"/>
                <a:cs typeface="Calibri"/>
              </a:rPr>
              <a:t> log output (ctrl – c to stop)</a:t>
            </a:r>
          </a:p>
          <a:p>
            <a:endParaRPr lang="en-GB" b="1" dirty="0">
              <a:ea typeface="Calibri"/>
              <a:cs typeface="Calibri"/>
            </a:endParaRPr>
          </a:p>
          <a:p>
            <a:endParaRPr lang="en-GB" b="1" dirty="0">
              <a:ea typeface="Calibri"/>
              <a:cs typeface="Calibri"/>
            </a:endParaRPr>
          </a:p>
        </p:txBody>
      </p:sp>
    </p:spTree>
    <p:extLst>
      <p:ext uri="{BB962C8B-B14F-4D97-AF65-F5344CB8AC3E}">
        <p14:creationId xmlns:p14="http://schemas.microsoft.com/office/powerpoint/2010/main" val="2613812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docker start stop rm</a:t>
            </a:r>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2400" dirty="0">
                <a:latin typeface="Consolas"/>
                <a:ea typeface="Calibri"/>
                <a:cs typeface="Calibri"/>
              </a:rPr>
              <a:t>docker start &lt;container id&gt;</a:t>
            </a:r>
            <a:endParaRPr lang="en-US" dirty="0"/>
          </a:p>
          <a:p>
            <a:pPr>
              <a:buNone/>
            </a:pPr>
            <a:endParaRPr lang="en-GB" sz="2400" dirty="0">
              <a:latin typeface="Consolas"/>
              <a:ea typeface="Calibri"/>
              <a:cs typeface="Calibri"/>
            </a:endParaRPr>
          </a:p>
          <a:p>
            <a:pPr>
              <a:buNone/>
            </a:pPr>
            <a:r>
              <a:rPr lang="en-GB" sz="2400" dirty="0">
                <a:latin typeface="Consolas"/>
                <a:ea typeface="Calibri"/>
                <a:cs typeface="Calibri"/>
              </a:rPr>
              <a:t>docker stop &lt;container id&gt;</a:t>
            </a:r>
          </a:p>
          <a:p>
            <a:pPr>
              <a:buNone/>
            </a:pPr>
            <a:endParaRPr lang="en-GB" dirty="0">
              <a:latin typeface="Consolas"/>
              <a:ea typeface="Calibri"/>
              <a:cs typeface="Calibri"/>
            </a:endParaRPr>
          </a:p>
          <a:p>
            <a:pPr>
              <a:buNone/>
            </a:pPr>
            <a:r>
              <a:rPr lang="en-GB" sz="2400" dirty="0">
                <a:ea typeface="+mn-lt"/>
                <a:cs typeface="+mn-lt"/>
              </a:rPr>
              <a:t>docker rm &lt;container id&gt;</a:t>
            </a:r>
            <a:endParaRPr lang="en-GB" dirty="0"/>
          </a:p>
          <a:p>
            <a:pPr>
              <a:buNone/>
            </a:pPr>
            <a:endParaRPr lang="en-GB" sz="1600" dirty="0">
              <a:latin typeface="Consolas"/>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7538356" y="476249"/>
            <a:ext cx="4503964" cy="590931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Logs</a:t>
            </a:r>
            <a:endParaRPr lang="en-US">
              <a:ea typeface="Calibri" panose="020F0502020204030204"/>
              <a:cs typeface="Calibri"/>
            </a:endParaRPr>
          </a:p>
          <a:p>
            <a:endParaRPr lang="en-GB" b="1" dirty="0">
              <a:ea typeface="Calibri"/>
              <a:cs typeface="Calibri"/>
            </a:endParaRPr>
          </a:p>
          <a:p>
            <a:r>
              <a:rPr lang="en-GB" b="1" dirty="0">
                <a:ea typeface="Calibri"/>
                <a:cs typeface="Calibri"/>
              </a:rPr>
              <a:t>While docker run will create a new container with the flags you presented it.</a:t>
            </a:r>
          </a:p>
          <a:p>
            <a:endParaRPr lang="en-GB" b="1" dirty="0">
              <a:ea typeface="Calibri"/>
              <a:cs typeface="Calibri"/>
            </a:endParaRPr>
          </a:p>
          <a:p>
            <a:r>
              <a:rPr lang="en-GB" b="1" dirty="0">
                <a:ea typeface="Calibri"/>
                <a:cs typeface="Calibri"/>
              </a:rPr>
              <a:t>Once a docker container has been created using docker run these commands are used to manage the docker container.</a:t>
            </a:r>
          </a:p>
          <a:p>
            <a:endParaRPr lang="en-GB" b="1" dirty="0">
              <a:ea typeface="Calibri"/>
              <a:cs typeface="Calibri"/>
            </a:endParaRPr>
          </a:p>
          <a:p>
            <a:r>
              <a:rPr lang="en-GB" b="1" dirty="0">
                <a:ea typeface="Calibri"/>
                <a:cs typeface="Calibri"/>
              </a:rPr>
              <a:t>You cannot rm a running </a:t>
            </a:r>
            <a:r>
              <a:rPr lang="en-GB" b="1" dirty="0" err="1">
                <a:ea typeface="Calibri"/>
                <a:cs typeface="Calibri"/>
              </a:rPr>
              <a:t>vm</a:t>
            </a:r>
            <a:r>
              <a:rPr lang="en-GB" b="1" dirty="0">
                <a:ea typeface="Calibri"/>
                <a:cs typeface="Calibri"/>
              </a:rPr>
              <a:t>, it must be stopped.</a:t>
            </a:r>
          </a:p>
          <a:p>
            <a:endParaRPr lang="en-GB" b="1" dirty="0">
              <a:ea typeface="Calibri"/>
              <a:cs typeface="Calibri"/>
            </a:endParaRPr>
          </a:p>
          <a:p>
            <a:r>
              <a:rPr lang="en-GB" b="1" dirty="0">
                <a:ea typeface="Calibri"/>
                <a:cs typeface="Calibri"/>
              </a:rPr>
              <a:t>Docker run command is used without the –name flag, it will create a container with a random name.</a:t>
            </a:r>
          </a:p>
          <a:p>
            <a:endParaRPr lang="en-GB" b="1" dirty="0">
              <a:ea typeface="Calibri"/>
              <a:cs typeface="Calibri"/>
            </a:endParaRPr>
          </a:p>
          <a:p>
            <a:r>
              <a:rPr lang="en-GB" b="1" dirty="0">
                <a:ea typeface="Calibri"/>
                <a:cs typeface="Calibri"/>
              </a:rPr>
              <a:t>If you do use for example –name </a:t>
            </a:r>
            <a:r>
              <a:rPr lang="en-GB" b="1" dirty="0" err="1">
                <a:ea typeface="Calibri"/>
                <a:cs typeface="Calibri"/>
              </a:rPr>
              <a:t>myserver</a:t>
            </a:r>
            <a:r>
              <a:rPr lang="en-GB" b="1" dirty="0">
                <a:ea typeface="Calibri"/>
                <a:cs typeface="Calibri"/>
              </a:rPr>
              <a:t> during docker run and then run the same run command with the same –name again, the command will fail because the container name is already in use.</a:t>
            </a:r>
          </a:p>
        </p:txBody>
      </p:sp>
    </p:spTree>
    <p:extLst>
      <p:ext uri="{BB962C8B-B14F-4D97-AF65-F5344CB8AC3E}">
        <p14:creationId xmlns:p14="http://schemas.microsoft.com/office/powerpoint/2010/main" val="3342554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Let's add a file to our image</a:t>
            </a:r>
            <a:endParaRPr lang="en-GB" dirty="0" err="1">
              <a:ea typeface="Calibri Light"/>
              <a:cs typeface="Calibri Light"/>
            </a:endParaRPr>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2400" dirty="0">
                <a:latin typeface="Consolas"/>
                <a:ea typeface="Calibri"/>
                <a:cs typeface="Calibri"/>
              </a:rPr>
              <a:t>The Ask</a:t>
            </a:r>
            <a:endParaRPr lang="en-US" dirty="0"/>
          </a:p>
          <a:p>
            <a:pPr>
              <a:buNone/>
            </a:pPr>
            <a:endParaRPr lang="en-GB" sz="2400" dirty="0">
              <a:latin typeface="Consolas"/>
              <a:ea typeface="Calibri"/>
              <a:cs typeface="Calibri"/>
            </a:endParaRPr>
          </a:p>
          <a:p>
            <a:pPr>
              <a:buNone/>
            </a:pPr>
            <a:r>
              <a:rPr lang="en-GB" sz="2400">
                <a:latin typeface="Consolas"/>
                <a:ea typeface="Calibri"/>
                <a:cs typeface="Calibri"/>
              </a:rPr>
              <a:t>Create a basic html file</a:t>
            </a:r>
            <a:endParaRPr lang="en-GB" sz="2400" dirty="0">
              <a:latin typeface="Consolas"/>
              <a:ea typeface="Calibri"/>
              <a:cs typeface="Calibri"/>
            </a:endParaRPr>
          </a:p>
          <a:p>
            <a:pPr>
              <a:buNone/>
            </a:pPr>
            <a:r>
              <a:rPr lang="en-GB" sz="2400" dirty="0">
                <a:latin typeface="Consolas"/>
                <a:ea typeface="Calibri"/>
                <a:cs typeface="Calibri"/>
              </a:rPr>
              <a:t>Copy it into the image when we build it</a:t>
            </a:r>
          </a:p>
          <a:p>
            <a:pPr>
              <a:buNone/>
            </a:pPr>
            <a:r>
              <a:rPr lang="en-GB" sz="2400" dirty="0">
                <a:latin typeface="Consolas"/>
                <a:ea typeface="Calibri"/>
                <a:cs typeface="Calibri"/>
              </a:rPr>
              <a:t>Test it</a:t>
            </a:r>
          </a:p>
          <a:p>
            <a:pPr>
              <a:buNone/>
            </a:pPr>
            <a:endParaRPr lang="en-GB" dirty="0">
              <a:latin typeface="Consolas"/>
              <a:ea typeface="Calibri"/>
              <a:cs typeface="Calibri"/>
            </a:endParaRPr>
          </a:p>
          <a:p>
            <a:pPr>
              <a:buNone/>
            </a:pPr>
            <a:endParaRPr lang="en-GB" dirty="0">
              <a:latin typeface="Consolas"/>
              <a:ea typeface="Calibri"/>
              <a:cs typeface="Calibri"/>
            </a:endParaRPr>
          </a:p>
          <a:p>
            <a:pPr>
              <a:buNone/>
            </a:pPr>
            <a:endParaRPr lang="en-GB" sz="1600" dirty="0">
              <a:latin typeface="Consolas"/>
              <a:cs typeface="Calibri"/>
            </a:endParaRPr>
          </a:p>
        </p:txBody>
      </p:sp>
    </p:spTree>
    <p:extLst>
      <p:ext uri="{BB962C8B-B14F-4D97-AF65-F5344CB8AC3E}">
        <p14:creationId xmlns:p14="http://schemas.microsoft.com/office/powerpoint/2010/main" val="978832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COPY</a:t>
            </a:r>
            <a:endParaRPr lang="en-GB" dirty="0" err="1">
              <a:ea typeface="Calibri Light"/>
              <a:cs typeface="Calibri Light"/>
            </a:endParaRPr>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endParaRPr lang="en-GB" sz="2400" dirty="0">
              <a:solidFill>
                <a:srgbClr val="273239"/>
              </a:solidFill>
              <a:ea typeface="Calibri"/>
              <a:cs typeface="Calibri"/>
            </a:endParaRPr>
          </a:p>
          <a:p>
            <a:pPr>
              <a:buNone/>
            </a:pPr>
            <a:r>
              <a:rPr lang="en-GB" sz="2400" dirty="0">
                <a:solidFill>
                  <a:srgbClr val="273239"/>
                </a:solidFill>
                <a:ea typeface="+mn-lt"/>
                <a:cs typeface="+mn-lt"/>
              </a:rPr>
              <a:t>COPY &lt;</a:t>
            </a:r>
            <a:r>
              <a:rPr lang="en-GB" sz="2400" err="1">
                <a:solidFill>
                  <a:srgbClr val="273239"/>
                </a:solidFill>
                <a:ea typeface="+mn-lt"/>
                <a:cs typeface="+mn-lt"/>
              </a:rPr>
              <a:t>src</a:t>
            </a:r>
            <a:r>
              <a:rPr lang="en-GB" sz="2400" dirty="0">
                <a:solidFill>
                  <a:srgbClr val="273239"/>
                </a:solidFill>
                <a:ea typeface="+mn-lt"/>
                <a:cs typeface="+mn-lt"/>
              </a:rPr>
              <a:t>-path&gt; &lt;destination-path&gt;</a:t>
            </a:r>
          </a:p>
          <a:p>
            <a:pPr>
              <a:buNone/>
            </a:pPr>
            <a:endParaRPr lang="en-GB" sz="2400" dirty="0">
              <a:solidFill>
                <a:srgbClr val="273239"/>
              </a:solidFill>
              <a:latin typeface="Calibri" panose="020F0502020204030204"/>
              <a:ea typeface="Calibri"/>
              <a:cs typeface="Calibri"/>
            </a:endParaRPr>
          </a:p>
          <a:p>
            <a:pPr>
              <a:buNone/>
            </a:pPr>
            <a:r>
              <a:rPr lang="en-GB" sz="2400" dirty="0">
                <a:solidFill>
                  <a:srgbClr val="273239"/>
                </a:solidFill>
                <a:latin typeface="Calibri" panose="020F0502020204030204"/>
                <a:ea typeface="Calibri"/>
                <a:cs typeface="Calibri"/>
              </a:rPr>
              <a:t>If we have a file called example.html in the same folder as our </a:t>
            </a:r>
            <a:r>
              <a:rPr lang="en-GB" sz="2400" dirty="0" err="1">
                <a:solidFill>
                  <a:srgbClr val="273239"/>
                </a:solidFill>
                <a:latin typeface="Calibri" panose="020F0502020204030204"/>
                <a:ea typeface="Calibri"/>
                <a:cs typeface="Calibri"/>
              </a:rPr>
              <a:t>Dockerfile</a:t>
            </a:r>
          </a:p>
          <a:p>
            <a:pPr>
              <a:buNone/>
            </a:pPr>
            <a:endParaRPr lang="en-GB" sz="2400" dirty="0">
              <a:solidFill>
                <a:srgbClr val="273239"/>
              </a:solidFill>
              <a:latin typeface="Calibri" panose="020F0502020204030204"/>
              <a:ea typeface="Calibri"/>
              <a:cs typeface="Calibri"/>
            </a:endParaRPr>
          </a:p>
          <a:p>
            <a:pPr>
              <a:buNone/>
            </a:pPr>
            <a:r>
              <a:rPr lang="en-GB" sz="2400" dirty="0">
                <a:solidFill>
                  <a:srgbClr val="273239"/>
                </a:solidFill>
                <a:latin typeface="Calibri" panose="020F0502020204030204"/>
                <a:ea typeface="Calibri"/>
                <a:cs typeface="Calibri"/>
              </a:rPr>
              <a:t>COPY example.html /var/www/html/</a:t>
            </a:r>
          </a:p>
          <a:p>
            <a:pPr>
              <a:buNone/>
            </a:pPr>
            <a:endParaRPr lang="en-GB" dirty="0">
              <a:latin typeface="Consolas"/>
              <a:ea typeface="Calibri"/>
              <a:cs typeface="Calibri"/>
            </a:endParaRPr>
          </a:p>
          <a:p>
            <a:pPr>
              <a:buNone/>
            </a:pPr>
            <a:endParaRPr lang="en-GB" sz="1600" dirty="0">
              <a:latin typeface="Consolas"/>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5740033"/>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COPY</a:t>
            </a:r>
            <a:endParaRPr lang="en-US" dirty="0">
              <a:ea typeface="Calibri" panose="020F0502020204030204"/>
              <a:cs typeface="Calibri"/>
            </a:endParaRPr>
          </a:p>
          <a:p>
            <a:endParaRPr lang="en-GB" b="1" dirty="0">
              <a:ea typeface="Calibri"/>
              <a:cs typeface="Calibri"/>
            </a:endParaRPr>
          </a:p>
          <a:p>
            <a:r>
              <a:rPr lang="en-GB" dirty="0">
                <a:solidFill>
                  <a:srgbClr val="273239"/>
                </a:solidFill>
                <a:ea typeface="+mn-lt"/>
                <a:cs typeface="+mn-lt"/>
              </a:rPr>
              <a:t>In Docker, there are two ways to copy a file, namely, </a:t>
            </a:r>
            <a:r>
              <a:rPr lang="en-GB" b="1" dirty="0">
                <a:solidFill>
                  <a:srgbClr val="273239"/>
                </a:solidFill>
                <a:ea typeface="+mn-lt"/>
                <a:cs typeface="+mn-lt"/>
              </a:rPr>
              <a:t>ADD </a:t>
            </a:r>
            <a:r>
              <a:rPr lang="en-GB" dirty="0">
                <a:solidFill>
                  <a:srgbClr val="273239"/>
                </a:solidFill>
                <a:ea typeface="+mn-lt"/>
                <a:cs typeface="+mn-lt"/>
              </a:rPr>
              <a:t>and </a:t>
            </a:r>
            <a:r>
              <a:rPr lang="en-GB" b="1" dirty="0">
                <a:solidFill>
                  <a:srgbClr val="273239"/>
                </a:solidFill>
                <a:ea typeface="+mn-lt"/>
                <a:cs typeface="+mn-lt"/>
              </a:rPr>
              <a:t>COPY</a:t>
            </a:r>
            <a:r>
              <a:rPr lang="en-GB" dirty="0">
                <a:solidFill>
                  <a:srgbClr val="273239"/>
                </a:solidFill>
                <a:ea typeface="+mn-lt"/>
                <a:cs typeface="+mn-lt"/>
              </a:rPr>
              <a:t>. </a:t>
            </a:r>
            <a:endParaRPr lang="en-GB" sz="2800">
              <a:solidFill>
                <a:srgbClr val="000000"/>
              </a:solidFill>
              <a:ea typeface="+mn-lt"/>
              <a:cs typeface="+mn-lt"/>
            </a:endParaRPr>
          </a:p>
          <a:p>
            <a:endParaRPr lang="en-GB" dirty="0">
              <a:solidFill>
                <a:srgbClr val="273239"/>
              </a:solidFill>
              <a:ea typeface="+mn-lt"/>
              <a:cs typeface="+mn-lt"/>
            </a:endParaRPr>
          </a:p>
          <a:p>
            <a:r>
              <a:rPr lang="en-GB" dirty="0">
                <a:solidFill>
                  <a:srgbClr val="273239"/>
                </a:solidFill>
                <a:ea typeface="+mn-lt"/>
                <a:cs typeface="+mn-lt"/>
              </a:rPr>
              <a:t>Though there is a slight difference between them in regard to the scope of the functions, they more or less perform the same task. I</a:t>
            </a:r>
            <a:endParaRPr lang="en-GB" dirty="0">
              <a:solidFill>
                <a:srgbClr val="000000"/>
              </a:solidFill>
              <a:ea typeface="+mn-lt"/>
              <a:cs typeface="+mn-lt"/>
            </a:endParaRPr>
          </a:p>
          <a:p>
            <a:endParaRPr lang="en-GB" dirty="0">
              <a:solidFill>
                <a:srgbClr val="273239"/>
              </a:solidFill>
              <a:ea typeface="+mn-lt"/>
              <a:cs typeface="+mn-lt"/>
            </a:endParaRPr>
          </a:p>
          <a:p>
            <a:r>
              <a:rPr lang="en-GB" dirty="0">
                <a:solidFill>
                  <a:srgbClr val="273239"/>
                </a:solidFill>
                <a:ea typeface="+mn-lt"/>
                <a:cs typeface="+mn-lt"/>
              </a:rPr>
              <a:t>If you want to copy files and directories inside a Docker Container from your Local machine, you can use the </a:t>
            </a:r>
            <a:r>
              <a:rPr lang="en-GB" b="1" dirty="0">
                <a:solidFill>
                  <a:srgbClr val="273239"/>
                </a:solidFill>
                <a:ea typeface="+mn-lt"/>
                <a:cs typeface="+mn-lt"/>
              </a:rPr>
              <a:t>COPY </a:t>
            </a:r>
            <a:r>
              <a:rPr lang="en-GB" dirty="0">
                <a:solidFill>
                  <a:srgbClr val="273239"/>
                </a:solidFill>
                <a:ea typeface="+mn-lt"/>
                <a:cs typeface="+mn-lt"/>
              </a:rPr>
              <a:t>instruction inside your </a:t>
            </a:r>
            <a:r>
              <a:rPr lang="en-GB" i="1" err="1">
                <a:solidFill>
                  <a:srgbClr val="273239"/>
                </a:solidFill>
                <a:ea typeface="+mn-lt"/>
                <a:cs typeface="+mn-lt"/>
              </a:rPr>
              <a:t>Dockerfile</a:t>
            </a:r>
            <a:r>
              <a:rPr lang="en-GB" dirty="0">
                <a:solidFill>
                  <a:srgbClr val="273239"/>
                </a:solidFill>
                <a:ea typeface="+mn-lt"/>
                <a:cs typeface="+mn-lt"/>
              </a:rPr>
              <a:t>. </a:t>
            </a:r>
            <a:endParaRPr lang="en-GB" sz="2800">
              <a:solidFill>
                <a:srgbClr val="000000"/>
              </a:solidFill>
              <a:ea typeface="+mn-lt"/>
              <a:cs typeface="+mn-lt"/>
            </a:endParaRPr>
          </a:p>
          <a:p>
            <a:endParaRPr lang="en-GB" dirty="0">
              <a:solidFill>
                <a:srgbClr val="273239"/>
              </a:solidFill>
              <a:ea typeface="+mn-lt"/>
              <a:cs typeface="+mn-lt"/>
            </a:endParaRPr>
          </a:p>
          <a:p>
            <a:endParaRPr lang="en-GB" sz="1300" dirty="0">
              <a:solidFill>
                <a:srgbClr val="273239"/>
              </a:solidFill>
              <a:ea typeface="+mn-lt"/>
              <a:cs typeface="+mn-lt"/>
            </a:endParaRPr>
          </a:p>
          <a:p>
            <a:endParaRPr lang="en-GB" sz="1200" dirty="0">
              <a:solidFill>
                <a:srgbClr val="273239"/>
              </a:solidFill>
              <a:ea typeface="Calibri" panose="020F0502020204030204"/>
              <a:cs typeface="Calibri" panose="020F0502020204030204"/>
            </a:endParaRPr>
          </a:p>
          <a:p>
            <a:endParaRPr lang="en-GB" b="1" dirty="0">
              <a:solidFill>
                <a:srgbClr val="000000"/>
              </a:solidFill>
              <a:ea typeface="Calibri"/>
              <a:cs typeface="Calibri"/>
            </a:endParaRPr>
          </a:p>
          <a:p>
            <a:endParaRPr lang="en-GB" b="1" dirty="0">
              <a:ea typeface="Calibri"/>
              <a:cs typeface="Calibri"/>
            </a:endParaRPr>
          </a:p>
          <a:p>
            <a:endParaRPr lang="en-GB" b="1" dirty="0">
              <a:ea typeface="Calibri"/>
              <a:cs typeface="Calibri"/>
            </a:endParaRPr>
          </a:p>
        </p:txBody>
      </p:sp>
    </p:spTree>
    <p:extLst>
      <p:ext uri="{BB962C8B-B14F-4D97-AF65-F5344CB8AC3E}">
        <p14:creationId xmlns:p14="http://schemas.microsoft.com/office/powerpoint/2010/main" val="2290126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Build it again</a:t>
            </a:r>
            <a:endParaRPr lang="en-GB" dirty="0" err="1">
              <a:ea typeface="Calibri Light"/>
              <a:cs typeface="Calibri Light"/>
            </a:endParaRPr>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2400" dirty="0">
                <a:latin typeface="Consolas"/>
                <a:ea typeface="Calibri"/>
                <a:cs typeface="Calibri"/>
              </a:rPr>
              <a:t>Things to consider</a:t>
            </a:r>
            <a:endParaRPr lang="en-US" dirty="0"/>
          </a:p>
          <a:p>
            <a:pPr>
              <a:buNone/>
            </a:pPr>
            <a:endParaRPr lang="en-GB" sz="2400" dirty="0">
              <a:latin typeface="Consolas"/>
              <a:ea typeface="Calibri"/>
              <a:cs typeface="Calibri"/>
            </a:endParaRPr>
          </a:p>
          <a:p>
            <a:pPr>
              <a:buFont typeface="Calibri" panose="020B0604020202020204" pitchFamily="34" charset="0"/>
              <a:buChar char="-"/>
            </a:pPr>
            <a:r>
              <a:rPr lang="en-GB" sz="2400" dirty="0">
                <a:latin typeface="Consolas"/>
                <a:ea typeface="Calibri"/>
                <a:cs typeface="Calibri"/>
              </a:rPr>
              <a:t>Name?</a:t>
            </a:r>
          </a:p>
          <a:p>
            <a:pPr>
              <a:buFont typeface="Calibri" panose="020B0604020202020204" pitchFamily="34" charset="0"/>
              <a:buChar char="-"/>
            </a:pPr>
            <a:r>
              <a:rPr lang="en-GB" sz="2400" dirty="0">
                <a:latin typeface="Consolas"/>
                <a:ea typeface="Calibri"/>
                <a:cs typeface="Calibri"/>
              </a:rPr>
              <a:t>Tag?</a:t>
            </a:r>
            <a:endParaRPr lang="en-GB" dirty="0"/>
          </a:p>
          <a:p>
            <a:pPr>
              <a:buFont typeface="Calibri" panose="020B0604020202020204" pitchFamily="34" charset="0"/>
              <a:buChar char="-"/>
            </a:pPr>
            <a:r>
              <a:rPr lang="en-GB" sz="2400" dirty="0">
                <a:latin typeface="Consolas"/>
                <a:ea typeface="Calibri"/>
                <a:cs typeface="Calibri"/>
              </a:rPr>
              <a:t>Test?</a:t>
            </a:r>
          </a:p>
          <a:p>
            <a:pPr>
              <a:buFont typeface="Calibri" panose="020B0604020202020204" pitchFamily="34" charset="0"/>
              <a:buChar char="-"/>
            </a:pPr>
            <a:r>
              <a:rPr lang="en-GB" sz="2400" dirty="0">
                <a:latin typeface="Consolas"/>
                <a:ea typeface="Calibri"/>
                <a:cs typeface="Calibri"/>
              </a:rPr>
              <a:t>Logs?</a:t>
            </a:r>
          </a:p>
          <a:p>
            <a:pPr>
              <a:buNone/>
            </a:pPr>
            <a:endParaRPr lang="en-GB" dirty="0">
              <a:latin typeface="Consolas"/>
              <a:ea typeface="Calibri"/>
              <a:cs typeface="Calibri"/>
            </a:endParaRPr>
          </a:p>
          <a:p>
            <a:pPr>
              <a:buNone/>
            </a:pPr>
            <a:endParaRPr lang="en-GB" dirty="0">
              <a:latin typeface="Consolas"/>
              <a:ea typeface="Calibri"/>
              <a:cs typeface="Calibri"/>
            </a:endParaRPr>
          </a:p>
          <a:p>
            <a:pPr>
              <a:buNone/>
            </a:pPr>
            <a:endParaRPr lang="en-GB" sz="1600" dirty="0">
              <a:latin typeface="Consolas"/>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1200329"/>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Calibri"/>
                <a:cs typeface="Calibri"/>
              </a:rPr>
              <a:t>docker built –t &lt;name&gt;:&lt;tag&gt; .</a:t>
            </a:r>
          </a:p>
          <a:p>
            <a:endParaRPr lang="en-GB" b="1" dirty="0">
              <a:ea typeface="Calibri"/>
              <a:cs typeface="Calibri"/>
            </a:endParaRPr>
          </a:p>
          <a:p>
            <a:endParaRPr lang="en-GB" b="1" dirty="0">
              <a:ea typeface="Calibri"/>
              <a:cs typeface="Calibri"/>
            </a:endParaRPr>
          </a:p>
          <a:p>
            <a:endParaRPr lang="en-GB" b="1" dirty="0">
              <a:ea typeface="Calibri"/>
              <a:cs typeface="Calibri"/>
            </a:endParaRPr>
          </a:p>
        </p:txBody>
      </p:sp>
    </p:spTree>
    <p:extLst>
      <p:ext uri="{BB962C8B-B14F-4D97-AF65-F5344CB8AC3E}">
        <p14:creationId xmlns:p14="http://schemas.microsoft.com/office/powerpoint/2010/main" val="3040111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Test it</a:t>
            </a:r>
            <a:endParaRPr lang="en-US" dirty="0"/>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2400" dirty="0">
                <a:latin typeface="Consolas"/>
                <a:ea typeface="Calibri"/>
                <a:cs typeface="Calibri"/>
                <a:hlinkClick r:id="rId2"/>
              </a:rPr>
              <a:t>http://localhost/&lt;filename.html</a:t>
            </a:r>
            <a:r>
              <a:rPr lang="en-GB" sz="2400" dirty="0">
                <a:latin typeface="Consolas"/>
                <a:ea typeface="Calibri"/>
                <a:cs typeface="Calibri"/>
              </a:rPr>
              <a:t>&gt;</a:t>
            </a:r>
            <a:endParaRPr lang="en-US" dirty="0"/>
          </a:p>
          <a:p>
            <a:pPr>
              <a:buNone/>
            </a:pPr>
            <a:endParaRPr lang="en-GB" sz="2400" dirty="0">
              <a:latin typeface="Consolas"/>
              <a:ea typeface="Calibri"/>
              <a:cs typeface="Calibri"/>
            </a:endParaRPr>
          </a:p>
          <a:p>
            <a:pPr>
              <a:buNone/>
            </a:pPr>
            <a:r>
              <a:rPr lang="en-GB" sz="2400" dirty="0">
                <a:latin typeface="Consolas"/>
                <a:ea typeface="Calibri"/>
                <a:cs typeface="Calibri"/>
              </a:rPr>
              <a:t>What happens if you edit the html file and restart the container?</a:t>
            </a:r>
          </a:p>
          <a:p>
            <a:pPr>
              <a:buNone/>
            </a:pPr>
            <a:endParaRPr lang="en-GB" sz="2400" dirty="0">
              <a:latin typeface="Consolas"/>
              <a:ea typeface="Calibri"/>
              <a:cs typeface="Calibri"/>
            </a:endParaRPr>
          </a:p>
          <a:p>
            <a:pPr>
              <a:buNone/>
            </a:pPr>
            <a:r>
              <a:rPr lang="en-GB" sz="2400" b="1" dirty="0">
                <a:latin typeface="Consolas"/>
                <a:ea typeface="Calibri"/>
                <a:cs typeface="Calibri"/>
              </a:rPr>
              <a:t>Method 1</a:t>
            </a:r>
          </a:p>
          <a:p>
            <a:pPr>
              <a:buNone/>
            </a:pPr>
            <a:r>
              <a:rPr lang="en-GB" sz="2400" dirty="0">
                <a:latin typeface="Consolas"/>
                <a:ea typeface="Calibri"/>
                <a:cs typeface="Calibri"/>
              </a:rPr>
              <a:t>docker exec –it &lt;container id&gt;</a:t>
            </a:r>
          </a:p>
          <a:p>
            <a:pPr>
              <a:buNone/>
            </a:pPr>
            <a:endParaRPr lang="en-GB" sz="2400" dirty="0">
              <a:latin typeface="Consolas"/>
              <a:ea typeface="Calibri"/>
              <a:cs typeface="Calibri"/>
            </a:endParaRPr>
          </a:p>
          <a:p>
            <a:pPr>
              <a:buNone/>
            </a:pPr>
            <a:r>
              <a:rPr lang="en-GB" sz="2400" b="1" dirty="0">
                <a:latin typeface="Consolas"/>
                <a:ea typeface="Calibri"/>
                <a:cs typeface="Calibri"/>
              </a:rPr>
              <a:t>Method 2</a:t>
            </a:r>
          </a:p>
          <a:p>
            <a:pPr>
              <a:buNone/>
            </a:pPr>
            <a:r>
              <a:rPr lang="en-GB" sz="2400" dirty="0">
                <a:latin typeface="Consolas"/>
                <a:ea typeface="Calibri"/>
                <a:cs typeface="Calibri"/>
              </a:rPr>
              <a:t>Directly edit the /opt/docker/html/&lt;filename&gt;</a:t>
            </a:r>
          </a:p>
          <a:p>
            <a:pPr>
              <a:buNone/>
            </a:pPr>
            <a:endParaRPr lang="en-GB" sz="2400" dirty="0">
              <a:latin typeface="Consolas"/>
              <a:ea typeface="Calibri"/>
              <a:cs typeface="Calibri"/>
            </a:endParaRPr>
          </a:p>
          <a:p>
            <a:pPr>
              <a:buNone/>
            </a:pPr>
            <a:endParaRPr lang="en-GB" sz="2400" dirty="0">
              <a:latin typeface="Consolas"/>
              <a:ea typeface="Calibri"/>
              <a:cs typeface="Calibri"/>
            </a:endParaRPr>
          </a:p>
          <a:p>
            <a:pPr>
              <a:buNone/>
            </a:pPr>
            <a:endParaRPr lang="en-GB" dirty="0">
              <a:latin typeface="Consolas"/>
              <a:ea typeface="Calibri"/>
              <a:cs typeface="Calibri"/>
            </a:endParaRPr>
          </a:p>
          <a:p>
            <a:pPr>
              <a:buNone/>
            </a:pPr>
            <a:endParaRPr lang="en-GB" dirty="0">
              <a:latin typeface="Consolas"/>
              <a:ea typeface="Calibri"/>
              <a:cs typeface="Calibri"/>
            </a:endParaRPr>
          </a:p>
          <a:p>
            <a:pPr>
              <a:buNone/>
            </a:pPr>
            <a:endParaRPr lang="en-GB" sz="1600" dirty="0">
              <a:latin typeface="Consolas"/>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2308324"/>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Calibri"/>
                <a:cs typeface="Calibri"/>
              </a:rPr>
              <a:t>How can you troubleshoot?</a:t>
            </a:r>
            <a:endParaRPr lang="en-US" dirty="0"/>
          </a:p>
          <a:p>
            <a:endParaRPr lang="en-GB" b="1" dirty="0">
              <a:ea typeface="Calibri"/>
              <a:cs typeface="Calibri"/>
            </a:endParaRPr>
          </a:p>
          <a:p>
            <a:r>
              <a:rPr lang="en-GB" b="1" dirty="0">
                <a:ea typeface="Calibri"/>
                <a:cs typeface="Calibri"/>
              </a:rPr>
              <a:t>docker logs</a:t>
            </a:r>
          </a:p>
          <a:p>
            <a:r>
              <a:rPr lang="en-GB" b="1" dirty="0">
                <a:ea typeface="Calibri"/>
                <a:cs typeface="Calibri"/>
              </a:rPr>
              <a:t>docker </a:t>
            </a:r>
            <a:r>
              <a:rPr lang="en-GB" b="1" dirty="0" err="1">
                <a:ea typeface="Calibri"/>
                <a:cs typeface="Calibri"/>
              </a:rPr>
              <a:t>ps</a:t>
            </a:r>
          </a:p>
          <a:p>
            <a:r>
              <a:rPr lang="en-GB" b="1" dirty="0">
                <a:ea typeface="Calibri"/>
                <a:cs typeface="Calibri"/>
              </a:rPr>
              <a:t>netstat -</a:t>
            </a:r>
            <a:r>
              <a:rPr lang="en-GB" b="1" dirty="0" err="1">
                <a:ea typeface="Calibri"/>
                <a:cs typeface="Calibri"/>
              </a:rPr>
              <a:t>plnt</a:t>
            </a:r>
            <a:endParaRPr lang="en-GB" b="1" dirty="0">
              <a:ea typeface="Calibri"/>
              <a:cs typeface="Calibri"/>
            </a:endParaRPr>
          </a:p>
          <a:p>
            <a:r>
              <a:rPr lang="en-GB" b="1" dirty="0">
                <a:ea typeface="Calibri"/>
                <a:cs typeface="Calibri"/>
              </a:rPr>
              <a:t>Do the volumes exist?</a:t>
            </a:r>
          </a:p>
          <a:p>
            <a:endParaRPr lang="en-GB" b="1" dirty="0">
              <a:ea typeface="Calibri"/>
              <a:cs typeface="Calibri"/>
            </a:endParaRPr>
          </a:p>
          <a:p>
            <a:endParaRPr lang="en-GB" b="1" dirty="0">
              <a:ea typeface="Calibri"/>
              <a:cs typeface="Calibri"/>
            </a:endParaRPr>
          </a:p>
        </p:txBody>
      </p:sp>
    </p:spTree>
    <p:extLst>
      <p:ext uri="{BB962C8B-B14F-4D97-AF65-F5344CB8AC3E}">
        <p14:creationId xmlns:p14="http://schemas.microsoft.com/office/powerpoint/2010/main" val="4244487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47DC-B89C-0A86-70D6-5DB1E47B7DEF}"/>
              </a:ext>
            </a:extLst>
          </p:cNvPr>
          <p:cNvSpPr>
            <a:spLocks noGrp="1"/>
          </p:cNvSpPr>
          <p:nvPr>
            <p:ph type="title"/>
          </p:nvPr>
        </p:nvSpPr>
        <p:spPr/>
        <p:txBody>
          <a:bodyPr/>
          <a:lstStyle/>
          <a:p>
            <a:r>
              <a:rPr lang="en-GB" dirty="0">
                <a:ea typeface="Calibri Light"/>
                <a:cs typeface="Calibri Light"/>
              </a:rPr>
              <a:t>Docker Push</a:t>
            </a:r>
          </a:p>
        </p:txBody>
      </p:sp>
      <p:sp>
        <p:nvSpPr>
          <p:cNvPr id="3" name="Content Placeholder 2">
            <a:extLst>
              <a:ext uri="{FF2B5EF4-FFF2-40B4-BE49-F238E27FC236}">
                <a16:creationId xmlns:a16="http://schemas.microsoft.com/office/drawing/2014/main" id="{C017558A-F26B-9681-2EF2-06B3E68D3CC5}"/>
              </a:ext>
            </a:extLst>
          </p:cNvPr>
          <p:cNvSpPr>
            <a:spLocks noGrp="1"/>
          </p:cNvSpPr>
          <p:nvPr>
            <p:ph idx="1"/>
          </p:nvPr>
        </p:nvSpPr>
        <p:spPr>
          <a:xfrm>
            <a:off x="334735" y="1784804"/>
            <a:ext cx="7780565" cy="4351338"/>
          </a:xfrm>
        </p:spPr>
        <p:txBody>
          <a:bodyPr vert="horz" lIns="91440" tIns="45720" rIns="91440" bIns="45720" rtlCol="0" anchor="t">
            <a:noAutofit/>
          </a:bodyPr>
          <a:lstStyle/>
          <a:p>
            <a:pPr>
              <a:buNone/>
            </a:pPr>
            <a:r>
              <a:rPr lang="en-GB" sz="2000" dirty="0">
                <a:latin typeface="Consolas"/>
                <a:ea typeface="Calibri"/>
                <a:cs typeface="Calibri"/>
              </a:rPr>
              <a:t>docker push </a:t>
            </a:r>
            <a:r>
              <a:rPr lang="en-GB" sz="2000" err="1">
                <a:latin typeface="Consolas"/>
                <a:ea typeface="Calibri"/>
                <a:cs typeface="Calibri"/>
              </a:rPr>
              <a:t>my-docker-image:latest</a:t>
            </a:r>
            <a:r>
              <a:rPr lang="en-GB" sz="2000" dirty="0">
                <a:latin typeface="Consolas"/>
                <a:ea typeface="Calibri"/>
                <a:cs typeface="Calibri"/>
              </a:rPr>
              <a:t> &lt;docker hub username&gt;/&lt;repo name&gt;</a:t>
            </a:r>
            <a:endParaRPr lang="en-US" sz="2000">
              <a:solidFill>
                <a:srgbClr val="808080"/>
              </a:solidFill>
              <a:latin typeface="Consolas"/>
              <a:ea typeface="Calibri"/>
              <a:cs typeface="Calibri"/>
            </a:endParaRPr>
          </a:p>
          <a:p>
            <a:pPr>
              <a:buNone/>
            </a:pPr>
            <a:endParaRPr lang="en-GB" sz="2000" dirty="0">
              <a:solidFill>
                <a:srgbClr val="808080"/>
              </a:solidFill>
              <a:latin typeface="Consolas"/>
              <a:ea typeface="Calibri"/>
              <a:cs typeface="Calibri"/>
            </a:endParaRPr>
          </a:p>
          <a:p>
            <a:pPr>
              <a:buNone/>
            </a:pPr>
            <a:r>
              <a:rPr lang="en-GB" sz="2000" dirty="0">
                <a:latin typeface="Consolas"/>
                <a:ea typeface="Calibri"/>
                <a:cs typeface="Calibri"/>
              </a:rPr>
              <a:t>docker push </a:t>
            </a:r>
            <a:r>
              <a:rPr lang="en-GB" sz="2000" err="1">
                <a:latin typeface="Consolas"/>
                <a:ea typeface="Calibri"/>
                <a:cs typeface="Calibri"/>
              </a:rPr>
              <a:t>my-docker-image:latest</a:t>
            </a:r>
            <a:r>
              <a:rPr lang="en-GB" sz="2000" dirty="0">
                <a:latin typeface="Consolas"/>
                <a:ea typeface="Calibri"/>
                <a:cs typeface="Calibri"/>
              </a:rPr>
              <a:t> </a:t>
            </a:r>
            <a:r>
              <a:rPr lang="en-GB" sz="2000" err="1">
                <a:latin typeface="Consolas"/>
                <a:ea typeface="Calibri"/>
                <a:cs typeface="Calibri"/>
              </a:rPr>
              <a:t>davidfield</a:t>
            </a:r>
            <a:r>
              <a:rPr lang="en-GB" sz="2000" dirty="0">
                <a:latin typeface="Consolas"/>
                <a:ea typeface="Calibri"/>
                <a:cs typeface="Calibri"/>
              </a:rPr>
              <a:t>/</a:t>
            </a:r>
            <a:r>
              <a:rPr lang="en-GB" sz="2000" err="1">
                <a:latin typeface="Consolas"/>
                <a:ea typeface="Calibri"/>
                <a:cs typeface="Calibri"/>
              </a:rPr>
              <a:t>mybaseimage</a:t>
            </a:r>
            <a:endParaRPr lang="en-GB" sz="2000" err="1"/>
          </a:p>
          <a:p>
            <a:pPr>
              <a:buNone/>
            </a:pPr>
            <a:endParaRPr lang="en-GB" sz="1800" dirty="0">
              <a:latin typeface="Consolas"/>
              <a:cs typeface="Calibri"/>
            </a:endParaRPr>
          </a:p>
        </p:txBody>
      </p:sp>
      <p:sp>
        <p:nvSpPr>
          <p:cNvPr id="4" name="TextBox 3">
            <a:extLst>
              <a:ext uri="{FF2B5EF4-FFF2-40B4-BE49-F238E27FC236}">
                <a16:creationId xmlns:a16="http://schemas.microsoft.com/office/drawing/2014/main" id="{B0F4BC75-5C7A-DEEA-3508-AF36B0E3B08D}"/>
              </a:ext>
            </a:extLst>
          </p:cNvPr>
          <p:cNvSpPr txBox="1"/>
          <p:nvPr/>
        </p:nvSpPr>
        <p:spPr>
          <a:xfrm>
            <a:off x="8450035" y="476249"/>
            <a:ext cx="3592285" cy="2308324"/>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Have you version </a:t>
            </a:r>
            <a:r>
              <a:rPr lang="en-GB" b="1" dirty="0" err="1">
                <a:cs typeface="Calibri"/>
              </a:rPr>
              <a:t>conroleed</a:t>
            </a:r>
            <a:r>
              <a:rPr lang="en-GB" b="1" dirty="0">
                <a:cs typeface="Calibri"/>
              </a:rPr>
              <a:t> your tags?</a:t>
            </a:r>
            <a:endParaRPr lang="en-US" dirty="0"/>
          </a:p>
          <a:p>
            <a:endParaRPr lang="en-GB" b="1" dirty="0">
              <a:ea typeface="Calibri"/>
              <a:cs typeface="Calibri"/>
            </a:endParaRPr>
          </a:p>
          <a:p>
            <a:r>
              <a:rPr lang="en-US" dirty="0">
                <a:ea typeface="Calibri"/>
                <a:cs typeface="Calibri"/>
              </a:rPr>
              <a:t>How can you confirm the image is on Docker hub?</a:t>
            </a:r>
          </a:p>
          <a:p>
            <a:endParaRPr lang="en-US" dirty="0">
              <a:ea typeface="Calibri"/>
              <a:cs typeface="Calibri"/>
            </a:endParaRPr>
          </a:p>
          <a:p>
            <a:r>
              <a:rPr lang="en-US" dirty="0">
                <a:ea typeface="Calibri"/>
                <a:cs typeface="Calibri"/>
              </a:rPr>
              <a:t>Did you run docker login?</a:t>
            </a:r>
          </a:p>
          <a:p>
            <a:endParaRPr lang="en-GB" b="1" dirty="0">
              <a:ea typeface="Calibri"/>
              <a:cs typeface="Calibri"/>
            </a:endParaRPr>
          </a:p>
        </p:txBody>
      </p:sp>
      <p:pic>
        <p:nvPicPr>
          <p:cNvPr id="6" name="Picture 5" descr="A screenshot of a computer&#10;&#10;Description automatically generated">
            <a:extLst>
              <a:ext uri="{FF2B5EF4-FFF2-40B4-BE49-F238E27FC236}">
                <a16:creationId xmlns:a16="http://schemas.microsoft.com/office/drawing/2014/main" id="{AE403A41-B369-3552-389B-810CD5774A01}"/>
              </a:ext>
            </a:extLst>
          </p:cNvPr>
          <p:cNvPicPr>
            <a:picLocks noChangeAspect="1"/>
          </p:cNvPicPr>
          <p:nvPr/>
        </p:nvPicPr>
        <p:blipFill>
          <a:blip r:embed="rId2"/>
          <a:stretch>
            <a:fillRect/>
          </a:stretch>
        </p:blipFill>
        <p:spPr>
          <a:xfrm>
            <a:off x="1619249" y="3963026"/>
            <a:ext cx="6096000" cy="2633089"/>
          </a:xfrm>
          <a:prstGeom prst="rect">
            <a:avLst/>
          </a:prstGeom>
        </p:spPr>
      </p:pic>
    </p:spTree>
    <p:extLst>
      <p:ext uri="{BB962C8B-B14F-4D97-AF65-F5344CB8AC3E}">
        <p14:creationId xmlns:p14="http://schemas.microsoft.com/office/powerpoint/2010/main" val="318678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0CB7-D393-0C49-62B3-99C0E23B72D2}"/>
              </a:ext>
            </a:extLst>
          </p:cNvPr>
          <p:cNvSpPr>
            <a:spLocks noGrp="1"/>
          </p:cNvSpPr>
          <p:nvPr>
            <p:ph type="title"/>
          </p:nvPr>
        </p:nvSpPr>
        <p:spPr/>
        <p:txBody>
          <a:bodyPr/>
          <a:lstStyle/>
          <a:p>
            <a:r>
              <a:rPr lang="en-GB" dirty="0">
                <a:ea typeface="Calibri Light"/>
                <a:cs typeface="Calibri Light"/>
              </a:rPr>
              <a:t>What did we learn?</a:t>
            </a:r>
            <a:endParaRPr lang="en-US" dirty="0"/>
          </a:p>
        </p:txBody>
      </p:sp>
      <p:sp>
        <p:nvSpPr>
          <p:cNvPr id="3" name="Content Placeholder 2">
            <a:extLst>
              <a:ext uri="{FF2B5EF4-FFF2-40B4-BE49-F238E27FC236}">
                <a16:creationId xmlns:a16="http://schemas.microsoft.com/office/drawing/2014/main" id="{E7A968E2-2EFF-002F-5A54-0361F2030127}"/>
              </a:ext>
            </a:extLst>
          </p:cNvPr>
          <p:cNvSpPr>
            <a:spLocks noGrp="1"/>
          </p:cNvSpPr>
          <p:nvPr>
            <p:ph idx="1"/>
          </p:nvPr>
        </p:nvSpPr>
        <p:spPr/>
        <p:txBody>
          <a:bodyPr vert="horz" lIns="91440" tIns="45720" rIns="91440" bIns="45720" rtlCol="0" anchor="t">
            <a:normAutofit/>
          </a:bodyPr>
          <a:lstStyle/>
          <a:p>
            <a:r>
              <a:rPr lang="en-GB">
                <a:ea typeface="Calibri"/>
                <a:cs typeface="Calibri"/>
              </a:rPr>
              <a:t>docker run</a:t>
            </a:r>
          </a:p>
          <a:p>
            <a:r>
              <a:rPr lang="en-GB" dirty="0">
                <a:ea typeface="Calibri"/>
                <a:cs typeface="Calibri"/>
              </a:rPr>
              <a:t>docker logs</a:t>
            </a:r>
          </a:p>
          <a:p>
            <a:r>
              <a:rPr lang="en-GB" dirty="0">
                <a:ea typeface="Calibri"/>
                <a:cs typeface="Calibri"/>
              </a:rPr>
              <a:t>docker start/stop/restart</a:t>
            </a:r>
          </a:p>
          <a:p>
            <a:r>
              <a:rPr lang="en-GB" dirty="0">
                <a:ea typeface="Calibri"/>
                <a:cs typeface="Calibri"/>
              </a:rPr>
              <a:t>docker rm</a:t>
            </a:r>
          </a:p>
          <a:p>
            <a:r>
              <a:rPr lang="en-GB" dirty="0">
                <a:ea typeface="Calibri"/>
                <a:cs typeface="Calibri"/>
              </a:rPr>
              <a:t>Updating a docker image</a:t>
            </a:r>
          </a:p>
          <a:p>
            <a:r>
              <a:rPr lang="en-GB" dirty="0">
                <a:ea typeface="Calibri"/>
                <a:cs typeface="Calibri"/>
              </a:rPr>
              <a:t>We</a:t>
            </a:r>
            <a:r>
              <a:rPr lang="en-GB">
                <a:ea typeface="Calibri"/>
                <a:cs typeface="Calibri"/>
              </a:rPr>
              <a:t> can test locally </a:t>
            </a:r>
          </a:p>
          <a:p>
            <a:r>
              <a:rPr lang="en-GB">
                <a:ea typeface="Calibri"/>
                <a:cs typeface="Calibri"/>
              </a:rPr>
              <a:t>Immutable images</a:t>
            </a:r>
          </a:p>
          <a:p>
            <a:r>
              <a:rPr lang="en-GB" dirty="0">
                <a:ea typeface="Calibri"/>
                <a:cs typeface="Calibri"/>
              </a:rPr>
              <a:t>Copy local files using </a:t>
            </a:r>
            <a:r>
              <a:rPr lang="en-GB" dirty="0" err="1">
                <a:ea typeface="Calibri"/>
                <a:cs typeface="Calibri"/>
              </a:rPr>
              <a:t>dockerfile</a:t>
            </a:r>
            <a:r>
              <a:rPr lang="en-GB" dirty="0">
                <a:ea typeface="Calibri"/>
                <a:cs typeface="Calibri"/>
              </a:rPr>
              <a:t> copy</a:t>
            </a:r>
          </a:p>
        </p:txBody>
      </p:sp>
    </p:spTree>
    <p:extLst>
      <p:ext uri="{BB962C8B-B14F-4D97-AF65-F5344CB8AC3E}">
        <p14:creationId xmlns:p14="http://schemas.microsoft.com/office/powerpoint/2010/main" val="264345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A274-752D-DE35-EE81-27E333F82009}"/>
              </a:ext>
            </a:extLst>
          </p:cNvPr>
          <p:cNvSpPr>
            <a:spLocks noGrp="1"/>
          </p:cNvSpPr>
          <p:nvPr>
            <p:ph type="title"/>
          </p:nvPr>
        </p:nvSpPr>
        <p:spPr/>
        <p:txBody>
          <a:bodyPr/>
          <a:lstStyle/>
          <a:p>
            <a:r>
              <a:rPr lang="en-GB" dirty="0">
                <a:ea typeface="Calibri Light"/>
                <a:cs typeface="Calibri Light"/>
              </a:rPr>
              <a:t>Why Docker and not a VM?</a:t>
            </a:r>
            <a:endParaRPr lang="en-GB" dirty="0"/>
          </a:p>
        </p:txBody>
      </p:sp>
      <p:sp>
        <p:nvSpPr>
          <p:cNvPr id="3" name="Content Placeholder 2">
            <a:extLst>
              <a:ext uri="{FF2B5EF4-FFF2-40B4-BE49-F238E27FC236}">
                <a16:creationId xmlns:a16="http://schemas.microsoft.com/office/drawing/2014/main" id="{3FF2C702-48F3-30D7-986A-B175E1D6FFB9}"/>
              </a:ext>
            </a:extLst>
          </p:cNvPr>
          <p:cNvSpPr>
            <a:spLocks noGrp="1"/>
          </p:cNvSpPr>
          <p:nvPr>
            <p:ph idx="1"/>
          </p:nvPr>
        </p:nvSpPr>
        <p:spPr/>
        <p:txBody>
          <a:bodyPr vert="horz" lIns="91440" tIns="45720" rIns="91440" bIns="45720" rtlCol="0" anchor="t">
            <a:normAutofit fontScale="92500" lnSpcReduction="10000"/>
          </a:bodyPr>
          <a:lstStyle/>
          <a:p>
            <a:r>
              <a:rPr lang="en-GB" sz="1200" dirty="0">
                <a:ea typeface="+mn-lt"/>
                <a:cs typeface="+mn-lt"/>
              </a:rPr>
              <a:t>Lightweight: Docker containers are much lighter compared to traditional VMs. Containers share the host system's operating system kernel, which eliminates the need to run a separate guest operating system for each container. This results in faster startup times, reduced resource overhead, and improved efficiency.</a:t>
            </a:r>
            <a:endParaRPr lang="en-GB" sz="1200" dirty="0">
              <a:ea typeface="Calibri" panose="020F0502020204030204"/>
              <a:cs typeface="Calibri" panose="020F0502020204030204"/>
            </a:endParaRPr>
          </a:p>
          <a:p>
            <a:endParaRPr lang="en-GB" sz="1200"/>
          </a:p>
          <a:p>
            <a:r>
              <a:rPr lang="en-GB" sz="1200" dirty="0">
                <a:ea typeface="+mn-lt"/>
                <a:cs typeface="+mn-lt"/>
              </a:rPr>
              <a:t>Performance: Since Docker containers do not require the overhead of running a full operating system, they can achieve better performance compared to VMs. Containers have direct access to the host system's resources, resulting in lower latency and better utilization of system resources.</a:t>
            </a:r>
            <a:endParaRPr lang="en-GB" sz="1200" dirty="0"/>
          </a:p>
          <a:p>
            <a:endParaRPr lang="en-GB" sz="1200"/>
          </a:p>
          <a:p>
            <a:r>
              <a:rPr lang="en-GB" sz="1200" dirty="0">
                <a:ea typeface="+mn-lt"/>
                <a:cs typeface="+mn-lt"/>
              </a:rPr>
              <a:t>Portability: Docker containers provide a consistent and portable environment. Containers package applications along with their dependencies, configurations, and libraries, making them highly portable across different systems and environments. Containers can run on any host system that has the necessary container runtime, enabling easy deployment and migration across different infrastructure setups.</a:t>
            </a:r>
            <a:endParaRPr lang="en-GB" sz="1200" dirty="0"/>
          </a:p>
          <a:p>
            <a:endParaRPr lang="en-GB" sz="1200"/>
          </a:p>
          <a:p>
            <a:r>
              <a:rPr lang="en-GB" sz="1200" dirty="0">
                <a:ea typeface="+mn-lt"/>
                <a:cs typeface="+mn-lt"/>
              </a:rPr>
              <a:t>Scalability: Docker enables easy scaling of applications. Containers can be quickly replicated and deployed across multiple hosts or orchestrated using container orchestration platforms like Docker Swarm or Kubernetes. This makes it simpler to scale applications up or down based on demand, allowing for better resource allocation and improved application availability.</a:t>
            </a:r>
            <a:endParaRPr lang="en-GB" sz="1200" dirty="0"/>
          </a:p>
          <a:p>
            <a:endParaRPr lang="en-GB" sz="1200"/>
          </a:p>
          <a:p>
            <a:r>
              <a:rPr lang="en-GB" sz="1200" dirty="0">
                <a:ea typeface="+mn-lt"/>
                <a:cs typeface="+mn-lt"/>
              </a:rPr>
              <a:t>Isolation: Docker containers offer process-level isolation, ensuring that applications running within containers are isolated from each other and the host system. This isolation provides an additional layer of security and helps prevent conflicts between different applications or dependencies.</a:t>
            </a:r>
            <a:endParaRPr lang="en-GB" sz="1200" dirty="0"/>
          </a:p>
          <a:p>
            <a:endParaRPr lang="en-GB" sz="1200"/>
          </a:p>
          <a:p>
            <a:r>
              <a:rPr lang="en-GB" sz="1200" dirty="0">
                <a:ea typeface="+mn-lt"/>
                <a:cs typeface="+mn-lt"/>
              </a:rPr>
              <a:t>DevOps-friendly: Docker and containerization align well with modern DevOps practices. Containers facilitate the packaging of applications and their dependencies, making it easier to create reproducible build artifacts. Containers also enable consistent deployment across different environments, from development to production, reducing the chances of environment-related issues and simplifying the continuous integration and continuous deployment (CI/CD) pipeline.</a:t>
            </a:r>
            <a:endParaRPr lang="en-GB" sz="1200" dirty="0"/>
          </a:p>
        </p:txBody>
      </p:sp>
    </p:spTree>
    <p:extLst>
      <p:ext uri="{BB962C8B-B14F-4D97-AF65-F5344CB8AC3E}">
        <p14:creationId xmlns:p14="http://schemas.microsoft.com/office/powerpoint/2010/main" val="3175942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0CB7-D393-0C49-62B3-99C0E23B72D2}"/>
              </a:ext>
            </a:extLst>
          </p:cNvPr>
          <p:cNvSpPr>
            <a:spLocks noGrp="1"/>
          </p:cNvSpPr>
          <p:nvPr>
            <p:ph type="title"/>
          </p:nvPr>
        </p:nvSpPr>
        <p:spPr/>
        <p:txBody>
          <a:bodyPr/>
          <a:lstStyle/>
          <a:p>
            <a:r>
              <a:rPr lang="en-GB" dirty="0">
                <a:ea typeface="Calibri Light"/>
                <a:cs typeface="Calibri Light"/>
              </a:rPr>
              <a:t>Homework</a:t>
            </a:r>
            <a:endParaRPr lang="en-US" dirty="0"/>
          </a:p>
        </p:txBody>
      </p:sp>
      <p:sp>
        <p:nvSpPr>
          <p:cNvPr id="3" name="Content Placeholder 2">
            <a:extLst>
              <a:ext uri="{FF2B5EF4-FFF2-40B4-BE49-F238E27FC236}">
                <a16:creationId xmlns:a16="http://schemas.microsoft.com/office/drawing/2014/main" id="{E7A968E2-2EFF-002F-5A54-0361F2030127}"/>
              </a:ext>
            </a:extLst>
          </p:cNvPr>
          <p:cNvSpPr>
            <a:spLocks noGrp="1"/>
          </p:cNvSpPr>
          <p:nvPr>
            <p:ph idx="1"/>
          </p:nvPr>
        </p:nvSpPr>
        <p:spPr/>
        <p:txBody>
          <a:bodyPr vert="horz" lIns="91440" tIns="45720" rIns="91440" bIns="45720" rtlCol="0" anchor="t">
            <a:normAutofit fontScale="92500" lnSpcReduction="10000"/>
          </a:bodyPr>
          <a:lstStyle/>
          <a:p>
            <a:r>
              <a:rPr lang="en-GB">
                <a:ea typeface="Calibri"/>
                <a:cs typeface="Calibri"/>
              </a:rPr>
              <a:t>Create your own </a:t>
            </a:r>
            <a:r>
              <a:rPr lang="en-GB" err="1">
                <a:ea typeface="Calibri"/>
                <a:cs typeface="Calibri"/>
              </a:rPr>
              <a:t>Github</a:t>
            </a:r>
            <a:r>
              <a:rPr lang="en-GB">
                <a:ea typeface="Calibri"/>
                <a:cs typeface="Calibri"/>
              </a:rPr>
              <a:t> Repo</a:t>
            </a:r>
            <a:endParaRPr lang="en-GB" dirty="0">
              <a:ea typeface="Calibri"/>
              <a:cs typeface="Calibri"/>
            </a:endParaRPr>
          </a:p>
          <a:p>
            <a:r>
              <a:rPr lang="en-GB">
                <a:ea typeface="Calibri"/>
                <a:cs typeface="Calibri"/>
              </a:rPr>
              <a:t>Save your work to it</a:t>
            </a:r>
          </a:p>
          <a:p>
            <a:endParaRPr lang="en-GB" dirty="0">
              <a:ea typeface="Calibri"/>
              <a:cs typeface="Calibri"/>
            </a:endParaRPr>
          </a:p>
          <a:p>
            <a:r>
              <a:rPr lang="en-GB">
                <a:ea typeface="Calibri"/>
                <a:cs typeface="Calibri"/>
              </a:rPr>
              <a:t>There is a site </a:t>
            </a:r>
            <a:r>
              <a:rPr lang="en-GB" dirty="0">
                <a:ea typeface="+mn-lt"/>
                <a:cs typeface="+mn-lt"/>
                <a:hlinkClick r:id="rId2"/>
              </a:rPr>
              <a:t>https://roadmap.sh/docker</a:t>
            </a:r>
            <a:endParaRPr lang="en-GB" dirty="0">
              <a:ea typeface="+mn-lt"/>
              <a:cs typeface="+mn-lt"/>
            </a:endParaRPr>
          </a:p>
          <a:p>
            <a:r>
              <a:rPr lang="en-GB">
                <a:ea typeface="+mn-lt"/>
                <a:cs typeface="+mn-lt"/>
              </a:rPr>
              <a:t>This could be run locally as a Docker container</a:t>
            </a:r>
            <a:endParaRPr lang="en-GB" dirty="0">
              <a:ea typeface="+mn-lt"/>
              <a:cs typeface="+mn-lt"/>
            </a:endParaRPr>
          </a:p>
          <a:p>
            <a:r>
              <a:rPr lang="en-GB" dirty="0">
                <a:ea typeface="+mn-lt"/>
                <a:cs typeface="+mn-lt"/>
              </a:rPr>
              <a:t>Create an Image, post it to Docker Hub, make sure the instructions to </a:t>
            </a:r>
            <a:r>
              <a:rPr lang="en-GB">
                <a:ea typeface="+mn-lt"/>
                <a:cs typeface="+mn-lt"/>
              </a:rPr>
              <a:t>run it are there</a:t>
            </a:r>
            <a:endParaRPr lang="en-GB" dirty="0">
              <a:ea typeface="+mn-lt"/>
              <a:cs typeface="+mn-lt"/>
            </a:endParaRPr>
          </a:p>
          <a:p>
            <a:r>
              <a:rPr lang="en-GB" dirty="0">
                <a:ea typeface="+mn-lt"/>
                <a:cs typeface="+mn-lt"/>
              </a:rPr>
              <a:t>Let me know when I can try it.</a:t>
            </a:r>
          </a:p>
          <a:p>
            <a:endParaRPr lang="en-GB" dirty="0">
              <a:ea typeface="+mn-lt"/>
              <a:cs typeface="+mn-lt"/>
            </a:endParaRPr>
          </a:p>
          <a:p>
            <a:r>
              <a:rPr lang="en-GB" dirty="0">
                <a:ea typeface="+mn-lt"/>
                <a:cs typeface="+mn-lt"/>
              </a:rPr>
              <a:t>https://github.com/kamranahmedse/developer-roadmap</a:t>
            </a:r>
          </a:p>
        </p:txBody>
      </p:sp>
    </p:spTree>
    <p:extLst>
      <p:ext uri="{BB962C8B-B14F-4D97-AF65-F5344CB8AC3E}">
        <p14:creationId xmlns:p14="http://schemas.microsoft.com/office/powerpoint/2010/main" val="145062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CD5CA2-D8B6-7D74-F587-846FFE79895C}"/>
              </a:ext>
            </a:extLst>
          </p:cNvPr>
          <p:cNvSpPr/>
          <p:nvPr/>
        </p:nvSpPr>
        <p:spPr>
          <a:xfrm>
            <a:off x="2952750" y="1796143"/>
            <a:ext cx="6096000" cy="4463142"/>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06ED704-138B-FB57-25CF-7A9F56435E7E}"/>
              </a:ext>
            </a:extLst>
          </p:cNvPr>
          <p:cNvSpPr>
            <a:spLocks noGrp="1"/>
          </p:cNvSpPr>
          <p:nvPr>
            <p:ph type="title"/>
          </p:nvPr>
        </p:nvSpPr>
        <p:spPr/>
        <p:txBody>
          <a:bodyPr/>
          <a:lstStyle/>
          <a:p>
            <a:r>
              <a:rPr lang="en-GB" dirty="0">
                <a:ea typeface="Calibri Light"/>
                <a:cs typeface="Calibri Light"/>
              </a:rPr>
              <a:t>Anatomy of a Docker Container</a:t>
            </a:r>
            <a:endParaRPr lang="en-GB" dirty="0"/>
          </a:p>
        </p:txBody>
      </p:sp>
      <p:sp>
        <p:nvSpPr>
          <p:cNvPr id="4" name="Rectangle 3">
            <a:extLst>
              <a:ext uri="{FF2B5EF4-FFF2-40B4-BE49-F238E27FC236}">
                <a16:creationId xmlns:a16="http://schemas.microsoft.com/office/drawing/2014/main" id="{DD17F5A7-6F8F-2C01-E8F1-B81FD2AC53F8}"/>
              </a:ext>
            </a:extLst>
          </p:cNvPr>
          <p:cNvSpPr/>
          <p:nvPr/>
        </p:nvSpPr>
        <p:spPr>
          <a:xfrm>
            <a:off x="3347357" y="5211535"/>
            <a:ext cx="5265964" cy="898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ea typeface="Calibri"/>
                <a:cs typeface="Calibri"/>
              </a:rPr>
              <a:t>Base Image</a:t>
            </a:r>
            <a:endParaRPr lang="en-GB" dirty="0"/>
          </a:p>
        </p:txBody>
      </p:sp>
      <p:sp>
        <p:nvSpPr>
          <p:cNvPr id="5" name="Rectangle 4">
            <a:extLst>
              <a:ext uri="{FF2B5EF4-FFF2-40B4-BE49-F238E27FC236}">
                <a16:creationId xmlns:a16="http://schemas.microsoft.com/office/drawing/2014/main" id="{53771B60-EB3B-7611-8C70-39A65F1FBCE7}"/>
              </a:ext>
            </a:extLst>
          </p:cNvPr>
          <p:cNvSpPr/>
          <p:nvPr/>
        </p:nvSpPr>
        <p:spPr>
          <a:xfrm>
            <a:off x="3347356" y="4599212"/>
            <a:ext cx="5265964" cy="489857"/>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Application</a:t>
            </a:r>
            <a:endParaRPr lang="en-US" dirty="0">
              <a:ea typeface="+mn-lt"/>
              <a:cs typeface="+mn-lt"/>
            </a:endParaRPr>
          </a:p>
        </p:txBody>
      </p:sp>
      <p:sp>
        <p:nvSpPr>
          <p:cNvPr id="6" name="Rectangle 5">
            <a:extLst>
              <a:ext uri="{FF2B5EF4-FFF2-40B4-BE49-F238E27FC236}">
                <a16:creationId xmlns:a16="http://schemas.microsoft.com/office/drawing/2014/main" id="{7D5761D3-54F6-76A5-41F6-9ABF0EA38AAF}"/>
              </a:ext>
            </a:extLst>
          </p:cNvPr>
          <p:cNvSpPr/>
          <p:nvPr/>
        </p:nvSpPr>
        <p:spPr>
          <a:xfrm>
            <a:off x="3347355" y="4068533"/>
            <a:ext cx="5265964" cy="489857"/>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Application</a:t>
            </a:r>
            <a:endParaRPr lang="en-US" dirty="0">
              <a:ea typeface="+mn-lt"/>
              <a:cs typeface="+mn-lt"/>
            </a:endParaRPr>
          </a:p>
        </p:txBody>
      </p:sp>
      <p:sp>
        <p:nvSpPr>
          <p:cNvPr id="7" name="Rectangle 6">
            <a:extLst>
              <a:ext uri="{FF2B5EF4-FFF2-40B4-BE49-F238E27FC236}">
                <a16:creationId xmlns:a16="http://schemas.microsoft.com/office/drawing/2014/main" id="{84924491-E347-8423-E995-EDA5C90A40F2}"/>
              </a:ext>
            </a:extLst>
          </p:cNvPr>
          <p:cNvSpPr/>
          <p:nvPr/>
        </p:nvSpPr>
        <p:spPr>
          <a:xfrm>
            <a:off x="3347355" y="3524247"/>
            <a:ext cx="5265964" cy="489857"/>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mn-lt"/>
                <a:cs typeface="+mn-lt"/>
              </a:rPr>
              <a:t>Application</a:t>
            </a:r>
            <a:endParaRPr lang="en-US" dirty="0"/>
          </a:p>
        </p:txBody>
      </p:sp>
      <p:sp>
        <p:nvSpPr>
          <p:cNvPr id="8" name="Rectangle 7">
            <a:extLst>
              <a:ext uri="{FF2B5EF4-FFF2-40B4-BE49-F238E27FC236}">
                <a16:creationId xmlns:a16="http://schemas.microsoft.com/office/drawing/2014/main" id="{B328E67B-0736-6F4F-15F3-A6263D66B437}"/>
              </a:ext>
            </a:extLst>
          </p:cNvPr>
          <p:cNvSpPr/>
          <p:nvPr/>
        </p:nvSpPr>
        <p:spPr>
          <a:xfrm>
            <a:off x="3347354" y="2993568"/>
            <a:ext cx="5265964" cy="489857"/>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Calibri"/>
                <a:cs typeface="Calibri"/>
              </a:rPr>
              <a:t>Application</a:t>
            </a:r>
            <a:endParaRPr lang="en-GB" dirty="0"/>
          </a:p>
        </p:txBody>
      </p:sp>
      <p:sp>
        <p:nvSpPr>
          <p:cNvPr id="9" name="Rectangle 8">
            <a:extLst>
              <a:ext uri="{FF2B5EF4-FFF2-40B4-BE49-F238E27FC236}">
                <a16:creationId xmlns:a16="http://schemas.microsoft.com/office/drawing/2014/main" id="{7314F52E-59A5-F190-1A72-083CC25C6C69}"/>
              </a:ext>
            </a:extLst>
          </p:cNvPr>
          <p:cNvSpPr/>
          <p:nvPr/>
        </p:nvSpPr>
        <p:spPr>
          <a:xfrm>
            <a:off x="3347353" y="2462889"/>
            <a:ext cx="2639785" cy="489857"/>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Calibri"/>
                <a:cs typeface="Calibri"/>
              </a:rPr>
              <a:t>Volumes</a:t>
            </a:r>
            <a:endParaRPr lang="en-GB" dirty="0"/>
          </a:p>
        </p:txBody>
      </p:sp>
      <p:sp>
        <p:nvSpPr>
          <p:cNvPr id="10" name="Rectangle 9">
            <a:extLst>
              <a:ext uri="{FF2B5EF4-FFF2-40B4-BE49-F238E27FC236}">
                <a16:creationId xmlns:a16="http://schemas.microsoft.com/office/drawing/2014/main" id="{A2259F2D-9010-1DF0-5282-2EB04872FBB1}"/>
              </a:ext>
            </a:extLst>
          </p:cNvPr>
          <p:cNvSpPr/>
          <p:nvPr/>
        </p:nvSpPr>
        <p:spPr>
          <a:xfrm>
            <a:off x="6041567" y="2462888"/>
            <a:ext cx="2571750" cy="489857"/>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Calibri"/>
                <a:cs typeface="Calibri"/>
              </a:rPr>
              <a:t>Network</a:t>
            </a:r>
            <a:endParaRPr lang="en-GB" dirty="0"/>
          </a:p>
        </p:txBody>
      </p:sp>
      <p:sp>
        <p:nvSpPr>
          <p:cNvPr id="12" name="TextBox 11">
            <a:extLst>
              <a:ext uri="{FF2B5EF4-FFF2-40B4-BE49-F238E27FC236}">
                <a16:creationId xmlns:a16="http://schemas.microsoft.com/office/drawing/2014/main" id="{3E5C7D68-8A81-A889-DA73-AF4DC534674A}"/>
              </a:ext>
            </a:extLst>
          </p:cNvPr>
          <p:cNvSpPr txBox="1"/>
          <p:nvPr/>
        </p:nvSpPr>
        <p:spPr>
          <a:xfrm>
            <a:off x="4572000" y="197303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ea typeface="Calibri"/>
                <a:cs typeface="Calibri"/>
              </a:rPr>
              <a:t>Container</a:t>
            </a:r>
          </a:p>
        </p:txBody>
      </p:sp>
    </p:spTree>
    <p:extLst>
      <p:ext uri="{BB962C8B-B14F-4D97-AF65-F5344CB8AC3E}">
        <p14:creationId xmlns:p14="http://schemas.microsoft.com/office/powerpoint/2010/main" val="382349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64E5-2D98-3C57-879C-00B6CA32A883}"/>
              </a:ext>
            </a:extLst>
          </p:cNvPr>
          <p:cNvSpPr>
            <a:spLocks noGrp="1"/>
          </p:cNvSpPr>
          <p:nvPr>
            <p:ph type="title"/>
          </p:nvPr>
        </p:nvSpPr>
        <p:spPr/>
        <p:txBody>
          <a:bodyPr/>
          <a:lstStyle/>
          <a:p>
            <a:r>
              <a:rPr lang="en-GB" dirty="0">
                <a:ea typeface="+mj-lt"/>
                <a:cs typeface="+mj-lt"/>
              </a:rPr>
              <a:t>What are Containers? </a:t>
            </a:r>
            <a:endParaRPr lang="en-US" dirty="0"/>
          </a:p>
        </p:txBody>
      </p:sp>
      <p:sp>
        <p:nvSpPr>
          <p:cNvPr id="3" name="Content Placeholder 2">
            <a:extLst>
              <a:ext uri="{FF2B5EF4-FFF2-40B4-BE49-F238E27FC236}">
                <a16:creationId xmlns:a16="http://schemas.microsoft.com/office/drawing/2014/main" id="{CA7BCEA4-2117-022F-BE94-6F14ABBE40B8}"/>
              </a:ext>
            </a:extLst>
          </p:cNvPr>
          <p:cNvSpPr>
            <a:spLocks noGrp="1"/>
          </p:cNvSpPr>
          <p:nvPr>
            <p:ph idx="1"/>
          </p:nvPr>
        </p:nvSpPr>
        <p:spPr/>
        <p:txBody>
          <a:bodyPr vert="horz" lIns="91440" tIns="45720" rIns="91440" bIns="45720" rtlCol="0" anchor="t">
            <a:normAutofit/>
          </a:bodyPr>
          <a:lstStyle/>
          <a:p>
            <a:r>
              <a:rPr lang="en-GB" dirty="0">
                <a:ea typeface="+mn-lt"/>
                <a:cs typeface="+mn-lt"/>
              </a:rPr>
              <a:t>Containers are lightweight, standalone executable units of software that include everything needed to run an application, including the code, runtime, system tools, libraries, and settings. </a:t>
            </a:r>
          </a:p>
          <a:p>
            <a:r>
              <a:rPr lang="en-GB" dirty="0">
                <a:ea typeface="+mn-lt"/>
                <a:cs typeface="+mn-lt"/>
              </a:rPr>
              <a:t>They provide a consistent and reproducible environment, isolating the application from the underlying system and other applications.</a:t>
            </a:r>
            <a:endParaRPr lang="en-GB" dirty="0">
              <a:ea typeface="Calibri"/>
              <a:cs typeface="Calibri"/>
            </a:endParaRPr>
          </a:p>
        </p:txBody>
      </p:sp>
    </p:spTree>
    <p:extLst>
      <p:ext uri="{BB962C8B-B14F-4D97-AF65-F5344CB8AC3E}">
        <p14:creationId xmlns:p14="http://schemas.microsoft.com/office/powerpoint/2010/main" val="123487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C199-F748-082C-EA5D-5888C3F8579F}"/>
              </a:ext>
            </a:extLst>
          </p:cNvPr>
          <p:cNvSpPr>
            <a:spLocks noGrp="1"/>
          </p:cNvSpPr>
          <p:nvPr>
            <p:ph type="title"/>
          </p:nvPr>
        </p:nvSpPr>
        <p:spPr/>
        <p:txBody>
          <a:bodyPr/>
          <a:lstStyle/>
          <a:p>
            <a:r>
              <a:rPr lang="en-GB" dirty="0">
                <a:ea typeface="Calibri Light"/>
                <a:cs typeface="Calibri Light"/>
              </a:rPr>
              <a:t>Why use Containers?</a:t>
            </a:r>
            <a:endParaRPr lang="en-US" dirty="0"/>
          </a:p>
        </p:txBody>
      </p:sp>
      <p:sp>
        <p:nvSpPr>
          <p:cNvPr id="3" name="Content Placeholder 2">
            <a:extLst>
              <a:ext uri="{FF2B5EF4-FFF2-40B4-BE49-F238E27FC236}">
                <a16:creationId xmlns:a16="http://schemas.microsoft.com/office/drawing/2014/main" id="{48FEB3AF-D5BB-CACF-B262-6B376BD80F1D}"/>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GB" dirty="0">
                <a:ea typeface="+mn-lt"/>
                <a:cs typeface="+mn-lt"/>
              </a:rPr>
              <a:t>Containers offer several benefits, including:</a:t>
            </a:r>
            <a:endParaRPr lang="en-GB" dirty="0">
              <a:ea typeface="Calibri" panose="020F0502020204030204"/>
              <a:cs typeface="Calibri" panose="020F0502020204030204"/>
            </a:endParaRPr>
          </a:p>
          <a:p>
            <a:endParaRPr lang="en-GB"/>
          </a:p>
          <a:p>
            <a:r>
              <a:rPr lang="en-GB" b="1" dirty="0">
                <a:ea typeface="+mn-lt"/>
                <a:cs typeface="+mn-lt"/>
              </a:rPr>
              <a:t>Portability</a:t>
            </a:r>
            <a:r>
              <a:rPr lang="en-GB" dirty="0">
                <a:ea typeface="+mn-lt"/>
                <a:cs typeface="+mn-lt"/>
              </a:rPr>
              <a:t>: Containers can run on any system that supports the container runtime, making it easy to deploy applications across different environments.</a:t>
            </a:r>
            <a:endParaRPr lang="en-GB" dirty="0"/>
          </a:p>
          <a:p>
            <a:r>
              <a:rPr lang="en-GB" b="1" dirty="0">
                <a:ea typeface="+mn-lt"/>
                <a:cs typeface="+mn-lt"/>
              </a:rPr>
              <a:t>Scalability</a:t>
            </a:r>
            <a:r>
              <a:rPr lang="en-GB" dirty="0">
                <a:ea typeface="+mn-lt"/>
                <a:cs typeface="+mn-lt"/>
              </a:rPr>
              <a:t>: Containers can be quickly scaled up or down based on demand, allowing applications to handle varying workloads efficiently.</a:t>
            </a:r>
            <a:endParaRPr lang="en-GB" dirty="0"/>
          </a:p>
          <a:p>
            <a:r>
              <a:rPr lang="en-GB" b="1" dirty="0">
                <a:ea typeface="+mn-lt"/>
                <a:cs typeface="+mn-lt"/>
              </a:rPr>
              <a:t>Isolation</a:t>
            </a:r>
            <a:r>
              <a:rPr lang="en-GB" dirty="0">
                <a:ea typeface="+mn-lt"/>
                <a:cs typeface="+mn-lt"/>
              </a:rPr>
              <a:t>: Containers provide process-level isolation, ensuring that applications run in their own isolated environments without interfering with each other.</a:t>
            </a:r>
            <a:endParaRPr lang="en-GB" dirty="0"/>
          </a:p>
          <a:p>
            <a:r>
              <a:rPr lang="en-GB" b="1" dirty="0">
                <a:ea typeface="+mn-lt"/>
                <a:cs typeface="+mn-lt"/>
              </a:rPr>
              <a:t>Efficiency</a:t>
            </a:r>
            <a:r>
              <a:rPr lang="en-GB" dirty="0">
                <a:ea typeface="+mn-lt"/>
                <a:cs typeface="+mn-lt"/>
              </a:rPr>
              <a:t>: Containers are lightweight and share the host system's kernel, enabling efficient resource utilization and reducing overhead.</a:t>
            </a:r>
            <a:endParaRPr lang="en-GB" dirty="0"/>
          </a:p>
        </p:txBody>
      </p:sp>
    </p:spTree>
    <p:extLst>
      <p:ext uri="{BB962C8B-B14F-4D97-AF65-F5344CB8AC3E}">
        <p14:creationId xmlns:p14="http://schemas.microsoft.com/office/powerpoint/2010/main" val="7528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1539-8368-BDBD-61B9-E6432F90901F}"/>
              </a:ext>
            </a:extLst>
          </p:cNvPr>
          <p:cNvSpPr>
            <a:spLocks noGrp="1"/>
          </p:cNvSpPr>
          <p:nvPr>
            <p:ph type="title"/>
          </p:nvPr>
        </p:nvSpPr>
        <p:spPr/>
        <p:txBody>
          <a:bodyPr/>
          <a:lstStyle/>
          <a:p>
            <a:r>
              <a:rPr lang="en-GB" dirty="0">
                <a:ea typeface="+mj-lt"/>
                <a:cs typeface="+mj-lt"/>
              </a:rPr>
              <a:t>Immutable Images</a:t>
            </a:r>
            <a:endParaRPr lang="en-US" dirty="0"/>
          </a:p>
        </p:txBody>
      </p:sp>
      <p:sp>
        <p:nvSpPr>
          <p:cNvPr id="3" name="Content Placeholder 2">
            <a:extLst>
              <a:ext uri="{FF2B5EF4-FFF2-40B4-BE49-F238E27FC236}">
                <a16:creationId xmlns:a16="http://schemas.microsoft.com/office/drawing/2014/main" id="{84E84C32-55CB-F40E-9ECF-5678C40FD2EE}"/>
              </a:ext>
            </a:extLst>
          </p:cNvPr>
          <p:cNvSpPr>
            <a:spLocks noGrp="1"/>
          </p:cNvSpPr>
          <p:nvPr>
            <p:ph idx="1"/>
          </p:nvPr>
        </p:nvSpPr>
        <p:spPr/>
        <p:txBody>
          <a:bodyPr vert="horz" lIns="91440" tIns="45720" rIns="91440" bIns="45720" rtlCol="0" anchor="t">
            <a:normAutofit/>
          </a:bodyPr>
          <a:lstStyle/>
          <a:p>
            <a:r>
              <a:rPr lang="en-GB" sz="3200" dirty="0">
                <a:ea typeface="+mn-lt"/>
                <a:cs typeface="+mn-lt"/>
              </a:rPr>
              <a:t>Immutable images refer to the concept of treating containers as immutable artifacts. </a:t>
            </a:r>
          </a:p>
          <a:p>
            <a:r>
              <a:rPr lang="en-GB" sz="3200" dirty="0">
                <a:ea typeface="+mn-lt"/>
                <a:cs typeface="+mn-lt"/>
              </a:rPr>
              <a:t>Once an image is built, it remains unchanged throughout its lifecycle. </a:t>
            </a:r>
          </a:p>
          <a:p>
            <a:r>
              <a:rPr lang="en-GB" sz="3200" dirty="0">
                <a:ea typeface="+mn-lt"/>
                <a:cs typeface="+mn-lt"/>
              </a:rPr>
              <a:t>Instead of making updates or modifications to a running container, a new image is created with the necessary changes.</a:t>
            </a:r>
            <a:endParaRPr lang="en-GB" sz="3200" dirty="0">
              <a:ea typeface="Calibri" panose="020F0502020204030204"/>
              <a:cs typeface="Calibri" panose="020F0502020204030204"/>
            </a:endParaRPr>
          </a:p>
        </p:txBody>
      </p:sp>
    </p:spTree>
    <p:extLst>
      <p:ext uri="{BB962C8B-B14F-4D97-AF65-F5344CB8AC3E}">
        <p14:creationId xmlns:p14="http://schemas.microsoft.com/office/powerpoint/2010/main" val="623446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1EE0-2F2A-FDAE-A184-3104421AAA95}"/>
              </a:ext>
            </a:extLst>
          </p:cNvPr>
          <p:cNvSpPr>
            <a:spLocks noGrp="1"/>
          </p:cNvSpPr>
          <p:nvPr>
            <p:ph type="title"/>
          </p:nvPr>
        </p:nvSpPr>
        <p:spPr/>
        <p:txBody>
          <a:bodyPr/>
          <a:lstStyle/>
          <a:p>
            <a:r>
              <a:rPr lang="en-GB" dirty="0">
                <a:ea typeface="Calibri Light"/>
                <a:cs typeface="Calibri Light"/>
              </a:rPr>
              <a:t>Base Images</a:t>
            </a:r>
            <a:endParaRPr lang="en-GB" dirty="0"/>
          </a:p>
        </p:txBody>
      </p:sp>
      <p:sp>
        <p:nvSpPr>
          <p:cNvPr id="3" name="Content Placeholder 2">
            <a:extLst>
              <a:ext uri="{FF2B5EF4-FFF2-40B4-BE49-F238E27FC236}">
                <a16:creationId xmlns:a16="http://schemas.microsoft.com/office/drawing/2014/main" id="{49583CC3-8B97-077D-C92F-6B7320BF1E24}"/>
              </a:ext>
            </a:extLst>
          </p:cNvPr>
          <p:cNvSpPr>
            <a:spLocks noGrp="1"/>
          </p:cNvSpPr>
          <p:nvPr>
            <p:ph idx="1"/>
          </p:nvPr>
        </p:nvSpPr>
        <p:spPr/>
        <p:txBody>
          <a:bodyPr vert="horz" lIns="91440" tIns="45720" rIns="91440" bIns="45720" rtlCol="0" anchor="t">
            <a:normAutofit/>
          </a:bodyPr>
          <a:lstStyle/>
          <a:p>
            <a:r>
              <a:rPr lang="en-GB" dirty="0">
                <a:ea typeface="+mn-lt"/>
                <a:cs typeface="+mn-lt"/>
              </a:rPr>
              <a:t>A base image is the starting point for building a Docker image. </a:t>
            </a:r>
          </a:p>
          <a:p>
            <a:r>
              <a:rPr lang="en-GB" dirty="0">
                <a:ea typeface="+mn-lt"/>
                <a:cs typeface="+mn-lt"/>
              </a:rPr>
              <a:t>It contains the essential components needed to run an application, such as the operating system, runtime, and necessary dependencies.</a:t>
            </a:r>
          </a:p>
          <a:p>
            <a:r>
              <a:rPr lang="en-GB" dirty="0">
                <a:ea typeface="+mn-lt"/>
                <a:cs typeface="+mn-lt"/>
              </a:rPr>
              <a:t> Base images can be official images provided by Docker or custom images created by users.</a:t>
            </a:r>
            <a:endParaRPr lang="en-GB">
              <a:ea typeface="Calibri"/>
              <a:cs typeface="Calibri"/>
            </a:endParaRPr>
          </a:p>
        </p:txBody>
      </p:sp>
    </p:spTree>
    <p:extLst>
      <p:ext uri="{BB962C8B-B14F-4D97-AF65-F5344CB8AC3E}">
        <p14:creationId xmlns:p14="http://schemas.microsoft.com/office/powerpoint/2010/main" val="19029307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Docker Containers</vt:lpstr>
      <vt:lpstr>What are we going to do today?</vt:lpstr>
      <vt:lpstr>What is Docker?</vt:lpstr>
      <vt:lpstr>Why Docker and not a VM?</vt:lpstr>
      <vt:lpstr>Anatomy of a Docker Container</vt:lpstr>
      <vt:lpstr>What are Containers? </vt:lpstr>
      <vt:lpstr>Why use Containers?</vt:lpstr>
      <vt:lpstr>Immutable Images</vt:lpstr>
      <vt:lpstr>Base Images</vt:lpstr>
      <vt:lpstr>Creating a base image</vt:lpstr>
      <vt:lpstr>Dockerfile</vt:lpstr>
      <vt:lpstr>Build it</vt:lpstr>
      <vt:lpstr>Docker Commands</vt:lpstr>
      <vt:lpstr>Docker Hub</vt:lpstr>
      <vt:lpstr>Docker Login</vt:lpstr>
      <vt:lpstr>Docker Tag</vt:lpstr>
      <vt:lpstr>Docker Push</vt:lpstr>
      <vt:lpstr>What have we done so far?</vt:lpstr>
      <vt:lpstr>What Next?</vt:lpstr>
      <vt:lpstr>Dockerfile</vt:lpstr>
      <vt:lpstr>Dockerfile - FROM</vt:lpstr>
      <vt:lpstr>Dockerfile - RUN</vt:lpstr>
      <vt:lpstr>Dockerfile - Expose</vt:lpstr>
      <vt:lpstr>Dockerfile - VOLUME</vt:lpstr>
      <vt:lpstr>Dockerfile - CMD</vt:lpstr>
      <vt:lpstr>Build it</vt:lpstr>
      <vt:lpstr>Run it</vt:lpstr>
      <vt:lpstr>Run it - Explained</vt:lpstr>
      <vt:lpstr>Test it</vt:lpstr>
      <vt:lpstr>Docker container management</vt:lpstr>
      <vt:lpstr>docker ps</vt:lpstr>
      <vt:lpstr>docker logs</vt:lpstr>
      <vt:lpstr>docker start stop rm</vt:lpstr>
      <vt:lpstr>Let's add a file to our image</vt:lpstr>
      <vt:lpstr>COPY</vt:lpstr>
      <vt:lpstr>Build it again</vt:lpstr>
      <vt:lpstr>Test it</vt:lpstr>
      <vt:lpstr>Docker Push</vt:lpstr>
      <vt:lpstr>What did we learn?</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903</cp:revision>
  <dcterms:created xsi:type="dcterms:W3CDTF">2024-02-06T10:21:57Z</dcterms:created>
  <dcterms:modified xsi:type="dcterms:W3CDTF">2024-02-06T15:15:47Z</dcterms:modified>
</cp:coreProperties>
</file>