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3535"/>
    <a:srgbClr val="E4F2BC"/>
    <a:srgbClr val="1C8492"/>
    <a:srgbClr val="0E702C"/>
    <a:srgbClr val="396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4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166364"/>
            <a:ext cx="12192000" cy="1739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none" dirty="0" smtClean="0">
                <a:latin typeface="+mn-lt"/>
              </a:rPr>
              <a:t>Inverse Kinematics and Particles</a:t>
            </a:r>
            <a:endParaRPr lang="en-GB" cap="none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Grant Smith 40111906</a:t>
            </a:r>
          </a:p>
          <a:p>
            <a:r>
              <a:rPr lang="en-GB" dirty="0" smtClean="0"/>
              <a:t>Physics-based Animation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937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Line v line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2208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Sphere v plane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86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Particle System</a:t>
            </a:r>
            <a:endParaRPr lang="en-GB" cap="non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98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Spatial Partitioning</a:t>
            </a:r>
            <a:endParaRPr lang="en-GB" cap="non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874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Rigid Bodies – linear dynamics</a:t>
            </a:r>
            <a:endParaRPr lang="en-GB" cap="non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41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Improvements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43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Inverse Kinematics</a:t>
            </a:r>
            <a:endParaRPr lang="en-GB" cap="non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0625" y="2235027"/>
            <a:ext cx="3200400" cy="3429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Implemented using the CCD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Angle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Reach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Procedural Animation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28" y="1997611"/>
            <a:ext cx="2771335" cy="4593282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05" y="2496311"/>
            <a:ext cx="4356807" cy="359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Cyclic Coordinate Descent (CCD)</a:t>
            </a:r>
            <a:endParaRPr lang="en-GB" cap="none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957" y="4967299"/>
            <a:ext cx="6452003" cy="177816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7916" y="2194560"/>
            <a:ext cx="4892040" cy="266652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Iterative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949956" y="2194562"/>
            <a:ext cx="5182046" cy="26665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Process: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Get the axis of rotation (cross product)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Get the angle to rotate (</a:t>
            </a:r>
            <a:r>
              <a:rPr lang="en-GB" dirty="0" err="1" smtClean="0"/>
              <a:t>acos</a:t>
            </a:r>
            <a:r>
              <a:rPr lang="en-GB" dirty="0" smtClean="0"/>
              <a:t> + dot product)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Create a quaternion from the axis and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If the quaternion is within the angle limits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300" dirty="0" smtClean="0"/>
              <a:t>Rotate the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After this is done for each link, apply the rotation from the root link down to the last child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06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Inverse Kinematics Testing</a:t>
            </a:r>
            <a:endParaRPr lang="en-GB" cap="none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5" t="5199" r="4581" b="3247"/>
          <a:stretch/>
        </p:blipFill>
        <p:spPr>
          <a:xfrm>
            <a:off x="1645921" y="2150621"/>
            <a:ext cx="3365734" cy="440492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65366" y="2150621"/>
            <a:ext cx="3225722" cy="3429000"/>
          </a:xfrm>
        </p:spPr>
        <p:txBody>
          <a:bodyPr/>
          <a:lstStyle/>
          <a:p>
            <a:r>
              <a:rPr lang="en-GB" dirty="0" smtClean="0"/>
              <a:t>To test the Inverse Kinematics: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Create a point to follow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Rotate that point randomly around every axis (x, y, 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If it can reach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It should always work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it </a:t>
            </a:r>
            <a:r>
              <a:rPr lang="en-GB" dirty="0" smtClean="0"/>
              <a:t>can’t </a:t>
            </a:r>
            <a:r>
              <a:rPr lang="en-GB" dirty="0"/>
              <a:t>reach 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It doesn’t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7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Collision Detection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Sphere v Sphere</a:t>
            </a:r>
          </a:p>
          <a:p>
            <a:r>
              <a:rPr lang="en-GB" dirty="0" smtClean="0"/>
              <a:t>AABB v AABB (Axis Aligned Bounding Box)</a:t>
            </a:r>
          </a:p>
          <a:p>
            <a:r>
              <a:rPr lang="en-GB" dirty="0" smtClean="0"/>
              <a:t>OBB v OBB (Orientated Bounding Box)</a:t>
            </a:r>
          </a:p>
          <a:p>
            <a:r>
              <a:rPr lang="en-GB" dirty="0" smtClean="0"/>
              <a:t>Line v Line</a:t>
            </a:r>
          </a:p>
          <a:p>
            <a:r>
              <a:rPr lang="en-GB" dirty="0" smtClean="0"/>
              <a:t>Sphere v Plane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Other combinations will not be covered since they are mostly derivatives of the above</a:t>
            </a:r>
          </a:p>
        </p:txBody>
      </p:sp>
    </p:spTree>
    <p:extLst>
      <p:ext uri="{BB962C8B-B14F-4D97-AF65-F5344CB8AC3E}">
        <p14:creationId xmlns:p14="http://schemas.microsoft.com/office/powerpoint/2010/main" val="198950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Sphere v Sphere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8513" y="2011680"/>
            <a:ext cx="6788486" cy="4206240"/>
          </a:xfrm>
        </p:spPr>
        <p:txBody>
          <a:bodyPr/>
          <a:lstStyle/>
          <a:p>
            <a:r>
              <a:rPr lang="en-GB" dirty="0" smtClean="0"/>
              <a:t>Offset vector from </a:t>
            </a:r>
            <a:r>
              <a:rPr lang="en-GB" dirty="0" err="1" smtClean="0"/>
              <a:t>sphereA</a:t>
            </a:r>
            <a:r>
              <a:rPr lang="en-GB" dirty="0" smtClean="0"/>
              <a:t> and </a:t>
            </a:r>
            <a:r>
              <a:rPr lang="en-GB" dirty="0" err="1" smtClean="0"/>
              <a:t>sphereB</a:t>
            </a:r>
            <a:endParaRPr lang="en-GB" dirty="0" smtClean="0"/>
          </a:p>
          <a:p>
            <a:r>
              <a:rPr lang="en-GB" dirty="0" smtClean="0"/>
              <a:t>Take the magnitude of the offset</a:t>
            </a:r>
          </a:p>
          <a:p>
            <a:r>
              <a:rPr lang="en-GB" dirty="0" smtClean="0"/>
              <a:t>If the sum of the radii is less than the magnitude</a:t>
            </a:r>
          </a:p>
          <a:p>
            <a:pPr lvl="1"/>
            <a:r>
              <a:rPr lang="en-GB" dirty="0" smtClean="0"/>
              <a:t>There is an intersection</a:t>
            </a:r>
            <a:endParaRPr lang="en-GB" dirty="0"/>
          </a:p>
          <a:p>
            <a:r>
              <a:rPr lang="en-GB" dirty="0"/>
              <a:t>If the sum of the radii is less than the </a:t>
            </a:r>
            <a:r>
              <a:rPr lang="en-GB" dirty="0" smtClean="0"/>
              <a:t>magnitude</a:t>
            </a:r>
          </a:p>
          <a:p>
            <a:pPr lvl="1"/>
            <a:r>
              <a:rPr lang="en-GB" dirty="0" smtClean="0"/>
              <a:t>No Intersection</a:t>
            </a:r>
            <a:endParaRPr lang="en-GB" dirty="0"/>
          </a:p>
          <a:p>
            <a:pPr lvl="1"/>
            <a:endParaRPr lang="en-GB" dirty="0" smtClean="0"/>
          </a:p>
        </p:txBody>
      </p:sp>
      <p:sp>
        <p:nvSpPr>
          <p:cNvPr id="4" name="Oval 3"/>
          <p:cNvSpPr/>
          <p:nvPr/>
        </p:nvSpPr>
        <p:spPr>
          <a:xfrm>
            <a:off x="914400" y="2846231"/>
            <a:ext cx="953037" cy="95303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1867437" y="3799268"/>
            <a:ext cx="953037" cy="95303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8" name="Oval 7"/>
          <p:cNvSpPr/>
          <p:nvPr/>
        </p:nvSpPr>
        <p:spPr>
          <a:xfrm>
            <a:off x="2273121" y="4204952"/>
            <a:ext cx="141668" cy="141668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1320084" y="3251915"/>
            <a:ext cx="141668" cy="141668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390918" y="2846229"/>
            <a:ext cx="19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318030" y="3797168"/>
            <a:ext cx="19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203634" y="3721016"/>
            <a:ext cx="12234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smtClean="0"/>
              <a:t>offset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9" idx="7"/>
            <a:endCxn id="4" idx="7"/>
          </p:cNvCxnSpPr>
          <p:nvPr/>
        </p:nvCxnSpPr>
        <p:spPr>
          <a:xfrm flipV="1">
            <a:off x="1441005" y="2985800"/>
            <a:ext cx="286863" cy="286862"/>
          </a:xfrm>
          <a:prstGeom prst="straightConnector1">
            <a:avLst/>
          </a:prstGeom>
          <a:ln>
            <a:solidFill>
              <a:srgbClr val="E4F2BC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7"/>
            <a:endCxn id="5" idx="7"/>
          </p:cNvCxnSpPr>
          <p:nvPr/>
        </p:nvCxnSpPr>
        <p:spPr>
          <a:xfrm flipV="1">
            <a:off x="2394042" y="3938837"/>
            <a:ext cx="286863" cy="286862"/>
          </a:xfrm>
          <a:prstGeom prst="straightConnector1">
            <a:avLst/>
          </a:prstGeom>
          <a:ln>
            <a:solidFill>
              <a:srgbClr val="E4F2BC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5"/>
            <a:endCxn id="8" idx="1"/>
          </p:cNvCxnSpPr>
          <p:nvPr/>
        </p:nvCxnSpPr>
        <p:spPr>
          <a:xfrm>
            <a:off x="1441005" y="3372836"/>
            <a:ext cx="852863" cy="8528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64918" y="2482092"/>
            <a:ext cx="105199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smtClean="0"/>
              <a:t>Sphere A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1795418" y="4747111"/>
            <a:ext cx="109707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smtClean="0"/>
              <a:t>Sphere 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65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AABB v AABB</a:t>
            </a:r>
            <a:endParaRPr lang="en-GB" cap="non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98513" y="2011680"/>
            <a:ext cx="6788486" cy="4206240"/>
          </a:xfrm>
        </p:spPr>
        <p:txBody>
          <a:bodyPr/>
          <a:lstStyle/>
          <a:p>
            <a:pPr lvl="1"/>
            <a:r>
              <a:rPr lang="en-GB" dirty="0" smtClean="0"/>
              <a:t>For each axis: x, y and z</a:t>
            </a:r>
          </a:p>
          <a:p>
            <a:pPr lvl="2"/>
            <a:r>
              <a:rPr lang="en-GB" dirty="0" smtClean="0"/>
              <a:t>Check centre[axis] of </a:t>
            </a:r>
            <a:r>
              <a:rPr lang="en-GB" dirty="0" err="1" smtClean="0"/>
              <a:t>cubeA</a:t>
            </a:r>
            <a:r>
              <a:rPr lang="en-GB" dirty="0" smtClean="0"/>
              <a:t> – centre[axis] of </a:t>
            </a:r>
            <a:r>
              <a:rPr lang="en-GB" dirty="0" err="1" smtClean="0"/>
              <a:t>cubeB</a:t>
            </a:r>
            <a:r>
              <a:rPr lang="en-GB" dirty="0" smtClean="0"/>
              <a:t> is less than</a:t>
            </a:r>
          </a:p>
          <a:p>
            <a:pPr lvl="2"/>
            <a:r>
              <a:rPr lang="en-GB" dirty="0" smtClean="0"/>
              <a:t>The sum of the dimension of each cube on that axis</a:t>
            </a:r>
          </a:p>
          <a:p>
            <a:pPr lvl="2"/>
            <a:endParaRPr lang="en-GB" dirty="0"/>
          </a:p>
          <a:p>
            <a:pPr lvl="1"/>
            <a:r>
              <a:rPr lang="en-GB" dirty="0" smtClean="0"/>
              <a:t>If the check is true on each axis then there is an intersection</a:t>
            </a:r>
          </a:p>
          <a:p>
            <a:pPr lvl="1"/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622864" y="384048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cubeA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1977152" y="55629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cubeB</a:t>
            </a:r>
            <a:endParaRPr lang="en-GB" dirty="0"/>
          </a:p>
        </p:txBody>
      </p:sp>
      <p:grpSp>
        <p:nvGrpSpPr>
          <p:cNvPr id="48" name="Group 47"/>
          <p:cNvGrpSpPr/>
          <p:nvPr/>
        </p:nvGrpSpPr>
        <p:grpSpPr>
          <a:xfrm>
            <a:off x="633047" y="2490025"/>
            <a:ext cx="2291027" cy="1343421"/>
            <a:chOff x="633047" y="2490025"/>
            <a:chExt cx="2291027" cy="1343421"/>
          </a:xfrm>
        </p:grpSpPr>
        <p:grpSp>
          <p:nvGrpSpPr>
            <p:cNvPr id="47" name="Group 46"/>
            <p:cNvGrpSpPr/>
            <p:nvPr/>
          </p:nvGrpSpPr>
          <p:grpSpPr>
            <a:xfrm>
              <a:off x="633047" y="2750233"/>
              <a:ext cx="1083600" cy="1083213"/>
              <a:chOff x="633047" y="2750233"/>
              <a:chExt cx="1083600" cy="1083213"/>
            </a:xfrm>
          </p:grpSpPr>
          <p:sp>
            <p:nvSpPr>
              <p:cNvPr id="6" name="Cube 5"/>
              <p:cNvSpPr/>
              <p:nvPr/>
            </p:nvSpPr>
            <p:spPr>
              <a:xfrm flipH="1" flipV="1">
                <a:off x="633047" y="2750233"/>
                <a:ext cx="1083600" cy="1083213"/>
              </a:xfrm>
              <a:prstGeom prst="cube">
                <a:avLst/>
              </a:prstGeom>
              <a:noFill/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Cube 8"/>
              <p:cNvSpPr/>
              <p:nvPr/>
            </p:nvSpPr>
            <p:spPr>
              <a:xfrm>
                <a:off x="633047" y="2750233"/>
                <a:ext cx="1083600" cy="1083213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716647" y="2490025"/>
              <a:ext cx="1207427" cy="1292662"/>
              <a:chOff x="3029838" y="3833446"/>
              <a:chExt cx="1207427" cy="129266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3046960" y="3833446"/>
                <a:ext cx="9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Centre</a:t>
                </a:r>
              </a:p>
              <a:p>
                <a:r>
                  <a:rPr lang="en-GB" dirty="0" smtClean="0"/>
                  <a:t>(x, y, z)</a:t>
                </a:r>
                <a:endParaRPr lang="en-GB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029838" y="4479777"/>
                <a:ext cx="12074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Dimension</a:t>
                </a:r>
              </a:p>
              <a:p>
                <a:r>
                  <a:rPr lang="en-GB" dirty="0" smtClean="0"/>
                  <a:t>(x, y, z)</a:t>
                </a:r>
                <a:endParaRPr lang="en-GB" dirty="0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947854" y="4244948"/>
            <a:ext cx="2291027" cy="1343421"/>
            <a:chOff x="633047" y="2490025"/>
            <a:chExt cx="2291027" cy="1343421"/>
          </a:xfrm>
        </p:grpSpPr>
        <p:grpSp>
          <p:nvGrpSpPr>
            <p:cNvPr id="50" name="Group 49"/>
            <p:cNvGrpSpPr/>
            <p:nvPr/>
          </p:nvGrpSpPr>
          <p:grpSpPr>
            <a:xfrm>
              <a:off x="633047" y="2750233"/>
              <a:ext cx="1083600" cy="1083213"/>
              <a:chOff x="633047" y="2750233"/>
              <a:chExt cx="1083600" cy="1083213"/>
            </a:xfrm>
          </p:grpSpPr>
          <p:sp>
            <p:nvSpPr>
              <p:cNvPr id="54" name="Cube 53"/>
              <p:cNvSpPr/>
              <p:nvPr/>
            </p:nvSpPr>
            <p:spPr>
              <a:xfrm flipH="1" flipV="1">
                <a:off x="633047" y="2750233"/>
                <a:ext cx="1083600" cy="1083213"/>
              </a:xfrm>
              <a:prstGeom prst="cube">
                <a:avLst/>
              </a:prstGeom>
              <a:noFill/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Cube 54"/>
              <p:cNvSpPr/>
              <p:nvPr/>
            </p:nvSpPr>
            <p:spPr>
              <a:xfrm>
                <a:off x="633047" y="2750233"/>
                <a:ext cx="1083600" cy="1083213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716647" y="2490025"/>
              <a:ext cx="1207427" cy="1292662"/>
              <a:chOff x="3029838" y="3833446"/>
              <a:chExt cx="1207427" cy="129266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3046960" y="3833446"/>
                <a:ext cx="9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Centre</a:t>
                </a:r>
              </a:p>
              <a:p>
                <a:r>
                  <a:rPr lang="en-GB" dirty="0" smtClean="0"/>
                  <a:t>(x, y, z)</a:t>
                </a:r>
                <a:endParaRPr lang="en-GB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029838" y="4479777"/>
                <a:ext cx="12074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Dimension</a:t>
                </a:r>
              </a:p>
              <a:p>
                <a:r>
                  <a:rPr lang="en-GB" dirty="0" smtClean="0"/>
                  <a:t>(x, y, z)</a:t>
                </a:r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18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1572" y="1852642"/>
            <a:ext cx="4438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cube0.normals[0</a:t>
            </a:r>
            <a:r>
              <a:rPr lang="en-GB" dirty="0" smtClean="0"/>
              <a:t>],</a:t>
            </a:r>
            <a:endParaRPr lang="en-GB" dirty="0"/>
          </a:p>
          <a:p>
            <a:r>
              <a:rPr lang="en-GB" dirty="0"/>
              <a:t>cube0.normals[1</a:t>
            </a:r>
            <a:r>
              <a:rPr lang="en-GB" dirty="0" smtClean="0"/>
              <a:t>],</a:t>
            </a:r>
            <a:endParaRPr lang="en-GB" dirty="0"/>
          </a:p>
          <a:p>
            <a:r>
              <a:rPr lang="en-GB" dirty="0" smtClean="0"/>
              <a:t>cube0.normals[2],</a:t>
            </a:r>
            <a:endParaRPr lang="en-GB" dirty="0"/>
          </a:p>
          <a:p>
            <a:r>
              <a:rPr lang="en-GB" dirty="0"/>
              <a:t>cube1.normals[0</a:t>
            </a:r>
            <a:r>
              <a:rPr lang="en-GB" dirty="0" smtClean="0"/>
              <a:t>],</a:t>
            </a:r>
            <a:endParaRPr lang="en-GB" dirty="0"/>
          </a:p>
          <a:p>
            <a:r>
              <a:rPr lang="en-GB" dirty="0"/>
              <a:t>cube1.normals[1</a:t>
            </a:r>
            <a:r>
              <a:rPr lang="en-GB" dirty="0" smtClean="0"/>
              <a:t>],</a:t>
            </a:r>
            <a:endParaRPr lang="en-GB" dirty="0"/>
          </a:p>
          <a:p>
            <a:r>
              <a:rPr lang="en-GB" dirty="0"/>
              <a:t>cube1.normals[2</a:t>
            </a:r>
            <a:r>
              <a:rPr lang="en-GB" dirty="0" smtClean="0"/>
              <a:t>],</a:t>
            </a:r>
            <a:endParaRPr lang="en-GB" dirty="0"/>
          </a:p>
          <a:p>
            <a:r>
              <a:rPr lang="en-GB" dirty="0"/>
              <a:t>cross(cube0.normals[0], cube1.normals[0</a:t>
            </a:r>
            <a:r>
              <a:rPr lang="en-GB" dirty="0" smtClean="0"/>
              <a:t>]),</a:t>
            </a:r>
            <a:endParaRPr lang="en-GB" dirty="0"/>
          </a:p>
          <a:p>
            <a:r>
              <a:rPr lang="en-GB" dirty="0"/>
              <a:t>cross(cube0.normals[0], </a:t>
            </a:r>
            <a:r>
              <a:rPr lang="en-GB" dirty="0" smtClean="0"/>
              <a:t>cube1.normals[1</a:t>
            </a:r>
            <a:r>
              <a:rPr lang="en-GB" dirty="0"/>
              <a:t>]),</a:t>
            </a:r>
          </a:p>
          <a:p>
            <a:r>
              <a:rPr lang="en-GB" dirty="0" smtClean="0"/>
              <a:t>cross(cube0.normals[0</a:t>
            </a:r>
            <a:r>
              <a:rPr lang="en-GB" dirty="0"/>
              <a:t>], cube1.normals[2]),</a:t>
            </a:r>
          </a:p>
          <a:p>
            <a:r>
              <a:rPr lang="en-GB" dirty="0" smtClean="0"/>
              <a:t>cross(cube0.normals[1</a:t>
            </a:r>
            <a:r>
              <a:rPr lang="en-GB" dirty="0"/>
              <a:t>], cube1.normals[0</a:t>
            </a:r>
            <a:r>
              <a:rPr lang="en-GB" dirty="0" smtClean="0"/>
              <a:t>]),</a:t>
            </a:r>
          </a:p>
          <a:p>
            <a:r>
              <a:rPr lang="en-GB" dirty="0" smtClean="0"/>
              <a:t> cross(cube0.normals[1</a:t>
            </a:r>
            <a:r>
              <a:rPr lang="en-GB" dirty="0"/>
              <a:t>], cube1.normals[1]),</a:t>
            </a:r>
          </a:p>
          <a:p>
            <a:r>
              <a:rPr lang="en-GB" dirty="0" smtClean="0"/>
              <a:t>cross(cube0.normals[1</a:t>
            </a:r>
            <a:r>
              <a:rPr lang="en-GB" dirty="0"/>
              <a:t>], cube1.normals[2]),</a:t>
            </a:r>
          </a:p>
          <a:p>
            <a:r>
              <a:rPr lang="en-GB" dirty="0" smtClean="0"/>
              <a:t>cross(cube0.normals[2</a:t>
            </a:r>
            <a:r>
              <a:rPr lang="en-GB" dirty="0"/>
              <a:t>], cube1.normals[0]),</a:t>
            </a:r>
          </a:p>
          <a:p>
            <a:r>
              <a:rPr lang="en-GB" dirty="0" smtClean="0"/>
              <a:t>cross(cube0.normals[2</a:t>
            </a:r>
            <a:r>
              <a:rPr lang="en-GB" dirty="0"/>
              <a:t>], cube1.normals[1]),</a:t>
            </a:r>
          </a:p>
          <a:p>
            <a:r>
              <a:rPr lang="en-GB" dirty="0" smtClean="0"/>
              <a:t>cross(cube0.normals[2</a:t>
            </a:r>
            <a:r>
              <a:rPr lang="en-GB" dirty="0"/>
              <a:t>], cube1.normals[2])</a:t>
            </a:r>
          </a:p>
          <a:p>
            <a:r>
              <a:rPr lang="en-GB" dirty="0" smtClean="0"/>
              <a:t>normalize(cube1.position </a:t>
            </a:r>
            <a:r>
              <a:rPr lang="en-GB" dirty="0"/>
              <a:t>- cube0.position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en-GB" cap="none" dirty="0" smtClean="0"/>
              <a:t>OBB v OBB</a:t>
            </a:r>
            <a:endParaRPr lang="en-GB" cap="none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18702" y="2011680"/>
            <a:ext cx="5268296" cy="4206240"/>
          </a:xfrm>
        </p:spPr>
        <p:txBody>
          <a:bodyPr/>
          <a:lstStyle/>
          <a:p>
            <a:pPr lvl="1"/>
            <a:r>
              <a:rPr lang="en-GB" dirty="0" smtClean="0"/>
              <a:t>Take the 3 normal of two cubes (ignoring </a:t>
            </a:r>
            <a:r>
              <a:rPr lang="en-GB" dirty="0" err="1" smtClean="0"/>
              <a:t>normals</a:t>
            </a:r>
            <a:r>
              <a:rPr lang="en-GB" dirty="0" smtClean="0"/>
              <a:t> that are the negative of another)</a:t>
            </a:r>
          </a:p>
          <a:p>
            <a:pPr lvl="1"/>
            <a:r>
              <a:rPr lang="en-GB" dirty="0" smtClean="0"/>
              <a:t>Add them to a list called ‘axes’</a:t>
            </a:r>
          </a:p>
          <a:p>
            <a:pPr lvl="1"/>
            <a:r>
              <a:rPr lang="en-GB" dirty="0" smtClean="0"/>
              <a:t>Take the cross of each normal from the first cube and each normal from the second cube</a:t>
            </a:r>
          </a:p>
          <a:p>
            <a:pPr lvl="1"/>
            <a:r>
              <a:rPr lang="en-GB" dirty="0" smtClean="0"/>
              <a:t>Add them to ‘axes’</a:t>
            </a:r>
          </a:p>
          <a:p>
            <a:pPr lvl="1"/>
            <a:r>
              <a:rPr lang="en-GB" dirty="0" smtClean="0"/>
              <a:t>Add the normalized offset of the cubes to the list as well ‘axes’</a:t>
            </a:r>
          </a:p>
          <a:p>
            <a:pPr lvl="1"/>
            <a:r>
              <a:rPr lang="en-GB" dirty="0" smtClean="0"/>
              <a:t>Get the corners of both cubes and add them to a list called ‘corners’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94517" y="179293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Centre</a:t>
            </a:r>
          </a:p>
          <a:p>
            <a:r>
              <a:rPr lang="en-GB" dirty="0" smtClean="0"/>
              <a:t>(x, y, z)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476871" y="2427068"/>
            <a:ext cx="1207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Dimension</a:t>
            </a:r>
          </a:p>
          <a:p>
            <a:r>
              <a:rPr lang="en-GB" dirty="0" smtClean="0"/>
              <a:t>(x, y, z)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493993" y="3073399"/>
            <a:ext cx="1463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Rotation</a:t>
            </a:r>
          </a:p>
          <a:p>
            <a:r>
              <a:rPr lang="en-GB" dirty="0" smtClean="0"/>
              <a:t>(4x4 Matrix)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199376" y="2755120"/>
            <a:ext cx="351692" cy="0"/>
          </a:xfrm>
          <a:prstGeom prst="straightConnector1">
            <a:avLst/>
          </a:prstGeom>
          <a:ln>
            <a:solidFill>
              <a:srgbClr val="FD353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Cube 18"/>
          <p:cNvSpPr/>
          <p:nvPr/>
        </p:nvSpPr>
        <p:spPr>
          <a:xfrm>
            <a:off x="3410392" y="2165061"/>
            <a:ext cx="1083600" cy="1083213"/>
          </a:xfrm>
          <a:prstGeom prst="cube">
            <a:avLst/>
          </a:prstGeom>
          <a:solidFill>
            <a:schemeClr val="bg1">
              <a:lumMod val="25000"/>
              <a:lumOff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>
            <a:off x="3776282" y="2150993"/>
            <a:ext cx="351692" cy="0"/>
          </a:xfrm>
          <a:prstGeom prst="straightConnector1">
            <a:avLst/>
          </a:prstGeom>
          <a:ln>
            <a:solidFill>
              <a:srgbClr val="FD353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8900000" flipH="1">
            <a:off x="3548024" y="2939715"/>
            <a:ext cx="351692" cy="0"/>
          </a:xfrm>
          <a:prstGeom prst="straightConnector1">
            <a:avLst/>
          </a:prstGeom>
          <a:ln>
            <a:solidFill>
              <a:srgbClr val="FD353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93993" y="3719729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 </a:t>
            </a:r>
            <a:r>
              <a:rPr lang="en-GB" dirty="0" err="1" smtClean="0"/>
              <a:t>Normals</a:t>
            </a:r>
            <a:endParaRPr lang="en-GB" dirty="0"/>
          </a:p>
          <a:p>
            <a:r>
              <a:rPr lang="en-GB" dirty="0" smtClean="0"/>
              <a:t>(x, y, z)</a:t>
            </a:r>
            <a:endParaRPr lang="en-GB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290646" y="3560692"/>
            <a:ext cx="0" cy="2657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72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OBB v OBB (cont.)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every axis in the ‘axes’ list</a:t>
            </a:r>
          </a:p>
          <a:p>
            <a:pPr lvl="1"/>
            <a:r>
              <a:rPr lang="en-GB" dirty="0" smtClean="0"/>
              <a:t>Do a 1D intersection test</a:t>
            </a:r>
          </a:p>
          <a:p>
            <a:pPr lvl="1"/>
            <a:r>
              <a:rPr lang="en-GB" dirty="0" smtClean="0"/>
              <a:t>If at any point, the 1D intersection is false, there is no intersection = no collision</a:t>
            </a:r>
          </a:p>
          <a:p>
            <a:r>
              <a:rPr lang="en-GB" dirty="0" smtClean="0"/>
              <a:t>If each test returned true, pick the test that returned the lowest overlap and use the axis for that as the collision direction</a:t>
            </a:r>
          </a:p>
          <a:p>
            <a:r>
              <a:rPr lang="en-GB" dirty="0" smtClean="0"/>
              <a:t>1D intersection test:</a:t>
            </a:r>
          </a:p>
          <a:p>
            <a:pPr lvl="1"/>
            <a:r>
              <a:rPr lang="en-GB" dirty="0" smtClean="0"/>
              <a:t>Take the dot product of the axis against each corner (for both cubes)</a:t>
            </a:r>
          </a:p>
          <a:p>
            <a:pPr lvl="1"/>
            <a:r>
              <a:rPr lang="en-GB" dirty="0" smtClean="0"/>
              <a:t>Store the min and max value from the dot product for each cube</a:t>
            </a:r>
          </a:p>
          <a:p>
            <a:pPr lvl="1"/>
            <a:r>
              <a:rPr lang="en-GB" dirty="0" smtClean="0"/>
              <a:t>Calculate the </a:t>
            </a:r>
            <a:r>
              <a:rPr lang="en-GB" dirty="0" err="1" smtClean="0"/>
              <a:t>longSpan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/>
              <a:t>fmax</a:t>
            </a:r>
            <a:r>
              <a:rPr lang="en-GB" dirty="0"/>
              <a:t>(max0, max1) - </a:t>
            </a:r>
            <a:r>
              <a:rPr lang="en-GB" dirty="0" err="1"/>
              <a:t>fmin</a:t>
            </a:r>
            <a:r>
              <a:rPr lang="en-GB" dirty="0"/>
              <a:t>(min0, min1</a:t>
            </a:r>
            <a:r>
              <a:rPr lang="en-GB" dirty="0" smtClean="0"/>
              <a:t>)</a:t>
            </a:r>
          </a:p>
          <a:p>
            <a:pPr lvl="1"/>
            <a:r>
              <a:rPr lang="en-GB" dirty="0"/>
              <a:t>Calculate the </a:t>
            </a:r>
            <a:r>
              <a:rPr lang="en-GB" sz="2000" dirty="0" err="1" smtClean="0"/>
              <a:t>sumSpan</a:t>
            </a:r>
            <a:r>
              <a:rPr lang="en-GB" sz="2000" dirty="0" smtClean="0"/>
              <a:t> </a:t>
            </a:r>
            <a:r>
              <a:rPr lang="en-GB" sz="2000" dirty="0"/>
              <a:t>= max0 - min0 + max1 - </a:t>
            </a:r>
            <a:r>
              <a:rPr lang="en-GB" sz="2000" dirty="0" smtClean="0"/>
              <a:t>min1</a:t>
            </a:r>
          </a:p>
          <a:p>
            <a:pPr lvl="1"/>
            <a:r>
              <a:rPr lang="en-GB" dirty="0" smtClean="0"/>
              <a:t>If the long span is less than or equal to the sum span, there is an overlap on the axis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44255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631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Wingdings</vt:lpstr>
      <vt:lpstr>Banded</vt:lpstr>
      <vt:lpstr>Inverse Kinematics and Particles</vt:lpstr>
      <vt:lpstr>Inverse Kinematics</vt:lpstr>
      <vt:lpstr>Cyclic Coordinate Descent (CCD)</vt:lpstr>
      <vt:lpstr>Inverse Kinematics Testing</vt:lpstr>
      <vt:lpstr>Collision Detection</vt:lpstr>
      <vt:lpstr>Sphere v Sphere</vt:lpstr>
      <vt:lpstr>AABB v AABB</vt:lpstr>
      <vt:lpstr>OBB v OBB</vt:lpstr>
      <vt:lpstr>OBB v OBB (cont.)</vt:lpstr>
      <vt:lpstr>Line v line</vt:lpstr>
      <vt:lpstr>Sphere v plane</vt:lpstr>
      <vt:lpstr>Particle System</vt:lpstr>
      <vt:lpstr>Spatial Partitioning</vt:lpstr>
      <vt:lpstr>Rigid Bodies – linear dynamics</vt:lpstr>
      <vt:lpstr>Improvements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Kinematics and Particles</dc:title>
  <dc:creator>Grant Smith</dc:creator>
  <cp:lastModifiedBy>Grant Smith</cp:lastModifiedBy>
  <cp:revision>27</cp:revision>
  <dcterms:created xsi:type="dcterms:W3CDTF">2015-11-26T19:21:12Z</dcterms:created>
  <dcterms:modified xsi:type="dcterms:W3CDTF">2015-11-28T19:38:16Z</dcterms:modified>
</cp:coreProperties>
</file>