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8" r:id="rId14"/>
    <p:sldId id="272" r:id="rId15"/>
    <p:sldId id="273" r:id="rId16"/>
    <p:sldId id="27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535"/>
    <a:srgbClr val="E4F2BC"/>
    <a:srgbClr val="1C8492"/>
    <a:srgbClr val="0E702C"/>
    <a:srgbClr val="396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166364"/>
            <a:ext cx="12192000" cy="1739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smtClean="0">
                <a:latin typeface="+mn-lt"/>
              </a:rPr>
              <a:t>Inverse Kinematics and Particles</a:t>
            </a:r>
            <a:endParaRPr lang="en-GB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Grant Smith 40111906</a:t>
            </a:r>
          </a:p>
          <a:p>
            <a:r>
              <a:rPr lang="en-GB" dirty="0" smtClean="0"/>
              <a:t>Physics-based 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plane</a:t>
            </a:r>
            <a:endParaRPr lang="en-GB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1302" y="2011680"/>
                <a:ext cx="6655697" cy="420624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Calculate the distance from the origin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Calculate the distance between the sphere and the plane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.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𝑆𝑝h𝑒𝑟𝑒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𝑃𝑙𝑎𝑛𝑒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&lt;= 0 then there is an intersection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direction of the collision is the plane’s normal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𝐼𝑛𝑡𝑒𝑟𝑠𝑒𝑐𝑡𝑖𝑜𝑛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𝑃𝑙𝑎𝑛𝑒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02" y="2011680"/>
                <a:ext cx="6655697" cy="4206240"/>
              </a:xfrm>
              <a:blipFill rotWithShape="0">
                <a:blip r:embed="rId2"/>
                <a:stretch>
                  <a:fillRect l="-1100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allelogram 9"/>
          <p:cNvSpPr/>
          <p:nvPr/>
        </p:nvSpPr>
        <p:spPr>
          <a:xfrm>
            <a:off x="261392" y="3987943"/>
            <a:ext cx="3902231" cy="1646239"/>
          </a:xfrm>
          <a:prstGeom prst="parallelogram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542473" y="2413919"/>
            <a:ext cx="953037" cy="953039"/>
            <a:chOff x="914400" y="2846229"/>
            <a:chExt cx="953037" cy="953039"/>
          </a:xfrm>
          <a:effectLst>
            <a:outerShdw blurRad="444500" dist="2082800" dir="5400000" sx="47000" sy="47000" algn="t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914400" y="2846231"/>
              <a:ext cx="953037" cy="95303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320084" y="3251915"/>
              <a:ext cx="141668" cy="14166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0918" y="2846229"/>
              <a:ext cx="193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GB" dirty="0"/>
            </a:p>
          </p:txBody>
        </p:sp>
        <p:cxnSp>
          <p:nvCxnSpPr>
            <p:cNvPr id="7" name="Straight Arrow Connector 6"/>
            <p:cNvCxnSpPr>
              <a:stCxn id="5" idx="7"/>
              <a:endCxn id="4" idx="7"/>
            </p:cNvCxnSpPr>
            <p:nvPr/>
          </p:nvCxnSpPr>
          <p:spPr>
            <a:xfrm flipV="1">
              <a:off x="1441005" y="2985800"/>
              <a:ext cx="286863" cy="286862"/>
            </a:xfrm>
            <a:prstGeom prst="straightConnector1">
              <a:avLst/>
            </a:prstGeom>
            <a:ln>
              <a:solidFill>
                <a:srgbClr val="E4F2BC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5" idx="4"/>
          </p:cNvCxnSpPr>
          <p:nvPr/>
        </p:nvCxnSpPr>
        <p:spPr>
          <a:xfrm>
            <a:off x="2018991" y="2961273"/>
            <a:ext cx="1" cy="17492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52436" y="4442691"/>
            <a:ext cx="0" cy="368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2436" y="4462460"/>
            <a:ext cx="11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Plane</a:t>
            </a:r>
            <a:r>
              <a:rPr lang="en-GB" baseline="-25000" dirty="0" err="1" smtClean="0"/>
              <a:t>normal</a:t>
            </a:r>
            <a:endParaRPr lang="en-GB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097184" y="4896479"/>
            <a:ext cx="12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Plane</a:t>
            </a:r>
            <a:r>
              <a:rPr lang="en-GB" baseline="-25000" dirty="0" err="1" smtClean="0"/>
              <a:t>position</a:t>
            </a:r>
            <a:endParaRPr lang="en-GB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2141674" y="4734082"/>
            <a:ext cx="141668" cy="14166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948157" y="3547777"/>
                <a:ext cx="36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7" y="3547777"/>
                <a:ext cx="3600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23739" y="2859657"/>
                <a:ext cx="87745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𝑆𝑝h𝑒𝑟𝑒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39" y="2859657"/>
                <a:ext cx="877455" cy="390748"/>
              </a:xfrm>
              <a:prstGeom prst="rect">
                <a:avLst/>
              </a:prstGeom>
              <a:blipFill rotWithShape="0">
                <a:blip r:embed="rId4"/>
                <a:stretch>
                  <a:fillRect l="-2083" r="-77778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Particle System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" y="2713434"/>
            <a:ext cx="5598311" cy="2866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3164" y="2150621"/>
            <a:ext cx="4497924" cy="4083924"/>
          </a:xfrm>
        </p:spPr>
        <p:txBody>
          <a:bodyPr/>
          <a:lstStyle/>
          <a:p>
            <a:r>
              <a:rPr lang="en-GB" dirty="0" smtClean="0"/>
              <a:t>Hierarchical: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Manager contains many emitters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Emitters contain many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This structure allows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Emitters to be easily added and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entire system to be updated with ease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Better management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 textures)</a:t>
            </a:r>
          </a:p>
        </p:txBody>
      </p:sp>
    </p:spTree>
    <p:extLst>
      <p:ext uri="{BB962C8B-B14F-4D97-AF65-F5344CB8AC3E}">
        <p14:creationId xmlns:p14="http://schemas.microsoft.com/office/powerpoint/2010/main" val="3860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" y="2617895"/>
            <a:ext cx="5787424" cy="32521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7819" y="2150620"/>
            <a:ext cx="4710546" cy="4351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reduce time wasted allocating and deallocating memory, each emitter has one list of particles that is not dynamic.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Instead of deallocating particles when they die, they change state, reducing the time wasted.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set the life time to an initial value and set the state (Alive).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the life time is &lt;=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Set the state (Not Alive)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Don’t update or render particles in the ‘Not Alive’ state.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1793" y="5870087"/>
            <a:ext cx="594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Particles make use of linear dynamics to respond to collision</a:t>
            </a:r>
          </a:p>
          <a:p>
            <a:pPr algn="ctr"/>
            <a:r>
              <a:rPr lang="en-GB" sz="1600" dirty="0" smtClean="0"/>
              <a:t>(managed within the Spatial Partitioning Grid)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63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Spatial Partitioning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8" y="2383463"/>
            <a:ext cx="7134546" cy="37079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7" y="2150621"/>
            <a:ext cx="3865603" cy="4314834"/>
          </a:xfrm>
        </p:spPr>
        <p:txBody>
          <a:bodyPr/>
          <a:lstStyle/>
          <a:p>
            <a:r>
              <a:rPr lang="en-GB" dirty="0" smtClean="0"/>
              <a:t>To improve the performance of the particles and reduce the limitations met (particle quantity), the SP grid was implemented.</a:t>
            </a:r>
          </a:p>
          <a:p>
            <a:r>
              <a:rPr lang="en-GB" dirty="0" smtClean="0"/>
              <a:t>SP grid: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Splits the entire scene up into small cubes within one large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Collision detection and response managed within cells of the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Takes 3D world positions and converts them to 1D array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1D positions represent a cell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6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2649385"/>
            <a:ext cx="5374259" cy="30586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9746" y="2150621"/>
            <a:ext cx="5057254" cy="4268652"/>
          </a:xfrm>
        </p:spPr>
        <p:txBody>
          <a:bodyPr/>
          <a:lstStyle/>
          <a:p>
            <a:r>
              <a:rPr lang="en-GB" dirty="0" smtClean="0"/>
              <a:t>Each time a collider is updated: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Collider calls the SP grid, passing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grid uses the collider’s position to determine what cells it covers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Passes the collider to relevant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Checks the collider for collisions with other colliders in that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there is a collision then the corrective impulses and forces are applied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401" y="5781964"/>
            <a:ext cx="5374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Debug rendering of the Spatial Partitioning Grid</a:t>
            </a:r>
          </a:p>
          <a:p>
            <a:pPr algn="ctr"/>
            <a:r>
              <a:rPr lang="en-GB" sz="1600" dirty="0" smtClean="0"/>
              <a:t>Blue = collider called the cell but no collision checks</a:t>
            </a:r>
          </a:p>
          <a:p>
            <a:pPr algn="ctr"/>
            <a:r>
              <a:rPr lang="en-GB" sz="1600" dirty="0" smtClean="0"/>
              <a:t>Green = 1 to 5 collision checks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79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Rigid Bodies </a:t>
            </a:r>
            <a:r>
              <a:rPr lang="en-GB" cap="none" dirty="0" smtClean="0"/>
              <a:t>– </a:t>
            </a:r>
            <a:r>
              <a:rPr lang="en-GB" cap="none" dirty="0"/>
              <a:t>linear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Rigid bodies implemented using linear dynamics (no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Implemented for collision response and for more user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User controlled rigid body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Collision response using impulses with small corrective forces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collider and SP grid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Collider manages the integration (using Explicit </a:t>
            </a:r>
            <a:r>
              <a:rPr lang="en-GB" dirty="0" err="1" smtClean="0"/>
              <a:t>Eular</a:t>
            </a:r>
            <a:r>
              <a:rPr lang="en-GB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SP grid manages the calculation of impulses and forces to correct collision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Rigid Bodies – </a:t>
            </a:r>
            <a:r>
              <a:rPr lang="en-GB" cap="none" dirty="0" smtClean="0"/>
              <a:t>Integration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Integration using the Explicit Euler method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V</a:t>
                </a:r>
                <a:r>
                  <a:rPr lang="en-GB" baseline="-25000" dirty="0" smtClean="0"/>
                  <a:t>n+1</a:t>
                </a:r>
                <a:r>
                  <a:rPr lang="en-GB" dirty="0" smtClean="0"/>
                  <a:t> = </a:t>
                </a:r>
                <a:r>
                  <a:rPr lang="en-GB" dirty="0" err="1" smtClean="0"/>
                  <a:t>v</a:t>
                </a:r>
                <a:r>
                  <a:rPr lang="en-GB" baseline="-25000" dirty="0" err="1" smtClean="0"/>
                  <a:t>n</a:t>
                </a:r>
                <a:r>
                  <a:rPr lang="en-GB" dirty="0" smtClean="0"/>
                  <a:t> + </a:t>
                </a:r>
                <a:r>
                  <a:rPr lang="el-GR" dirty="0" smtClean="0"/>
                  <a:t>α</a:t>
                </a:r>
                <a:r>
                  <a:rPr lang="en-GB" baseline="-25000" dirty="0" smtClean="0"/>
                  <a:t>n</a:t>
                </a:r>
                <a:r>
                  <a:rPr lang="el-GR" dirty="0" smtClean="0"/>
                  <a:t>Δ</a:t>
                </a:r>
                <a:r>
                  <a:rPr lang="en-GB" dirty="0" smtClean="0"/>
                  <a:t>t  &lt;-- Velocity incremented by the acceleration relative to the time passed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</a:t>
                </a:r>
                <a:r>
                  <a:rPr lang="en-GB" baseline="-25000" dirty="0" smtClean="0"/>
                  <a:t>n+1</a:t>
                </a:r>
                <a:r>
                  <a:rPr lang="en-GB" dirty="0" smtClean="0"/>
                  <a:t> </a:t>
                </a:r>
                <a:r>
                  <a:rPr lang="en-GB" dirty="0"/>
                  <a:t>= </a:t>
                </a:r>
                <a:r>
                  <a:rPr lang="en-GB" dirty="0" smtClean="0"/>
                  <a:t>S</a:t>
                </a:r>
                <a:r>
                  <a:rPr lang="en-GB" baseline="-25000" dirty="0" smtClean="0"/>
                  <a:t>n</a:t>
                </a:r>
                <a:r>
                  <a:rPr lang="en-GB" dirty="0" smtClean="0"/>
                  <a:t> </a:t>
                </a:r>
                <a:r>
                  <a:rPr lang="en-GB" dirty="0"/>
                  <a:t>+ </a:t>
                </a:r>
                <a:r>
                  <a:rPr lang="en-GB" dirty="0" err="1" smtClean="0"/>
                  <a:t>V</a:t>
                </a:r>
                <a:r>
                  <a:rPr lang="en-GB" baseline="-25000" dirty="0" err="1" smtClean="0"/>
                  <a:t>n</a:t>
                </a:r>
                <a:r>
                  <a:rPr lang="el-GR" dirty="0" smtClean="0"/>
                  <a:t>Δ</a:t>
                </a:r>
                <a:r>
                  <a:rPr lang="en-GB" dirty="0" smtClean="0"/>
                  <a:t>t</a:t>
                </a:r>
                <a:r>
                  <a:rPr lang="en-GB" dirty="0"/>
                  <a:t> &lt;-- </a:t>
                </a:r>
                <a:r>
                  <a:rPr lang="en-GB" dirty="0" smtClean="0"/>
                  <a:t>Position incremented </a:t>
                </a:r>
                <a:r>
                  <a:rPr lang="en-GB" dirty="0"/>
                  <a:t>by the </a:t>
                </a:r>
                <a:r>
                  <a:rPr lang="en-GB" dirty="0" smtClean="0"/>
                  <a:t>velocity relative </a:t>
                </a:r>
                <a:r>
                  <a:rPr lang="en-GB" dirty="0"/>
                  <a:t>to the time passed</a:t>
                </a:r>
                <a:endParaRPr lang="en-GB" baseline="-25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baseline="-25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Acceleration is calculated using Newton’s Second Law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 smtClean="0"/>
                  <a:t> = ma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Collision 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Impulse calculated using: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Impulse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= direction of collision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= velocity of one collider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= velocity of other collider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 smtClean="0"/>
                  <a:t> = elasticity constant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impulse is applied directly to the collider by the SP grid in order to correct collisions.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Improvements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Particle System implemented using compute </a:t>
            </a:r>
            <a:r>
              <a:rPr lang="en-GB" dirty="0" err="1" smtClean="0"/>
              <a:t>shaders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Reduce load on </a:t>
            </a:r>
            <a:r>
              <a:rPr lang="en-GB" dirty="0" err="1" smtClean="0"/>
              <a:t>cpu</a:t>
            </a:r>
            <a:r>
              <a:rPr lang="en-GB" dirty="0"/>
              <a:t> </a:t>
            </a:r>
            <a:r>
              <a:rPr lang="en-GB" dirty="0" smtClean="0"/>
              <a:t>by passing it to the </a:t>
            </a:r>
            <a:r>
              <a:rPr lang="en-GB" dirty="0" err="1" smtClean="0"/>
              <a:t>gpu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Self colliding Inverse Kinematics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Make the Spatial Partitioning Grid more dynamic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Adapts to the scene better (cells with different size/shape)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</a:t>
            </a:r>
            <a:endParaRPr lang="en-GB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0625" y="2235027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CCD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Angle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Reach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Procedural Animation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" y="1997611"/>
            <a:ext cx="2771335" cy="459328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5" y="2496311"/>
            <a:ext cx="4356807" cy="35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Cyclic Coordinate Descent (CCD)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57" y="4967299"/>
            <a:ext cx="6452003" cy="17781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916" y="2194560"/>
            <a:ext cx="4892040" cy="2666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49956" y="2194562"/>
            <a:ext cx="5182046" cy="266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axis of rotation (cross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angle to rotate (</a:t>
            </a:r>
            <a:r>
              <a:rPr lang="en-GB" dirty="0" err="1" smtClean="0"/>
              <a:t>acos</a:t>
            </a:r>
            <a:r>
              <a:rPr lang="en-GB" dirty="0" smtClean="0"/>
              <a:t> + dot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quaternion from the axis and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quaternion is within the angle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 smtClean="0"/>
              <a:t>Rotate the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this is done for each link, apply the rotation from the root link down to the last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 Testing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5199" r="4581" b="3247"/>
          <a:stretch/>
        </p:blipFill>
        <p:spPr>
          <a:xfrm>
            <a:off x="1645921" y="2150621"/>
            <a:ext cx="3365734" cy="44049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5366" y="2150621"/>
            <a:ext cx="3225722" cy="3429000"/>
          </a:xfrm>
        </p:spPr>
        <p:txBody>
          <a:bodyPr/>
          <a:lstStyle/>
          <a:p>
            <a:r>
              <a:rPr lang="en-GB" dirty="0" smtClean="0"/>
              <a:t>To test the Inverse Kinematics: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point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Rotate that point randomly around every axis (x, y,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it can reach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should always work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</a:t>
            </a:r>
            <a:r>
              <a:rPr lang="en-GB" dirty="0" smtClean="0"/>
              <a:t>can’t </a:t>
            </a:r>
            <a:r>
              <a:rPr lang="en-GB" dirty="0"/>
              <a:t>reach 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doesn’t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Collision Detection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Sphere v 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AABB v AABB (Axis Aligned Bounding Box)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OBB v OBB (Orientated Bounding Box)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Line v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Sphere v Plane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Other combinations will not be covered since they are mostly derivatives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895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Sphere v Sphere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Offset vector from </a:t>
            </a:r>
            <a:r>
              <a:rPr lang="en-GB" dirty="0" err="1" smtClean="0"/>
              <a:t>sphereA</a:t>
            </a:r>
            <a:r>
              <a:rPr lang="en-GB" dirty="0" smtClean="0"/>
              <a:t> and </a:t>
            </a:r>
            <a:r>
              <a:rPr lang="en-GB" dirty="0" err="1" smtClean="0"/>
              <a:t>sphereB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Take the magnitude of the 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the sum of the radii is less than the magnitude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There is an intersection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sum of the radii is less than the </a:t>
            </a:r>
            <a:r>
              <a:rPr lang="en-GB" dirty="0" smtClean="0"/>
              <a:t>magnitude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No Intersection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914400" y="2846231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67437" y="3799268"/>
            <a:ext cx="953037" cy="95303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" name="Oval 7"/>
          <p:cNvSpPr/>
          <p:nvPr/>
        </p:nvSpPr>
        <p:spPr>
          <a:xfrm>
            <a:off x="2273121" y="4204952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20084" y="3251915"/>
            <a:ext cx="141668" cy="14166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390918" y="2846229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18030" y="3797168"/>
            <a:ext cx="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03634" y="3721016"/>
            <a:ext cx="12234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offset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9" idx="7"/>
            <a:endCxn id="4" idx="7"/>
          </p:cNvCxnSpPr>
          <p:nvPr/>
        </p:nvCxnSpPr>
        <p:spPr>
          <a:xfrm flipV="1">
            <a:off x="1441005" y="2985800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  <a:endCxn id="5" idx="7"/>
          </p:cNvCxnSpPr>
          <p:nvPr/>
        </p:nvCxnSpPr>
        <p:spPr>
          <a:xfrm flipV="1">
            <a:off x="2394042" y="3938837"/>
            <a:ext cx="286863" cy="286862"/>
          </a:xfrm>
          <a:prstGeom prst="straightConnector1">
            <a:avLst/>
          </a:prstGeom>
          <a:ln>
            <a:solidFill>
              <a:srgbClr val="E4F2BC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8" idx="1"/>
          </p:cNvCxnSpPr>
          <p:nvPr/>
        </p:nvCxnSpPr>
        <p:spPr>
          <a:xfrm>
            <a:off x="1441005" y="3372836"/>
            <a:ext cx="852863" cy="852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4918" y="2482092"/>
            <a:ext cx="105199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A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795418" y="4747111"/>
            <a:ext cx="109707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Sphere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6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AABB v AABB</a:t>
            </a:r>
            <a:endParaRPr lang="en-GB" cap="non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8513" y="2011680"/>
            <a:ext cx="6788486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For each axis: x, y and 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Check centre[axis] of </a:t>
            </a:r>
            <a:r>
              <a:rPr lang="en-GB" dirty="0" err="1" smtClean="0"/>
              <a:t>cubeA</a:t>
            </a:r>
            <a:r>
              <a:rPr lang="en-GB" dirty="0" smtClean="0"/>
              <a:t> – centre[axis] of </a:t>
            </a:r>
            <a:r>
              <a:rPr lang="en-GB" dirty="0" err="1" smtClean="0"/>
              <a:t>cubeB</a:t>
            </a:r>
            <a:r>
              <a:rPr lang="en-GB" dirty="0" smtClean="0"/>
              <a:t> is less than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The sum of the dimension of each cube on that axis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the check is true on each axis then there is an intersection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22864" y="3840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977152" y="5562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cubeB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633047" y="2490025"/>
            <a:ext cx="2291027" cy="1343421"/>
            <a:chOff x="633047" y="2490025"/>
            <a:chExt cx="2291027" cy="1343421"/>
          </a:xfrm>
        </p:grpSpPr>
        <p:grpSp>
          <p:nvGrpSpPr>
            <p:cNvPr id="47" name="Group 46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6" name="Cube 5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47854" y="4244948"/>
            <a:ext cx="2291027" cy="1343421"/>
            <a:chOff x="633047" y="2490025"/>
            <a:chExt cx="2291027" cy="1343421"/>
          </a:xfrm>
        </p:grpSpPr>
        <p:grpSp>
          <p:nvGrpSpPr>
            <p:cNvPr id="50" name="Group 49"/>
            <p:cNvGrpSpPr/>
            <p:nvPr/>
          </p:nvGrpSpPr>
          <p:grpSpPr>
            <a:xfrm>
              <a:off x="633047" y="2750233"/>
              <a:ext cx="1083600" cy="1083213"/>
              <a:chOff x="633047" y="2750233"/>
              <a:chExt cx="1083600" cy="1083213"/>
            </a:xfrm>
          </p:grpSpPr>
          <p:sp>
            <p:nvSpPr>
              <p:cNvPr id="54" name="Cube 53"/>
              <p:cNvSpPr/>
              <p:nvPr/>
            </p:nvSpPr>
            <p:spPr>
              <a:xfrm flipH="1" flipV="1"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633047" y="2750233"/>
                <a:ext cx="1083600" cy="1083213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6647" y="2490025"/>
              <a:ext cx="1207427" cy="1292662"/>
              <a:chOff x="3029838" y="3833446"/>
              <a:chExt cx="1207427" cy="129266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046960" y="383344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Centre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29838" y="4479777"/>
                <a:ext cx="120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Dimension</a:t>
                </a:r>
              </a:p>
              <a:p>
                <a:r>
                  <a:rPr lang="en-GB" dirty="0" smtClean="0"/>
                  <a:t>(x, y, z)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1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572" y="1852642"/>
            <a:ext cx="4438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cube0.normals[0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cube0.normals[1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 smtClean="0"/>
              <a:t>cube0.normals[2],</a:t>
            </a:r>
            <a:endParaRPr lang="en-GB" dirty="0"/>
          </a:p>
          <a:p>
            <a:r>
              <a:rPr lang="en-GB" dirty="0"/>
              <a:t>cube1.normals[0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cube1.normals[1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cube1.normals[2</a:t>
            </a:r>
            <a:r>
              <a:rPr lang="en-GB" dirty="0" smtClean="0"/>
              <a:t>],</a:t>
            </a:r>
            <a:endParaRPr lang="en-GB" dirty="0"/>
          </a:p>
          <a:p>
            <a:r>
              <a:rPr lang="en-GB" dirty="0"/>
              <a:t>cross(cube0.normals[0], cube1.normals[0</a:t>
            </a:r>
            <a:r>
              <a:rPr lang="en-GB" dirty="0" smtClean="0"/>
              <a:t>]),</a:t>
            </a:r>
            <a:endParaRPr lang="en-GB" dirty="0"/>
          </a:p>
          <a:p>
            <a:r>
              <a:rPr lang="en-GB" dirty="0"/>
              <a:t>cross(cube0.normals[0], </a:t>
            </a:r>
            <a:r>
              <a:rPr lang="en-GB" dirty="0" smtClean="0"/>
              <a:t>cube1.normals[1</a:t>
            </a:r>
            <a:r>
              <a:rPr lang="en-GB" dirty="0"/>
              <a:t>]),</a:t>
            </a:r>
          </a:p>
          <a:p>
            <a:r>
              <a:rPr lang="en-GB" dirty="0" smtClean="0"/>
              <a:t>cross(cube0.normals[0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cube1.normals[0</a:t>
            </a:r>
            <a:r>
              <a:rPr lang="en-GB" dirty="0" smtClean="0"/>
              <a:t>]),</a:t>
            </a:r>
          </a:p>
          <a:p>
            <a:r>
              <a:rPr lang="en-GB" dirty="0" smtClean="0"/>
              <a:t> cross(cube0.normals[1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cross(cube0.normals[1</a:t>
            </a:r>
            <a:r>
              <a:rPr lang="en-GB" dirty="0"/>
              <a:t>], cube1.normals[2]),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cube1.normals[0]),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cube1.normals[1]),</a:t>
            </a:r>
          </a:p>
          <a:p>
            <a:r>
              <a:rPr lang="en-GB" dirty="0" smtClean="0"/>
              <a:t>cross(cube0.normals[2</a:t>
            </a:r>
            <a:r>
              <a:rPr lang="en-GB" dirty="0"/>
              <a:t>], cube1.normals[2])</a:t>
            </a:r>
          </a:p>
          <a:p>
            <a:r>
              <a:rPr lang="en-GB" dirty="0" smtClean="0"/>
              <a:t>normalize(cube1.position </a:t>
            </a:r>
            <a:r>
              <a:rPr lang="en-GB" dirty="0"/>
              <a:t>- cube0.position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GB" cap="none" dirty="0" smtClean="0"/>
              <a:t>OBB v OBB</a:t>
            </a:r>
            <a:endParaRPr lang="en-GB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8702" y="2011680"/>
            <a:ext cx="5268296" cy="4206240"/>
          </a:xfrm>
        </p:spPr>
        <p:txBody>
          <a:bodyPr/>
          <a:lstStyle/>
          <a:p>
            <a:pPr lvl="1"/>
            <a:r>
              <a:rPr lang="en-GB" dirty="0" smtClean="0"/>
              <a:t>Take the 3 normal of two cubes (ignoring </a:t>
            </a:r>
            <a:r>
              <a:rPr lang="en-GB" dirty="0" err="1" smtClean="0"/>
              <a:t>normals</a:t>
            </a:r>
            <a:r>
              <a:rPr lang="en-GB" dirty="0" smtClean="0"/>
              <a:t> that are the negative of another)</a:t>
            </a:r>
          </a:p>
          <a:p>
            <a:pPr lvl="1"/>
            <a:r>
              <a:rPr lang="en-GB" dirty="0" smtClean="0"/>
              <a:t>Add them to a list called ‘axes’</a:t>
            </a:r>
          </a:p>
          <a:p>
            <a:pPr lvl="1"/>
            <a:r>
              <a:rPr lang="en-GB" dirty="0" smtClean="0"/>
              <a:t>Take the cross of each normal from the first cube and each normal from the second cube</a:t>
            </a:r>
          </a:p>
          <a:p>
            <a:pPr lvl="1"/>
            <a:r>
              <a:rPr lang="en-GB" dirty="0" smtClean="0"/>
              <a:t>Add them to ‘axes’</a:t>
            </a:r>
          </a:p>
          <a:p>
            <a:pPr lvl="1"/>
            <a:r>
              <a:rPr lang="en-GB" dirty="0" smtClean="0"/>
              <a:t>Add the normalized offset of the cubes to the list as well ‘axes’</a:t>
            </a:r>
          </a:p>
          <a:p>
            <a:pPr lvl="1"/>
            <a:r>
              <a:rPr lang="en-GB" dirty="0" smtClean="0"/>
              <a:t>Get the corners of both cubes and add them to a list called ‘corners’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4517" y="1792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Centre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476871" y="2427068"/>
            <a:ext cx="120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Dimension</a:t>
            </a:r>
          </a:p>
          <a:p>
            <a:r>
              <a:rPr lang="en-GB" dirty="0" smtClean="0"/>
              <a:t>(x, y, z)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493993" y="3073399"/>
            <a:ext cx="14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Rotation</a:t>
            </a:r>
          </a:p>
          <a:p>
            <a:r>
              <a:rPr lang="en-GB" dirty="0" smtClean="0"/>
              <a:t>(4x4 Matrix)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9376" y="2755120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3410392" y="2165061"/>
            <a:ext cx="1083600" cy="1083213"/>
          </a:xfrm>
          <a:prstGeom prst="cube">
            <a:avLst/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>
            <a:off x="3776282" y="2150993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 flipH="1">
            <a:off x="3548024" y="2939715"/>
            <a:ext cx="351692" cy="0"/>
          </a:xfrm>
          <a:prstGeom prst="straightConnector1">
            <a:avLst/>
          </a:prstGeom>
          <a:ln>
            <a:solidFill>
              <a:srgbClr val="FD353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3993" y="37197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</a:t>
            </a:r>
            <a:r>
              <a:rPr lang="en-GB" dirty="0" err="1" smtClean="0"/>
              <a:t>Normals</a:t>
            </a:r>
            <a:endParaRPr lang="en-GB" dirty="0"/>
          </a:p>
          <a:p>
            <a:r>
              <a:rPr lang="en-GB" dirty="0" smtClean="0"/>
              <a:t>(x, y, z)</a:t>
            </a:r>
            <a:endParaRPr lang="en-GB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290646" y="3560692"/>
            <a:ext cx="0" cy="2657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OBB v OBB (cont.)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For every axis in the ‘axes’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Do a 1D intersection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at any point, the 1D intersection is false, there is no intersection = no collision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each test returned true, pick the test that returned the lowest overlap and use the axis for that as the collision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1D intersection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Take the dot product of the axis against each corner (for both cubes)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Store the min and max value from the dot product for each cube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Calculate the </a:t>
            </a:r>
            <a:r>
              <a:rPr lang="en-GB" dirty="0" err="1" smtClean="0"/>
              <a:t>longSpan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fmax</a:t>
            </a:r>
            <a:r>
              <a:rPr lang="en-GB" dirty="0"/>
              <a:t>(max0, max1) - </a:t>
            </a:r>
            <a:r>
              <a:rPr lang="en-GB" dirty="0" err="1"/>
              <a:t>fmin</a:t>
            </a:r>
            <a:r>
              <a:rPr lang="en-GB" dirty="0"/>
              <a:t>(min0, min1</a:t>
            </a:r>
            <a:r>
              <a:rPr lang="en-GB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Calculate the </a:t>
            </a:r>
            <a:r>
              <a:rPr lang="en-GB" sz="2000" dirty="0" err="1" smtClean="0"/>
              <a:t>sumSpan</a:t>
            </a:r>
            <a:r>
              <a:rPr lang="en-GB" sz="2000" dirty="0" smtClean="0"/>
              <a:t> </a:t>
            </a:r>
            <a:r>
              <a:rPr lang="en-GB" sz="2000" dirty="0"/>
              <a:t>= max0 - min0 + max1 - </a:t>
            </a:r>
            <a:r>
              <a:rPr lang="en-GB" sz="2000" dirty="0" smtClean="0"/>
              <a:t>min1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If the long span is less than or equal to the sum span, there is an overlap on the axis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442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1090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Corbel</vt:lpstr>
      <vt:lpstr>Wingdings</vt:lpstr>
      <vt:lpstr>Banded</vt:lpstr>
      <vt:lpstr>Inverse Kinematics and Particles</vt:lpstr>
      <vt:lpstr>Inverse Kinematics</vt:lpstr>
      <vt:lpstr>Cyclic Coordinate Descent (CCD)</vt:lpstr>
      <vt:lpstr>Inverse Kinematics Testing</vt:lpstr>
      <vt:lpstr>Collision Detection</vt:lpstr>
      <vt:lpstr>Sphere v Sphere</vt:lpstr>
      <vt:lpstr>AABB v AABB</vt:lpstr>
      <vt:lpstr>OBB v OBB</vt:lpstr>
      <vt:lpstr>OBB v OBB (cont.)</vt:lpstr>
      <vt:lpstr>Sphere v plane</vt:lpstr>
      <vt:lpstr>Particle System</vt:lpstr>
      <vt:lpstr>PowerPoint Presentation</vt:lpstr>
      <vt:lpstr>Spatial Partitioning</vt:lpstr>
      <vt:lpstr>PowerPoint Presentation</vt:lpstr>
      <vt:lpstr>Rigid Bodies – linear dynamics</vt:lpstr>
      <vt:lpstr>Rigid Bodies – Integration</vt:lpstr>
      <vt:lpstr>Collision Response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Kinematics and Particles</dc:title>
  <dc:creator>Grant Smith</dc:creator>
  <cp:lastModifiedBy>Grant Smith</cp:lastModifiedBy>
  <cp:revision>45</cp:revision>
  <dcterms:created xsi:type="dcterms:W3CDTF">2015-11-26T19:21:12Z</dcterms:created>
  <dcterms:modified xsi:type="dcterms:W3CDTF">2015-11-30T17:27:57Z</dcterms:modified>
</cp:coreProperties>
</file>