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20"/>
  </p:notesMasterIdLst>
  <p:handoutMasterIdLst>
    <p:handoutMasterId r:id="rId21"/>
  </p:handoutMasterIdLst>
  <p:sldIdLst>
    <p:sldId id="257" r:id="rId2"/>
    <p:sldId id="259" r:id="rId3"/>
    <p:sldId id="261" r:id="rId4"/>
    <p:sldId id="262" r:id="rId5"/>
    <p:sldId id="264" r:id="rId6"/>
    <p:sldId id="270" r:id="rId7"/>
    <p:sldId id="266" r:id="rId8"/>
    <p:sldId id="269" r:id="rId9"/>
    <p:sldId id="272" r:id="rId10"/>
    <p:sldId id="271" r:id="rId11"/>
    <p:sldId id="265" r:id="rId12"/>
    <p:sldId id="274" r:id="rId13"/>
    <p:sldId id="273" r:id="rId14"/>
    <p:sldId id="268" r:id="rId15"/>
    <p:sldId id="277" r:id="rId16"/>
    <p:sldId id="278" r:id="rId17"/>
    <p:sldId id="276" r:id="rId18"/>
    <p:sldId id="260" r:id="rId1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sypai Inesa" initials="PI" lastIdx="2" clrIdx="0">
    <p:extLst>
      <p:ext uri="{19B8F6BF-5375-455C-9EA6-DF929625EA0E}">
        <p15:presenceInfo xmlns:p15="http://schemas.microsoft.com/office/powerpoint/2012/main" userId="S-1-5-21-1715567821-492894223-839522115-14689" providerId="AD"/>
      </p:ext>
    </p:extLst>
  </p:cmAuthor>
  <p:cmAuthor id="2" name="Nicola Miglioranza" initials="NM" lastIdx="1" clrIdx="1">
    <p:extLst>
      <p:ext uri="{19B8F6BF-5375-455C-9EA6-DF929625EA0E}">
        <p15:presenceInfo xmlns:p15="http://schemas.microsoft.com/office/powerpoint/2012/main" userId="S-1-5-21-1715567821-492894223-839522115-2192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53" autoAdjust="0"/>
    <p:restoredTop sz="95396" autoAdjust="0"/>
  </p:normalViewPr>
  <p:slideViewPr>
    <p:cSldViewPr snapToGrid="0">
      <p:cViewPr varScale="1">
        <p:scale>
          <a:sx n="108" d="100"/>
          <a:sy n="108" d="100"/>
        </p:scale>
        <p:origin x="834" y="108"/>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749" y="5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C1DBEAA-7152-4BC6-BE4A-CBD9DB0C0D4B}" type="datetimeFigureOut">
              <a:rPr lang="de-DE" smtClean="0"/>
              <a:t>12.05.2025</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2574A8-0D52-4C98-A1EF-B7E886F98A1D}" type="slidenum">
              <a:rPr lang="de-DE" smtClean="0"/>
              <a:t>‹#›</a:t>
            </a:fld>
            <a:endParaRPr lang="de-DE"/>
          </a:p>
        </p:txBody>
      </p:sp>
    </p:spTree>
    <p:extLst>
      <p:ext uri="{BB962C8B-B14F-4D97-AF65-F5344CB8AC3E}">
        <p14:creationId xmlns:p14="http://schemas.microsoft.com/office/powerpoint/2010/main" val="8460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5D11F8-689B-43AA-9E80-982C3560438C}" type="datetimeFigureOut">
              <a:rPr lang="de-DE" smtClean="0"/>
              <a:t>12.05.2025</a:t>
            </a:fld>
            <a:endParaRPr lang="de-DE"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28EE12-4141-4994-A672-15E61EE12F6C}" type="slidenum">
              <a:rPr lang="de-DE" smtClean="0"/>
              <a:t>‹#›</a:t>
            </a:fld>
            <a:endParaRPr lang="de-DE" dirty="0"/>
          </a:p>
        </p:txBody>
      </p:sp>
    </p:spTree>
    <p:extLst>
      <p:ext uri="{BB962C8B-B14F-4D97-AF65-F5344CB8AC3E}">
        <p14:creationId xmlns:p14="http://schemas.microsoft.com/office/powerpoint/2010/main" val="181477914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AD28EE12-4141-4994-A672-15E61EE12F6C}" type="slidenum">
              <a:rPr lang="de-DE" smtClean="0"/>
              <a:t>1</a:t>
            </a:fld>
            <a:endParaRPr lang="de-DE" dirty="0"/>
          </a:p>
        </p:txBody>
      </p:sp>
    </p:spTree>
    <p:extLst>
      <p:ext uri="{BB962C8B-B14F-4D97-AF65-F5344CB8AC3E}">
        <p14:creationId xmlns:p14="http://schemas.microsoft.com/office/powerpoint/2010/main" val="660978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en-US" dirty="0"/>
              <a:t>The items on the agenda are generally white with a blue frame. If you want to point out in the presentation where you are, you can highlight this point in blue.</a:t>
            </a:r>
          </a:p>
        </p:txBody>
      </p:sp>
      <p:sp>
        <p:nvSpPr>
          <p:cNvPr id="4" name="Foliennummernplatzhalter 3"/>
          <p:cNvSpPr>
            <a:spLocks noGrp="1"/>
          </p:cNvSpPr>
          <p:nvPr>
            <p:ph type="sldNum" sz="quarter" idx="5"/>
          </p:nvPr>
        </p:nvSpPr>
        <p:spPr/>
        <p:txBody>
          <a:bodyPr/>
          <a:lstStyle/>
          <a:p>
            <a:fld id="{AD28EE12-4141-4994-A672-15E61EE12F6C}" type="slidenum">
              <a:rPr lang="de-DE" smtClean="0"/>
              <a:t>2</a:t>
            </a:fld>
            <a:endParaRPr lang="de-DE" dirty="0"/>
          </a:p>
        </p:txBody>
      </p:sp>
    </p:spTree>
    <p:extLst>
      <p:ext uri="{BB962C8B-B14F-4D97-AF65-F5344CB8AC3E}">
        <p14:creationId xmlns:p14="http://schemas.microsoft.com/office/powerpoint/2010/main" val="3036187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AD28EE12-4141-4994-A672-15E61EE12F6C}" type="slidenum">
              <a:rPr lang="de-DE" smtClean="0"/>
              <a:t>4</a:t>
            </a:fld>
            <a:endParaRPr lang="de-DE" dirty="0"/>
          </a:p>
        </p:txBody>
      </p:sp>
    </p:spTree>
    <p:extLst>
      <p:ext uri="{BB962C8B-B14F-4D97-AF65-F5344CB8AC3E}">
        <p14:creationId xmlns:p14="http://schemas.microsoft.com/office/powerpoint/2010/main" val="1791203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AD28EE12-4141-4994-A672-15E61EE12F6C}" type="slidenum">
              <a:rPr lang="de-DE" smtClean="0"/>
              <a:t>7</a:t>
            </a:fld>
            <a:endParaRPr lang="de-DE" dirty="0"/>
          </a:p>
        </p:txBody>
      </p:sp>
    </p:spTree>
    <p:extLst>
      <p:ext uri="{BB962C8B-B14F-4D97-AF65-F5344CB8AC3E}">
        <p14:creationId xmlns:p14="http://schemas.microsoft.com/office/powerpoint/2010/main" val="25500632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AD28EE12-4141-4994-A672-15E61EE12F6C}" type="slidenum">
              <a:rPr lang="de-DE" smtClean="0"/>
              <a:t>9</a:t>
            </a:fld>
            <a:endParaRPr lang="de-DE" dirty="0"/>
          </a:p>
        </p:txBody>
      </p:sp>
    </p:spTree>
    <p:extLst>
      <p:ext uri="{BB962C8B-B14F-4D97-AF65-F5344CB8AC3E}">
        <p14:creationId xmlns:p14="http://schemas.microsoft.com/office/powerpoint/2010/main" val="32172256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AD28EE12-4141-4994-A672-15E61EE12F6C}" type="slidenum">
              <a:rPr lang="de-DE" smtClean="0"/>
              <a:t>11</a:t>
            </a:fld>
            <a:endParaRPr lang="de-DE" dirty="0"/>
          </a:p>
        </p:txBody>
      </p:sp>
    </p:spTree>
    <p:extLst>
      <p:ext uri="{BB962C8B-B14F-4D97-AF65-F5344CB8AC3E}">
        <p14:creationId xmlns:p14="http://schemas.microsoft.com/office/powerpoint/2010/main" val="2421426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ID4096" dirty="0"/>
          </a:p>
        </p:txBody>
      </p:sp>
      <p:sp>
        <p:nvSpPr>
          <p:cNvPr id="4" name="Slide Number Placeholder 3"/>
          <p:cNvSpPr>
            <a:spLocks noGrp="1"/>
          </p:cNvSpPr>
          <p:nvPr>
            <p:ph type="sldNum" sz="quarter" idx="5"/>
          </p:nvPr>
        </p:nvSpPr>
        <p:spPr/>
        <p:txBody>
          <a:bodyPr/>
          <a:lstStyle/>
          <a:p>
            <a:fld id="{AD28EE12-4141-4994-A672-15E61EE12F6C}" type="slidenum">
              <a:rPr lang="de-DE" smtClean="0"/>
              <a:t>16</a:t>
            </a:fld>
            <a:endParaRPr lang="de-DE" dirty="0"/>
          </a:p>
        </p:txBody>
      </p:sp>
    </p:spTree>
    <p:extLst>
      <p:ext uri="{BB962C8B-B14F-4D97-AF65-F5344CB8AC3E}">
        <p14:creationId xmlns:p14="http://schemas.microsoft.com/office/powerpoint/2010/main" val="3903425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genda Backup">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a:t>Add Title</a:t>
            </a:r>
          </a:p>
        </p:txBody>
      </p:sp>
      <p:sp>
        <p:nvSpPr>
          <p:cNvPr id="10" name="Inhaltsplatzhalter 6"/>
          <p:cNvSpPr>
            <a:spLocks noGrp="1"/>
          </p:cNvSpPr>
          <p:nvPr>
            <p:ph sz="quarter" idx="13" hasCustomPrompt="1"/>
          </p:nvPr>
        </p:nvSpPr>
        <p:spPr>
          <a:xfrm>
            <a:off x="891779" y="1489743"/>
            <a:ext cx="9885245" cy="505251"/>
          </a:xfrm>
          <a:prstGeom prst="rect">
            <a:avLst/>
          </a:prstGeom>
          <a:solidFill>
            <a:schemeClr val="accent2">
              <a:lumMod val="20000"/>
              <a:lumOff val="80000"/>
            </a:schemeClr>
          </a:solidFill>
          <a:ln w="12700">
            <a:solidFill>
              <a:schemeClr val="tx1"/>
            </a:solidFill>
          </a:ln>
        </p:spPr>
        <p:txBody>
          <a:bodyPr anchor="ctr"/>
          <a:lstStyle>
            <a:lvl1pPr marL="0" indent="0">
              <a:buNone/>
              <a:defRPr baseline="0">
                <a:solidFill>
                  <a:schemeClr val="tx1"/>
                </a:solidFill>
              </a:defRPr>
            </a:lvl1pPr>
          </a:lstStyle>
          <a:p>
            <a:pPr lvl="0"/>
            <a:r>
              <a:rPr lang="en-GB" dirty="0"/>
              <a:t>Mission and Vision</a:t>
            </a:r>
          </a:p>
        </p:txBody>
      </p:sp>
      <p:sp>
        <p:nvSpPr>
          <p:cNvPr id="11" name="Inhaltsplatzhalter 6"/>
          <p:cNvSpPr>
            <a:spLocks noGrp="1"/>
          </p:cNvSpPr>
          <p:nvPr>
            <p:ph sz="quarter" idx="14" hasCustomPrompt="1"/>
          </p:nvPr>
        </p:nvSpPr>
        <p:spPr>
          <a:xfrm>
            <a:off x="891779" y="2170029"/>
            <a:ext cx="9885245" cy="501749"/>
          </a:xfrm>
          <a:prstGeom prst="rect">
            <a:avLst/>
          </a:prstGeom>
          <a:noFill/>
          <a:ln>
            <a:solidFill>
              <a:schemeClr val="accent1"/>
            </a:solidFill>
          </a:ln>
        </p:spPr>
        <p:txBody>
          <a:bodyPr anchor="ctr"/>
          <a:lstStyle>
            <a:lvl1pPr marL="0" indent="0">
              <a:buNone/>
              <a:defRPr baseline="0">
                <a:solidFill>
                  <a:schemeClr val="tx1"/>
                </a:solidFill>
              </a:defRPr>
            </a:lvl1pPr>
          </a:lstStyle>
          <a:p>
            <a:pPr lvl="0"/>
            <a:r>
              <a:rPr lang="en-GB" dirty="0">
                <a:solidFill>
                  <a:schemeClr val="bg2">
                    <a:lumMod val="90000"/>
                  </a:schemeClr>
                </a:solidFill>
              </a:rPr>
              <a:t>IHP at a Glance</a:t>
            </a:r>
          </a:p>
        </p:txBody>
      </p:sp>
      <p:sp>
        <p:nvSpPr>
          <p:cNvPr id="12" name="Inhaltsplatzhalter 6"/>
          <p:cNvSpPr>
            <a:spLocks noGrp="1"/>
          </p:cNvSpPr>
          <p:nvPr>
            <p:ph sz="quarter" idx="15"/>
          </p:nvPr>
        </p:nvSpPr>
        <p:spPr>
          <a:xfrm>
            <a:off x="891779" y="2846813"/>
            <a:ext cx="9885245" cy="512339"/>
          </a:xfrm>
          <a:prstGeom prst="rect">
            <a:avLst/>
          </a:prstGeom>
          <a:ln>
            <a:solidFill>
              <a:schemeClr val="accent1"/>
            </a:solidFill>
          </a:ln>
        </p:spPr>
        <p:txBody>
          <a:bodyPr anchor="ctr"/>
          <a:lstStyle>
            <a:lvl1pPr marL="0" indent="0">
              <a:buNone/>
              <a:defRPr baseline="0">
                <a:solidFill>
                  <a:schemeClr val="tx1"/>
                </a:solidFill>
              </a:defRPr>
            </a:lvl1pPr>
          </a:lstStyle>
          <a:p>
            <a:pPr lvl="0"/>
            <a:r>
              <a:rPr lang="en-GB" dirty="0">
                <a:solidFill>
                  <a:schemeClr val="bg2">
                    <a:lumMod val="90000"/>
                  </a:schemeClr>
                </a:solidFill>
              </a:rPr>
              <a:t>Mission: Solutions for Social Challenges</a:t>
            </a:r>
          </a:p>
        </p:txBody>
      </p:sp>
      <p:sp>
        <p:nvSpPr>
          <p:cNvPr id="13" name="Inhaltsplatzhalter 6"/>
          <p:cNvSpPr>
            <a:spLocks noGrp="1"/>
          </p:cNvSpPr>
          <p:nvPr>
            <p:ph sz="quarter" idx="16"/>
          </p:nvPr>
        </p:nvSpPr>
        <p:spPr>
          <a:xfrm>
            <a:off x="891779" y="3534187"/>
            <a:ext cx="9885245" cy="512339"/>
          </a:xfrm>
          <a:prstGeom prst="rect">
            <a:avLst/>
          </a:prstGeom>
          <a:ln>
            <a:solidFill>
              <a:schemeClr val="accent1"/>
            </a:solidFill>
          </a:ln>
        </p:spPr>
        <p:txBody>
          <a:bodyPr anchor="ctr"/>
          <a:lstStyle>
            <a:lvl1pPr marL="0" indent="0">
              <a:buNone/>
              <a:defRPr baseline="0">
                <a:solidFill>
                  <a:schemeClr val="tx1"/>
                </a:solidFill>
              </a:defRPr>
            </a:lvl1pPr>
          </a:lstStyle>
          <a:p>
            <a:pPr lvl="0"/>
            <a:r>
              <a:rPr lang="en-GB" dirty="0">
                <a:solidFill>
                  <a:schemeClr val="bg2">
                    <a:lumMod val="90000"/>
                  </a:schemeClr>
                </a:solidFill>
              </a:rPr>
              <a:t>Strategic Positioning of IHP</a:t>
            </a:r>
          </a:p>
        </p:txBody>
      </p:sp>
      <p:sp>
        <p:nvSpPr>
          <p:cNvPr id="14" name="Inhaltsplatzhalter 6"/>
          <p:cNvSpPr>
            <a:spLocks noGrp="1"/>
          </p:cNvSpPr>
          <p:nvPr>
            <p:ph sz="quarter" idx="17"/>
          </p:nvPr>
        </p:nvSpPr>
        <p:spPr>
          <a:xfrm>
            <a:off x="891779" y="4221561"/>
            <a:ext cx="9885245" cy="512339"/>
          </a:xfrm>
          <a:prstGeom prst="rect">
            <a:avLst/>
          </a:prstGeom>
          <a:ln>
            <a:solidFill>
              <a:schemeClr val="accent1"/>
            </a:solidFill>
          </a:ln>
        </p:spPr>
        <p:txBody>
          <a:bodyPr anchor="ctr"/>
          <a:lstStyle>
            <a:lvl1pPr marL="0" indent="0">
              <a:buNone/>
              <a:defRPr baseline="0">
                <a:solidFill>
                  <a:schemeClr val="tx1"/>
                </a:solidFill>
              </a:defRPr>
            </a:lvl1pPr>
          </a:lstStyle>
          <a:p>
            <a:pPr lvl="0"/>
            <a:r>
              <a:rPr lang="en-GB" noProof="0" dirty="0">
                <a:solidFill>
                  <a:schemeClr val="bg2">
                    <a:lumMod val="90000"/>
                  </a:schemeClr>
                </a:solidFill>
              </a:rPr>
              <a:t>Lorem ipsum</a:t>
            </a:r>
          </a:p>
        </p:txBody>
      </p:sp>
      <p:sp>
        <p:nvSpPr>
          <p:cNvPr id="3" name="Textfeld 2"/>
          <p:cNvSpPr txBox="1"/>
          <p:nvPr userDrawn="1"/>
        </p:nvSpPr>
        <p:spPr>
          <a:xfrm>
            <a:off x="261424" y="1533329"/>
            <a:ext cx="452254" cy="461665"/>
          </a:xfrm>
          <a:prstGeom prst="rect">
            <a:avLst/>
          </a:prstGeom>
          <a:noFill/>
        </p:spPr>
        <p:txBody>
          <a:bodyPr wrap="square" rtlCol="0">
            <a:spAutoFit/>
          </a:bodyPr>
          <a:lstStyle/>
          <a:p>
            <a:pPr algn="ctr"/>
            <a:r>
              <a:rPr lang="de-DE" sz="2400" dirty="0"/>
              <a:t>1.</a:t>
            </a:r>
          </a:p>
        </p:txBody>
      </p:sp>
      <p:sp>
        <p:nvSpPr>
          <p:cNvPr id="20" name="Textfeld 19"/>
          <p:cNvSpPr txBox="1"/>
          <p:nvPr userDrawn="1"/>
        </p:nvSpPr>
        <p:spPr>
          <a:xfrm>
            <a:off x="261424" y="2190070"/>
            <a:ext cx="452254" cy="461665"/>
          </a:xfrm>
          <a:prstGeom prst="rect">
            <a:avLst/>
          </a:prstGeom>
          <a:noFill/>
        </p:spPr>
        <p:txBody>
          <a:bodyPr wrap="square" rtlCol="0">
            <a:spAutoFit/>
          </a:bodyPr>
          <a:lstStyle/>
          <a:p>
            <a:pPr algn="ctr"/>
            <a:r>
              <a:rPr lang="de-DE" sz="2400" dirty="0"/>
              <a:t>2.</a:t>
            </a:r>
          </a:p>
        </p:txBody>
      </p:sp>
      <p:sp>
        <p:nvSpPr>
          <p:cNvPr id="21" name="Textfeld 20"/>
          <p:cNvSpPr txBox="1"/>
          <p:nvPr userDrawn="1"/>
        </p:nvSpPr>
        <p:spPr>
          <a:xfrm>
            <a:off x="261424" y="2872149"/>
            <a:ext cx="452254" cy="461665"/>
          </a:xfrm>
          <a:prstGeom prst="rect">
            <a:avLst/>
          </a:prstGeom>
          <a:noFill/>
        </p:spPr>
        <p:txBody>
          <a:bodyPr wrap="square" rtlCol="0">
            <a:spAutoFit/>
          </a:bodyPr>
          <a:lstStyle/>
          <a:p>
            <a:pPr algn="ctr"/>
            <a:r>
              <a:rPr lang="de-DE" sz="2400" dirty="0"/>
              <a:t>3.</a:t>
            </a:r>
          </a:p>
        </p:txBody>
      </p:sp>
      <p:sp>
        <p:nvSpPr>
          <p:cNvPr id="22" name="Textfeld 21"/>
          <p:cNvSpPr txBox="1"/>
          <p:nvPr userDrawn="1"/>
        </p:nvSpPr>
        <p:spPr>
          <a:xfrm>
            <a:off x="261424" y="3554228"/>
            <a:ext cx="452254" cy="461665"/>
          </a:xfrm>
          <a:prstGeom prst="rect">
            <a:avLst/>
          </a:prstGeom>
          <a:noFill/>
        </p:spPr>
        <p:txBody>
          <a:bodyPr wrap="square" rtlCol="0">
            <a:spAutoFit/>
          </a:bodyPr>
          <a:lstStyle/>
          <a:p>
            <a:pPr algn="ctr"/>
            <a:r>
              <a:rPr lang="de-DE" sz="2400" dirty="0"/>
              <a:t>4.</a:t>
            </a:r>
          </a:p>
        </p:txBody>
      </p:sp>
      <p:sp>
        <p:nvSpPr>
          <p:cNvPr id="23" name="Textfeld 22"/>
          <p:cNvSpPr txBox="1"/>
          <p:nvPr userDrawn="1"/>
        </p:nvSpPr>
        <p:spPr>
          <a:xfrm>
            <a:off x="261424" y="4221561"/>
            <a:ext cx="452254" cy="461665"/>
          </a:xfrm>
          <a:prstGeom prst="rect">
            <a:avLst/>
          </a:prstGeom>
          <a:noFill/>
        </p:spPr>
        <p:txBody>
          <a:bodyPr wrap="square" rtlCol="0">
            <a:spAutoFit/>
          </a:bodyPr>
          <a:lstStyle/>
          <a:p>
            <a:pPr algn="ctr"/>
            <a:r>
              <a:rPr lang="de-DE" sz="2400" dirty="0"/>
              <a:t>5.</a:t>
            </a:r>
          </a:p>
        </p:txBody>
      </p:sp>
      <p:sp>
        <p:nvSpPr>
          <p:cNvPr id="16" name="Datumsplatzhalter 6"/>
          <p:cNvSpPr>
            <a:spLocks noGrp="1"/>
          </p:cNvSpPr>
          <p:nvPr>
            <p:ph type="dt" sz="half" idx="10"/>
          </p:nvPr>
        </p:nvSpPr>
        <p:spPr>
          <a:xfrm>
            <a:off x="261424" y="6335955"/>
            <a:ext cx="961089" cy="365125"/>
          </a:xfrm>
        </p:spPr>
        <p:txBody>
          <a:bodyPr/>
          <a:lstStyle/>
          <a:p>
            <a:fld id="{D1292819-ADC9-4CBB-A8DB-AFFBD4842A17}" type="datetime1">
              <a:rPr lang="de-DE" smtClean="0"/>
              <a:t>12.05.2025</a:t>
            </a:fld>
            <a:endParaRPr lang="de-DE" dirty="0"/>
          </a:p>
        </p:txBody>
      </p:sp>
      <p:sp>
        <p:nvSpPr>
          <p:cNvPr id="17" name="Fußzeilenplatzhalter 7"/>
          <p:cNvSpPr>
            <a:spLocks noGrp="1"/>
          </p:cNvSpPr>
          <p:nvPr>
            <p:ph type="ftr" sz="quarter" idx="11"/>
          </p:nvPr>
        </p:nvSpPr>
        <p:spPr>
          <a:xfrm>
            <a:off x="1222513" y="6335956"/>
            <a:ext cx="6420677" cy="365125"/>
          </a:xfrm>
        </p:spPr>
        <p:txBody>
          <a:bodyPr/>
          <a:lstStyle/>
          <a:p>
            <a:r>
              <a:rPr lang="en-US"/>
              <a:t>www.ihp-microelectronics.com | © IHP all rights reserved | Event XYZ</a:t>
            </a:r>
            <a:endParaRPr lang="de-DE" dirty="0"/>
          </a:p>
        </p:txBody>
      </p:sp>
      <p:sp>
        <p:nvSpPr>
          <p:cNvPr id="18" name="Foliennummernplatzhalter 8"/>
          <p:cNvSpPr>
            <a:spLocks noGrp="1"/>
          </p:cNvSpPr>
          <p:nvPr>
            <p:ph type="sldNum" sz="quarter" idx="12"/>
          </p:nvPr>
        </p:nvSpPr>
        <p:spPr>
          <a:xfrm>
            <a:off x="7643190" y="6335956"/>
            <a:ext cx="477333" cy="365125"/>
          </a:xfrm>
        </p:spPr>
        <p:txBody>
          <a:bodyPr/>
          <a:lstStyle/>
          <a:p>
            <a:fld id="{1A763691-5DD7-4303-8CE4-C698CA43CB3D}" type="slidenum">
              <a:rPr lang="de-DE" smtClean="0"/>
              <a:t>‹#›</a:t>
            </a:fld>
            <a:endParaRPr lang="de-DE" dirty="0"/>
          </a:p>
        </p:txBody>
      </p:sp>
    </p:spTree>
    <p:extLst>
      <p:ext uri="{BB962C8B-B14F-4D97-AF65-F5344CB8AC3E}">
        <p14:creationId xmlns:p14="http://schemas.microsoft.com/office/powerpoint/2010/main" val="35179810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a:t>Add Title</a:t>
            </a:r>
          </a:p>
        </p:txBody>
      </p:sp>
      <p:sp>
        <p:nvSpPr>
          <p:cNvPr id="10" name="Inhaltsplatzhalter 6"/>
          <p:cNvSpPr>
            <a:spLocks noGrp="1"/>
          </p:cNvSpPr>
          <p:nvPr>
            <p:ph sz="quarter" idx="13" hasCustomPrompt="1"/>
          </p:nvPr>
        </p:nvSpPr>
        <p:spPr>
          <a:xfrm>
            <a:off x="891779" y="1489743"/>
            <a:ext cx="9885245" cy="505251"/>
          </a:xfrm>
          <a:prstGeom prst="rect">
            <a:avLst/>
          </a:prstGeom>
          <a:solidFill>
            <a:schemeClr val="accent2">
              <a:lumMod val="20000"/>
              <a:lumOff val="80000"/>
            </a:schemeClr>
          </a:solidFill>
          <a:ln w="12700">
            <a:solidFill>
              <a:schemeClr val="tx1"/>
            </a:solidFill>
          </a:ln>
        </p:spPr>
        <p:txBody>
          <a:bodyPr anchor="ctr"/>
          <a:lstStyle>
            <a:lvl1pPr marL="0" indent="0">
              <a:buNone/>
              <a:defRPr baseline="0">
                <a:solidFill>
                  <a:schemeClr val="tx1"/>
                </a:solidFill>
              </a:defRPr>
            </a:lvl1pPr>
          </a:lstStyle>
          <a:p>
            <a:pPr lvl="0"/>
            <a:r>
              <a:rPr lang="en-GB" dirty="0"/>
              <a:t>Mission and Vision</a:t>
            </a:r>
          </a:p>
        </p:txBody>
      </p:sp>
      <p:sp>
        <p:nvSpPr>
          <p:cNvPr id="11" name="Inhaltsplatzhalter 6"/>
          <p:cNvSpPr>
            <a:spLocks noGrp="1"/>
          </p:cNvSpPr>
          <p:nvPr>
            <p:ph sz="quarter" idx="14" hasCustomPrompt="1"/>
          </p:nvPr>
        </p:nvSpPr>
        <p:spPr>
          <a:xfrm>
            <a:off x="891779" y="2170029"/>
            <a:ext cx="9885245" cy="501749"/>
          </a:xfrm>
          <a:prstGeom prst="rect">
            <a:avLst/>
          </a:prstGeom>
          <a:noFill/>
          <a:ln>
            <a:solidFill>
              <a:schemeClr val="accent1"/>
            </a:solidFill>
          </a:ln>
        </p:spPr>
        <p:txBody>
          <a:bodyPr anchor="ctr"/>
          <a:lstStyle>
            <a:lvl1pPr marL="0" indent="0">
              <a:buNone/>
              <a:defRPr baseline="0">
                <a:solidFill>
                  <a:schemeClr val="tx1"/>
                </a:solidFill>
              </a:defRPr>
            </a:lvl1pPr>
          </a:lstStyle>
          <a:p>
            <a:pPr lvl="0"/>
            <a:r>
              <a:rPr lang="en-GB" dirty="0">
                <a:solidFill>
                  <a:schemeClr val="bg2">
                    <a:lumMod val="90000"/>
                  </a:schemeClr>
                </a:solidFill>
              </a:rPr>
              <a:t>IHP at a Glance</a:t>
            </a:r>
          </a:p>
        </p:txBody>
      </p:sp>
      <p:sp>
        <p:nvSpPr>
          <p:cNvPr id="12" name="Inhaltsplatzhalter 6"/>
          <p:cNvSpPr>
            <a:spLocks noGrp="1"/>
          </p:cNvSpPr>
          <p:nvPr>
            <p:ph sz="quarter" idx="15"/>
          </p:nvPr>
        </p:nvSpPr>
        <p:spPr>
          <a:xfrm>
            <a:off x="891779" y="2846813"/>
            <a:ext cx="9885245" cy="512339"/>
          </a:xfrm>
          <a:prstGeom prst="rect">
            <a:avLst/>
          </a:prstGeom>
          <a:ln>
            <a:solidFill>
              <a:schemeClr val="accent1"/>
            </a:solidFill>
          </a:ln>
        </p:spPr>
        <p:txBody>
          <a:bodyPr anchor="ctr"/>
          <a:lstStyle>
            <a:lvl1pPr marL="0" indent="0">
              <a:buNone/>
              <a:defRPr baseline="0">
                <a:solidFill>
                  <a:schemeClr val="tx1"/>
                </a:solidFill>
              </a:defRPr>
            </a:lvl1pPr>
          </a:lstStyle>
          <a:p>
            <a:pPr lvl="0"/>
            <a:r>
              <a:rPr lang="en-GB" dirty="0">
                <a:solidFill>
                  <a:schemeClr val="bg2">
                    <a:lumMod val="90000"/>
                  </a:schemeClr>
                </a:solidFill>
              </a:rPr>
              <a:t>Mission: Solutions for Social Challenges</a:t>
            </a:r>
          </a:p>
        </p:txBody>
      </p:sp>
      <p:sp>
        <p:nvSpPr>
          <p:cNvPr id="13" name="Inhaltsplatzhalter 6"/>
          <p:cNvSpPr>
            <a:spLocks noGrp="1"/>
          </p:cNvSpPr>
          <p:nvPr>
            <p:ph sz="quarter" idx="16"/>
          </p:nvPr>
        </p:nvSpPr>
        <p:spPr>
          <a:xfrm>
            <a:off x="891779" y="3534187"/>
            <a:ext cx="9885245" cy="512339"/>
          </a:xfrm>
          <a:prstGeom prst="rect">
            <a:avLst/>
          </a:prstGeom>
          <a:ln>
            <a:solidFill>
              <a:schemeClr val="accent1"/>
            </a:solidFill>
          </a:ln>
        </p:spPr>
        <p:txBody>
          <a:bodyPr anchor="ctr"/>
          <a:lstStyle>
            <a:lvl1pPr marL="0" indent="0">
              <a:buNone/>
              <a:defRPr baseline="0">
                <a:solidFill>
                  <a:schemeClr val="tx1"/>
                </a:solidFill>
              </a:defRPr>
            </a:lvl1pPr>
          </a:lstStyle>
          <a:p>
            <a:pPr lvl="0"/>
            <a:r>
              <a:rPr lang="en-GB" dirty="0">
                <a:solidFill>
                  <a:schemeClr val="bg2">
                    <a:lumMod val="90000"/>
                  </a:schemeClr>
                </a:solidFill>
              </a:rPr>
              <a:t>Strategic Positioning of IHP</a:t>
            </a:r>
          </a:p>
        </p:txBody>
      </p:sp>
      <p:sp>
        <p:nvSpPr>
          <p:cNvPr id="14" name="Inhaltsplatzhalter 6"/>
          <p:cNvSpPr>
            <a:spLocks noGrp="1"/>
          </p:cNvSpPr>
          <p:nvPr>
            <p:ph sz="quarter" idx="17"/>
          </p:nvPr>
        </p:nvSpPr>
        <p:spPr>
          <a:xfrm>
            <a:off x="891779" y="4221561"/>
            <a:ext cx="9885245" cy="512339"/>
          </a:xfrm>
          <a:prstGeom prst="rect">
            <a:avLst/>
          </a:prstGeom>
          <a:ln>
            <a:solidFill>
              <a:schemeClr val="accent1"/>
            </a:solidFill>
          </a:ln>
        </p:spPr>
        <p:txBody>
          <a:bodyPr anchor="ctr"/>
          <a:lstStyle>
            <a:lvl1pPr marL="0" indent="0">
              <a:buNone/>
              <a:defRPr baseline="0">
                <a:solidFill>
                  <a:schemeClr val="tx1"/>
                </a:solidFill>
              </a:defRPr>
            </a:lvl1pPr>
          </a:lstStyle>
          <a:p>
            <a:pPr lvl="0"/>
            <a:r>
              <a:rPr lang="en-GB" noProof="0" dirty="0">
                <a:solidFill>
                  <a:schemeClr val="bg2">
                    <a:lumMod val="90000"/>
                  </a:schemeClr>
                </a:solidFill>
              </a:rPr>
              <a:t>Lorem ipsum</a:t>
            </a:r>
          </a:p>
        </p:txBody>
      </p:sp>
      <p:sp>
        <p:nvSpPr>
          <p:cNvPr id="16" name="Datumsplatzhalter 6"/>
          <p:cNvSpPr>
            <a:spLocks noGrp="1"/>
          </p:cNvSpPr>
          <p:nvPr>
            <p:ph type="dt" sz="half" idx="10"/>
          </p:nvPr>
        </p:nvSpPr>
        <p:spPr>
          <a:xfrm>
            <a:off x="261424" y="6335955"/>
            <a:ext cx="961089" cy="365125"/>
          </a:xfrm>
        </p:spPr>
        <p:txBody>
          <a:bodyPr/>
          <a:lstStyle/>
          <a:p>
            <a:fld id="{D1292819-ADC9-4CBB-A8DB-AFFBD4842A17}" type="datetime1">
              <a:rPr lang="de-DE" smtClean="0"/>
              <a:t>12.05.2025</a:t>
            </a:fld>
            <a:endParaRPr lang="de-DE" dirty="0"/>
          </a:p>
        </p:txBody>
      </p:sp>
      <p:sp>
        <p:nvSpPr>
          <p:cNvPr id="17" name="Fußzeilenplatzhalter 7"/>
          <p:cNvSpPr>
            <a:spLocks noGrp="1"/>
          </p:cNvSpPr>
          <p:nvPr>
            <p:ph type="ftr" sz="quarter" idx="11"/>
          </p:nvPr>
        </p:nvSpPr>
        <p:spPr>
          <a:xfrm>
            <a:off x="1222513" y="6335956"/>
            <a:ext cx="6420677" cy="365125"/>
          </a:xfrm>
        </p:spPr>
        <p:txBody>
          <a:bodyPr/>
          <a:lstStyle/>
          <a:p>
            <a:r>
              <a:rPr lang="en-US"/>
              <a:t>www.ihp-microelectronics.com | © IHP all rights reserved | Event XYZ</a:t>
            </a:r>
            <a:endParaRPr lang="de-DE" dirty="0"/>
          </a:p>
        </p:txBody>
      </p:sp>
      <p:sp>
        <p:nvSpPr>
          <p:cNvPr id="18" name="Foliennummernplatzhalter 8"/>
          <p:cNvSpPr>
            <a:spLocks noGrp="1"/>
          </p:cNvSpPr>
          <p:nvPr>
            <p:ph type="sldNum" sz="quarter" idx="12"/>
          </p:nvPr>
        </p:nvSpPr>
        <p:spPr>
          <a:xfrm>
            <a:off x="7643190" y="6335956"/>
            <a:ext cx="477333" cy="365125"/>
          </a:xfrm>
        </p:spPr>
        <p:txBody>
          <a:bodyPr/>
          <a:lstStyle/>
          <a:p>
            <a:fld id="{1A763691-5DD7-4303-8CE4-C698CA43CB3D}" type="slidenum">
              <a:rPr lang="de-DE" smtClean="0"/>
              <a:t>‹#›</a:t>
            </a:fld>
            <a:endParaRPr lang="de-DE" dirty="0"/>
          </a:p>
        </p:txBody>
      </p:sp>
      <p:sp>
        <p:nvSpPr>
          <p:cNvPr id="19" name="Inhaltsplatzhalter 6">
            <a:extLst>
              <a:ext uri="{FF2B5EF4-FFF2-40B4-BE49-F238E27FC236}">
                <a16:creationId xmlns:a16="http://schemas.microsoft.com/office/drawing/2014/main" id="{7BA1A3D3-E48C-44E9-943E-1E55EC8E0C0F}"/>
              </a:ext>
            </a:extLst>
          </p:cNvPr>
          <p:cNvSpPr>
            <a:spLocks noGrp="1"/>
          </p:cNvSpPr>
          <p:nvPr>
            <p:ph sz="quarter" idx="18"/>
          </p:nvPr>
        </p:nvSpPr>
        <p:spPr>
          <a:xfrm>
            <a:off x="891778" y="4908935"/>
            <a:ext cx="9885245" cy="512339"/>
          </a:xfrm>
          <a:prstGeom prst="rect">
            <a:avLst/>
          </a:prstGeom>
          <a:ln>
            <a:solidFill>
              <a:schemeClr val="accent1"/>
            </a:solidFill>
          </a:ln>
        </p:spPr>
        <p:txBody>
          <a:bodyPr anchor="ctr"/>
          <a:lstStyle>
            <a:lvl1pPr marL="0" indent="0">
              <a:buNone/>
              <a:defRPr baseline="0">
                <a:solidFill>
                  <a:schemeClr val="tx1"/>
                </a:solidFill>
              </a:defRPr>
            </a:lvl1pPr>
          </a:lstStyle>
          <a:p>
            <a:pPr lvl="0"/>
            <a:r>
              <a:rPr lang="en-GB" noProof="0" dirty="0">
                <a:solidFill>
                  <a:schemeClr val="bg2">
                    <a:lumMod val="90000"/>
                  </a:schemeClr>
                </a:solidFill>
              </a:rPr>
              <a:t>Lorem ipsum</a:t>
            </a:r>
          </a:p>
        </p:txBody>
      </p:sp>
      <p:sp>
        <p:nvSpPr>
          <p:cNvPr id="24" name="Inhaltsplatzhalter 6">
            <a:extLst>
              <a:ext uri="{FF2B5EF4-FFF2-40B4-BE49-F238E27FC236}">
                <a16:creationId xmlns:a16="http://schemas.microsoft.com/office/drawing/2014/main" id="{0ED3399B-C4F4-4F5A-9BE3-52F493F67713}"/>
              </a:ext>
            </a:extLst>
          </p:cNvPr>
          <p:cNvSpPr>
            <a:spLocks noGrp="1"/>
          </p:cNvSpPr>
          <p:nvPr>
            <p:ph sz="quarter" idx="19"/>
          </p:nvPr>
        </p:nvSpPr>
        <p:spPr>
          <a:xfrm>
            <a:off x="891777" y="5567446"/>
            <a:ext cx="9885245" cy="512339"/>
          </a:xfrm>
          <a:prstGeom prst="rect">
            <a:avLst/>
          </a:prstGeom>
          <a:ln>
            <a:solidFill>
              <a:schemeClr val="accent1"/>
            </a:solidFill>
          </a:ln>
        </p:spPr>
        <p:txBody>
          <a:bodyPr anchor="ctr"/>
          <a:lstStyle>
            <a:lvl1pPr marL="0" indent="0">
              <a:buNone/>
              <a:defRPr baseline="0">
                <a:solidFill>
                  <a:schemeClr val="tx1"/>
                </a:solidFill>
              </a:defRPr>
            </a:lvl1pPr>
          </a:lstStyle>
          <a:p>
            <a:pPr lvl="0"/>
            <a:r>
              <a:rPr lang="en-GB" noProof="0" dirty="0">
                <a:solidFill>
                  <a:schemeClr val="bg2">
                    <a:lumMod val="90000"/>
                  </a:schemeClr>
                </a:solidFill>
              </a:rPr>
              <a:t>Lorem ipsum</a:t>
            </a:r>
          </a:p>
        </p:txBody>
      </p:sp>
    </p:spTree>
    <p:extLst>
      <p:ext uri="{BB962C8B-B14F-4D97-AF65-F5344CB8AC3E}">
        <p14:creationId xmlns:p14="http://schemas.microsoft.com/office/powerpoint/2010/main" val="1007595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out Leibniz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095500" y="1864439"/>
            <a:ext cx="8204200" cy="1395413"/>
          </a:xfrm>
          <a:prstGeom prst="rect">
            <a:avLst/>
          </a:prstGeom>
        </p:spPr>
        <p:txBody>
          <a:bodyPr anchor="b"/>
          <a:lstStyle>
            <a:lvl1pPr algn="l">
              <a:defRPr sz="3600"/>
            </a:lvl1pPr>
          </a:lstStyle>
          <a:p>
            <a:r>
              <a:rPr lang="en-US" dirty="0"/>
              <a:t>Title</a:t>
            </a:r>
            <a:endParaRPr lang="de-DE" dirty="0"/>
          </a:p>
        </p:txBody>
      </p:sp>
      <p:sp>
        <p:nvSpPr>
          <p:cNvPr id="3" name="Subtitle 2"/>
          <p:cNvSpPr>
            <a:spLocks noGrp="1"/>
          </p:cNvSpPr>
          <p:nvPr>
            <p:ph type="subTitle" idx="1" hasCustomPrompt="1"/>
          </p:nvPr>
        </p:nvSpPr>
        <p:spPr>
          <a:xfrm>
            <a:off x="2095500" y="3471857"/>
            <a:ext cx="8204200" cy="622300"/>
          </a:xfrm>
          <a:prstGeom prst="rect">
            <a:avLst/>
          </a:prstGeom>
        </p:spPr>
        <p:txBody>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Author</a:t>
            </a:r>
            <a:endParaRPr lang="de-DE" dirty="0"/>
          </a:p>
        </p:txBody>
      </p:sp>
      <p:sp>
        <p:nvSpPr>
          <p:cNvPr id="14" name="Text Placeholder 13"/>
          <p:cNvSpPr>
            <a:spLocks noGrp="1"/>
          </p:cNvSpPr>
          <p:nvPr>
            <p:ph type="body" sz="quarter" idx="10" hasCustomPrompt="1"/>
          </p:nvPr>
        </p:nvSpPr>
        <p:spPr>
          <a:xfrm>
            <a:off x="2095500" y="4204179"/>
            <a:ext cx="5880100" cy="793750"/>
          </a:xfrm>
          <a:prstGeom prst="rect">
            <a:avLst/>
          </a:prstGeom>
        </p:spPr>
        <p:txBody>
          <a:bodyPr/>
          <a:lstStyle>
            <a:lvl1pPr marL="0" indent="0">
              <a:buFontTx/>
              <a:buNone/>
              <a:defRPr sz="1800"/>
            </a:lvl1pPr>
          </a:lstStyle>
          <a:p>
            <a:pPr lvl="0"/>
            <a:r>
              <a:rPr lang="en-US" dirty="0"/>
              <a:t>Date</a:t>
            </a:r>
            <a:endParaRPr lang="de-DE" dirty="0"/>
          </a:p>
        </p:txBody>
      </p:sp>
    </p:spTree>
    <p:extLst>
      <p:ext uri="{BB962C8B-B14F-4D97-AF65-F5344CB8AC3E}">
        <p14:creationId xmlns:p14="http://schemas.microsoft.com/office/powerpoint/2010/main" val="2893593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ith Leibniz Log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2095500" y="1864439"/>
            <a:ext cx="8204200" cy="1395413"/>
          </a:xfrm>
          <a:prstGeom prst="rect">
            <a:avLst/>
          </a:prstGeom>
        </p:spPr>
        <p:txBody>
          <a:bodyPr anchor="b"/>
          <a:lstStyle>
            <a:lvl1pPr algn="l">
              <a:defRPr sz="3600"/>
            </a:lvl1pPr>
          </a:lstStyle>
          <a:p>
            <a:r>
              <a:rPr lang="en-US" dirty="0"/>
              <a:t>Title</a:t>
            </a:r>
            <a:endParaRPr lang="de-DE" dirty="0"/>
          </a:p>
        </p:txBody>
      </p:sp>
      <p:sp>
        <p:nvSpPr>
          <p:cNvPr id="3" name="Subtitle 2"/>
          <p:cNvSpPr>
            <a:spLocks noGrp="1"/>
          </p:cNvSpPr>
          <p:nvPr>
            <p:ph type="subTitle" idx="1" hasCustomPrompt="1"/>
          </p:nvPr>
        </p:nvSpPr>
        <p:spPr>
          <a:xfrm>
            <a:off x="2095500" y="3471857"/>
            <a:ext cx="8204200" cy="622300"/>
          </a:xfrm>
          <a:prstGeom prst="rect">
            <a:avLst/>
          </a:prstGeom>
        </p:spPr>
        <p:txBody>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Author</a:t>
            </a:r>
            <a:endParaRPr lang="de-DE" dirty="0"/>
          </a:p>
        </p:txBody>
      </p:sp>
      <p:sp>
        <p:nvSpPr>
          <p:cNvPr id="14" name="Text Placeholder 13"/>
          <p:cNvSpPr>
            <a:spLocks noGrp="1"/>
          </p:cNvSpPr>
          <p:nvPr>
            <p:ph type="body" sz="quarter" idx="10" hasCustomPrompt="1"/>
          </p:nvPr>
        </p:nvSpPr>
        <p:spPr>
          <a:xfrm>
            <a:off x="2095500" y="4204179"/>
            <a:ext cx="5880100" cy="793750"/>
          </a:xfrm>
          <a:prstGeom prst="rect">
            <a:avLst/>
          </a:prstGeom>
        </p:spPr>
        <p:txBody>
          <a:bodyPr/>
          <a:lstStyle>
            <a:lvl1pPr marL="0" indent="0">
              <a:buFontTx/>
              <a:buNone/>
              <a:defRPr sz="1800"/>
            </a:lvl1pPr>
          </a:lstStyle>
          <a:p>
            <a:pPr lvl="0"/>
            <a:r>
              <a:rPr lang="en-US" dirty="0"/>
              <a:t>Date</a:t>
            </a:r>
            <a:endParaRPr lang="de-DE" dirty="0"/>
          </a:p>
        </p:txBody>
      </p:sp>
    </p:spTree>
    <p:extLst>
      <p:ext uri="{BB962C8B-B14F-4D97-AF65-F5344CB8AC3E}">
        <p14:creationId xmlns:p14="http://schemas.microsoft.com/office/powerpoint/2010/main" val="4253127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Slide">
    <p:spTree>
      <p:nvGrpSpPr>
        <p:cNvPr id="1" name=""/>
        <p:cNvGrpSpPr/>
        <p:nvPr/>
      </p:nvGrpSpPr>
      <p:grpSpPr>
        <a:xfrm>
          <a:off x="0" y="0"/>
          <a:ext cx="0" cy="0"/>
          <a:chOff x="0" y="0"/>
          <a:chExt cx="0" cy="0"/>
        </a:xfrm>
      </p:grpSpPr>
      <p:sp>
        <p:nvSpPr>
          <p:cNvPr id="2" name="Titel 1"/>
          <p:cNvSpPr>
            <a:spLocks noGrp="1"/>
          </p:cNvSpPr>
          <p:nvPr>
            <p:ph type="title" hasCustomPrompt="1"/>
          </p:nvPr>
        </p:nvSpPr>
        <p:spPr/>
        <p:txBody>
          <a:bodyPr/>
          <a:lstStyle>
            <a:lvl1pPr>
              <a:defRPr/>
            </a:lvl1pPr>
          </a:lstStyle>
          <a:p>
            <a:r>
              <a:rPr lang="en-GB" noProof="0"/>
              <a:t>Add Title</a:t>
            </a:r>
          </a:p>
        </p:txBody>
      </p:sp>
      <p:sp>
        <p:nvSpPr>
          <p:cNvPr id="6" name="Textplatzhalter 2"/>
          <p:cNvSpPr>
            <a:spLocks noGrp="1"/>
          </p:cNvSpPr>
          <p:nvPr>
            <p:ph idx="1" hasCustomPrompt="1"/>
          </p:nvPr>
        </p:nvSpPr>
        <p:spPr>
          <a:xfrm>
            <a:off x="261424" y="1520825"/>
            <a:ext cx="10515600" cy="4568222"/>
          </a:xfrm>
          <a:prstGeom prst="rect">
            <a:avLst/>
          </a:prstGeom>
        </p:spPr>
        <p:txBody>
          <a:bodyPr vert="horz" lIns="91440" tIns="45720" rIns="91440" bIns="45720" rtlCol="0">
            <a:normAutofit/>
          </a:bodyPr>
          <a:lstStyle>
            <a:lvl1pPr marL="361950" indent="-361950">
              <a:defRPr sz="2000"/>
            </a:lvl1pPr>
            <a:lvl2pPr marL="801688" indent="-344488">
              <a:defRPr sz="1800"/>
            </a:lvl2pPr>
            <a:lvl3pPr marL="1162050" indent="-247650">
              <a:defRPr sz="1600"/>
            </a:lvl3pPr>
            <a:lvl4pPr marL="1612900" indent="-241300">
              <a:defRPr sz="1400"/>
            </a:lvl4pPr>
            <a:lvl5pPr marL="2149475" indent="-320675">
              <a:defRPr/>
            </a:lvl5pPr>
          </a:lstStyle>
          <a:p>
            <a:pPr lvl="0"/>
            <a:r>
              <a:rPr lang="en-US" noProof="0"/>
              <a:t>Edit text master format</a:t>
            </a:r>
          </a:p>
          <a:p>
            <a:pPr lvl="1"/>
            <a:r>
              <a:rPr lang="en-US" noProof="0"/>
              <a:t>Zweite Ebene</a:t>
            </a:r>
          </a:p>
          <a:p>
            <a:pPr lvl="2"/>
            <a:r>
              <a:rPr lang="en-US" noProof="0"/>
              <a:t>Dritte Ebene</a:t>
            </a:r>
          </a:p>
          <a:p>
            <a:pPr lvl="3"/>
            <a:r>
              <a:rPr lang="en-US" noProof="0"/>
              <a:t>Vierte Ebene</a:t>
            </a:r>
          </a:p>
        </p:txBody>
      </p:sp>
      <p:sp>
        <p:nvSpPr>
          <p:cNvPr id="10" name="Datumsplatzhalter 6"/>
          <p:cNvSpPr>
            <a:spLocks noGrp="1"/>
          </p:cNvSpPr>
          <p:nvPr>
            <p:ph type="dt" sz="half" idx="10"/>
          </p:nvPr>
        </p:nvSpPr>
        <p:spPr>
          <a:xfrm>
            <a:off x="261424" y="6335955"/>
            <a:ext cx="961089" cy="365125"/>
          </a:xfrm>
        </p:spPr>
        <p:txBody>
          <a:bodyPr/>
          <a:lstStyle/>
          <a:p>
            <a:fld id="{E645AC39-0A36-4529-97D9-51E39D58F03C}" type="datetime1">
              <a:rPr lang="de-DE" smtClean="0"/>
              <a:t>12.05.2025</a:t>
            </a:fld>
            <a:endParaRPr lang="de-DE" dirty="0"/>
          </a:p>
        </p:txBody>
      </p:sp>
      <p:sp>
        <p:nvSpPr>
          <p:cNvPr id="11" name="Fußzeilenplatzhalter 7"/>
          <p:cNvSpPr>
            <a:spLocks noGrp="1"/>
          </p:cNvSpPr>
          <p:nvPr>
            <p:ph type="ftr" sz="quarter" idx="11"/>
          </p:nvPr>
        </p:nvSpPr>
        <p:spPr>
          <a:xfrm>
            <a:off x="1222513" y="6335956"/>
            <a:ext cx="6420677" cy="365125"/>
          </a:xfrm>
        </p:spPr>
        <p:txBody>
          <a:bodyPr/>
          <a:lstStyle/>
          <a:p>
            <a:r>
              <a:rPr lang="en-US"/>
              <a:t>www.ihp-microelectronics.com | © IHP all rights reserved | Event XYZ</a:t>
            </a:r>
            <a:endParaRPr lang="de-DE" dirty="0"/>
          </a:p>
        </p:txBody>
      </p:sp>
      <p:sp>
        <p:nvSpPr>
          <p:cNvPr id="12" name="Foliennummernplatzhalter 8"/>
          <p:cNvSpPr>
            <a:spLocks noGrp="1"/>
          </p:cNvSpPr>
          <p:nvPr>
            <p:ph type="sldNum" sz="quarter" idx="12"/>
          </p:nvPr>
        </p:nvSpPr>
        <p:spPr>
          <a:xfrm>
            <a:off x="7643190" y="6335956"/>
            <a:ext cx="477333" cy="365125"/>
          </a:xfrm>
        </p:spPr>
        <p:txBody>
          <a:bodyPr/>
          <a:lstStyle/>
          <a:p>
            <a:fld id="{1A763691-5DD7-4303-8CE4-C698CA43CB3D}" type="slidenum">
              <a:rPr lang="de-DE" smtClean="0"/>
              <a:t>‹#›</a:t>
            </a:fld>
            <a:endParaRPr lang="de-DE" dirty="0"/>
          </a:p>
        </p:txBody>
      </p:sp>
    </p:spTree>
    <p:extLst>
      <p:ext uri="{BB962C8B-B14F-4D97-AF65-F5344CB8AC3E}">
        <p14:creationId xmlns:p14="http://schemas.microsoft.com/office/powerpoint/2010/main" val="2978866961"/>
      </p:ext>
    </p:extLst>
  </p:cSld>
  <p:clrMapOvr>
    <a:masterClrMapping/>
  </p:clrMapOvr>
  <p:extLst>
    <p:ext uri="{DCECCB84-F9BA-43D5-87BE-67443E8EF086}">
      <p15:sldGuideLst xmlns:p15="http://schemas.microsoft.com/office/powerpoint/2012/main">
        <p15:guide id="1" pos="166" userDrawn="1">
          <p15:clr>
            <a:srgbClr val="FBAE40"/>
          </p15:clr>
        </p15:guide>
        <p15:guide id="2" pos="6788" userDrawn="1">
          <p15:clr>
            <a:srgbClr val="FBAE40"/>
          </p15:clr>
        </p15:guide>
        <p15:guide id="3" pos="7355" userDrawn="1">
          <p15:clr>
            <a:srgbClr val="FBAE40"/>
          </p15:clr>
        </p15:guide>
        <p15:guide id="4" orient="horz" pos="958" userDrawn="1">
          <p15:clr>
            <a:srgbClr val="FBAE40"/>
          </p15:clr>
        </p15:guide>
        <p15:guide id="5" orient="horz" pos="3838"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los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userDrawn="1"/>
        </p:nvSpPr>
        <p:spPr>
          <a:xfrm>
            <a:off x="2595137" y="584836"/>
            <a:ext cx="8204200" cy="1395413"/>
          </a:xfrm>
          <a:prstGeom prst="rect">
            <a:avLst/>
          </a:prstGeom>
        </p:spPr>
        <p:txBody>
          <a:bodyPr anchor="b"/>
          <a:lstStyle>
            <a:lvl1pPr algn="l" defTabSz="914400" rtl="0" eaLnBrk="1" latinLnBrk="0" hangingPunct="1">
              <a:lnSpc>
                <a:spcPct val="90000"/>
              </a:lnSpc>
              <a:spcBef>
                <a:spcPct val="0"/>
              </a:spcBef>
              <a:buNone/>
              <a:defRPr sz="3600" kern="1200" baseline="0">
                <a:solidFill>
                  <a:schemeClr val="tx1"/>
                </a:solidFill>
                <a:latin typeface="+mj-lt"/>
                <a:ea typeface="+mj-ea"/>
                <a:cs typeface="+mj-cs"/>
              </a:defRPr>
            </a:lvl1pPr>
          </a:lstStyle>
          <a:p>
            <a:r>
              <a:rPr lang="en-US" dirty="0"/>
              <a:t>Thank you for your attention! </a:t>
            </a:r>
            <a:endParaRPr lang="de-DE" dirty="0"/>
          </a:p>
        </p:txBody>
      </p:sp>
      <p:sp>
        <p:nvSpPr>
          <p:cNvPr id="5" name="Text Placeholder 3"/>
          <p:cNvSpPr txBox="1">
            <a:spLocks/>
          </p:cNvSpPr>
          <p:nvPr userDrawn="1"/>
        </p:nvSpPr>
        <p:spPr>
          <a:xfrm>
            <a:off x="2639587" y="2066847"/>
            <a:ext cx="7759700" cy="1955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600"/>
              </a:lnSpc>
              <a:buFont typeface="Arial" panose="020B0604020202020204" pitchFamily="34" charset="0"/>
              <a:buNone/>
            </a:pPr>
            <a:r>
              <a:rPr lang="de-DE" b="1" dirty="0"/>
              <a:t>IHP GmbH – </a:t>
            </a:r>
            <a:r>
              <a:rPr lang="en-US" b="1" dirty="0"/>
              <a:t>Leibniz Institute for High Performance Microelectronics</a:t>
            </a:r>
            <a:endParaRPr lang="en-GB" b="1" noProof="0" dirty="0"/>
          </a:p>
          <a:p>
            <a:pPr marL="0" indent="0">
              <a:lnSpc>
                <a:spcPts val="1600"/>
              </a:lnSpc>
              <a:buFont typeface="Arial" panose="020B0604020202020204" pitchFamily="34" charset="0"/>
              <a:buNone/>
            </a:pPr>
            <a:r>
              <a:rPr lang="de-DE" dirty="0"/>
              <a:t>Im Technologiepark 25</a:t>
            </a:r>
          </a:p>
          <a:p>
            <a:pPr marL="0" indent="0">
              <a:lnSpc>
                <a:spcPts val="1600"/>
              </a:lnSpc>
              <a:buFont typeface="Arial" panose="020B0604020202020204" pitchFamily="34" charset="0"/>
              <a:buNone/>
            </a:pPr>
            <a:r>
              <a:rPr lang="de-DE" dirty="0"/>
              <a:t>15236 Frankfurt (Oder)</a:t>
            </a:r>
          </a:p>
          <a:p>
            <a:pPr marL="0" indent="0" defTabSz="539750">
              <a:lnSpc>
                <a:spcPts val="1600"/>
              </a:lnSpc>
              <a:buFont typeface="Arial" panose="020B0604020202020204" pitchFamily="34" charset="0"/>
              <a:buNone/>
            </a:pPr>
            <a:r>
              <a:rPr lang="de-DE" dirty="0"/>
              <a:t>Tel.: +49 (0) 335 5625</a:t>
            </a:r>
          </a:p>
          <a:p>
            <a:pPr marL="0" indent="0" defTabSz="539750">
              <a:lnSpc>
                <a:spcPts val="1600"/>
              </a:lnSpc>
              <a:buFont typeface="Arial" panose="020B0604020202020204" pitchFamily="34" charset="0"/>
              <a:buNone/>
            </a:pPr>
            <a:r>
              <a:rPr lang="de-DE" dirty="0"/>
              <a:t>E-Mail:</a:t>
            </a:r>
          </a:p>
        </p:txBody>
      </p:sp>
      <p:sp>
        <p:nvSpPr>
          <p:cNvPr id="6" name="Content Placeholder 7">
            <a:extLst>
              <a:ext uri="{FF2B5EF4-FFF2-40B4-BE49-F238E27FC236}">
                <a16:creationId xmlns:a16="http://schemas.microsoft.com/office/drawing/2014/main" id="{F1ED30B1-66A9-443E-ACCF-1BA7D1B92029}"/>
              </a:ext>
            </a:extLst>
          </p:cNvPr>
          <p:cNvSpPr>
            <a:spLocks noGrp="1"/>
          </p:cNvSpPr>
          <p:nvPr>
            <p:ph sz="quarter" idx="12" hasCustomPrompt="1"/>
          </p:nvPr>
        </p:nvSpPr>
        <p:spPr>
          <a:xfrm>
            <a:off x="3496054" y="3335041"/>
            <a:ext cx="4908550" cy="3175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aseline="0"/>
            </a:lvl1pPr>
          </a:lstStyle>
          <a:p>
            <a:pPr lvl="0"/>
            <a:r>
              <a:rPr lang="de-DE" dirty="0"/>
              <a:t>name@ihp-microelectronics.com </a:t>
            </a:r>
          </a:p>
        </p:txBody>
      </p:sp>
      <p:sp>
        <p:nvSpPr>
          <p:cNvPr id="7" name="Content Placeholder 7">
            <a:extLst>
              <a:ext uri="{FF2B5EF4-FFF2-40B4-BE49-F238E27FC236}">
                <a16:creationId xmlns:a16="http://schemas.microsoft.com/office/drawing/2014/main" id="{BB523783-EFC5-4356-AC3C-5CCF2B806FA6}"/>
              </a:ext>
            </a:extLst>
          </p:cNvPr>
          <p:cNvSpPr>
            <a:spLocks noGrp="1"/>
          </p:cNvSpPr>
          <p:nvPr>
            <p:ph sz="quarter" idx="14" hasCustomPrompt="1"/>
          </p:nvPr>
        </p:nvSpPr>
        <p:spPr>
          <a:xfrm>
            <a:off x="4945660" y="2998491"/>
            <a:ext cx="615950" cy="3175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de-DE" dirty="0"/>
              <a:t>XXX</a:t>
            </a:r>
          </a:p>
          <a:p>
            <a:pPr lvl="0"/>
            <a:endParaRPr lang="de-DE" dirty="0"/>
          </a:p>
        </p:txBody>
      </p:sp>
    </p:spTree>
    <p:extLst>
      <p:ext uri="{BB962C8B-B14F-4D97-AF65-F5344CB8AC3E}">
        <p14:creationId xmlns:p14="http://schemas.microsoft.com/office/powerpoint/2010/main" val="3920991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losing slide with FM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txBox="1">
            <a:spLocks/>
          </p:cNvSpPr>
          <p:nvPr userDrawn="1"/>
        </p:nvSpPr>
        <p:spPr>
          <a:xfrm>
            <a:off x="2595137" y="584836"/>
            <a:ext cx="8204200" cy="1395413"/>
          </a:xfrm>
          <a:prstGeom prst="rect">
            <a:avLst/>
          </a:prstGeom>
        </p:spPr>
        <p:txBody>
          <a:bodyPr anchor="b"/>
          <a:lstStyle>
            <a:lvl1pPr algn="l" defTabSz="914400" rtl="0" eaLnBrk="1" latinLnBrk="0" hangingPunct="1">
              <a:lnSpc>
                <a:spcPct val="90000"/>
              </a:lnSpc>
              <a:spcBef>
                <a:spcPct val="0"/>
              </a:spcBef>
              <a:buNone/>
              <a:defRPr sz="3600" kern="1200" baseline="0">
                <a:solidFill>
                  <a:schemeClr val="tx1"/>
                </a:solidFill>
                <a:latin typeface="+mj-lt"/>
                <a:ea typeface="+mj-ea"/>
                <a:cs typeface="+mj-cs"/>
              </a:defRPr>
            </a:lvl1pPr>
          </a:lstStyle>
          <a:p>
            <a:r>
              <a:rPr lang="en-US" dirty="0"/>
              <a:t>Thank you for your attention! </a:t>
            </a:r>
            <a:endParaRPr lang="de-DE" dirty="0"/>
          </a:p>
        </p:txBody>
      </p:sp>
      <p:sp>
        <p:nvSpPr>
          <p:cNvPr id="5" name="Text Placeholder 3"/>
          <p:cNvSpPr txBox="1">
            <a:spLocks/>
          </p:cNvSpPr>
          <p:nvPr userDrawn="1"/>
        </p:nvSpPr>
        <p:spPr>
          <a:xfrm>
            <a:off x="2639587" y="2066847"/>
            <a:ext cx="7759700" cy="19558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ts val="1600"/>
              </a:lnSpc>
              <a:buFont typeface="Arial" panose="020B0604020202020204" pitchFamily="34" charset="0"/>
              <a:buNone/>
            </a:pPr>
            <a:r>
              <a:rPr lang="de-DE" b="1" dirty="0"/>
              <a:t>IHP GmbH – </a:t>
            </a:r>
            <a:r>
              <a:rPr lang="en-US" b="1" dirty="0"/>
              <a:t>Leibniz Institute for High Performance Microelectronics</a:t>
            </a:r>
            <a:endParaRPr lang="en-GB" b="1" noProof="0" dirty="0"/>
          </a:p>
          <a:p>
            <a:pPr marL="0" indent="0">
              <a:lnSpc>
                <a:spcPts val="1600"/>
              </a:lnSpc>
              <a:buFont typeface="Arial" panose="020B0604020202020204" pitchFamily="34" charset="0"/>
              <a:buNone/>
            </a:pPr>
            <a:r>
              <a:rPr lang="de-DE" dirty="0"/>
              <a:t>Im Technologiepark 25</a:t>
            </a:r>
          </a:p>
          <a:p>
            <a:pPr marL="0" indent="0">
              <a:lnSpc>
                <a:spcPts val="1600"/>
              </a:lnSpc>
              <a:buFont typeface="Arial" panose="020B0604020202020204" pitchFamily="34" charset="0"/>
              <a:buNone/>
            </a:pPr>
            <a:r>
              <a:rPr lang="de-DE" dirty="0"/>
              <a:t>15236 Frankfurt (Oder)</a:t>
            </a:r>
          </a:p>
          <a:p>
            <a:pPr marL="0" indent="0" defTabSz="539750">
              <a:lnSpc>
                <a:spcPts val="1600"/>
              </a:lnSpc>
              <a:buFont typeface="Arial" panose="020B0604020202020204" pitchFamily="34" charset="0"/>
              <a:buNone/>
            </a:pPr>
            <a:r>
              <a:rPr lang="de-DE" dirty="0"/>
              <a:t>Tel.: +49 (0) 335 5625</a:t>
            </a:r>
          </a:p>
          <a:p>
            <a:pPr marL="0" indent="0" defTabSz="539750">
              <a:lnSpc>
                <a:spcPts val="1600"/>
              </a:lnSpc>
              <a:buFont typeface="Arial" panose="020B0604020202020204" pitchFamily="34" charset="0"/>
              <a:buNone/>
            </a:pPr>
            <a:r>
              <a:rPr lang="de-DE" dirty="0"/>
              <a:t>E-Mail:</a:t>
            </a:r>
          </a:p>
        </p:txBody>
      </p:sp>
      <p:sp>
        <p:nvSpPr>
          <p:cNvPr id="8" name="Content Placeholder 7">
            <a:extLst>
              <a:ext uri="{FF2B5EF4-FFF2-40B4-BE49-F238E27FC236}">
                <a16:creationId xmlns:a16="http://schemas.microsoft.com/office/drawing/2014/main" id="{040BC753-6A6D-4FA2-8A68-CB0697D4F44D}"/>
              </a:ext>
            </a:extLst>
          </p:cNvPr>
          <p:cNvSpPr>
            <a:spLocks noGrp="1"/>
          </p:cNvSpPr>
          <p:nvPr>
            <p:ph sz="quarter" idx="12" hasCustomPrompt="1"/>
          </p:nvPr>
        </p:nvSpPr>
        <p:spPr>
          <a:xfrm>
            <a:off x="3496054" y="3335041"/>
            <a:ext cx="4908550" cy="3175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aseline="0"/>
            </a:lvl1pPr>
          </a:lstStyle>
          <a:p>
            <a:pPr lvl="0"/>
            <a:r>
              <a:rPr lang="de-DE" dirty="0"/>
              <a:t>name@ihp-microelectronics.com </a:t>
            </a:r>
          </a:p>
        </p:txBody>
      </p:sp>
      <p:sp>
        <p:nvSpPr>
          <p:cNvPr id="9" name="Content Placeholder 7">
            <a:extLst>
              <a:ext uri="{FF2B5EF4-FFF2-40B4-BE49-F238E27FC236}">
                <a16:creationId xmlns:a16="http://schemas.microsoft.com/office/drawing/2014/main" id="{0506D932-4488-455D-9C02-B631DFBA495F}"/>
              </a:ext>
            </a:extLst>
          </p:cNvPr>
          <p:cNvSpPr>
            <a:spLocks noGrp="1"/>
          </p:cNvSpPr>
          <p:nvPr>
            <p:ph sz="quarter" idx="14" hasCustomPrompt="1"/>
          </p:nvPr>
        </p:nvSpPr>
        <p:spPr>
          <a:xfrm>
            <a:off x="4945660" y="2998491"/>
            <a:ext cx="615950" cy="317500"/>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de-DE" dirty="0"/>
              <a:t>XXX</a:t>
            </a:r>
          </a:p>
          <a:p>
            <a:pPr lvl="0"/>
            <a:endParaRPr lang="de-DE" dirty="0"/>
          </a:p>
        </p:txBody>
      </p:sp>
    </p:spTree>
    <p:extLst>
      <p:ext uri="{BB962C8B-B14F-4D97-AF65-F5344CB8AC3E}">
        <p14:creationId xmlns:p14="http://schemas.microsoft.com/office/powerpoint/2010/main" val="830938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9">
            <a:lum/>
          </a:blip>
          <a:srcRect/>
          <a:stretch>
            <a:fillRect/>
          </a:stretch>
        </a:blip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261424" y="320676"/>
            <a:ext cx="10515600" cy="994654"/>
          </a:xfrm>
          <a:prstGeom prst="rect">
            <a:avLst/>
          </a:prstGeom>
        </p:spPr>
        <p:txBody>
          <a:bodyPr vert="horz" lIns="91440" tIns="45720" rIns="91440" bIns="45720" rtlCol="0" anchor="ctr">
            <a:noAutofit/>
          </a:bodyPr>
          <a:lstStyle/>
          <a:p>
            <a:r>
              <a:rPr lang="en-GB" noProof="0"/>
              <a:t>Add Title</a:t>
            </a:r>
          </a:p>
        </p:txBody>
      </p:sp>
      <p:sp>
        <p:nvSpPr>
          <p:cNvPr id="3" name="Textplatzhalter 2"/>
          <p:cNvSpPr>
            <a:spLocks noGrp="1"/>
          </p:cNvSpPr>
          <p:nvPr>
            <p:ph type="body" idx="1"/>
          </p:nvPr>
        </p:nvSpPr>
        <p:spPr>
          <a:xfrm>
            <a:off x="261424" y="1537236"/>
            <a:ext cx="10515600" cy="4551811"/>
          </a:xfrm>
          <a:prstGeom prst="rect">
            <a:avLst/>
          </a:prstGeom>
        </p:spPr>
        <p:txBody>
          <a:bodyPr vert="horz" lIns="91440" tIns="45720" rIns="91440" bIns="45720" rtlCol="0">
            <a:normAutofit/>
          </a:bodyPr>
          <a:lstStyle/>
          <a:p>
            <a:pPr lvl="0"/>
            <a:r>
              <a:rPr lang="en-GB" noProof="0"/>
              <a:t>Edit text master format</a:t>
            </a:r>
          </a:p>
          <a:p>
            <a:pPr lvl="1"/>
            <a:r>
              <a:rPr lang="en-GB" noProof="0"/>
              <a:t>Zweite Ebene</a:t>
            </a:r>
          </a:p>
          <a:p>
            <a:pPr lvl="2"/>
            <a:r>
              <a:rPr lang="en-GB" noProof="0"/>
              <a:t>Dritte Ebene</a:t>
            </a:r>
          </a:p>
          <a:p>
            <a:pPr lvl="3"/>
            <a:r>
              <a:rPr lang="en-GB" noProof="0"/>
              <a:t>Vierte Ebene</a:t>
            </a:r>
          </a:p>
        </p:txBody>
      </p:sp>
      <p:sp>
        <p:nvSpPr>
          <p:cNvPr id="4" name="Datumsplatzhalter 3"/>
          <p:cNvSpPr>
            <a:spLocks noGrp="1"/>
          </p:cNvSpPr>
          <p:nvPr>
            <p:ph type="dt" sz="half" idx="2"/>
          </p:nvPr>
        </p:nvSpPr>
        <p:spPr>
          <a:xfrm>
            <a:off x="261424" y="6331183"/>
            <a:ext cx="961089"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0F2E57-08A5-419A-AD3B-EF277D101E3F}" type="datetime1">
              <a:rPr lang="de-DE" smtClean="0"/>
              <a:t>12.05.2025</a:t>
            </a:fld>
            <a:endParaRPr lang="de-DE" dirty="0"/>
          </a:p>
        </p:txBody>
      </p:sp>
      <p:sp>
        <p:nvSpPr>
          <p:cNvPr id="5" name="Fußzeilenplatzhalter 4"/>
          <p:cNvSpPr>
            <a:spLocks noGrp="1"/>
          </p:cNvSpPr>
          <p:nvPr>
            <p:ph type="ftr" sz="quarter" idx="3"/>
          </p:nvPr>
        </p:nvSpPr>
        <p:spPr>
          <a:xfrm>
            <a:off x="1222514" y="6331183"/>
            <a:ext cx="6420676"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www.ihp-microelectronics.com | © IHP all rights reserved | Event XYZ</a:t>
            </a:r>
            <a:endParaRPr lang="de-DE" dirty="0"/>
          </a:p>
        </p:txBody>
      </p:sp>
      <p:sp>
        <p:nvSpPr>
          <p:cNvPr id="6" name="Foliennummernplatzhalter 5"/>
          <p:cNvSpPr>
            <a:spLocks noGrp="1"/>
          </p:cNvSpPr>
          <p:nvPr>
            <p:ph type="sldNum" sz="quarter" idx="4"/>
          </p:nvPr>
        </p:nvSpPr>
        <p:spPr>
          <a:xfrm>
            <a:off x="7643190" y="6331183"/>
            <a:ext cx="477333"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63691-5DD7-4303-8CE4-C698CA43CB3D}" type="slidenum">
              <a:rPr lang="de-DE" smtClean="0"/>
              <a:t>‹#›</a:t>
            </a:fld>
            <a:endParaRPr lang="de-DE" dirty="0"/>
          </a:p>
        </p:txBody>
      </p:sp>
    </p:spTree>
    <p:extLst>
      <p:ext uri="{BB962C8B-B14F-4D97-AF65-F5344CB8AC3E}">
        <p14:creationId xmlns:p14="http://schemas.microsoft.com/office/powerpoint/2010/main" val="858734767"/>
      </p:ext>
    </p:extLst>
  </p:cSld>
  <p:clrMap bg1="lt1" tx1="dk1" bg2="lt2" tx2="dk2" accent1="accent1" accent2="accent2" accent3="accent3" accent4="accent4" accent5="accent5" accent6="accent6" hlink="hlink" folHlink="folHlink"/>
  <p:sldLayoutIdLst>
    <p:sldLayoutId id="2147483687" r:id="rId1"/>
    <p:sldLayoutId id="2147483693" r:id="rId2"/>
    <p:sldLayoutId id="2147483679" r:id="rId3"/>
    <p:sldLayoutId id="2147483688" r:id="rId4"/>
    <p:sldLayoutId id="2147483686" r:id="rId5"/>
    <p:sldLayoutId id="2147483692" r:id="rId6"/>
    <p:sldLayoutId id="2147483691" r:id="rId7"/>
  </p:sldLayoutIdLst>
  <p:hf hdr="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361950" indent="-361950" algn="l" defTabSz="914400" rtl="0" eaLnBrk="1" latinLnBrk="0" hangingPunct="1">
        <a:lnSpc>
          <a:spcPct val="90000"/>
        </a:lnSpc>
        <a:spcBef>
          <a:spcPts val="1000"/>
        </a:spcBef>
        <a:buSzPct val="80000"/>
        <a:buFontTx/>
        <a:buBlip>
          <a:blip r:embed="rId10"/>
        </a:buBlip>
        <a:defRPr sz="2000" kern="1200">
          <a:solidFill>
            <a:schemeClr val="tx2"/>
          </a:solidFill>
          <a:latin typeface="+mn-lt"/>
          <a:ea typeface="+mn-ea"/>
          <a:cs typeface="+mn-cs"/>
        </a:defRPr>
      </a:lvl1pPr>
      <a:lvl2pPr marL="801688" indent="-344488" algn="l" defTabSz="914400" rtl="0" eaLnBrk="1" latinLnBrk="0" hangingPunct="1">
        <a:lnSpc>
          <a:spcPct val="90000"/>
        </a:lnSpc>
        <a:spcBef>
          <a:spcPts val="500"/>
        </a:spcBef>
        <a:buSzPct val="80000"/>
        <a:buFontTx/>
        <a:buBlip>
          <a:blip r:embed="rId10"/>
        </a:buBlip>
        <a:defRPr sz="1800" kern="1200">
          <a:solidFill>
            <a:schemeClr val="tx2"/>
          </a:solidFill>
          <a:latin typeface="+mn-lt"/>
          <a:ea typeface="+mn-ea"/>
          <a:cs typeface="+mn-cs"/>
        </a:defRPr>
      </a:lvl2pPr>
      <a:lvl3pPr marL="1165225" indent="-250825" algn="l" defTabSz="914400" rtl="0" eaLnBrk="1" latinLnBrk="0" hangingPunct="1">
        <a:lnSpc>
          <a:spcPct val="90000"/>
        </a:lnSpc>
        <a:spcBef>
          <a:spcPts val="500"/>
        </a:spcBef>
        <a:buSzPct val="80000"/>
        <a:buFontTx/>
        <a:buBlip>
          <a:blip r:embed="rId10"/>
        </a:buBlip>
        <a:defRPr sz="1600" kern="1200">
          <a:solidFill>
            <a:schemeClr val="tx2"/>
          </a:solidFill>
          <a:latin typeface="+mn-lt"/>
          <a:ea typeface="+mn-ea"/>
          <a:cs typeface="+mn-cs"/>
        </a:defRPr>
      </a:lvl3pPr>
      <a:lvl4pPr marL="1612900" indent="-241300" algn="l" defTabSz="914400" rtl="0" eaLnBrk="1" latinLnBrk="0" hangingPunct="1">
        <a:lnSpc>
          <a:spcPct val="90000"/>
        </a:lnSpc>
        <a:spcBef>
          <a:spcPts val="500"/>
        </a:spcBef>
        <a:buSzPct val="80000"/>
        <a:buFontTx/>
        <a:buBlip>
          <a:blip r:embed="rId10"/>
        </a:buBlip>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SzPct val="80000"/>
        <a:buFontTx/>
        <a:buBlip>
          <a:blip r:embed="rId10"/>
        </a:buBlip>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0.png"/><Relationship Id="rId1" Type="http://schemas.openxmlformats.org/officeDocument/2006/relationships/slideLayout" Target="../slideLayouts/slideLayout5.xml"/><Relationship Id="rId5" Type="http://schemas.openxmlformats.org/officeDocument/2006/relationships/image" Target="../media/image15.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sz="3200" b="1" dirty="0"/>
              <a:t>FPGA implementation </a:t>
            </a:r>
            <a:r>
              <a:rPr lang="de-DE" sz="3200" b="1" dirty="0" err="1"/>
              <a:t>of</a:t>
            </a:r>
            <a:r>
              <a:rPr lang="de-DE" sz="3200" b="1" dirty="0"/>
              <a:t> a rad-</a:t>
            </a:r>
            <a:r>
              <a:rPr lang="de-DE" sz="3200" b="1" dirty="0" err="1"/>
              <a:t>hard</a:t>
            </a:r>
            <a:r>
              <a:rPr lang="de-DE" sz="3200" b="1" dirty="0"/>
              <a:t> adaptive </a:t>
            </a:r>
            <a:r>
              <a:rPr lang="de-DE" sz="3200" b="1" dirty="0" err="1"/>
              <a:t>baseband</a:t>
            </a:r>
            <a:r>
              <a:rPr lang="de-DE" sz="3200" b="1" dirty="0"/>
              <a:t> </a:t>
            </a:r>
            <a:r>
              <a:rPr lang="de-DE" sz="3200" b="1" dirty="0" err="1"/>
              <a:t>processor</a:t>
            </a:r>
            <a:r>
              <a:rPr lang="de-DE" sz="3200" b="1" dirty="0"/>
              <a:t> </a:t>
            </a:r>
            <a:r>
              <a:rPr lang="de-DE" sz="3200" b="1" dirty="0" err="1"/>
              <a:t>for</a:t>
            </a:r>
            <a:r>
              <a:rPr lang="de-DE" sz="3200" b="1" dirty="0"/>
              <a:t> </a:t>
            </a:r>
            <a:r>
              <a:rPr lang="de-DE" sz="3200" b="1" dirty="0" err="1"/>
              <a:t>ground-to-satellite</a:t>
            </a:r>
            <a:r>
              <a:rPr lang="de-DE" sz="3200" b="1" dirty="0"/>
              <a:t> links</a:t>
            </a:r>
          </a:p>
        </p:txBody>
      </p:sp>
      <p:sp>
        <p:nvSpPr>
          <p:cNvPr id="3" name="Untertitel 2"/>
          <p:cNvSpPr>
            <a:spLocks noGrp="1"/>
          </p:cNvSpPr>
          <p:nvPr>
            <p:ph type="subTitle" idx="1"/>
          </p:nvPr>
        </p:nvSpPr>
        <p:spPr/>
        <p:txBody>
          <a:bodyPr/>
          <a:lstStyle/>
          <a:p>
            <a:r>
              <a:rPr lang="de-DE" b="1" dirty="0"/>
              <a:t>Nicola Miglioranza</a:t>
            </a:r>
          </a:p>
        </p:txBody>
      </p:sp>
      <p:sp>
        <p:nvSpPr>
          <p:cNvPr id="4" name="Text Placeholder 3">
            <a:extLst>
              <a:ext uri="{FF2B5EF4-FFF2-40B4-BE49-F238E27FC236}">
                <a16:creationId xmlns:a16="http://schemas.microsoft.com/office/drawing/2014/main" id="{4837EFAE-82DE-4B2B-809C-FBEAABC222D5}"/>
              </a:ext>
            </a:extLst>
          </p:cNvPr>
          <p:cNvSpPr>
            <a:spLocks noGrp="1"/>
          </p:cNvSpPr>
          <p:nvPr>
            <p:ph type="body" sz="quarter" idx="10"/>
          </p:nvPr>
        </p:nvSpPr>
        <p:spPr/>
        <p:txBody>
          <a:bodyPr/>
          <a:lstStyle/>
          <a:p>
            <a:r>
              <a:rPr lang="en-US" dirty="0"/>
              <a:t>14.11.2024</a:t>
            </a:r>
            <a:endParaRPr lang="LID4096" dirty="0"/>
          </a:p>
        </p:txBody>
      </p:sp>
    </p:spTree>
    <p:extLst>
      <p:ext uri="{BB962C8B-B14F-4D97-AF65-F5344CB8AC3E}">
        <p14:creationId xmlns:p14="http://schemas.microsoft.com/office/powerpoint/2010/main" val="4206464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374ED32A-91A3-4382-9BF6-29FCDFD2798F}"/>
              </a:ext>
            </a:extLst>
          </p:cNvPr>
          <p:cNvPicPr>
            <a:picLocks noChangeAspect="1"/>
          </p:cNvPicPr>
          <p:nvPr/>
        </p:nvPicPr>
        <p:blipFill>
          <a:blip r:embed="rId2"/>
          <a:stretch>
            <a:fillRect/>
          </a:stretch>
        </p:blipFill>
        <p:spPr>
          <a:xfrm rot="5400000">
            <a:off x="-993712" y="2595332"/>
            <a:ext cx="4759522" cy="2460619"/>
          </a:xfrm>
          <a:prstGeom prst="rect">
            <a:avLst/>
          </a:prstGeom>
        </p:spPr>
      </p:pic>
      <p:sp>
        <p:nvSpPr>
          <p:cNvPr id="2" name="Title 1">
            <a:extLst>
              <a:ext uri="{FF2B5EF4-FFF2-40B4-BE49-F238E27FC236}">
                <a16:creationId xmlns:a16="http://schemas.microsoft.com/office/drawing/2014/main" id="{99523D2D-D615-45F7-8CCA-40CCEF295483}"/>
              </a:ext>
            </a:extLst>
          </p:cNvPr>
          <p:cNvSpPr>
            <a:spLocks noGrp="1"/>
          </p:cNvSpPr>
          <p:nvPr>
            <p:ph type="title"/>
          </p:nvPr>
        </p:nvSpPr>
        <p:spPr>
          <a:xfrm>
            <a:off x="261424" y="320676"/>
            <a:ext cx="10515600" cy="994654"/>
          </a:xfrm>
        </p:spPr>
        <p:txBody>
          <a:bodyPr/>
          <a:lstStyle/>
          <a:p>
            <a:r>
              <a:rPr lang="en-US" dirty="0"/>
              <a:t>RTL System Design – Encoder/Decoder cont’d.  </a:t>
            </a:r>
            <a:endParaRPr lang="LID4096" dirty="0"/>
          </a:p>
        </p:txBody>
      </p:sp>
      <p:sp>
        <p:nvSpPr>
          <p:cNvPr id="4" name="Date Placeholder 3">
            <a:extLst>
              <a:ext uri="{FF2B5EF4-FFF2-40B4-BE49-F238E27FC236}">
                <a16:creationId xmlns:a16="http://schemas.microsoft.com/office/drawing/2014/main" id="{C8934F73-6132-4E96-830F-28073645CF82}"/>
              </a:ext>
            </a:extLst>
          </p:cNvPr>
          <p:cNvSpPr>
            <a:spLocks noGrp="1"/>
          </p:cNvSpPr>
          <p:nvPr>
            <p:ph type="dt" sz="half" idx="10"/>
          </p:nvPr>
        </p:nvSpPr>
        <p:spPr/>
        <p:txBody>
          <a:bodyPr/>
          <a:lstStyle/>
          <a:p>
            <a:fld id="{E645AC39-0A36-4529-97D9-51E39D58F03C}" type="datetime1">
              <a:rPr lang="de-DE" smtClean="0"/>
              <a:t>12.05.2025</a:t>
            </a:fld>
            <a:endParaRPr lang="de-DE" dirty="0"/>
          </a:p>
        </p:txBody>
      </p:sp>
      <p:sp>
        <p:nvSpPr>
          <p:cNvPr id="5" name="Footer Placeholder 4">
            <a:extLst>
              <a:ext uri="{FF2B5EF4-FFF2-40B4-BE49-F238E27FC236}">
                <a16:creationId xmlns:a16="http://schemas.microsoft.com/office/drawing/2014/main" id="{D8F3A6CF-DD5C-400E-B966-63FE85B09A50}"/>
              </a:ext>
            </a:extLst>
          </p:cNvPr>
          <p:cNvSpPr>
            <a:spLocks noGrp="1"/>
          </p:cNvSpPr>
          <p:nvPr>
            <p:ph type="ftr" sz="quarter" idx="11"/>
          </p:nvPr>
        </p:nvSpPr>
        <p:spPr/>
        <p:txBody>
          <a:bodyPr/>
          <a:lstStyle/>
          <a:p>
            <a:r>
              <a:rPr lang="en-US" dirty="0"/>
              <a:t>www.ihp-microelectronics.com | © IHP all rights reserved | PhD meeting</a:t>
            </a:r>
            <a:endParaRPr lang="de-DE" dirty="0"/>
          </a:p>
        </p:txBody>
      </p:sp>
      <p:sp>
        <p:nvSpPr>
          <p:cNvPr id="6" name="Slide Number Placeholder 5">
            <a:extLst>
              <a:ext uri="{FF2B5EF4-FFF2-40B4-BE49-F238E27FC236}">
                <a16:creationId xmlns:a16="http://schemas.microsoft.com/office/drawing/2014/main" id="{0462A7D3-4723-4C7B-B9E0-62A18562FDAB}"/>
              </a:ext>
            </a:extLst>
          </p:cNvPr>
          <p:cNvSpPr>
            <a:spLocks noGrp="1"/>
          </p:cNvSpPr>
          <p:nvPr>
            <p:ph type="sldNum" sz="quarter" idx="12"/>
          </p:nvPr>
        </p:nvSpPr>
        <p:spPr/>
        <p:txBody>
          <a:bodyPr/>
          <a:lstStyle/>
          <a:p>
            <a:fld id="{1A763691-5DD7-4303-8CE4-C698CA43CB3D}" type="slidenum">
              <a:rPr lang="de-DE" smtClean="0"/>
              <a:t>10</a:t>
            </a:fld>
            <a:endParaRPr lang="de-DE" dirty="0"/>
          </a:p>
        </p:txBody>
      </p:sp>
      <p:sp>
        <p:nvSpPr>
          <p:cNvPr id="8" name="Rectangle 7">
            <a:extLst>
              <a:ext uri="{FF2B5EF4-FFF2-40B4-BE49-F238E27FC236}">
                <a16:creationId xmlns:a16="http://schemas.microsoft.com/office/drawing/2014/main" id="{0EA62715-593C-428B-BC02-2CAA66D52C84}"/>
              </a:ext>
            </a:extLst>
          </p:cNvPr>
          <p:cNvSpPr/>
          <p:nvPr/>
        </p:nvSpPr>
        <p:spPr>
          <a:xfrm>
            <a:off x="5501549" y="2256204"/>
            <a:ext cx="939518" cy="629059"/>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SD-FEC</a:t>
            </a:r>
          </a:p>
          <a:p>
            <a:pPr algn="ctr"/>
            <a:r>
              <a:rPr lang="en-US" dirty="0"/>
              <a:t>Core 1</a:t>
            </a:r>
            <a:endParaRPr lang="LID4096" dirty="0"/>
          </a:p>
        </p:txBody>
      </p:sp>
      <p:sp>
        <p:nvSpPr>
          <p:cNvPr id="9" name="Rectangle 8">
            <a:extLst>
              <a:ext uri="{FF2B5EF4-FFF2-40B4-BE49-F238E27FC236}">
                <a16:creationId xmlns:a16="http://schemas.microsoft.com/office/drawing/2014/main" id="{BE7763E4-50E2-4AA3-AAA5-8F00AC617A0F}"/>
              </a:ext>
            </a:extLst>
          </p:cNvPr>
          <p:cNvSpPr/>
          <p:nvPr/>
        </p:nvSpPr>
        <p:spPr>
          <a:xfrm>
            <a:off x="5516335" y="3102592"/>
            <a:ext cx="939518" cy="629059"/>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SD-FEC</a:t>
            </a:r>
          </a:p>
          <a:p>
            <a:pPr algn="ctr"/>
            <a:r>
              <a:rPr lang="en-US" dirty="0"/>
              <a:t>Core 2</a:t>
            </a:r>
            <a:endParaRPr lang="LID4096" dirty="0"/>
          </a:p>
        </p:txBody>
      </p:sp>
      <p:sp>
        <p:nvSpPr>
          <p:cNvPr id="10" name="Rectangle 9">
            <a:extLst>
              <a:ext uri="{FF2B5EF4-FFF2-40B4-BE49-F238E27FC236}">
                <a16:creationId xmlns:a16="http://schemas.microsoft.com/office/drawing/2014/main" id="{8ABCA81C-5C5B-49C4-BAE5-F9604FB04A7D}"/>
              </a:ext>
            </a:extLst>
          </p:cNvPr>
          <p:cNvSpPr/>
          <p:nvPr/>
        </p:nvSpPr>
        <p:spPr>
          <a:xfrm>
            <a:off x="5516335" y="3962456"/>
            <a:ext cx="939518" cy="629059"/>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SD-FEC</a:t>
            </a:r>
          </a:p>
          <a:p>
            <a:pPr algn="ctr"/>
            <a:r>
              <a:rPr lang="en-US" dirty="0"/>
              <a:t>Core 3</a:t>
            </a:r>
            <a:endParaRPr lang="LID4096" dirty="0"/>
          </a:p>
        </p:txBody>
      </p:sp>
      <p:sp>
        <p:nvSpPr>
          <p:cNvPr id="11" name="Rectangle 10">
            <a:extLst>
              <a:ext uri="{FF2B5EF4-FFF2-40B4-BE49-F238E27FC236}">
                <a16:creationId xmlns:a16="http://schemas.microsoft.com/office/drawing/2014/main" id="{839737EF-02C3-4A6D-9040-D7F8270418C4}"/>
              </a:ext>
            </a:extLst>
          </p:cNvPr>
          <p:cNvSpPr/>
          <p:nvPr/>
        </p:nvSpPr>
        <p:spPr>
          <a:xfrm>
            <a:off x="5501549" y="4810761"/>
            <a:ext cx="939518" cy="629059"/>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SD-FEC</a:t>
            </a:r>
          </a:p>
          <a:p>
            <a:pPr algn="ctr"/>
            <a:r>
              <a:rPr lang="en-US" dirty="0"/>
              <a:t>Core 4</a:t>
            </a:r>
            <a:endParaRPr lang="LID4096" dirty="0"/>
          </a:p>
        </p:txBody>
      </p:sp>
      <p:sp>
        <p:nvSpPr>
          <p:cNvPr id="12" name="Rectangle 11">
            <a:extLst>
              <a:ext uri="{FF2B5EF4-FFF2-40B4-BE49-F238E27FC236}">
                <a16:creationId xmlns:a16="http://schemas.microsoft.com/office/drawing/2014/main" id="{7C270A76-4F24-4882-BF7A-6DB2A6BE7C8E}"/>
              </a:ext>
            </a:extLst>
          </p:cNvPr>
          <p:cNvSpPr/>
          <p:nvPr/>
        </p:nvSpPr>
        <p:spPr>
          <a:xfrm>
            <a:off x="3213003" y="3497628"/>
            <a:ext cx="1050491" cy="631951"/>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t>FSM input control</a:t>
            </a:r>
            <a:endParaRPr lang="LID4096" sz="1600" dirty="0"/>
          </a:p>
        </p:txBody>
      </p:sp>
      <p:cxnSp>
        <p:nvCxnSpPr>
          <p:cNvPr id="13" name="Connector: Elbow 12">
            <a:extLst>
              <a:ext uri="{FF2B5EF4-FFF2-40B4-BE49-F238E27FC236}">
                <a16:creationId xmlns:a16="http://schemas.microsoft.com/office/drawing/2014/main" id="{B0AA33A8-E4C5-483F-A47C-31A2FB6CE25A}"/>
              </a:ext>
            </a:extLst>
          </p:cNvPr>
          <p:cNvCxnSpPr>
            <a:cxnSpLocks/>
            <a:endCxn id="8" idx="1"/>
          </p:cNvCxnSpPr>
          <p:nvPr/>
        </p:nvCxnSpPr>
        <p:spPr>
          <a:xfrm flipV="1">
            <a:off x="4270888" y="2570734"/>
            <a:ext cx="1230661" cy="1023052"/>
          </a:xfrm>
          <a:prstGeom prst="bentConnector3">
            <a:avLst/>
          </a:prstGeom>
          <a:ln>
            <a:solidFill>
              <a:schemeClr val="tx2"/>
            </a:solidFill>
            <a:tailEnd type="triangle"/>
          </a:ln>
        </p:spPr>
        <p:style>
          <a:lnRef idx="3">
            <a:schemeClr val="dk1"/>
          </a:lnRef>
          <a:fillRef idx="0">
            <a:schemeClr val="dk1"/>
          </a:fillRef>
          <a:effectRef idx="2">
            <a:schemeClr val="dk1"/>
          </a:effectRef>
          <a:fontRef idx="minor">
            <a:schemeClr val="tx1"/>
          </a:fontRef>
        </p:style>
      </p:cxnSp>
      <p:cxnSp>
        <p:nvCxnSpPr>
          <p:cNvPr id="14" name="Connector: Elbow 13">
            <a:extLst>
              <a:ext uri="{FF2B5EF4-FFF2-40B4-BE49-F238E27FC236}">
                <a16:creationId xmlns:a16="http://schemas.microsoft.com/office/drawing/2014/main" id="{B0F8D0D6-D163-4729-AF57-77E0FBCB8AAB}"/>
              </a:ext>
            </a:extLst>
          </p:cNvPr>
          <p:cNvCxnSpPr>
            <a:cxnSpLocks/>
            <a:endCxn id="9" idx="1"/>
          </p:cNvCxnSpPr>
          <p:nvPr/>
        </p:nvCxnSpPr>
        <p:spPr>
          <a:xfrm flipV="1">
            <a:off x="4275404" y="3417122"/>
            <a:ext cx="1240931" cy="322336"/>
          </a:xfrm>
          <a:prstGeom prst="bentConnector3">
            <a:avLst>
              <a:gd name="adj1" fmla="val 60114"/>
            </a:avLst>
          </a:prstGeom>
          <a:ln>
            <a:solidFill>
              <a:schemeClr val="tx2"/>
            </a:solidFill>
            <a:tailEnd type="triangle"/>
          </a:ln>
        </p:spPr>
        <p:style>
          <a:lnRef idx="3">
            <a:schemeClr val="dk1"/>
          </a:lnRef>
          <a:fillRef idx="0">
            <a:schemeClr val="dk1"/>
          </a:fillRef>
          <a:effectRef idx="2">
            <a:schemeClr val="dk1"/>
          </a:effectRef>
          <a:fontRef idx="minor">
            <a:schemeClr val="tx1"/>
          </a:fontRef>
        </p:style>
      </p:cxnSp>
      <p:cxnSp>
        <p:nvCxnSpPr>
          <p:cNvPr id="15" name="Connector: Elbow 14">
            <a:extLst>
              <a:ext uri="{FF2B5EF4-FFF2-40B4-BE49-F238E27FC236}">
                <a16:creationId xmlns:a16="http://schemas.microsoft.com/office/drawing/2014/main" id="{B3B12216-026A-4354-A4A1-6586AC887748}"/>
              </a:ext>
            </a:extLst>
          </p:cNvPr>
          <p:cNvCxnSpPr>
            <a:cxnSpLocks/>
            <a:endCxn id="10" idx="1"/>
          </p:cNvCxnSpPr>
          <p:nvPr/>
        </p:nvCxnSpPr>
        <p:spPr>
          <a:xfrm>
            <a:off x="4278281" y="3864790"/>
            <a:ext cx="1238054" cy="412196"/>
          </a:xfrm>
          <a:prstGeom prst="bentConnector3">
            <a:avLst>
              <a:gd name="adj1" fmla="val 60861"/>
            </a:avLst>
          </a:prstGeom>
          <a:ln>
            <a:solidFill>
              <a:schemeClr val="tx2"/>
            </a:solidFill>
            <a:tailEnd type="triangle"/>
          </a:ln>
        </p:spPr>
        <p:style>
          <a:lnRef idx="3">
            <a:schemeClr val="dk1"/>
          </a:lnRef>
          <a:fillRef idx="0">
            <a:schemeClr val="dk1"/>
          </a:fillRef>
          <a:effectRef idx="2">
            <a:schemeClr val="dk1"/>
          </a:effectRef>
          <a:fontRef idx="minor">
            <a:schemeClr val="tx1"/>
          </a:fontRef>
        </p:style>
      </p:cxnSp>
      <p:cxnSp>
        <p:nvCxnSpPr>
          <p:cNvPr id="54" name="Connector: Elbow 53">
            <a:extLst>
              <a:ext uri="{FF2B5EF4-FFF2-40B4-BE49-F238E27FC236}">
                <a16:creationId xmlns:a16="http://schemas.microsoft.com/office/drawing/2014/main" id="{793E5A01-758C-46F5-9C49-4C5D96867A03}"/>
              </a:ext>
            </a:extLst>
          </p:cNvPr>
          <p:cNvCxnSpPr>
            <a:cxnSpLocks/>
            <a:stCxn id="56" idx="3"/>
            <a:endCxn id="11" idx="1"/>
          </p:cNvCxnSpPr>
          <p:nvPr/>
        </p:nvCxnSpPr>
        <p:spPr>
          <a:xfrm>
            <a:off x="4270888" y="3999419"/>
            <a:ext cx="1230661" cy="1125872"/>
          </a:xfrm>
          <a:prstGeom prst="bentConnector3">
            <a:avLst>
              <a:gd name="adj1" fmla="val 48544"/>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EDEF3088-24E8-4E4B-A9F4-D8A4630C6A9C}"/>
              </a:ext>
            </a:extLst>
          </p:cNvPr>
          <p:cNvSpPr/>
          <p:nvPr/>
        </p:nvSpPr>
        <p:spPr>
          <a:xfrm>
            <a:off x="3987138" y="3885127"/>
            <a:ext cx="283750" cy="22858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81" name="Straight Arrow Connector 80">
            <a:extLst>
              <a:ext uri="{FF2B5EF4-FFF2-40B4-BE49-F238E27FC236}">
                <a16:creationId xmlns:a16="http://schemas.microsoft.com/office/drawing/2014/main" id="{FAE2F522-36B0-4C94-9D67-474D396172D0}"/>
              </a:ext>
            </a:extLst>
          </p:cNvPr>
          <p:cNvCxnSpPr>
            <a:cxnSpLocks/>
            <a:stCxn id="8" idx="3"/>
          </p:cNvCxnSpPr>
          <p:nvPr/>
        </p:nvCxnSpPr>
        <p:spPr>
          <a:xfrm>
            <a:off x="6441067" y="2570734"/>
            <a:ext cx="861719"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26EA723E-7DC2-4FD9-A5CE-EF34BC599CE9}"/>
              </a:ext>
            </a:extLst>
          </p:cNvPr>
          <p:cNvSpPr/>
          <p:nvPr/>
        </p:nvSpPr>
        <p:spPr>
          <a:xfrm>
            <a:off x="6986405" y="2462067"/>
            <a:ext cx="155427" cy="108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87" name="Connector: Elbow 86">
            <a:extLst>
              <a:ext uri="{FF2B5EF4-FFF2-40B4-BE49-F238E27FC236}">
                <a16:creationId xmlns:a16="http://schemas.microsoft.com/office/drawing/2014/main" id="{EDFBA3C5-94C3-4D69-8D13-79D20FF09CEC}"/>
              </a:ext>
            </a:extLst>
          </p:cNvPr>
          <p:cNvCxnSpPr>
            <a:cxnSpLocks/>
            <a:stCxn id="9" idx="3"/>
            <a:endCxn id="83" idx="2"/>
          </p:cNvCxnSpPr>
          <p:nvPr/>
        </p:nvCxnSpPr>
        <p:spPr>
          <a:xfrm flipV="1">
            <a:off x="6455853" y="2570733"/>
            <a:ext cx="608266" cy="846389"/>
          </a:xfrm>
          <a:prstGeom prst="bentConnector2">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8" name="Connector: Elbow 87">
            <a:extLst>
              <a:ext uri="{FF2B5EF4-FFF2-40B4-BE49-F238E27FC236}">
                <a16:creationId xmlns:a16="http://schemas.microsoft.com/office/drawing/2014/main" id="{4DE0C1B0-E24F-41F9-88BE-4759EA4EC052}"/>
              </a:ext>
            </a:extLst>
          </p:cNvPr>
          <p:cNvCxnSpPr>
            <a:cxnSpLocks/>
            <a:stCxn id="10" idx="3"/>
            <a:endCxn id="83" idx="2"/>
          </p:cNvCxnSpPr>
          <p:nvPr/>
        </p:nvCxnSpPr>
        <p:spPr>
          <a:xfrm flipV="1">
            <a:off x="6455853" y="2570733"/>
            <a:ext cx="608266" cy="1706253"/>
          </a:xfrm>
          <a:prstGeom prst="bentConnector2">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1" name="Connector: Elbow 90">
            <a:extLst>
              <a:ext uri="{FF2B5EF4-FFF2-40B4-BE49-F238E27FC236}">
                <a16:creationId xmlns:a16="http://schemas.microsoft.com/office/drawing/2014/main" id="{9C5A39A2-BCB7-43F8-969D-DA0E639F784C}"/>
              </a:ext>
            </a:extLst>
          </p:cNvPr>
          <p:cNvCxnSpPr>
            <a:cxnSpLocks/>
            <a:stCxn id="11" idx="3"/>
            <a:endCxn id="83" idx="2"/>
          </p:cNvCxnSpPr>
          <p:nvPr/>
        </p:nvCxnSpPr>
        <p:spPr>
          <a:xfrm flipV="1">
            <a:off x="6441067" y="2570733"/>
            <a:ext cx="623052" cy="2554558"/>
          </a:xfrm>
          <a:prstGeom prst="bentConnector2">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F56955E3-FEDB-4580-B537-09DA4003E84E}"/>
              </a:ext>
            </a:extLst>
          </p:cNvPr>
          <p:cNvSpPr/>
          <p:nvPr/>
        </p:nvSpPr>
        <p:spPr>
          <a:xfrm rot="16200000">
            <a:off x="3476511" y="1070398"/>
            <a:ext cx="3777537" cy="5510488"/>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dirty="0"/>
          </a:p>
        </p:txBody>
      </p:sp>
      <p:sp>
        <p:nvSpPr>
          <p:cNvPr id="99" name="Oval 98">
            <a:extLst>
              <a:ext uri="{FF2B5EF4-FFF2-40B4-BE49-F238E27FC236}">
                <a16:creationId xmlns:a16="http://schemas.microsoft.com/office/drawing/2014/main" id="{AC390CFA-E91B-4FB0-86E5-CECF9A76F1A1}"/>
              </a:ext>
            </a:extLst>
          </p:cNvPr>
          <p:cNvSpPr/>
          <p:nvPr/>
        </p:nvSpPr>
        <p:spPr>
          <a:xfrm rot="16200000">
            <a:off x="1446406" y="1581263"/>
            <a:ext cx="381683" cy="968201"/>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100" name="Straight Arrow Connector 99">
            <a:extLst>
              <a:ext uri="{FF2B5EF4-FFF2-40B4-BE49-F238E27FC236}">
                <a16:creationId xmlns:a16="http://schemas.microsoft.com/office/drawing/2014/main" id="{82772517-F9C0-4CFF-8F4D-8F42464D589F}"/>
              </a:ext>
            </a:extLst>
          </p:cNvPr>
          <p:cNvCxnSpPr>
            <a:cxnSpLocks/>
            <a:stCxn id="99" idx="4"/>
            <a:endCxn id="98" idx="7"/>
          </p:cNvCxnSpPr>
          <p:nvPr/>
        </p:nvCxnSpPr>
        <p:spPr>
          <a:xfrm>
            <a:off x="2121348" y="2065363"/>
            <a:ext cx="1295680" cy="424718"/>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02" name="Oval 101">
            <a:extLst>
              <a:ext uri="{FF2B5EF4-FFF2-40B4-BE49-F238E27FC236}">
                <a16:creationId xmlns:a16="http://schemas.microsoft.com/office/drawing/2014/main" id="{CD6C486D-EDDA-4DE1-8B4C-570230402CE6}"/>
              </a:ext>
            </a:extLst>
          </p:cNvPr>
          <p:cNvSpPr/>
          <p:nvPr/>
        </p:nvSpPr>
        <p:spPr>
          <a:xfrm rot="16200000">
            <a:off x="1413907" y="4976561"/>
            <a:ext cx="381683" cy="103319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105" name="Straight Arrow Connector 104">
            <a:extLst>
              <a:ext uri="{FF2B5EF4-FFF2-40B4-BE49-F238E27FC236}">
                <a16:creationId xmlns:a16="http://schemas.microsoft.com/office/drawing/2014/main" id="{CF942025-84B3-4C02-BD4B-48B484FE979B}"/>
              </a:ext>
            </a:extLst>
          </p:cNvPr>
          <p:cNvCxnSpPr>
            <a:cxnSpLocks/>
            <a:stCxn id="102" idx="4"/>
            <a:endCxn id="98" idx="1"/>
          </p:cNvCxnSpPr>
          <p:nvPr/>
        </p:nvCxnSpPr>
        <p:spPr>
          <a:xfrm flipV="1">
            <a:off x="2121347" y="5161204"/>
            <a:ext cx="1295681" cy="331955"/>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10" name="Content Placeholder 107">
            <a:extLst>
              <a:ext uri="{FF2B5EF4-FFF2-40B4-BE49-F238E27FC236}">
                <a16:creationId xmlns:a16="http://schemas.microsoft.com/office/drawing/2014/main" id="{CF615F41-BDBE-4AE0-9289-FCDB1ED695FF}"/>
              </a:ext>
            </a:extLst>
          </p:cNvPr>
          <p:cNvSpPr txBox="1">
            <a:spLocks/>
          </p:cNvSpPr>
          <p:nvPr/>
        </p:nvSpPr>
        <p:spPr>
          <a:xfrm>
            <a:off x="8121653" y="1490289"/>
            <a:ext cx="4005244" cy="5047035"/>
          </a:xfrm>
          <a:prstGeom prst="rect">
            <a:avLst/>
          </a:prstGeom>
        </p:spPr>
        <p:txBody>
          <a:bodyPr vert="horz" lIns="91440" tIns="45720" rIns="91440" bIns="45720" rtlCol="0">
            <a:normAutofit lnSpcReduction="10000"/>
          </a:bodyPr>
          <a:lstStyle>
            <a:lvl1pPr marL="361950" indent="-361950" algn="l" defTabSz="914400" rtl="0" eaLnBrk="1" latinLnBrk="0" hangingPunct="1">
              <a:lnSpc>
                <a:spcPct val="90000"/>
              </a:lnSpc>
              <a:spcBef>
                <a:spcPts val="1000"/>
              </a:spcBef>
              <a:buSzPct val="80000"/>
              <a:buFontTx/>
              <a:buBlip>
                <a:blip r:embed="rId3"/>
              </a:buBlip>
              <a:defRPr sz="2000" kern="1200">
                <a:solidFill>
                  <a:schemeClr val="tx2"/>
                </a:solidFill>
                <a:latin typeface="+mn-lt"/>
                <a:ea typeface="+mn-ea"/>
                <a:cs typeface="+mn-cs"/>
              </a:defRPr>
            </a:lvl1pPr>
            <a:lvl2pPr marL="801688" indent="-344488" algn="l" defTabSz="914400" rtl="0" eaLnBrk="1" latinLnBrk="0" hangingPunct="1">
              <a:lnSpc>
                <a:spcPct val="90000"/>
              </a:lnSpc>
              <a:spcBef>
                <a:spcPts val="500"/>
              </a:spcBef>
              <a:buSzPct val="80000"/>
              <a:buFontTx/>
              <a:buBlip>
                <a:blip r:embed="rId3"/>
              </a:buBlip>
              <a:defRPr sz="1800" kern="1200">
                <a:solidFill>
                  <a:schemeClr val="tx2"/>
                </a:solidFill>
                <a:latin typeface="+mn-lt"/>
                <a:ea typeface="+mn-ea"/>
                <a:cs typeface="+mn-cs"/>
              </a:defRPr>
            </a:lvl2pPr>
            <a:lvl3pPr marL="1162050" indent="-247650" algn="l" defTabSz="914400" rtl="0" eaLnBrk="1" latinLnBrk="0" hangingPunct="1">
              <a:lnSpc>
                <a:spcPct val="90000"/>
              </a:lnSpc>
              <a:spcBef>
                <a:spcPts val="500"/>
              </a:spcBef>
              <a:buSzPct val="80000"/>
              <a:buFontTx/>
              <a:buBlip>
                <a:blip r:embed="rId3"/>
              </a:buBlip>
              <a:defRPr sz="1600" kern="1200">
                <a:solidFill>
                  <a:schemeClr val="tx2"/>
                </a:solidFill>
                <a:latin typeface="+mn-lt"/>
                <a:ea typeface="+mn-ea"/>
                <a:cs typeface="+mn-cs"/>
              </a:defRPr>
            </a:lvl3pPr>
            <a:lvl4pPr marL="1612900" indent="-241300" algn="l" defTabSz="914400" rtl="0" eaLnBrk="1" latinLnBrk="0" hangingPunct="1">
              <a:lnSpc>
                <a:spcPct val="90000"/>
              </a:lnSpc>
              <a:spcBef>
                <a:spcPts val="500"/>
              </a:spcBef>
              <a:buSzPct val="80000"/>
              <a:buFontTx/>
              <a:buBlip>
                <a:blip r:embed="rId3"/>
              </a:buBlip>
              <a:defRPr sz="1400" kern="1200">
                <a:solidFill>
                  <a:schemeClr val="tx2"/>
                </a:solidFill>
                <a:latin typeface="+mn-lt"/>
                <a:ea typeface="+mn-ea"/>
                <a:cs typeface="+mn-cs"/>
              </a:defRPr>
            </a:lvl4pPr>
            <a:lvl5pPr marL="2149475" indent="-320675" algn="l" defTabSz="914400" rtl="0" eaLnBrk="1" latinLnBrk="0" hangingPunct="1">
              <a:lnSpc>
                <a:spcPct val="90000"/>
              </a:lnSpc>
              <a:spcBef>
                <a:spcPts val="500"/>
              </a:spcBef>
              <a:buSzPct val="80000"/>
              <a:buFontTx/>
              <a:buBlip>
                <a:blip r:embed="rId3"/>
              </a:buBlip>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LID4096" sz="1600" dirty="0">
                <a:solidFill>
                  <a:schemeClr val="accent1"/>
                </a:solidFill>
              </a:rPr>
              <a:t>Every time a core needs a settings change, it must be reset, increasing the</a:t>
            </a:r>
            <a:r>
              <a:rPr lang="en-US" altLang="LID4096" sz="1600" dirty="0"/>
              <a:t> </a:t>
            </a:r>
            <a:r>
              <a:rPr lang="en-US" altLang="LID4096" sz="1600" u="sng" dirty="0">
                <a:solidFill>
                  <a:srgbClr val="FF0000"/>
                </a:solidFill>
              </a:rPr>
              <a:t>latency</a:t>
            </a:r>
            <a:r>
              <a:rPr lang="en-US" altLang="LID4096" sz="1600" dirty="0"/>
              <a:t>.</a:t>
            </a:r>
          </a:p>
          <a:p>
            <a:pPr lvl="1">
              <a:buFont typeface="Wingdings" panose="05000000000000000000" pitchFamily="2" charset="2"/>
              <a:buChar char="§"/>
            </a:pPr>
            <a:r>
              <a:rPr lang="en-US" altLang="LID4096" sz="1400" dirty="0">
                <a:solidFill>
                  <a:schemeClr val="accent1"/>
                </a:solidFill>
              </a:rPr>
              <a:t>Minimum reset period :</a:t>
            </a:r>
          </a:p>
          <a:p>
            <a:pPr lvl="1">
              <a:buFont typeface="Wingdings" panose="05000000000000000000" pitchFamily="2" charset="2"/>
              <a:buChar char="§"/>
            </a:pPr>
            <a:endParaRPr lang="en-US" altLang="LID4096" sz="1600" u="sng" dirty="0">
              <a:solidFill>
                <a:schemeClr val="accent1"/>
              </a:solidFill>
            </a:endParaRPr>
          </a:p>
          <a:p>
            <a:r>
              <a:rPr lang="en-US" altLang="LID4096" sz="1600" u="sng" dirty="0">
                <a:solidFill>
                  <a:srgbClr val="00B050"/>
                </a:solidFill>
              </a:rPr>
              <a:t>Solution</a:t>
            </a:r>
            <a:r>
              <a:rPr lang="en-US" altLang="LID4096" sz="1600" dirty="0">
                <a:solidFill>
                  <a:schemeClr val="accent1"/>
                </a:solidFill>
              </a:rPr>
              <a:t>: Instantiating multiple cores, each featuring a different code rate.</a:t>
            </a:r>
          </a:p>
          <a:p>
            <a:pPr lvl="1">
              <a:buFont typeface="Wingdings" panose="05000000000000000000" pitchFamily="2" charset="2"/>
              <a:buChar char="§"/>
            </a:pPr>
            <a:r>
              <a:rPr lang="en-US" altLang="LID4096" sz="1400" dirty="0">
                <a:solidFill>
                  <a:srgbClr val="00B050"/>
                </a:solidFill>
              </a:rPr>
              <a:t>Pros</a:t>
            </a:r>
            <a:r>
              <a:rPr lang="en-US" altLang="LID4096" sz="1400" dirty="0">
                <a:solidFill>
                  <a:schemeClr val="accent1"/>
                </a:solidFill>
              </a:rPr>
              <a:t>: Reduced latency and high reconfigurability</a:t>
            </a:r>
            <a:r>
              <a:rPr lang="en-US" altLang="LID4096" sz="1400" dirty="0"/>
              <a:t>.</a:t>
            </a:r>
          </a:p>
          <a:p>
            <a:pPr lvl="1">
              <a:buFont typeface="Wingdings" panose="05000000000000000000" pitchFamily="2" charset="2"/>
              <a:buChar char="§"/>
            </a:pPr>
            <a:r>
              <a:rPr lang="en-US" altLang="LID4096" sz="1400" dirty="0">
                <a:solidFill>
                  <a:srgbClr val="FF0000"/>
                </a:solidFill>
              </a:rPr>
              <a:t>Cons</a:t>
            </a:r>
            <a:r>
              <a:rPr lang="en-US" altLang="LID4096" sz="1400" dirty="0">
                <a:solidFill>
                  <a:schemeClr val="accent1"/>
                </a:solidFill>
              </a:rPr>
              <a:t>: Complexity and resource usage</a:t>
            </a:r>
            <a:r>
              <a:rPr lang="en-US" altLang="LID4096" dirty="0">
                <a:solidFill>
                  <a:schemeClr val="accent1"/>
                </a:solidFill>
              </a:rPr>
              <a:t>.</a:t>
            </a:r>
          </a:p>
          <a:p>
            <a:pPr marL="457200" lvl="1" indent="0">
              <a:buNone/>
            </a:pPr>
            <a:r>
              <a:rPr lang="en-US" altLang="LID4096" sz="1400" dirty="0">
                <a:solidFill>
                  <a:schemeClr val="accent1"/>
                </a:solidFill>
              </a:rPr>
              <a:t>	          </a:t>
            </a:r>
          </a:p>
          <a:p>
            <a:pPr marL="457200" lvl="1" indent="0">
              <a:buNone/>
            </a:pPr>
            <a:r>
              <a:rPr lang="en-US" altLang="LID4096" sz="1400" dirty="0">
                <a:solidFill>
                  <a:schemeClr val="accent1"/>
                </a:solidFill>
              </a:rPr>
              <a:t>                     CLB LUTs</a:t>
            </a:r>
            <a:r>
              <a:rPr lang="en-US" altLang="LID4096" sz="1400" dirty="0">
                <a:solidFill>
                  <a:schemeClr val="accent1"/>
                </a:solidFill>
                <a:sym typeface="Wingdings" panose="05000000000000000000" pitchFamily="2" charset="2"/>
              </a:rPr>
              <a:t> (425280)</a:t>
            </a:r>
            <a:r>
              <a:rPr lang="en-US" altLang="LID4096" sz="1400" dirty="0">
                <a:solidFill>
                  <a:schemeClr val="accent1"/>
                </a:solidFill>
              </a:rPr>
              <a:t>         </a:t>
            </a:r>
            <a:r>
              <a:rPr lang="en-US" altLang="LID4096" sz="1400" dirty="0">
                <a:solidFill>
                  <a:schemeClr val="accent1"/>
                </a:solidFill>
                <a:sym typeface="Wingdings" panose="05000000000000000000" pitchFamily="2" charset="2"/>
              </a:rPr>
              <a:t> 6586</a:t>
            </a:r>
          </a:p>
          <a:p>
            <a:pPr marL="457200" lvl="1" indent="0">
              <a:buNone/>
            </a:pPr>
            <a:r>
              <a:rPr lang="en-US" altLang="LID4096" sz="1400" dirty="0">
                <a:solidFill>
                  <a:schemeClr val="accent1"/>
                </a:solidFill>
              </a:rPr>
              <a:t>	          CLB Registers (850560) </a:t>
            </a:r>
            <a:r>
              <a:rPr lang="en-US" altLang="LID4096" sz="1400" dirty="0">
                <a:solidFill>
                  <a:schemeClr val="accent1"/>
                </a:solidFill>
                <a:sym typeface="Wingdings" panose="05000000000000000000" pitchFamily="2" charset="2"/>
              </a:rPr>
              <a:t> 7321</a:t>
            </a:r>
            <a:endParaRPr lang="en-US" altLang="LID4096" sz="1400" dirty="0">
              <a:solidFill>
                <a:schemeClr val="accent1"/>
              </a:solidFill>
            </a:endParaRPr>
          </a:p>
          <a:p>
            <a:pPr lvl="1">
              <a:buFont typeface="Wingdings" panose="05000000000000000000" pitchFamily="2" charset="2"/>
              <a:buChar char="§"/>
            </a:pPr>
            <a:endParaRPr lang="en-US" altLang="LID4096" sz="1600" dirty="0"/>
          </a:p>
          <a:p>
            <a:r>
              <a:rPr lang="en-US" altLang="LID4096" sz="1600" dirty="0">
                <a:solidFill>
                  <a:schemeClr val="accent1"/>
                </a:solidFill>
              </a:rPr>
              <a:t>Each core implements the LDPC codes for both encoding and decoding.</a:t>
            </a:r>
          </a:p>
          <a:p>
            <a:endParaRPr lang="en-US" altLang="LID4096" sz="1600" dirty="0">
              <a:solidFill>
                <a:schemeClr val="accent1"/>
              </a:solidFill>
            </a:endParaRPr>
          </a:p>
          <a:p>
            <a:r>
              <a:rPr lang="en-US" altLang="LID4096" sz="1600" dirty="0">
                <a:solidFill>
                  <a:schemeClr val="accent1"/>
                </a:solidFill>
              </a:rPr>
              <a:t> An FSM is needed to control the workflow of the cores.</a:t>
            </a:r>
          </a:p>
          <a:p>
            <a:endParaRPr lang="en-US" altLang="LID4096" sz="1600" dirty="0"/>
          </a:p>
          <a:p>
            <a:pPr marL="0" indent="0">
              <a:buNone/>
            </a:pPr>
            <a:endParaRPr lang="en-US" altLang="LID4096" sz="1400" dirty="0"/>
          </a:p>
        </p:txBody>
      </p:sp>
      <p:cxnSp>
        <p:nvCxnSpPr>
          <p:cNvPr id="36" name="Straight Arrow Connector 35">
            <a:extLst>
              <a:ext uri="{FF2B5EF4-FFF2-40B4-BE49-F238E27FC236}">
                <a16:creationId xmlns:a16="http://schemas.microsoft.com/office/drawing/2014/main" id="{A8706444-17F8-4AC6-9A34-17C095E1D7E9}"/>
              </a:ext>
            </a:extLst>
          </p:cNvPr>
          <p:cNvCxnSpPr>
            <a:cxnSpLocks/>
            <a:endCxn id="12" idx="1"/>
          </p:cNvCxnSpPr>
          <p:nvPr/>
        </p:nvCxnSpPr>
        <p:spPr>
          <a:xfrm>
            <a:off x="2726892" y="3813604"/>
            <a:ext cx="486111"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96D00E94-9F49-45B1-8115-5B98193641DA}"/>
              </a:ext>
            </a:extLst>
          </p:cNvPr>
          <p:cNvSpPr txBox="1"/>
          <p:nvPr/>
        </p:nvSpPr>
        <p:spPr>
          <a:xfrm>
            <a:off x="2614696" y="3560681"/>
            <a:ext cx="1252853" cy="261610"/>
          </a:xfrm>
          <a:prstGeom prst="rect">
            <a:avLst/>
          </a:prstGeom>
          <a:noFill/>
        </p:spPr>
        <p:txBody>
          <a:bodyPr wrap="square" rtlCol="0">
            <a:spAutoFit/>
          </a:bodyPr>
          <a:lstStyle/>
          <a:p>
            <a:r>
              <a:rPr lang="en-US" sz="1100" b="1" dirty="0"/>
              <a:t>Data_in</a:t>
            </a:r>
            <a:endParaRPr lang="LID4096" sz="1100" b="1" dirty="0"/>
          </a:p>
        </p:txBody>
      </p:sp>
      <p:sp>
        <p:nvSpPr>
          <p:cNvPr id="40" name="TextBox 39">
            <a:extLst>
              <a:ext uri="{FF2B5EF4-FFF2-40B4-BE49-F238E27FC236}">
                <a16:creationId xmlns:a16="http://schemas.microsoft.com/office/drawing/2014/main" id="{52A08C51-1300-4995-8F75-01EC97244272}"/>
              </a:ext>
            </a:extLst>
          </p:cNvPr>
          <p:cNvSpPr txBox="1"/>
          <p:nvPr/>
        </p:nvSpPr>
        <p:spPr>
          <a:xfrm>
            <a:off x="6455853" y="2331262"/>
            <a:ext cx="1252853" cy="261610"/>
          </a:xfrm>
          <a:prstGeom prst="rect">
            <a:avLst/>
          </a:prstGeom>
          <a:noFill/>
        </p:spPr>
        <p:txBody>
          <a:bodyPr wrap="square" rtlCol="0">
            <a:spAutoFit/>
          </a:bodyPr>
          <a:lstStyle/>
          <a:p>
            <a:r>
              <a:rPr lang="en-US" sz="1100" b="1" dirty="0"/>
              <a:t>Data_out</a:t>
            </a:r>
            <a:endParaRPr lang="LID4096" sz="1100" b="1" dirty="0"/>
          </a:p>
        </p:txBody>
      </p:sp>
      <p:sp>
        <p:nvSpPr>
          <p:cNvPr id="17" name="Left Brace 16">
            <a:extLst>
              <a:ext uri="{FF2B5EF4-FFF2-40B4-BE49-F238E27FC236}">
                <a16:creationId xmlns:a16="http://schemas.microsoft.com/office/drawing/2014/main" id="{25B9673B-9B9A-40DE-94D3-3DA27555A5F4}"/>
              </a:ext>
            </a:extLst>
          </p:cNvPr>
          <p:cNvSpPr/>
          <p:nvPr/>
        </p:nvSpPr>
        <p:spPr>
          <a:xfrm>
            <a:off x="9291753" y="4042562"/>
            <a:ext cx="248575" cy="548953"/>
          </a:xfrm>
          <a:prstGeom prst="leftBrace">
            <a:avLst>
              <a:gd name="adj1" fmla="val 26190"/>
              <a:gd name="adj2" fmla="val 48383"/>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LID4096"/>
          </a:p>
        </p:txBody>
      </p:sp>
      <p:sp>
        <p:nvSpPr>
          <p:cNvPr id="18" name="TextBox 17">
            <a:extLst>
              <a:ext uri="{FF2B5EF4-FFF2-40B4-BE49-F238E27FC236}">
                <a16:creationId xmlns:a16="http://schemas.microsoft.com/office/drawing/2014/main" id="{A8366592-4DD1-46FE-8C90-2AF19E00AF38}"/>
              </a:ext>
            </a:extLst>
          </p:cNvPr>
          <p:cNvSpPr txBox="1"/>
          <p:nvPr/>
        </p:nvSpPr>
        <p:spPr>
          <a:xfrm>
            <a:off x="8287440" y="3947706"/>
            <a:ext cx="1148693" cy="738664"/>
          </a:xfrm>
          <a:prstGeom prst="rect">
            <a:avLst/>
          </a:prstGeom>
          <a:noFill/>
        </p:spPr>
        <p:txBody>
          <a:bodyPr wrap="square" rtlCol="0">
            <a:spAutoFit/>
          </a:bodyPr>
          <a:lstStyle/>
          <a:p>
            <a:r>
              <a:rPr lang="en-US" sz="1400" dirty="0"/>
              <a:t>Encoder Utilization </a:t>
            </a:r>
          </a:p>
          <a:p>
            <a:r>
              <a:rPr lang="en-US" sz="1400" dirty="0"/>
              <a:t>Report</a:t>
            </a:r>
            <a:endParaRPr lang="LID4096" sz="1400"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32CDFB6-E0AD-479F-8A43-848C6FE2C119}"/>
                  </a:ext>
                </a:extLst>
              </p:cNvPr>
              <p:cNvSpPr txBox="1"/>
              <p:nvPr/>
            </p:nvSpPr>
            <p:spPr>
              <a:xfrm>
                <a:off x="7708706" y="2363410"/>
                <a:ext cx="6057900" cy="584775"/>
              </a:xfrm>
              <a:prstGeom prst="rect">
                <a:avLst/>
              </a:prstGeom>
              <a:noFill/>
            </p:spPr>
            <p:txBody>
              <a:bodyPr wrap="square" rtlCol="0">
                <a:spAutoFit/>
              </a:bodyPr>
              <a:lstStyle/>
              <a:p>
                <a14:m>
                  <m:oMath xmlns:m="http://schemas.openxmlformats.org/officeDocument/2006/math">
                    <m:r>
                      <a:rPr lang="en-US" altLang="LID4096" sz="1400" b="1" i="1" dirty="0">
                        <a:solidFill>
                          <a:schemeClr val="accent1"/>
                        </a:solidFill>
                        <a:latin typeface="Cambria Math" panose="02040503050406030204" pitchFamily="18" charset="0"/>
                      </a:rPr>
                      <m:t>𝟑</m:t>
                    </m:r>
                    <m:r>
                      <a:rPr lang="en-US" altLang="LID4096" sz="1400" b="1" i="1" dirty="0">
                        <a:solidFill>
                          <a:schemeClr val="accent1"/>
                        </a:solidFill>
                        <a:latin typeface="Cambria Math" panose="02040503050406030204" pitchFamily="18" charset="0"/>
                      </a:rPr>
                      <m:t>⋅</m:t>
                    </m:r>
                    <m:r>
                      <a:rPr lang="en-US" altLang="LID4096" sz="1400" b="1" i="1" dirty="0">
                        <a:solidFill>
                          <a:schemeClr val="accent1"/>
                        </a:solidFill>
                        <a:latin typeface="Cambria Math" panose="02040503050406030204" pitchFamily="18" charset="0"/>
                      </a:rPr>
                      <m:t>𝑻𝒔</m:t>
                    </m:r>
                    <m:r>
                      <a:rPr lang="en-US" altLang="LID4096" sz="1400" b="1" i="1" dirty="0">
                        <a:solidFill>
                          <a:schemeClr val="accent1"/>
                        </a:solidFill>
                        <a:latin typeface="Cambria Math" panose="02040503050406030204" pitchFamily="18" charset="0"/>
                      </a:rPr>
                      <m:t>_</m:t>
                    </m:r>
                    <m:r>
                      <a:rPr lang="en-US" altLang="LID4096" sz="1400" b="1" i="1" dirty="0">
                        <a:solidFill>
                          <a:schemeClr val="accent1"/>
                        </a:solidFill>
                        <a:latin typeface="Cambria Math" panose="02040503050406030204" pitchFamily="18" charset="0"/>
                      </a:rPr>
                      <m:t>𝒂𝒙𝒊</m:t>
                    </m:r>
                    <m:r>
                      <a:rPr lang="en-US" altLang="LID4096" sz="1400" b="1" i="1" dirty="0">
                        <a:solidFill>
                          <a:schemeClr val="accent1"/>
                        </a:solidFill>
                        <a:latin typeface="Cambria Math" panose="02040503050406030204" pitchFamily="18" charset="0"/>
                      </a:rPr>
                      <m:t>_</m:t>
                    </m:r>
                    <m:r>
                      <a:rPr lang="en-US" altLang="LID4096" sz="1400" b="1" i="1" dirty="0">
                        <a:solidFill>
                          <a:schemeClr val="accent1"/>
                        </a:solidFill>
                        <a:latin typeface="Cambria Math" panose="02040503050406030204" pitchFamily="18" charset="0"/>
                      </a:rPr>
                      <m:t>𝒂𝒄𝒍𝒌</m:t>
                    </m:r>
                  </m:oMath>
                </a14:m>
                <a:r>
                  <a:rPr lang="en-US" altLang="LID4096" sz="1400" b="1" i="1" dirty="0">
                    <a:solidFill>
                      <a:schemeClr val="accent1"/>
                    </a:solidFill>
                  </a:rPr>
                  <a:t> + 3 </a:t>
                </a:r>
                <a14:m>
                  <m:oMath xmlns:m="http://schemas.openxmlformats.org/officeDocument/2006/math">
                    <m:r>
                      <a:rPr lang="en-US" altLang="LID4096" sz="1400" b="1" i="1" dirty="0">
                        <a:solidFill>
                          <a:schemeClr val="accent1"/>
                        </a:solidFill>
                        <a:latin typeface="Cambria Math" panose="02040503050406030204" pitchFamily="18" charset="0"/>
                      </a:rPr>
                      <m:t>⋅</m:t>
                    </m:r>
                  </m:oMath>
                </a14:m>
                <a:r>
                  <a:rPr lang="en-US" altLang="LID4096" sz="1400" b="1" i="1" dirty="0">
                    <a:solidFill>
                      <a:schemeClr val="accent1"/>
                    </a:solidFill>
                  </a:rPr>
                  <a:t> max(Ts_axis_status, </a:t>
                </a:r>
                <a:r>
                  <a:rPr lang="en-US" altLang="LID4096" sz="1400" b="1" i="1" dirty="0" err="1">
                    <a:solidFill>
                      <a:schemeClr val="accent1"/>
                    </a:solidFill>
                  </a:rPr>
                  <a:t>Ts_axis_ctrl</a:t>
                </a:r>
                <a:r>
                  <a:rPr lang="en-US" altLang="LID4096" sz="1400" b="1" i="1" dirty="0">
                    <a:solidFill>
                      <a:schemeClr val="accent1"/>
                    </a:solidFill>
                  </a:rPr>
                  <a:t>)</a:t>
                </a:r>
                <a:endParaRPr lang="en-US" altLang="LID4096" sz="1600" b="1" i="1" dirty="0">
                  <a:solidFill>
                    <a:schemeClr val="accent1"/>
                  </a:solidFill>
                </a:endParaRPr>
              </a:p>
              <a:p>
                <a:endParaRPr lang="LID4096" dirty="0"/>
              </a:p>
            </p:txBody>
          </p:sp>
        </mc:Choice>
        <mc:Fallback xmlns="">
          <p:sp>
            <p:nvSpPr>
              <p:cNvPr id="16" name="TextBox 15">
                <a:extLst>
                  <a:ext uri="{FF2B5EF4-FFF2-40B4-BE49-F238E27FC236}">
                    <a16:creationId xmlns:a16="http://schemas.microsoft.com/office/drawing/2014/main" id="{732CDFB6-E0AD-479F-8A43-848C6FE2C119}"/>
                  </a:ext>
                </a:extLst>
              </p:cNvPr>
              <p:cNvSpPr txBox="1">
                <a:spLocks noRot="1" noChangeAspect="1" noMove="1" noResize="1" noEditPoints="1" noAdjustHandles="1" noChangeArrowheads="1" noChangeShapeType="1" noTextEdit="1"/>
              </p:cNvSpPr>
              <p:nvPr/>
            </p:nvSpPr>
            <p:spPr>
              <a:xfrm>
                <a:off x="7708706" y="2363410"/>
                <a:ext cx="6057900" cy="584775"/>
              </a:xfrm>
              <a:prstGeom prst="rect">
                <a:avLst/>
              </a:prstGeom>
              <a:blipFill>
                <a:blip r:embed="rId4"/>
                <a:stretch>
                  <a:fillRect t="-2083"/>
                </a:stretch>
              </a:blipFill>
            </p:spPr>
            <p:txBody>
              <a:bodyPr/>
              <a:lstStyle/>
              <a:p>
                <a:r>
                  <a:rPr lang="LID4096">
                    <a:noFill/>
                  </a:rPr>
                  <a:t> </a:t>
                </a:r>
              </a:p>
            </p:txBody>
          </p:sp>
        </mc:Fallback>
      </mc:AlternateContent>
    </p:spTree>
    <p:extLst>
      <p:ext uri="{BB962C8B-B14F-4D97-AF65-F5344CB8AC3E}">
        <p14:creationId xmlns:p14="http://schemas.microsoft.com/office/powerpoint/2010/main" val="15469953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83839-0647-4671-9C76-F51A2A3A2D8C}"/>
              </a:ext>
            </a:extLst>
          </p:cNvPr>
          <p:cNvSpPr>
            <a:spLocks noGrp="1"/>
          </p:cNvSpPr>
          <p:nvPr>
            <p:ph type="title"/>
          </p:nvPr>
        </p:nvSpPr>
        <p:spPr/>
        <p:txBody>
          <a:bodyPr/>
          <a:lstStyle/>
          <a:p>
            <a:r>
              <a:rPr lang="en-US" dirty="0"/>
              <a:t>Adaptive Modulation</a:t>
            </a:r>
            <a:endParaRPr lang="LID4096"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EBEC15-0CA9-4FF4-97FE-9996C0785A35}"/>
                  </a:ext>
                </a:extLst>
              </p:cNvPr>
              <p:cNvSpPr>
                <a:spLocks noGrp="1"/>
              </p:cNvSpPr>
              <p:nvPr>
                <p:ph idx="1"/>
              </p:nvPr>
            </p:nvSpPr>
            <p:spPr>
              <a:xfrm>
                <a:off x="261424" y="1471112"/>
                <a:ext cx="10515600" cy="4568222"/>
              </a:xfrm>
            </p:spPr>
            <p:txBody>
              <a:bodyPr>
                <a:normAutofit/>
              </a:bodyPr>
              <a:lstStyle/>
              <a:p>
                <a:r>
                  <a:rPr lang="en-US" sz="1800" dirty="0">
                    <a:solidFill>
                      <a:schemeClr val="accent1">
                        <a:lumMod val="75000"/>
                      </a:schemeClr>
                    </a:solidFill>
                  </a:rPr>
                  <a:t>In addition to the different code rates, the BB mapper/demapper support eight distinct modulation/demodulation schemes to enable data rate adjustments based on application requirements.</a:t>
                </a:r>
              </a:p>
              <a:p>
                <a:pPr lvl="1">
                  <a:buFont typeface="Wingdings" panose="05000000000000000000" pitchFamily="2" charset="2"/>
                  <a:buChar char="§"/>
                </a:pPr>
                <a:r>
                  <a:rPr lang="en-US" sz="1600" dirty="0">
                    <a:solidFill>
                      <a:schemeClr val="accent1">
                        <a:lumMod val="75000"/>
                      </a:schemeClr>
                    </a:solidFill>
                  </a:rPr>
                  <a:t>E.g. with a symbol rate of 200 MHz and high SNR (good channel conditions), is possible to select a 64 QAM and ¾ code rate </a:t>
                </a:r>
                <a:r>
                  <a:rPr lang="en-US" sz="1600" dirty="0">
                    <a:solidFill>
                      <a:schemeClr val="accent1">
                        <a:lumMod val="75000"/>
                      </a:schemeClr>
                    </a:solidFill>
                    <a:sym typeface="Wingdings" panose="05000000000000000000" pitchFamily="2" charset="2"/>
                  </a:rPr>
                  <a:t> 900 Mb/s .</a:t>
                </a:r>
              </a:p>
              <a:p>
                <a:pPr lvl="1">
                  <a:buFont typeface="Wingdings" panose="05000000000000000000" pitchFamily="2" charset="2"/>
                  <a:buChar char="§"/>
                </a:pPr>
                <a:r>
                  <a:rPr lang="en-US" sz="1600" dirty="0">
                    <a:solidFill>
                      <a:schemeClr val="accent1">
                        <a:lumMod val="75000"/>
                      </a:schemeClr>
                    </a:solidFill>
                    <a:sym typeface="Wingdings" panose="05000000000000000000" pitchFamily="2" charset="2"/>
                  </a:rPr>
                  <a:t>If the channel worsens, then is possible to reduce to 16-QAM and </a:t>
                </a:r>
                <a14:m>
                  <m:oMath xmlns:m="http://schemas.openxmlformats.org/officeDocument/2006/math">
                    <m:f>
                      <m:fPr>
                        <m:type m:val="skw"/>
                        <m:ctrlPr>
                          <a:rPr lang="en-US" sz="1400" i="1" dirty="0">
                            <a:solidFill>
                              <a:schemeClr val="accent1">
                                <a:lumMod val="75000"/>
                              </a:schemeClr>
                            </a:solidFill>
                            <a:latin typeface="Cambria Math" panose="02040503050406030204" pitchFamily="18" charset="0"/>
                            <a:sym typeface="Wingdings" panose="05000000000000000000" pitchFamily="2" charset="2"/>
                          </a:rPr>
                        </m:ctrlPr>
                      </m:fPr>
                      <m:num>
                        <m:r>
                          <a:rPr lang="en-US" sz="1400" dirty="0">
                            <a:solidFill>
                              <a:schemeClr val="accent1">
                                <a:lumMod val="75000"/>
                              </a:schemeClr>
                            </a:solidFill>
                            <a:latin typeface="Cambria Math" panose="02040503050406030204" pitchFamily="18" charset="0"/>
                            <a:sym typeface="Wingdings" panose="05000000000000000000" pitchFamily="2" charset="2"/>
                          </a:rPr>
                          <m:t>2</m:t>
                        </m:r>
                      </m:num>
                      <m:den>
                        <m:r>
                          <a:rPr lang="en-US" sz="1400" dirty="0">
                            <a:solidFill>
                              <a:schemeClr val="accent1">
                                <a:lumMod val="75000"/>
                              </a:schemeClr>
                            </a:solidFill>
                            <a:latin typeface="Cambria Math" panose="02040503050406030204" pitchFamily="18" charset="0"/>
                            <a:sym typeface="Wingdings" panose="05000000000000000000" pitchFamily="2" charset="2"/>
                          </a:rPr>
                          <m:t>3</m:t>
                        </m:r>
                      </m:den>
                    </m:f>
                  </m:oMath>
                </a14:m>
                <a:r>
                  <a:rPr lang="en-US" sz="1600" dirty="0">
                    <a:solidFill>
                      <a:schemeClr val="accent1">
                        <a:lumMod val="75000"/>
                      </a:schemeClr>
                    </a:solidFill>
                    <a:sym typeface="Wingdings" panose="05000000000000000000" pitchFamily="2" charset="2"/>
                  </a:rPr>
                  <a:t>  code rate  600 Mb/s .</a:t>
                </a:r>
              </a:p>
              <a:p>
                <a:endParaRPr lang="en-US" sz="1800" dirty="0">
                  <a:solidFill>
                    <a:schemeClr val="accent1">
                      <a:lumMod val="75000"/>
                    </a:schemeClr>
                  </a:solidFill>
                  <a:sym typeface="Wingdings" panose="05000000000000000000" pitchFamily="2" charset="2"/>
                </a:endParaRPr>
              </a:p>
              <a:p>
                <a:pPr>
                  <a:buFont typeface="Wingdings" panose="05000000000000000000" pitchFamily="2" charset="2"/>
                  <a:buChar char="§"/>
                </a:pPr>
                <a:endParaRPr lang="en-US" sz="1800" dirty="0">
                  <a:solidFill>
                    <a:schemeClr val="accent1">
                      <a:lumMod val="75000"/>
                    </a:schemeClr>
                  </a:solidFill>
                  <a:sym typeface="Wingdings" panose="05000000000000000000" pitchFamily="2" charset="2"/>
                </a:endParaRPr>
              </a:p>
              <a:p>
                <a:pPr marL="0" indent="0">
                  <a:buNone/>
                </a:pPr>
                <a:endParaRPr lang="en-US" sz="1800" dirty="0">
                  <a:solidFill>
                    <a:schemeClr val="accent1">
                      <a:lumMod val="75000"/>
                    </a:schemeClr>
                  </a:solidFill>
                  <a:sym typeface="Wingdings" panose="05000000000000000000" pitchFamily="2" charset="2"/>
                </a:endParaRPr>
              </a:p>
              <a:p>
                <a:pPr lvl="1">
                  <a:buFont typeface="Wingdings" panose="05000000000000000000" pitchFamily="2" charset="2"/>
                  <a:buChar char="§"/>
                </a:pPr>
                <a:endParaRPr lang="en-US" sz="1600" dirty="0">
                  <a:solidFill>
                    <a:schemeClr val="accent1">
                      <a:lumMod val="75000"/>
                    </a:schemeClr>
                  </a:solidFill>
                  <a:sym typeface="Wingdings" panose="05000000000000000000" pitchFamily="2" charset="2"/>
                </a:endParaRPr>
              </a:p>
              <a:p>
                <a:pPr lvl="1">
                  <a:buFont typeface="Wingdings" panose="05000000000000000000" pitchFamily="2" charset="2"/>
                  <a:buChar char="§"/>
                </a:pPr>
                <a:endParaRPr lang="LID4096" dirty="0">
                  <a:solidFill>
                    <a:schemeClr val="accent1">
                      <a:lumMod val="75000"/>
                    </a:schemeClr>
                  </a:solidFill>
                </a:endParaRPr>
              </a:p>
            </p:txBody>
          </p:sp>
        </mc:Choice>
        <mc:Fallback xmlns="">
          <p:sp>
            <p:nvSpPr>
              <p:cNvPr id="3" name="Content Placeholder 2">
                <a:extLst>
                  <a:ext uri="{FF2B5EF4-FFF2-40B4-BE49-F238E27FC236}">
                    <a16:creationId xmlns:a16="http://schemas.microsoft.com/office/drawing/2014/main" id="{10EBEC15-0CA9-4FF4-97FE-9996C0785A35}"/>
                  </a:ext>
                </a:extLst>
              </p:cNvPr>
              <p:cNvSpPr>
                <a:spLocks noGrp="1" noRot="1" noChangeAspect="1" noMove="1" noResize="1" noEditPoints="1" noAdjustHandles="1" noChangeArrowheads="1" noChangeShapeType="1" noTextEdit="1"/>
              </p:cNvSpPr>
              <p:nvPr>
                <p:ph idx="1"/>
              </p:nvPr>
            </p:nvSpPr>
            <p:spPr>
              <a:xfrm>
                <a:off x="261424" y="1471112"/>
                <a:ext cx="10515600" cy="4568222"/>
              </a:xfrm>
              <a:blipFill>
                <a:blip r:embed="rId3"/>
                <a:stretch>
                  <a:fillRect t="-1200"/>
                </a:stretch>
              </a:blipFill>
            </p:spPr>
            <p:txBody>
              <a:bodyPr/>
              <a:lstStyle/>
              <a:p>
                <a:r>
                  <a:rPr lang="LID4096">
                    <a:noFill/>
                  </a:rPr>
                  <a:t> </a:t>
                </a:r>
              </a:p>
            </p:txBody>
          </p:sp>
        </mc:Fallback>
      </mc:AlternateContent>
      <p:sp>
        <p:nvSpPr>
          <p:cNvPr id="4" name="Date Placeholder 3">
            <a:extLst>
              <a:ext uri="{FF2B5EF4-FFF2-40B4-BE49-F238E27FC236}">
                <a16:creationId xmlns:a16="http://schemas.microsoft.com/office/drawing/2014/main" id="{F360D22F-E89F-4082-B901-364482FF63CF}"/>
              </a:ext>
            </a:extLst>
          </p:cNvPr>
          <p:cNvSpPr>
            <a:spLocks noGrp="1"/>
          </p:cNvSpPr>
          <p:nvPr>
            <p:ph type="dt" sz="half" idx="10"/>
          </p:nvPr>
        </p:nvSpPr>
        <p:spPr/>
        <p:txBody>
          <a:bodyPr/>
          <a:lstStyle/>
          <a:p>
            <a:fld id="{E645AC39-0A36-4529-97D9-51E39D58F03C}" type="datetime1">
              <a:rPr lang="de-DE" smtClean="0"/>
              <a:t>12.05.2025</a:t>
            </a:fld>
            <a:endParaRPr lang="de-DE" dirty="0"/>
          </a:p>
        </p:txBody>
      </p:sp>
      <p:sp>
        <p:nvSpPr>
          <p:cNvPr id="5" name="Footer Placeholder 4">
            <a:extLst>
              <a:ext uri="{FF2B5EF4-FFF2-40B4-BE49-F238E27FC236}">
                <a16:creationId xmlns:a16="http://schemas.microsoft.com/office/drawing/2014/main" id="{4559D916-B661-421C-819E-40DF4FE122F8}"/>
              </a:ext>
            </a:extLst>
          </p:cNvPr>
          <p:cNvSpPr>
            <a:spLocks noGrp="1"/>
          </p:cNvSpPr>
          <p:nvPr>
            <p:ph type="ftr" sz="quarter" idx="11"/>
          </p:nvPr>
        </p:nvSpPr>
        <p:spPr/>
        <p:txBody>
          <a:bodyPr/>
          <a:lstStyle/>
          <a:p>
            <a:r>
              <a:rPr lang="en-US" dirty="0"/>
              <a:t>www.ihp-microelectronics.com | © IHP all rights reserved | PhD meeting</a:t>
            </a:r>
            <a:endParaRPr lang="de-DE" dirty="0"/>
          </a:p>
        </p:txBody>
      </p:sp>
      <p:sp>
        <p:nvSpPr>
          <p:cNvPr id="6" name="Slide Number Placeholder 5">
            <a:extLst>
              <a:ext uri="{FF2B5EF4-FFF2-40B4-BE49-F238E27FC236}">
                <a16:creationId xmlns:a16="http://schemas.microsoft.com/office/drawing/2014/main" id="{38B5EDF8-53C6-4301-AA57-47FFBC065484}"/>
              </a:ext>
            </a:extLst>
          </p:cNvPr>
          <p:cNvSpPr>
            <a:spLocks noGrp="1"/>
          </p:cNvSpPr>
          <p:nvPr>
            <p:ph type="sldNum" sz="quarter" idx="12"/>
          </p:nvPr>
        </p:nvSpPr>
        <p:spPr/>
        <p:txBody>
          <a:bodyPr/>
          <a:lstStyle/>
          <a:p>
            <a:fld id="{1A763691-5DD7-4303-8CE4-C698CA43CB3D}" type="slidenum">
              <a:rPr lang="de-DE" smtClean="0"/>
              <a:t>11</a:t>
            </a:fld>
            <a:endParaRPr lang="de-DE" dirty="0"/>
          </a:p>
        </p:txBody>
      </p:sp>
      <p:graphicFrame>
        <p:nvGraphicFramePr>
          <p:cNvPr id="11" name="Table 10">
            <a:extLst>
              <a:ext uri="{FF2B5EF4-FFF2-40B4-BE49-F238E27FC236}">
                <a16:creationId xmlns:a16="http://schemas.microsoft.com/office/drawing/2014/main" id="{EA07EF9A-8468-45E5-B15E-00522299A6AE}"/>
              </a:ext>
            </a:extLst>
          </p:cNvPr>
          <p:cNvGraphicFramePr>
            <a:graphicFrameLocks noGrp="1"/>
          </p:cNvGraphicFramePr>
          <p:nvPr>
            <p:extLst>
              <p:ext uri="{D42A27DB-BD31-4B8C-83A1-F6EECF244321}">
                <p14:modId xmlns:p14="http://schemas.microsoft.com/office/powerpoint/2010/main" val="809686061"/>
              </p:ext>
            </p:extLst>
          </p:nvPr>
        </p:nvGraphicFramePr>
        <p:xfrm>
          <a:off x="2699824" y="3155620"/>
          <a:ext cx="6792352" cy="2743200"/>
        </p:xfrm>
        <a:graphic>
          <a:graphicData uri="http://schemas.openxmlformats.org/drawingml/2006/table">
            <a:tbl>
              <a:tblPr firstRow="1" bandRow="1">
                <a:tableStyleId>{5C22544A-7EE6-4342-B048-85BDC9FD1C3A}</a:tableStyleId>
              </a:tblPr>
              <a:tblGrid>
                <a:gridCol w="2821105">
                  <a:extLst>
                    <a:ext uri="{9D8B030D-6E8A-4147-A177-3AD203B41FA5}">
                      <a16:colId xmlns:a16="http://schemas.microsoft.com/office/drawing/2014/main" val="2248226780"/>
                    </a:ext>
                  </a:extLst>
                </a:gridCol>
                <a:gridCol w="1948874">
                  <a:extLst>
                    <a:ext uri="{9D8B030D-6E8A-4147-A177-3AD203B41FA5}">
                      <a16:colId xmlns:a16="http://schemas.microsoft.com/office/drawing/2014/main" val="3220283614"/>
                    </a:ext>
                  </a:extLst>
                </a:gridCol>
                <a:gridCol w="2022373">
                  <a:extLst>
                    <a:ext uri="{9D8B030D-6E8A-4147-A177-3AD203B41FA5}">
                      <a16:colId xmlns:a16="http://schemas.microsoft.com/office/drawing/2014/main" val="3771211425"/>
                    </a:ext>
                  </a:extLst>
                </a:gridCol>
              </a:tblGrid>
              <a:tr h="0">
                <a:tc>
                  <a:txBody>
                    <a:bodyPr/>
                    <a:lstStyle/>
                    <a:p>
                      <a:pPr algn="ctr"/>
                      <a:r>
                        <a:rPr lang="en-US" sz="1400" b="1" dirty="0"/>
                        <a:t>Type of modulation</a:t>
                      </a:r>
                      <a:endParaRPr lang="LID4096" sz="1400" b="1" dirty="0"/>
                    </a:p>
                  </a:txBody>
                  <a:tcPr/>
                </a:tc>
                <a:tc>
                  <a:txBody>
                    <a:bodyPr/>
                    <a:lstStyle/>
                    <a:p>
                      <a:pPr algn="ctr"/>
                      <a:r>
                        <a:rPr lang="en-US" sz="1400" b="1" dirty="0"/>
                        <a:t>Modulation schemes</a:t>
                      </a:r>
                      <a:endParaRPr lang="LID4096" sz="1400" b="1" dirty="0"/>
                    </a:p>
                  </a:txBody>
                  <a:tcPr/>
                </a:tc>
                <a:tc>
                  <a:txBody>
                    <a:bodyPr/>
                    <a:lstStyle/>
                    <a:p>
                      <a:pPr algn="ctr"/>
                      <a:r>
                        <a:rPr lang="en-US" sz="1400" b="1" dirty="0"/>
                        <a:t>Bits per symbol </a:t>
                      </a:r>
                      <a:endParaRPr lang="LID4096" sz="1400" b="1" dirty="0"/>
                    </a:p>
                  </a:txBody>
                  <a:tcPr/>
                </a:tc>
                <a:extLst>
                  <a:ext uri="{0D108BD9-81ED-4DB2-BD59-A6C34878D82A}">
                    <a16:rowId xmlns:a16="http://schemas.microsoft.com/office/drawing/2014/main" val="424689882"/>
                  </a:ext>
                </a:extLst>
              </a:tr>
              <a:tr h="229718">
                <a:tc rowSpan="2">
                  <a:txBody>
                    <a:bodyPr/>
                    <a:lstStyle/>
                    <a:p>
                      <a:pPr algn="ctr"/>
                      <a:r>
                        <a:rPr lang="en-US" sz="1400" b="1" dirty="0"/>
                        <a:t>Phase Shift Keying</a:t>
                      </a:r>
                    </a:p>
                    <a:p>
                      <a:pPr algn="ctr"/>
                      <a:r>
                        <a:rPr lang="en-US" sz="1400" b="1" dirty="0"/>
                        <a:t>(PSK)</a:t>
                      </a:r>
                      <a:endParaRPr lang="LID4096" sz="1400" b="1" dirty="0"/>
                    </a:p>
                  </a:txBody>
                  <a:tcPr/>
                </a:tc>
                <a:tc>
                  <a:txBody>
                    <a:bodyPr/>
                    <a:lstStyle/>
                    <a:p>
                      <a:pPr algn="ctr"/>
                      <a:r>
                        <a:rPr lang="en-US" sz="1400" b="1" dirty="0"/>
                        <a:t>BPSK</a:t>
                      </a:r>
                      <a:endParaRPr lang="LID4096" sz="1400" b="1" dirty="0"/>
                    </a:p>
                  </a:txBody>
                  <a:tcPr/>
                </a:tc>
                <a:tc>
                  <a:txBody>
                    <a:bodyPr/>
                    <a:lstStyle/>
                    <a:p>
                      <a:pPr algn="ctr"/>
                      <a:r>
                        <a:rPr lang="en-US" sz="1400" b="1" dirty="0"/>
                        <a:t>1</a:t>
                      </a:r>
                      <a:endParaRPr lang="LID4096" sz="1400" b="1" dirty="0"/>
                    </a:p>
                  </a:txBody>
                  <a:tcPr/>
                </a:tc>
                <a:extLst>
                  <a:ext uri="{0D108BD9-81ED-4DB2-BD59-A6C34878D82A}">
                    <a16:rowId xmlns:a16="http://schemas.microsoft.com/office/drawing/2014/main" val="2086304931"/>
                  </a:ext>
                </a:extLst>
              </a:tr>
              <a:tr h="229718">
                <a:tc vMerge="1">
                  <a:txBody>
                    <a:bodyPr/>
                    <a:lstStyle/>
                    <a:p>
                      <a:endParaRPr lang="LID4096" dirty="0"/>
                    </a:p>
                  </a:txBody>
                  <a:tcPr/>
                </a:tc>
                <a:tc>
                  <a:txBody>
                    <a:bodyPr/>
                    <a:lstStyle/>
                    <a:p>
                      <a:pPr algn="ctr"/>
                      <a:r>
                        <a:rPr lang="en-US" sz="1400" b="1" dirty="0"/>
                        <a:t>QPSK</a:t>
                      </a:r>
                      <a:endParaRPr lang="LID4096" sz="1400" b="1" dirty="0"/>
                    </a:p>
                  </a:txBody>
                  <a:tcPr/>
                </a:tc>
                <a:tc>
                  <a:txBody>
                    <a:bodyPr/>
                    <a:lstStyle/>
                    <a:p>
                      <a:pPr algn="ctr"/>
                      <a:r>
                        <a:rPr lang="en-US" sz="1400" b="1" dirty="0"/>
                        <a:t>2</a:t>
                      </a:r>
                      <a:endParaRPr lang="LID4096" sz="1400" b="1" dirty="0"/>
                    </a:p>
                  </a:txBody>
                  <a:tcPr/>
                </a:tc>
                <a:extLst>
                  <a:ext uri="{0D108BD9-81ED-4DB2-BD59-A6C34878D82A}">
                    <a16:rowId xmlns:a16="http://schemas.microsoft.com/office/drawing/2014/main" val="4126547843"/>
                  </a:ext>
                </a:extLst>
              </a:tr>
              <a:tr h="229718">
                <a:tc rowSpan="3">
                  <a:txBody>
                    <a:bodyPr/>
                    <a:lstStyle/>
                    <a:p>
                      <a:pPr algn="ctr"/>
                      <a:r>
                        <a:rPr lang="en-US" sz="1400" b="1" dirty="0"/>
                        <a:t>Amplitude and Phase Shift Keying </a:t>
                      </a:r>
                    </a:p>
                    <a:p>
                      <a:pPr algn="ctr"/>
                      <a:r>
                        <a:rPr lang="en-US" sz="1400" b="1" dirty="0"/>
                        <a:t>(APSK)</a:t>
                      </a:r>
                      <a:endParaRPr lang="LID4096" sz="1400" b="1" dirty="0"/>
                    </a:p>
                  </a:txBody>
                  <a:tcPr/>
                </a:tc>
                <a:tc>
                  <a:txBody>
                    <a:bodyPr/>
                    <a:lstStyle/>
                    <a:p>
                      <a:pPr algn="ctr"/>
                      <a:r>
                        <a:rPr lang="en-US" sz="1400" b="1" dirty="0"/>
                        <a:t>16-APSK</a:t>
                      </a:r>
                      <a:endParaRPr lang="LID4096" sz="1400" b="1" dirty="0"/>
                    </a:p>
                  </a:txBody>
                  <a:tcPr/>
                </a:tc>
                <a:tc>
                  <a:txBody>
                    <a:bodyPr/>
                    <a:lstStyle/>
                    <a:p>
                      <a:pPr algn="ctr"/>
                      <a:r>
                        <a:rPr lang="en-US" sz="1400" b="1" dirty="0"/>
                        <a:t>4</a:t>
                      </a:r>
                      <a:endParaRPr lang="LID4096" sz="1400" b="1" dirty="0"/>
                    </a:p>
                  </a:txBody>
                  <a:tcPr/>
                </a:tc>
                <a:extLst>
                  <a:ext uri="{0D108BD9-81ED-4DB2-BD59-A6C34878D82A}">
                    <a16:rowId xmlns:a16="http://schemas.microsoft.com/office/drawing/2014/main" val="3061455716"/>
                  </a:ext>
                </a:extLst>
              </a:tr>
              <a:tr h="229718">
                <a:tc vMerge="1">
                  <a:txBody>
                    <a:bodyPr/>
                    <a:lstStyle/>
                    <a:p>
                      <a:endParaRPr lang="LID4096" dirty="0"/>
                    </a:p>
                  </a:txBody>
                  <a:tcPr/>
                </a:tc>
                <a:tc>
                  <a:txBody>
                    <a:bodyPr/>
                    <a:lstStyle/>
                    <a:p>
                      <a:pPr algn="ctr"/>
                      <a:r>
                        <a:rPr lang="en-US" sz="1400" b="1" dirty="0"/>
                        <a:t>32-APSK</a:t>
                      </a:r>
                      <a:endParaRPr lang="LID4096" sz="1400" b="1" dirty="0"/>
                    </a:p>
                  </a:txBody>
                  <a:tcPr/>
                </a:tc>
                <a:tc>
                  <a:txBody>
                    <a:bodyPr/>
                    <a:lstStyle/>
                    <a:p>
                      <a:pPr algn="ctr"/>
                      <a:r>
                        <a:rPr lang="en-US" sz="1400" b="1" dirty="0"/>
                        <a:t>5</a:t>
                      </a:r>
                      <a:endParaRPr lang="LID4096" sz="1400" b="1" dirty="0"/>
                    </a:p>
                  </a:txBody>
                  <a:tcPr/>
                </a:tc>
                <a:extLst>
                  <a:ext uri="{0D108BD9-81ED-4DB2-BD59-A6C34878D82A}">
                    <a16:rowId xmlns:a16="http://schemas.microsoft.com/office/drawing/2014/main" val="391189859"/>
                  </a:ext>
                </a:extLst>
              </a:tr>
              <a:tr h="229718">
                <a:tc vMerge="1">
                  <a:txBody>
                    <a:bodyPr/>
                    <a:lstStyle/>
                    <a:p>
                      <a:endParaRPr lang="LID4096"/>
                    </a:p>
                  </a:txBody>
                  <a:tcPr/>
                </a:tc>
                <a:tc>
                  <a:txBody>
                    <a:bodyPr/>
                    <a:lstStyle/>
                    <a:p>
                      <a:pPr algn="ctr"/>
                      <a:r>
                        <a:rPr lang="en-US" sz="1400" b="1" dirty="0"/>
                        <a:t>64-APSK</a:t>
                      </a:r>
                      <a:endParaRPr lang="LID4096" sz="1400" b="1" dirty="0"/>
                    </a:p>
                  </a:txBody>
                  <a:tcPr/>
                </a:tc>
                <a:tc>
                  <a:txBody>
                    <a:bodyPr/>
                    <a:lstStyle/>
                    <a:p>
                      <a:pPr algn="ctr"/>
                      <a:r>
                        <a:rPr lang="en-US" sz="1400" b="1" dirty="0"/>
                        <a:t>6</a:t>
                      </a:r>
                      <a:endParaRPr lang="LID4096" sz="1400" b="1" dirty="0"/>
                    </a:p>
                  </a:txBody>
                  <a:tcPr/>
                </a:tc>
                <a:extLst>
                  <a:ext uri="{0D108BD9-81ED-4DB2-BD59-A6C34878D82A}">
                    <a16:rowId xmlns:a16="http://schemas.microsoft.com/office/drawing/2014/main" val="2954029319"/>
                  </a:ext>
                </a:extLst>
              </a:tr>
              <a:tr h="229718">
                <a:tc rowSpan="3">
                  <a:txBody>
                    <a:bodyPr/>
                    <a:lstStyle/>
                    <a:p>
                      <a:pPr algn="ctr"/>
                      <a:r>
                        <a:rPr lang="en-US" sz="1400" b="1" dirty="0"/>
                        <a:t>Quadrature Amplitude Modulation</a:t>
                      </a:r>
                    </a:p>
                    <a:p>
                      <a:pPr algn="ctr"/>
                      <a:r>
                        <a:rPr lang="en-US" sz="1400" b="1" dirty="0"/>
                        <a:t>(QAM)</a:t>
                      </a:r>
                      <a:endParaRPr lang="LID4096" sz="1400" b="1" dirty="0"/>
                    </a:p>
                  </a:txBody>
                  <a:tcPr/>
                </a:tc>
                <a:tc>
                  <a:txBody>
                    <a:bodyPr/>
                    <a:lstStyle/>
                    <a:p>
                      <a:pPr algn="ctr"/>
                      <a:r>
                        <a:rPr lang="en-US" sz="1400" b="1" dirty="0"/>
                        <a:t>16-QAM</a:t>
                      </a:r>
                      <a:endParaRPr lang="LID4096" sz="1400" b="1" dirty="0"/>
                    </a:p>
                  </a:txBody>
                  <a:tcPr/>
                </a:tc>
                <a:tc>
                  <a:txBody>
                    <a:bodyPr/>
                    <a:lstStyle/>
                    <a:p>
                      <a:pPr algn="ctr"/>
                      <a:r>
                        <a:rPr lang="en-US" sz="1400" b="1" dirty="0"/>
                        <a:t>4</a:t>
                      </a:r>
                      <a:endParaRPr lang="LID4096" sz="1400" b="1" dirty="0"/>
                    </a:p>
                  </a:txBody>
                  <a:tcPr/>
                </a:tc>
                <a:extLst>
                  <a:ext uri="{0D108BD9-81ED-4DB2-BD59-A6C34878D82A}">
                    <a16:rowId xmlns:a16="http://schemas.microsoft.com/office/drawing/2014/main" val="1217044430"/>
                  </a:ext>
                </a:extLst>
              </a:tr>
              <a:tr h="229718">
                <a:tc vMerge="1">
                  <a:txBody>
                    <a:bodyPr/>
                    <a:lstStyle/>
                    <a:p>
                      <a:endParaRPr lang="LID4096" dirty="0"/>
                    </a:p>
                  </a:txBody>
                  <a:tcPr/>
                </a:tc>
                <a:tc>
                  <a:txBody>
                    <a:bodyPr/>
                    <a:lstStyle/>
                    <a:p>
                      <a:pPr algn="ctr"/>
                      <a:r>
                        <a:rPr lang="en-US" sz="1400" b="1" dirty="0"/>
                        <a:t>32-QAM</a:t>
                      </a:r>
                      <a:endParaRPr lang="LID4096" sz="1400" b="1" dirty="0"/>
                    </a:p>
                  </a:txBody>
                  <a:tcPr/>
                </a:tc>
                <a:tc>
                  <a:txBody>
                    <a:bodyPr/>
                    <a:lstStyle/>
                    <a:p>
                      <a:pPr algn="ctr"/>
                      <a:r>
                        <a:rPr lang="en-US" sz="1400" b="1" dirty="0"/>
                        <a:t>5</a:t>
                      </a:r>
                      <a:endParaRPr lang="LID4096" sz="1400" b="1" dirty="0"/>
                    </a:p>
                  </a:txBody>
                  <a:tcPr/>
                </a:tc>
                <a:extLst>
                  <a:ext uri="{0D108BD9-81ED-4DB2-BD59-A6C34878D82A}">
                    <a16:rowId xmlns:a16="http://schemas.microsoft.com/office/drawing/2014/main" val="3095612258"/>
                  </a:ext>
                </a:extLst>
              </a:tr>
              <a:tr h="229718">
                <a:tc vMerge="1">
                  <a:txBody>
                    <a:bodyPr/>
                    <a:lstStyle/>
                    <a:p>
                      <a:endParaRPr lang="LID4096"/>
                    </a:p>
                  </a:txBody>
                  <a:tcPr/>
                </a:tc>
                <a:tc>
                  <a:txBody>
                    <a:bodyPr/>
                    <a:lstStyle/>
                    <a:p>
                      <a:pPr algn="ctr"/>
                      <a:r>
                        <a:rPr lang="en-US" sz="1400" b="1" dirty="0"/>
                        <a:t>64-QAM</a:t>
                      </a:r>
                      <a:endParaRPr lang="LID4096" sz="1400" b="1" dirty="0"/>
                    </a:p>
                  </a:txBody>
                  <a:tcPr/>
                </a:tc>
                <a:tc>
                  <a:txBody>
                    <a:bodyPr/>
                    <a:lstStyle/>
                    <a:p>
                      <a:pPr algn="ctr"/>
                      <a:r>
                        <a:rPr lang="en-US" sz="1400" b="1" dirty="0"/>
                        <a:t>6</a:t>
                      </a:r>
                      <a:endParaRPr lang="LID4096" sz="1400" b="1" dirty="0"/>
                    </a:p>
                  </a:txBody>
                  <a:tcPr/>
                </a:tc>
                <a:extLst>
                  <a:ext uri="{0D108BD9-81ED-4DB2-BD59-A6C34878D82A}">
                    <a16:rowId xmlns:a16="http://schemas.microsoft.com/office/drawing/2014/main" val="441074509"/>
                  </a:ext>
                </a:extLst>
              </a:tr>
            </a:tbl>
          </a:graphicData>
        </a:graphic>
      </p:graphicFrame>
    </p:spTree>
    <p:extLst>
      <p:ext uri="{BB962C8B-B14F-4D97-AF65-F5344CB8AC3E}">
        <p14:creationId xmlns:p14="http://schemas.microsoft.com/office/powerpoint/2010/main" val="821471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Right Brace 99">
            <a:extLst>
              <a:ext uri="{FF2B5EF4-FFF2-40B4-BE49-F238E27FC236}">
                <a16:creationId xmlns:a16="http://schemas.microsoft.com/office/drawing/2014/main" id="{7D2AF9DA-24B9-4687-A194-8EB82AB228B8}"/>
              </a:ext>
            </a:extLst>
          </p:cNvPr>
          <p:cNvSpPr/>
          <p:nvPr/>
        </p:nvSpPr>
        <p:spPr>
          <a:xfrm rot="5400000">
            <a:off x="2773251" y="3589309"/>
            <a:ext cx="368808" cy="1455445"/>
          </a:xfrm>
          <a:prstGeom prst="rightBrace">
            <a:avLst>
              <a:gd name="adj1" fmla="val 34873"/>
              <a:gd name="adj2" fmla="val 49384"/>
            </a:avLst>
          </a:prstGeom>
          <a:ln w="571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LID4096"/>
          </a:p>
        </p:txBody>
      </p:sp>
      <p:sp>
        <p:nvSpPr>
          <p:cNvPr id="2" name="Title 1">
            <a:extLst>
              <a:ext uri="{FF2B5EF4-FFF2-40B4-BE49-F238E27FC236}">
                <a16:creationId xmlns:a16="http://schemas.microsoft.com/office/drawing/2014/main" id="{6F4A362B-5FD5-48C5-8261-049AA373939F}"/>
              </a:ext>
            </a:extLst>
          </p:cNvPr>
          <p:cNvSpPr>
            <a:spLocks noGrp="1"/>
          </p:cNvSpPr>
          <p:nvPr>
            <p:ph type="title"/>
          </p:nvPr>
        </p:nvSpPr>
        <p:spPr>
          <a:xfrm>
            <a:off x="261424" y="320676"/>
            <a:ext cx="10515600" cy="994654"/>
          </a:xfrm>
        </p:spPr>
        <p:txBody>
          <a:bodyPr/>
          <a:lstStyle/>
          <a:p>
            <a:r>
              <a:rPr lang="en-US" dirty="0"/>
              <a:t>Filter(s) design</a:t>
            </a:r>
            <a:endParaRPr lang="LID4096" dirty="0"/>
          </a:p>
        </p:txBody>
      </p:sp>
      <p:sp>
        <p:nvSpPr>
          <p:cNvPr id="105" name="Content Placeholder 104">
            <a:extLst>
              <a:ext uri="{FF2B5EF4-FFF2-40B4-BE49-F238E27FC236}">
                <a16:creationId xmlns:a16="http://schemas.microsoft.com/office/drawing/2014/main" id="{B7E8756A-B787-4A7E-95C6-6C2A1F0F3ED8}"/>
              </a:ext>
            </a:extLst>
          </p:cNvPr>
          <p:cNvSpPr>
            <a:spLocks noGrp="1"/>
          </p:cNvSpPr>
          <p:nvPr>
            <p:ph idx="1"/>
          </p:nvPr>
        </p:nvSpPr>
        <p:spPr>
          <a:xfrm>
            <a:off x="6315120" y="1390509"/>
            <a:ext cx="5495744" cy="4976833"/>
          </a:xfrm>
        </p:spPr>
        <p:txBody>
          <a:bodyPr>
            <a:normAutofit/>
          </a:bodyPr>
          <a:lstStyle/>
          <a:p>
            <a:r>
              <a:rPr lang="en-US" sz="1600" dirty="0">
                <a:solidFill>
                  <a:schemeClr val="tx1"/>
                </a:solidFill>
              </a:rPr>
              <a:t>Due to non-linearities from the RF frontend, a digital pre-distortion FIR filter has been integrated to counteract the non-linearities.</a:t>
            </a:r>
          </a:p>
          <a:p>
            <a:r>
              <a:rPr lang="en-US" sz="1600" dirty="0">
                <a:solidFill>
                  <a:schemeClr val="tx1"/>
                </a:solidFill>
              </a:rPr>
              <a:t>For mitigating this non-linearities ,the DPD adds an inverse non-linearity to the data stream before the transmission.</a:t>
            </a:r>
          </a:p>
          <a:p>
            <a:endParaRPr lang="en-US" sz="1600" dirty="0">
              <a:solidFill>
                <a:schemeClr val="tx1"/>
              </a:solidFill>
            </a:endParaRPr>
          </a:p>
          <a:p>
            <a:r>
              <a:rPr lang="en-US" sz="1600" dirty="0">
                <a:solidFill>
                  <a:schemeClr val="tx1"/>
                </a:solidFill>
              </a:rPr>
              <a:t>Since the RF-DAC operates at a higher sampling frequency than the symbol rate, an up-sampling operation is necessary.  </a:t>
            </a:r>
          </a:p>
          <a:p>
            <a:pPr lvl="1">
              <a:buFont typeface="Wingdings" panose="05000000000000000000" pitchFamily="2" charset="2"/>
              <a:buChar char="§"/>
            </a:pPr>
            <a:r>
              <a:rPr lang="en-US" sz="1400" dirty="0">
                <a:solidFill>
                  <a:schemeClr val="tx1"/>
                </a:solidFill>
              </a:rPr>
              <a:t>The Up-sampling task is executed by inserting 0s between each symbol </a:t>
            </a:r>
          </a:p>
          <a:p>
            <a:r>
              <a:rPr lang="en-US" sz="1600" dirty="0">
                <a:solidFill>
                  <a:schemeClr val="tx1"/>
                </a:solidFill>
              </a:rPr>
              <a:t>The Up-sampling process has the side effect of creating spectral images of the up-sampled signal; to remove this effect, a low pass filter is implemented. </a:t>
            </a:r>
            <a:endParaRPr lang="en-US" sz="1800" dirty="0">
              <a:solidFill>
                <a:schemeClr val="tx1"/>
              </a:solidFill>
            </a:endParaRPr>
          </a:p>
          <a:p>
            <a:pPr lvl="1">
              <a:buFont typeface="Wingdings" panose="05000000000000000000" pitchFamily="2" charset="2"/>
              <a:buChar char="§"/>
            </a:pPr>
            <a:endParaRPr lang="en-US" sz="1600" dirty="0">
              <a:solidFill>
                <a:schemeClr val="tx1"/>
              </a:solidFill>
            </a:endParaRPr>
          </a:p>
          <a:p>
            <a:pPr marL="457200" lvl="1" indent="0">
              <a:buNone/>
            </a:pPr>
            <a:endParaRPr lang="en-US" sz="1600" dirty="0">
              <a:solidFill>
                <a:schemeClr val="accent1"/>
              </a:solidFill>
            </a:endParaRPr>
          </a:p>
          <a:p>
            <a:pPr marL="0" indent="0">
              <a:buNone/>
            </a:pPr>
            <a:endParaRPr lang="en-US" sz="1800" dirty="0">
              <a:solidFill>
                <a:schemeClr val="accent1"/>
              </a:solidFill>
            </a:endParaRPr>
          </a:p>
          <a:p>
            <a:pPr marL="0" indent="0">
              <a:buNone/>
            </a:pPr>
            <a:endParaRPr lang="LID4096" sz="1800" dirty="0">
              <a:solidFill>
                <a:schemeClr val="accent1"/>
              </a:solidFill>
            </a:endParaRPr>
          </a:p>
        </p:txBody>
      </p:sp>
      <p:sp>
        <p:nvSpPr>
          <p:cNvPr id="4" name="Date Placeholder 3">
            <a:extLst>
              <a:ext uri="{FF2B5EF4-FFF2-40B4-BE49-F238E27FC236}">
                <a16:creationId xmlns:a16="http://schemas.microsoft.com/office/drawing/2014/main" id="{0CB2FE00-608F-4BBC-A3F3-79870903E9DA}"/>
              </a:ext>
            </a:extLst>
          </p:cNvPr>
          <p:cNvSpPr>
            <a:spLocks noGrp="1"/>
          </p:cNvSpPr>
          <p:nvPr>
            <p:ph type="dt" sz="half" idx="10"/>
          </p:nvPr>
        </p:nvSpPr>
        <p:spPr/>
        <p:txBody>
          <a:bodyPr/>
          <a:lstStyle/>
          <a:p>
            <a:fld id="{E645AC39-0A36-4529-97D9-51E39D58F03C}" type="datetime1">
              <a:rPr lang="de-DE" smtClean="0"/>
              <a:t>12.05.2025</a:t>
            </a:fld>
            <a:endParaRPr lang="de-DE" dirty="0"/>
          </a:p>
        </p:txBody>
      </p:sp>
      <p:sp>
        <p:nvSpPr>
          <p:cNvPr id="5" name="Footer Placeholder 4">
            <a:extLst>
              <a:ext uri="{FF2B5EF4-FFF2-40B4-BE49-F238E27FC236}">
                <a16:creationId xmlns:a16="http://schemas.microsoft.com/office/drawing/2014/main" id="{E3818699-6401-42C8-9222-1DCD0D9AEB53}"/>
              </a:ext>
            </a:extLst>
          </p:cNvPr>
          <p:cNvSpPr>
            <a:spLocks noGrp="1"/>
          </p:cNvSpPr>
          <p:nvPr>
            <p:ph type="ftr" sz="quarter" idx="11"/>
          </p:nvPr>
        </p:nvSpPr>
        <p:spPr/>
        <p:txBody>
          <a:bodyPr/>
          <a:lstStyle/>
          <a:p>
            <a:r>
              <a:rPr lang="en-US" dirty="0"/>
              <a:t>www.ihp-microelectronics.com | © IHP all rights reserved | PhD meeting</a:t>
            </a:r>
            <a:endParaRPr lang="de-DE" dirty="0"/>
          </a:p>
        </p:txBody>
      </p:sp>
      <p:sp>
        <p:nvSpPr>
          <p:cNvPr id="6" name="Slide Number Placeholder 5">
            <a:extLst>
              <a:ext uri="{FF2B5EF4-FFF2-40B4-BE49-F238E27FC236}">
                <a16:creationId xmlns:a16="http://schemas.microsoft.com/office/drawing/2014/main" id="{2C518882-E300-44D8-B71D-BFB65CF2D269}"/>
              </a:ext>
            </a:extLst>
          </p:cNvPr>
          <p:cNvSpPr>
            <a:spLocks noGrp="1"/>
          </p:cNvSpPr>
          <p:nvPr>
            <p:ph type="sldNum" sz="quarter" idx="12"/>
          </p:nvPr>
        </p:nvSpPr>
        <p:spPr/>
        <p:txBody>
          <a:bodyPr/>
          <a:lstStyle/>
          <a:p>
            <a:fld id="{1A763691-5DD7-4303-8CE4-C698CA43CB3D}" type="slidenum">
              <a:rPr lang="de-DE" smtClean="0"/>
              <a:t>12</a:t>
            </a:fld>
            <a:endParaRPr lang="de-DE" dirty="0"/>
          </a:p>
        </p:txBody>
      </p:sp>
      <p:sp>
        <p:nvSpPr>
          <p:cNvPr id="88" name="Rectangle 87">
            <a:extLst>
              <a:ext uri="{FF2B5EF4-FFF2-40B4-BE49-F238E27FC236}">
                <a16:creationId xmlns:a16="http://schemas.microsoft.com/office/drawing/2014/main" id="{4F0CA287-7DF7-4056-9EBC-A8D3B3A22005}"/>
              </a:ext>
            </a:extLst>
          </p:cNvPr>
          <p:cNvSpPr/>
          <p:nvPr/>
        </p:nvSpPr>
        <p:spPr>
          <a:xfrm>
            <a:off x="2229932" y="4544775"/>
            <a:ext cx="1455444" cy="558601"/>
          </a:xfrm>
          <a:prstGeom prst="rect">
            <a:avLst/>
          </a:prstGeom>
          <a:solidFill>
            <a:schemeClr val="accent1">
              <a:lumMod val="40000"/>
              <a:lumOff val="6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Filter(s)</a:t>
            </a:r>
            <a:endParaRPr lang="LID4096" sz="1600" b="1" dirty="0"/>
          </a:p>
        </p:txBody>
      </p:sp>
      <p:sp>
        <p:nvSpPr>
          <p:cNvPr id="101" name="Oval 100">
            <a:extLst>
              <a:ext uri="{FF2B5EF4-FFF2-40B4-BE49-F238E27FC236}">
                <a16:creationId xmlns:a16="http://schemas.microsoft.com/office/drawing/2014/main" id="{44543C2A-6BEF-45BD-B946-DB1E66B3C4B2}"/>
              </a:ext>
            </a:extLst>
          </p:cNvPr>
          <p:cNvSpPr/>
          <p:nvPr/>
        </p:nvSpPr>
        <p:spPr>
          <a:xfrm>
            <a:off x="577812" y="2261828"/>
            <a:ext cx="4912659" cy="1920705"/>
          </a:xfrm>
          <a:prstGeom prst="ellipse">
            <a:avLst/>
          </a:prstGeom>
          <a:solidFill>
            <a:schemeClr val="bg1"/>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dirty="0"/>
          </a:p>
        </p:txBody>
      </p:sp>
      <p:sp>
        <p:nvSpPr>
          <p:cNvPr id="102" name="Rectangle 101">
            <a:extLst>
              <a:ext uri="{FF2B5EF4-FFF2-40B4-BE49-F238E27FC236}">
                <a16:creationId xmlns:a16="http://schemas.microsoft.com/office/drawing/2014/main" id="{76417872-68CC-41DF-93B4-994C07D173B2}"/>
              </a:ext>
            </a:extLst>
          </p:cNvPr>
          <p:cNvSpPr/>
          <p:nvPr/>
        </p:nvSpPr>
        <p:spPr>
          <a:xfrm>
            <a:off x="1213455" y="2903371"/>
            <a:ext cx="1425667" cy="675245"/>
          </a:xfrm>
          <a:prstGeom prst="rect">
            <a:avLst/>
          </a:prstGeom>
          <a:noFill/>
          <a:ln w="28575">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a:solidFill>
                  <a:schemeClr val="tx1"/>
                </a:solidFill>
              </a:rPr>
              <a:t>Pre-distortion FIR filter </a:t>
            </a:r>
            <a:endParaRPr lang="LID4096" sz="1600" b="1" dirty="0">
              <a:solidFill>
                <a:schemeClr val="tx1"/>
              </a:solidFill>
            </a:endParaRPr>
          </a:p>
        </p:txBody>
      </p:sp>
      <p:sp>
        <p:nvSpPr>
          <p:cNvPr id="104" name="Arrow: Right 103">
            <a:extLst>
              <a:ext uri="{FF2B5EF4-FFF2-40B4-BE49-F238E27FC236}">
                <a16:creationId xmlns:a16="http://schemas.microsoft.com/office/drawing/2014/main" id="{6D8C9E9B-3920-4D7E-9DE6-77024D37E659}"/>
              </a:ext>
            </a:extLst>
          </p:cNvPr>
          <p:cNvSpPr/>
          <p:nvPr/>
        </p:nvSpPr>
        <p:spPr>
          <a:xfrm>
            <a:off x="2639123" y="3131792"/>
            <a:ext cx="637066" cy="212447"/>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dirty="0"/>
          </a:p>
        </p:txBody>
      </p:sp>
      <p:sp>
        <p:nvSpPr>
          <p:cNvPr id="103" name="Rectangle 102">
            <a:extLst>
              <a:ext uri="{FF2B5EF4-FFF2-40B4-BE49-F238E27FC236}">
                <a16:creationId xmlns:a16="http://schemas.microsoft.com/office/drawing/2014/main" id="{EB3EDC66-573A-4CE0-A2E9-E12EF05DCD00}"/>
              </a:ext>
            </a:extLst>
          </p:cNvPr>
          <p:cNvSpPr/>
          <p:nvPr/>
        </p:nvSpPr>
        <p:spPr>
          <a:xfrm>
            <a:off x="3282114" y="2903371"/>
            <a:ext cx="1419802" cy="675245"/>
          </a:xfrm>
          <a:prstGeom prst="rect">
            <a:avLst/>
          </a:prstGeom>
          <a:noFill/>
          <a:ln w="28575">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a:solidFill>
                  <a:schemeClr val="tx1"/>
                </a:solidFill>
              </a:rPr>
              <a:t>Multi-rate FIR filter</a:t>
            </a:r>
            <a:endParaRPr lang="LID4096" sz="1600" b="1" dirty="0">
              <a:solidFill>
                <a:schemeClr val="tx1"/>
              </a:solidFill>
            </a:endParaRPr>
          </a:p>
        </p:txBody>
      </p:sp>
      <p:sp>
        <p:nvSpPr>
          <p:cNvPr id="126" name="Arrow: Right 125">
            <a:extLst>
              <a:ext uri="{FF2B5EF4-FFF2-40B4-BE49-F238E27FC236}">
                <a16:creationId xmlns:a16="http://schemas.microsoft.com/office/drawing/2014/main" id="{393F979A-7CEE-4686-B8BA-183749E0CB95}"/>
              </a:ext>
            </a:extLst>
          </p:cNvPr>
          <p:cNvSpPr/>
          <p:nvPr/>
        </p:nvSpPr>
        <p:spPr>
          <a:xfrm>
            <a:off x="4701916" y="3125482"/>
            <a:ext cx="696525" cy="218757"/>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dirty="0"/>
          </a:p>
        </p:txBody>
      </p:sp>
      <p:sp>
        <p:nvSpPr>
          <p:cNvPr id="127" name="Arrow: Right 126">
            <a:extLst>
              <a:ext uri="{FF2B5EF4-FFF2-40B4-BE49-F238E27FC236}">
                <a16:creationId xmlns:a16="http://schemas.microsoft.com/office/drawing/2014/main" id="{8EC1738D-495F-43E3-9F09-C89D02385966}"/>
              </a:ext>
            </a:extLst>
          </p:cNvPr>
          <p:cNvSpPr/>
          <p:nvPr/>
        </p:nvSpPr>
        <p:spPr>
          <a:xfrm>
            <a:off x="706395" y="3131792"/>
            <a:ext cx="513791" cy="212447"/>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dirty="0"/>
          </a:p>
        </p:txBody>
      </p:sp>
      <p:graphicFrame>
        <p:nvGraphicFramePr>
          <p:cNvPr id="15" name="Content Placeholder 6">
            <a:extLst>
              <a:ext uri="{FF2B5EF4-FFF2-40B4-BE49-F238E27FC236}">
                <a16:creationId xmlns:a16="http://schemas.microsoft.com/office/drawing/2014/main" id="{7DA5B150-28DC-4DBD-9B62-BCF5339B26C9}"/>
              </a:ext>
            </a:extLst>
          </p:cNvPr>
          <p:cNvGraphicFramePr>
            <a:graphicFrameLocks/>
          </p:cNvGraphicFramePr>
          <p:nvPr>
            <p:extLst>
              <p:ext uri="{D42A27DB-BD31-4B8C-83A1-F6EECF244321}">
                <p14:modId xmlns:p14="http://schemas.microsoft.com/office/powerpoint/2010/main" val="3281235171"/>
              </p:ext>
            </p:extLst>
          </p:nvPr>
        </p:nvGraphicFramePr>
        <p:xfrm>
          <a:off x="6761825" y="5308186"/>
          <a:ext cx="5253282" cy="274320"/>
        </p:xfrm>
        <a:graphic>
          <a:graphicData uri="http://schemas.openxmlformats.org/drawingml/2006/table">
            <a:tbl>
              <a:tblPr firstRow="1" bandRow="1">
                <a:tableStyleId>{5C22544A-7EE6-4342-B048-85BDC9FD1C3A}</a:tableStyleId>
              </a:tblPr>
              <a:tblGrid>
                <a:gridCol w="583698">
                  <a:extLst>
                    <a:ext uri="{9D8B030D-6E8A-4147-A177-3AD203B41FA5}">
                      <a16:colId xmlns:a16="http://schemas.microsoft.com/office/drawing/2014/main" val="2032334707"/>
                    </a:ext>
                  </a:extLst>
                </a:gridCol>
                <a:gridCol w="583698">
                  <a:extLst>
                    <a:ext uri="{9D8B030D-6E8A-4147-A177-3AD203B41FA5}">
                      <a16:colId xmlns:a16="http://schemas.microsoft.com/office/drawing/2014/main" val="1761464033"/>
                    </a:ext>
                  </a:extLst>
                </a:gridCol>
                <a:gridCol w="583698">
                  <a:extLst>
                    <a:ext uri="{9D8B030D-6E8A-4147-A177-3AD203B41FA5}">
                      <a16:colId xmlns:a16="http://schemas.microsoft.com/office/drawing/2014/main" val="3473604800"/>
                    </a:ext>
                  </a:extLst>
                </a:gridCol>
                <a:gridCol w="583698">
                  <a:extLst>
                    <a:ext uri="{9D8B030D-6E8A-4147-A177-3AD203B41FA5}">
                      <a16:colId xmlns:a16="http://schemas.microsoft.com/office/drawing/2014/main" val="1712265619"/>
                    </a:ext>
                  </a:extLst>
                </a:gridCol>
                <a:gridCol w="583698">
                  <a:extLst>
                    <a:ext uri="{9D8B030D-6E8A-4147-A177-3AD203B41FA5}">
                      <a16:colId xmlns:a16="http://schemas.microsoft.com/office/drawing/2014/main" val="1428258126"/>
                    </a:ext>
                  </a:extLst>
                </a:gridCol>
                <a:gridCol w="583698">
                  <a:extLst>
                    <a:ext uri="{9D8B030D-6E8A-4147-A177-3AD203B41FA5}">
                      <a16:colId xmlns:a16="http://schemas.microsoft.com/office/drawing/2014/main" val="540905990"/>
                    </a:ext>
                  </a:extLst>
                </a:gridCol>
                <a:gridCol w="583698">
                  <a:extLst>
                    <a:ext uri="{9D8B030D-6E8A-4147-A177-3AD203B41FA5}">
                      <a16:colId xmlns:a16="http://schemas.microsoft.com/office/drawing/2014/main" val="3768542645"/>
                    </a:ext>
                  </a:extLst>
                </a:gridCol>
                <a:gridCol w="583698">
                  <a:extLst>
                    <a:ext uri="{9D8B030D-6E8A-4147-A177-3AD203B41FA5}">
                      <a16:colId xmlns:a16="http://schemas.microsoft.com/office/drawing/2014/main" val="446045614"/>
                    </a:ext>
                  </a:extLst>
                </a:gridCol>
                <a:gridCol w="583698">
                  <a:extLst>
                    <a:ext uri="{9D8B030D-6E8A-4147-A177-3AD203B41FA5}">
                      <a16:colId xmlns:a16="http://schemas.microsoft.com/office/drawing/2014/main" val="3669660767"/>
                    </a:ext>
                  </a:extLst>
                </a:gridCol>
              </a:tblGrid>
              <a:tr h="250517">
                <a:tc>
                  <a:txBody>
                    <a:bodyPr/>
                    <a:lstStyle/>
                    <a:p>
                      <a:pPr algn="ctr"/>
                      <a:r>
                        <a:rPr lang="en-US" sz="1200" dirty="0"/>
                        <a:t>x[n]</a:t>
                      </a:r>
                      <a:endParaRPr lang="LID4096" sz="1200" dirty="0"/>
                    </a:p>
                  </a:txBody>
                  <a:tcPr>
                    <a:solidFill>
                      <a:srgbClr val="00B050"/>
                    </a:solidFill>
                  </a:tcPr>
                </a:tc>
                <a:tc>
                  <a:txBody>
                    <a:bodyPr/>
                    <a:lstStyle/>
                    <a:p>
                      <a:pPr algn="ctr"/>
                      <a:r>
                        <a:rPr lang="en-US" sz="1200" dirty="0"/>
                        <a:t>0</a:t>
                      </a:r>
                      <a:endParaRPr lang="LID4096" sz="1200" dirty="0"/>
                    </a:p>
                  </a:txBody>
                  <a:tcPr>
                    <a:solidFill>
                      <a:srgbClr val="00B050"/>
                    </a:solidFill>
                  </a:tcPr>
                </a:tc>
                <a:tc>
                  <a:txBody>
                    <a:bodyPr/>
                    <a:lstStyle/>
                    <a:p>
                      <a:pPr algn="ctr"/>
                      <a:r>
                        <a:rPr lang="en-US" sz="1200" dirty="0"/>
                        <a:t>0</a:t>
                      </a:r>
                      <a:endParaRPr lang="LID4096" sz="1200" dirty="0"/>
                    </a:p>
                  </a:txBody>
                  <a:tcPr>
                    <a:solidFill>
                      <a:srgbClr val="00B050"/>
                    </a:solidFill>
                  </a:tcPr>
                </a:tc>
                <a:tc>
                  <a:txBody>
                    <a:bodyPr/>
                    <a:lstStyle/>
                    <a:p>
                      <a:pPr algn="ctr"/>
                      <a:r>
                        <a:rPr lang="en-US" sz="1200" dirty="0"/>
                        <a:t>0</a:t>
                      </a:r>
                      <a:endParaRPr lang="LID4096" sz="1200" dirty="0"/>
                    </a:p>
                  </a:txBody>
                  <a:tcPr>
                    <a:lnT w="12700" cmpd="sng">
                      <a:noFill/>
                    </a:lnT>
                    <a:solidFill>
                      <a:srgbClr val="00B050"/>
                    </a:solidFill>
                  </a:tcPr>
                </a:tc>
                <a:tc>
                  <a:txBody>
                    <a:bodyPr/>
                    <a:lstStyle/>
                    <a:p>
                      <a:pPr algn="ctr"/>
                      <a:r>
                        <a:rPr lang="en-US" sz="1200" dirty="0"/>
                        <a:t>x[n-1]</a:t>
                      </a:r>
                      <a:endParaRPr lang="LID4096" sz="1200" dirty="0"/>
                    </a:p>
                  </a:txBody>
                  <a:tcPr>
                    <a:solidFill>
                      <a:srgbClr val="00B050"/>
                    </a:solidFill>
                  </a:tcPr>
                </a:tc>
                <a:tc>
                  <a:txBody>
                    <a:bodyPr/>
                    <a:lstStyle/>
                    <a:p>
                      <a:pPr algn="ctr"/>
                      <a:r>
                        <a:rPr lang="en-US" sz="1200" dirty="0"/>
                        <a:t>0</a:t>
                      </a:r>
                      <a:endParaRPr lang="LID4096" sz="1200" dirty="0"/>
                    </a:p>
                  </a:txBody>
                  <a:tcPr>
                    <a:solidFill>
                      <a:srgbClr val="00B050"/>
                    </a:solidFill>
                  </a:tcPr>
                </a:tc>
                <a:tc>
                  <a:txBody>
                    <a:bodyPr/>
                    <a:lstStyle/>
                    <a:p>
                      <a:pPr algn="ctr"/>
                      <a:r>
                        <a:rPr lang="en-US" sz="1200" dirty="0"/>
                        <a:t>0</a:t>
                      </a:r>
                      <a:endParaRPr lang="LID4096" sz="1200" dirty="0"/>
                    </a:p>
                  </a:txBody>
                  <a:tcPr>
                    <a:solidFill>
                      <a:srgbClr val="00B050"/>
                    </a:solidFill>
                  </a:tcPr>
                </a:tc>
                <a:tc>
                  <a:txBody>
                    <a:bodyPr/>
                    <a:lstStyle/>
                    <a:p>
                      <a:pPr algn="ctr"/>
                      <a:r>
                        <a:rPr lang="en-US" sz="1200" dirty="0"/>
                        <a:t>0</a:t>
                      </a:r>
                      <a:endParaRPr lang="LID4096" sz="1200" dirty="0"/>
                    </a:p>
                  </a:txBody>
                  <a:tcPr>
                    <a:solidFill>
                      <a:srgbClr val="00B050"/>
                    </a:solidFill>
                  </a:tcPr>
                </a:tc>
                <a:tc>
                  <a:txBody>
                    <a:bodyPr/>
                    <a:lstStyle/>
                    <a:p>
                      <a:pPr algn="ctr"/>
                      <a:r>
                        <a:rPr lang="en-US" sz="1200" dirty="0"/>
                        <a:t>x[n-2]</a:t>
                      </a:r>
                      <a:endParaRPr lang="LID4096" sz="1200" dirty="0"/>
                    </a:p>
                  </a:txBody>
                  <a:tcPr>
                    <a:solidFill>
                      <a:srgbClr val="00B050"/>
                    </a:solidFill>
                  </a:tcPr>
                </a:tc>
                <a:extLst>
                  <a:ext uri="{0D108BD9-81ED-4DB2-BD59-A6C34878D82A}">
                    <a16:rowId xmlns:a16="http://schemas.microsoft.com/office/drawing/2014/main" val="1325645151"/>
                  </a:ext>
                </a:extLst>
              </a:tr>
            </a:tbl>
          </a:graphicData>
        </a:graphic>
      </p:graphicFrame>
      <p:graphicFrame>
        <p:nvGraphicFramePr>
          <p:cNvPr id="16" name="Table 15">
            <a:extLst>
              <a:ext uri="{FF2B5EF4-FFF2-40B4-BE49-F238E27FC236}">
                <a16:creationId xmlns:a16="http://schemas.microsoft.com/office/drawing/2014/main" id="{175E8785-3C6D-4B79-820F-A0C707AA6029}"/>
              </a:ext>
            </a:extLst>
          </p:cNvPr>
          <p:cNvGraphicFramePr>
            <a:graphicFrameLocks noGrp="1"/>
          </p:cNvGraphicFramePr>
          <p:nvPr>
            <p:extLst>
              <p:ext uri="{D42A27DB-BD31-4B8C-83A1-F6EECF244321}">
                <p14:modId xmlns:p14="http://schemas.microsoft.com/office/powerpoint/2010/main" val="2174937749"/>
              </p:ext>
            </p:extLst>
          </p:nvPr>
        </p:nvGraphicFramePr>
        <p:xfrm>
          <a:off x="6761825" y="5857105"/>
          <a:ext cx="3724842" cy="304800"/>
        </p:xfrm>
        <a:graphic>
          <a:graphicData uri="http://schemas.openxmlformats.org/drawingml/2006/table">
            <a:tbl>
              <a:tblPr firstRow="1" bandRow="1">
                <a:tableStyleId>{5C22544A-7EE6-4342-B048-85BDC9FD1C3A}</a:tableStyleId>
              </a:tblPr>
              <a:tblGrid>
                <a:gridCol w="1241614">
                  <a:extLst>
                    <a:ext uri="{9D8B030D-6E8A-4147-A177-3AD203B41FA5}">
                      <a16:colId xmlns:a16="http://schemas.microsoft.com/office/drawing/2014/main" val="560815840"/>
                    </a:ext>
                  </a:extLst>
                </a:gridCol>
                <a:gridCol w="1241614">
                  <a:extLst>
                    <a:ext uri="{9D8B030D-6E8A-4147-A177-3AD203B41FA5}">
                      <a16:colId xmlns:a16="http://schemas.microsoft.com/office/drawing/2014/main" val="2781323229"/>
                    </a:ext>
                  </a:extLst>
                </a:gridCol>
                <a:gridCol w="1241614">
                  <a:extLst>
                    <a:ext uri="{9D8B030D-6E8A-4147-A177-3AD203B41FA5}">
                      <a16:colId xmlns:a16="http://schemas.microsoft.com/office/drawing/2014/main" val="2950920508"/>
                    </a:ext>
                  </a:extLst>
                </a:gridCol>
              </a:tblGrid>
              <a:tr h="2743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x[n]</a:t>
                      </a:r>
                      <a:endParaRPr lang="LID4096" sz="1400" dirty="0"/>
                    </a:p>
                  </a:txBody>
                  <a:tcPr>
                    <a:solidFill>
                      <a:srgbClr val="00B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x[n-1]</a:t>
                      </a:r>
                      <a:endParaRPr lang="LID4096" sz="1400" dirty="0"/>
                    </a:p>
                  </a:txBody>
                  <a:tcPr>
                    <a:solidFill>
                      <a:srgbClr val="00B050"/>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x[n-2]</a:t>
                      </a:r>
                      <a:endParaRPr lang="LID4096" sz="1400" dirty="0"/>
                    </a:p>
                  </a:txBody>
                  <a:tcPr>
                    <a:solidFill>
                      <a:srgbClr val="00B050"/>
                    </a:solidFill>
                  </a:tcPr>
                </a:tc>
                <a:extLst>
                  <a:ext uri="{0D108BD9-81ED-4DB2-BD59-A6C34878D82A}">
                    <a16:rowId xmlns:a16="http://schemas.microsoft.com/office/drawing/2014/main" val="695579387"/>
                  </a:ext>
                </a:extLst>
              </a:tr>
            </a:tbl>
          </a:graphicData>
        </a:graphic>
      </p:graphicFrame>
      <p:sp>
        <p:nvSpPr>
          <p:cNvPr id="3" name="TextBox 2">
            <a:extLst>
              <a:ext uri="{FF2B5EF4-FFF2-40B4-BE49-F238E27FC236}">
                <a16:creationId xmlns:a16="http://schemas.microsoft.com/office/drawing/2014/main" id="{9C7F4B4D-D20A-45E3-B84E-8784CF6319A4}"/>
              </a:ext>
            </a:extLst>
          </p:cNvPr>
          <p:cNvSpPr txBox="1"/>
          <p:nvPr/>
        </p:nvSpPr>
        <p:spPr>
          <a:xfrm>
            <a:off x="5675452" y="5122681"/>
            <a:ext cx="1086373" cy="523220"/>
          </a:xfrm>
          <a:prstGeom prst="rect">
            <a:avLst/>
          </a:prstGeom>
          <a:noFill/>
        </p:spPr>
        <p:txBody>
          <a:bodyPr wrap="square" rtlCol="0">
            <a:spAutoFit/>
          </a:bodyPr>
          <a:lstStyle/>
          <a:p>
            <a:pPr algn="ctr"/>
            <a:r>
              <a:rPr lang="en-US" sz="1400" dirty="0"/>
              <a:t>Up-sampled signal</a:t>
            </a:r>
            <a:endParaRPr lang="LID4096" sz="1400" dirty="0"/>
          </a:p>
        </p:txBody>
      </p:sp>
      <p:sp>
        <p:nvSpPr>
          <p:cNvPr id="18" name="TextBox 17">
            <a:extLst>
              <a:ext uri="{FF2B5EF4-FFF2-40B4-BE49-F238E27FC236}">
                <a16:creationId xmlns:a16="http://schemas.microsoft.com/office/drawing/2014/main" id="{F57804D2-7814-48B1-A9E1-8DD12A97E46C}"/>
              </a:ext>
            </a:extLst>
          </p:cNvPr>
          <p:cNvSpPr txBox="1"/>
          <p:nvPr/>
        </p:nvSpPr>
        <p:spPr>
          <a:xfrm>
            <a:off x="5675452" y="5739423"/>
            <a:ext cx="1086373" cy="523220"/>
          </a:xfrm>
          <a:prstGeom prst="rect">
            <a:avLst/>
          </a:prstGeom>
          <a:noFill/>
        </p:spPr>
        <p:txBody>
          <a:bodyPr wrap="square" rtlCol="0">
            <a:spAutoFit/>
          </a:bodyPr>
          <a:lstStyle/>
          <a:p>
            <a:pPr algn="ctr"/>
            <a:r>
              <a:rPr lang="en-US" sz="1400" dirty="0"/>
              <a:t>Original signal</a:t>
            </a:r>
            <a:endParaRPr lang="LID4096" sz="1400" dirty="0"/>
          </a:p>
        </p:txBody>
      </p:sp>
    </p:spTree>
    <p:extLst>
      <p:ext uri="{BB962C8B-B14F-4D97-AF65-F5344CB8AC3E}">
        <p14:creationId xmlns:p14="http://schemas.microsoft.com/office/powerpoint/2010/main" val="3461888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ight Brace 15">
            <a:extLst>
              <a:ext uri="{FF2B5EF4-FFF2-40B4-BE49-F238E27FC236}">
                <a16:creationId xmlns:a16="http://schemas.microsoft.com/office/drawing/2014/main" id="{2746387C-AA80-4A4D-A6B7-1BE3AF7FA2B4}"/>
              </a:ext>
            </a:extLst>
          </p:cNvPr>
          <p:cNvSpPr/>
          <p:nvPr/>
        </p:nvSpPr>
        <p:spPr>
          <a:xfrm rot="5400000">
            <a:off x="1552117" y="3890643"/>
            <a:ext cx="368808" cy="2852308"/>
          </a:xfrm>
          <a:prstGeom prst="rightBrace">
            <a:avLst>
              <a:gd name="adj1" fmla="val 85918"/>
              <a:gd name="adj2" fmla="val 50486"/>
            </a:avLst>
          </a:prstGeom>
          <a:ln w="57150">
            <a:solidFill>
              <a:schemeClr val="tx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LID4096"/>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9AD1207-905B-4E8D-B717-AAFEAF2655B4}"/>
                  </a:ext>
                </a:extLst>
              </p:cNvPr>
              <p:cNvSpPr>
                <a:spLocks noGrp="1"/>
              </p:cNvSpPr>
              <p:nvPr>
                <p:ph idx="1"/>
              </p:nvPr>
            </p:nvSpPr>
            <p:spPr>
              <a:xfrm>
                <a:off x="380331" y="1414783"/>
                <a:ext cx="10397207" cy="2126151"/>
              </a:xfrm>
            </p:spPr>
            <p:txBody>
              <a:bodyPr>
                <a:normAutofit/>
              </a:bodyPr>
              <a:lstStyle/>
              <a:p>
                <a:r>
                  <a:rPr lang="en-US" sz="1800" dirty="0">
                    <a:solidFill>
                      <a:schemeClr val="accent1"/>
                    </a:solidFill>
                  </a:rPr>
                  <a:t>For a causal discrete-time FIR filter of order N, the output would be :        </a:t>
                </a:r>
              </a:p>
              <a:p>
                <a:pPr marL="0" indent="0">
                  <a:buNone/>
                </a:pPr>
                <a:r>
                  <a:rPr lang="en-US" dirty="0">
                    <a:solidFill>
                      <a:schemeClr val="accent1"/>
                    </a:solidFill>
                  </a:rPr>
                  <a:t>                                </a:t>
                </a:r>
                <a:r>
                  <a:rPr lang="en-US" sz="1800" dirty="0">
                    <a:solidFill>
                      <a:schemeClr val="accent1"/>
                    </a:solidFill>
                  </a:rPr>
                  <a:t>y[n]</a:t>
                </a:r>
                <a14:m>
                  <m:oMath xmlns:m="http://schemas.openxmlformats.org/officeDocument/2006/math">
                    <m:r>
                      <a:rPr lang="pt-BR" sz="1800" i="1" smtClean="0">
                        <a:solidFill>
                          <a:schemeClr val="accent1"/>
                        </a:solidFill>
                        <a:latin typeface="Cambria Math" panose="02040503050406030204" pitchFamily="18" charset="0"/>
                      </a:rPr>
                      <m:t>=</m:t>
                    </m:r>
                    <m:nary>
                      <m:naryPr>
                        <m:chr m:val="∑"/>
                        <m:ctrlPr>
                          <a:rPr lang="pt-BR" sz="1800" i="1" smtClean="0">
                            <a:solidFill>
                              <a:schemeClr val="accent1"/>
                            </a:solidFill>
                            <a:latin typeface="Cambria Math" panose="02040503050406030204" pitchFamily="18" charset="0"/>
                          </a:rPr>
                        </m:ctrlPr>
                      </m:naryPr>
                      <m:sub>
                        <m:r>
                          <m:rPr>
                            <m:brk m:alnAt="23"/>
                          </m:rPr>
                          <a:rPr lang="en-US" sz="1800" b="0" i="1" smtClean="0">
                            <a:solidFill>
                              <a:schemeClr val="accent1"/>
                            </a:solidFill>
                            <a:latin typeface="Cambria Math" panose="02040503050406030204" pitchFamily="18" charset="0"/>
                          </a:rPr>
                          <m:t>𝑖</m:t>
                        </m:r>
                        <m:r>
                          <a:rPr lang="pt-BR" sz="1800" i="1" smtClean="0">
                            <a:solidFill>
                              <a:schemeClr val="accent1"/>
                            </a:solidFill>
                            <a:latin typeface="Cambria Math" panose="02040503050406030204" pitchFamily="18" charset="0"/>
                          </a:rPr>
                          <m:t>=</m:t>
                        </m:r>
                        <m:r>
                          <a:rPr lang="en-US" sz="1800" b="0" i="1" smtClean="0">
                            <a:solidFill>
                              <a:schemeClr val="accent1"/>
                            </a:solidFill>
                            <a:latin typeface="Cambria Math" panose="02040503050406030204" pitchFamily="18" charset="0"/>
                          </a:rPr>
                          <m:t>0</m:t>
                        </m:r>
                      </m:sub>
                      <m:sup>
                        <m:r>
                          <a:rPr lang="en-US" sz="1800" b="0" i="1" smtClean="0">
                            <a:solidFill>
                              <a:schemeClr val="accent1"/>
                            </a:solidFill>
                            <a:latin typeface="Cambria Math" panose="02040503050406030204" pitchFamily="18" charset="0"/>
                          </a:rPr>
                          <m:t>𝑁</m:t>
                        </m:r>
                      </m:sup>
                      <m:e>
                        <m:sSub>
                          <m:sSubPr>
                            <m:ctrlPr>
                              <a:rPr lang="pt-BR" sz="1800" i="1">
                                <a:solidFill>
                                  <a:schemeClr val="accent1"/>
                                </a:solidFill>
                                <a:latin typeface="Cambria Math" panose="02040503050406030204" pitchFamily="18" charset="0"/>
                              </a:rPr>
                            </m:ctrlPr>
                          </m:sSubPr>
                          <m:e>
                            <m:r>
                              <a:rPr lang="en-US" sz="1800" i="1">
                                <a:solidFill>
                                  <a:schemeClr val="accent1"/>
                                </a:solidFill>
                                <a:latin typeface="Cambria Math" panose="02040503050406030204" pitchFamily="18" charset="0"/>
                              </a:rPr>
                              <m:t>h</m:t>
                            </m:r>
                          </m:e>
                          <m:sub>
                            <m:r>
                              <a:rPr lang="en-US" sz="1800" i="1">
                                <a:solidFill>
                                  <a:schemeClr val="accent1"/>
                                </a:solidFill>
                                <a:latin typeface="Cambria Math" panose="02040503050406030204" pitchFamily="18" charset="0"/>
                              </a:rPr>
                              <m:t>𝑖</m:t>
                            </m:r>
                          </m:sub>
                        </m:sSub>
                        <m:r>
                          <a:rPr lang="en-US" sz="1800" b="0" i="1" smtClean="0">
                            <a:solidFill>
                              <a:schemeClr val="accent1"/>
                            </a:solidFill>
                            <a:latin typeface="Cambria Math" panose="02040503050406030204" pitchFamily="18" charset="0"/>
                          </a:rPr>
                          <m:t> ·</m:t>
                        </m:r>
                      </m:e>
                    </m:nary>
                    <m:r>
                      <a:rPr lang="en-US" sz="1800" b="0" i="1" smtClean="0">
                        <a:solidFill>
                          <a:schemeClr val="accent1"/>
                        </a:solidFill>
                        <a:latin typeface="Cambria Math" panose="02040503050406030204" pitchFamily="18" charset="0"/>
                      </a:rPr>
                      <m:t> </m:t>
                    </m:r>
                    <m:r>
                      <a:rPr lang="en-US" sz="1800" b="0" i="1" smtClean="0">
                        <a:solidFill>
                          <a:schemeClr val="accent1"/>
                        </a:solidFill>
                        <a:latin typeface="Cambria Math" panose="02040503050406030204" pitchFamily="18" charset="0"/>
                      </a:rPr>
                      <m:t>𝑥</m:t>
                    </m:r>
                    <m:r>
                      <a:rPr lang="en-US" sz="1800" b="0" i="1" smtClean="0">
                        <a:solidFill>
                          <a:schemeClr val="accent1"/>
                        </a:solidFill>
                        <a:latin typeface="Cambria Math" panose="02040503050406030204" pitchFamily="18" charset="0"/>
                      </a:rPr>
                      <m:t>[</m:t>
                    </m:r>
                    <m:r>
                      <a:rPr lang="en-US" sz="1800" b="0" i="1" smtClean="0">
                        <a:solidFill>
                          <a:schemeClr val="accent1"/>
                        </a:solidFill>
                        <a:latin typeface="Cambria Math" panose="02040503050406030204" pitchFamily="18" charset="0"/>
                      </a:rPr>
                      <m:t>𝑛</m:t>
                    </m:r>
                    <m:r>
                      <a:rPr lang="en-US" sz="1800" b="0" i="1" smtClean="0">
                        <a:solidFill>
                          <a:schemeClr val="accent1"/>
                        </a:solidFill>
                        <a:latin typeface="Cambria Math" panose="02040503050406030204" pitchFamily="18" charset="0"/>
                      </a:rPr>
                      <m:t>−</m:t>
                    </m:r>
                    <m:r>
                      <a:rPr lang="en-US" sz="1800" b="0" i="1" smtClean="0">
                        <a:solidFill>
                          <a:schemeClr val="accent1"/>
                        </a:solidFill>
                        <a:latin typeface="Cambria Math" panose="02040503050406030204" pitchFamily="18" charset="0"/>
                      </a:rPr>
                      <m:t>𝑖</m:t>
                    </m:r>
                    <m:r>
                      <a:rPr lang="en-US" sz="1800" b="0" i="1" smtClean="0">
                        <a:solidFill>
                          <a:schemeClr val="accent1"/>
                        </a:solidFill>
                        <a:latin typeface="Cambria Math" panose="02040503050406030204" pitchFamily="18" charset="0"/>
                      </a:rPr>
                      <m:t>]</m:t>
                    </m:r>
                  </m:oMath>
                </a14:m>
                <a:r>
                  <a:rPr lang="en-US" sz="1800" dirty="0">
                    <a:solidFill>
                      <a:schemeClr val="accent1"/>
                    </a:solidFill>
                  </a:rPr>
                  <a:t>  </a:t>
                </a:r>
                <a:r>
                  <a:rPr lang="en-US" dirty="0">
                    <a:solidFill>
                      <a:schemeClr val="accent1"/>
                    </a:solidFill>
                  </a:rPr>
                  <a:t>, </a:t>
                </a:r>
                <a:r>
                  <a:rPr lang="en-US" sz="1800" dirty="0">
                    <a:solidFill>
                      <a:schemeClr val="accent1"/>
                    </a:solidFill>
                  </a:rPr>
                  <a:t>where </a:t>
                </a:r>
                <a14:m>
                  <m:oMath xmlns:m="http://schemas.openxmlformats.org/officeDocument/2006/math">
                    <m:sSub>
                      <m:sSubPr>
                        <m:ctrlPr>
                          <a:rPr lang="pt-BR" sz="1800" i="1">
                            <a:solidFill>
                              <a:schemeClr val="accent1"/>
                            </a:solidFill>
                            <a:latin typeface="Cambria Math" panose="02040503050406030204" pitchFamily="18" charset="0"/>
                          </a:rPr>
                        </m:ctrlPr>
                      </m:sSubPr>
                      <m:e>
                        <m:r>
                          <a:rPr lang="en-US" sz="1800" i="1">
                            <a:solidFill>
                              <a:schemeClr val="accent1"/>
                            </a:solidFill>
                            <a:latin typeface="Cambria Math" panose="02040503050406030204" pitchFamily="18" charset="0"/>
                          </a:rPr>
                          <m:t>h</m:t>
                        </m:r>
                      </m:e>
                      <m:sub>
                        <m:r>
                          <a:rPr lang="en-US" sz="1800" i="1">
                            <a:solidFill>
                              <a:schemeClr val="accent1"/>
                            </a:solidFill>
                            <a:latin typeface="Cambria Math" panose="02040503050406030204" pitchFamily="18" charset="0"/>
                          </a:rPr>
                          <m:t>𝑖</m:t>
                        </m:r>
                      </m:sub>
                    </m:sSub>
                  </m:oMath>
                </a14:m>
                <a:r>
                  <a:rPr lang="en-US" sz="1800" dirty="0">
                    <a:solidFill>
                      <a:schemeClr val="accent1"/>
                    </a:solidFill>
                  </a:rPr>
                  <a:t> is the </a:t>
                </a:r>
                <a:r>
                  <a:rPr lang="en-US" sz="1800" dirty="0" err="1">
                    <a:solidFill>
                      <a:schemeClr val="accent1"/>
                    </a:solidFill>
                  </a:rPr>
                  <a:t>i-th</a:t>
                </a:r>
                <a:r>
                  <a:rPr lang="en-US" sz="1800" dirty="0">
                    <a:solidFill>
                      <a:schemeClr val="accent1"/>
                    </a:solidFill>
                  </a:rPr>
                  <a:t> coefficient</a:t>
                </a:r>
                <a:r>
                  <a:rPr lang="en-US" dirty="0">
                    <a:solidFill>
                      <a:schemeClr val="accent1"/>
                    </a:solidFill>
                  </a:rPr>
                  <a:t>.</a:t>
                </a:r>
              </a:p>
              <a:p>
                <a:pPr lvl="1">
                  <a:buFont typeface="Wingdings" panose="05000000000000000000" pitchFamily="2" charset="2"/>
                  <a:buChar char="§"/>
                </a:pPr>
                <a:r>
                  <a:rPr lang="en-US" sz="1600" dirty="0">
                    <a:solidFill>
                      <a:schemeClr val="accent1"/>
                    </a:solidFill>
                  </a:rPr>
                  <a:t>Because of the up-sampling, there would be multiplications for input values equal to zero in the filtering process, leading to a </a:t>
                </a:r>
                <a:r>
                  <a:rPr lang="en-US" sz="1600" u="sng" dirty="0">
                    <a:solidFill>
                      <a:srgbClr val="FF0000"/>
                    </a:solidFill>
                  </a:rPr>
                  <a:t>lack of computation efficiency.</a:t>
                </a:r>
              </a:p>
              <a:p>
                <a:pPr marL="457200" lvl="1" indent="0">
                  <a:buNone/>
                </a:pPr>
                <a:r>
                  <a:rPr lang="en-US" sz="1600" u="sng" dirty="0">
                    <a:solidFill>
                      <a:srgbClr val="00B050"/>
                    </a:solidFill>
                  </a:rPr>
                  <a:t>Solution</a:t>
                </a:r>
                <a:r>
                  <a:rPr lang="en-US" sz="1600" dirty="0"/>
                  <a:t>: </a:t>
                </a:r>
                <a:r>
                  <a:rPr lang="en-US" sz="1600" dirty="0">
                    <a:solidFill>
                      <a:schemeClr val="accent1"/>
                    </a:solidFill>
                  </a:rPr>
                  <a:t>Implementing the multi-rate filter with a Polyphase architecture, which calculates the output data stream using only the original values of the input data stream (non-zero values ) .</a:t>
                </a:r>
              </a:p>
              <a:p>
                <a:pPr marL="0" indent="0">
                  <a:buNone/>
                </a:pPr>
                <a:endParaRPr lang="LID4096" u="sng" dirty="0">
                  <a:solidFill>
                    <a:srgbClr val="FF0000"/>
                  </a:solidFill>
                </a:endParaRPr>
              </a:p>
            </p:txBody>
          </p:sp>
        </mc:Choice>
        <mc:Fallback xmlns="">
          <p:sp>
            <p:nvSpPr>
              <p:cNvPr id="3" name="Content Placeholder 2">
                <a:extLst>
                  <a:ext uri="{FF2B5EF4-FFF2-40B4-BE49-F238E27FC236}">
                    <a16:creationId xmlns:a16="http://schemas.microsoft.com/office/drawing/2014/main" id="{99AD1207-905B-4E8D-B717-AAFEAF2655B4}"/>
                  </a:ext>
                </a:extLst>
              </p:cNvPr>
              <p:cNvSpPr>
                <a:spLocks noGrp="1" noRot="1" noChangeAspect="1" noMove="1" noResize="1" noEditPoints="1" noAdjustHandles="1" noChangeArrowheads="1" noChangeShapeType="1" noTextEdit="1"/>
              </p:cNvSpPr>
              <p:nvPr>
                <p:ph idx="1"/>
              </p:nvPr>
            </p:nvSpPr>
            <p:spPr>
              <a:xfrm>
                <a:off x="380331" y="1414783"/>
                <a:ext cx="10397207" cy="2126151"/>
              </a:xfrm>
              <a:blipFill>
                <a:blip r:embed="rId2"/>
                <a:stretch>
                  <a:fillRect t="-3725"/>
                </a:stretch>
              </a:blipFill>
            </p:spPr>
            <p:txBody>
              <a:bodyPr/>
              <a:lstStyle/>
              <a:p>
                <a:r>
                  <a:rPr lang="LID4096">
                    <a:noFill/>
                  </a:rPr>
                  <a:t> </a:t>
                </a:r>
              </a:p>
            </p:txBody>
          </p:sp>
        </mc:Fallback>
      </mc:AlternateContent>
      <p:sp>
        <p:nvSpPr>
          <p:cNvPr id="4" name="Date Placeholder 3">
            <a:extLst>
              <a:ext uri="{FF2B5EF4-FFF2-40B4-BE49-F238E27FC236}">
                <a16:creationId xmlns:a16="http://schemas.microsoft.com/office/drawing/2014/main" id="{0ECEABD5-A1B5-4504-96D8-581E072C3945}"/>
              </a:ext>
            </a:extLst>
          </p:cNvPr>
          <p:cNvSpPr>
            <a:spLocks noGrp="1"/>
          </p:cNvSpPr>
          <p:nvPr>
            <p:ph type="dt" sz="half" idx="10"/>
          </p:nvPr>
        </p:nvSpPr>
        <p:spPr/>
        <p:txBody>
          <a:bodyPr/>
          <a:lstStyle/>
          <a:p>
            <a:fld id="{E645AC39-0A36-4529-97D9-51E39D58F03C}" type="datetime1">
              <a:rPr lang="de-DE" smtClean="0"/>
              <a:t>12.05.2025</a:t>
            </a:fld>
            <a:endParaRPr lang="de-DE" dirty="0"/>
          </a:p>
        </p:txBody>
      </p:sp>
      <p:sp>
        <p:nvSpPr>
          <p:cNvPr id="5" name="Footer Placeholder 4">
            <a:extLst>
              <a:ext uri="{FF2B5EF4-FFF2-40B4-BE49-F238E27FC236}">
                <a16:creationId xmlns:a16="http://schemas.microsoft.com/office/drawing/2014/main" id="{487234C1-EDBD-45BB-A550-F8F814F4FBAE}"/>
              </a:ext>
            </a:extLst>
          </p:cNvPr>
          <p:cNvSpPr>
            <a:spLocks noGrp="1"/>
          </p:cNvSpPr>
          <p:nvPr>
            <p:ph type="ftr" sz="quarter" idx="11"/>
          </p:nvPr>
        </p:nvSpPr>
        <p:spPr>
          <a:xfrm>
            <a:off x="1222513" y="6335956"/>
            <a:ext cx="6420677" cy="365125"/>
          </a:xfrm>
        </p:spPr>
        <p:txBody>
          <a:bodyPr/>
          <a:lstStyle/>
          <a:p>
            <a:r>
              <a:rPr lang="en-US" dirty="0"/>
              <a:t>www.ihp-microelectronics.com | © IHP all rights reserved | PhD meeting</a:t>
            </a:r>
            <a:endParaRPr lang="de-DE" dirty="0"/>
          </a:p>
        </p:txBody>
      </p:sp>
      <p:sp>
        <p:nvSpPr>
          <p:cNvPr id="6" name="Slide Number Placeholder 5">
            <a:extLst>
              <a:ext uri="{FF2B5EF4-FFF2-40B4-BE49-F238E27FC236}">
                <a16:creationId xmlns:a16="http://schemas.microsoft.com/office/drawing/2014/main" id="{D5269008-3050-450A-84CC-7D12891AA014}"/>
              </a:ext>
            </a:extLst>
          </p:cNvPr>
          <p:cNvSpPr>
            <a:spLocks noGrp="1"/>
          </p:cNvSpPr>
          <p:nvPr>
            <p:ph type="sldNum" sz="quarter" idx="12"/>
          </p:nvPr>
        </p:nvSpPr>
        <p:spPr/>
        <p:txBody>
          <a:bodyPr/>
          <a:lstStyle/>
          <a:p>
            <a:fld id="{1A763691-5DD7-4303-8CE4-C698CA43CB3D}" type="slidenum">
              <a:rPr lang="de-DE" smtClean="0"/>
              <a:t>13</a:t>
            </a:fld>
            <a:endParaRPr lang="de-DE" dirty="0"/>
          </a:p>
        </p:txBody>
      </p:sp>
      <p:sp>
        <p:nvSpPr>
          <p:cNvPr id="8" name="Rectangle 7">
            <a:extLst>
              <a:ext uri="{FF2B5EF4-FFF2-40B4-BE49-F238E27FC236}">
                <a16:creationId xmlns:a16="http://schemas.microsoft.com/office/drawing/2014/main" id="{A1BE9123-A202-4BE7-B3E7-5E91F64C9B83}"/>
              </a:ext>
            </a:extLst>
          </p:cNvPr>
          <p:cNvSpPr/>
          <p:nvPr/>
        </p:nvSpPr>
        <p:spPr>
          <a:xfrm>
            <a:off x="310368" y="3324345"/>
            <a:ext cx="2852307" cy="1699992"/>
          </a:xfrm>
          <a:prstGeom prst="rect">
            <a:avLst/>
          </a:prstGeom>
          <a:solidFill>
            <a:schemeClr val="bg1">
              <a:lumMod val="75000"/>
            </a:schemeClr>
          </a:solidFill>
          <a:ln w="28575">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LID4096"/>
          </a:p>
        </p:txBody>
      </p:sp>
      <p:sp>
        <p:nvSpPr>
          <p:cNvPr id="9" name="Rectangle 8">
            <a:extLst>
              <a:ext uri="{FF2B5EF4-FFF2-40B4-BE49-F238E27FC236}">
                <a16:creationId xmlns:a16="http://schemas.microsoft.com/office/drawing/2014/main" id="{CC15A622-49B2-41A9-979E-A90794DD31AF}"/>
              </a:ext>
            </a:extLst>
          </p:cNvPr>
          <p:cNvSpPr/>
          <p:nvPr/>
        </p:nvSpPr>
        <p:spPr>
          <a:xfrm>
            <a:off x="479520" y="3638618"/>
            <a:ext cx="2532615" cy="1214278"/>
          </a:xfrm>
          <a:prstGeom prst="rect">
            <a:avLst/>
          </a:prstGeom>
          <a:solidFill>
            <a:schemeClr val="bg1">
              <a:lumMod val="85000"/>
            </a:schemeClr>
          </a:solidFill>
          <a:ln w="28575">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LID4096"/>
          </a:p>
        </p:txBody>
      </p:sp>
      <p:sp>
        <p:nvSpPr>
          <p:cNvPr id="10" name="Rectangle 9">
            <a:extLst>
              <a:ext uri="{FF2B5EF4-FFF2-40B4-BE49-F238E27FC236}">
                <a16:creationId xmlns:a16="http://schemas.microsoft.com/office/drawing/2014/main" id="{A2E74759-B470-498F-B8F1-F62F69C8C19F}"/>
              </a:ext>
            </a:extLst>
          </p:cNvPr>
          <p:cNvSpPr/>
          <p:nvPr/>
        </p:nvSpPr>
        <p:spPr>
          <a:xfrm>
            <a:off x="654419" y="3792315"/>
            <a:ext cx="814540" cy="668557"/>
          </a:xfrm>
          <a:prstGeom prst="rect">
            <a:avLst/>
          </a:prstGeom>
          <a:solidFill>
            <a:schemeClr val="bg2">
              <a:lumMod val="85000"/>
            </a:schemeClr>
          </a:solidFill>
          <a:ln w="28575">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4000" b="1" dirty="0">
                <a:solidFill>
                  <a:schemeClr val="tx2"/>
                </a:solidFill>
              </a:rPr>
              <a:t>   </a:t>
            </a:r>
            <a:r>
              <a:rPr lang="en-US" sz="2800" b="1" dirty="0">
                <a:solidFill>
                  <a:schemeClr val="tx2"/>
                </a:solidFill>
              </a:rPr>
              <a:t>L</a:t>
            </a:r>
            <a:endParaRPr lang="LID4096" b="1" dirty="0">
              <a:solidFill>
                <a:schemeClr val="tx2"/>
              </a:solidFill>
            </a:endParaRPr>
          </a:p>
        </p:txBody>
      </p:sp>
      <p:sp>
        <p:nvSpPr>
          <p:cNvPr id="11" name="Rectangle 10">
            <a:extLst>
              <a:ext uri="{FF2B5EF4-FFF2-40B4-BE49-F238E27FC236}">
                <a16:creationId xmlns:a16="http://schemas.microsoft.com/office/drawing/2014/main" id="{4D833418-19F1-4A03-A5C5-F0F52C1B3CD1}"/>
              </a:ext>
            </a:extLst>
          </p:cNvPr>
          <p:cNvSpPr/>
          <p:nvPr/>
        </p:nvSpPr>
        <p:spPr>
          <a:xfrm>
            <a:off x="1906287" y="3792315"/>
            <a:ext cx="897160" cy="673423"/>
          </a:xfrm>
          <a:prstGeom prst="rect">
            <a:avLst/>
          </a:prstGeom>
          <a:solidFill>
            <a:schemeClr val="bg2">
              <a:lumMod val="85000"/>
            </a:schemeClr>
          </a:solidFill>
          <a:ln w="28575">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400" b="1" dirty="0">
                <a:solidFill>
                  <a:schemeClr val="tx2"/>
                </a:solidFill>
              </a:rPr>
              <a:t>Low-Pass  filter</a:t>
            </a:r>
            <a:endParaRPr lang="LID4096" sz="1400" b="1" dirty="0">
              <a:solidFill>
                <a:schemeClr val="tx2"/>
              </a:solidFill>
            </a:endParaRPr>
          </a:p>
        </p:txBody>
      </p:sp>
      <p:sp>
        <p:nvSpPr>
          <p:cNvPr id="12" name="TextBox 11">
            <a:extLst>
              <a:ext uri="{FF2B5EF4-FFF2-40B4-BE49-F238E27FC236}">
                <a16:creationId xmlns:a16="http://schemas.microsoft.com/office/drawing/2014/main" id="{2789C802-D3E7-4F8D-9313-8DCFFFD58D7D}"/>
              </a:ext>
            </a:extLst>
          </p:cNvPr>
          <p:cNvSpPr txBox="1"/>
          <p:nvPr/>
        </p:nvSpPr>
        <p:spPr>
          <a:xfrm>
            <a:off x="479521" y="4483459"/>
            <a:ext cx="1426766" cy="338554"/>
          </a:xfrm>
          <a:prstGeom prst="rect">
            <a:avLst/>
          </a:prstGeom>
          <a:noFill/>
        </p:spPr>
        <p:txBody>
          <a:bodyPr wrap="square" rtlCol="0">
            <a:spAutoFit/>
          </a:bodyPr>
          <a:lstStyle/>
          <a:p>
            <a:r>
              <a:rPr lang="en-US" sz="1600" b="1" dirty="0">
                <a:solidFill>
                  <a:schemeClr val="tx2"/>
                </a:solidFill>
              </a:rPr>
              <a:t>Up-sampling</a:t>
            </a:r>
            <a:endParaRPr lang="LID4096" sz="1600" b="1" dirty="0">
              <a:solidFill>
                <a:schemeClr val="tx2"/>
              </a:solidFill>
            </a:endParaRPr>
          </a:p>
        </p:txBody>
      </p:sp>
      <p:sp>
        <p:nvSpPr>
          <p:cNvPr id="13" name="Arrow: Up 12">
            <a:extLst>
              <a:ext uri="{FF2B5EF4-FFF2-40B4-BE49-F238E27FC236}">
                <a16:creationId xmlns:a16="http://schemas.microsoft.com/office/drawing/2014/main" id="{B233B5CA-0304-4495-AE6F-2361167C4D97}"/>
              </a:ext>
            </a:extLst>
          </p:cNvPr>
          <p:cNvSpPr/>
          <p:nvPr/>
        </p:nvSpPr>
        <p:spPr>
          <a:xfrm>
            <a:off x="860607" y="3989419"/>
            <a:ext cx="174608" cy="305755"/>
          </a:xfrm>
          <a:prstGeom prst="upArrow">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4" name="Arrow: Right 13">
            <a:extLst>
              <a:ext uri="{FF2B5EF4-FFF2-40B4-BE49-F238E27FC236}">
                <a16:creationId xmlns:a16="http://schemas.microsoft.com/office/drawing/2014/main" id="{265D7E0B-5725-4D9C-8140-EFCC59730A55}"/>
              </a:ext>
            </a:extLst>
          </p:cNvPr>
          <p:cNvSpPr/>
          <p:nvPr/>
        </p:nvSpPr>
        <p:spPr>
          <a:xfrm>
            <a:off x="1468960" y="4062824"/>
            <a:ext cx="437327" cy="159835"/>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dirty="0"/>
          </a:p>
        </p:txBody>
      </p:sp>
      <p:sp>
        <p:nvSpPr>
          <p:cNvPr id="15" name="TextBox 14">
            <a:extLst>
              <a:ext uri="{FF2B5EF4-FFF2-40B4-BE49-F238E27FC236}">
                <a16:creationId xmlns:a16="http://schemas.microsoft.com/office/drawing/2014/main" id="{0A87EF3A-949D-4C2C-AC4B-E7B7F56042AD}"/>
              </a:ext>
            </a:extLst>
          </p:cNvPr>
          <p:cNvSpPr txBox="1"/>
          <p:nvPr/>
        </p:nvSpPr>
        <p:spPr>
          <a:xfrm>
            <a:off x="860607" y="3324345"/>
            <a:ext cx="3159835" cy="338554"/>
          </a:xfrm>
          <a:prstGeom prst="rect">
            <a:avLst/>
          </a:prstGeom>
          <a:noFill/>
        </p:spPr>
        <p:txBody>
          <a:bodyPr wrap="square" rtlCol="0">
            <a:spAutoFit/>
          </a:bodyPr>
          <a:lstStyle/>
          <a:p>
            <a:r>
              <a:rPr lang="en-US" sz="1600" b="1" dirty="0">
                <a:solidFill>
                  <a:schemeClr val="tx2"/>
                </a:solidFill>
              </a:rPr>
              <a:t>Polyphase FIR filter</a:t>
            </a:r>
            <a:endParaRPr lang="LID4096" sz="1600" b="1" dirty="0">
              <a:solidFill>
                <a:schemeClr val="tx2"/>
              </a:solidFill>
            </a:endParaRPr>
          </a:p>
        </p:txBody>
      </p:sp>
      <p:sp>
        <p:nvSpPr>
          <p:cNvPr id="17" name="Rectangle 16">
            <a:extLst>
              <a:ext uri="{FF2B5EF4-FFF2-40B4-BE49-F238E27FC236}">
                <a16:creationId xmlns:a16="http://schemas.microsoft.com/office/drawing/2014/main" id="{7E92E2ED-36A9-4326-B56C-2B205CD742CB}"/>
              </a:ext>
            </a:extLst>
          </p:cNvPr>
          <p:cNvSpPr/>
          <p:nvPr/>
        </p:nvSpPr>
        <p:spPr>
          <a:xfrm>
            <a:off x="1035215" y="5588680"/>
            <a:ext cx="1364385" cy="598110"/>
          </a:xfrm>
          <a:prstGeom prst="rect">
            <a:avLst/>
          </a:prstGeom>
          <a:solidFill>
            <a:schemeClr val="bg1"/>
          </a:solidFill>
          <a:ln w="28575">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b="1" dirty="0">
                <a:solidFill>
                  <a:schemeClr val="tx1"/>
                </a:solidFill>
              </a:rPr>
              <a:t>Multi-rate </a:t>
            </a:r>
          </a:p>
          <a:p>
            <a:pPr algn="ctr"/>
            <a:r>
              <a:rPr lang="en-US" sz="1600" b="1" dirty="0">
                <a:solidFill>
                  <a:schemeClr val="tx1"/>
                </a:solidFill>
              </a:rPr>
              <a:t>FIR filter</a:t>
            </a:r>
            <a:endParaRPr lang="LID4096" sz="1600" b="1" dirty="0">
              <a:solidFill>
                <a:schemeClr val="tx1"/>
              </a:solidFill>
            </a:endParaRPr>
          </a:p>
        </p:txBody>
      </p:sp>
      <p:pic>
        <p:nvPicPr>
          <p:cNvPr id="2" name="Picture 1">
            <a:extLst>
              <a:ext uri="{FF2B5EF4-FFF2-40B4-BE49-F238E27FC236}">
                <a16:creationId xmlns:a16="http://schemas.microsoft.com/office/drawing/2014/main" id="{8D76C9E7-2D4A-40D1-9929-497C37BA218F}"/>
              </a:ext>
            </a:extLst>
          </p:cNvPr>
          <p:cNvPicPr>
            <a:picLocks noChangeAspect="1"/>
          </p:cNvPicPr>
          <p:nvPr/>
        </p:nvPicPr>
        <p:blipFill>
          <a:blip r:embed="rId3"/>
          <a:stretch>
            <a:fillRect/>
          </a:stretch>
        </p:blipFill>
        <p:spPr>
          <a:xfrm>
            <a:off x="4205775" y="3299417"/>
            <a:ext cx="6616569" cy="2081110"/>
          </a:xfrm>
          <a:prstGeom prst="rect">
            <a:avLst/>
          </a:prstGeom>
        </p:spPr>
      </p:pic>
      <p:sp>
        <p:nvSpPr>
          <p:cNvPr id="18" name="Rectangle: Rounded Corners 17">
            <a:extLst>
              <a:ext uri="{FF2B5EF4-FFF2-40B4-BE49-F238E27FC236}">
                <a16:creationId xmlns:a16="http://schemas.microsoft.com/office/drawing/2014/main" id="{2C51A822-0DB2-43D5-84C8-EE7F312E9C59}"/>
              </a:ext>
            </a:extLst>
          </p:cNvPr>
          <p:cNvSpPr/>
          <p:nvPr/>
        </p:nvSpPr>
        <p:spPr>
          <a:xfrm>
            <a:off x="3896699" y="3254375"/>
            <a:ext cx="7260085" cy="2334305"/>
          </a:xfrm>
          <a:prstGeom prst="roundRect">
            <a:avLst/>
          </a:prstGeom>
          <a:noFill/>
          <a:ln w="38100">
            <a:solidFill>
              <a:schemeClr val="bg2">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CBB23C83-648C-4A96-B210-BA0595D99700}"/>
                  </a:ext>
                </a:extLst>
              </p:cNvPr>
              <p:cNvSpPr txBox="1">
                <a:spLocks/>
              </p:cNvSpPr>
              <p:nvPr/>
            </p:nvSpPr>
            <p:spPr>
              <a:xfrm>
                <a:off x="3570772" y="5695487"/>
                <a:ext cx="7101991" cy="627940"/>
              </a:xfrm>
              <a:prstGeom prst="rect">
                <a:avLst/>
              </a:prstGeom>
            </p:spPr>
            <p:txBody>
              <a:bodyPr vert="horz" lIns="91440" tIns="45720" rIns="91440" bIns="45720" rtlCol="0">
                <a:normAutofit fontScale="92500" lnSpcReduction="20000"/>
              </a:bodyPr>
              <a:lstStyle>
                <a:lvl1pPr marL="361950" indent="-361950" algn="l" defTabSz="914400" rtl="0" eaLnBrk="1" latinLnBrk="0" hangingPunct="1">
                  <a:lnSpc>
                    <a:spcPct val="90000"/>
                  </a:lnSpc>
                  <a:spcBef>
                    <a:spcPts val="1000"/>
                  </a:spcBef>
                  <a:buSzPct val="80000"/>
                  <a:buFontTx/>
                  <a:buBlip>
                    <a:blip r:embed="rId4"/>
                  </a:buBlip>
                  <a:defRPr sz="2000" kern="1200">
                    <a:solidFill>
                      <a:schemeClr val="tx2"/>
                    </a:solidFill>
                    <a:latin typeface="+mn-lt"/>
                    <a:ea typeface="+mn-ea"/>
                    <a:cs typeface="+mn-cs"/>
                  </a:defRPr>
                </a:lvl1pPr>
                <a:lvl2pPr marL="801688" indent="-344488" algn="l" defTabSz="914400" rtl="0" eaLnBrk="1" latinLnBrk="0" hangingPunct="1">
                  <a:lnSpc>
                    <a:spcPct val="90000"/>
                  </a:lnSpc>
                  <a:spcBef>
                    <a:spcPts val="500"/>
                  </a:spcBef>
                  <a:buSzPct val="80000"/>
                  <a:buFontTx/>
                  <a:buBlip>
                    <a:blip r:embed="rId4"/>
                  </a:buBlip>
                  <a:defRPr sz="1800" kern="1200">
                    <a:solidFill>
                      <a:schemeClr val="tx2"/>
                    </a:solidFill>
                    <a:latin typeface="+mn-lt"/>
                    <a:ea typeface="+mn-ea"/>
                    <a:cs typeface="+mn-cs"/>
                  </a:defRPr>
                </a:lvl2pPr>
                <a:lvl3pPr marL="1162050" indent="-247650" algn="l" defTabSz="914400" rtl="0" eaLnBrk="1" latinLnBrk="0" hangingPunct="1">
                  <a:lnSpc>
                    <a:spcPct val="90000"/>
                  </a:lnSpc>
                  <a:spcBef>
                    <a:spcPts val="500"/>
                  </a:spcBef>
                  <a:buSzPct val="80000"/>
                  <a:buFontTx/>
                  <a:buBlip>
                    <a:blip r:embed="rId4"/>
                  </a:buBlip>
                  <a:defRPr sz="1600" kern="1200">
                    <a:solidFill>
                      <a:schemeClr val="tx2"/>
                    </a:solidFill>
                    <a:latin typeface="+mn-lt"/>
                    <a:ea typeface="+mn-ea"/>
                    <a:cs typeface="+mn-cs"/>
                  </a:defRPr>
                </a:lvl3pPr>
                <a:lvl4pPr marL="1612900" indent="-241300" algn="l" defTabSz="914400" rtl="0" eaLnBrk="1" latinLnBrk="0" hangingPunct="1">
                  <a:lnSpc>
                    <a:spcPct val="90000"/>
                  </a:lnSpc>
                  <a:spcBef>
                    <a:spcPts val="500"/>
                  </a:spcBef>
                  <a:buSzPct val="80000"/>
                  <a:buFontTx/>
                  <a:buBlip>
                    <a:blip r:embed="rId4"/>
                  </a:buBlip>
                  <a:defRPr sz="1400" kern="1200">
                    <a:solidFill>
                      <a:schemeClr val="tx2"/>
                    </a:solidFill>
                    <a:latin typeface="+mn-lt"/>
                    <a:ea typeface="+mn-ea"/>
                    <a:cs typeface="+mn-cs"/>
                  </a:defRPr>
                </a:lvl4pPr>
                <a:lvl5pPr marL="2149475" indent="-320675" algn="l" defTabSz="914400" rtl="0" eaLnBrk="1" latinLnBrk="0" hangingPunct="1">
                  <a:lnSpc>
                    <a:spcPct val="90000"/>
                  </a:lnSpc>
                  <a:spcBef>
                    <a:spcPts val="500"/>
                  </a:spcBef>
                  <a:buSzPct val="80000"/>
                  <a:buFontTx/>
                  <a:buBlip>
                    <a:blip r:embed="rId4"/>
                  </a:buBlip>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solidFill>
                      <a:schemeClr val="accent1"/>
                    </a:solidFill>
                  </a:rPr>
                  <a:t>The output of the Polyphase filter is: </a:t>
                </a:r>
              </a:p>
              <a:p>
                <a:pPr marL="0" indent="0">
                  <a:buNone/>
                </a:pPr>
                <a:r>
                  <a:rPr lang="en-US" sz="1800" dirty="0">
                    <a:solidFill>
                      <a:schemeClr val="accent1"/>
                    </a:solidFill>
                  </a:rPr>
                  <a:t>     y[n]</a:t>
                </a:r>
                <a14:m>
                  <m:oMath xmlns:m="http://schemas.openxmlformats.org/officeDocument/2006/math">
                    <m:r>
                      <a:rPr lang="pt-BR" sz="1800" i="1">
                        <a:solidFill>
                          <a:schemeClr val="accent1"/>
                        </a:solidFill>
                        <a:latin typeface="Cambria Math" panose="02040503050406030204" pitchFamily="18" charset="0"/>
                      </a:rPr>
                      <m:t>=</m:t>
                    </m:r>
                    <m:nary>
                      <m:naryPr>
                        <m:chr m:val="∑"/>
                        <m:ctrlPr>
                          <a:rPr lang="pt-BR" sz="1800" i="1">
                            <a:solidFill>
                              <a:schemeClr val="accent1"/>
                            </a:solidFill>
                            <a:latin typeface="Cambria Math" panose="02040503050406030204" pitchFamily="18" charset="0"/>
                          </a:rPr>
                        </m:ctrlPr>
                      </m:naryPr>
                      <m:sub>
                        <m:r>
                          <m:rPr>
                            <m:brk m:alnAt="23"/>
                          </m:rPr>
                          <a:rPr lang="en-US" sz="1800" i="1">
                            <a:solidFill>
                              <a:schemeClr val="accent1"/>
                            </a:solidFill>
                            <a:latin typeface="Cambria Math" panose="02040503050406030204" pitchFamily="18" charset="0"/>
                          </a:rPr>
                          <m:t>𝑖</m:t>
                        </m:r>
                        <m:r>
                          <a:rPr lang="pt-BR" sz="1800" i="1">
                            <a:solidFill>
                              <a:schemeClr val="accent1"/>
                            </a:solidFill>
                            <a:latin typeface="Cambria Math" panose="02040503050406030204" pitchFamily="18" charset="0"/>
                          </a:rPr>
                          <m:t>=</m:t>
                        </m:r>
                        <m:r>
                          <a:rPr lang="en-US" sz="1800" i="1">
                            <a:solidFill>
                              <a:schemeClr val="accent1"/>
                            </a:solidFill>
                            <a:latin typeface="Cambria Math" panose="02040503050406030204" pitchFamily="18" charset="0"/>
                          </a:rPr>
                          <m:t>0</m:t>
                        </m:r>
                      </m:sub>
                      <m:sup>
                        <m:r>
                          <a:rPr lang="en-US" sz="1800" i="1">
                            <a:solidFill>
                              <a:schemeClr val="accent1"/>
                            </a:solidFill>
                            <a:latin typeface="Cambria Math" panose="02040503050406030204" pitchFamily="18" charset="0"/>
                          </a:rPr>
                          <m:t>𝑁</m:t>
                        </m:r>
                      </m:sup>
                      <m:e>
                        <m:sSub>
                          <m:sSubPr>
                            <m:ctrlPr>
                              <a:rPr lang="pt-BR" sz="1800" i="1">
                                <a:solidFill>
                                  <a:schemeClr val="accent1"/>
                                </a:solidFill>
                                <a:latin typeface="Cambria Math" panose="02040503050406030204" pitchFamily="18" charset="0"/>
                              </a:rPr>
                            </m:ctrlPr>
                          </m:sSubPr>
                          <m:e>
                            <m:r>
                              <a:rPr lang="en-US" sz="1800" i="1">
                                <a:solidFill>
                                  <a:schemeClr val="accent1"/>
                                </a:solidFill>
                                <a:latin typeface="Cambria Math" panose="02040503050406030204" pitchFamily="18" charset="0"/>
                              </a:rPr>
                              <m:t>h</m:t>
                            </m:r>
                          </m:e>
                          <m:sub>
                            <m:r>
                              <a:rPr lang="en-US" sz="1800" i="1">
                                <a:solidFill>
                                  <a:schemeClr val="accent1"/>
                                </a:solidFill>
                                <a:latin typeface="Cambria Math" panose="02040503050406030204" pitchFamily="18" charset="0"/>
                              </a:rPr>
                              <m:t>𝑖</m:t>
                            </m:r>
                          </m:sub>
                        </m:sSub>
                        <m:r>
                          <a:rPr lang="en-US" sz="1800" i="1">
                            <a:solidFill>
                              <a:schemeClr val="accent1"/>
                            </a:solidFill>
                            <a:latin typeface="Cambria Math" panose="02040503050406030204" pitchFamily="18" charset="0"/>
                          </a:rPr>
                          <m:t> ·</m:t>
                        </m:r>
                      </m:e>
                    </m:nary>
                    <m:r>
                      <a:rPr lang="en-US" sz="1800" i="1">
                        <a:solidFill>
                          <a:schemeClr val="accent1"/>
                        </a:solidFill>
                        <a:latin typeface="Cambria Math" panose="02040503050406030204" pitchFamily="18" charset="0"/>
                      </a:rPr>
                      <m:t> </m:t>
                    </m:r>
                    <m:r>
                      <a:rPr lang="en-US" sz="1800" i="1">
                        <a:solidFill>
                          <a:schemeClr val="accent1"/>
                        </a:solidFill>
                        <a:latin typeface="Cambria Math" panose="02040503050406030204" pitchFamily="18" charset="0"/>
                      </a:rPr>
                      <m:t>𝑥</m:t>
                    </m:r>
                    <m:r>
                      <a:rPr lang="en-US" sz="1800" i="1">
                        <a:solidFill>
                          <a:schemeClr val="accent1"/>
                        </a:solidFill>
                        <a:latin typeface="Cambria Math" panose="02040503050406030204" pitchFamily="18" charset="0"/>
                      </a:rPr>
                      <m:t>[</m:t>
                    </m:r>
                    <m:r>
                      <a:rPr lang="en-US" sz="1800" i="1">
                        <a:solidFill>
                          <a:schemeClr val="accent1"/>
                        </a:solidFill>
                        <a:latin typeface="Cambria Math" panose="02040503050406030204" pitchFamily="18" charset="0"/>
                      </a:rPr>
                      <m:t>𝑛</m:t>
                    </m:r>
                    <m:r>
                      <a:rPr lang="en-US" sz="1800" i="1">
                        <a:solidFill>
                          <a:schemeClr val="accent1"/>
                        </a:solidFill>
                        <a:latin typeface="Cambria Math" panose="02040503050406030204" pitchFamily="18" charset="0"/>
                      </a:rPr>
                      <m:t>−</m:t>
                    </m:r>
                    <m:r>
                      <a:rPr lang="en-US" sz="1800" b="0" i="1" smtClean="0">
                        <a:solidFill>
                          <a:schemeClr val="accent1"/>
                        </a:solidFill>
                        <a:latin typeface="Cambria Math" panose="02040503050406030204" pitchFamily="18" charset="0"/>
                      </a:rPr>
                      <m:t>𝐿</m:t>
                    </m:r>
                    <m:r>
                      <a:rPr lang="en-US" sz="1800" i="1">
                        <a:solidFill>
                          <a:schemeClr val="accent1"/>
                        </a:solidFill>
                        <a:latin typeface="Cambria Math" panose="02040503050406030204" pitchFamily="18" charset="0"/>
                      </a:rPr>
                      <m:t>𝑖</m:t>
                    </m:r>
                    <m:r>
                      <a:rPr lang="en-US" sz="1800" i="1">
                        <a:solidFill>
                          <a:schemeClr val="accent1"/>
                        </a:solidFill>
                        <a:latin typeface="Cambria Math" panose="02040503050406030204" pitchFamily="18" charset="0"/>
                      </a:rPr>
                      <m:t>]</m:t>
                    </m:r>
                  </m:oMath>
                </a14:m>
                <a:r>
                  <a:rPr lang="en-US" dirty="0">
                    <a:solidFill>
                      <a:schemeClr val="accent1"/>
                    </a:solidFill>
                  </a:rPr>
                  <a:t> , </a:t>
                </a:r>
                <a:r>
                  <a:rPr lang="en-US" sz="1700" dirty="0">
                    <a:solidFill>
                      <a:schemeClr val="accent1"/>
                    </a:solidFill>
                  </a:rPr>
                  <a:t>where L is the up-sampling factor. </a:t>
                </a:r>
                <a:endParaRPr lang="LID4096" dirty="0">
                  <a:solidFill>
                    <a:schemeClr val="accent1"/>
                  </a:solidFill>
                </a:endParaRPr>
              </a:p>
            </p:txBody>
          </p:sp>
        </mc:Choice>
        <mc:Fallback xmlns="">
          <p:sp>
            <p:nvSpPr>
              <p:cNvPr id="21" name="Content Placeholder 2">
                <a:extLst>
                  <a:ext uri="{FF2B5EF4-FFF2-40B4-BE49-F238E27FC236}">
                    <a16:creationId xmlns:a16="http://schemas.microsoft.com/office/drawing/2014/main" id="{CBB23C83-648C-4A96-B210-BA0595D99700}"/>
                  </a:ext>
                </a:extLst>
              </p:cNvPr>
              <p:cNvSpPr txBox="1">
                <a:spLocks noRot="1" noChangeAspect="1" noMove="1" noResize="1" noEditPoints="1" noAdjustHandles="1" noChangeArrowheads="1" noChangeShapeType="1" noTextEdit="1"/>
              </p:cNvSpPr>
              <p:nvPr/>
            </p:nvSpPr>
            <p:spPr>
              <a:xfrm>
                <a:off x="3570772" y="5695487"/>
                <a:ext cx="7101991" cy="627940"/>
              </a:xfrm>
              <a:prstGeom prst="rect">
                <a:avLst/>
              </a:prstGeom>
              <a:blipFill>
                <a:blip r:embed="rId5"/>
                <a:stretch>
                  <a:fillRect t="-22330" b="-96117"/>
                </a:stretch>
              </a:blipFill>
            </p:spPr>
            <p:txBody>
              <a:bodyPr/>
              <a:lstStyle/>
              <a:p>
                <a:r>
                  <a:rPr lang="LID4096">
                    <a:noFill/>
                  </a:rPr>
                  <a:t> </a:t>
                </a:r>
              </a:p>
            </p:txBody>
          </p:sp>
        </mc:Fallback>
      </mc:AlternateContent>
      <p:sp>
        <p:nvSpPr>
          <p:cNvPr id="22" name="Rectangle 21">
            <a:extLst>
              <a:ext uri="{FF2B5EF4-FFF2-40B4-BE49-F238E27FC236}">
                <a16:creationId xmlns:a16="http://schemas.microsoft.com/office/drawing/2014/main" id="{21A69159-115E-4844-8962-B599233217FD}"/>
              </a:ext>
            </a:extLst>
          </p:cNvPr>
          <p:cNvSpPr/>
          <p:nvPr/>
        </p:nvSpPr>
        <p:spPr>
          <a:xfrm>
            <a:off x="10575130" y="5015796"/>
            <a:ext cx="97633" cy="946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dirty="0">
                <a:solidFill>
                  <a:schemeClr val="accent1"/>
                </a:solidFill>
              </a:rPr>
              <a:t>n</a:t>
            </a:r>
            <a:endParaRPr lang="LID4096" b="1" dirty="0">
              <a:solidFill>
                <a:schemeClr val="accent1"/>
              </a:solidFill>
            </a:endParaRPr>
          </a:p>
        </p:txBody>
      </p:sp>
      <p:cxnSp>
        <p:nvCxnSpPr>
          <p:cNvPr id="24" name="Straight Arrow Connector 23">
            <a:extLst>
              <a:ext uri="{FF2B5EF4-FFF2-40B4-BE49-F238E27FC236}">
                <a16:creationId xmlns:a16="http://schemas.microsoft.com/office/drawing/2014/main" id="{21C060BA-D0C0-439A-BC81-4069B9497929}"/>
              </a:ext>
            </a:extLst>
          </p:cNvPr>
          <p:cNvCxnSpPr>
            <a:cxnSpLocks/>
          </p:cNvCxnSpPr>
          <p:nvPr/>
        </p:nvCxnSpPr>
        <p:spPr>
          <a:xfrm flipV="1">
            <a:off x="7404847" y="4588931"/>
            <a:ext cx="0" cy="233082"/>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Straight Arrow Connector 27">
            <a:extLst>
              <a:ext uri="{FF2B5EF4-FFF2-40B4-BE49-F238E27FC236}">
                <a16:creationId xmlns:a16="http://schemas.microsoft.com/office/drawing/2014/main" id="{B1381F01-B11C-4C38-BBD6-8FA8C73F1054}"/>
              </a:ext>
            </a:extLst>
          </p:cNvPr>
          <p:cNvCxnSpPr>
            <a:cxnSpLocks/>
          </p:cNvCxnSpPr>
          <p:nvPr/>
        </p:nvCxnSpPr>
        <p:spPr>
          <a:xfrm flipV="1">
            <a:off x="9690847" y="4619814"/>
            <a:ext cx="0" cy="233082"/>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7" name="Title 1">
            <a:extLst>
              <a:ext uri="{FF2B5EF4-FFF2-40B4-BE49-F238E27FC236}">
                <a16:creationId xmlns:a16="http://schemas.microsoft.com/office/drawing/2014/main" id="{E6798394-3430-46C6-98E9-323BC7DA2D73}"/>
              </a:ext>
            </a:extLst>
          </p:cNvPr>
          <p:cNvSpPr>
            <a:spLocks noGrp="1"/>
          </p:cNvSpPr>
          <p:nvPr>
            <p:ph type="title"/>
          </p:nvPr>
        </p:nvSpPr>
        <p:spPr>
          <a:xfrm>
            <a:off x="261938" y="320675"/>
            <a:ext cx="10515600" cy="995363"/>
          </a:xfrm>
        </p:spPr>
        <p:txBody>
          <a:bodyPr/>
          <a:lstStyle/>
          <a:p>
            <a:r>
              <a:rPr lang="en-US" dirty="0"/>
              <a:t>Filter(s) design  cont’d.</a:t>
            </a:r>
            <a:endParaRPr lang="LID4096" dirty="0"/>
          </a:p>
        </p:txBody>
      </p:sp>
      <p:sp>
        <p:nvSpPr>
          <p:cNvPr id="20" name="Arrow: Right 19">
            <a:extLst>
              <a:ext uri="{FF2B5EF4-FFF2-40B4-BE49-F238E27FC236}">
                <a16:creationId xmlns:a16="http://schemas.microsoft.com/office/drawing/2014/main" id="{479E5C23-27FE-4A09-A72B-6621DFACD124}"/>
              </a:ext>
            </a:extLst>
          </p:cNvPr>
          <p:cNvSpPr/>
          <p:nvPr/>
        </p:nvSpPr>
        <p:spPr>
          <a:xfrm>
            <a:off x="3267946" y="4089562"/>
            <a:ext cx="488054" cy="311777"/>
          </a:xfrm>
          <a:prstGeom prst="rightArrow">
            <a:avLst/>
          </a:prstGeom>
          <a:solidFill>
            <a:schemeClr val="bg2">
              <a:lumMod val="65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751421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0E2067-3FF4-46E3-A832-34CBD5CF7C93}"/>
              </a:ext>
            </a:extLst>
          </p:cNvPr>
          <p:cNvSpPr>
            <a:spLocks noGrp="1"/>
          </p:cNvSpPr>
          <p:nvPr>
            <p:ph idx="1"/>
          </p:nvPr>
        </p:nvSpPr>
        <p:spPr>
          <a:xfrm>
            <a:off x="261424" y="1520824"/>
            <a:ext cx="10515600" cy="4646893"/>
          </a:xfrm>
        </p:spPr>
        <p:txBody>
          <a:bodyPr>
            <a:normAutofit/>
          </a:bodyPr>
          <a:lstStyle/>
          <a:p>
            <a:r>
              <a:rPr lang="en-US" sz="1800" dirty="0">
                <a:solidFill>
                  <a:schemeClr val="tx1"/>
                </a:solidFill>
              </a:rPr>
              <a:t>Since the baseband processor will be implemented within NTN vehicles, the latter will be subject to ionizing particles in space.</a:t>
            </a:r>
          </a:p>
          <a:p>
            <a:endParaRPr lang="en-US" sz="1800" dirty="0">
              <a:solidFill>
                <a:schemeClr val="tx1"/>
              </a:solidFill>
            </a:endParaRPr>
          </a:p>
          <a:p>
            <a:r>
              <a:rPr lang="en-US" sz="1800" dirty="0">
                <a:solidFill>
                  <a:schemeClr val="tx1"/>
                </a:solidFill>
              </a:rPr>
              <a:t>These high-energy particles (alpha particles, heavy ions, neutrons, etc.) are responsible for the most critical radiation-induced effects, like Single Event Upsets (SEUs) and Single Event Transients (SETs).</a:t>
            </a:r>
          </a:p>
          <a:p>
            <a:endParaRPr lang="en-US" sz="1800" dirty="0">
              <a:solidFill>
                <a:schemeClr val="tx1"/>
              </a:solidFill>
            </a:endParaRPr>
          </a:p>
          <a:p>
            <a:r>
              <a:rPr lang="en-US" sz="1800" dirty="0">
                <a:solidFill>
                  <a:schemeClr val="tx1"/>
                </a:solidFill>
              </a:rPr>
              <a:t>In order to assess the sensitivity of each functional block to soft errors, a fault-injection analysis is required to evaluate the radiation hardness of the baseband design.</a:t>
            </a:r>
          </a:p>
          <a:p>
            <a:pPr lvl="1"/>
            <a:endParaRPr lang="en-US" sz="1600" dirty="0">
              <a:solidFill>
                <a:schemeClr val="tx1"/>
              </a:solidFill>
            </a:endParaRPr>
          </a:p>
          <a:p>
            <a:r>
              <a:rPr lang="en-US" sz="1800" dirty="0">
                <a:solidFill>
                  <a:schemeClr val="tx1"/>
                </a:solidFill>
              </a:rPr>
              <a:t>Since the target hardware for the implementation is an FPGA, the fault analisys is carrier out at the RTL level ,using two commercial fault injecting tool :</a:t>
            </a:r>
          </a:p>
          <a:p>
            <a:pPr lvl="1">
              <a:buFont typeface="Arial" panose="020B0604020202020204" pitchFamily="34" charset="0"/>
              <a:buChar char="•"/>
            </a:pPr>
            <a:endParaRPr lang="en-US" sz="1600" dirty="0">
              <a:solidFill>
                <a:schemeClr val="tx1"/>
              </a:solidFill>
            </a:endParaRPr>
          </a:p>
          <a:p>
            <a:pPr lvl="1">
              <a:buFont typeface="Wingdings" panose="05000000000000000000" pitchFamily="2" charset="2"/>
              <a:buChar char="§"/>
            </a:pPr>
            <a:r>
              <a:rPr lang="en-US" sz="1600" dirty="0">
                <a:solidFill>
                  <a:schemeClr val="tx1"/>
                </a:solidFill>
              </a:rPr>
              <a:t> Cadence Incisive Functional Safety Simulator (IFSS) for the functional blocks.</a:t>
            </a:r>
          </a:p>
          <a:p>
            <a:pPr lvl="1">
              <a:buFont typeface="Wingdings" panose="05000000000000000000" pitchFamily="2" charset="2"/>
              <a:buChar char="§"/>
            </a:pPr>
            <a:r>
              <a:rPr lang="en-US" sz="1600" dirty="0">
                <a:solidFill>
                  <a:schemeClr val="tx1"/>
                </a:solidFill>
              </a:rPr>
              <a:t> Xilinx SEM IP tool for the configuration memory of the FPGA.</a:t>
            </a:r>
          </a:p>
        </p:txBody>
      </p:sp>
      <p:sp>
        <p:nvSpPr>
          <p:cNvPr id="4" name="Date Placeholder 3">
            <a:extLst>
              <a:ext uri="{FF2B5EF4-FFF2-40B4-BE49-F238E27FC236}">
                <a16:creationId xmlns:a16="http://schemas.microsoft.com/office/drawing/2014/main" id="{A099E7C6-8F0E-498D-BAFE-B9A82B0E6009}"/>
              </a:ext>
            </a:extLst>
          </p:cNvPr>
          <p:cNvSpPr>
            <a:spLocks noGrp="1"/>
          </p:cNvSpPr>
          <p:nvPr>
            <p:ph type="dt" sz="half" idx="10"/>
          </p:nvPr>
        </p:nvSpPr>
        <p:spPr/>
        <p:txBody>
          <a:bodyPr/>
          <a:lstStyle/>
          <a:p>
            <a:fld id="{E645AC39-0A36-4529-97D9-51E39D58F03C}" type="datetime1">
              <a:rPr lang="de-DE" smtClean="0"/>
              <a:t>12.05.2025</a:t>
            </a:fld>
            <a:endParaRPr lang="de-DE" dirty="0"/>
          </a:p>
        </p:txBody>
      </p:sp>
      <p:sp>
        <p:nvSpPr>
          <p:cNvPr id="5" name="Footer Placeholder 4">
            <a:extLst>
              <a:ext uri="{FF2B5EF4-FFF2-40B4-BE49-F238E27FC236}">
                <a16:creationId xmlns:a16="http://schemas.microsoft.com/office/drawing/2014/main" id="{2EA992F5-76C2-4576-9912-F5E125BA7649}"/>
              </a:ext>
            </a:extLst>
          </p:cNvPr>
          <p:cNvSpPr>
            <a:spLocks noGrp="1"/>
          </p:cNvSpPr>
          <p:nvPr>
            <p:ph type="ftr" sz="quarter" idx="11"/>
          </p:nvPr>
        </p:nvSpPr>
        <p:spPr/>
        <p:txBody>
          <a:bodyPr/>
          <a:lstStyle/>
          <a:p>
            <a:r>
              <a:rPr lang="en-US" dirty="0"/>
              <a:t>www.ihp-microelectronics.com | © IHP all rights reserved | PhD meeting</a:t>
            </a:r>
            <a:endParaRPr lang="de-DE" dirty="0"/>
          </a:p>
        </p:txBody>
      </p:sp>
      <p:sp>
        <p:nvSpPr>
          <p:cNvPr id="6" name="Slide Number Placeholder 5">
            <a:extLst>
              <a:ext uri="{FF2B5EF4-FFF2-40B4-BE49-F238E27FC236}">
                <a16:creationId xmlns:a16="http://schemas.microsoft.com/office/drawing/2014/main" id="{AAA0630C-B540-409F-9389-27AAFB8ED555}"/>
              </a:ext>
            </a:extLst>
          </p:cNvPr>
          <p:cNvSpPr>
            <a:spLocks noGrp="1"/>
          </p:cNvSpPr>
          <p:nvPr>
            <p:ph type="sldNum" sz="quarter" idx="12"/>
          </p:nvPr>
        </p:nvSpPr>
        <p:spPr/>
        <p:txBody>
          <a:bodyPr/>
          <a:lstStyle/>
          <a:p>
            <a:fld id="{1A763691-5DD7-4303-8CE4-C698CA43CB3D}" type="slidenum">
              <a:rPr lang="de-DE" smtClean="0"/>
              <a:t>14</a:t>
            </a:fld>
            <a:endParaRPr lang="de-DE" dirty="0"/>
          </a:p>
        </p:txBody>
      </p:sp>
      <p:sp>
        <p:nvSpPr>
          <p:cNvPr id="8" name="Title 7">
            <a:extLst>
              <a:ext uri="{FF2B5EF4-FFF2-40B4-BE49-F238E27FC236}">
                <a16:creationId xmlns:a16="http://schemas.microsoft.com/office/drawing/2014/main" id="{13420495-2BF5-4462-AF80-30E2EFA08037}"/>
              </a:ext>
            </a:extLst>
          </p:cNvPr>
          <p:cNvSpPr>
            <a:spLocks noGrp="1"/>
          </p:cNvSpPr>
          <p:nvPr>
            <p:ph type="title"/>
          </p:nvPr>
        </p:nvSpPr>
        <p:spPr/>
        <p:txBody>
          <a:bodyPr/>
          <a:lstStyle/>
          <a:p>
            <a:r>
              <a:rPr lang="en-US" dirty="0"/>
              <a:t>Ionizing particles –  A rad-hard story</a:t>
            </a:r>
            <a:endParaRPr lang="LID4096" dirty="0"/>
          </a:p>
        </p:txBody>
      </p:sp>
    </p:spTree>
    <p:extLst>
      <p:ext uri="{BB962C8B-B14F-4D97-AF65-F5344CB8AC3E}">
        <p14:creationId xmlns:p14="http://schemas.microsoft.com/office/powerpoint/2010/main" val="14502539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5CC28-26A7-4959-90DB-198BA4A3B78A}"/>
              </a:ext>
            </a:extLst>
          </p:cNvPr>
          <p:cNvSpPr>
            <a:spLocks noGrp="1"/>
          </p:cNvSpPr>
          <p:nvPr>
            <p:ph type="title"/>
          </p:nvPr>
        </p:nvSpPr>
        <p:spPr/>
        <p:txBody>
          <a:bodyPr/>
          <a:lstStyle/>
          <a:p>
            <a:r>
              <a:rPr lang="en-US" dirty="0"/>
              <a:t>Simulation results</a:t>
            </a:r>
            <a:endParaRPr lang="LID4096" dirty="0"/>
          </a:p>
        </p:txBody>
      </p:sp>
      <p:sp>
        <p:nvSpPr>
          <p:cNvPr id="7" name="Content Placeholder 6">
            <a:extLst>
              <a:ext uri="{FF2B5EF4-FFF2-40B4-BE49-F238E27FC236}">
                <a16:creationId xmlns:a16="http://schemas.microsoft.com/office/drawing/2014/main" id="{A6E489B5-C052-4236-9FC7-78556E047BB0}"/>
              </a:ext>
            </a:extLst>
          </p:cNvPr>
          <p:cNvSpPr>
            <a:spLocks noGrp="1"/>
          </p:cNvSpPr>
          <p:nvPr>
            <p:ph idx="1"/>
          </p:nvPr>
        </p:nvSpPr>
        <p:spPr/>
        <p:txBody>
          <a:bodyPr/>
          <a:lstStyle/>
          <a:p>
            <a:r>
              <a:rPr lang="en-US" b="1" dirty="0">
                <a:solidFill>
                  <a:schemeClr val="tx1"/>
                </a:solidFill>
              </a:rPr>
              <a:t>Comparison of a flawless simulation (top) and a faulty simulation (bottom) performed on the same functional block.</a:t>
            </a:r>
            <a:endParaRPr lang="LID4096" dirty="0"/>
          </a:p>
        </p:txBody>
      </p:sp>
      <p:sp>
        <p:nvSpPr>
          <p:cNvPr id="4" name="Date Placeholder 3">
            <a:extLst>
              <a:ext uri="{FF2B5EF4-FFF2-40B4-BE49-F238E27FC236}">
                <a16:creationId xmlns:a16="http://schemas.microsoft.com/office/drawing/2014/main" id="{451CEA4D-B60E-4A97-8B7D-CF45CC84F1CF}"/>
              </a:ext>
            </a:extLst>
          </p:cNvPr>
          <p:cNvSpPr>
            <a:spLocks noGrp="1"/>
          </p:cNvSpPr>
          <p:nvPr>
            <p:ph type="dt" sz="half" idx="10"/>
          </p:nvPr>
        </p:nvSpPr>
        <p:spPr/>
        <p:txBody>
          <a:bodyPr/>
          <a:lstStyle/>
          <a:p>
            <a:fld id="{E645AC39-0A36-4529-97D9-51E39D58F03C}" type="datetime1">
              <a:rPr lang="de-DE" smtClean="0"/>
              <a:t>12.05.2025</a:t>
            </a:fld>
            <a:endParaRPr lang="de-DE" dirty="0"/>
          </a:p>
        </p:txBody>
      </p:sp>
      <p:sp>
        <p:nvSpPr>
          <p:cNvPr id="5" name="Footer Placeholder 4">
            <a:extLst>
              <a:ext uri="{FF2B5EF4-FFF2-40B4-BE49-F238E27FC236}">
                <a16:creationId xmlns:a16="http://schemas.microsoft.com/office/drawing/2014/main" id="{E7C48CE8-4ABB-4A85-B0BF-689D185C85FA}"/>
              </a:ext>
            </a:extLst>
          </p:cNvPr>
          <p:cNvSpPr>
            <a:spLocks noGrp="1"/>
          </p:cNvSpPr>
          <p:nvPr>
            <p:ph type="ftr" sz="quarter" idx="11"/>
          </p:nvPr>
        </p:nvSpPr>
        <p:spPr>
          <a:xfrm>
            <a:off x="1222513" y="6335956"/>
            <a:ext cx="6420677" cy="365125"/>
          </a:xfrm>
        </p:spPr>
        <p:txBody>
          <a:bodyPr/>
          <a:lstStyle/>
          <a:p>
            <a:r>
              <a:rPr lang="en-US" dirty="0"/>
              <a:t>www.ihp-microelectronics.com | © IHP all rights reserved | PhD meeting</a:t>
            </a:r>
            <a:endParaRPr lang="de-DE" dirty="0"/>
          </a:p>
        </p:txBody>
      </p:sp>
      <p:sp>
        <p:nvSpPr>
          <p:cNvPr id="6" name="Slide Number Placeholder 5">
            <a:extLst>
              <a:ext uri="{FF2B5EF4-FFF2-40B4-BE49-F238E27FC236}">
                <a16:creationId xmlns:a16="http://schemas.microsoft.com/office/drawing/2014/main" id="{7D27952D-1704-4E38-A07B-94DC6197ECF2}"/>
              </a:ext>
            </a:extLst>
          </p:cNvPr>
          <p:cNvSpPr>
            <a:spLocks noGrp="1"/>
          </p:cNvSpPr>
          <p:nvPr>
            <p:ph type="sldNum" sz="quarter" idx="12"/>
          </p:nvPr>
        </p:nvSpPr>
        <p:spPr/>
        <p:txBody>
          <a:bodyPr/>
          <a:lstStyle/>
          <a:p>
            <a:fld id="{1A763691-5DD7-4303-8CE4-C698CA43CB3D}" type="slidenum">
              <a:rPr lang="de-DE" smtClean="0"/>
              <a:t>15</a:t>
            </a:fld>
            <a:endParaRPr lang="de-DE" dirty="0"/>
          </a:p>
        </p:txBody>
      </p:sp>
      <p:pic>
        <p:nvPicPr>
          <p:cNvPr id="10" name="Picture 9">
            <a:extLst>
              <a:ext uri="{FF2B5EF4-FFF2-40B4-BE49-F238E27FC236}">
                <a16:creationId xmlns:a16="http://schemas.microsoft.com/office/drawing/2014/main" id="{34AF2275-D378-444F-93A9-8F8A6656F5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969" y="4953467"/>
            <a:ext cx="10836674" cy="982601"/>
          </a:xfrm>
          <a:prstGeom prst="rect">
            <a:avLst/>
          </a:prstGeom>
        </p:spPr>
      </p:pic>
      <p:sp>
        <p:nvSpPr>
          <p:cNvPr id="18" name="Oval 17">
            <a:extLst>
              <a:ext uri="{FF2B5EF4-FFF2-40B4-BE49-F238E27FC236}">
                <a16:creationId xmlns:a16="http://schemas.microsoft.com/office/drawing/2014/main" id="{1E347830-1683-449A-BCF6-3D615514F492}"/>
              </a:ext>
            </a:extLst>
          </p:cNvPr>
          <p:cNvSpPr/>
          <p:nvPr/>
        </p:nvSpPr>
        <p:spPr>
          <a:xfrm>
            <a:off x="5599390" y="5343318"/>
            <a:ext cx="2281641" cy="55929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19" name="Straight Arrow Connector 18">
            <a:extLst>
              <a:ext uri="{FF2B5EF4-FFF2-40B4-BE49-F238E27FC236}">
                <a16:creationId xmlns:a16="http://schemas.microsoft.com/office/drawing/2014/main" id="{86E5FC34-4103-4767-8C74-0DA4A2DC8EAC}"/>
              </a:ext>
            </a:extLst>
          </p:cNvPr>
          <p:cNvCxnSpPr>
            <a:cxnSpLocks/>
            <a:endCxn id="18" idx="0"/>
          </p:cNvCxnSpPr>
          <p:nvPr/>
        </p:nvCxnSpPr>
        <p:spPr>
          <a:xfrm flipH="1">
            <a:off x="6740211" y="4580515"/>
            <a:ext cx="1972452" cy="76280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175651B4-12B0-472F-9AAB-2C88AB2A870E}"/>
              </a:ext>
            </a:extLst>
          </p:cNvPr>
          <p:cNvSpPr/>
          <p:nvPr/>
        </p:nvSpPr>
        <p:spPr>
          <a:xfrm>
            <a:off x="7643190" y="4916021"/>
            <a:ext cx="2130942" cy="559293"/>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29" name="Straight Arrow Connector 28">
            <a:extLst>
              <a:ext uri="{FF2B5EF4-FFF2-40B4-BE49-F238E27FC236}">
                <a16:creationId xmlns:a16="http://schemas.microsoft.com/office/drawing/2014/main" id="{806A2A07-7536-4AFF-B5A1-797444AF08D5}"/>
              </a:ext>
            </a:extLst>
          </p:cNvPr>
          <p:cNvCxnSpPr>
            <a:cxnSpLocks/>
            <a:endCxn id="28" idx="0"/>
          </p:cNvCxnSpPr>
          <p:nvPr/>
        </p:nvCxnSpPr>
        <p:spPr>
          <a:xfrm flipH="1">
            <a:off x="8708661" y="4609301"/>
            <a:ext cx="106682" cy="3067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593E5B4-08B0-48B4-9F4E-9A1030703263}"/>
              </a:ext>
            </a:extLst>
          </p:cNvPr>
          <p:cNvSpPr txBox="1"/>
          <p:nvPr/>
        </p:nvSpPr>
        <p:spPr>
          <a:xfrm>
            <a:off x="8724327" y="4020136"/>
            <a:ext cx="2541972" cy="584775"/>
          </a:xfrm>
          <a:prstGeom prst="rect">
            <a:avLst/>
          </a:prstGeom>
          <a:noFill/>
        </p:spPr>
        <p:txBody>
          <a:bodyPr wrap="square" rtlCol="0">
            <a:spAutoFit/>
          </a:bodyPr>
          <a:lstStyle/>
          <a:p>
            <a:r>
              <a:rPr lang="en-US" sz="1600" b="1" i="1" u="sng" dirty="0">
                <a:solidFill>
                  <a:srgbClr val="FF0000"/>
                </a:solidFill>
              </a:rPr>
              <a:t>Fault injected and not corrected </a:t>
            </a:r>
            <a:endParaRPr lang="LID4096" sz="1600" b="1" i="1" u="sng" dirty="0">
              <a:solidFill>
                <a:srgbClr val="FF0000"/>
              </a:solidFill>
            </a:endParaRPr>
          </a:p>
        </p:txBody>
      </p:sp>
      <p:pic>
        <p:nvPicPr>
          <p:cNvPr id="3" name="Picture 2">
            <a:extLst>
              <a:ext uri="{FF2B5EF4-FFF2-40B4-BE49-F238E27FC236}">
                <a16:creationId xmlns:a16="http://schemas.microsoft.com/office/drawing/2014/main" id="{CB893618-52C7-42D2-9460-B710FACFA371}"/>
              </a:ext>
            </a:extLst>
          </p:cNvPr>
          <p:cNvPicPr>
            <a:picLocks noChangeAspect="1"/>
          </p:cNvPicPr>
          <p:nvPr/>
        </p:nvPicPr>
        <p:blipFill>
          <a:blip r:embed="rId3"/>
          <a:stretch>
            <a:fillRect/>
          </a:stretch>
        </p:blipFill>
        <p:spPr>
          <a:xfrm>
            <a:off x="741968" y="2559180"/>
            <a:ext cx="10946166" cy="963921"/>
          </a:xfrm>
          <a:prstGeom prst="rect">
            <a:avLst/>
          </a:prstGeom>
        </p:spPr>
      </p:pic>
      <p:sp>
        <p:nvSpPr>
          <p:cNvPr id="21" name="Oval 20">
            <a:extLst>
              <a:ext uri="{FF2B5EF4-FFF2-40B4-BE49-F238E27FC236}">
                <a16:creationId xmlns:a16="http://schemas.microsoft.com/office/drawing/2014/main" id="{C22F3113-88CB-4ED5-9621-6121526DD96D}"/>
              </a:ext>
            </a:extLst>
          </p:cNvPr>
          <p:cNvSpPr/>
          <p:nvPr/>
        </p:nvSpPr>
        <p:spPr>
          <a:xfrm>
            <a:off x="5403678" y="3052269"/>
            <a:ext cx="1911522" cy="559293"/>
          </a:xfrm>
          <a:prstGeom prst="ellipse">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2" name="Oval 21">
            <a:extLst>
              <a:ext uri="{FF2B5EF4-FFF2-40B4-BE49-F238E27FC236}">
                <a16:creationId xmlns:a16="http://schemas.microsoft.com/office/drawing/2014/main" id="{538CB303-EE77-4954-967F-5950E2463156}"/>
              </a:ext>
            </a:extLst>
          </p:cNvPr>
          <p:cNvSpPr/>
          <p:nvPr/>
        </p:nvSpPr>
        <p:spPr>
          <a:xfrm>
            <a:off x="7038649" y="2581437"/>
            <a:ext cx="1911522" cy="559293"/>
          </a:xfrm>
          <a:prstGeom prst="ellipse">
            <a:avLst/>
          </a:prstGeom>
          <a:noFill/>
          <a:ln w="381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3" name="TextBox 22">
            <a:extLst>
              <a:ext uri="{FF2B5EF4-FFF2-40B4-BE49-F238E27FC236}">
                <a16:creationId xmlns:a16="http://schemas.microsoft.com/office/drawing/2014/main" id="{00E573DB-4CF5-48DD-B5B7-AC820432BBCC}"/>
              </a:ext>
            </a:extLst>
          </p:cNvPr>
          <p:cNvSpPr txBox="1"/>
          <p:nvPr/>
        </p:nvSpPr>
        <p:spPr>
          <a:xfrm>
            <a:off x="4132692" y="4113237"/>
            <a:ext cx="2541972" cy="338554"/>
          </a:xfrm>
          <a:prstGeom prst="rect">
            <a:avLst/>
          </a:prstGeom>
          <a:noFill/>
        </p:spPr>
        <p:txBody>
          <a:bodyPr wrap="square" rtlCol="0">
            <a:spAutoFit/>
          </a:bodyPr>
          <a:lstStyle/>
          <a:p>
            <a:r>
              <a:rPr lang="en-US" sz="1600" b="1" i="1" u="sng" dirty="0">
                <a:solidFill>
                  <a:srgbClr val="00B050"/>
                </a:solidFill>
              </a:rPr>
              <a:t>Correct output value</a:t>
            </a:r>
            <a:endParaRPr lang="LID4096" sz="1600" b="1" i="1" u="sng" dirty="0">
              <a:solidFill>
                <a:srgbClr val="00B050"/>
              </a:solidFill>
            </a:endParaRPr>
          </a:p>
        </p:txBody>
      </p:sp>
      <p:cxnSp>
        <p:nvCxnSpPr>
          <p:cNvPr id="24" name="Straight Arrow Connector 23">
            <a:extLst>
              <a:ext uri="{FF2B5EF4-FFF2-40B4-BE49-F238E27FC236}">
                <a16:creationId xmlns:a16="http://schemas.microsoft.com/office/drawing/2014/main" id="{34AB1DD7-0AD6-455E-9335-FF0604C99A43}"/>
              </a:ext>
            </a:extLst>
          </p:cNvPr>
          <p:cNvCxnSpPr>
            <a:cxnSpLocks/>
            <a:stCxn id="23" idx="0"/>
          </p:cNvCxnSpPr>
          <p:nvPr/>
        </p:nvCxnSpPr>
        <p:spPr>
          <a:xfrm flipV="1">
            <a:off x="5403678" y="3649011"/>
            <a:ext cx="955762" cy="46422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24DB151-805E-4D31-BE19-9571AA90A3FF}"/>
              </a:ext>
            </a:extLst>
          </p:cNvPr>
          <p:cNvCxnSpPr>
            <a:cxnSpLocks/>
            <a:endCxn id="22" idx="4"/>
          </p:cNvCxnSpPr>
          <p:nvPr/>
        </p:nvCxnSpPr>
        <p:spPr>
          <a:xfrm flipV="1">
            <a:off x="6237030" y="3140730"/>
            <a:ext cx="1757380" cy="1012488"/>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74092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758F0B3-1C7E-4007-B979-FE555992D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6858" y="3994275"/>
            <a:ext cx="3127329" cy="2300267"/>
          </a:xfrm>
          <a:prstGeom prst="rect">
            <a:avLst/>
          </a:prstGeom>
        </p:spPr>
      </p:pic>
      <p:pic>
        <p:nvPicPr>
          <p:cNvPr id="7" name="Picture 6">
            <a:extLst>
              <a:ext uri="{FF2B5EF4-FFF2-40B4-BE49-F238E27FC236}">
                <a16:creationId xmlns:a16="http://schemas.microsoft.com/office/drawing/2014/main" id="{F2F63199-938C-4613-B17F-F26A9697E034}"/>
              </a:ext>
            </a:extLst>
          </p:cNvPr>
          <p:cNvPicPr>
            <a:picLocks noChangeAspect="1"/>
          </p:cNvPicPr>
          <p:nvPr/>
        </p:nvPicPr>
        <p:blipFill>
          <a:blip r:embed="rId4"/>
          <a:stretch>
            <a:fillRect/>
          </a:stretch>
        </p:blipFill>
        <p:spPr>
          <a:xfrm>
            <a:off x="2441360" y="3994275"/>
            <a:ext cx="3542392" cy="2039723"/>
          </a:xfrm>
          <a:prstGeom prst="rect">
            <a:avLst/>
          </a:prstGeom>
        </p:spPr>
      </p:pic>
      <p:sp>
        <p:nvSpPr>
          <p:cNvPr id="2" name="Title 1">
            <a:extLst>
              <a:ext uri="{FF2B5EF4-FFF2-40B4-BE49-F238E27FC236}">
                <a16:creationId xmlns:a16="http://schemas.microsoft.com/office/drawing/2014/main" id="{BF7B6555-9A1B-453D-B9FA-A66652E72C25}"/>
              </a:ext>
            </a:extLst>
          </p:cNvPr>
          <p:cNvSpPr>
            <a:spLocks noGrp="1"/>
          </p:cNvSpPr>
          <p:nvPr>
            <p:ph type="title"/>
          </p:nvPr>
        </p:nvSpPr>
        <p:spPr/>
        <p:txBody>
          <a:bodyPr/>
          <a:lstStyle/>
          <a:p>
            <a:pPr lvl="0" eaLnBrk="0" fontAlgn="base" hangingPunct="0">
              <a:lnSpc>
                <a:spcPct val="100000"/>
              </a:lnSpc>
              <a:spcAft>
                <a:spcPct val="0"/>
              </a:spcAft>
            </a:pPr>
            <a:r>
              <a:rPr lang="LID4096" altLang="LID4096" dirty="0">
                <a:latin typeface="Arial" panose="020B0604020202020204" pitchFamily="34" charset="0"/>
              </a:rPr>
              <a:t>Key Scientific Contribution</a:t>
            </a:r>
          </a:p>
        </p:txBody>
      </p:sp>
      <p:sp>
        <p:nvSpPr>
          <p:cNvPr id="3" name="Content Placeholder 2">
            <a:extLst>
              <a:ext uri="{FF2B5EF4-FFF2-40B4-BE49-F238E27FC236}">
                <a16:creationId xmlns:a16="http://schemas.microsoft.com/office/drawing/2014/main" id="{6125FF33-A974-41D7-87C3-58166729F45E}"/>
              </a:ext>
            </a:extLst>
          </p:cNvPr>
          <p:cNvSpPr>
            <a:spLocks noGrp="1"/>
          </p:cNvSpPr>
          <p:nvPr>
            <p:ph idx="1"/>
          </p:nvPr>
        </p:nvSpPr>
        <p:spPr>
          <a:xfrm>
            <a:off x="261424" y="1414293"/>
            <a:ext cx="10515600" cy="4568222"/>
          </a:xfrm>
        </p:spPr>
        <p:txBody>
          <a:bodyPr>
            <a:normAutofit/>
          </a:bodyPr>
          <a:lstStyle/>
          <a:p>
            <a:r>
              <a:rPr lang="en-US" sz="1800" dirty="0">
                <a:solidFill>
                  <a:schemeClr val="accent1"/>
                </a:solidFill>
              </a:rPr>
              <a:t>At the current state of the art, there are already baseband processor architectures that have a high degree of reconfigurability, capable of adapting their operation dynamically. </a:t>
            </a:r>
          </a:p>
          <a:p>
            <a:endParaRPr lang="en-US" sz="1800" dirty="0">
              <a:solidFill>
                <a:schemeClr val="accent1"/>
              </a:solidFill>
            </a:endParaRPr>
          </a:p>
          <a:p>
            <a:r>
              <a:rPr lang="en-US" sz="1800" dirty="0">
                <a:solidFill>
                  <a:schemeClr val="accent1"/>
                </a:solidFill>
              </a:rPr>
              <a:t>However, this architecture will be more self-aware, because each functional block can implement local DMR with comparison, and in the occurrence of an error, only the individual functional block is reset, without the need to repeat the entire computation. </a:t>
            </a:r>
          </a:p>
          <a:p>
            <a:endParaRPr lang="en-US" sz="1800" dirty="0">
              <a:solidFill>
                <a:schemeClr val="accent1"/>
              </a:solidFill>
            </a:endParaRPr>
          </a:p>
          <a:p>
            <a:r>
              <a:rPr lang="en-US" sz="1800" dirty="0">
                <a:solidFill>
                  <a:schemeClr val="accent1"/>
                </a:solidFill>
              </a:rPr>
              <a:t>For the functional blocks that are more prone to soft errors also local TMR could be implemented.</a:t>
            </a:r>
          </a:p>
          <a:p>
            <a:endParaRPr lang="en-US" sz="1800" dirty="0">
              <a:solidFill>
                <a:schemeClr val="accent1"/>
              </a:solidFill>
            </a:endParaRPr>
          </a:p>
          <a:p>
            <a:endParaRPr lang="en-US" sz="1800" dirty="0">
              <a:solidFill>
                <a:schemeClr val="accent1"/>
              </a:solidFill>
            </a:endParaRPr>
          </a:p>
        </p:txBody>
      </p:sp>
      <p:sp>
        <p:nvSpPr>
          <p:cNvPr id="4" name="Date Placeholder 3">
            <a:extLst>
              <a:ext uri="{FF2B5EF4-FFF2-40B4-BE49-F238E27FC236}">
                <a16:creationId xmlns:a16="http://schemas.microsoft.com/office/drawing/2014/main" id="{FCFDE606-FB65-4BA7-A7D5-050AE287C726}"/>
              </a:ext>
            </a:extLst>
          </p:cNvPr>
          <p:cNvSpPr>
            <a:spLocks noGrp="1"/>
          </p:cNvSpPr>
          <p:nvPr>
            <p:ph type="dt" sz="half" idx="10"/>
          </p:nvPr>
        </p:nvSpPr>
        <p:spPr/>
        <p:txBody>
          <a:bodyPr/>
          <a:lstStyle/>
          <a:p>
            <a:fld id="{E645AC39-0A36-4529-97D9-51E39D58F03C}" type="datetime1">
              <a:rPr lang="de-DE" smtClean="0"/>
              <a:t>12.05.2025</a:t>
            </a:fld>
            <a:endParaRPr lang="de-DE" dirty="0"/>
          </a:p>
        </p:txBody>
      </p:sp>
      <p:sp>
        <p:nvSpPr>
          <p:cNvPr id="5" name="Footer Placeholder 4">
            <a:extLst>
              <a:ext uri="{FF2B5EF4-FFF2-40B4-BE49-F238E27FC236}">
                <a16:creationId xmlns:a16="http://schemas.microsoft.com/office/drawing/2014/main" id="{D44A459B-3A91-4770-AF00-A310FD8B7012}"/>
              </a:ext>
            </a:extLst>
          </p:cNvPr>
          <p:cNvSpPr>
            <a:spLocks noGrp="1"/>
          </p:cNvSpPr>
          <p:nvPr>
            <p:ph type="ftr" sz="quarter" idx="11"/>
          </p:nvPr>
        </p:nvSpPr>
        <p:spPr/>
        <p:txBody>
          <a:bodyPr/>
          <a:lstStyle/>
          <a:p>
            <a:r>
              <a:rPr lang="en-US" dirty="0"/>
              <a:t>www.ihp-microelectronics.com | © IHP all rights reserved | PhD meeting</a:t>
            </a:r>
            <a:endParaRPr lang="de-DE" dirty="0"/>
          </a:p>
        </p:txBody>
      </p:sp>
      <p:sp>
        <p:nvSpPr>
          <p:cNvPr id="6" name="Slide Number Placeholder 5">
            <a:extLst>
              <a:ext uri="{FF2B5EF4-FFF2-40B4-BE49-F238E27FC236}">
                <a16:creationId xmlns:a16="http://schemas.microsoft.com/office/drawing/2014/main" id="{59CE190B-C251-439A-B37D-C56081609E2A}"/>
              </a:ext>
            </a:extLst>
          </p:cNvPr>
          <p:cNvSpPr>
            <a:spLocks noGrp="1"/>
          </p:cNvSpPr>
          <p:nvPr>
            <p:ph type="sldNum" sz="quarter" idx="12"/>
          </p:nvPr>
        </p:nvSpPr>
        <p:spPr/>
        <p:txBody>
          <a:bodyPr/>
          <a:lstStyle/>
          <a:p>
            <a:fld id="{1A763691-5DD7-4303-8CE4-C698CA43CB3D}" type="slidenum">
              <a:rPr lang="de-DE" smtClean="0"/>
              <a:t>16</a:t>
            </a:fld>
            <a:endParaRPr lang="de-DE" dirty="0"/>
          </a:p>
        </p:txBody>
      </p:sp>
    </p:spTree>
    <p:extLst>
      <p:ext uri="{BB962C8B-B14F-4D97-AF65-F5344CB8AC3E}">
        <p14:creationId xmlns:p14="http://schemas.microsoft.com/office/powerpoint/2010/main" val="30586147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7BDD9-EB0B-4F98-B409-5A64632D890D}"/>
              </a:ext>
            </a:extLst>
          </p:cNvPr>
          <p:cNvSpPr>
            <a:spLocks noGrp="1"/>
          </p:cNvSpPr>
          <p:nvPr>
            <p:ph type="title"/>
          </p:nvPr>
        </p:nvSpPr>
        <p:spPr/>
        <p:txBody>
          <a:bodyPr/>
          <a:lstStyle/>
          <a:p>
            <a:r>
              <a:rPr lang="en-US" dirty="0"/>
              <a:t>Future work</a:t>
            </a:r>
            <a:endParaRPr lang="LID4096" dirty="0"/>
          </a:p>
        </p:txBody>
      </p:sp>
      <p:sp>
        <p:nvSpPr>
          <p:cNvPr id="3" name="Content Placeholder 2">
            <a:extLst>
              <a:ext uri="{FF2B5EF4-FFF2-40B4-BE49-F238E27FC236}">
                <a16:creationId xmlns:a16="http://schemas.microsoft.com/office/drawing/2014/main" id="{C3B13189-A4CA-430C-8963-1AC9BD6661B8}"/>
              </a:ext>
            </a:extLst>
          </p:cNvPr>
          <p:cNvSpPr>
            <a:spLocks noGrp="1"/>
          </p:cNvSpPr>
          <p:nvPr>
            <p:ph idx="1"/>
          </p:nvPr>
        </p:nvSpPr>
        <p:spPr/>
        <p:txBody>
          <a:bodyPr>
            <a:normAutofit/>
          </a:bodyPr>
          <a:lstStyle/>
          <a:p>
            <a:r>
              <a:rPr lang="en-US" dirty="0">
                <a:solidFill>
                  <a:schemeClr val="accent1"/>
                </a:solidFill>
              </a:rPr>
              <a:t>Complete the RTL design of the remaining functional blocks.  </a:t>
            </a:r>
          </a:p>
          <a:p>
            <a:pPr marL="0" indent="0">
              <a:buNone/>
            </a:pPr>
            <a:endParaRPr lang="en-US" dirty="0">
              <a:solidFill>
                <a:schemeClr val="accent1"/>
              </a:solidFill>
            </a:endParaRPr>
          </a:p>
          <a:p>
            <a:r>
              <a:rPr lang="en-US" dirty="0">
                <a:solidFill>
                  <a:schemeClr val="accent1"/>
                </a:solidFill>
              </a:rPr>
              <a:t>Perform fault injection analysis for the completed design.</a:t>
            </a:r>
          </a:p>
          <a:p>
            <a:endParaRPr lang="en-US" dirty="0">
              <a:solidFill>
                <a:schemeClr val="accent1"/>
              </a:solidFill>
            </a:endParaRPr>
          </a:p>
          <a:p>
            <a:r>
              <a:rPr lang="en-US" dirty="0">
                <a:solidFill>
                  <a:schemeClr val="accent1"/>
                </a:solidFill>
              </a:rPr>
              <a:t>Perform the fault injection in the FPGA configuration memory. </a:t>
            </a:r>
          </a:p>
          <a:p>
            <a:pPr marL="0" indent="0">
              <a:buNone/>
            </a:pPr>
            <a:endParaRPr lang="en-US" dirty="0">
              <a:solidFill>
                <a:schemeClr val="accent1"/>
              </a:solidFill>
            </a:endParaRPr>
          </a:p>
          <a:p>
            <a:r>
              <a:rPr lang="en-US" dirty="0">
                <a:solidFill>
                  <a:schemeClr val="accent1"/>
                </a:solidFill>
              </a:rPr>
              <a:t>Possible publications: </a:t>
            </a:r>
          </a:p>
          <a:p>
            <a:pPr lvl="1">
              <a:buFont typeface="Wingdings" panose="05000000000000000000" pitchFamily="2" charset="2"/>
              <a:buChar char="§"/>
            </a:pPr>
            <a:r>
              <a:rPr lang="en-US" dirty="0">
                <a:solidFill>
                  <a:schemeClr val="accent1"/>
                </a:solidFill>
              </a:rPr>
              <a:t>Paper on a demonstrator for BB processor.</a:t>
            </a:r>
          </a:p>
          <a:p>
            <a:pPr lvl="1">
              <a:buFont typeface="Wingdings" panose="05000000000000000000" pitchFamily="2" charset="2"/>
              <a:buChar char="§"/>
            </a:pPr>
            <a:r>
              <a:rPr lang="en-US" dirty="0">
                <a:solidFill>
                  <a:schemeClr val="accent1"/>
                </a:solidFill>
              </a:rPr>
              <a:t>Paper on the overall architecture of fault-tolerant BB processor.</a:t>
            </a:r>
            <a:endParaRPr lang="LID4096" dirty="0">
              <a:solidFill>
                <a:schemeClr val="accent1"/>
              </a:solidFill>
            </a:endParaRPr>
          </a:p>
        </p:txBody>
      </p:sp>
      <p:sp>
        <p:nvSpPr>
          <p:cNvPr id="4" name="Date Placeholder 3">
            <a:extLst>
              <a:ext uri="{FF2B5EF4-FFF2-40B4-BE49-F238E27FC236}">
                <a16:creationId xmlns:a16="http://schemas.microsoft.com/office/drawing/2014/main" id="{C5404530-0538-42B5-842D-945E649EB060}"/>
              </a:ext>
            </a:extLst>
          </p:cNvPr>
          <p:cNvSpPr>
            <a:spLocks noGrp="1"/>
          </p:cNvSpPr>
          <p:nvPr>
            <p:ph type="dt" sz="half" idx="10"/>
          </p:nvPr>
        </p:nvSpPr>
        <p:spPr/>
        <p:txBody>
          <a:bodyPr/>
          <a:lstStyle/>
          <a:p>
            <a:fld id="{E645AC39-0A36-4529-97D9-51E39D58F03C}" type="datetime1">
              <a:rPr lang="de-DE" smtClean="0"/>
              <a:t>12.05.2025</a:t>
            </a:fld>
            <a:endParaRPr lang="de-DE" dirty="0"/>
          </a:p>
        </p:txBody>
      </p:sp>
      <p:sp>
        <p:nvSpPr>
          <p:cNvPr id="5" name="Footer Placeholder 4">
            <a:extLst>
              <a:ext uri="{FF2B5EF4-FFF2-40B4-BE49-F238E27FC236}">
                <a16:creationId xmlns:a16="http://schemas.microsoft.com/office/drawing/2014/main" id="{D8CBABB5-CD88-4218-8FDC-5737455CA40F}"/>
              </a:ext>
            </a:extLst>
          </p:cNvPr>
          <p:cNvSpPr>
            <a:spLocks noGrp="1"/>
          </p:cNvSpPr>
          <p:nvPr>
            <p:ph type="ftr" sz="quarter" idx="11"/>
          </p:nvPr>
        </p:nvSpPr>
        <p:spPr/>
        <p:txBody>
          <a:bodyPr/>
          <a:lstStyle/>
          <a:p>
            <a:r>
              <a:rPr lang="en-US" dirty="0"/>
              <a:t>www.ihp-microelectronics.com | © IHP all rights reserved | PhD meeting</a:t>
            </a:r>
            <a:endParaRPr lang="de-DE" dirty="0"/>
          </a:p>
        </p:txBody>
      </p:sp>
      <p:sp>
        <p:nvSpPr>
          <p:cNvPr id="6" name="Slide Number Placeholder 5">
            <a:extLst>
              <a:ext uri="{FF2B5EF4-FFF2-40B4-BE49-F238E27FC236}">
                <a16:creationId xmlns:a16="http://schemas.microsoft.com/office/drawing/2014/main" id="{A2A24EF3-B8F8-474F-A9E1-C6109546A70E}"/>
              </a:ext>
            </a:extLst>
          </p:cNvPr>
          <p:cNvSpPr>
            <a:spLocks noGrp="1"/>
          </p:cNvSpPr>
          <p:nvPr>
            <p:ph type="sldNum" sz="quarter" idx="12"/>
          </p:nvPr>
        </p:nvSpPr>
        <p:spPr/>
        <p:txBody>
          <a:bodyPr/>
          <a:lstStyle/>
          <a:p>
            <a:fld id="{1A763691-5DD7-4303-8CE4-C698CA43CB3D}" type="slidenum">
              <a:rPr lang="de-DE" smtClean="0"/>
              <a:t>17</a:t>
            </a:fld>
            <a:endParaRPr lang="de-DE" dirty="0"/>
          </a:p>
        </p:txBody>
      </p:sp>
    </p:spTree>
    <p:extLst>
      <p:ext uri="{BB962C8B-B14F-4D97-AF65-F5344CB8AC3E}">
        <p14:creationId xmlns:p14="http://schemas.microsoft.com/office/powerpoint/2010/main" val="127555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Inhaltsplatzhalter 1">
            <a:extLst>
              <a:ext uri="{FF2B5EF4-FFF2-40B4-BE49-F238E27FC236}">
                <a16:creationId xmlns:a16="http://schemas.microsoft.com/office/drawing/2014/main" id="{F50526A2-43FF-47F2-9FD0-6BA760DF813A}"/>
              </a:ext>
            </a:extLst>
          </p:cNvPr>
          <p:cNvSpPr>
            <a:spLocks noGrp="1"/>
          </p:cNvSpPr>
          <p:nvPr>
            <p:ph sz="quarter" idx="12"/>
          </p:nvPr>
        </p:nvSpPr>
        <p:spPr>
          <a:xfrm>
            <a:off x="3496054" y="3335041"/>
            <a:ext cx="4908550" cy="317500"/>
          </a:xfrm>
        </p:spPr>
        <p:txBody>
          <a:bodyPr>
            <a:noAutofit/>
          </a:bodyPr>
          <a:lstStyle/>
          <a:p>
            <a:r>
              <a:rPr lang="de-DE" dirty="0"/>
              <a:t>miglioranza@ihp-microelectronics.com</a:t>
            </a:r>
          </a:p>
        </p:txBody>
      </p:sp>
      <p:sp>
        <p:nvSpPr>
          <p:cNvPr id="15" name="Inhaltsplatzhalter 2">
            <a:extLst>
              <a:ext uri="{FF2B5EF4-FFF2-40B4-BE49-F238E27FC236}">
                <a16:creationId xmlns:a16="http://schemas.microsoft.com/office/drawing/2014/main" id="{AFD4B2E6-2746-49FC-8C71-3CE555469EEB}"/>
              </a:ext>
            </a:extLst>
          </p:cNvPr>
          <p:cNvSpPr>
            <a:spLocks noGrp="1"/>
          </p:cNvSpPr>
          <p:nvPr>
            <p:ph sz="quarter" idx="14"/>
          </p:nvPr>
        </p:nvSpPr>
        <p:spPr>
          <a:xfrm>
            <a:off x="4945660" y="2998491"/>
            <a:ext cx="615950" cy="317500"/>
          </a:xfrm>
        </p:spPr>
        <p:txBody>
          <a:bodyPr>
            <a:noAutofit/>
          </a:bodyPr>
          <a:lstStyle/>
          <a:p>
            <a:r>
              <a:rPr lang="de-DE" dirty="0"/>
              <a:t>325</a:t>
            </a:r>
          </a:p>
        </p:txBody>
      </p:sp>
    </p:spTree>
    <p:extLst>
      <p:ext uri="{BB962C8B-B14F-4D97-AF65-F5344CB8AC3E}">
        <p14:creationId xmlns:p14="http://schemas.microsoft.com/office/powerpoint/2010/main" val="2585545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50C2A7-469D-4F51-AD3E-6ABC6E7B911A}"/>
              </a:ext>
            </a:extLst>
          </p:cNvPr>
          <p:cNvSpPr>
            <a:spLocks noGrp="1"/>
          </p:cNvSpPr>
          <p:nvPr>
            <p:ph type="title"/>
          </p:nvPr>
        </p:nvSpPr>
        <p:spPr/>
        <p:txBody>
          <a:bodyPr/>
          <a:lstStyle/>
          <a:p>
            <a:r>
              <a:rPr lang="en-US" dirty="0"/>
              <a:t>Overview</a:t>
            </a:r>
          </a:p>
        </p:txBody>
      </p:sp>
      <p:sp>
        <p:nvSpPr>
          <p:cNvPr id="3" name="Inhaltsplatzhalter 2">
            <a:extLst>
              <a:ext uri="{FF2B5EF4-FFF2-40B4-BE49-F238E27FC236}">
                <a16:creationId xmlns:a16="http://schemas.microsoft.com/office/drawing/2014/main" id="{C46DC2BB-2D1F-4A66-A6BA-35341FDF2065}"/>
              </a:ext>
            </a:extLst>
          </p:cNvPr>
          <p:cNvSpPr>
            <a:spLocks noGrp="1"/>
          </p:cNvSpPr>
          <p:nvPr>
            <p:ph sz="quarter" idx="13"/>
          </p:nvPr>
        </p:nvSpPr>
        <p:spPr/>
        <p:txBody>
          <a:bodyPr/>
          <a:lstStyle/>
          <a:p>
            <a:r>
              <a:rPr lang="en-US" dirty="0"/>
              <a:t>Motivation</a:t>
            </a:r>
          </a:p>
        </p:txBody>
      </p:sp>
      <p:sp>
        <p:nvSpPr>
          <p:cNvPr id="4" name="Inhaltsplatzhalter 3">
            <a:extLst>
              <a:ext uri="{FF2B5EF4-FFF2-40B4-BE49-F238E27FC236}">
                <a16:creationId xmlns:a16="http://schemas.microsoft.com/office/drawing/2014/main" id="{9322AC7C-CB4F-4FE9-AF57-CA282ACA7DAF}"/>
              </a:ext>
            </a:extLst>
          </p:cNvPr>
          <p:cNvSpPr>
            <a:spLocks noGrp="1"/>
          </p:cNvSpPr>
          <p:nvPr>
            <p:ph sz="quarter" idx="14"/>
          </p:nvPr>
        </p:nvSpPr>
        <p:spPr/>
        <p:txBody>
          <a:bodyPr/>
          <a:lstStyle/>
          <a:p>
            <a:r>
              <a:rPr lang="en-US" dirty="0"/>
              <a:t>Introduction</a:t>
            </a:r>
          </a:p>
        </p:txBody>
      </p:sp>
      <p:sp>
        <p:nvSpPr>
          <p:cNvPr id="5" name="Inhaltsplatzhalter 4">
            <a:extLst>
              <a:ext uri="{FF2B5EF4-FFF2-40B4-BE49-F238E27FC236}">
                <a16:creationId xmlns:a16="http://schemas.microsoft.com/office/drawing/2014/main" id="{797ADA75-053D-4B11-A8D5-4F9F7C344825}"/>
              </a:ext>
            </a:extLst>
          </p:cNvPr>
          <p:cNvSpPr>
            <a:spLocks noGrp="1"/>
          </p:cNvSpPr>
          <p:nvPr>
            <p:ph sz="quarter" idx="15"/>
          </p:nvPr>
        </p:nvSpPr>
        <p:spPr/>
        <p:txBody>
          <a:bodyPr/>
          <a:lstStyle/>
          <a:p>
            <a:r>
              <a:rPr lang="en-US" dirty="0"/>
              <a:t>The Baseband processor</a:t>
            </a:r>
          </a:p>
        </p:txBody>
      </p:sp>
      <p:sp>
        <p:nvSpPr>
          <p:cNvPr id="6" name="Inhaltsplatzhalter 5">
            <a:extLst>
              <a:ext uri="{FF2B5EF4-FFF2-40B4-BE49-F238E27FC236}">
                <a16:creationId xmlns:a16="http://schemas.microsoft.com/office/drawing/2014/main" id="{9633F4D8-35E3-461D-B5FB-D4192684A6B7}"/>
              </a:ext>
            </a:extLst>
          </p:cNvPr>
          <p:cNvSpPr>
            <a:spLocks noGrp="1"/>
          </p:cNvSpPr>
          <p:nvPr>
            <p:ph sz="quarter" idx="16"/>
          </p:nvPr>
        </p:nvSpPr>
        <p:spPr/>
        <p:txBody>
          <a:bodyPr/>
          <a:lstStyle/>
          <a:p>
            <a:r>
              <a:rPr lang="en-US" dirty="0"/>
              <a:t>System Architecture</a:t>
            </a:r>
          </a:p>
        </p:txBody>
      </p:sp>
      <p:sp>
        <p:nvSpPr>
          <p:cNvPr id="7" name="Inhaltsplatzhalter 6">
            <a:extLst>
              <a:ext uri="{FF2B5EF4-FFF2-40B4-BE49-F238E27FC236}">
                <a16:creationId xmlns:a16="http://schemas.microsoft.com/office/drawing/2014/main" id="{6059A1C9-8E59-42F5-AE71-593763C1B3FF}"/>
              </a:ext>
            </a:extLst>
          </p:cNvPr>
          <p:cNvSpPr>
            <a:spLocks noGrp="1"/>
          </p:cNvSpPr>
          <p:nvPr>
            <p:ph sz="quarter" idx="17"/>
          </p:nvPr>
        </p:nvSpPr>
        <p:spPr/>
        <p:txBody>
          <a:bodyPr/>
          <a:lstStyle/>
          <a:p>
            <a:r>
              <a:rPr lang="en-US" dirty="0"/>
              <a:t>System Design</a:t>
            </a:r>
          </a:p>
        </p:txBody>
      </p:sp>
      <p:sp>
        <p:nvSpPr>
          <p:cNvPr id="8" name="Datumsplatzhalter 7"/>
          <p:cNvSpPr>
            <a:spLocks noGrp="1"/>
          </p:cNvSpPr>
          <p:nvPr>
            <p:ph type="dt" sz="half" idx="10"/>
          </p:nvPr>
        </p:nvSpPr>
        <p:spPr/>
        <p:txBody>
          <a:bodyPr/>
          <a:lstStyle/>
          <a:p>
            <a:fld id="{1E149477-AF65-46B9-943C-DF71852A9A2E}" type="datetime1">
              <a:rPr lang="de-DE" smtClean="0"/>
              <a:t>12.05.2025</a:t>
            </a:fld>
            <a:endParaRPr lang="de-DE" dirty="0"/>
          </a:p>
        </p:txBody>
      </p:sp>
      <p:sp>
        <p:nvSpPr>
          <p:cNvPr id="9" name="Fußzeilenplatzhalter 8"/>
          <p:cNvSpPr>
            <a:spLocks noGrp="1"/>
          </p:cNvSpPr>
          <p:nvPr>
            <p:ph type="ftr" sz="quarter" idx="11"/>
          </p:nvPr>
        </p:nvSpPr>
        <p:spPr/>
        <p:txBody>
          <a:bodyPr/>
          <a:lstStyle/>
          <a:p>
            <a:r>
              <a:rPr lang="en-US"/>
              <a:t>www.ihp-microelectronics.com | © IHP all rights reserved | Event XYZ</a:t>
            </a:r>
            <a:endParaRPr lang="de-DE" dirty="0"/>
          </a:p>
        </p:txBody>
      </p:sp>
      <p:sp>
        <p:nvSpPr>
          <p:cNvPr id="10" name="Foliennummernplatzhalter 9"/>
          <p:cNvSpPr>
            <a:spLocks noGrp="1"/>
          </p:cNvSpPr>
          <p:nvPr>
            <p:ph type="sldNum" sz="quarter" idx="12"/>
          </p:nvPr>
        </p:nvSpPr>
        <p:spPr/>
        <p:txBody>
          <a:bodyPr/>
          <a:lstStyle/>
          <a:p>
            <a:fld id="{1A763691-5DD7-4303-8CE4-C698CA43CB3D}" type="slidenum">
              <a:rPr lang="de-DE" smtClean="0"/>
              <a:t>2</a:t>
            </a:fld>
            <a:endParaRPr lang="de-DE" dirty="0"/>
          </a:p>
        </p:txBody>
      </p:sp>
      <p:sp>
        <p:nvSpPr>
          <p:cNvPr id="26" name="Inhaltsplatzhalter 25">
            <a:extLst>
              <a:ext uri="{FF2B5EF4-FFF2-40B4-BE49-F238E27FC236}">
                <a16:creationId xmlns:a16="http://schemas.microsoft.com/office/drawing/2014/main" id="{262FC1B5-40F7-479F-8ED6-5C4E44E0A589}"/>
              </a:ext>
            </a:extLst>
          </p:cNvPr>
          <p:cNvSpPr>
            <a:spLocks noGrp="1"/>
          </p:cNvSpPr>
          <p:nvPr>
            <p:ph sz="quarter" idx="18"/>
          </p:nvPr>
        </p:nvSpPr>
        <p:spPr>
          <a:xfrm>
            <a:off x="891778" y="4908935"/>
            <a:ext cx="9885245" cy="512339"/>
          </a:xfrm>
        </p:spPr>
        <p:txBody>
          <a:bodyPr/>
          <a:lstStyle/>
          <a:p>
            <a:r>
              <a:rPr lang="en-US" dirty="0"/>
              <a:t>Fault-Tolerant analysis</a:t>
            </a:r>
          </a:p>
        </p:txBody>
      </p:sp>
      <p:sp>
        <p:nvSpPr>
          <p:cNvPr id="27" name="Inhaltsplatzhalter 26">
            <a:extLst>
              <a:ext uri="{FF2B5EF4-FFF2-40B4-BE49-F238E27FC236}">
                <a16:creationId xmlns:a16="http://schemas.microsoft.com/office/drawing/2014/main" id="{54A7B791-9C5C-4071-A11D-307A186CD83A}"/>
              </a:ext>
            </a:extLst>
          </p:cNvPr>
          <p:cNvSpPr>
            <a:spLocks noGrp="1"/>
          </p:cNvSpPr>
          <p:nvPr>
            <p:ph sz="quarter" idx="19"/>
          </p:nvPr>
        </p:nvSpPr>
        <p:spPr/>
        <p:txBody>
          <a:bodyPr/>
          <a:lstStyle/>
          <a:p>
            <a:r>
              <a:rPr lang="en-US" dirty="0"/>
              <a:t>Future-work</a:t>
            </a:r>
          </a:p>
        </p:txBody>
      </p:sp>
      <p:sp>
        <p:nvSpPr>
          <p:cNvPr id="19" name="Textfeld 18">
            <a:extLst>
              <a:ext uri="{FF2B5EF4-FFF2-40B4-BE49-F238E27FC236}">
                <a16:creationId xmlns:a16="http://schemas.microsoft.com/office/drawing/2014/main" id="{B9ED62E6-F2ED-4DE9-B4DA-C436F8CD1266}"/>
              </a:ext>
            </a:extLst>
          </p:cNvPr>
          <p:cNvSpPr txBox="1"/>
          <p:nvPr/>
        </p:nvSpPr>
        <p:spPr>
          <a:xfrm>
            <a:off x="261424" y="1533329"/>
            <a:ext cx="452254" cy="461665"/>
          </a:xfrm>
          <a:prstGeom prst="rect">
            <a:avLst/>
          </a:prstGeom>
          <a:noFill/>
        </p:spPr>
        <p:txBody>
          <a:bodyPr wrap="square" rtlCol="0">
            <a:spAutoFit/>
          </a:bodyPr>
          <a:lstStyle/>
          <a:p>
            <a:pPr algn="ctr"/>
            <a:r>
              <a:rPr lang="de-DE" sz="2400" dirty="0"/>
              <a:t>1.</a:t>
            </a:r>
          </a:p>
        </p:txBody>
      </p:sp>
      <p:sp>
        <p:nvSpPr>
          <p:cNvPr id="20" name="Textfeld 19">
            <a:extLst>
              <a:ext uri="{FF2B5EF4-FFF2-40B4-BE49-F238E27FC236}">
                <a16:creationId xmlns:a16="http://schemas.microsoft.com/office/drawing/2014/main" id="{37212C8B-A755-440A-BD83-246198CE677C}"/>
              </a:ext>
            </a:extLst>
          </p:cNvPr>
          <p:cNvSpPr txBox="1"/>
          <p:nvPr/>
        </p:nvSpPr>
        <p:spPr>
          <a:xfrm>
            <a:off x="261424" y="2190070"/>
            <a:ext cx="452254" cy="461665"/>
          </a:xfrm>
          <a:prstGeom prst="rect">
            <a:avLst/>
          </a:prstGeom>
          <a:noFill/>
        </p:spPr>
        <p:txBody>
          <a:bodyPr wrap="square" rtlCol="0">
            <a:spAutoFit/>
          </a:bodyPr>
          <a:lstStyle/>
          <a:p>
            <a:pPr algn="ctr"/>
            <a:r>
              <a:rPr lang="de-DE" sz="2400" dirty="0"/>
              <a:t>2.</a:t>
            </a:r>
          </a:p>
        </p:txBody>
      </p:sp>
      <p:sp>
        <p:nvSpPr>
          <p:cNvPr id="21" name="Textfeld 20">
            <a:extLst>
              <a:ext uri="{FF2B5EF4-FFF2-40B4-BE49-F238E27FC236}">
                <a16:creationId xmlns:a16="http://schemas.microsoft.com/office/drawing/2014/main" id="{5DAC9D3F-97BB-4FC6-BB16-4DF00A4D68F8}"/>
              </a:ext>
            </a:extLst>
          </p:cNvPr>
          <p:cNvSpPr txBox="1"/>
          <p:nvPr/>
        </p:nvSpPr>
        <p:spPr>
          <a:xfrm>
            <a:off x="261424" y="2872149"/>
            <a:ext cx="452254" cy="461665"/>
          </a:xfrm>
          <a:prstGeom prst="rect">
            <a:avLst/>
          </a:prstGeom>
          <a:noFill/>
        </p:spPr>
        <p:txBody>
          <a:bodyPr wrap="square" rtlCol="0">
            <a:spAutoFit/>
          </a:bodyPr>
          <a:lstStyle/>
          <a:p>
            <a:pPr algn="ctr"/>
            <a:r>
              <a:rPr lang="de-DE" sz="2400" dirty="0"/>
              <a:t>3.</a:t>
            </a:r>
          </a:p>
        </p:txBody>
      </p:sp>
      <p:sp>
        <p:nvSpPr>
          <p:cNvPr id="22" name="Textfeld 21">
            <a:extLst>
              <a:ext uri="{FF2B5EF4-FFF2-40B4-BE49-F238E27FC236}">
                <a16:creationId xmlns:a16="http://schemas.microsoft.com/office/drawing/2014/main" id="{978862B1-20A0-4459-9580-6EA3F97C5D4F}"/>
              </a:ext>
            </a:extLst>
          </p:cNvPr>
          <p:cNvSpPr txBox="1"/>
          <p:nvPr/>
        </p:nvSpPr>
        <p:spPr>
          <a:xfrm>
            <a:off x="261424" y="3554228"/>
            <a:ext cx="452254" cy="461665"/>
          </a:xfrm>
          <a:prstGeom prst="rect">
            <a:avLst/>
          </a:prstGeom>
          <a:noFill/>
        </p:spPr>
        <p:txBody>
          <a:bodyPr wrap="square" rtlCol="0">
            <a:spAutoFit/>
          </a:bodyPr>
          <a:lstStyle/>
          <a:p>
            <a:pPr algn="ctr"/>
            <a:r>
              <a:rPr lang="de-DE" sz="2400" dirty="0"/>
              <a:t>4.</a:t>
            </a:r>
          </a:p>
        </p:txBody>
      </p:sp>
      <p:sp>
        <p:nvSpPr>
          <p:cNvPr id="23" name="Textfeld 22">
            <a:extLst>
              <a:ext uri="{FF2B5EF4-FFF2-40B4-BE49-F238E27FC236}">
                <a16:creationId xmlns:a16="http://schemas.microsoft.com/office/drawing/2014/main" id="{F1732FB9-CDC6-4121-BF6C-931A9E363462}"/>
              </a:ext>
            </a:extLst>
          </p:cNvPr>
          <p:cNvSpPr txBox="1"/>
          <p:nvPr/>
        </p:nvSpPr>
        <p:spPr>
          <a:xfrm>
            <a:off x="261424" y="4221561"/>
            <a:ext cx="452254" cy="461665"/>
          </a:xfrm>
          <a:prstGeom prst="rect">
            <a:avLst/>
          </a:prstGeom>
          <a:noFill/>
        </p:spPr>
        <p:txBody>
          <a:bodyPr wrap="square" rtlCol="0">
            <a:spAutoFit/>
          </a:bodyPr>
          <a:lstStyle/>
          <a:p>
            <a:pPr algn="ctr"/>
            <a:r>
              <a:rPr lang="de-DE" sz="2400" dirty="0"/>
              <a:t>5.</a:t>
            </a:r>
          </a:p>
        </p:txBody>
      </p:sp>
      <p:sp>
        <p:nvSpPr>
          <p:cNvPr id="24" name="Textfeld 23">
            <a:extLst>
              <a:ext uri="{FF2B5EF4-FFF2-40B4-BE49-F238E27FC236}">
                <a16:creationId xmlns:a16="http://schemas.microsoft.com/office/drawing/2014/main" id="{C4B9E3F6-BD2D-4AC7-9CD1-DEACC38A6EB9}"/>
              </a:ext>
            </a:extLst>
          </p:cNvPr>
          <p:cNvSpPr txBox="1"/>
          <p:nvPr/>
        </p:nvSpPr>
        <p:spPr>
          <a:xfrm>
            <a:off x="261424" y="4900113"/>
            <a:ext cx="452254" cy="461665"/>
          </a:xfrm>
          <a:prstGeom prst="rect">
            <a:avLst/>
          </a:prstGeom>
          <a:noFill/>
        </p:spPr>
        <p:txBody>
          <a:bodyPr wrap="square" rtlCol="0">
            <a:spAutoFit/>
          </a:bodyPr>
          <a:lstStyle/>
          <a:p>
            <a:pPr algn="ctr"/>
            <a:r>
              <a:rPr lang="de-DE" sz="2400" dirty="0"/>
              <a:t>6.</a:t>
            </a:r>
          </a:p>
        </p:txBody>
      </p:sp>
      <p:sp>
        <p:nvSpPr>
          <p:cNvPr id="25" name="Textfeld 24">
            <a:extLst>
              <a:ext uri="{FF2B5EF4-FFF2-40B4-BE49-F238E27FC236}">
                <a16:creationId xmlns:a16="http://schemas.microsoft.com/office/drawing/2014/main" id="{0C4CA6C7-5C6A-4F65-B548-B6CF1CD2ECB0}"/>
              </a:ext>
            </a:extLst>
          </p:cNvPr>
          <p:cNvSpPr txBox="1"/>
          <p:nvPr/>
        </p:nvSpPr>
        <p:spPr>
          <a:xfrm>
            <a:off x="261424" y="5567446"/>
            <a:ext cx="452254" cy="461665"/>
          </a:xfrm>
          <a:prstGeom prst="rect">
            <a:avLst/>
          </a:prstGeom>
          <a:noFill/>
        </p:spPr>
        <p:txBody>
          <a:bodyPr wrap="square" rtlCol="0">
            <a:spAutoFit/>
          </a:bodyPr>
          <a:lstStyle/>
          <a:p>
            <a:pPr algn="ctr"/>
            <a:r>
              <a:rPr lang="de-DE" sz="2400" dirty="0"/>
              <a:t>7.</a:t>
            </a:r>
          </a:p>
        </p:txBody>
      </p:sp>
    </p:spTree>
    <p:extLst>
      <p:ext uri="{BB962C8B-B14F-4D97-AF65-F5344CB8AC3E}">
        <p14:creationId xmlns:p14="http://schemas.microsoft.com/office/powerpoint/2010/main" val="15740042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8DA2653E-2443-46BC-9C09-26545CD40DEB}"/>
              </a:ext>
            </a:extLst>
          </p:cNvPr>
          <p:cNvSpPr>
            <a:spLocks noGrp="1"/>
          </p:cNvSpPr>
          <p:nvPr>
            <p:ph type="title"/>
          </p:nvPr>
        </p:nvSpPr>
        <p:spPr/>
        <p:txBody>
          <a:bodyPr/>
          <a:lstStyle/>
          <a:p>
            <a:r>
              <a:rPr lang="en-US" dirty="0"/>
              <a:t>Motivation</a:t>
            </a:r>
          </a:p>
        </p:txBody>
      </p:sp>
      <p:sp>
        <p:nvSpPr>
          <p:cNvPr id="10" name="Inhaltsplatzhalter 9">
            <a:extLst>
              <a:ext uri="{FF2B5EF4-FFF2-40B4-BE49-F238E27FC236}">
                <a16:creationId xmlns:a16="http://schemas.microsoft.com/office/drawing/2014/main" id="{71E1EF37-EBD5-4C55-8089-4C8B8A0AD38B}"/>
              </a:ext>
            </a:extLst>
          </p:cNvPr>
          <p:cNvSpPr>
            <a:spLocks noGrp="1"/>
          </p:cNvSpPr>
          <p:nvPr>
            <p:ph idx="1"/>
          </p:nvPr>
        </p:nvSpPr>
        <p:spPr>
          <a:xfrm>
            <a:off x="261424" y="1520825"/>
            <a:ext cx="10515600" cy="4568222"/>
          </a:xfrm>
        </p:spPr>
        <p:txBody>
          <a:bodyPr/>
          <a:lstStyle/>
          <a:p>
            <a:r>
              <a:rPr lang="en-US" dirty="0">
                <a:solidFill>
                  <a:schemeClr val="tx1"/>
                </a:solidFill>
              </a:rPr>
              <a:t>Due to insufficient and limited network infrastructures, conventional terrestrial networks (TNs) cannot provide global coverage in remote areas.</a:t>
            </a:r>
          </a:p>
          <a:p>
            <a:endParaRPr lang="en-US" b="1" dirty="0">
              <a:solidFill>
                <a:schemeClr val="tx1"/>
              </a:solidFill>
            </a:endParaRPr>
          </a:p>
          <a:p>
            <a:pPr marL="0" indent="0">
              <a:buNone/>
            </a:pPr>
            <a:endParaRPr lang="en-US" dirty="0">
              <a:solidFill>
                <a:schemeClr val="tx1"/>
              </a:solidFill>
            </a:endParaRPr>
          </a:p>
          <a:p>
            <a:r>
              <a:rPr lang="en-US" dirty="0">
                <a:solidFill>
                  <a:schemeClr val="tx1"/>
                </a:solidFill>
              </a:rPr>
              <a:t>TNs can be susceptible to natural disasters, such as earthquakes, floods, or hurricanes, leading to disruptions in communication systems.</a:t>
            </a:r>
          </a:p>
          <a:p>
            <a:endParaRPr lang="en-US" dirty="0">
              <a:solidFill>
                <a:schemeClr val="tx1"/>
              </a:solidFill>
            </a:endParaRPr>
          </a:p>
          <a:p>
            <a:endParaRPr lang="en-US" dirty="0">
              <a:solidFill>
                <a:schemeClr val="tx1"/>
              </a:solidFill>
            </a:endParaRPr>
          </a:p>
          <a:p>
            <a:r>
              <a:rPr lang="en-US" dirty="0">
                <a:solidFill>
                  <a:schemeClr val="tx1"/>
                </a:solidFill>
              </a:rPr>
              <a:t>TNs cannot satisfy the growing demand for seamless and constant connectivity services that necessitate high bandwidth. </a:t>
            </a:r>
          </a:p>
          <a:p>
            <a:endParaRPr lang="en-US" dirty="0">
              <a:solidFill>
                <a:schemeClr val="tx1"/>
              </a:solidFill>
            </a:endParaRPr>
          </a:p>
        </p:txBody>
      </p:sp>
      <p:sp>
        <p:nvSpPr>
          <p:cNvPr id="4" name="Datumsplatzhalter 3">
            <a:extLst>
              <a:ext uri="{FF2B5EF4-FFF2-40B4-BE49-F238E27FC236}">
                <a16:creationId xmlns:a16="http://schemas.microsoft.com/office/drawing/2014/main" id="{09D323CB-9A7C-4393-97F7-33B8E284E398}"/>
              </a:ext>
            </a:extLst>
          </p:cNvPr>
          <p:cNvSpPr>
            <a:spLocks noGrp="1"/>
          </p:cNvSpPr>
          <p:nvPr>
            <p:ph type="dt" sz="half" idx="10"/>
          </p:nvPr>
        </p:nvSpPr>
        <p:spPr/>
        <p:txBody>
          <a:bodyPr/>
          <a:lstStyle/>
          <a:p>
            <a:fld id="{E645AC39-0A36-4529-97D9-51E39D58F03C}" type="datetime1">
              <a:rPr lang="de-DE" smtClean="0"/>
              <a:t>12.05.2025</a:t>
            </a:fld>
            <a:endParaRPr lang="de-DE" dirty="0"/>
          </a:p>
        </p:txBody>
      </p:sp>
      <p:sp>
        <p:nvSpPr>
          <p:cNvPr id="5" name="Fußzeilenplatzhalter 4">
            <a:extLst>
              <a:ext uri="{FF2B5EF4-FFF2-40B4-BE49-F238E27FC236}">
                <a16:creationId xmlns:a16="http://schemas.microsoft.com/office/drawing/2014/main" id="{5FB0C5DD-8F4A-4F97-BB0B-D29ACBC1571F}"/>
              </a:ext>
            </a:extLst>
          </p:cNvPr>
          <p:cNvSpPr>
            <a:spLocks noGrp="1"/>
          </p:cNvSpPr>
          <p:nvPr>
            <p:ph type="ftr" sz="quarter" idx="11"/>
          </p:nvPr>
        </p:nvSpPr>
        <p:spPr/>
        <p:txBody>
          <a:bodyPr/>
          <a:lstStyle/>
          <a:p>
            <a:r>
              <a:rPr lang="en-US" dirty="0"/>
              <a:t>www.ihp-microelectronics.com | © IHP all rights reserved | PhD meeting</a:t>
            </a:r>
            <a:endParaRPr lang="de-DE" dirty="0"/>
          </a:p>
        </p:txBody>
      </p:sp>
      <p:sp>
        <p:nvSpPr>
          <p:cNvPr id="6" name="Foliennummernplatzhalter 5">
            <a:extLst>
              <a:ext uri="{FF2B5EF4-FFF2-40B4-BE49-F238E27FC236}">
                <a16:creationId xmlns:a16="http://schemas.microsoft.com/office/drawing/2014/main" id="{C14F7B16-0744-480B-A87D-6441E616571E}"/>
              </a:ext>
            </a:extLst>
          </p:cNvPr>
          <p:cNvSpPr>
            <a:spLocks noGrp="1"/>
          </p:cNvSpPr>
          <p:nvPr>
            <p:ph type="sldNum" sz="quarter" idx="12"/>
          </p:nvPr>
        </p:nvSpPr>
        <p:spPr/>
        <p:txBody>
          <a:bodyPr/>
          <a:lstStyle/>
          <a:p>
            <a:fld id="{1A763691-5DD7-4303-8CE4-C698CA43CB3D}" type="slidenum">
              <a:rPr lang="de-DE" smtClean="0"/>
              <a:t>3</a:t>
            </a:fld>
            <a:endParaRPr lang="de-DE" dirty="0"/>
          </a:p>
        </p:txBody>
      </p:sp>
    </p:spTree>
    <p:extLst>
      <p:ext uri="{BB962C8B-B14F-4D97-AF65-F5344CB8AC3E}">
        <p14:creationId xmlns:p14="http://schemas.microsoft.com/office/powerpoint/2010/main" val="4193895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F396E-9F1C-4861-A798-BE5D66FC23D6}"/>
              </a:ext>
            </a:extLst>
          </p:cNvPr>
          <p:cNvSpPr>
            <a:spLocks noGrp="1"/>
          </p:cNvSpPr>
          <p:nvPr>
            <p:ph type="title"/>
          </p:nvPr>
        </p:nvSpPr>
        <p:spPr>
          <a:xfrm>
            <a:off x="263525" y="271626"/>
            <a:ext cx="10515600" cy="994654"/>
          </a:xfrm>
        </p:spPr>
        <p:txBody>
          <a:bodyPr/>
          <a:lstStyle/>
          <a:p>
            <a:r>
              <a:rPr lang="en-US" dirty="0"/>
              <a:t>Introduction</a:t>
            </a:r>
            <a:endParaRPr lang="LID4096" dirty="0"/>
          </a:p>
        </p:txBody>
      </p:sp>
      <p:sp>
        <p:nvSpPr>
          <p:cNvPr id="3" name="Content Placeholder 2">
            <a:extLst>
              <a:ext uri="{FF2B5EF4-FFF2-40B4-BE49-F238E27FC236}">
                <a16:creationId xmlns:a16="http://schemas.microsoft.com/office/drawing/2014/main" id="{3115B167-21F7-4EBB-89A6-0C960A8FD89C}"/>
              </a:ext>
            </a:extLst>
          </p:cNvPr>
          <p:cNvSpPr>
            <a:spLocks noGrp="1"/>
          </p:cNvSpPr>
          <p:nvPr>
            <p:ph idx="1"/>
          </p:nvPr>
        </p:nvSpPr>
        <p:spPr/>
        <p:txBody>
          <a:bodyPr/>
          <a:lstStyle/>
          <a:p>
            <a:r>
              <a:rPr lang="en-US" dirty="0">
                <a:solidFill>
                  <a:schemeClr val="accent1"/>
                </a:solidFill>
              </a:rPr>
              <a:t>A substantial improvement in the reliability and functionality of wireless networks and global coverage can only be accomplished through the integration of TNs with non-terrestrial networks (NTNs).</a:t>
            </a:r>
          </a:p>
          <a:p>
            <a:pPr lvl="1">
              <a:buFont typeface="Wingdings" panose="05000000000000000000" pitchFamily="2" charset="2"/>
              <a:buChar char="§"/>
            </a:pPr>
            <a:r>
              <a:rPr lang="en-US" dirty="0">
                <a:solidFill>
                  <a:schemeClr val="accent1"/>
                </a:solidFill>
              </a:rPr>
              <a:t>Generally, a communication system that combines TNs and NTNs is known as a 3D network.</a:t>
            </a:r>
          </a:p>
          <a:p>
            <a:pPr marL="0" indent="0">
              <a:buNone/>
            </a:pPr>
            <a:endParaRPr lang="en-US" dirty="0">
              <a:solidFill>
                <a:schemeClr val="accent1"/>
              </a:solidFill>
            </a:endParaRPr>
          </a:p>
          <a:p>
            <a:pPr marL="0" indent="0">
              <a:buNone/>
            </a:pPr>
            <a:endParaRPr lang="en-US" dirty="0">
              <a:solidFill>
                <a:schemeClr val="accent1"/>
              </a:solidFill>
            </a:endParaRPr>
          </a:p>
          <a:p>
            <a:pPr marL="0" indent="0">
              <a:buNone/>
            </a:pPr>
            <a:endParaRPr lang="en-US" dirty="0">
              <a:solidFill>
                <a:schemeClr val="accent1"/>
              </a:solidFill>
            </a:endParaRPr>
          </a:p>
        </p:txBody>
      </p:sp>
      <p:sp>
        <p:nvSpPr>
          <p:cNvPr id="4" name="Date Placeholder 3">
            <a:extLst>
              <a:ext uri="{FF2B5EF4-FFF2-40B4-BE49-F238E27FC236}">
                <a16:creationId xmlns:a16="http://schemas.microsoft.com/office/drawing/2014/main" id="{8D8ACFDD-3DD2-4C62-A6E1-27595E3F0691}"/>
              </a:ext>
            </a:extLst>
          </p:cNvPr>
          <p:cNvSpPr>
            <a:spLocks noGrp="1"/>
          </p:cNvSpPr>
          <p:nvPr>
            <p:ph type="dt" sz="half" idx="10"/>
          </p:nvPr>
        </p:nvSpPr>
        <p:spPr/>
        <p:txBody>
          <a:bodyPr/>
          <a:lstStyle/>
          <a:p>
            <a:fld id="{E645AC39-0A36-4529-97D9-51E39D58F03C}" type="datetime1">
              <a:rPr lang="de-DE" smtClean="0"/>
              <a:t>12.05.2025</a:t>
            </a:fld>
            <a:endParaRPr lang="de-DE" dirty="0"/>
          </a:p>
        </p:txBody>
      </p:sp>
      <p:sp>
        <p:nvSpPr>
          <p:cNvPr id="5" name="Footer Placeholder 4">
            <a:extLst>
              <a:ext uri="{FF2B5EF4-FFF2-40B4-BE49-F238E27FC236}">
                <a16:creationId xmlns:a16="http://schemas.microsoft.com/office/drawing/2014/main" id="{CE8DD7CA-D893-402D-B175-01177A5B3496}"/>
              </a:ext>
            </a:extLst>
          </p:cNvPr>
          <p:cNvSpPr>
            <a:spLocks noGrp="1"/>
          </p:cNvSpPr>
          <p:nvPr>
            <p:ph type="ftr" sz="quarter" idx="11"/>
          </p:nvPr>
        </p:nvSpPr>
        <p:spPr/>
        <p:txBody>
          <a:bodyPr/>
          <a:lstStyle/>
          <a:p>
            <a:r>
              <a:rPr lang="en-US" dirty="0"/>
              <a:t>www.ihp-microelectronics.com | © IHP all rights reserved | PhD meeting</a:t>
            </a:r>
            <a:endParaRPr lang="de-DE" dirty="0"/>
          </a:p>
        </p:txBody>
      </p:sp>
      <p:sp>
        <p:nvSpPr>
          <p:cNvPr id="6" name="Slide Number Placeholder 5">
            <a:extLst>
              <a:ext uri="{FF2B5EF4-FFF2-40B4-BE49-F238E27FC236}">
                <a16:creationId xmlns:a16="http://schemas.microsoft.com/office/drawing/2014/main" id="{FBD733E9-24D2-4348-A296-B32B6A7636BA}"/>
              </a:ext>
            </a:extLst>
          </p:cNvPr>
          <p:cNvSpPr>
            <a:spLocks noGrp="1"/>
          </p:cNvSpPr>
          <p:nvPr>
            <p:ph type="sldNum" sz="quarter" idx="12"/>
          </p:nvPr>
        </p:nvSpPr>
        <p:spPr/>
        <p:txBody>
          <a:bodyPr/>
          <a:lstStyle/>
          <a:p>
            <a:fld id="{1A763691-5DD7-4303-8CE4-C698CA43CB3D}" type="slidenum">
              <a:rPr lang="de-DE" smtClean="0"/>
              <a:t>4</a:t>
            </a:fld>
            <a:endParaRPr lang="de-DE" dirty="0"/>
          </a:p>
        </p:txBody>
      </p:sp>
      <p:pic>
        <p:nvPicPr>
          <p:cNvPr id="8" name="Picture 7">
            <a:extLst>
              <a:ext uri="{FF2B5EF4-FFF2-40B4-BE49-F238E27FC236}">
                <a16:creationId xmlns:a16="http://schemas.microsoft.com/office/drawing/2014/main" id="{0F38181E-E74A-4603-B7DD-0FBDF34298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80895" y="2897312"/>
            <a:ext cx="6447934" cy="3387274"/>
          </a:xfrm>
          <a:prstGeom prst="rect">
            <a:avLst/>
          </a:prstGeom>
        </p:spPr>
      </p:pic>
    </p:spTree>
    <p:extLst>
      <p:ext uri="{BB962C8B-B14F-4D97-AF65-F5344CB8AC3E}">
        <p14:creationId xmlns:p14="http://schemas.microsoft.com/office/powerpoint/2010/main" val="4056310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FC786-7269-4703-9CCE-2402869C6ACA}"/>
              </a:ext>
            </a:extLst>
          </p:cNvPr>
          <p:cNvSpPr>
            <a:spLocks noGrp="1"/>
          </p:cNvSpPr>
          <p:nvPr>
            <p:ph type="title"/>
          </p:nvPr>
        </p:nvSpPr>
        <p:spPr>
          <a:xfrm>
            <a:off x="261424" y="320676"/>
            <a:ext cx="10515600" cy="994654"/>
          </a:xfrm>
        </p:spPr>
        <p:txBody>
          <a:bodyPr/>
          <a:lstStyle/>
          <a:p>
            <a:r>
              <a:rPr lang="en-US" dirty="0"/>
              <a:t>Introduction</a:t>
            </a:r>
            <a:endParaRPr lang="LID4096" dirty="0"/>
          </a:p>
        </p:txBody>
      </p:sp>
      <p:sp>
        <p:nvSpPr>
          <p:cNvPr id="3" name="Content Placeholder 2">
            <a:extLst>
              <a:ext uri="{FF2B5EF4-FFF2-40B4-BE49-F238E27FC236}">
                <a16:creationId xmlns:a16="http://schemas.microsoft.com/office/drawing/2014/main" id="{3481EDE2-49A2-4112-A82E-2A659A7AE820}"/>
              </a:ext>
            </a:extLst>
          </p:cNvPr>
          <p:cNvSpPr>
            <a:spLocks noGrp="1"/>
          </p:cNvSpPr>
          <p:nvPr>
            <p:ph idx="1"/>
          </p:nvPr>
        </p:nvSpPr>
        <p:spPr>
          <a:xfrm>
            <a:off x="321691" y="1404959"/>
            <a:ext cx="10784273" cy="4747266"/>
          </a:xfrm>
        </p:spPr>
        <p:txBody>
          <a:bodyPr>
            <a:normAutofit lnSpcReduction="10000"/>
          </a:bodyPr>
          <a:lstStyle/>
          <a:p>
            <a:r>
              <a:rPr lang="en-US" dirty="0">
                <a:solidFill>
                  <a:schemeClr val="tx1"/>
                </a:solidFill>
              </a:rPr>
              <a:t>In order to realize a network that provides the performance required by the modern wireless communication standards, an ad-hoc hardware component for the PHY layer is needed</a:t>
            </a:r>
            <a:r>
              <a:rPr lang="en-US" dirty="0">
                <a:solidFill>
                  <a:schemeClr val="accent1"/>
                </a:solidFill>
              </a:rPr>
              <a:t>.</a:t>
            </a:r>
          </a:p>
          <a:p>
            <a:endParaRPr lang="en-US" dirty="0">
              <a:solidFill>
                <a:schemeClr val="accent1"/>
              </a:solidFill>
            </a:endParaRPr>
          </a:p>
          <a:p>
            <a:r>
              <a:rPr lang="en-US" dirty="0">
                <a:solidFill>
                  <a:schemeClr val="accent1"/>
                </a:solidFill>
              </a:rPr>
              <a:t>The PHY layer handles the data processing part of the satellite-ground link, and to perform such a task, the hardware component will be integrated into the </a:t>
            </a:r>
            <a:r>
              <a:rPr lang="en-US" u="sng" dirty="0">
                <a:solidFill>
                  <a:srgbClr val="FF0000"/>
                </a:solidFill>
              </a:rPr>
              <a:t>NTN vehicles</a:t>
            </a:r>
            <a:r>
              <a:rPr lang="en-US" dirty="0">
                <a:solidFill>
                  <a:schemeClr val="accent1"/>
                </a:solidFill>
              </a:rPr>
              <a:t>.  </a:t>
            </a:r>
          </a:p>
          <a:p>
            <a:pPr marL="0" indent="0">
              <a:buNone/>
            </a:pPr>
            <a:endParaRPr lang="en-US" dirty="0">
              <a:solidFill>
                <a:schemeClr val="accent1"/>
              </a:solidFill>
            </a:endParaRPr>
          </a:p>
          <a:p>
            <a:r>
              <a:rPr lang="en-US" dirty="0">
                <a:solidFill>
                  <a:schemeClr val="accent1"/>
                </a:solidFill>
              </a:rPr>
              <a:t>How to perform such an integration process? </a:t>
            </a:r>
          </a:p>
          <a:p>
            <a:pPr lvl="1">
              <a:buFont typeface="Wingdings" panose="05000000000000000000" pitchFamily="2" charset="2"/>
              <a:buChar char="§"/>
            </a:pPr>
            <a:r>
              <a:rPr lang="en-US" dirty="0">
                <a:solidFill>
                  <a:schemeClr val="accent1"/>
                </a:solidFill>
              </a:rPr>
              <a:t>Through the RTL design (VHDL) of the different</a:t>
            </a:r>
          </a:p>
          <a:p>
            <a:pPr marL="457200" lvl="1" indent="0">
              <a:buNone/>
            </a:pPr>
            <a:r>
              <a:rPr lang="en-US" dirty="0">
                <a:solidFill>
                  <a:schemeClr val="accent1"/>
                </a:solidFill>
              </a:rPr>
              <a:t>functional blocks in the PHY layer  .</a:t>
            </a:r>
          </a:p>
          <a:p>
            <a:pPr marL="457200" lvl="1" indent="0">
              <a:buNone/>
            </a:pPr>
            <a:endParaRPr lang="en-US" dirty="0">
              <a:solidFill>
                <a:schemeClr val="accent1"/>
              </a:solidFill>
            </a:endParaRPr>
          </a:p>
          <a:p>
            <a:pPr lvl="1">
              <a:buFont typeface="Wingdings" panose="05000000000000000000" pitchFamily="2" charset="2"/>
              <a:buChar char="§"/>
            </a:pPr>
            <a:r>
              <a:rPr lang="en-US" dirty="0">
                <a:solidFill>
                  <a:schemeClr val="accent1"/>
                </a:solidFill>
              </a:rPr>
              <a:t>Implementation and functional verification of the complete</a:t>
            </a:r>
          </a:p>
          <a:p>
            <a:pPr marL="457200" lvl="1" indent="0">
              <a:buNone/>
            </a:pPr>
            <a:r>
              <a:rPr lang="en-US" dirty="0">
                <a:solidFill>
                  <a:schemeClr val="accent1"/>
                </a:solidFill>
              </a:rPr>
              <a:t>Design (Baseband).</a:t>
            </a:r>
          </a:p>
          <a:p>
            <a:pPr lvl="1">
              <a:buFont typeface="Wingdings" panose="05000000000000000000" pitchFamily="2" charset="2"/>
              <a:buChar char="§"/>
            </a:pPr>
            <a:endParaRPr lang="en-US" dirty="0">
              <a:solidFill>
                <a:schemeClr val="accent1"/>
              </a:solidFill>
            </a:endParaRPr>
          </a:p>
          <a:p>
            <a:pPr lvl="1">
              <a:buFont typeface="Wingdings" panose="05000000000000000000" pitchFamily="2" charset="2"/>
              <a:buChar char="§"/>
            </a:pPr>
            <a:r>
              <a:rPr lang="en-US" dirty="0">
                <a:solidFill>
                  <a:schemeClr val="accent1"/>
                </a:solidFill>
              </a:rPr>
              <a:t>Reliability and fault-tolerance mitigation methodology</a:t>
            </a:r>
          </a:p>
          <a:p>
            <a:pPr marL="457200" lvl="1" indent="0">
              <a:buNone/>
            </a:pPr>
            <a:r>
              <a:rPr lang="en-US" dirty="0">
                <a:solidFill>
                  <a:schemeClr val="accent1"/>
                </a:solidFill>
              </a:rPr>
              <a:t>analysis .</a:t>
            </a:r>
          </a:p>
          <a:p>
            <a:endParaRPr lang="en-US" dirty="0">
              <a:solidFill>
                <a:schemeClr val="accent1"/>
              </a:solidFill>
            </a:endParaRPr>
          </a:p>
          <a:p>
            <a:endParaRPr lang="en-US" dirty="0">
              <a:solidFill>
                <a:schemeClr val="accent1"/>
              </a:solidFill>
            </a:endParaRPr>
          </a:p>
        </p:txBody>
      </p:sp>
      <p:sp>
        <p:nvSpPr>
          <p:cNvPr id="4" name="Date Placeholder 3">
            <a:extLst>
              <a:ext uri="{FF2B5EF4-FFF2-40B4-BE49-F238E27FC236}">
                <a16:creationId xmlns:a16="http://schemas.microsoft.com/office/drawing/2014/main" id="{B6108ACE-12F6-49D9-A955-D72672E45BF1}"/>
              </a:ext>
            </a:extLst>
          </p:cNvPr>
          <p:cNvSpPr>
            <a:spLocks noGrp="1"/>
          </p:cNvSpPr>
          <p:nvPr>
            <p:ph type="dt" sz="half" idx="10"/>
          </p:nvPr>
        </p:nvSpPr>
        <p:spPr/>
        <p:txBody>
          <a:bodyPr/>
          <a:lstStyle/>
          <a:p>
            <a:fld id="{E645AC39-0A36-4529-97D9-51E39D58F03C}" type="datetime1">
              <a:rPr lang="de-DE" smtClean="0"/>
              <a:t>12.05.2025</a:t>
            </a:fld>
            <a:endParaRPr lang="de-DE" dirty="0"/>
          </a:p>
        </p:txBody>
      </p:sp>
      <p:sp>
        <p:nvSpPr>
          <p:cNvPr id="5" name="Footer Placeholder 4">
            <a:extLst>
              <a:ext uri="{FF2B5EF4-FFF2-40B4-BE49-F238E27FC236}">
                <a16:creationId xmlns:a16="http://schemas.microsoft.com/office/drawing/2014/main" id="{8C8D7601-CD06-4AE4-8A4B-4308D035FB23}"/>
              </a:ext>
            </a:extLst>
          </p:cNvPr>
          <p:cNvSpPr>
            <a:spLocks noGrp="1"/>
          </p:cNvSpPr>
          <p:nvPr>
            <p:ph type="ftr" sz="quarter" idx="11"/>
          </p:nvPr>
        </p:nvSpPr>
        <p:spPr/>
        <p:txBody>
          <a:bodyPr/>
          <a:lstStyle/>
          <a:p>
            <a:r>
              <a:rPr lang="en-US" dirty="0"/>
              <a:t>www.ihp-microelectronics.com | © IHP all rights reserved | PhD meeting</a:t>
            </a:r>
            <a:endParaRPr lang="de-DE" dirty="0"/>
          </a:p>
        </p:txBody>
      </p:sp>
      <p:sp>
        <p:nvSpPr>
          <p:cNvPr id="6" name="Slide Number Placeholder 5">
            <a:extLst>
              <a:ext uri="{FF2B5EF4-FFF2-40B4-BE49-F238E27FC236}">
                <a16:creationId xmlns:a16="http://schemas.microsoft.com/office/drawing/2014/main" id="{BE5BA563-E07D-4851-B4D2-F8A82CDA26B7}"/>
              </a:ext>
            </a:extLst>
          </p:cNvPr>
          <p:cNvSpPr>
            <a:spLocks noGrp="1"/>
          </p:cNvSpPr>
          <p:nvPr>
            <p:ph type="sldNum" sz="quarter" idx="12"/>
          </p:nvPr>
        </p:nvSpPr>
        <p:spPr/>
        <p:txBody>
          <a:bodyPr/>
          <a:lstStyle/>
          <a:p>
            <a:fld id="{1A763691-5DD7-4303-8CE4-C698CA43CB3D}" type="slidenum">
              <a:rPr lang="de-DE" smtClean="0"/>
              <a:t>5</a:t>
            </a:fld>
            <a:endParaRPr lang="de-DE" dirty="0"/>
          </a:p>
        </p:txBody>
      </p:sp>
      <p:pic>
        <p:nvPicPr>
          <p:cNvPr id="7" name="Picture 6">
            <a:extLst>
              <a:ext uri="{FF2B5EF4-FFF2-40B4-BE49-F238E27FC236}">
                <a16:creationId xmlns:a16="http://schemas.microsoft.com/office/drawing/2014/main" id="{D4191416-C820-4617-A785-019152A669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6423" y="3639845"/>
            <a:ext cx="4965570" cy="2608548"/>
          </a:xfrm>
          <a:prstGeom prst="rect">
            <a:avLst/>
          </a:prstGeom>
        </p:spPr>
      </p:pic>
      <p:sp>
        <p:nvSpPr>
          <p:cNvPr id="9" name="Oval 8">
            <a:extLst>
              <a:ext uri="{FF2B5EF4-FFF2-40B4-BE49-F238E27FC236}">
                <a16:creationId xmlns:a16="http://schemas.microsoft.com/office/drawing/2014/main" id="{83B21240-A44D-42DB-A863-5D0C1EEF1A4F}"/>
              </a:ext>
            </a:extLst>
          </p:cNvPr>
          <p:cNvSpPr>
            <a:spLocks/>
          </p:cNvSpPr>
          <p:nvPr/>
        </p:nvSpPr>
        <p:spPr>
          <a:xfrm>
            <a:off x="8507324" y="5094855"/>
            <a:ext cx="377285" cy="369229"/>
          </a:xfrm>
          <a:prstGeom prst="ellipse">
            <a:avLst/>
          </a:prstGeom>
          <a:noFill/>
          <a:ln w="349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LID4096"/>
          </a:p>
        </p:txBody>
      </p:sp>
      <p:sp>
        <p:nvSpPr>
          <p:cNvPr id="10" name="Oval 9">
            <a:extLst>
              <a:ext uri="{FF2B5EF4-FFF2-40B4-BE49-F238E27FC236}">
                <a16:creationId xmlns:a16="http://schemas.microsoft.com/office/drawing/2014/main" id="{CA58B29F-25BC-4AF6-ACCC-8514DC5B11F5}"/>
              </a:ext>
            </a:extLst>
          </p:cNvPr>
          <p:cNvSpPr>
            <a:spLocks/>
          </p:cNvSpPr>
          <p:nvPr/>
        </p:nvSpPr>
        <p:spPr>
          <a:xfrm>
            <a:off x="8480690" y="3969727"/>
            <a:ext cx="416062" cy="391579"/>
          </a:xfrm>
          <a:prstGeom prst="ellipse">
            <a:avLst/>
          </a:prstGeom>
          <a:noFill/>
          <a:ln w="349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LID4096" dirty="0"/>
          </a:p>
        </p:txBody>
      </p:sp>
      <p:sp>
        <p:nvSpPr>
          <p:cNvPr id="12" name="Oval 11">
            <a:extLst>
              <a:ext uri="{FF2B5EF4-FFF2-40B4-BE49-F238E27FC236}">
                <a16:creationId xmlns:a16="http://schemas.microsoft.com/office/drawing/2014/main" id="{0971830B-3CCD-4DC2-946D-27CDB58891B9}"/>
              </a:ext>
            </a:extLst>
          </p:cNvPr>
          <p:cNvSpPr>
            <a:spLocks/>
          </p:cNvSpPr>
          <p:nvPr/>
        </p:nvSpPr>
        <p:spPr>
          <a:xfrm>
            <a:off x="9319298" y="3531422"/>
            <a:ext cx="416062" cy="391579"/>
          </a:xfrm>
          <a:prstGeom prst="ellipse">
            <a:avLst/>
          </a:prstGeom>
          <a:noFill/>
          <a:ln w="349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LID4096"/>
          </a:p>
        </p:txBody>
      </p:sp>
      <p:cxnSp>
        <p:nvCxnSpPr>
          <p:cNvPr id="14" name="Straight Arrow Connector 13">
            <a:extLst>
              <a:ext uri="{FF2B5EF4-FFF2-40B4-BE49-F238E27FC236}">
                <a16:creationId xmlns:a16="http://schemas.microsoft.com/office/drawing/2014/main" id="{BABBE839-398C-48BF-8B04-C3BBD3518EA9}"/>
              </a:ext>
            </a:extLst>
          </p:cNvPr>
          <p:cNvCxnSpPr>
            <a:cxnSpLocks/>
            <a:endCxn id="12" idx="1"/>
          </p:cNvCxnSpPr>
          <p:nvPr/>
        </p:nvCxnSpPr>
        <p:spPr>
          <a:xfrm>
            <a:off x="8234078" y="3128526"/>
            <a:ext cx="1146151" cy="460241"/>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A6E8285A-CC14-44E1-9F72-76CC79999F4D}"/>
              </a:ext>
            </a:extLst>
          </p:cNvPr>
          <p:cNvCxnSpPr>
            <a:cxnSpLocks/>
            <a:endCxn id="10" idx="1"/>
          </p:cNvCxnSpPr>
          <p:nvPr/>
        </p:nvCxnSpPr>
        <p:spPr>
          <a:xfrm>
            <a:off x="8085486" y="3165033"/>
            <a:ext cx="456135" cy="862039"/>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DCD116CC-5B51-4E86-B7C7-360710CDC4AD}"/>
              </a:ext>
            </a:extLst>
          </p:cNvPr>
          <p:cNvCxnSpPr>
            <a:cxnSpLocks/>
            <a:endCxn id="9" idx="1"/>
          </p:cNvCxnSpPr>
          <p:nvPr/>
        </p:nvCxnSpPr>
        <p:spPr>
          <a:xfrm>
            <a:off x="7852624" y="3165613"/>
            <a:ext cx="709952" cy="1983314"/>
          </a:xfrm>
          <a:prstGeom prst="straightConnector1">
            <a:avLst/>
          </a:prstGeom>
          <a:ln>
            <a:solidFill>
              <a:srgbClr val="FF000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87657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Rectangle 86">
            <a:extLst>
              <a:ext uri="{FF2B5EF4-FFF2-40B4-BE49-F238E27FC236}">
                <a16:creationId xmlns:a16="http://schemas.microsoft.com/office/drawing/2014/main" id="{78B3FA3B-9A4A-4386-9EFB-00DA0AB8F97F}"/>
              </a:ext>
            </a:extLst>
          </p:cNvPr>
          <p:cNvSpPr/>
          <p:nvPr/>
        </p:nvSpPr>
        <p:spPr>
          <a:xfrm>
            <a:off x="440844" y="2015245"/>
            <a:ext cx="1463194" cy="1413755"/>
          </a:xfrm>
          <a:prstGeom prst="rect">
            <a:avLst/>
          </a:prstGeom>
          <a:gradFill flip="none" rotWithShape="1">
            <a:gsLst>
              <a:gs pos="0">
                <a:schemeClr val="tx1">
                  <a:lumMod val="40000"/>
                  <a:lumOff val="60000"/>
                  <a:tint val="66000"/>
                  <a:satMod val="160000"/>
                </a:schemeClr>
              </a:gs>
              <a:gs pos="50000">
                <a:schemeClr val="tx1">
                  <a:lumMod val="40000"/>
                  <a:lumOff val="60000"/>
                  <a:tint val="44500"/>
                  <a:satMod val="160000"/>
                </a:schemeClr>
              </a:gs>
              <a:gs pos="100000">
                <a:schemeClr val="tx1">
                  <a:lumMod val="40000"/>
                  <a:lumOff val="60000"/>
                  <a:tint val="23500"/>
                  <a:satMod val="160000"/>
                </a:schemeClr>
              </a:gs>
            </a:gsLst>
            <a:lin ang="2700000" scaled="1"/>
            <a:tileRect/>
          </a:gra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8" name="Rectangle: Rounded Corners 17">
            <a:extLst>
              <a:ext uri="{FF2B5EF4-FFF2-40B4-BE49-F238E27FC236}">
                <a16:creationId xmlns:a16="http://schemas.microsoft.com/office/drawing/2014/main" id="{5243871C-057D-4A65-9358-D493B38CE15F}"/>
              </a:ext>
            </a:extLst>
          </p:cNvPr>
          <p:cNvSpPr/>
          <p:nvPr/>
        </p:nvSpPr>
        <p:spPr>
          <a:xfrm>
            <a:off x="2284077" y="1627556"/>
            <a:ext cx="6218802" cy="2531555"/>
          </a:xfrm>
          <a:prstGeom prst="roundRect">
            <a:avLst/>
          </a:prstGeom>
          <a:gradFill flip="none" rotWithShape="1">
            <a:gsLst>
              <a:gs pos="0">
                <a:schemeClr val="tx1">
                  <a:lumMod val="40000"/>
                  <a:lumOff val="60000"/>
                  <a:tint val="66000"/>
                  <a:satMod val="160000"/>
                </a:schemeClr>
              </a:gs>
              <a:gs pos="50000">
                <a:schemeClr val="tx1">
                  <a:lumMod val="40000"/>
                  <a:lumOff val="60000"/>
                  <a:tint val="44500"/>
                  <a:satMod val="160000"/>
                </a:schemeClr>
              </a:gs>
              <a:gs pos="100000">
                <a:schemeClr val="tx1">
                  <a:lumMod val="40000"/>
                  <a:lumOff val="60000"/>
                  <a:tint val="23500"/>
                  <a:satMod val="160000"/>
                </a:schemeClr>
              </a:gs>
            </a:gsLst>
            <a:lin ang="16200000" scaled="1"/>
            <a:tileRect/>
          </a:gra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1" name="Rectangle 10">
            <a:extLst>
              <a:ext uri="{FF2B5EF4-FFF2-40B4-BE49-F238E27FC236}">
                <a16:creationId xmlns:a16="http://schemas.microsoft.com/office/drawing/2014/main" id="{D8F468E9-DAEA-49AE-AFB9-FAEED5E1A1E8}"/>
              </a:ext>
            </a:extLst>
          </p:cNvPr>
          <p:cNvSpPr/>
          <p:nvPr/>
        </p:nvSpPr>
        <p:spPr>
          <a:xfrm>
            <a:off x="4958928" y="2015245"/>
            <a:ext cx="2111407" cy="1819548"/>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6200000" scaled="1"/>
            <a:tileRect/>
          </a:gra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dirty="0"/>
          </a:p>
        </p:txBody>
      </p:sp>
      <p:sp>
        <p:nvSpPr>
          <p:cNvPr id="58" name="Title 57">
            <a:extLst>
              <a:ext uri="{FF2B5EF4-FFF2-40B4-BE49-F238E27FC236}">
                <a16:creationId xmlns:a16="http://schemas.microsoft.com/office/drawing/2014/main" id="{4C125E72-3915-4215-9F29-FA0CF8907BD0}"/>
              </a:ext>
            </a:extLst>
          </p:cNvPr>
          <p:cNvSpPr>
            <a:spLocks noGrp="1"/>
          </p:cNvSpPr>
          <p:nvPr>
            <p:ph type="title"/>
          </p:nvPr>
        </p:nvSpPr>
        <p:spPr>
          <a:xfrm>
            <a:off x="261424" y="320676"/>
            <a:ext cx="10515600" cy="994654"/>
          </a:xfrm>
        </p:spPr>
        <p:txBody>
          <a:bodyPr/>
          <a:lstStyle/>
          <a:p>
            <a:r>
              <a:rPr lang="en-US" dirty="0"/>
              <a:t>Deep in the PHY layer: The Baseband processor </a:t>
            </a:r>
            <a:endParaRPr lang="LID4096" dirty="0"/>
          </a:p>
        </p:txBody>
      </p:sp>
      <p:sp>
        <p:nvSpPr>
          <p:cNvPr id="59" name="Content Placeholder 58">
            <a:extLst>
              <a:ext uri="{FF2B5EF4-FFF2-40B4-BE49-F238E27FC236}">
                <a16:creationId xmlns:a16="http://schemas.microsoft.com/office/drawing/2014/main" id="{EB451F0F-4E11-405D-9CEC-ADAFED671369}"/>
              </a:ext>
            </a:extLst>
          </p:cNvPr>
          <p:cNvSpPr>
            <a:spLocks noGrp="1"/>
          </p:cNvSpPr>
          <p:nvPr>
            <p:ph idx="1"/>
          </p:nvPr>
        </p:nvSpPr>
        <p:spPr>
          <a:xfrm>
            <a:off x="440844" y="4334057"/>
            <a:ext cx="11647540" cy="1932337"/>
          </a:xfrm>
        </p:spPr>
        <p:txBody>
          <a:bodyPr>
            <a:normAutofit/>
          </a:bodyPr>
          <a:lstStyle/>
          <a:p>
            <a:r>
              <a:rPr lang="en-US" sz="1600" dirty="0">
                <a:solidFill>
                  <a:schemeClr val="accent1">
                    <a:lumMod val="75000"/>
                  </a:schemeClr>
                </a:solidFill>
              </a:rPr>
              <a:t>The BB is implemented with a Single-Carrier architecture because of a lower Crest Factor compared to OFDM .</a:t>
            </a:r>
          </a:p>
          <a:p>
            <a:pPr lvl="1">
              <a:buFont typeface="Wingdings" panose="05000000000000000000" pitchFamily="2" charset="2"/>
              <a:buChar char="§"/>
            </a:pPr>
            <a:r>
              <a:rPr lang="en-US" sz="1400" dirty="0">
                <a:solidFill>
                  <a:schemeClr val="accent1">
                    <a:lumMod val="75000"/>
                  </a:schemeClr>
                </a:solidFill>
              </a:rPr>
              <a:t>The target platform for the hardware implementation is the Xilinx UltraScale+ RFSoC ZCU111 evaluation board.</a:t>
            </a:r>
          </a:p>
          <a:p>
            <a:pPr lvl="1">
              <a:buFont typeface="Wingdings" panose="05000000000000000000" pitchFamily="2" charset="2"/>
              <a:buChar char="§"/>
            </a:pPr>
            <a:endParaRPr lang="en-US" sz="1400" dirty="0">
              <a:solidFill>
                <a:schemeClr val="accent1">
                  <a:lumMod val="75000"/>
                </a:schemeClr>
              </a:solidFill>
            </a:endParaRPr>
          </a:p>
          <a:p>
            <a:r>
              <a:rPr lang="en-US" sz="1600" dirty="0">
                <a:solidFill>
                  <a:schemeClr val="accent1">
                    <a:lumMod val="75000"/>
                  </a:schemeClr>
                </a:solidFill>
              </a:rPr>
              <a:t>Selected frequencies band for the satellite-ground backhaul links :</a:t>
            </a:r>
          </a:p>
          <a:p>
            <a:pPr lvl="1">
              <a:buFont typeface="Wingdings" panose="05000000000000000000" pitchFamily="2" charset="2"/>
              <a:buChar char="§"/>
            </a:pPr>
            <a:r>
              <a:rPr lang="en-US" sz="1400" dirty="0">
                <a:solidFill>
                  <a:schemeClr val="accent1">
                    <a:lumMod val="75000"/>
                  </a:schemeClr>
                </a:solidFill>
              </a:rPr>
              <a:t>Uplink  </a:t>
            </a:r>
            <a:r>
              <a:rPr lang="en-US" sz="1400" dirty="0">
                <a:solidFill>
                  <a:schemeClr val="accent1">
                    <a:lumMod val="75000"/>
                  </a:schemeClr>
                </a:solidFill>
                <a:sym typeface="Wingdings" panose="05000000000000000000" pitchFamily="2" charset="2"/>
              </a:rPr>
              <a:t></a:t>
            </a:r>
            <a:r>
              <a:rPr lang="en-US" sz="1400" dirty="0">
                <a:solidFill>
                  <a:schemeClr val="accent1">
                    <a:lumMod val="75000"/>
                  </a:schemeClr>
                </a:solidFill>
              </a:rPr>
              <a:t>  39.2 – 39.5 GHz</a:t>
            </a:r>
          </a:p>
          <a:p>
            <a:pPr lvl="1">
              <a:buFont typeface="Wingdings" panose="05000000000000000000" pitchFamily="2" charset="2"/>
              <a:buChar char="§"/>
            </a:pPr>
            <a:r>
              <a:rPr lang="en-US" sz="1400" dirty="0">
                <a:solidFill>
                  <a:schemeClr val="accent1">
                    <a:lumMod val="75000"/>
                  </a:schemeClr>
                </a:solidFill>
              </a:rPr>
              <a:t>Downlink </a:t>
            </a:r>
            <a:r>
              <a:rPr lang="en-US" sz="1400" dirty="0">
                <a:solidFill>
                  <a:schemeClr val="accent1">
                    <a:lumMod val="75000"/>
                  </a:schemeClr>
                </a:solidFill>
                <a:sym typeface="Wingdings" panose="05000000000000000000" pitchFamily="2" charset="2"/>
              </a:rPr>
              <a:t></a:t>
            </a:r>
            <a:r>
              <a:rPr lang="en-US" sz="1400" dirty="0">
                <a:solidFill>
                  <a:schemeClr val="accent1">
                    <a:lumMod val="75000"/>
                  </a:schemeClr>
                </a:solidFill>
              </a:rPr>
              <a:t> 38.0 – 38.3 GHz</a:t>
            </a:r>
            <a:endParaRPr lang="en-US" sz="1600" dirty="0">
              <a:solidFill>
                <a:schemeClr val="accent1">
                  <a:lumMod val="75000"/>
                </a:schemeClr>
              </a:solidFill>
            </a:endParaRPr>
          </a:p>
          <a:p>
            <a:pPr marL="0" indent="0">
              <a:buNone/>
            </a:pPr>
            <a:endParaRPr lang="LID4096" sz="1800" dirty="0"/>
          </a:p>
        </p:txBody>
      </p:sp>
      <p:sp>
        <p:nvSpPr>
          <p:cNvPr id="4" name="Date Placeholder 3">
            <a:extLst>
              <a:ext uri="{FF2B5EF4-FFF2-40B4-BE49-F238E27FC236}">
                <a16:creationId xmlns:a16="http://schemas.microsoft.com/office/drawing/2014/main" id="{B95F6D18-7BBA-458D-B8E3-C6AF22BAF39B}"/>
              </a:ext>
            </a:extLst>
          </p:cNvPr>
          <p:cNvSpPr>
            <a:spLocks noGrp="1"/>
          </p:cNvSpPr>
          <p:nvPr>
            <p:ph type="dt" sz="half" idx="10"/>
          </p:nvPr>
        </p:nvSpPr>
        <p:spPr/>
        <p:txBody>
          <a:bodyPr/>
          <a:lstStyle/>
          <a:p>
            <a:fld id="{E645AC39-0A36-4529-97D9-51E39D58F03C}" type="datetime1">
              <a:rPr lang="de-DE" smtClean="0"/>
              <a:t>12.05.2025</a:t>
            </a:fld>
            <a:endParaRPr lang="de-DE" dirty="0"/>
          </a:p>
        </p:txBody>
      </p:sp>
      <p:sp>
        <p:nvSpPr>
          <p:cNvPr id="5" name="Footer Placeholder 4">
            <a:extLst>
              <a:ext uri="{FF2B5EF4-FFF2-40B4-BE49-F238E27FC236}">
                <a16:creationId xmlns:a16="http://schemas.microsoft.com/office/drawing/2014/main" id="{B338724B-F7BA-47B5-93FB-4A193D2955FC}"/>
              </a:ext>
            </a:extLst>
          </p:cNvPr>
          <p:cNvSpPr>
            <a:spLocks noGrp="1"/>
          </p:cNvSpPr>
          <p:nvPr>
            <p:ph type="ftr" sz="quarter" idx="11"/>
          </p:nvPr>
        </p:nvSpPr>
        <p:spPr/>
        <p:txBody>
          <a:bodyPr/>
          <a:lstStyle/>
          <a:p>
            <a:r>
              <a:rPr lang="en-US" dirty="0"/>
              <a:t>www.ihp-microelectronics.com | © IHP all rights reserved | PhD meeting</a:t>
            </a:r>
            <a:endParaRPr lang="de-DE" dirty="0"/>
          </a:p>
        </p:txBody>
      </p:sp>
      <p:sp>
        <p:nvSpPr>
          <p:cNvPr id="6" name="Slide Number Placeholder 5">
            <a:extLst>
              <a:ext uri="{FF2B5EF4-FFF2-40B4-BE49-F238E27FC236}">
                <a16:creationId xmlns:a16="http://schemas.microsoft.com/office/drawing/2014/main" id="{B8E6FBB1-6035-4658-9EEB-EBF99F19E15E}"/>
              </a:ext>
            </a:extLst>
          </p:cNvPr>
          <p:cNvSpPr>
            <a:spLocks noGrp="1"/>
          </p:cNvSpPr>
          <p:nvPr>
            <p:ph type="sldNum" sz="quarter" idx="12"/>
          </p:nvPr>
        </p:nvSpPr>
        <p:spPr/>
        <p:txBody>
          <a:bodyPr/>
          <a:lstStyle/>
          <a:p>
            <a:fld id="{1A763691-5DD7-4303-8CE4-C698CA43CB3D}" type="slidenum">
              <a:rPr lang="de-DE" smtClean="0"/>
              <a:t>6</a:t>
            </a:fld>
            <a:endParaRPr lang="de-DE" dirty="0"/>
          </a:p>
        </p:txBody>
      </p:sp>
      <p:sp>
        <p:nvSpPr>
          <p:cNvPr id="7" name="Rectangle 6">
            <a:extLst>
              <a:ext uri="{FF2B5EF4-FFF2-40B4-BE49-F238E27FC236}">
                <a16:creationId xmlns:a16="http://schemas.microsoft.com/office/drawing/2014/main" id="{1BC240EE-4230-454F-9468-93B3A17FDCCE}"/>
              </a:ext>
            </a:extLst>
          </p:cNvPr>
          <p:cNvSpPr/>
          <p:nvPr/>
        </p:nvSpPr>
        <p:spPr>
          <a:xfrm>
            <a:off x="5521922" y="2716581"/>
            <a:ext cx="985421" cy="365125"/>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6200000" scaled="1"/>
            <a:tileRect/>
          </a:gra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BB TX</a:t>
            </a:r>
            <a:endParaRPr lang="LID4096" b="1" dirty="0">
              <a:solidFill>
                <a:schemeClr val="tx2"/>
              </a:solidFill>
            </a:endParaRPr>
          </a:p>
        </p:txBody>
      </p:sp>
      <p:sp>
        <p:nvSpPr>
          <p:cNvPr id="8" name="Rectangle 7">
            <a:extLst>
              <a:ext uri="{FF2B5EF4-FFF2-40B4-BE49-F238E27FC236}">
                <a16:creationId xmlns:a16="http://schemas.microsoft.com/office/drawing/2014/main" id="{D7DCA4EC-5FEE-4189-9D13-A40AEAC71CBF}"/>
              </a:ext>
            </a:extLst>
          </p:cNvPr>
          <p:cNvSpPr/>
          <p:nvPr/>
        </p:nvSpPr>
        <p:spPr>
          <a:xfrm>
            <a:off x="5521922" y="3259198"/>
            <a:ext cx="985421" cy="365125"/>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6200000" scaled="1"/>
            <a:tileRect/>
          </a:gra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BB RX</a:t>
            </a:r>
            <a:endParaRPr lang="LID4096" b="1" dirty="0">
              <a:solidFill>
                <a:schemeClr val="tx2"/>
              </a:solidFill>
            </a:endParaRPr>
          </a:p>
        </p:txBody>
      </p:sp>
      <p:sp>
        <p:nvSpPr>
          <p:cNvPr id="9" name="Rectangle 8">
            <a:extLst>
              <a:ext uri="{FF2B5EF4-FFF2-40B4-BE49-F238E27FC236}">
                <a16:creationId xmlns:a16="http://schemas.microsoft.com/office/drawing/2014/main" id="{89311CF6-76C2-4B47-B664-BC647D5627F5}"/>
              </a:ext>
            </a:extLst>
          </p:cNvPr>
          <p:cNvSpPr/>
          <p:nvPr/>
        </p:nvSpPr>
        <p:spPr>
          <a:xfrm>
            <a:off x="3234810" y="2109038"/>
            <a:ext cx="985421" cy="507169"/>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6200000" scaled="1"/>
            <a:tileRect/>
          </a:gra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2"/>
                </a:solidFill>
              </a:rPr>
              <a:t>Control </a:t>
            </a:r>
          </a:p>
          <a:p>
            <a:pPr algn="ctr"/>
            <a:r>
              <a:rPr lang="en-US" sz="1600" b="1" dirty="0">
                <a:solidFill>
                  <a:schemeClr val="tx2"/>
                </a:solidFill>
              </a:rPr>
              <a:t>(SW)</a:t>
            </a:r>
            <a:endParaRPr lang="LID4096" sz="1600" b="1" dirty="0">
              <a:solidFill>
                <a:schemeClr val="tx2"/>
              </a:solidFill>
            </a:endParaRPr>
          </a:p>
        </p:txBody>
      </p:sp>
      <p:sp>
        <p:nvSpPr>
          <p:cNvPr id="10" name="Rectangle 9">
            <a:extLst>
              <a:ext uri="{FF2B5EF4-FFF2-40B4-BE49-F238E27FC236}">
                <a16:creationId xmlns:a16="http://schemas.microsoft.com/office/drawing/2014/main" id="{821FC674-B793-4E3C-BC7C-F5BBA522B6E2}"/>
              </a:ext>
            </a:extLst>
          </p:cNvPr>
          <p:cNvSpPr/>
          <p:nvPr/>
        </p:nvSpPr>
        <p:spPr>
          <a:xfrm>
            <a:off x="3229272" y="2934591"/>
            <a:ext cx="985421" cy="507169"/>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6200000" scaled="1"/>
            <a:tileRect/>
          </a:gra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2"/>
                </a:solidFill>
              </a:rPr>
              <a:t>FIFO </a:t>
            </a:r>
          </a:p>
          <a:p>
            <a:pPr algn="ctr"/>
            <a:r>
              <a:rPr lang="en-US" sz="1600" b="1" dirty="0">
                <a:solidFill>
                  <a:schemeClr val="tx2"/>
                </a:solidFill>
              </a:rPr>
              <a:t>(HW)</a:t>
            </a:r>
            <a:endParaRPr lang="LID4096" sz="1600" b="1" dirty="0">
              <a:solidFill>
                <a:schemeClr val="tx2"/>
              </a:solidFill>
            </a:endParaRPr>
          </a:p>
        </p:txBody>
      </p:sp>
      <p:sp>
        <p:nvSpPr>
          <p:cNvPr id="12" name="Rectangle 11">
            <a:extLst>
              <a:ext uri="{FF2B5EF4-FFF2-40B4-BE49-F238E27FC236}">
                <a16:creationId xmlns:a16="http://schemas.microsoft.com/office/drawing/2014/main" id="{0B2B0F78-4BBA-49CD-BC91-662B1EEF000B}"/>
              </a:ext>
            </a:extLst>
          </p:cNvPr>
          <p:cNvSpPr/>
          <p:nvPr/>
        </p:nvSpPr>
        <p:spPr>
          <a:xfrm>
            <a:off x="5450901" y="2237480"/>
            <a:ext cx="1136341" cy="250287"/>
          </a:xfrm>
          <a:prstGeom prst="rec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16200000" scaled="1"/>
            <a:tileRect/>
          </a:gra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2"/>
                </a:solidFill>
              </a:rPr>
              <a:t>Config</a:t>
            </a:r>
            <a:r>
              <a:rPr lang="en-US" sz="1600" dirty="0">
                <a:solidFill>
                  <a:schemeClr val="tx2"/>
                </a:solidFill>
              </a:rPr>
              <a:t>.</a:t>
            </a:r>
            <a:endParaRPr lang="LID4096" sz="1600" dirty="0">
              <a:solidFill>
                <a:schemeClr val="tx2"/>
              </a:solidFill>
            </a:endParaRPr>
          </a:p>
        </p:txBody>
      </p:sp>
      <p:sp>
        <p:nvSpPr>
          <p:cNvPr id="16" name="TextBox 15">
            <a:extLst>
              <a:ext uri="{FF2B5EF4-FFF2-40B4-BE49-F238E27FC236}">
                <a16:creationId xmlns:a16="http://schemas.microsoft.com/office/drawing/2014/main" id="{C977C3E9-AAA7-425D-95AC-424C586CA486}"/>
              </a:ext>
            </a:extLst>
          </p:cNvPr>
          <p:cNvSpPr txBox="1"/>
          <p:nvPr/>
        </p:nvSpPr>
        <p:spPr>
          <a:xfrm>
            <a:off x="4958927" y="1721434"/>
            <a:ext cx="2111407" cy="338554"/>
          </a:xfrm>
          <a:prstGeom prst="rect">
            <a:avLst/>
          </a:prstGeom>
          <a:noFill/>
        </p:spPr>
        <p:txBody>
          <a:bodyPr wrap="square" rtlCol="0">
            <a:spAutoFit/>
          </a:bodyPr>
          <a:lstStyle/>
          <a:p>
            <a:pPr algn="ctr"/>
            <a:r>
              <a:rPr lang="en-US" sz="1600" b="1" dirty="0">
                <a:solidFill>
                  <a:schemeClr val="tx2"/>
                </a:solidFill>
              </a:rPr>
              <a:t>BB PHY </a:t>
            </a:r>
            <a:endParaRPr lang="LID4096" sz="1600" b="1" dirty="0">
              <a:solidFill>
                <a:schemeClr val="tx2"/>
              </a:solidFill>
            </a:endParaRPr>
          </a:p>
        </p:txBody>
      </p:sp>
      <p:sp>
        <p:nvSpPr>
          <p:cNvPr id="13" name="TextBox 12">
            <a:extLst>
              <a:ext uri="{FF2B5EF4-FFF2-40B4-BE49-F238E27FC236}">
                <a16:creationId xmlns:a16="http://schemas.microsoft.com/office/drawing/2014/main" id="{F4A6A65E-24CA-454F-9669-4E02DAAF88B2}"/>
              </a:ext>
            </a:extLst>
          </p:cNvPr>
          <p:cNvSpPr txBox="1"/>
          <p:nvPr/>
        </p:nvSpPr>
        <p:spPr>
          <a:xfrm>
            <a:off x="3039897" y="3820557"/>
            <a:ext cx="1546914" cy="338554"/>
          </a:xfrm>
          <a:prstGeom prst="rect">
            <a:avLst/>
          </a:prstGeom>
          <a:noFill/>
        </p:spPr>
        <p:txBody>
          <a:bodyPr wrap="square" rtlCol="0">
            <a:spAutoFit/>
          </a:bodyPr>
          <a:lstStyle/>
          <a:p>
            <a:r>
              <a:rPr lang="en-US" sz="1600" b="1" dirty="0">
                <a:solidFill>
                  <a:schemeClr val="tx2"/>
                </a:solidFill>
              </a:rPr>
              <a:t>RF SoC FPGA</a:t>
            </a:r>
            <a:endParaRPr lang="LID4096" sz="1600" b="1" dirty="0">
              <a:solidFill>
                <a:schemeClr val="tx2"/>
              </a:solidFill>
            </a:endParaRPr>
          </a:p>
        </p:txBody>
      </p:sp>
      <p:cxnSp>
        <p:nvCxnSpPr>
          <p:cNvPr id="20" name="Connector: Elbow 19">
            <a:extLst>
              <a:ext uri="{FF2B5EF4-FFF2-40B4-BE49-F238E27FC236}">
                <a16:creationId xmlns:a16="http://schemas.microsoft.com/office/drawing/2014/main" id="{D5F98509-0DA0-480F-8AF7-42BF3052A3CA}"/>
              </a:ext>
            </a:extLst>
          </p:cNvPr>
          <p:cNvCxnSpPr>
            <a:stCxn id="9" idx="3"/>
            <a:endCxn id="12" idx="1"/>
          </p:cNvCxnSpPr>
          <p:nvPr/>
        </p:nvCxnSpPr>
        <p:spPr>
          <a:xfrm>
            <a:off x="4220231" y="2362623"/>
            <a:ext cx="1230670" cy="1"/>
          </a:xfrm>
          <a:prstGeom prst="bentConnector3">
            <a:avLst/>
          </a:prstGeom>
          <a:ln w="2857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6D6495F3-F7EF-4D57-BCFE-E439773AF058}"/>
              </a:ext>
            </a:extLst>
          </p:cNvPr>
          <p:cNvCxnSpPr>
            <a:cxnSpLocks/>
            <a:stCxn id="10" idx="3"/>
            <a:endCxn id="7" idx="1"/>
          </p:cNvCxnSpPr>
          <p:nvPr/>
        </p:nvCxnSpPr>
        <p:spPr>
          <a:xfrm flipV="1">
            <a:off x="4214693" y="2899144"/>
            <a:ext cx="1307229" cy="289032"/>
          </a:xfrm>
          <a:prstGeom prst="bentConnector3">
            <a:avLst>
              <a:gd name="adj1" fmla="val 37776"/>
            </a:avLst>
          </a:prstGeom>
          <a:ln w="2857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F9AC1F01-3F70-4B91-BB3D-5C772A66EF5B}"/>
              </a:ext>
            </a:extLst>
          </p:cNvPr>
          <p:cNvCxnSpPr>
            <a:cxnSpLocks/>
            <a:stCxn id="10" idx="3"/>
            <a:endCxn id="8" idx="1"/>
          </p:cNvCxnSpPr>
          <p:nvPr/>
        </p:nvCxnSpPr>
        <p:spPr>
          <a:xfrm>
            <a:off x="4214693" y="3188176"/>
            <a:ext cx="1307229" cy="253585"/>
          </a:xfrm>
          <a:prstGeom prst="bentConnector3">
            <a:avLst>
              <a:gd name="adj1" fmla="val 37776"/>
            </a:avLst>
          </a:prstGeom>
          <a:ln w="2857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Arrow: Pentagon 33">
            <a:extLst>
              <a:ext uri="{FF2B5EF4-FFF2-40B4-BE49-F238E27FC236}">
                <a16:creationId xmlns:a16="http://schemas.microsoft.com/office/drawing/2014/main" id="{920685A0-EB45-4ABD-825A-5C9F71BB3369}"/>
              </a:ext>
            </a:extLst>
          </p:cNvPr>
          <p:cNvSpPr/>
          <p:nvPr/>
        </p:nvSpPr>
        <p:spPr>
          <a:xfrm>
            <a:off x="7589924" y="2716581"/>
            <a:ext cx="728453" cy="365125"/>
          </a:xfrm>
          <a:prstGeom prst="homePlate">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DAC</a:t>
            </a:r>
            <a:endParaRPr lang="LID4096" b="1" dirty="0">
              <a:solidFill>
                <a:schemeClr val="tx2"/>
              </a:solidFill>
            </a:endParaRPr>
          </a:p>
        </p:txBody>
      </p:sp>
      <p:sp>
        <p:nvSpPr>
          <p:cNvPr id="35" name="Arrow: Pentagon 34">
            <a:extLst>
              <a:ext uri="{FF2B5EF4-FFF2-40B4-BE49-F238E27FC236}">
                <a16:creationId xmlns:a16="http://schemas.microsoft.com/office/drawing/2014/main" id="{30E174C7-7652-44D0-88E3-798AE06365EB}"/>
              </a:ext>
            </a:extLst>
          </p:cNvPr>
          <p:cNvSpPr/>
          <p:nvPr/>
        </p:nvSpPr>
        <p:spPr>
          <a:xfrm>
            <a:off x="7584035" y="3259198"/>
            <a:ext cx="728453" cy="365125"/>
          </a:xfrm>
          <a:prstGeom prst="homePlate">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path path="circle">
              <a:fillToRect l="50000" t="50000" r="50000" b="50000"/>
            </a:path>
            <a:tileRect/>
          </a:gra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ADC</a:t>
            </a:r>
            <a:endParaRPr lang="LID4096" b="1" dirty="0">
              <a:solidFill>
                <a:schemeClr val="tx2"/>
              </a:solidFill>
            </a:endParaRPr>
          </a:p>
        </p:txBody>
      </p:sp>
      <p:sp>
        <p:nvSpPr>
          <p:cNvPr id="38" name="Rectangle 37">
            <a:extLst>
              <a:ext uri="{FF2B5EF4-FFF2-40B4-BE49-F238E27FC236}">
                <a16:creationId xmlns:a16="http://schemas.microsoft.com/office/drawing/2014/main" id="{EE690B50-0E6B-485A-88E0-A6FBCFD5DD3C}"/>
              </a:ext>
            </a:extLst>
          </p:cNvPr>
          <p:cNvSpPr/>
          <p:nvPr/>
        </p:nvSpPr>
        <p:spPr>
          <a:xfrm>
            <a:off x="9468070" y="2656648"/>
            <a:ext cx="1405667" cy="1063054"/>
          </a:xfrm>
          <a:prstGeom prst="rect">
            <a:avLst/>
          </a:prstGeom>
          <a:gradFill flip="none" rotWithShape="1">
            <a:gsLst>
              <a:gs pos="0">
                <a:schemeClr val="tx1">
                  <a:lumMod val="40000"/>
                  <a:lumOff val="60000"/>
                  <a:tint val="66000"/>
                  <a:satMod val="160000"/>
                </a:schemeClr>
              </a:gs>
              <a:gs pos="50000">
                <a:schemeClr val="tx1">
                  <a:lumMod val="40000"/>
                  <a:lumOff val="60000"/>
                  <a:tint val="44500"/>
                  <a:satMod val="160000"/>
                </a:schemeClr>
              </a:gs>
              <a:gs pos="100000">
                <a:schemeClr val="tx1">
                  <a:lumMod val="40000"/>
                  <a:lumOff val="60000"/>
                  <a:tint val="23500"/>
                  <a:satMod val="160000"/>
                </a:schemeClr>
              </a:gs>
            </a:gsLst>
            <a:lin ang="2700000" scaled="1"/>
            <a:tileRect/>
          </a:gra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RF frontend</a:t>
            </a:r>
            <a:endParaRPr lang="LID4096" b="1" dirty="0">
              <a:solidFill>
                <a:schemeClr val="tx2"/>
              </a:solidFill>
            </a:endParaRPr>
          </a:p>
        </p:txBody>
      </p:sp>
      <p:cxnSp>
        <p:nvCxnSpPr>
          <p:cNvPr id="40" name="Straight Arrow Connector 39">
            <a:extLst>
              <a:ext uri="{FF2B5EF4-FFF2-40B4-BE49-F238E27FC236}">
                <a16:creationId xmlns:a16="http://schemas.microsoft.com/office/drawing/2014/main" id="{134CB064-67ED-4FBC-8B2F-CBB4CD632CCB}"/>
              </a:ext>
            </a:extLst>
          </p:cNvPr>
          <p:cNvCxnSpPr>
            <a:stCxn id="34" idx="3"/>
          </p:cNvCxnSpPr>
          <p:nvPr/>
        </p:nvCxnSpPr>
        <p:spPr>
          <a:xfrm flipV="1">
            <a:off x="8318377" y="2899143"/>
            <a:ext cx="1149693" cy="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868EA32-0E2B-4110-9421-82E777268813}"/>
              </a:ext>
            </a:extLst>
          </p:cNvPr>
          <p:cNvCxnSpPr>
            <a:cxnSpLocks/>
            <a:endCxn id="35" idx="3"/>
          </p:cNvCxnSpPr>
          <p:nvPr/>
        </p:nvCxnSpPr>
        <p:spPr>
          <a:xfrm flipH="1">
            <a:off x="8312488" y="3441760"/>
            <a:ext cx="1155584" cy="1"/>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61166474-7F05-47E2-A4AB-A1F467A47358}"/>
              </a:ext>
            </a:extLst>
          </p:cNvPr>
          <p:cNvCxnSpPr>
            <a:cxnSpLocks/>
          </p:cNvCxnSpPr>
          <p:nvPr/>
        </p:nvCxnSpPr>
        <p:spPr>
          <a:xfrm>
            <a:off x="1899821" y="2513546"/>
            <a:ext cx="1329451" cy="1986"/>
          </a:xfrm>
          <a:prstGeom prst="bentConnector3">
            <a:avLst/>
          </a:prstGeom>
          <a:ln w="2857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5" name="Connector: Elbow 44">
            <a:extLst>
              <a:ext uri="{FF2B5EF4-FFF2-40B4-BE49-F238E27FC236}">
                <a16:creationId xmlns:a16="http://schemas.microsoft.com/office/drawing/2014/main" id="{C3AD1D6D-A353-449E-916A-FB4665799F2C}"/>
              </a:ext>
            </a:extLst>
          </p:cNvPr>
          <p:cNvCxnSpPr>
            <a:cxnSpLocks/>
          </p:cNvCxnSpPr>
          <p:nvPr/>
        </p:nvCxnSpPr>
        <p:spPr>
          <a:xfrm>
            <a:off x="1899820" y="3186190"/>
            <a:ext cx="1329451" cy="1986"/>
          </a:xfrm>
          <a:prstGeom prst="bentConnector3">
            <a:avLst/>
          </a:prstGeom>
          <a:ln w="2857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A8C20610-56EC-4058-9B45-645D91EEF0C9}"/>
              </a:ext>
            </a:extLst>
          </p:cNvPr>
          <p:cNvCxnSpPr>
            <a:cxnSpLocks/>
            <a:stCxn id="7" idx="3"/>
            <a:endCxn id="34" idx="1"/>
          </p:cNvCxnSpPr>
          <p:nvPr/>
        </p:nvCxnSpPr>
        <p:spPr>
          <a:xfrm>
            <a:off x="6507343" y="2899144"/>
            <a:ext cx="1082581"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FFAE57D-F183-44B7-9503-ACD393AAE285}"/>
              </a:ext>
            </a:extLst>
          </p:cNvPr>
          <p:cNvCxnSpPr>
            <a:cxnSpLocks/>
          </p:cNvCxnSpPr>
          <p:nvPr/>
        </p:nvCxnSpPr>
        <p:spPr>
          <a:xfrm flipH="1">
            <a:off x="6507343" y="3441760"/>
            <a:ext cx="1082582"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448A3570-426F-41AB-B5E0-6D0C4B51D870}"/>
              </a:ext>
            </a:extLst>
          </p:cNvPr>
          <p:cNvSpPr txBox="1"/>
          <p:nvPr/>
        </p:nvSpPr>
        <p:spPr>
          <a:xfrm>
            <a:off x="2360434" y="2496547"/>
            <a:ext cx="961089" cy="307777"/>
          </a:xfrm>
          <a:prstGeom prst="rect">
            <a:avLst/>
          </a:prstGeom>
          <a:noFill/>
        </p:spPr>
        <p:txBody>
          <a:bodyPr wrap="square" rtlCol="0">
            <a:spAutoFit/>
          </a:bodyPr>
          <a:lstStyle/>
          <a:p>
            <a:r>
              <a:rPr lang="en-US" sz="1400" b="1" dirty="0">
                <a:solidFill>
                  <a:schemeClr val="tx2"/>
                </a:solidFill>
              </a:rPr>
              <a:t>1 Gb ETH </a:t>
            </a:r>
            <a:endParaRPr lang="LID4096" sz="1400" b="1" dirty="0">
              <a:solidFill>
                <a:schemeClr val="tx2"/>
              </a:solidFill>
            </a:endParaRPr>
          </a:p>
        </p:txBody>
      </p:sp>
      <p:sp>
        <p:nvSpPr>
          <p:cNvPr id="51" name="TextBox 50">
            <a:extLst>
              <a:ext uri="{FF2B5EF4-FFF2-40B4-BE49-F238E27FC236}">
                <a16:creationId xmlns:a16="http://schemas.microsoft.com/office/drawing/2014/main" id="{0890D77F-DDEF-4810-8DAA-BDD4A1603725}"/>
              </a:ext>
            </a:extLst>
          </p:cNvPr>
          <p:cNvSpPr txBox="1"/>
          <p:nvPr/>
        </p:nvSpPr>
        <p:spPr>
          <a:xfrm>
            <a:off x="2387131" y="3211978"/>
            <a:ext cx="961089" cy="307777"/>
          </a:xfrm>
          <a:prstGeom prst="rect">
            <a:avLst/>
          </a:prstGeom>
          <a:noFill/>
        </p:spPr>
        <p:txBody>
          <a:bodyPr wrap="square" rtlCol="0">
            <a:spAutoFit/>
          </a:bodyPr>
          <a:lstStyle/>
          <a:p>
            <a:r>
              <a:rPr lang="en-US" sz="1400" b="1" dirty="0">
                <a:solidFill>
                  <a:schemeClr val="tx2"/>
                </a:solidFill>
              </a:rPr>
              <a:t>1 Gb ETH </a:t>
            </a:r>
            <a:endParaRPr lang="LID4096" sz="1400" b="1" dirty="0">
              <a:solidFill>
                <a:schemeClr val="tx2"/>
              </a:solidFill>
            </a:endParaRPr>
          </a:p>
        </p:txBody>
      </p:sp>
      <p:cxnSp>
        <p:nvCxnSpPr>
          <p:cNvPr id="52" name="Connector: Elbow 51">
            <a:extLst>
              <a:ext uri="{FF2B5EF4-FFF2-40B4-BE49-F238E27FC236}">
                <a16:creationId xmlns:a16="http://schemas.microsoft.com/office/drawing/2014/main" id="{A6F94410-38BA-4544-B2EF-BE3FA25BBBC1}"/>
              </a:ext>
            </a:extLst>
          </p:cNvPr>
          <p:cNvCxnSpPr>
            <a:cxnSpLocks/>
          </p:cNvCxnSpPr>
          <p:nvPr/>
        </p:nvCxnSpPr>
        <p:spPr>
          <a:xfrm>
            <a:off x="1899819" y="2230825"/>
            <a:ext cx="1329451" cy="1986"/>
          </a:xfrm>
          <a:prstGeom prst="bentConnector3">
            <a:avLst/>
          </a:prstGeom>
          <a:ln w="28575">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9322C27E-2734-4EDC-BFD1-9DA91B4F2611}"/>
              </a:ext>
            </a:extLst>
          </p:cNvPr>
          <p:cNvSpPr txBox="1"/>
          <p:nvPr/>
        </p:nvSpPr>
        <p:spPr>
          <a:xfrm>
            <a:off x="2318071" y="1922680"/>
            <a:ext cx="1110489" cy="307777"/>
          </a:xfrm>
          <a:prstGeom prst="rect">
            <a:avLst/>
          </a:prstGeom>
          <a:noFill/>
        </p:spPr>
        <p:txBody>
          <a:bodyPr wrap="square" rtlCol="0">
            <a:spAutoFit/>
          </a:bodyPr>
          <a:lstStyle/>
          <a:p>
            <a:r>
              <a:rPr lang="en-US" sz="1400" b="1" dirty="0">
                <a:solidFill>
                  <a:schemeClr val="tx2"/>
                </a:solidFill>
              </a:rPr>
              <a:t>USB/UART</a:t>
            </a:r>
            <a:endParaRPr lang="LID4096" sz="1400" b="1" dirty="0">
              <a:solidFill>
                <a:schemeClr val="tx2"/>
              </a:solidFill>
            </a:endParaRPr>
          </a:p>
        </p:txBody>
      </p:sp>
      <p:cxnSp>
        <p:nvCxnSpPr>
          <p:cNvPr id="54" name="Connector: Elbow 53">
            <a:extLst>
              <a:ext uri="{FF2B5EF4-FFF2-40B4-BE49-F238E27FC236}">
                <a16:creationId xmlns:a16="http://schemas.microsoft.com/office/drawing/2014/main" id="{0888E6AC-C465-4B15-987F-7568C51CF5EF}"/>
              </a:ext>
            </a:extLst>
          </p:cNvPr>
          <p:cNvCxnSpPr>
            <a:cxnSpLocks/>
          </p:cNvCxnSpPr>
          <p:nvPr/>
        </p:nvCxnSpPr>
        <p:spPr>
          <a:xfrm flipV="1">
            <a:off x="10873737" y="1951152"/>
            <a:ext cx="597613" cy="1255908"/>
          </a:xfrm>
          <a:prstGeom prst="bentConnector2">
            <a:avLst/>
          </a:prstGeom>
          <a:ln w="28575">
            <a:solidFill>
              <a:schemeClr val="tx2"/>
            </a:solidFill>
          </a:ln>
        </p:spPr>
        <p:style>
          <a:lnRef idx="3">
            <a:schemeClr val="dk1"/>
          </a:lnRef>
          <a:fillRef idx="0">
            <a:schemeClr val="dk1"/>
          </a:fillRef>
          <a:effectRef idx="2">
            <a:schemeClr val="dk1"/>
          </a:effectRef>
          <a:fontRef idx="minor">
            <a:schemeClr val="tx1"/>
          </a:fontRef>
        </p:style>
      </p:cxnSp>
      <p:sp>
        <p:nvSpPr>
          <p:cNvPr id="55" name="Isosceles Triangle 54">
            <a:extLst>
              <a:ext uri="{FF2B5EF4-FFF2-40B4-BE49-F238E27FC236}">
                <a16:creationId xmlns:a16="http://schemas.microsoft.com/office/drawing/2014/main" id="{135FF979-C071-4E53-AECD-360277F01CCB}"/>
              </a:ext>
            </a:extLst>
          </p:cNvPr>
          <p:cNvSpPr/>
          <p:nvPr/>
        </p:nvSpPr>
        <p:spPr>
          <a:xfrm rot="10800000">
            <a:off x="11248367" y="1792375"/>
            <a:ext cx="445965" cy="158776"/>
          </a:xfrm>
          <a:prstGeom prst="triangle">
            <a:avLst/>
          </a:prstGeom>
          <a:gradFill flip="none" rotWithShape="1">
            <a:gsLst>
              <a:gs pos="0">
                <a:schemeClr val="tx1">
                  <a:lumMod val="40000"/>
                  <a:lumOff val="60000"/>
                  <a:tint val="66000"/>
                  <a:satMod val="160000"/>
                </a:schemeClr>
              </a:gs>
              <a:gs pos="50000">
                <a:schemeClr val="tx1">
                  <a:lumMod val="40000"/>
                  <a:lumOff val="60000"/>
                  <a:tint val="44500"/>
                  <a:satMod val="160000"/>
                </a:schemeClr>
              </a:gs>
              <a:gs pos="100000">
                <a:schemeClr val="tx1">
                  <a:lumMod val="40000"/>
                  <a:lumOff val="60000"/>
                  <a:tint val="23500"/>
                  <a:satMod val="160000"/>
                </a:schemeClr>
              </a:gs>
            </a:gsLst>
            <a:lin ang="2700000" scaled="1"/>
            <a:tileRect/>
          </a:gra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6" name="TextBox 55">
            <a:extLst>
              <a:ext uri="{FF2B5EF4-FFF2-40B4-BE49-F238E27FC236}">
                <a16:creationId xmlns:a16="http://schemas.microsoft.com/office/drawing/2014/main" id="{E0EEC430-87CE-4011-8725-EF7956F859F9}"/>
              </a:ext>
            </a:extLst>
          </p:cNvPr>
          <p:cNvSpPr txBox="1"/>
          <p:nvPr/>
        </p:nvSpPr>
        <p:spPr>
          <a:xfrm>
            <a:off x="11005890" y="1443321"/>
            <a:ext cx="1082494" cy="338554"/>
          </a:xfrm>
          <a:prstGeom prst="rect">
            <a:avLst/>
          </a:prstGeom>
          <a:noFill/>
        </p:spPr>
        <p:txBody>
          <a:bodyPr wrap="square" rtlCol="0">
            <a:spAutoFit/>
          </a:bodyPr>
          <a:lstStyle/>
          <a:p>
            <a:r>
              <a:rPr lang="en-US" sz="1600" b="1" dirty="0">
                <a:solidFill>
                  <a:schemeClr val="tx2"/>
                </a:solidFill>
              </a:rPr>
              <a:t>Antenna</a:t>
            </a:r>
            <a:endParaRPr lang="LID4096" b="1" dirty="0">
              <a:solidFill>
                <a:schemeClr val="tx2"/>
              </a:solidFill>
            </a:endParaRPr>
          </a:p>
        </p:txBody>
      </p:sp>
      <p:grpSp>
        <p:nvGrpSpPr>
          <p:cNvPr id="62" name="Group 61">
            <a:extLst>
              <a:ext uri="{FF2B5EF4-FFF2-40B4-BE49-F238E27FC236}">
                <a16:creationId xmlns:a16="http://schemas.microsoft.com/office/drawing/2014/main" id="{41808EC2-3B4D-4297-91B4-97034993458F}"/>
              </a:ext>
            </a:extLst>
          </p:cNvPr>
          <p:cNvGrpSpPr/>
          <p:nvPr/>
        </p:nvGrpSpPr>
        <p:grpSpPr>
          <a:xfrm>
            <a:off x="622885" y="2230458"/>
            <a:ext cx="1098015" cy="939619"/>
            <a:chOff x="1506235" y="936927"/>
            <a:chExt cx="449054" cy="361514"/>
          </a:xfrm>
        </p:grpSpPr>
        <p:sp>
          <p:nvSpPr>
            <p:cNvPr id="63" name="Rectangle 62">
              <a:extLst>
                <a:ext uri="{FF2B5EF4-FFF2-40B4-BE49-F238E27FC236}">
                  <a16:creationId xmlns:a16="http://schemas.microsoft.com/office/drawing/2014/main" id="{C0B64019-D010-459D-8D77-EBA2402AFD8D}"/>
                </a:ext>
              </a:extLst>
            </p:cNvPr>
            <p:cNvSpPr/>
            <p:nvPr/>
          </p:nvSpPr>
          <p:spPr>
            <a:xfrm>
              <a:off x="1548064" y="936927"/>
              <a:ext cx="370331" cy="198382"/>
            </a:xfrm>
            <a:prstGeom prst="rect">
              <a:avLst/>
            </a:prstGeom>
            <a:ln w="28575">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a:p>
          </p:txBody>
        </p:sp>
        <p:sp>
          <p:nvSpPr>
            <p:cNvPr id="64" name="Trapezoid 63">
              <a:extLst>
                <a:ext uri="{FF2B5EF4-FFF2-40B4-BE49-F238E27FC236}">
                  <a16:creationId xmlns:a16="http://schemas.microsoft.com/office/drawing/2014/main" id="{88782510-AA5D-4E64-A613-EE918AA77FA3}"/>
                </a:ext>
              </a:extLst>
            </p:cNvPr>
            <p:cNvSpPr/>
            <p:nvPr/>
          </p:nvSpPr>
          <p:spPr>
            <a:xfrm>
              <a:off x="1506235" y="1134906"/>
              <a:ext cx="449054" cy="163535"/>
            </a:xfrm>
            <a:prstGeom prst="trapezoid">
              <a:avLst/>
            </a:prstGeom>
            <a:ln w="28575">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p>
          </p:txBody>
        </p:sp>
        <p:sp>
          <p:nvSpPr>
            <p:cNvPr id="65" name="Rectangle 64">
              <a:extLst>
                <a:ext uri="{FF2B5EF4-FFF2-40B4-BE49-F238E27FC236}">
                  <a16:creationId xmlns:a16="http://schemas.microsoft.com/office/drawing/2014/main" id="{FEFADE0E-F32F-462A-9398-0F4908B00F5A}"/>
                </a:ext>
              </a:extLst>
            </p:cNvPr>
            <p:cNvSpPr/>
            <p:nvPr/>
          </p:nvSpPr>
          <p:spPr>
            <a:xfrm>
              <a:off x="1568931" y="959491"/>
              <a:ext cx="327608" cy="159625"/>
            </a:xfrm>
            <a:prstGeom prst="rect">
              <a:avLst/>
            </a:prstGeom>
            <a:ln w="3175">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a:p>
          </p:txBody>
        </p:sp>
        <p:sp>
          <p:nvSpPr>
            <p:cNvPr id="66" name="Trapezoid 65">
              <a:extLst>
                <a:ext uri="{FF2B5EF4-FFF2-40B4-BE49-F238E27FC236}">
                  <a16:creationId xmlns:a16="http://schemas.microsoft.com/office/drawing/2014/main" id="{BB40E68B-0723-41D2-8A8E-F596FC4890A7}"/>
                </a:ext>
              </a:extLst>
            </p:cNvPr>
            <p:cNvSpPr/>
            <p:nvPr/>
          </p:nvSpPr>
          <p:spPr>
            <a:xfrm>
              <a:off x="1543651" y="1162915"/>
              <a:ext cx="373928" cy="112622"/>
            </a:xfrm>
            <a:prstGeom prst="trapezoid">
              <a:avLst/>
            </a:prstGeom>
            <a:ln w="3175">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a:p>
          </p:txBody>
        </p:sp>
        <p:sp>
          <p:nvSpPr>
            <p:cNvPr id="67" name="Rectangle 66">
              <a:extLst>
                <a:ext uri="{FF2B5EF4-FFF2-40B4-BE49-F238E27FC236}">
                  <a16:creationId xmlns:a16="http://schemas.microsoft.com/office/drawing/2014/main" id="{CFC626F4-7CEC-4CD3-BF19-00ABBF6BC995}"/>
                </a:ext>
              </a:extLst>
            </p:cNvPr>
            <p:cNvSpPr/>
            <p:nvPr/>
          </p:nvSpPr>
          <p:spPr>
            <a:xfrm>
              <a:off x="1584760" y="1171649"/>
              <a:ext cx="18288" cy="18288"/>
            </a:xfrm>
            <a:prstGeom prst="rect">
              <a:avLst/>
            </a:prstGeom>
            <a:solidFill>
              <a:schemeClr val="bg1"/>
            </a:solidFill>
            <a:ln w="3175">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68" name="Rectangle 67">
              <a:extLst>
                <a:ext uri="{FF2B5EF4-FFF2-40B4-BE49-F238E27FC236}">
                  <a16:creationId xmlns:a16="http://schemas.microsoft.com/office/drawing/2014/main" id="{6B2E7D60-7637-4E92-A728-D475AF71CE66}"/>
                </a:ext>
              </a:extLst>
            </p:cNvPr>
            <p:cNvSpPr/>
            <p:nvPr/>
          </p:nvSpPr>
          <p:spPr>
            <a:xfrm>
              <a:off x="1618573" y="1172029"/>
              <a:ext cx="18288" cy="18288"/>
            </a:xfrm>
            <a:prstGeom prst="rect">
              <a:avLst/>
            </a:prstGeom>
            <a:solidFill>
              <a:schemeClr val="bg1"/>
            </a:solidFill>
            <a:ln w="3175">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69" name="Rectangle 68">
              <a:extLst>
                <a:ext uri="{FF2B5EF4-FFF2-40B4-BE49-F238E27FC236}">
                  <a16:creationId xmlns:a16="http://schemas.microsoft.com/office/drawing/2014/main" id="{1636FF0B-A09D-4403-889A-B439F1473CE1}"/>
                </a:ext>
              </a:extLst>
            </p:cNvPr>
            <p:cNvSpPr/>
            <p:nvPr/>
          </p:nvSpPr>
          <p:spPr>
            <a:xfrm>
              <a:off x="1652155" y="1171649"/>
              <a:ext cx="18288" cy="18288"/>
            </a:xfrm>
            <a:prstGeom prst="rect">
              <a:avLst/>
            </a:prstGeom>
            <a:solidFill>
              <a:schemeClr val="bg1"/>
            </a:solidFill>
            <a:ln w="3175">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70" name="Rectangle 69">
              <a:extLst>
                <a:ext uri="{FF2B5EF4-FFF2-40B4-BE49-F238E27FC236}">
                  <a16:creationId xmlns:a16="http://schemas.microsoft.com/office/drawing/2014/main" id="{CC9B32BE-869E-4490-9A1D-13901BE654B1}"/>
                </a:ext>
              </a:extLst>
            </p:cNvPr>
            <p:cNvSpPr/>
            <p:nvPr/>
          </p:nvSpPr>
          <p:spPr>
            <a:xfrm>
              <a:off x="1685968" y="1172029"/>
              <a:ext cx="18288" cy="18288"/>
            </a:xfrm>
            <a:prstGeom prst="rect">
              <a:avLst/>
            </a:prstGeom>
            <a:solidFill>
              <a:schemeClr val="bg1"/>
            </a:solidFill>
            <a:ln w="3175">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71" name="Rectangle 70">
              <a:extLst>
                <a:ext uri="{FF2B5EF4-FFF2-40B4-BE49-F238E27FC236}">
                  <a16:creationId xmlns:a16="http://schemas.microsoft.com/office/drawing/2014/main" id="{F68E1095-1D47-477B-848A-10BA68782045}"/>
                </a:ext>
              </a:extLst>
            </p:cNvPr>
            <p:cNvSpPr/>
            <p:nvPr/>
          </p:nvSpPr>
          <p:spPr>
            <a:xfrm>
              <a:off x="1728466" y="1172902"/>
              <a:ext cx="18288" cy="18288"/>
            </a:xfrm>
            <a:prstGeom prst="rect">
              <a:avLst/>
            </a:prstGeom>
            <a:solidFill>
              <a:schemeClr val="bg1"/>
            </a:solidFill>
            <a:ln w="3175">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72" name="Rectangle 71">
              <a:extLst>
                <a:ext uri="{FF2B5EF4-FFF2-40B4-BE49-F238E27FC236}">
                  <a16:creationId xmlns:a16="http://schemas.microsoft.com/office/drawing/2014/main" id="{FA0C86E3-7F73-4CD7-A94C-8B08316D41D4}"/>
                </a:ext>
              </a:extLst>
            </p:cNvPr>
            <p:cNvSpPr/>
            <p:nvPr/>
          </p:nvSpPr>
          <p:spPr>
            <a:xfrm>
              <a:off x="1762279" y="1173282"/>
              <a:ext cx="18288" cy="18288"/>
            </a:xfrm>
            <a:prstGeom prst="rect">
              <a:avLst/>
            </a:prstGeom>
            <a:solidFill>
              <a:schemeClr val="bg1"/>
            </a:solidFill>
            <a:ln w="3175">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73" name="Rectangle 72">
              <a:extLst>
                <a:ext uri="{FF2B5EF4-FFF2-40B4-BE49-F238E27FC236}">
                  <a16:creationId xmlns:a16="http://schemas.microsoft.com/office/drawing/2014/main" id="{705180C1-0774-407D-8AE1-B049E1DF01BC}"/>
                </a:ext>
              </a:extLst>
            </p:cNvPr>
            <p:cNvSpPr/>
            <p:nvPr/>
          </p:nvSpPr>
          <p:spPr>
            <a:xfrm>
              <a:off x="1795861" y="1172902"/>
              <a:ext cx="18288" cy="18288"/>
            </a:xfrm>
            <a:prstGeom prst="rect">
              <a:avLst/>
            </a:prstGeom>
            <a:solidFill>
              <a:schemeClr val="bg1"/>
            </a:solidFill>
            <a:ln w="3175">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74" name="Rectangle 73">
              <a:extLst>
                <a:ext uri="{FF2B5EF4-FFF2-40B4-BE49-F238E27FC236}">
                  <a16:creationId xmlns:a16="http://schemas.microsoft.com/office/drawing/2014/main" id="{CB853728-CA32-412D-95AB-4A39D8809827}"/>
                </a:ext>
              </a:extLst>
            </p:cNvPr>
            <p:cNvSpPr/>
            <p:nvPr/>
          </p:nvSpPr>
          <p:spPr>
            <a:xfrm>
              <a:off x="1829674" y="1173282"/>
              <a:ext cx="18288" cy="18288"/>
            </a:xfrm>
            <a:prstGeom prst="rect">
              <a:avLst/>
            </a:prstGeom>
            <a:solidFill>
              <a:schemeClr val="bg1"/>
            </a:solidFill>
            <a:ln w="3175">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75" name="Rectangle 74">
              <a:extLst>
                <a:ext uri="{FF2B5EF4-FFF2-40B4-BE49-F238E27FC236}">
                  <a16:creationId xmlns:a16="http://schemas.microsoft.com/office/drawing/2014/main" id="{1B68B632-3BB6-459F-81FA-FE296ADE1446}"/>
                </a:ext>
              </a:extLst>
            </p:cNvPr>
            <p:cNvSpPr/>
            <p:nvPr/>
          </p:nvSpPr>
          <p:spPr>
            <a:xfrm>
              <a:off x="1573368" y="1201766"/>
              <a:ext cx="18288" cy="18288"/>
            </a:xfrm>
            <a:prstGeom prst="rect">
              <a:avLst/>
            </a:prstGeom>
            <a:solidFill>
              <a:schemeClr val="bg1"/>
            </a:solidFill>
            <a:ln w="3175">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76" name="Rectangle 75">
              <a:extLst>
                <a:ext uri="{FF2B5EF4-FFF2-40B4-BE49-F238E27FC236}">
                  <a16:creationId xmlns:a16="http://schemas.microsoft.com/office/drawing/2014/main" id="{35A2D0AE-69FD-40AB-BEB9-FCD7798DDA96}"/>
                </a:ext>
              </a:extLst>
            </p:cNvPr>
            <p:cNvSpPr/>
            <p:nvPr/>
          </p:nvSpPr>
          <p:spPr>
            <a:xfrm>
              <a:off x="1607181" y="1202146"/>
              <a:ext cx="18288" cy="18288"/>
            </a:xfrm>
            <a:prstGeom prst="rect">
              <a:avLst/>
            </a:prstGeom>
            <a:solidFill>
              <a:schemeClr val="bg1"/>
            </a:solidFill>
            <a:ln w="3175">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77" name="Rectangle 76">
              <a:extLst>
                <a:ext uri="{FF2B5EF4-FFF2-40B4-BE49-F238E27FC236}">
                  <a16:creationId xmlns:a16="http://schemas.microsoft.com/office/drawing/2014/main" id="{7B2F12E8-0D7F-4629-B73E-C7F0C60A2FCC}"/>
                </a:ext>
              </a:extLst>
            </p:cNvPr>
            <p:cNvSpPr/>
            <p:nvPr/>
          </p:nvSpPr>
          <p:spPr>
            <a:xfrm>
              <a:off x="1640763" y="1201766"/>
              <a:ext cx="18288" cy="18288"/>
            </a:xfrm>
            <a:prstGeom prst="rect">
              <a:avLst/>
            </a:prstGeom>
            <a:solidFill>
              <a:schemeClr val="bg1"/>
            </a:solidFill>
            <a:ln w="3175">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78" name="Rectangle 77">
              <a:extLst>
                <a:ext uri="{FF2B5EF4-FFF2-40B4-BE49-F238E27FC236}">
                  <a16:creationId xmlns:a16="http://schemas.microsoft.com/office/drawing/2014/main" id="{846457DB-45E4-4A0A-9538-1FB2FC646420}"/>
                </a:ext>
              </a:extLst>
            </p:cNvPr>
            <p:cNvSpPr/>
            <p:nvPr/>
          </p:nvSpPr>
          <p:spPr>
            <a:xfrm>
              <a:off x="1674576" y="1202146"/>
              <a:ext cx="18288" cy="18288"/>
            </a:xfrm>
            <a:prstGeom prst="rect">
              <a:avLst/>
            </a:prstGeom>
            <a:solidFill>
              <a:schemeClr val="bg1"/>
            </a:solidFill>
            <a:ln w="3175">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79" name="Rectangle 78">
              <a:extLst>
                <a:ext uri="{FF2B5EF4-FFF2-40B4-BE49-F238E27FC236}">
                  <a16:creationId xmlns:a16="http://schemas.microsoft.com/office/drawing/2014/main" id="{E8372D85-78B8-4693-A011-B710EF068BF6}"/>
                </a:ext>
              </a:extLst>
            </p:cNvPr>
            <p:cNvSpPr/>
            <p:nvPr/>
          </p:nvSpPr>
          <p:spPr>
            <a:xfrm>
              <a:off x="1717074" y="1203019"/>
              <a:ext cx="18288" cy="18288"/>
            </a:xfrm>
            <a:prstGeom prst="rect">
              <a:avLst/>
            </a:prstGeom>
            <a:solidFill>
              <a:schemeClr val="bg1"/>
            </a:solidFill>
            <a:ln w="3175">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80" name="Rectangle 79">
              <a:extLst>
                <a:ext uri="{FF2B5EF4-FFF2-40B4-BE49-F238E27FC236}">
                  <a16:creationId xmlns:a16="http://schemas.microsoft.com/office/drawing/2014/main" id="{5CA84C8E-EED7-4DDE-B7F5-018D3DBF01A9}"/>
                </a:ext>
              </a:extLst>
            </p:cNvPr>
            <p:cNvSpPr/>
            <p:nvPr/>
          </p:nvSpPr>
          <p:spPr>
            <a:xfrm>
              <a:off x="1750887" y="1203399"/>
              <a:ext cx="18288" cy="18288"/>
            </a:xfrm>
            <a:prstGeom prst="rect">
              <a:avLst/>
            </a:prstGeom>
            <a:solidFill>
              <a:schemeClr val="bg1"/>
            </a:solidFill>
            <a:ln w="3175">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81" name="Rectangle 80">
              <a:extLst>
                <a:ext uri="{FF2B5EF4-FFF2-40B4-BE49-F238E27FC236}">
                  <a16:creationId xmlns:a16="http://schemas.microsoft.com/office/drawing/2014/main" id="{9AAFEE11-7A76-45FA-A23D-35C0507D8AF4}"/>
                </a:ext>
              </a:extLst>
            </p:cNvPr>
            <p:cNvSpPr/>
            <p:nvPr/>
          </p:nvSpPr>
          <p:spPr>
            <a:xfrm>
              <a:off x="1784469" y="1203019"/>
              <a:ext cx="18288" cy="18288"/>
            </a:xfrm>
            <a:prstGeom prst="rect">
              <a:avLst/>
            </a:prstGeom>
            <a:solidFill>
              <a:schemeClr val="bg1"/>
            </a:solidFill>
            <a:ln w="3175">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82" name="Rectangle 81">
              <a:extLst>
                <a:ext uri="{FF2B5EF4-FFF2-40B4-BE49-F238E27FC236}">
                  <a16:creationId xmlns:a16="http://schemas.microsoft.com/office/drawing/2014/main" id="{13D784CF-BC99-456F-B585-DF7B9982832D}"/>
                </a:ext>
              </a:extLst>
            </p:cNvPr>
            <p:cNvSpPr/>
            <p:nvPr/>
          </p:nvSpPr>
          <p:spPr>
            <a:xfrm>
              <a:off x="1818282" y="1203399"/>
              <a:ext cx="18288" cy="18288"/>
            </a:xfrm>
            <a:prstGeom prst="rect">
              <a:avLst/>
            </a:prstGeom>
            <a:solidFill>
              <a:schemeClr val="bg1"/>
            </a:solidFill>
            <a:ln w="3175">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83" name="Rectangle 82">
              <a:extLst>
                <a:ext uri="{FF2B5EF4-FFF2-40B4-BE49-F238E27FC236}">
                  <a16:creationId xmlns:a16="http://schemas.microsoft.com/office/drawing/2014/main" id="{241DBD42-1FF5-4AFA-AFF9-48C22DA2851A}"/>
                </a:ext>
              </a:extLst>
            </p:cNvPr>
            <p:cNvSpPr/>
            <p:nvPr/>
          </p:nvSpPr>
          <p:spPr>
            <a:xfrm>
              <a:off x="1864531" y="1173223"/>
              <a:ext cx="18288" cy="18288"/>
            </a:xfrm>
            <a:prstGeom prst="rect">
              <a:avLst/>
            </a:prstGeom>
            <a:solidFill>
              <a:schemeClr val="bg1"/>
            </a:solidFill>
            <a:ln w="3175">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84" name="Rectangle 83">
              <a:extLst>
                <a:ext uri="{FF2B5EF4-FFF2-40B4-BE49-F238E27FC236}">
                  <a16:creationId xmlns:a16="http://schemas.microsoft.com/office/drawing/2014/main" id="{05CA52DD-B3AD-42B6-930D-ED68A957D700}"/>
                </a:ext>
              </a:extLst>
            </p:cNvPr>
            <p:cNvSpPr/>
            <p:nvPr/>
          </p:nvSpPr>
          <p:spPr>
            <a:xfrm>
              <a:off x="1853139" y="1203340"/>
              <a:ext cx="18288" cy="18288"/>
            </a:xfrm>
            <a:prstGeom prst="rect">
              <a:avLst/>
            </a:prstGeom>
            <a:solidFill>
              <a:schemeClr val="bg1"/>
            </a:solidFill>
            <a:ln w="3175">
              <a:solidFill>
                <a:schemeClr val="tx2"/>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b="1"/>
            </a:p>
          </p:txBody>
        </p:sp>
        <p:sp>
          <p:nvSpPr>
            <p:cNvPr id="85" name="Rounded Rectangle 84">
              <a:extLst>
                <a:ext uri="{FF2B5EF4-FFF2-40B4-BE49-F238E27FC236}">
                  <a16:creationId xmlns:a16="http://schemas.microsoft.com/office/drawing/2014/main" id="{F21EE421-494C-4E7E-A451-D59920EAE3EC}"/>
                </a:ext>
              </a:extLst>
            </p:cNvPr>
            <p:cNvSpPr/>
            <p:nvPr/>
          </p:nvSpPr>
          <p:spPr>
            <a:xfrm>
              <a:off x="1688543" y="1236102"/>
              <a:ext cx="82296" cy="27432"/>
            </a:xfrm>
            <a:prstGeom prst="roundRect">
              <a:avLst/>
            </a:prstGeom>
            <a:noFill/>
            <a:ln w="31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p>
          </p:txBody>
        </p:sp>
      </p:grpSp>
    </p:spTree>
    <p:extLst>
      <p:ext uri="{BB962C8B-B14F-4D97-AF65-F5344CB8AC3E}">
        <p14:creationId xmlns:p14="http://schemas.microsoft.com/office/powerpoint/2010/main" val="2763450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7E0CF-F9C2-4258-804F-5C6D87A2E27C}"/>
              </a:ext>
            </a:extLst>
          </p:cNvPr>
          <p:cNvSpPr>
            <a:spLocks noGrp="1"/>
          </p:cNvSpPr>
          <p:nvPr>
            <p:ph type="title"/>
          </p:nvPr>
        </p:nvSpPr>
        <p:spPr/>
        <p:txBody>
          <a:bodyPr/>
          <a:lstStyle/>
          <a:p>
            <a:r>
              <a:rPr lang="en-US" dirty="0"/>
              <a:t>Baseband - System Architecture </a:t>
            </a:r>
            <a:endParaRPr lang="LID4096" dirty="0"/>
          </a:p>
        </p:txBody>
      </p:sp>
      <p:sp>
        <p:nvSpPr>
          <p:cNvPr id="99" name="Content Placeholder 98">
            <a:extLst>
              <a:ext uri="{FF2B5EF4-FFF2-40B4-BE49-F238E27FC236}">
                <a16:creationId xmlns:a16="http://schemas.microsoft.com/office/drawing/2014/main" id="{BC390581-1F39-4BCA-B1D6-1B22B558645C}"/>
              </a:ext>
            </a:extLst>
          </p:cNvPr>
          <p:cNvSpPr>
            <a:spLocks noGrp="1"/>
          </p:cNvSpPr>
          <p:nvPr>
            <p:ph idx="1"/>
          </p:nvPr>
        </p:nvSpPr>
        <p:spPr>
          <a:xfrm>
            <a:off x="471957" y="5321738"/>
            <a:ext cx="10515600" cy="1041374"/>
          </a:xfrm>
        </p:spPr>
        <p:txBody>
          <a:bodyPr/>
          <a:lstStyle/>
          <a:p>
            <a:r>
              <a:rPr lang="en-US" dirty="0">
                <a:solidFill>
                  <a:srgbClr val="7030A0"/>
                </a:solidFill>
              </a:rPr>
              <a:t>The two control units (Tx and Rx) are integrated to enable data processing within each block and to facilitate fault data analysis collection.</a:t>
            </a:r>
            <a:endParaRPr lang="LID4096" dirty="0">
              <a:solidFill>
                <a:srgbClr val="7030A0"/>
              </a:solidFill>
            </a:endParaRPr>
          </a:p>
        </p:txBody>
      </p:sp>
      <p:sp>
        <p:nvSpPr>
          <p:cNvPr id="4" name="Date Placeholder 3">
            <a:extLst>
              <a:ext uri="{FF2B5EF4-FFF2-40B4-BE49-F238E27FC236}">
                <a16:creationId xmlns:a16="http://schemas.microsoft.com/office/drawing/2014/main" id="{D272ED1E-44A0-4C08-9A6E-D7EF6023CF27}"/>
              </a:ext>
            </a:extLst>
          </p:cNvPr>
          <p:cNvSpPr>
            <a:spLocks noGrp="1"/>
          </p:cNvSpPr>
          <p:nvPr>
            <p:ph type="dt" sz="half" idx="10"/>
          </p:nvPr>
        </p:nvSpPr>
        <p:spPr/>
        <p:txBody>
          <a:bodyPr/>
          <a:lstStyle/>
          <a:p>
            <a:fld id="{E645AC39-0A36-4529-97D9-51E39D58F03C}" type="datetime1">
              <a:rPr lang="de-DE" smtClean="0"/>
              <a:t>12.05.2025</a:t>
            </a:fld>
            <a:endParaRPr lang="de-DE" dirty="0"/>
          </a:p>
        </p:txBody>
      </p:sp>
      <p:sp>
        <p:nvSpPr>
          <p:cNvPr id="5" name="Footer Placeholder 4">
            <a:extLst>
              <a:ext uri="{FF2B5EF4-FFF2-40B4-BE49-F238E27FC236}">
                <a16:creationId xmlns:a16="http://schemas.microsoft.com/office/drawing/2014/main" id="{92AC10A9-EE8C-461E-8F04-C61F9A1C78AF}"/>
              </a:ext>
            </a:extLst>
          </p:cNvPr>
          <p:cNvSpPr>
            <a:spLocks noGrp="1"/>
          </p:cNvSpPr>
          <p:nvPr>
            <p:ph type="ftr" sz="quarter" idx="11"/>
          </p:nvPr>
        </p:nvSpPr>
        <p:spPr/>
        <p:txBody>
          <a:bodyPr/>
          <a:lstStyle/>
          <a:p>
            <a:r>
              <a:rPr lang="en-US" dirty="0"/>
              <a:t>www.ihp-microelectronics.com | © IHP all rights reserved | PhD meeting</a:t>
            </a:r>
            <a:endParaRPr lang="de-DE" dirty="0"/>
          </a:p>
        </p:txBody>
      </p:sp>
      <p:sp>
        <p:nvSpPr>
          <p:cNvPr id="6" name="Slide Number Placeholder 5">
            <a:extLst>
              <a:ext uri="{FF2B5EF4-FFF2-40B4-BE49-F238E27FC236}">
                <a16:creationId xmlns:a16="http://schemas.microsoft.com/office/drawing/2014/main" id="{56EF167A-9EC5-4187-AB38-22B85CDCBD95}"/>
              </a:ext>
            </a:extLst>
          </p:cNvPr>
          <p:cNvSpPr>
            <a:spLocks noGrp="1"/>
          </p:cNvSpPr>
          <p:nvPr>
            <p:ph type="sldNum" sz="quarter" idx="12"/>
          </p:nvPr>
        </p:nvSpPr>
        <p:spPr/>
        <p:txBody>
          <a:bodyPr/>
          <a:lstStyle/>
          <a:p>
            <a:fld id="{1A763691-5DD7-4303-8CE4-C698CA43CB3D}" type="slidenum">
              <a:rPr lang="de-DE" smtClean="0"/>
              <a:t>7</a:t>
            </a:fld>
            <a:endParaRPr lang="de-DE" dirty="0"/>
          </a:p>
        </p:txBody>
      </p:sp>
      <p:sp>
        <p:nvSpPr>
          <p:cNvPr id="8" name="Rectangle 7">
            <a:extLst>
              <a:ext uri="{FF2B5EF4-FFF2-40B4-BE49-F238E27FC236}">
                <a16:creationId xmlns:a16="http://schemas.microsoft.com/office/drawing/2014/main" id="{FF9907D4-8125-42FD-BDFE-BC32E9640B55}"/>
              </a:ext>
            </a:extLst>
          </p:cNvPr>
          <p:cNvSpPr/>
          <p:nvPr/>
        </p:nvSpPr>
        <p:spPr>
          <a:xfrm rot="16200000">
            <a:off x="580178" y="2763188"/>
            <a:ext cx="1197200" cy="395182"/>
          </a:xfrm>
          <a:prstGeom prst="rect">
            <a:avLst/>
          </a:prstGeom>
          <a:solidFill>
            <a:schemeClr val="accent1">
              <a:lumMod val="40000"/>
              <a:lumOff val="6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Scrambler</a:t>
            </a:r>
            <a:endParaRPr lang="LID4096" sz="1400" b="1" dirty="0"/>
          </a:p>
        </p:txBody>
      </p:sp>
      <p:sp>
        <p:nvSpPr>
          <p:cNvPr id="13" name="Rectangle 12">
            <a:extLst>
              <a:ext uri="{FF2B5EF4-FFF2-40B4-BE49-F238E27FC236}">
                <a16:creationId xmlns:a16="http://schemas.microsoft.com/office/drawing/2014/main" id="{E26133A9-2E94-4E70-9335-E9240845ECA8}"/>
              </a:ext>
            </a:extLst>
          </p:cNvPr>
          <p:cNvSpPr/>
          <p:nvPr/>
        </p:nvSpPr>
        <p:spPr>
          <a:xfrm rot="16200000">
            <a:off x="1283352" y="2763186"/>
            <a:ext cx="1197200" cy="395182"/>
          </a:xfrm>
          <a:prstGeom prst="rect">
            <a:avLst/>
          </a:prstGeom>
          <a:solidFill>
            <a:schemeClr val="accent1">
              <a:lumMod val="40000"/>
              <a:lumOff val="6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Encoder</a:t>
            </a:r>
            <a:endParaRPr lang="LID4096" sz="1400" b="1" dirty="0"/>
          </a:p>
        </p:txBody>
      </p:sp>
      <p:sp>
        <p:nvSpPr>
          <p:cNvPr id="15" name="Rectangle 14">
            <a:extLst>
              <a:ext uri="{FF2B5EF4-FFF2-40B4-BE49-F238E27FC236}">
                <a16:creationId xmlns:a16="http://schemas.microsoft.com/office/drawing/2014/main" id="{8C050498-3F0B-4116-AF45-0E2D12C85AE3}"/>
              </a:ext>
            </a:extLst>
          </p:cNvPr>
          <p:cNvSpPr/>
          <p:nvPr/>
        </p:nvSpPr>
        <p:spPr>
          <a:xfrm rot="16200000">
            <a:off x="2658157" y="2763185"/>
            <a:ext cx="1197200" cy="395182"/>
          </a:xfrm>
          <a:prstGeom prst="rect">
            <a:avLst/>
          </a:prstGeom>
          <a:solidFill>
            <a:schemeClr val="accent1">
              <a:lumMod val="40000"/>
              <a:lumOff val="6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Mapper</a:t>
            </a:r>
            <a:endParaRPr lang="LID4096" sz="1600" b="1" dirty="0"/>
          </a:p>
        </p:txBody>
      </p:sp>
      <p:sp>
        <p:nvSpPr>
          <p:cNvPr id="16" name="Rectangle 15">
            <a:extLst>
              <a:ext uri="{FF2B5EF4-FFF2-40B4-BE49-F238E27FC236}">
                <a16:creationId xmlns:a16="http://schemas.microsoft.com/office/drawing/2014/main" id="{0F5E2A14-7CD3-4C93-AA3E-5D45F92E5AA1}"/>
              </a:ext>
            </a:extLst>
          </p:cNvPr>
          <p:cNvSpPr/>
          <p:nvPr/>
        </p:nvSpPr>
        <p:spPr>
          <a:xfrm rot="16200000">
            <a:off x="3374769" y="2763185"/>
            <a:ext cx="1197200" cy="395182"/>
          </a:xfrm>
          <a:prstGeom prst="rect">
            <a:avLst/>
          </a:prstGeom>
          <a:solidFill>
            <a:schemeClr val="accent1">
              <a:lumMod val="40000"/>
              <a:lumOff val="6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Filter</a:t>
            </a:r>
            <a:endParaRPr lang="LID4096" sz="1600" b="1" dirty="0"/>
          </a:p>
        </p:txBody>
      </p:sp>
      <p:sp>
        <p:nvSpPr>
          <p:cNvPr id="23" name="Rectangle 22">
            <a:extLst>
              <a:ext uri="{FF2B5EF4-FFF2-40B4-BE49-F238E27FC236}">
                <a16:creationId xmlns:a16="http://schemas.microsoft.com/office/drawing/2014/main" id="{68B761CF-2CF3-461C-9801-94532726BC71}"/>
              </a:ext>
            </a:extLst>
          </p:cNvPr>
          <p:cNvSpPr/>
          <p:nvPr/>
        </p:nvSpPr>
        <p:spPr>
          <a:xfrm>
            <a:off x="1537418" y="4136708"/>
            <a:ext cx="2122875" cy="446172"/>
          </a:xfrm>
          <a:custGeom>
            <a:avLst/>
            <a:gdLst>
              <a:gd name="connsiteX0" fmla="*/ 0 w 3632308"/>
              <a:gd name="connsiteY0" fmla="*/ 0 h 758570"/>
              <a:gd name="connsiteX1" fmla="*/ 3632308 w 3632308"/>
              <a:gd name="connsiteY1" fmla="*/ 0 h 758570"/>
              <a:gd name="connsiteX2" fmla="*/ 3632308 w 3632308"/>
              <a:gd name="connsiteY2" fmla="*/ 758570 h 758570"/>
              <a:gd name="connsiteX3" fmla="*/ 0 w 3632308"/>
              <a:gd name="connsiteY3" fmla="*/ 758570 h 758570"/>
              <a:gd name="connsiteX4" fmla="*/ 0 w 3632308"/>
              <a:gd name="connsiteY4" fmla="*/ 0 h 758570"/>
              <a:gd name="connsiteX0" fmla="*/ 0 w 3632308"/>
              <a:gd name="connsiteY0" fmla="*/ 0 h 758570"/>
              <a:gd name="connsiteX1" fmla="*/ 320595 w 3632308"/>
              <a:gd name="connsiteY1" fmla="*/ 3134 h 758570"/>
              <a:gd name="connsiteX2" fmla="*/ 3632308 w 3632308"/>
              <a:gd name="connsiteY2" fmla="*/ 0 h 758570"/>
              <a:gd name="connsiteX3" fmla="*/ 3632308 w 3632308"/>
              <a:gd name="connsiteY3" fmla="*/ 758570 h 758570"/>
              <a:gd name="connsiteX4" fmla="*/ 0 w 3632308"/>
              <a:gd name="connsiteY4" fmla="*/ 758570 h 758570"/>
              <a:gd name="connsiteX5" fmla="*/ 0 w 3632308"/>
              <a:gd name="connsiteY5" fmla="*/ 0 h 758570"/>
              <a:gd name="connsiteX0" fmla="*/ 0 w 3632308"/>
              <a:gd name="connsiteY0" fmla="*/ 0 h 758570"/>
              <a:gd name="connsiteX1" fmla="*/ 320595 w 3632308"/>
              <a:gd name="connsiteY1" fmla="*/ 3134 h 758570"/>
              <a:gd name="connsiteX2" fmla="*/ 1135935 w 3632308"/>
              <a:gd name="connsiteY2" fmla="*/ 3134 h 758570"/>
              <a:gd name="connsiteX3" fmla="*/ 3632308 w 3632308"/>
              <a:gd name="connsiteY3" fmla="*/ 0 h 758570"/>
              <a:gd name="connsiteX4" fmla="*/ 3632308 w 3632308"/>
              <a:gd name="connsiteY4" fmla="*/ 758570 h 758570"/>
              <a:gd name="connsiteX5" fmla="*/ 0 w 3632308"/>
              <a:gd name="connsiteY5" fmla="*/ 758570 h 758570"/>
              <a:gd name="connsiteX6" fmla="*/ 0 w 3632308"/>
              <a:gd name="connsiteY6" fmla="*/ 0 h 758570"/>
              <a:gd name="connsiteX0" fmla="*/ 0 w 3632308"/>
              <a:gd name="connsiteY0" fmla="*/ 0 h 758570"/>
              <a:gd name="connsiteX1" fmla="*/ 320595 w 3632308"/>
              <a:gd name="connsiteY1" fmla="*/ 3134 h 758570"/>
              <a:gd name="connsiteX2" fmla="*/ 1135935 w 3632308"/>
              <a:gd name="connsiteY2" fmla="*/ 3134 h 758570"/>
              <a:gd name="connsiteX3" fmla="*/ 3632308 w 3632308"/>
              <a:gd name="connsiteY3" fmla="*/ 0 h 758570"/>
              <a:gd name="connsiteX4" fmla="*/ 3632308 w 3632308"/>
              <a:gd name="connsiteY4" fmla="*/ 758570 h 758570"/>
              <a:gd name="connsiteX5" fmla="*/ 0 w 3632308"/>
              <a:gd name="connsiteY5" fmla="*/ 758570 h 758570"/>
              <a:gd name="connsiteX6" fmla="*/ 0 w 3632308"/>
              <a:gd name="connsiteY6" fmla="*/ 0 h 758570"/>
              <a:gd name="connsiteX0" fmla="*/ 0 w 3632308"/>
              <a:gd name="connsiteY0" fmla="*/ 0 h 758570"/>
              <a:gd name="connsiteX1" fmla="*/ 1135935 w 3632308"/>
              <a:gd name="connsiteY1" fmla="*/ 3134 h 758570"/>
              <a:gd name="connsiteX2" fmla="*/ 3632308 w 3632308"/>
              <a:gd name="connsiteY2" fmla="*/ 0 h 758570"/>
              <a:gd name="connsiteX3" fmla="*/ 3632308 w 3632308"/>
              <a:gd name="connsiteY3" fmla="*/ 758570 h 758570"/>
              <a:gd name="connsiteX4" fmla="*/ 0 w 3632308"/>
              <a:gd name="connsiteY4" fmla="*/ 758570 h 758570"/>
              <a:gd name="connsiteX5" fmla="*/ 0 w 3632308"/>
              <a:gd name="connsiteY5" fmla="*/ 0 h 758570"/>
              <a:gd name="connsiteX0" fmla="*/ 0 w 3632308"/>
              <a:gd name="connsiteY0" fmla="*/ 0 h 758570"/>
              <a:gd name="connsiteX1" fmla="*/ 3632308 w 3632308"/>
              <a:gd name="connsiteY1" fmla="*/ 0 h 758570"/>
              <a:gd name="connsiteX2" fmla="*/ 3632308 w 3632308"/>
              <a:gd name="connsiteY2" fmla="*/ 758570 h 758570"/>
              <a:gd name="connsiteX3" fmla="*/ 0 w 3632308"/>
              <a:gd name="connsiteY3" fmla="*/ 758570 h 758570"/>
              <a:gd name="connsiteX4" fmla="*/ 0 w 3632308"/>
              <a:gd name="connsiteY4" fmla="*/ 0 h 758570"/>
              <a:gd name="connsiteX0" fmla="*/ 0 w 3632308"/>
              <a:gd name="connsiteY0" fmla="*/ 0 h 758570"/>
              <a:gd name="connsiteX1" fmla="*/ 541575 w 3632308"/>
              <a:gd name="connsiteY1" fmla="*/ 3134 h 758570"/>
              <a:gd name="connsiteX2" fmla="*/ 3632308 w 3632308"/>
              <a:gd name="connsiteY2" fmla="*/ 0 h 758570"/>
              <a:gd name="connsiteX3" fmla="*/ 3632308 w 3632308"/>
              <a:gd name="connsiteY3" fmla="*/ 758570 h 758570"/>
              <a:gd name="connsiteX4" fmla="*/ 0 w 3632308"/>
              <a:gd name="connsiteY4" fmla="*/ 758570 h 758570"/>
              <a:gd name="connsiteX5" fmla="*/ 0 w 3632308"/>
              <a:gd name="connsiteY5" fmla="*/ 0 h 758570"/>
              <a:gd name="connsiteX0" fmla="*/ 0 w 3632308"/>
              <a:gd name="connsiteY0" fmla="*/ 0 h 758570"/>
              <a:gd name="connsiteX1" fmla="*/ 3632308 w 3632308"/>
              <a:gd name="connsiteY1" fmla="*/ 0 h 758570"/>
              <a:gd name="connsiteX2" fmla="*/ 3632308 w 3632308"/>
              <a:gd name="connsiteY2" fmla="*/ 758570 h 758570"/>
              <a:gd name="connsiteX3" fmla="*/ 0 w 3632308"/>
              <a:gd name="connsiteY3" fmla="*/ 758570 h 758570"/>
              <a:gd name="connsiteX4" fmla="*/ 0 w 3632308"/>
              <a:gd name="connsiteY4" fmla="*/ 0 h 758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2308" h="758570">
                <a:moveTo>
                  <a:pt x="0" y="0"/>
                </a:moveTo>
                <a:lnTo>
                  <a:pt x="3632308" y="0"/>
                </a:lnTo>
                <a:lnTo>
                  <a:pt x="3632308" y="758570"/>
                </a:lnTo>
                <a:lnTo>
                  <a:pt x="0" y="758570"/>
                </a:lnTo>
                <a:lnTo>
                  <a:pt x="0" y="0"/>
                </a:lnTo>
                <a:close/>
              </a:path>
            </a:pathLst>
          </a:custGeom>
          <a:solidFill>
            <a:schemeClr val="accent1">
              <a:lumMod val="40000"/>
              <a:lumOff val="6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Transmit Control Unit</a:t>
            </a:r>
            <a:endParaRPr lang="LID4096" sz="1400" b="1" dirty="0"/>
          </a:p>
        </p:txBody>
      </p:sp>
      <p:sp>
        <p:nvSpPr>
          <p:cNvPr id="10" name="Rectangle 9">
            <a:extLst>
              <a:ext uri="{FF2B5EF4-FFF2-40B4-BE49-F238E27FC236}">
                <a16:creationId xmlns:a16="http://schemas.microsoft.com/office/drawing/2014/main" id="{658886B8-2457-4449-8434-9E8FDF44CC29}"/>
              </a:ext>
            </a:extLst>
          </p:cNvPr>
          <p:cNvSpPr/>
          <p:nvPr/>
        </p:nvSpPr>
        <p:spPr>
          <a:xfrm>
            <a:off x="1448520" y="4128228"/>
            <a:ext cx="620256" cy="7277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30" name="Rectangle 29">
            <a:extLst>
              <a:ext uri="{FF2B5EF4-FFF2-40B4-BE49-F238E27FC236}">
                <a16:creationId xmlns:a16="http://schemas.microsoft.com/office/drawing/2014/main" id="{288B923D-AF62-4A72-BA19-13EBD903D627}"/>
              </a:ext>
            </a:extLst>
          </p:cNvPr>
          <p:cNvSpPr/>
          <p:nvPr/>
        </p:nvSpPr>
        <p:spPr>
          <a:xfrm>
            <a:off x="8904979" y="4130900"/>
            <a:ext cx="869104" cy="8751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40" name="Rectangle 39">
            <a:extLst>
              <a:ext uri="{FF2B5EF4-FFF2-40B4-BE49-F238E27FC236}">
                <a16:creationId xmlns:a16="http://schemas.microsoft.com/office/drawing/2014/main" id="{D86FC816-7355-42FD-921F-4A940A37F0EB}"/>
              </a:ext>
            </a:extLst>
          </p:cNvPr>
          <p:cNvSpPr/>
          <p:nvPr/>
        </p:nvSpPr>
        <p:spPr>
          <a:xfrm>
            <a:off x="3042465" y="4133350"/>
            <a:ext cx="620256" cy="5558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46" name="Rectangle 45">
            <a:extLst>
              <a:ext uri="{FF2B5EF4-FFF2-40B4-BE49-F238E27FC236}">
                <a16:creationId xmlns:a16="http://schemas.microsoft.com/office/drawing/2014/main" id="{C8DC94C8-3260-427B-9D9F-EF33A004E600}"/>
              </a:ext>
            </a:extLst>
          </p:cNvPr>
          <p:cNvSpPr/>
          <p:nvPr/>
        </p:nvSpPr>
        <p:spPr>
          <a:xfrm>
            <a:off x="5853542" y="3689103"/>
            <a:ext cx="1177836" cy="87515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3" name="Rectangle: Rounded Corners 52">
            <a:extLst>
              <a:ext uri="{FF2B5EF4-FFF2-40B4-BE49-F238E27FC236}">
                <a16:creationId xmlns:a16="http://schemas.microsoft.com/office/drawing/2014/main" id="{60101964-7E90-49AE-9EE5-0D344D3406AA}"/>
              </a:ext>
            </a:extLst>
          </p:cNvPr>
          <p:cNvSpPr/>
          <p:nvPr/>
        </p:nvSpPr>
        <p:spPr>
          <a:xfrm>
            <a:off x="571602" y="1754729"/>
            <a:ext cx="4232087" cy="3251329"/>
          </a:xfrm>
          <a:prstGeom prst="roundRect">
            <a:avLst/>
          </a:prstGeom>
          <a:noFill/>
          <a:ln w="5715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68" name="Connector: Elbow 67">
            <a:extLst>
              <a:ext uri="{FF2B5EF4-FFF2-40B4-BE49-F238E27FC236}">
                <a16:creationId xmlns:a16="http://schemas.microsoft.com/office/drawing/2014/main" id="{22E8D388-1636-40BA-A550-307315C9177D}"/>
              </a:ext>
            </a:extLst>
          </p:cNvPr>
          <p:cNvCxnSpPr>
            <a:cxnSpLocks/>
            <a:stCxn id="8" idx="1"/>
          </p:cNvCxnSpPr>
          <p:nvPr/>
        </p:nvCxnSpPr>
        <p:spPr>
          <a:xfrm rot="16200000" flipH="1">
            <a:off x="1174846" y="3563311"/>
            <a:ext cx="559970" cy="552106"/>
          </a:xfrm>
          <a:prstGeom prst="bentConnector3">
            <a:avLst>
              <a:gd name="adj1" fmla="val 62247"/>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D05CF73F-B58E-464A-9188-F7C1B34918D6}"/>
              </a:ext>
            </a:extLst>
          </p:cNvPr>
          <p:cNvSpPr/>
          <p:nvPr/>
        </p:nvSpPr>
        <p:spPr>
          <a:xfrm>
            <a:off x="1750075" y="4119350"/>
            <a:ext cx="620256" cy="7277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70" name="Connector: Elbow 69">
            <a:extLst>
              <a:ext uri="{FF2B5EF4-FFF2-40B4-BE49-F238E27FC236}">
                <a16:creationId xmlns:a16="http://schemas.microsoft.com/office/drawing/2014/main" id="{74E50A05-BBC8-4810-9A87-14CA94AA5C7A}"/>
              </a:ext>
            </a:extLst>
          </p:cNvPr>
          <p:cNvCxnSpPr>
            <a:cxnSpLocks/>
            <a:stCxn id="13" idx="1"/>
          </p:cNvCxnSpPr>
          <p:nvPr/>
        </p:nvCxnSpPr>
        <p:spPr>
          <a:xfrm rot="16200000" flipH="1">
            <a:off x="1745974" y="3695355"/>
            <a:ext cx="573975" cy="302018"/>
          </a:xfrm>
          <a:prstGeom prst="bentConnector3">
            <a:avLst>
              <a:gd name="adj1" fmla="val 50000"/>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Connector: Elbow 77">
            <a:extLst>
              <a:ext uri="{FF2B5EF4-FFF2-40B4-BE49-F238E27FC236}">
                <a16:creationId xmlns:a16="http://schemas.microsoft.com/office/drawing/2014/main" id="{95BCACD0-ABA4-46D7-8EA4-1C6A673725A6}"/>
              </a:ext>
            </a:extLst>
          </p:cNvPr>
          <p:cNvCxnSpPr>
            <a:cxnSpLocks/>
            <a:stCxn id="15" idx="1"/>
          </p:cNvCxnSpPr>
          <p:nvPr/>
        </p:nvCxnSpPr>
        <p:spPr>
          <a:xfrm rot="5400000">
            <a:off x="2830208" y="3699497"/>
            <a:ext cx="566670" cy="286429"/>
          </a:xfrm>
          <a:prstGeom prst="bentConnector3">
            <a:avLst>
              <a:gd name="adj1" fmla="val 52690"/>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Connector: Elbow 80">
            <a:extLst>
              <a:ext uri="{FF2B5EF4-FFF2-40B4-BE49-F238E27FC236}">
                <a16:creationId xmlns:a16="http://schemas.microsoft.com/office/drawing/2014/main" id="{DD42A3CD-6FA2-44D0-9593-6312B0A1DEE2}"/>
              </a:ext>
            </a:extLst>
          </p:cNvPr>
          <p:cNvCxnSpPr>
            <a:cxnSpLocks/>
            <a:stCxn id="16" idx="1"/>
            <a:endCxn id="40" idx="0"/>
          </p:cNvCxnSpPr>
          <p:nvPr/>
        </p:nvCxnSpPr>
        <p:spPr>
          <a:xfrm rot="5400000">
            <a:off x="3375994" y="3535975"/>
            <a:ext cx="573974" cy="620776"/>
          </a:xfrm>
          <a:prstGeom prst="bentConnector3">
            <a:avLst>
              <a:gd name="adj1" fmla="val 61948"/>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51D8BDF2-A7C1-46B5-A0A8-E6D4FC21E560}"/>
              </a:ext>
            </a:extLst>
          </p:cNvPr>
          <p:cNvSpPr/>
          <p:nvPr/>
        </p:nvSpPr>
        <p:spPr>
          <a:xfrm rot="16200000">
            <a:off x="6821210" y="2800499"/>
            <a:ext cx="1271830" cy="395182"/>
          </a:xfrm>
          <a:prstGeom prst="rect">
            <a:avLst/>
          </a:prstGeom>
          <a:solidFill>
            <a:schemeClr val="accent1">
              <a:lumMod val="40000"/>
              <a:lumOff val="6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Filter</a:t>
            </a:r>
            <a:endParaRPr lang="LID4096" sz="1400" b="1" dirty="0"/>
          </a:p>
        </p:txBody>
      </p:sp>
      <p:sp>
        <p:nvSpPr>
          <p:cNvPr id="87" name="Rectangle 86">
            <a:extLst>
              <a:ext uri="{FF2B5EF4-FFF2-40B4-BE49-F238E27FC236}">
                <a16:creationId xmlns:a16="http://schemas.microsoft.com/office/drawing/2014/main" id="{66869488-5273-4F9B-9885-FDDEE1860F2E}"/>
              </a:ext>
            </a:extLst>
          </p:cNvPr>
          <p:cNvSpPr/>
          <p:nvPr/>
        </p:nvSpPr>
        <p:spPr>
          <a:xfrm rot="16200000">
            <a:off x="8935514" y="2797098"/>
            <a:ext cx="1265806" cy="395185"/>
          </a:xfrm>
          <a:prstGeom prst="rect">
            <a:avLst/>
          </a:prstGeom>
          <a:solidFill>
            <a:schemeClr val="accent1">
              <a:lumMod val="40000"/>
              <a:lumOff val="6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Decoder</a:t>
            </a:r>
            <a:endParaRPr lang="LID4096" sz="1400" b="1" dirty="0"/>
          </a:p>
        </p:txBody>
      </p:sp>
      <p:sp>
        <p:nvSpPr>
          <p:cNvPr id="88" name="Rectangle 87">
            <a:extLst>
              <a:ext uri="{FF2B5EF4-FFF2-40B4-BE49-F238E27FC236}">
                <a16:creationId xmlns:a16="http://schemas.microsoft.com/office/drawing/2014/main" id="{232E8FE9-26E7-4938-820D-DCA8FA645C43}"/>
              </a:ext>
            </a:extLst>
          </p:cNvPr>
          <p:cNvSpPr/>
          <p:nvPr/>
        </p:nvSpPr>
        <p:spPr>
          <a:xfrm rot="16200000">
            <a:off x="7500508" y="2797101"/>
            <a:ext cx="1265807" cy="395183"/>
          </a:xfrm>
          <a:prstGeom prst="rect">
            <a:avLst/>
          </a:prstGeom>
          <a:solidFill>
            <a:schemeClr val="accent1">
              <a:lumMod val="40000"/>
              <a:lumOff val="6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Demapper</a:t>
            </a:r>
            <a:endParaRPr lang="LID4096" sz="1400" b="1" dirty="0"/>
          </a:p>
        </p:txBody>
      </p:sp>
      <p:sp>
        <p:nvSpPr>
          <p:cNvPr id="90" name="Rectangle 89">
            <a:extLst>
              <a:ext uri="{FF2B5EF4-FFF2-40B4-BE49-F238E27FC236}">
                <a16:creationId xmlns:a16="http://schemas.microsoft.com/office/drawing/2014/main" id="{DB6A84D0-F602-4FF2-B761-78D0A2A46E89}"/>
              </a:ext>
            </a:extLst>
          </p:cNvPr>
          <p:cNvSpPr/>
          <p:nvPr/>
        </p:nvSpPr>
        <p:spPr>
          <a:xfrm rot="16200000">
            <a:off x="9646189" y="2803037"/>
            <a:ext cx="1277688" cy="395188"/>
          </a:xfrm>
          <a:prstGeom prst="rect">
            <a:avLst/>
          </a:prstGeom>
          <a:solidFill>
            <a:schemeClr val="accent1">
              <a:lumMod val="40000"/>
              <a:lumOff val="6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Descrambler</a:t>
            </a:r>
            <a:endParaRPr lang="LID4096" sz="1600" b="1" dirty="0"/>
          </a:p>
        </p:txBody>
      </p:sp>
      <p:sp>
        <p:nvSpPr>
          <p:cNvPr id="92" name="Rectangle 22">
            <a:extLst>
              <a:ext uri="{FF2B5EF4-FFF2-40B4-BE49-F238E27FC236}">
                <a16:creationId xmlns:a16="http://schemas.microsoft.com/office/drawing/2014/main" id="{875F7688-DA21-490A-8035-35BB4EEC5C63}"/>
              </a:ext>
            </a:extLst>
          </p:cNvPr>
          <p:cNvSpPr/>
          <p:nvPr/>
        </p:nvSpPr>
        <p:spPr>
          <a:xfrm>
            <a:off x="7777511" y="4128229"/>
            <a:ext cx="2153948" cy="433734"/>
          </a:xfrm>
          <a:custGeom>
            <a:avLst/>
            <a:gdLst>
              <a:gd name="connsiteX0" fmla="*/ 0 w 3632308"/>
              <a:gd name="connsiteY0" fmla="*/ 0 h 758570"/>
              <a:gd name="connsiteX1" fmla="*/ 3632308 w 3632308"/>
              <a:gd name="connsiteY1" fmla="*/ 0 h 758570"/>
              <a:gd name="connsiteX2" fmla="*/ 3632308 w 3632308"/>
              <a:gd name="connsiteY2" fmla="*/ 758570 h 758570"/>
              <a:gd name="connsiteX3" fmla="*/ 0 w 3632308"/>
              <a:gd name="connsiteY3" fmla="*/ 758570 h 758570"/>
              <a:gd name="connsiteX4" fmla="*/ 0 w 3632308"/>
              <a:gd name="connsiteY4" fmla="*/ 0 h 758570"/>
              <a:gd name="connsiteX0" fmla="*/ 0 w 3632308"/>
              <a:gd name="connsiteY0" fmla="*/ 0 h 758570"/>
              <a:gd name="connsiteX1" fmla="*/ 320595 w 3632308"/>
              <a:gd name="connsiteY1" fmla="*/ 3134 h 758570"/>
              <a:gd name="connsiteX2" fmla="*/ 3632308 w 3632308"/>
              <a:gd name="connsiteY2" fmla="*/ 0 h 758570"/>
              <a:gd name="connsiteX3" fmla="*/ 3632308 w 3632308"/>
              <a:gd name="connsiteY3" fmla="*/ 758570 h 758570"/>
              <a:gd name="connsiteX4" fmla="*/ 0 w 3632308"/>
              <a:gd name="connsiteY4" fmla="*/ 758570 h 758570"/>
              <a:gd name="connsiteX5" fmla="*/ 0 w 3632308"/>
              <a:gd name="connsiteY5" fmla="*/ 0 h 758570"/>
              <a:gd name="connsiteX0" fmla="*/ 0 w 3632308"/>
              <a:gd name="connsiteY0" fmla="*/ 0 h 758570"/>
              <a:gd name="connsiteX1" fmla="*/ 320595 w 3632308"/>
              <a:gd name="connsiteY1" fmla="*/ 3134 h 758570"/>
              <a:gd name="connsiteX2" fmla="*/ 1135935 w 3632308"/>
              <a:gd name="connsiteY2" fmla="*/ 3134 h 758570"/>
              <a:gd name="connsiteX3" fmla="*/ 3632308 w 3632308"/>
              <a:gd name="connsiteY3" fmla="*/ 0 h 758570"/>
              <a:gd name="connsiteX4" fmla="*/ 3632308 w 3632308"/>
              <a:gd name="connsiteY4" fmla="*/ 758570 h 758570"/>
              <a:gd name="connsiteX5" fmla="*/ 0 w 3632308"/>
              <a:gd name="connsiteY5" fmla="*/ 758570 h 758570"/>
              <a:gd name="connsiteX6" fmla="*/ 0 w 3632308"/>
              <a:gd name="connsiteY6" fmla="*/ 0 h 758570"/>
              <a:gd name="connsiteX0" fmla="*/ 0 w 3632308"/>
              <a:gd name="connsiteY0" fmla="*/ 0 h 758570"/>
              <a:gd name="connsiteX1" fmla="*/ 320595 w 3632308"/>
              <a:gd name="connsiteY1" fmla="*/ 3134 h 758570"/>
              <a:gd name="connsiteX2" fmla="*/ 1135935 w 3632308"/>
              <a:gd name="connsiteY2" fmla="*/ 3134 h 758570"/>
              <a:gd name="connsiteX3" fmla="*/ 3632308 w 3632308"/>
              <a:gd name="connsiteY3" fmla="*/ 0 h 758570"/>
              <a:gd name="connsiteX4" fmla="*/ 3632308 w 3632308"/>
              <a:gd name="connsiteY4" fmla="*/ 758570 h 758570"/>
              <a:gd name="connsiteX5" fmla="*/ 0 w 3632308"/>
              <a:gd name="connsiteY5" fmla="*/ 758570 h 758570"/>
              <a:gd name="connsiteX6" fmla="*/ 0 w 3632308"/>
              <a:gd name="connsiteY6" fmla="*/ 0 h 758570"/>
              <a:gd name="connsiteX0" fmla="*/ 0 w 3632308"/>
              <a:gd name="connsiteY0" fmla="*/ 0 h 758570"/>
              <a:gd name="connsiteX1" fmla="*/ 1135935 w 3632308"/>
              <a:gd name="connsiteY1" fmla="*/ 3134 h 758570"/>
              <a:gd name="connsiteX2" fmla="*/ 3632308 w 3632308"/>
              <a:gd name="connsiteY2" fmla="*/ 0 h 758570"/>
              <a:gd name="connsiteX3" fmla="*/ 3632308 w 3632308"/>
              <a:gd name="connsiteY3" fmla="*/ 758570 h 758570"/>
              <a:gd name="connsiteX4" fmla="*/ 0 w 3632308"/>
              <a:gd name="connsiteY4" fmla="*/ 758570 h 758570"/>
              <a:gd name="connsiteX5" fmla="*/ 0 w 3632308"/>
              <a:gd name="connsiteY5" fmla="*/ 0 h 758570"/>
              <a:gd name="connsiteX0" fmla="*/ 0 w 3632308"/>
              <a:gd name="connsiteY0" fmla="*/ 0 h 758570"/>
              <a:gd name="connsiteX1" fmla="*/ 3632308 w 3632308"/>
              <a:gd name="connsiteY1" fmla="*/ 0 h 758570"/>
              <a:gd name="connsiteX2" fmla="*/ 3632308 w 3632308"/>
              <a:gd name="connsiteY2" fmla="*/ 758570 h 758570"/>
              <a:gd name="connsiteX3" fmla="*/ 0 w 3632308"/>
              <a:gd name="connsiteY3" fmla="*/ 758570 h 758570"/>
              <a:gd name="connsiteX4" fmla="*/ 0 w 3632308"/>
              <a:gd name="connsiteY4" fmla="*/ 0 h 758570"/>
              <a:gd name="connsiteX0" fmla="*/ 0 w 3632308"/>
              <a:gd name="connsiteY0" fmla="*/ 0 h 758570"/>
              <a:gd name="connsiteX1" fmla="*/ 541575 w 3632308"/>
              <a:gd name="connsiteY1" fmla="*/ 3134 h 758570"/>
              <a:gd name="connsiteX2" fmla="*/ 3632308 w 3632308"/>
              <a:gd name="connsiteY2" fmla="*/ 0 h 758570"/>
              <a:gd name="connsiteX3" fmla="*/ 3632308 w 3632308"/>
              <a:gd name="connsiteY3" fmla="*/ 758570 h 758570"/>
              <a:gd name="connsiteX4" fmla="*/ 0 w 3632308"/>
              <a:gd name="connsiteY4" fmla="*/ 758570 h 758570"/>
              <a:gd name="connsiteX5" fmla="*/ 0 w 3632308"/>
              <a:gd name="connsiteY5" fmla="*/ 0 h 758570"/>
              <a:gd name="connsiteX0" fmla="*/ 0 w 3632308"/>
              <a:gd name="connsiteY0" fmla="*/ 0 h 758570"/>
              <a:gd name="connsiteX1" fmla="*/ 3632308 w 3632308"/>
              <a:gd name="connsiteY1" fmla="*/ 0 h 758570"/>
              <a:gd name="connsiteX2" fmla="*/ 3632308 w 3632308"/>
              <a:gd name="connsiteY2" fmla="*/ 758570 h 758570"/>
              <a:gd name="connsiteX3" fmla="*/ 0 w 3632308"/>
              <a:gd name="connsiteY3" fmla="*/ 758570 h 758570"/>
              <a:gd name="connsiteX4" fmla="*/ 0 w 3632308"/>
              <a:gd name="connsiteY4" fmla="*/ 0 h 758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2308" h="758570">
                <a:moveTo>
                  <a:pt x="0" y="0"/>
                </a:moveTo>
                <a:lnTo>
                  <a:pt x="3632308" y="0"/>
                </a:lnTo>
                <a:lnTo>
                  <a:pt x="3632308" y="758570"/>
                </a:lnTo>
                <a:lnTo>
                  <a:pt x="0" y="758570"/>
                </a:lnTo>
                <a:lnTo>
                  <a:pt x="0" y="0"/>
                </a:lnTo>
                <a:close/>
              </a:path>
            </a:pathLst>
          </a:custGeom>
          <a:solidFill>
            <a:schemeClr val="accent1">
              <a:lumMod val="40000"/>
              <a:lumOff val="6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Receive Control Unit</a:t>
            </a:r>
            <a:endParaRPr lang="LID4096" sz="1400" b="1" dirty="0"/>
          </a:p>
        </p:txBody>
      </p:sp>
      <p:sp>
        <p:nvSpPr>
          <p:cNvPr id="93" name="Rectangle 92">
            <a:extLst>
              <a:ext uri="{FF2B5EF4-FFF2-40B4-BE49-F238E27FC236}">
                <a16:creationId xmlns:a16="http://schemas.microsoft.com/office/drawing/2014/main" id="{CFF2D393-F1D7-4749-8A9C-000976AADB97}"/>
              </a:ext>
            </a:extLst>
          </p:cNvPr>
          <p:cNvSpPr/>
          <p:nvPr/>
        </p:nvSpPr>
        <p:spPr>
          <a:xfrm>
            <a:off x="8904979" y="3395361"/>
            <a:ext cx="620256" cy="7277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94" name="Rectangle 93">
            <a:extLst>
              <a:ext uri="{FF2B5EF4-FFF2-40B4-BE49-F238E27FC236}">
                <a16:creationId xmlns:a16="http://schemas.microsoft.com/office/drawing/2014/main" id="{4A663864-40B7-4FA4-A50C-03528F807659}"/>
              </a:ext>
            </a:extLst>
          </p:cNvPr>
          <p:cNvSpPr/>
          <p:nvPr/>
        </p:nvSpPr>
        <p:spPr>
          <a:xfrm>
            <a:off x="9491363" y="3394100"/>
            <a:ext cx="620256" cy="55587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95" name="Rectangle: Rounded Corners 94">
            <a:extLst>
              <a:ext uri="{FF2B5EF4-FFF2-40B4-BE49-F238E27FC236}">
                <a16:creationId xmlns:a16="http://schemas.microsoft.com/office/drawing/2014/main" id="{E85E12D8-A47F-4CA9-B054-AE4BF4DAE794}"/>
              </a:ext>
            </a:extLst>
          </p:cNvPr>
          <p:cNvSpPr/>
          <p:nvPr/>
        </p:nvSpPr>
        <p:spPr>
          <a:xfrm>
            <a:off x="6598319" y="1685925"/>
            <a:ext cx="4389238" cy="3303289"/>
          </a:xfrm>
          <a:prstGeom prst="roundRect">
            <a:avLst/>
          </a:prstGeom>
          <a:noFill/>
          <a:ln w="57150">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dirty="0"/>
          </a:p>
        </p:txBody>
      </p:sp>
      <p:sp>
        <p:nvSpPr>
          <p:cNvPr id="102" name="Rectangle 101">
            <a:extLst>
              <a:ext uri="{FF2B5EF4-FFF2-40B4-BE49-F238E27FC236}">
                <a16:creationId xmlns:a16="http://schemas.microsoft.com/office/drawing/2014/main" id="{BDEAA4ED-1791-45D9-AD53-796CBA1E8EC1}"/>
              </a:ext>
            </a:extLst>
          </p:cNvPr>
          <p:cNvSpPr/>
          <p:nvPr/>
        </p:nvSpPr>
        <p:spPr>
          <a:xfrm>
            <a:off x="8807033" y="3395361"/>
            <a:ext cx="620256" cy="7277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173" name="Straight Arrow Connector 172">
            <a:extLst>
              <a:ext uri="{FF2B5EF4-FFF2-40B4-BE49-F238E27FC236}">
                <a16:creationId xmlns:a16="http://schemas.microsoft.com/office/drawing/2014/main" id="{602878E8-3E14-48A4-87AD-C801A1868692}"/>
              </a:ext>
            </a:extLst>
          </p:cNvPr>
          <p:cNvCxnSpPr>
            <a:cxnSpLocks/>
            <a:stCxn id="86" idx="2"/>
            <a:endCxn id="88" idx="0"/>
          </p:cNvCxnSpPr>
          <p:nvPr/>
        </p:nvCxnSpPr>
        <p:spPr>
          <a:xfrm flipV="1">
            <a:off x="7654716" y="2994692"/>
            <a:ext cx="281104" cy="3398"/>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09" name="Rectangle 208">
            <a:extLst>
              <a:ext uri="{FF2B5EF4-FFF2-40B4-BE49-F238E27FC236}">
                <a16:creationId xmlns:a16="http://schemas.microsoft.com/office/drawing/2014/main" id="{93EF6817-BB14-487A-A555-DAB234A68CA5}"/>
              </a:ext>
            </a:extLst>
          </p:cNvPr>
          <p:cNvSpPr/>
          <p:nvPr/>
        </p:nvSpPr>
        <p:spPr>
          <a:xfrm>
            <a:off x="10987557" y="3248051"/>
            <a:ext cx="143729" cy="1444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79" name="Rectangle 278">
            <a:extLst>
              <a:ext uri="{FF2B5EF4-FFF2-40B4-BE49-F238E27FC236}">
                <a16:creationId xmlns:a16="http://schemas.microsoft.com/office/drawing/2014/main" id="{A2EC1086-1353-408A-BB9D-6192887EFFBF}"/>
              </a:ext>
            </a:extLst>
          </p:cNvPr>
          <p:cNvSpPr/>
          <p:nvPr/>
        </p:nvSpPr>
        <p:spPr>
          <a:xfrm>
            <a:off x="10121493" y="4659134"/>
            <a:ext cx="148547" cy="103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85" name="Rectangle 284">
            <a:extLst>
              <a:ext uri="{FF2B5EF4-FFF2-40B4-BE49-F238E27FC236}">
                <a16:creationId xmlns:a16="http://schemas.microsoft.com/office/drawing/2014/main" id="{7E5DC982-9CCE-41F1-9E88-F559DD16AF0D}"/>
              </a:ext>
            </a:extLst>
          </p:cNvPr>
          <p:cNvSpPr/>
          <p:nvPr/>
        </p:nvSpPr>
        <p:spPr>
          <a:xfrm>
            <a:off x="10168466" y="4652686"/>
            <a:ext cx="148547" cy="103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294" name="Straight Arrow Connector 293">
            <a:extLst>
              <a:ext uri="{FF2B5EF4-FFF2-40B4-BE49-F238E27FC236}">
                <a16:creationId xmlns:a16="http://schemas.microsoft.com/office/drawing/2014/main" id="{14BEF441-5B97-42A7-861E-0EF5804A1ECA}"/>
              </a:ext>
            </a:extLst>
          </p:cNvPr>
          <p:cNvCxnSpPr>
            <a:cxnSpLocks/>
            <a:endCxn id="8" idx="0"/>
          </p:cNvCxnSpPr>
          <p:nvPr/>
        </p:nvCxnSpPr>
        <p:spPr>
          <a:xfrm>
            <a:off x="718085" y="2960776"/>
            <a:ext cx="263102" cy="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98" name="Straight Arrow Connector 297">
            <a:extLst>
              <a:ext uri="{FF2B5EF4-FFF2-40B4-BE49-F238E27FC236}">
                <a16:creationId xmlns:a16="http://schemas.microsoft.com/office/drawing/2014/main" id="{39155168-3B4A-4A96-8324-2430C419B0EA}"/>
              </a:ext>
            </a:extLst>
          </p:cNvPr>
          <p:cNvCxnSpPr>
            <a:cxnSpLocks/>
            <a:stCxn id="8" idx="2"/>
            <a:endCxn id="13" idx="0"/>
          </p:cNvCxnSpPr>
          <p:nvPr/>
        </p:nvCxnSpPr>
        <p:spPr>
          <a:xfrm flipV="1">
            <a:off x="1376369" y="2960777"/>
            <a:ext cx="307992" cy="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05F0D62F-E829-449B-A450-A907077FE8A7}"/>
              </a:ext>
            </a:extLst>
          </p:cNvPr>
          <p:cNvCxnSpPr>
            <a:cxnSpLocks/>
            <a:stCxn id="15" idx="2"/>
            <a:endCxn id="16" idx="0"/>
          </p:cNvCxnSpPr>
          <p:nvPr/>
        </p:nvCxnSpPr>
        <p:spPr>
          <a:xfrm>
            <a:off x="3454348" y="2960776"/>
            <a:ext cx="321430"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B4C95510-DB60-4EEB-BA0F-0EE46BA3A093}"/>
              </a:ext>
            </a:extLst>
          </p:cNvPr>
          <p:cNvCxnSpPr>
            <a:cxnSpLocks/>
            <a:stCxn id="87" idx="2"/>
            <a:endCxn id="90" idx="0"/>
          </p:cNvCxnSpPr>
          <p:nvPr/>
        </p:nvCxnSpPr>
        <p:spPr>
          <a:xfrm>
            <a:off x="9766010" y="2994691"/>
            <a:ext cx="321429" cy="594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492399FD-8FDD-4E3A-854C-2FFD786797B7}"/>
              </a:ext>
            </a:extLst>
          </p:cNvPr>
          <p:cNvCxnSpPr>
            <a:cxnSpLocks/>
            <a:stCxn id="90" idx="2"/>
          </p:cNvCxnSpPr>
          <p:nvPr/>
        </p:nvCxnSpPr>
        <p:spPr>
          <a:xfrm>
            <a:off x="10482627" y="3000631"/>
            <a:ext cx="334581"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26" name="Rectangle 325">
            <a:extLst>
              <a:ext uri="{FF2B5EF4-FFF2-40B4-BE49-F238E27FC236}">
                <a16:creationId xmlns:a16="http://schemas.microsoft.com/office/drawing/2014/main" id="{60DA9AB6-6675-4A11-8F16-628113FB5017}"/>
              </a:ext>
            </a:extLst>
          </p:cNvPr>
          <p:cNvSpPr/>
          <p:nvPr/>
        </p:nvSpPr>
        <p:spPr>
          <a:xfrm>
            <a:off x="5353839" y="3306295"/>
            <a:ext cx="808545" cy="327709"/>
          </a:xfrm>
          <a:prstGeom prst="rect">
            <a:avLst/>
          </a:prstGeom>
          <a:solidFill>
            <a:schemeClr val="accent1">
              <a:lumMod val="40000"/>
              <a:lumOff val="6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Channel</a:t>
            </a:r>
            <a:endParaRPr lang="LID4096" sz="1400" b="1" dirty="0"/>
          </a:p>
        </p:txBody>
      </p:sp>
      <p:cxnSp>
        <p:nvCxnSpPr>
          <p:cNvPr id="331" name="Connector: Elbow 330">
            <a:extLst>
              <a:ext uri="{FF2B5EF4-FFF2-40B4-BE49-F238E27FC236}">
                <a16:creationId xmlns:a16="http://schemas.microsoft.com/office/drawing/2014/main" id="{01D93639-B939-4D16-BCA1-44ADE22C9150}"/>
              </a:ext>
            </a:extLst>
          </p:cNvPr>
          <p:cNvCxnSpPr>
            <a:cxnSpLocks/>
            <a:stCxn id="16" idx="2"/>
            <a:endCxn id="326" idx="1"/>
          </p:cNvCxnSpPr>
          <p:nvPr/>
        </p:nvCxnSpPr>
        <p:spPr>
          <a:xfrm>
            <a:off x="4170960" y="2960776"/>
            <a:ext cx="1182879" cy="509374"/>
          </a:xfrm>
          <a:prstGeom prst="bentConnector3">
            <a:avLst>
              <a:gd name="adj1" fmla="val 37760"/>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334" name="Connector: Elbow 333">
            <a:extLst>
              <a:ext uri="{FF2B5EF4-FFF2-40B4-BE49-F238E27FC236}">
                <a16:creationId xmlns:a16="http://schemas.microsoft.com/office/drawing/2014/main" id="{DBEAE095-5188-4690-9A90-00969B2936D3}"/>
              </a:ext>
            </a:extLst>
          </p:cNvPr>
          <p:cNvCxnSpPr>
            <a:cxnSpLocks/>
            <a:stCxn id="326" idx="3"/>
            <a:endCxn id="86" idx="0"/>
          </p:cNvCxnSpPr>
          <p:nvPr/>
        </p:nvCxnSpPr>
        <p:spPr>
          <a:xfrm flipV="1">
            <a:off x="6162384" y="2998090"/>
            <a:ext cx="1097150" cy="472060"/>
          </a:xfrm>
          <a:prstGeom prst="bentConnector3">
            <a:avLst>
              <a:gd name="adj1" fmla="val 50000"/>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67" name="Rectangle 366">
            <a:extLst>
              <a:ext uri="{FF2B5EF4-FFF2-40B4-BE49-F238E27FC236}">
                <a16:creationId xmlns:a16="http://schemas.microsoft.com/office/drawing/2014/main" id="{DBA9F318-09CC-41EF-81B8-087DD62CCD07}"/>
              </a:ext>
            </a:extLst>
          </p:cNvPr>
          <p:cNvSpPr/>
          <p:nvPr/>
        </p:nvSpPr>
        <p:spPr>
          <a:xfrm>
            <a:off x="9316265" y="4654659"/>
            <a:ext cx="148547" cy="1031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457" name="TextBox 456">
            <a:extLst>
              <a:ext uri="{FF2B5EF4-FFF2-40B4-BE49-F238E27FC236}">
                <a16:creationId xmlns:a16="http://schemas.microsoft.com/office/drawing/2014/main" id="{D7AAF4A5-BC1C-4D0B-9A5B-62EAFCC3A9CF}"/>
              </a:ext>
            </a:extLst>
          </p:cNvPr>
          <p:cNvSpPr txBox="1"/>
          <p:nvPr/>
        </p:nvSpPr>
        <p:spPr>
          <a:xfrm>
            <a:off x="2118545" y="1816373"/>
            <a:ext cx="1165371" cy="369332"/>
          </a:xfrm>
          <a:prstGeom prst="rect">
            <a:avLst/>
          </a:prstGeom>
          <a:noFill/>
        </p:spPr>
        <p:txBody>
          <a:bodyPr wrap="square" rtlCol="0">
            <a:spAutoFit/>
          </a:bodyPr>
          <a:lstStyle/>
          <a:p>
            <a:pPr algn="ctr"/>
            <a:r>
              <a:rPr lang="en-US" b="1" dirty="0">
                <a:solidFill>
                  <a:schemeClr val="tx2"/>
                </a:solidFill>
              </a:rPr>
              <a:t>BB TX</a:t>
            </a:r>
            <a:endParaRPr lang="LID4096" b="1" dirty="0">
              <a:solidFill>
                <a:schemeClr val="tx2"/>
              </a:solidFill>
            </a:endParaRPr>
          </a:p>
        </p:txBody>
      </p:sp>
      <p:sp>
        <p:nvSpPr>
          <p:cNvPr id="458" name="TextBox 457">
            <a:extLst>
              <a:ext uri="{FF2B5EF4-FFF2-40B4-BE49-F238E27FC236}">
                <a16:creationId xmlns:a16="http://schemas.microsoft.com/office/drawing/2014/main" id="{7146695A-A264-4D41-A974-E9AA70109401}"/>
              </a:ext>
            </a:extLst>
          </p:cNvPr>
          <p:cNvSpPr txBox="1"/>
          <p:nvPr/>
        </p:nvSpPr>
        <p:spPr>
          <a:xfrm>
            <a:off x="8109939" y="1761831"/>
            <a:ext cx="1165371" cy="369332"/>
          </a:xfrm>
          <a:prstGeom prst="rect">
            <a:avLst/>
          </a:prstGeom>
          <a:noFill/>
        </p:spPr>
        <p:txBody>
          <a:bodyPr wrap="square" rtlCol="0">
            <a:spAutoFit/>
          </a:bodyPr>
          <a:lstStyle/>
          <a:p>
            <a:pPr algn="ctr"/>
            <a:r>
              <a:rPr lang="en-US" b="1" dirty="0">
                <a:solidFill>
                  <a:schemeClr val="tx2"/>
                </a:solidFill>
              </a:rPr>
              <a:t>BB RX</a:t>
            </a:r>
            <a:endParaRPr lang="LID4096" b="1" dirty="0">
              <a:solidFill>
                <a:schemeClr val="tx2"/>
              </a:solidFill>
            </a:endParaRPr>
          </a:p>
        </p:txBody>
      </p:sp>
      <p:sp>
        <p:nvSpPr>
          <p:cNvPr id="83" name="Rectangle 82">
            <a:extLst>
              <a:ext uri="{FF2B5EF4-FFF2-40B4-BE49-F238E27FC236}">
                <a16:creationId xmlns:a16="http://schemas.microsoft.com/office/drawing/2014/main" id="{2E81D08E-22B9-4D4A-8B92-2700BC0953E8}"/>
              </a:ext>
            </a:extLst>
          </p:cNvPr>
          <p:cNvSpPr/>
          <p:nvPr/>
        </p:nvSpPr>
        <p:spPr>
          <a:xfrm rot="16200000">
            <a:off x="8216334" y="2796746"/>
            <a:ext cx="1265103" cy="395186"/>
          </a:xfrm>
          <a:prstGeom prst="rect">
            <a:avLst/>
          </a:prstGeom>
          <a:solidFill>
            <a:schemeClr val="accent1">
              <a:lumMod val="40000"/>
              <a:lumOff val="6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Deinterleaver</a:t>
            </a:r>
            <a:endParaRPr lang="LID4096" sz="1400" b="1" dirty="0"/>
          </a:p>
        </p:txBody>
      </p:sp>
      <p:cxnSp>
        <p:nvCxnSpPr>
          <p:cNvPr id="112" name="Straight Arrow Connector 111">
            <a:extLst>
              <a:ext uri="{FF2B5EF4-FFF2-40B4-BE49-F238E27FC236}">
                <a16:creationId xmlns:a16="http://schemas.microsoft.com/office/drawing/2014/main" id="{1D11E7C4-914F-4504-A911-C2C74644C18E}"/>
              </a:ext>
            </a:extLst>
          </p:cNvPr>
          <p:cNvCxnSpPr>
            <a:cxnSpLocks/>
            <a:stCxn id="88" idx="2"/>
            <a:endCxn id="83" idx="0"/>
          </p:cNvCxnSpPr>
          <p:nvPr/>
        </p:nvCxnSpPr>
        <p:spPr>
          <a:xfrm flipV="1">
            <a:off x="8331003" y="2994339"/>
            <a:ext cx="320290" cy="35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AD6CF1C9-E3E1-4C2C-9624-06BB51BD9399}"/>
              </a:ext>
            </a:extLst>
          </p:cNvPr>
          <p:cNvCxnSpPr>
            <a:cxnSpLocks/>
            <a:stCxn id="83" idx="2"/>
            <a:endCxn id="87" idx="0"/>
          </p:cNvCxnSpPr>
          <p:nvPr/>
        </p:nvCxnSpPr>
        <p:spPr>
          <a:xfrm>
            <a:off x="9046479" y="2994339"/>
            <a:ext cx="324346" cy="352"/>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Connector: Elbow 119">
            <a:extLst>
              <a:ext uri="{FF2B5EF4-FFF2-40B4-BE49-F238E27FC236}">
                <a16:creationId xmlns:a16="http://schemas.microsoft.com/office/drawing/2014/main" id="{875733F5-A842-4917-8837-A9A23818B5CD}"/>
              </a:ext>
            </a:extLst>
          </p:cNvPr>
          <p:cNvCxnSpPr>
            <a:cxnSpLocks/>
            <a:stCxn id="90" idx="1"/>
            <a:endCxn id="123" idx="0"/>
          </p:cNvCxnSpPr>
          <p:nvPr/>
        </p:nvCxnSpPr>
        <p:spPr>
          <a:xfrm rot="5400000">
            <a:off x="9716368" y="3550684"/>
            <a:ext cx="479875" cy="657457"/>
          </a:xfrm>
          <a:prstGeom prst="bentConnector3">
            <a:avLst>
              <a:gd name="adj1" fmla="val 57940"/>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Rectangle 122">
            <a:extLst>
              <a:ext uri="{FF2B5EF4-FFF2-40B4-BE49-F238E27FC236}">
                <a16:creationId xmlns:a16="http://schemas.microsoft.com/office/drawing/2014/main" id="{171B2276-C864-4F79-9AA8-BA1977186A43}"/>
              </a:ext>
            </a:extLst>
          </p:cNvPr>
          <p:cNvSpPr/>
          <p:nvPr/>
        </p:nvSpPr>
        <p:spPr>
          <a:xfrm>
            <a:off x="9317448" y="4119350"/>
            <a:ext cx="620256" cy="7277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25" name="Rectangle 124">
            <a:extLst>
              <a:ext uri="{FF2B5EF4-FFF2-40B4-BE49-F238E27FC236}">
                <a16:creationId xmlns:a16="http://schemas.microsoft.com/office/drawing/2014/main" id="{5CBDA742-B8D6-48F8-98DB-0E2A0C2CCC0E}"/>
              </a:ext>
            </a:extLst>
          </p:cNvPr>
          <p:cNvSpPr/>
          <p:nvPr/>
        </p:nvSpPr>
        <p:spPr>
          <a:xfrm>
            <a:off x="2233375" y="4261426"/>
            <a:ext cx="620256" cy="7277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126" name="Connector: Elbow 125">
            <a:extLst>
              <a:ext uri="{FF2B5EF4-FFF2-40B4-BE49-F238E27FC236}">
                <a16:creationId xmlns:a16="http://schemas.microsoft.com/office/drawing/2014/main" id="{85094449-28F9-4D0C-BCBF-FD11AB94DE61}"/>
              </a:ext>
            </a:extLst>
          </p:cNvPr>
          <p:cNvCxnSpPr>
            <a:cxnSpLocks/>
            <a:stCxn id="87" idx="1"/>
          </p:cNvCxnSpPr>
          <p:nvPr/>
        </p:nvCxnSpPr>
        <p:spPr>
          <a:xfrm rot="5400000">
            <a:off x="9143945" y="3706429"/>
            <a:ext cx="503308" cy="345638"/>
          </a:xfrm>
          <a:prstGeom prst="bentConnector3">
            <a:avLst>
              <a:gd name="adj1" fmla="val 50000"/>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724ADBDB-C3B0-4EA3-A1A6-D6DBFFDA6CBD}"/>
              </a:ext>
            </a:extLst>
          </p:cNvPr>
          <p:cNvCxnSpPr>
            <a:cxnSpLocks/>
            <a:stCxn id="83" idx="1"/>
          </p:cNvCxnSpPr>
          <p:nvPr/>
        </p:nvCxnSpPr>
        <p:spPr>
          <a:xfrm>
            <a:off x="8848886" y="3626891"/>
            <a:ext cx="0" cy="501335"/>
          </a:xfrm>
          <a:prstGeom prst="straightConnector1">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8" name="Rectangle 137">
            <a:extLst>
              <a:ext uri="{FF2B5EF4-FFF2-40B4-BE49-F238E27FC236}">
                <a16:creationId xmlns:a16="http://schemas.microsoft.com/office/drawing/2014/main" id="{06075CDA-59F2-4090-9B8C-3A0F0C6B79E8}"/>
              </a:ext>
            </a:extLst>
          </p:cNvPr>
          <p:cNvSpPr/>
          <p:nvPr/>
        </p:nvSpPr>
        <p:spPr>
          <a:xfrm>
            <a:off x="8053961" y="4128228"/>
            <a:ext cx="620256" cy="7277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139" name="Connector: Elbow 138">
            <a:extLst>
              <a:ext uri="{FF2B5EF4-FFF2-40B4-BE49-F238E27FC236}">
                <a16:creationId xmlns:a16="http://schemas.microsoft.com/office/drawing/2014/main" id="{62B242B1-5062-4A6A-97FB-8086F59A95C9}"/>
              </a:ext>
            </a:extLst>
          </p:cNvPr>
          <p:cNvCxnSpPr>
            <a:cxnSpLocks/>
            <a:stCxn id="88" idx="1"/>
          </p:cNvCxnSpPr>
          <p:nvPr/>
        </p:nvCxnSpPr>
        <p:spPr>
          <a:xfrm rot="16200000" flipH="1">
            <a:off x="8046601" y="3714406"/>
            <a:ext cx="491753" cy="318131"/>
          </a:xfrm>
          <a:prstGeom prst="bentConnector3">
            <a:avLst>
              <a:gd name="adj1" fmla="val 50000"/>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42" name="Rectangle 141">
            <a:extLst>
              <a:ext uri="{FF2B5EF4-FFF2-40B4-BE49-F238E27FC236}">
                <a16:creationId xmlns:a16="http://schemas.microsoft.com/office/drawing/2014/main" id="{752E56F4-8C23-4E59-9606-3359683908E6}"/>
              </a:ext>
            </a:extLst>
          </p:cNvPr>
          <p:cNvSpPr/>
          <p:nvPr/>
        </p:nvSpPr>
        <p:spPr>
          <a:xfrm>
            <a:off x="7754643" y="4126976"/>
            <a:ext cx="620256" cy="7277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143" name="Connector: Elbow 142">
            <a:extLst>
              <a:ext uri="{FF2B5EF4-FFF2-40B4-BE49-F238E27FC236}">
                <a16:creationId xmlns:a16="http://schemas.microsoft.com/office/drawing/2014/main" id="{F1BDB4C8-20B6-4B61-A077-7FFE3F9D4C1F}"/>
              </a:ext>
            </a:extLst>
          </p:cNvPr>
          <p:cNvCxnSpPr>
            <a:cxnSpLocks/>
            <a:stCxn id="86" idx="1"/>
            <a:endCxn id="142" idx="0"/>
          </p:cNvCxnSpPr>
          <p:nvPr/>
        </p:nvCxnSpPr>
        <p:spPr>
          <a:xfrm rot="16200000" flipH="1">
            <a:off x="7514463" y="3576667"/>
            <a:ext cx="492971" cy="607646"/>
          </a:xfrm>
          <a:prstGeom prst="bentConnector3">
            <a:avLst>
              <a:gd name="adj1" fmla="val 56183"/>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8" name="Rectangle 157">
            <a:extLst>
              <a:ext uri="{FF2B5EF4-FFF2-40B4-BE49-F238E27FC236}">
                <a16:creationId xmlns:a16="http://schemas.microsoft.com/office/drawing/2014/main" id="{07A0116E-4451-47E9-8BB6-C9CC75620EF7}"/>
              </a:ext>
            </a:extLst>
          </p:cNvPr>
          <p:cNvSpPr/>
          <p:nvPr/>
        </p:nvSpPr>
        <p:spPr>
          <a:xfrm rot="16200000">
            <a:off x="1962603" y="2763185"/>
            <a:ext cx="1197200" cy="395182"/>
          </a:xfrm>
          <a:prstGeom prst="rect">
            <a:avLst/>
          </a:prstGeom>
          <a:solidFill>
            <a:schemeClr val="accent1">
              <a:lumMod val="40000"/>
              <a:lumOff val="6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Interleaver</a:t>
            </a:r>
            <a:endParaRPr lang="LID4096" sz="1600" b="1" dirty="0"/>
          </a:p>
        </p:txBody>
      </p:sp>
      <p:cxnSp>
        <p:nvCxnSpPr>
          <p:cNvPr id="162" name="Straight Arrow Connector 161">
            <a:extLst>
              <a:ext uri="{FF2B5EF4-FFF2-40B4-BE49-F238E27FC236}">
                <a16:creationId xmlns:a16="http://schemas.microsoft.com/office/drawing/2014/main" id="{F244C6EE-3A40-4914-BFB6-B865197FA83F}"/>
              </a:ext>
            </a:extLst>
          </p:cNvPr>
          <p:cNvCxnSpPr>
            <a:cxnSpLocks/>
            <a:stCxn id="13" idx="2"/>
            <a:endCxn id="158" idx="0"/>
          </p:cNvCxnSpPr>
          <p:nvPr/>
        </p:nvCxnSpPr>
        <p:spPr>
          <a:xfrm flipV="1">
            <a:off x="2079543" y="2960776"/>
            <a:ext cx="284069" cy="1"/>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69A11A5D-1489-4356-B318-436339778F08}"/>
              </a:ext>
            </a:extLst>
          </p:cNvPr>
          <p:cNvCxnSpPr>
            <a:cxnSpLocks/>
            <a:stCxn id="158" idx="2"/>
            <a:endCxn id="15" idx="0"/>
          </p:cNvCxnSpPr>
          <p:nvPr/>
        </p:nvCxnSpPr>
        <p:spPr>
          <a:xfrm>
            <a:off x="2758794" y="2960776"/>
            <a:ext cx="300372" cy="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487" name="Straight Arrow Connector 486">
            <a:extLst>
              <a:ext uri="{FF2B5EF4-FFF2-40B4-BE49-F238E27FC236}">
                <a16:creationId xmlns:a16="http://schemas.microsoft.com/office/drawing/2014/main" id="{D8B3552D-14A7-4E09-8158-948AA6C88356}"/>
              </a:ext>
            </a:extLst>
          </p:cNvPr>
          <p:cNvCxnSpPr>
            <a:stCxn id="158" idx="1"/>
          </p:cNvCxnSpPr>
          <p:nvPr/>
        </p:nvCxnSpPr>
        <p:spPr>
          <a:xfrm>
            <a:off x="2561203" y="3559376"/>
            <a:ext cx="0" cy="559973"/>
          </a:xfrm>
          <a:prstGeom prst="straightConnector1">
            <a:avLst/>
          </a:prstGeom>
          <a:ln w="19050">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79231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9444CCEB-83A5-433D-9C7B-A5FFB1B1D820}"/>
              </a:ext>
            </a:extLst>
          </p:cNvPr>
          <p:cNvPicPr>
            <a:picLocks noChangeAspect="1"/>
          </p:cNvPicPr>
          <p:nvPr/>
        </p:nvPicPr>
        <p:blipFill>
          <a:blip r:embed="rId2"/>
          <a:stretch>
            <a:fillRect/>
          </a:stretch>
        </p:blipFill>
        <p:spPr>
          <a:xfrm>
            <a:off x="432671" y="4183016"/>
            <a:ext cx="6179820" cy="2045310"/>
          </a:xfrm>
          <a:prstGeom prst="rect">
            <a:avLst/>
          </a:prstGeom>
        </p:spPr>
      </p:pic>
      <p:sp>
        <p:nvSpPr>
          <p:cNvPr id="2" name="Title 1">
            <a:extLst>
              <a:ext uri="{FF2B5EF4-FFF2-40B4-BE49-F238E27FC236}">
                <a16:creationId xmlns:a16="http://schemas.microsoft.com/office/drawing/2014/main" id="{AEA6634F-268A-43FD-B47A-F4D6E16E09EA}"/>
              </a:ext>
            </a:extLst>
          </p:cNvPr>
          <p:cNvSpPr>
            <a:spLocks noGrp="1"/>
          </p:cNvSpPr>
          <p:nvPr>
            <p:ph type="title"/>
          </p:nvPr>
        </p:nvSpPr>
        <p:spPr/>
        <p:txBody>
          <a:bodyPr/>
          <a:lstStyle/>
          <a:p>
            <a:r>
              <a:rPr lang="en-US" dirty="0"/>
              <a:t>RTL System Design – Scrambler/Descrambler </a:t>
            </a:r>
            <a:endParaRPr lang="LID4096"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99D39AC-AEA2-4A08-89E0-DC510883EF6B}"/>
                  </a:ext>
                </a:extLst>
              </p:cNvPr>
              <p:cNvSpPr>
                <a:spLocks noGrp="1"/>
              </p:cNvSpPr>
              <p:nvPr>
                <p:ph idx="1"/>
              </p:nvPr>
            </p:nvSpPr>
            <p:spPr>
              <a:xfrm>
                <a:off x="6744014" y="1542199"/>
                <a:ext cx="5227921" cy="4123156"/>
              </a:xfrm>
            </p:spPr>
            <p:txBody>
              <a:bodyPr>
                <a:normAutofit/>
              </a:bodyPr>
              <a:lstStyle/>
              <a:p>
                <a:r>
                  <a:rPr lang="en-US" dirty="0">
                    <a:solidFill>
                      <a:schemeClr val="accent1"/>
                    </a:solidFill>
                  </a:rPr>
                  <a:t>Both the Scrambler and Descrambler blocks are implemented through a Linear Feedback Shift Register.</a:t>
                </a:r>
              </a:p>
              <a:p>
                <a:endParaRPr lang="en-US" dirty="0">
                  <a:solidFill>
                    <a:schemeClr val="accent1"/>
                  </a:solidFill>
                </a:endParaRPr>
              </a:p>
              <a:p>
                <a:pPr lvl="1">
                  <a:buFont typeface="Wingdings" panose="05000000000000000000" pitchFamily="2" charset="2"/>
                  <a:buChar char="§"/>
                </a:pPr>
                <a:r>
                  <a:rPr lang="en-US" dirty="0">
                    <a:solidFill>
                      <a:schemeClr val="accent1"/>
                    </a:solidFill>
                  </a:rPr>
                  <a:t> The input data stream is (pseudo) randomized by the LFSR using a PRBS, giving an output data stream length of </a:t>
                </a:r>
                <a14:m>
                  <m:oMath xmlns:m="http://schemas.openxmlformats.org/officeDocument/2006/math">
                    <m:sSup>
                      <m:sSupPr>
                        <m:ctrlPr>
                          <a:rPr lang="LID4096" i="1" dirty="0" smtClean="0">
                            <a:solidFill>
                              <a:schemeClr val="accent1"/>
                            </a:solidFill>
                            <a:latin typeface="Cambria Math" panose="02040503050406030204" pitchFamily="18" charset="0"/>
                          </a:rPr>
                        </m:ctrlPr>
                      </m:sSupPr>
                      <m:e>
                        <m:r>
                          <a:rPr lang="LID4096" dirty="0">
                            <a:solidFill>
                              <a:schemeClr val="accent1"/>
                            </a:solidFill>
                            <a:latin typeface="Cambria Math" panose="02040503050406030204" pitchFamily="18" charset="0"/>
                          </a:rPr>
                          <m:t>2</m:t>
                        </m:r>
                      </m:e>
                      <m:sup>
                        <m:r>
                          <m:rPr>
                            <m:sty m:val="p"/>
                          </m:rPr>
                          <a:rPr lang="en-US" b="0" i="0" dirty="0" smtClean="0">
                            <a:solidFill>
                              <a:schemeClr val="accent1"/>
                            </a:solidFill>
                            <a:latin typeface="Cambria Math" panose="02040503050406030204" pitchFamily="18" charset="0"/>
                          </a:rPr>
                          <m:t>N</m:t>
                        </m:r>
                      </m:sup>
                    </m:sSup>
                  </m:oMath>
                </a14:m>
                <a:r>
                  <a:rPr lang="en-US" dirty="0">
                    <a:solidFill>
                      <a:schemeClr val="accent1"/>
                    </a:solidFill>
                  </a:rPr>
                  <a:t> - 1  bits.</a:t>
                </a:r>
              </a:p>
              <a:p>
                <a:pPr lvl="1">
                  <a:buFont typeface="Wingdings" panose="05000000000000000000" pitchFamily="2" charset="2"/>
                  <a:buChar char="§"/>
                </a:pPr>
                <a:endParaRPr lang="en-US" dirty="0">
                  <a:solidFill>
                    <a:schemeClr val="accent1"/>
                  </a:solidFill>
                </a:endParaRPr>
              </a:p>
              <a:p>
                <a:pPr lvl="1">
                  <a:buFont typeface="Wingdings" panose="05000000000000000000" pitchFamily="2" charset="2"/>
                  <a:buChar char="§"/>
                </a:pPr>
                <a:r>
                  <a:rPr lang="en-US" dirty="0">
                    <a:solidFill>
                      <a:schemeClr val="accent1"/>
                    </a:solidFill>
                  </a:rPr>
                  <a:t> The PRBS algorithm length determines the number of shift registers of the LFSR.</a:t>
                </a:r>
              </a:p>
              <a:p>
                <a:pPr marL="457200" lvl="1" indent="0">
                  <a:buNone/>
                </a:pPr>
                <a:endParaRPr lang="en-US" dirty="0">
                  <a:solidFill>
                    <a:schemeClr val="accent1"/>
                  </a:solidFill>
                </a:endParaRPr>
              </a:p>
              <a:p>
                <a:pPr lvl="1">
                  <a:buFont typeface="Wingdings" panose="05000000000000000000" pitchFamily="2" charset="2"/>
                  <a:buChar char="§"/>
                </a:pPr>
                <a:endParaRPr lang="en-US" dirty="0">
                  <a:solidFill>
                    <a:schemeClr val="accent1"/>
                  </a:solidFill>
                </a:endParaRPr>
              </a:p>
              <a:p>
                <a:pPr marL="457200" lvl="1" indent="0">
                  <a:buNone/>
                </a:pPr>
                <a:endParaRPr lang="en-US" dirty="0">
                  <a:solidFill>
                    <a:schemeClr val="accent1"/>
                  </a:solidFill>
                </a:endParaRPr>
              </a:p>
              <a:p>
                <a:pPr lvl="1">
                  <a:buFont typeface="Wingdings" panose="05000000000000000000" pitchFamily="2" charset="2"/>
                  <a:buChar char="§"/>
                </a:pPr>
                <a:endParaRPr lang="en-US" dirty="0">
                  <a:solidFill>
                    <a:schemeClr val="accent1"/>
                  </a:solidFill>
                </a:endParaRPr>
              </a:p>
              <a:p>
                <a:pPr lvl="1">
                  <a:buFont typeface="Wingdings" panose="05000000000000000000" pitchFamily="2" charset="2"/>
                  <a:buChar char="§"/>
                </a:pPr>
                <a:endParaRPr lang="LID4096" dirty="0">
                  <a:solidFill>
                    <a:schemeClr val="accent1"/>
                  </a:solidFill>
                </a:endParaRPr>
              </a:p>
            </p:txBody>
          </p:sp>
        </mc:Choice>
        <mc:Fallback xmlns="">
          <p:sp>
            <p:nvSpPr>
              <p:cNvPr id="3" name="Content Placeholder 2">
                <a:extLst>
                  <a:ext uri="{FF2B5EF4-FFF2-40B4-BE49-F238E27FC236}">
                    <a16:creationId xmlns:a16="http://schemas.microsoft.com/office/drawing/2014/main" id="{599D39AC-AEA2-4A08-89E0-DC510883EF6B}"/>
                  </a:ext>
                </a:extLst>
              </p:cNvPr>
              <p:cNvSpPr>
                <a:spLocks noGrp="1" noRot="1" noChangeAspect="1" noMove="1" noResize="1" noEditPoints="1" noAdjustHandles="1" noChangeArrowheads="1" noChangeShapeType="1" noTextEdit="1"/>
              </p:cNvSpPr>
              <p:nvPr>
                <p:ph idx="1"/>
              </p:nvPr>
            </p:nvSpPr>
            <p:spPr>
              <a:xfrm>
                <a:off x="6744014" y="1542199"/>
                <a:ext cx="5227921" cy="4123156"/>
              </a:xfrm>
              <a:blipFill>
                <a:blip r:embed="rId3"/>
                <a:stretch>
                  <a:fillRect t="-1627" r="-117"/>
                </a:stretch>
              </a:blipFill>
            </p:spPr>
            <p:txBody>
              <a:bodyPr/>
              <a:lstStyle/>
              <a:p>
                <a:r>
                  <a:rPr lang="LID4096">
                    <a:noFill/>
                  </a:rPr>
                  <a:t> </a:t>
                </a:r>
              </a:p>
            </p:txBody>
          </p:sp>
        </mc:Fallback>
      </mc:AlternateContent>
      <p:sp>
        <p:nvSpPr>
          <p:cNvPr id="4" name="Date Placeholder 3">
            <a:extLst>
              <a:ext uri="{FF2B5EF4-FFF2-40B4-BE49-F238E27FC236}">
                <a16:creationId xmlns:a16="http://schemas.microsoft.com/office/drawing/2014/main" id="{E9B17D9D-4410-4821-84FB-D467613820F8}"/>
              </a:ext>
            </a:extLst>
          </p:cNvPr>
          <p:cNvSpPr>
            <a:spLocks noGrp="1"/>
          </p:cNvSpPr>
          <p:nvPr>
            <p:ph type="dt" sz="half" idx="10"/>
          </p:nvPr>
        </p:nvSpPr>
        <p:spPr/>
        <p:txBody>
          <a:bodyPr/>
          <a:lstStyle/>
          <a:p>
            <a:fld id="{E645AC39-0A36-4529-97D9-51E39D58F03C}" type="datetime1">
              <a:rPr lang="de-DE" smtClean="0"/>
              <a:t>12.05.2025</a:t>
            </a:fld>
            <a:endParaRPr lang="de-DE" dirty="0"/>
          </a:p>
        </p:txBody>
      </p:sp>
      <p:sp>
        <p:nvSpPr>
          <p:cNvPr id="5" name="Footer Placeholder 4">
            <a:extLst>
              <a:ext uri="{FF2B5EF4-FFF2-40B4-BE49-F238E27FC236}">
                <a16:creationId xmlns:a16="http://schemas.microsoft.com/office/drawing/2014/main" id="{DB8BB808-9A7F-4960-B37C-554D88990ABA}"/>
              </a:ext>
            </a:extLst>
          </p:cNvPr>
          <p:cNvSpPr>
            <a:spLocks noGrp="1"/>
          </p:cNvSpPr>
          <p:nvPr>
            <p:ph type="ftr" sz="quarter" idx="11"/>
          </p:nvPr>
        </p:nvSpPr>
        <p:spPr/>
        <p:txBody>
          <a:bodyPr/>
          <a:lstStyle/>
          <a:p>
            <a:r>
              <a:rPr lang="en-US" dirty="0"/>
              <a:t>www.ihp-microelectronics.com | © IHP all rights reserved | PhD meeting</a:t>
            </a:r>
            <a:endParaRPr lang="de-DE" dirty="0"/>
          </a:p>
        </p:txBody>
      </p:sp>
      <p:sp>
        <p:nvSpPr>
          <p:cNvPr id="6" name="Slide Number Placeholder 5">
            <a:extLst>
              <a:ext uri="{FF2B5EF4-FFF2-40B4-BE49-F238E27FC236}">
                <a16:creationId xmlns:a16="http://schemas.microsoft.com/office/drawing/2014/main" id="{B563F84F-85E1-48ED-A882-E515EEA03DF6}"/>
              </a:ext>
            </a:extLst>
          </p:cNvPr>
          <p:cNvSpPr>
            <a:spLocks noGrp="1"/>
          </p:cNvSpPr>
          <p:nvPr>
            <p:ph type="sldNum" sz="quarter" idx="12"/>
          </p:nvPr>
        </p:nvSpPr>
        <p:spPr/>
        <p:txBody>
          <a:bodyPr/>
          <a:lstStyle/>
          <a:p>
            <a:fld id="{1A763691-5DD7-4303-8CE4-C698CA43CB3D}" type="slidenum">
              <a:rPr lang="de-DE" smtClean="0"/>
              <a:t>8</a:t>
            </a:fld>
            <a:endParaRPr lang="de-DE" dirty="0"/>
          </a:p>
        </p:txBody>
      </p:sp>
      <p:pic>
        <p:nvPicPr>
          <p:cNvPr id="7" name="Picture 6">
            <a:extLst>
              <a:ext uri="{FF2B5EF4-FFF2-40B4-BE49-F238E27FC236}">
                <a16:creationId xmlns:a16="http://schemas.microsoft.com/office/drawing/2014/main" id="{1CB74DD6-3021-4B24-80E5-9E07805F82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3895" y="1881235"/>
            <a:ext cx="5014018" cy="1842800"/>
          </a:xfrm>
          <a:prstGeom prst="rect">
            <a:avLst/>
          </a:prstGeom>
        </p:spPr>
      </p:pic>
      <p:sp>
        <p:nvSpPr>
          <p:cNvPr id="8" name="Oval 7">
            <a:extLst>
              <a:ext uri="{FF2B5EF4-FFF2-40B4-BE49-F238E27FC236}">
                <a16:creationId xmlns:a16="http://schemas.microsoft.com/office/drawing/2014/main" id="{FB181913-70A2-4670-92A4-3451849D064C}"/>
              </a:ext>
            </a:extLst>
          </p:cNvPr>
          <p:cNvSpPr/>
          <p:nvPr/>
        </p:nvSpPr>
        <p:spPr>
          <a:xfrm>
            <a:off x="580328" y="1413801"/>
            <a:ext cx="5836991" cy="2670744"/>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dirty="0"/>
          </a:p>
        </p:txBody>
      </p:sp>
      <p:sp>
        <p:nvSpPr>
          <p:cNvPr id="10" name="Oval 9">
            <a:extLst>
              <a:ext uri="{FF2B5EF4-FFF2-40B4-BE49-F238E27FC236}">
                <a16:creationId xmlns:a16="http://schemas.microsoft.com/office/drawing/2014/main" id="{84CCB970-771D-40FD-866F-C0A68CB61DDD}"/>
              </a:ext>
            </a:extLst>
          </p:cNvPr>
          <p:cNvSpPr/>
          <p:nvPr/>
        </p:nvSpPr>
        <p:spPr>
          <a:xfrm>
            <a:off x="645570" y="4551979"/>
            <a:ext cx="470627" cy="89883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1" name="Oval 10">
            <a:extLst>
              <a:ext uri="{FF2B5EF4-FFF2-40B4-BE49-F238E27FC236}">
                <a16:creationId xmlns:a16="http://schemas.microsoft.com/office/drawing/2014/main" id="{7B22BF3C-B9C9-4CE8-91CF-73E248A7DBF8}"/>
              </a:ext>
            </a:extLst>
          </p:cNvPr>
          <p:cNvSpPr/>
          <p:nvPr/>
        </p:nvSpPr>
        <p:spPr>
          <a:xfrm>
            <a:off x="5851012" y="4551979"/>
            <a:ext cx="526094" cy="89883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13" name="Straight Arrow Connector 12">
            <a:extLst>
              <a:ext uri="{FF2B5EF4-FFF2-40B4-BE49-F238E27FC236}">
                <a16:creationId xmlns:a16="http://schemas.microsoft.com/office/drawing/2014/main" id="{3F6B2F53-BFEE-48BF-BF2A-7F45C7C72BC4}"/>
              </a:ext>
            </a:extLst>
          </p:cNvPr>
          <p:cNvCxnSpPr>
            <a:cxnSpLocks/>
            <a:stCxn id="10" idx="0"/>
            <a:endCxn id="8" idx="3"/>
          </p:cNvCxnSpPr>
          <p:nvPr/>
        </p:nvCxnSpPr>
        <p:spPr>
          <a:xfrm flipV="1">
            <a:off x="880884" y="3693424"/>
            <a:ext cx="554252" cy="858555"/>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BC404BA6-DC8C-4B6A-B490-78F6A58FB043}"/>
              </a:ext>
            </a:extLst>
          </p:cNvPr>
          <p:cNvCxnSpPr>
            <a:cxnSpLocks/>
            <a:stCxn id="11" idx="0"/>
            <a:endCxn id="8" idx="5"/>
          </p:cNvCxnSpPr>
          <p:nvPr/>
        </p:nvCxnSpPr>
        <p:spPr>
          <a:xfrm flipH="1" flipV="1">
            <a:off x="5562511" y="3693424"/>
            <a:ext cx="551548" cy="858555"/>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1" name="Rectangle 20">
            <a:extLst>
              <a:ext uri="{FF2B5EF4-FFF2-40B4-BE49-F238E27FC236}">
                <a16:creationId xmlns:a16="http://schemas.microsoft.com/office/drawing/2014/main" id="{6BA4C80B-9E0D-42EF-A1DA-32D3E2EAD18F}"/>
              </a:ext>
            </a:extLst>
          </p:cNvPr>
          <p:cNvSpPr/>
          <p:nvPr/>
        </p:nvSpPr>
        <p:spPr>
          <a:xfrm>
            <a:off x="7406525" y="5315801"/>
            <a:ext cx="6096000" cy="615553"/>
          </a:xfrm>
          <a:prstGeom prst="rect">
            <a:avLst/>
          </a:prstGeom>
        </p:spPr>
        <p:txBody>
          <a:bodyPr>
            <a:spAutoFit/>
          </a:bodyPr>
          <a:lstStyle/>
          <a:p>
            <a:r>
              <a:rPr lang="en-US" dirty="0">
                <a:solidFill>
                  <a:schemeClr val="accent1"/>
                </a:solidFill>
              </a:rPr>
              <a:t>Legend:</a:t>
            </a:r>
          </a:p>
          <a:p>
            <a:pPr marL="725488" lvl="1" indent="-285750">
              <a:buFont typeface="Wingdings" panose="05000000000000000000" pitchFamily="2" charset="2"/>
              <a:buChar char="§"/>
            </a:pPr>
            <a:r>
              <a:rPr lang="en-US" sz="1600" dirty="0">
                <a:solidFill>
                  <a:schemeClr val="accent1"/>
                </a:solidFill>
              </a:rPr>
              <a:t> PRBS – Pseudo-Random Binary Sequence. </a:t>
            </a:r>
          </a:p>
        </p:txBody>
      </p:sp>
    </p:spTree>
    <p:extLst>
      <p:ext uri="{BB962C8B-B14F-4D97-AF65-F5344CB8AC3E}">
        <p14:creationId xmlns:p14="http://schemas.microsoft.com/office/powerpoint/2010/main" val="1616641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BC79AC-DA89-4965-A635-8479058EF8D2}"/>
              </a:ext>
            </a:extLst>
          </p:cNvPr>
          <p:cNvPicPr>
            <a:picLocks noChangeAspect="1"/>
          </p:cNvPicPr>
          <p:nvPr/>
        </p:nvPicPr>
        <p:blipFill>
          <a:blip r:embed="rId3"/>
          <a:stretch>
            <a:fillRect/>
          </a:stretch>
        </p:blipFill>
        <p:spPr>
          <a:xfrm rot="5400000">
            <a:off x="-993712" y="2595332"/>
            <a:ext cx="4759522" cy="2460619"/>
          </a:xfrm>
          <a:prstGeom prst="rect">
            <a:avLst/>
          </a:prstGeom>
        </p:spPr>
      </p:pic>
      <p:sp>
        <p:nvSpPr>
          <p:cNvPr id="2" name="Title 1">
            <a:extLst>
              <a:ext uri="{FF2B5EF4-FFF2-40B4-BE49-F238E27FC236}">
                <a16:creationId xmlns:a16="http://schemas.microsoft.com/office/drawing/2014/main" id="{99523D2D-D615-45F7-8CCA-40CCEF295483}"/>
              </a:ext>
            </a:extLst>
          </p:cNvPr>
          <p:cNvSpPr>
            <a:spLocks noGrp="1"/>
          </p:cNvSpPr>
          <p:nvPr>
            <p:ph type="title"/>
          </p:nvPr>
        </p:nvSpPr>
        <p:spPr/>
        <p:txBody>
          <a:bodyPr/>
          <a:lstStyle/>
          <a:p>
            <a:r>
              <a:rPr lang="en-US" dirty="0"/>
              <a:t>RTL System Design – Encoder/Decoder </a:t>
            </a:r>
            <a:endParaRPr lang="LID4096" dirty="0"/>
          </a:p>
        </p:txBody>
      </p:sp>
      <p:sp>
        <p:nvSpPr>
          <p:cNvPr id="4" name="Date Placeholder 3">
            <a:extLst>
              <a:ext uri="{FF2B5EF4-FFF2-40B4-BE49-F238E27FC236}">
                <a16:creationId xmlns:a16="http://schemas.microsoft.com/office/drawing/2014/main" id="{C8934F73-6132-4E96-830F-28073645CF82}"/>
              </a:ext>
            </a:extLst>
          </p:cNvPr>
          <p:cNvSpPr>
            <a:spLocks noGrp="1"/>
          </p:cNvSpPr>
          <p:nvPr>
            <p:ph type="dt" sz="half" idx="10"/>
          </p:nvPr>
        </p:nvSpPr>
        <p:spPr/>
        <p:txBody>
          <a:bodyPr/>
          <a:lstStyle/>
          <a:p>
            <a:fld id="{E645AC39-0A36-4529-97D9-51E39D58F03C}" type="datetime1">
              <a:rPr lang="de-DE" smtClean="0"/>
              <a:t>12.05.2025</a:t>
            </a:fld>
            <a:endParaRPr lang="de-DE" dirty="0"/>
          </a:p>
        </p:txBody>
      </p:sp>
      <p:sp>
        <p:nvSpPr>
          <p:cNvPr id="5" name="Footer Placeholder 4">
            <a:extLst>
              <a:ext uri="{FF2B5EF4-FFF2-40B4-BE49-F238E27FC236}">
                <a16:creationId xmlns:a16="http://schemas.microsoft.com/office/drawing/2014/main" id="{D8F3A6CF-DD5C-400E-B966-63FE85B09A50}"/>
              </a:ext>
            </a:extLst>
          </p:cNvPr>
          <p:cNvSpPr>
            <a:spLocks noGrp="1"/>
          </p:cNvSpPr>
          <p:nvPr>
            <p:ph type="ftr" sz="quarter" idx="11"/>
          </p:nvPr>
        </p:nvSpPr>
        <p:spPr/>
        <p:txBody>
          <a:bodyPr/>
          <a:lstStyle/>
          <a:p>
            <a:r>
              <a:rPr lang="en-US"/>
              <a:t>www.ihp-microelectronics.com | © IHP all rights reserved | Event XYZ</a:t>
            </a:r>
            <a:endParaRPr lang="de-DE" dirty="0"/>
          </a:p>
        </p:txBody>
      </p:sp>
      <p:sp>
        <p:nvSpPr>
          <p:cNvPr id="6" name="Slide Number Placeholder 5">
            <a:extLst>
              <a:ext uri="{FF2B5EF4-FFF2-40B4-BE49-F238E27FC236}">
                <a16:creationId xmlns:a16="http://schemas.microsoft.com/office/drawing/2014/main" id="{0462A7D3-4723-4C7B-B9E0-62A18562FDAB}"/>
              </a:ext>
            </a:extLst>
          </p:cNvPr>
          <p:cNvSpPr>
            <a:spLocks noGrp="1"/>
          </p:cNvSpPr>
          <p:nvPr>
            <p:ph type="sldNum" sz="quarter" idx="12"/>
          </p:nvPr>
        </p:nvSpPr>
        <p:spPr/>
        <p:txBody>
          <a:bodyPr/>
          <a:lstStyle/>
          <a:p>
            <a:fld id="{1A763691-5DD7-4303-8CE4-C698CA43CB3D}" type="slidenum">
              <a:rPr lang="de-DE" smtClean="0"/>
              <a:t>9</a:t>
            </a:fld>
            <a:endParaRPr lang="de-DE" dirty="0"/>
          </a:p>
        </p:txBody>
      </p:sp>
      <p:sp>
        <p:nvSpPr>
          <p:cNvPr id="8" name="Rectangle 7">
            <a:extLst>
              <a:ext uri="{FF2B5EF4-FFF2-40B4-BE49-F238E27FC236}">
                <a16:creationId xmlns:a16="http://schemas.microsoft.com/office/drawing/2014/main" id="{0EA62715-593C-428B-BC02-2CAA66D52C84}"/>
              </a:ext>
            </a:extLst>
          </p:cNvPr>
          <p:cNvSpPr/>
          <p:nvPr/>
        </p:nvSpPr>
        <p:spPr>
          <a:xfrm>
            <a:off x="4865757" y="2125058"/>
            <a:ext cx="1065505" cy="730904"/>
          </a:xfrm>
          <a:prstGeom prst="rect">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SD-FEC</a:t>
            </a:r>
          </a:p>
          <a:p>
            <a:pPr algn="ctr"/>
            <a:r>
              <a:rPr lang="en-US" b="1" dirty="0"/>
              <a:t>Core</a:t>
            </a:r>
            <a:endParaRPr lang="LID4096" b="1" dirty="0"/>
          </a:p>
        </p:txBody>
      </p:sp>
      <p:sp>
        <p:nvSpPr>
          <p:cNvPr id="56" name="Rectangle 55">
            <a:extLst>
              <a:ext uri="{FF2B5EF4-FFF2-40B4-BE49-F238E27FC236}">
                <a16:creationId xmlns:a16="http://schemas.microsoft.com/office/drawing/2014/main" id="{EDEF3088-24E8-4E4B-A9F4-D8A4630C6A9C}"/>
              </a:ext>
            </a:extLst>
          </p:cNvPr>
          <p:cNvSpPr/>
          <p:nvPr/>
        </p:nvSpPr>
        <p:spPr>
          <a:xfrm>
            <a:off x="3279187" y="3816499"/>
            <a:ext cx="340421" cy="2382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83" name="Rectangle 82">
            <a:extLst>
              <a:ext uri="{FF2B5EF4-FFF2-40B4-BE49-F238E27FC236}">
                <a16:creationId xmlns:a16="http://schemas.microsoft.com/office/drawing/2014/main" id="{26EA723E-7DC2-4FD9-A5CE-EF34BC599CE9}"/>
              </a:ext>
            </a:extLst>
          </p:cNvPr>
          <p:cNvSpPr/>
          <p:nvPr/>
        </p:nvSpPr>
        <p:spPr>
          <a:xfrm>
            <a:off x="6986405" y="2462067"/>
            <a:ext cx="155427" cy="1086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98" name="Oval 97">
            <a:extLst>
              <a:ext uri="{FF2B5EF4-FFF2-40B4-BE49-F238E27FC236}">
                <a16:creationId xmlns:a16="http://schemas.microsoft.com/office/drawing/2014/main" id="{F56955E3-FEDB-4580-B537-09DA4003E84E}"/>
              </a:ext>
            </a:extLst>
          </p:cNvPr>
          <p:cNvSpPr/>
          <p:nvPr/>
        </p:nvSpPr>
        <p:spPr>
          <a:xfrm rot="16200000">
            <a:off x="3239719" y="1180139"/>
            <a:ext cx="4347687" cy="5026831"/>
          </a:xfrm>
          <a:prstGeom prst="ellipse">
            <a:avLst/>
          </a:prstGeom>
          <a:no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dirty="0"/>
          </a:p>
        </p:txBody>
      </p:sp>
      <p:sp>
        <p:nvSpPr>
          <p:cNvPr id="99" name="Oval 98">
            <a:extLst>
              <a:ext uri="{FF2B5EF4-FFF2-40B4-BE49-F238E27FC236}">
                <a16:creationId xmlns:a16="http://schemas.microsoft.com/office/drawing/2014/main" id="{AC390CFA-E91B-4FB0-86E5-CECF9A76F1A1}"/>
              </a:ext>
            </a:extLst>
          </p:cNvPr>
          <p:cNvSpPr/>
          <p:nvPr/>
        </p:nvSpPr>
        <p:spPr>
          <a:xfrm rot="16200000">
            <a:off x="1418381" y="1568475"/>
            <a:ext cx="381680" cy="102425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cxnSp>
        <p:nvCxnSpPr>
          <p:cNvPr id="100" name="Straight Arrow Connector 99">
            <a:extLst>
              <a:ext uri="{FF2B5EF4-FFF2-40B4-BE49-F238E27FC236}">
                <a16:creationId xmlns:a16="http://schemas.microsoft.com/office/drawing/2014/main" id="{82772517-F9C0-4CFF-8F4D-8F42464D589F}"/>
              </a:ext>
            </a:extLst>
          </p:cNvPr>
          <p:cNvCxnSpPr>
            <a:cxnSpLocks/>
            <a:stCxn id="99" idx="4"/>
            <a:endCxn id="98" idx="0"/>
          </p:cNvCxnSpPr>
          <p:nvPr/>
        </p:nvCxnSpPr>
        <p:spPr>
          <a:xfrm>
            <a:off x="2121349" y="2080602"/>
            <a:ext cx="778798" cy="1612952"/>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102" name="Oval 101">
            <a:extLst>
              <a:ext uri="{FF2B5EF4-FFF2-40B4-BE49-F238E27FC236}">
                <a16:creationId xmlns:a16="http://schemas.microsoft.com/office/drawing/2014/main" id="{CD6C486D-EDDA-4DE1-8B4C-570230402CE6}"/>
              </a:ext>
            </a:extLst>
          </p:cNvPr>
          <p:cNvSpPr/>
          <p:nvPr/>
        </p:nvSpPr>
        <p:spPr>
          <a:xfrm rot="16200000">
            <a:off x="1418378" y="4980963"/>
            <a:ext cx="381681" cy="1024255"/>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105" name="Straight Arrow Connector 104">
            <a:extLst>
              <a:ext uri="{FF2B5EF4-FFF2-40B4-BE49-F238E27FC236}">
                <a16:creationId xmlns:a16="http://schemas.microsoft.com/office/drawing/2014/main" id="{CF942025-84B3-4C02-BD4B-48B484FE979B}"/>
              </a:ext>
            </a:extLst>
          </p:cNvPr>
          <p:cNvCxnSpPr>
            <a:cxnSpLocks/>
            <a:stCxn id="102" idx="4"/>
            <a:endCxn id="98" idx="0"/>
          </p:cNvCxnSpPr>
          <p:nvPr/>
        </p:nvCxnSpPr>
        <p:spPr>
          <a:xfrm flipV="1">
            <a:off x="2121346" y="3693554"/>
            <a:ext cx="778801" cy="1799536"/>
          </a:xfrm>
          <a:prstGeom prst="straightConnector1">
            <a:avLst/>
          </a:prstGeom>
          <a:ln w="38100">
            <a:solidFill>
              <a:srgbClr val="FF0000"/>
            </a:solidFill>
            <a:tailEnd type="triangle"/>
          </a:ln>
        </p:spPr>
        <p:style>
          <a:lnRef idx="3">
            <a:schemeClr val="dk1"/>
          </a:lnRef>
          <a:fillRef idx="0">
            <a:schemeClr val="dk1"/>
          </a:fillRef>
          <a:effectRef idx="2">
            <a:schemeClr val="dk1"/>
          </a:effectRef>
          <a:fontRef idx="minor">
            <a:schemeClr val="tx1"/>
          </a:fontRef>
        </p:style>
      </p:cxnSp>
      <p:sp>
        <p:nvSpPr>
          <p:cNvPr id="23" name="TextBox 22">
            <a:extLst>
              <a:ext uri="{FF2B5EF4-FFF2-40B4-BE49-F238E27FC236}">
                <a16:creationId xmlns:a16="http://schemas.microsoft.com/office/drawing/2014/main" id="{96D00E94-9F49-45B1-8115-5B98193641DA}"/>
              </a:ext>
            </a:extLst>
          </p:cNvPr>
          <p:cNvSpPr txBox="1"/>
          <p:nvPr/>
        </p:nvSpPr>
        <p:spPr>
          <a:xfrm>
            <a:off x="3761882" y="2125057"/>
            <a:ext cx="1503073" cy="307777"/>
          </a:xfrm>
          <a:prstGeom prst="rect">
            <a:avLst/>
          </a:prstGeom>
          <a:noFill/>
        </p:spPr>
        <p:txBody>
          <a:bodyPr wrap="square" rtlCol="0">
            <a:spAutoFit/>
          </a:bodyPr>
          <a:lstStyle/>
          <a:p>
            <a:r>
              <a:rPr lang="en-US" sz="1400" b="1" dirty="0"/>
              <a:t>Data_in</a:t>
            </a:r>
            <a:endParaRPr lang="LID4096" sz="1400" b="1" dirty="0"/>
          </a:p>
        </p:txBody>
      </p:sp>
      <p:sp>
        <p:nvSpPr>
          <p:cNvPr id="40" name="TextBox 39">
            <a:extLst>
              <a:ext uri="{FF2B5EF4-FFF2-40B4-BE49-F238E27FC236}">
                <a16:creationId xmlns:a16="http://schemas.microsoft.com/office/drawing/2014/main" id="{52A08C51-1300-4995-8F75-01EC97244272}"/>
              </a:ext>
            </a:extLst>
          </p:cNvPr>
          <p:cNvSpPr txBox="1"/>
          <p:nvPr/>
        </p:nvSpPr>
        <p:spPr>
          <a:xfrm>
            <a:off x="6162023" y="2125058"/>
            <a:ext cx="1503073" cy="307777"/>
          </a:xfrm>
          <a:prstGeom prst="rect">
            <a:avLst/>
          </a:prstGeom>
          <a:noFill/>
        </p:spPr>
        <p:txBody>
          <a:bodyPr wrap="square" rtlCol="0">
            <a:spAutoFit/>
          </a:bodyPr>
          <a:lstStyle/>
          <a:p>
            <a:r>
              <a:rPr lang="en-US" sz="1400" b="1" dirty="0"/>
              <a:t>Data_out</a:t>
            </a:r>
            <a:endParaRPr lang="LID4096" sz="1400" b="1" dirty="0"/>
          </a:p>
        </p:txBody>
      </p:sp>
      <p:sp>
        <p:nvSpPr>
          <p:cNvPr id="16" name="Content Placeholder 15">
            <a:extLst>
              <a:ext uri="{FF2B5EF4-FFF2-40B4-BE49-F238E27FC236}">
                <a16:creationId xmlns:a16="http://schemas.microsoft.com/office/drawing/2014/main" id="{A13CB537-DB1F-4387-A978-302A4FDE6D2E}"/>
              </a:ext>
            </a:extLst>
          </p:cNvPr>
          <p:cNvSpPr>
            <a:spLocks noGrp="1"/>
          </p:cNvSpPr>
          <p:nvPr>
            <p:ph idx="1"/>
          </p:nvPr>
        </p:nvSpPr>
        <p:spPr>
          <a:xfrm>
            <a:off x="8210766" y="1519712"/>
            <a:ext cx="3825495" cy="5017612"/>
          </a:xfrm>
        </p:spPr>
        <p:txBody>
          <a:bodyPr>
            <a:normAutofit/>
          </a:bodyPr>
          <a:lstStyle/>
          <a:p>
            <a:r>
              <a:rPr lang="en-US" sz="1400" dirty="0">
                <a:solidFill>
                  <a:schemeClr val="accent1"/>
                </a:solidFill>
              </a:rPr>
              <a:t>The Forward Error Correction (FEC) enhances the reliability of the transmitted data over the channel.</a:t>
            </a:r>
          </a:p>
          <a:p>
            <a:endParaRPr lang="en-US" sz="1400" dirty="0">
              <a:solidFill>
                <a:schemeClr val="accent1"/>
              </a:solidFill>
            </a:endParaRPr>
          </a:p>
          <a:p>
            <a:r>
              <a:rPr lang="en-US" sz="1400" dirty="0">
                <a:solidFill>
                  <a:schemeClr val="accent1"/>
                </a:solidFill>
              </a:rPr>
              <a:t>Both the encoder and decoder are integrated with the Soft-Decision FEC IP, which is a hard macro from the IP catalog in Vivado.</a:t>
            </a:r>
          </a:p>
          <a:p>
            <a:endParaRPr lang="en-US" sz="1200" dirty="0">
              <a:solidFill>
                <a:schemeClr val="accent2"/>
              </a:solidFill>
            </a:endParaRPr>
          </a:p>
          <a:p>
            <a:r>
              <a:rPr lang="en-US" sz="1400" dirty="0">
                <a:solidFill>
                  <a:schemeClr val="accent1"/>
                </a:solidFill>
              </a:rPr>
              <a:t> The channel conditions can degrade unexpectedly; thus, an adaptive system that adjusts the code rate settings dynamically would be ideal</a:t>
            </a:r>
            <a:r>
              <a:rPr lang="en-US" sz="1400" dirty="0"/>
              <a:t>. </a:t>
            </a:r>
          </a:p>
          <a:p>
            <a:endParaRPr lang="en-US" sz="1400" dirty="0">
              <a:solidFill>
                <a:schemeClr val="accent2"/>
              </a:solidFill>
            </a:endParaRPr>
          </a:p>
          <a:p>
            <a:r>
              <a:rPr lang="en-US" sz="1400" dirty="0">
                <a:solidFill>
                  <a:schemeClr val="accent1"/>
                </a:solidFill>
              </a:rPr>
              <a:t>One </a:t>
            </a:r>
            <a:r>
              <a:rPr lang="en-US" sz="1400" u="sng" dirty="0">
                <a:solidFill>
                  <a:schemeClr val="accent1"/>
                </a:solidFill>
              </a:rPr>
              <a:t>solution</a:t>
            </a:r>
            <a:r>
              <a:rPr lang="en-US" sz="1400" dirty="0">
                <a:solidFill>
                  <a:schemeClr val="accent1"/>
                </a:solidFill>
              </a:rPr>
              <a:t> could be adjusting the code rate based on application conditions, for example, reducing its value in bad channel conditions (e.g., low SNR). </a:t>
            </a:r>
          </a:p>
          <a:p>
            <a:endParaRPr lang="en-US" sz="1400" dirty="0">
              <a:solidFill>
                <a:schemeClr val="accent1"/>
              </a:solidFill>
            </a:endParaRPr>
          </a:p>
          <a:p>
            <a:pPr marL="0" indent="0">
              <a:buNone/>
            </a:pPr>
            <a:endParaRPr lang="en-US" sz="1400" dirty="0">
              <a:solidFill>
                <a:schemeClr val="accent2"/>
              </a:solidFill>
            </a:endParaRPr>
          </a:p>
          <a:p>
            <a:endParaRPr lang="en-US" sz="1400" dirty="0">
              <a:solidFill>
                <a:schemeClr val="accent2"/>
              </a:solidFill>
            </a:endParaRPr>
          </a:p>
          <a:p>
            <a:pPr marL="0" indent="0">
              <a:buNone/>
            </a:pPr>
            <a:endParaRPr lang="LID4096" sz="1400" dirty="0">
              <a:solidFill>
                <a:schemeClr val="accent2"/>
              </a:solidFill>
            </a:endParaRPr>
          </a:p>
        </p:txBody>
      </p:sp>
      <p:sp>
        <p:nvSpPr>
          <p:cNvPr id="38" name="Arrow: Right 37">
            <a:extLst>
              <a:ext uri="{FF2B5EF4-FFF2-40B4-BE49-F238E27FC236}">
                <a16:creationId xmlns:a16="http://schemas.microsoft.com/office/drawing/2014/main" id="{2E4D6B40-D687-4D6B-8AB3-27BE6EA387A6}"/>
              </a:ext>
            </a:extLst>
          </p:cNvPr>
          <p:cNvSpPr/>
          <p:nvPr/>
        </p:nvSpPr>
        <p:spPr>
          <a:xfrm>
            <a:off x="4309606" y="2432835"/>
            <a:ext cx="556150" cy="913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53" name="Arrow: Right 52">
            <a:extLst>
              <a:ext uri="{FF2B5EF4-FFF2-40B4-BE49-F238E27FC236}">
                <a16:creationId xmlns:a16="http://schemas.microsoft.com/office/drawing/2014/main" id="{AF38B0AB-1441-46DC-ACB4-EB5979ED69CC}"/>
              </a:ext>
            </a:extLst>
          </p:cNvPr>
          <p:cNvSpPr/>
          <p:nvPr/>
        </p:nvSpPr>
        <p:spPr>
          <a:xfrm>
            <a:off x="5931263" y="2444733"/>
            <a:ext cx="477158" cy="79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62" name="Trapezoid 61">
            <a:extLst>
              <a:ext uri="{FF2B5EF4-FFF2-40B4-BE49-F238E27FC236}">
                <a16:creationId xmlns:a16="http://schemas.microsoft.com/office/drawing/2014/main" id="{512C0C21-3BAC-4A53-AC4B-E29B04661F71}"/>
              </a:ext>
            </a:extLst>
          </p:cNvPr>
          <p:cNvSpPr/>
          <p:nvPr/>
        </p:nvSpPr>
        <p:spPr>
          <a:xfrm>
            <a:off x="4646972" y="2874388"/>
            <a:ext cx="1503073" cy="983326"/>
          </a:xfrm>
          <a:prstGeom prst="trapezoid">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LID4096"/>
          </a:p>
        </p:txBody>
      </p:sp>
      <p:pic>
        <p:nvPicPr>
          <p:cNvPr id="48" name="Picture 47">
            <a:extLst>
              <a:ext uri="{FF2B5EF4-FFF2-40B4-BE49-F238E27FC236}">
                <a16:creationId xmlns:a16="http://schemas.microsoft.com/office/drawing/2014/main" id="{7FD36276-E844-487F-9280-48FD8271B8F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51558" y="3428059"/>
            <a:ext cx="2324009" cy="2181799"/>
          </a:xfrm>
          <a:prstGeom prst="rect">
            <a:avLst/>
          </a:prstGeom>
        </p:spPr>
      </p:pic>
    </p:spTree>
    <p:extLst>
      <p:ext uri="{BB962C8B-B14F-4D97-AF65-F5344CB8AC3E}">
        <p14:creationId xmlns:p14="http://schemas.microsoft.com/office/powerpoint/2010/main" val="344525897"/>
      </p:ext>
    </p:extLst>
  </p:cSld>
  <p:clrMapOvr>
    <a:masterClrMapping/>
  </p:clrMapOvr>
</p:sld>
</file>

<file path=ppt/theme/theme1.xml><?xml version="1.0" encoding="utf-8"?>
<a:theme xmlns:a="http://schemas.openxmlformats.org/drawingml/2006/main" name="1_Title Slide">
  <a:themeElements>
    <a:clrScheme name="ihp custom">
      <a:dk1>
        <a:srgbClr val="00508B"/>
      </a:dk1>
      <a:lt1>
        <a:srgbClr val="FFFFFF"/>
      </a:lt1>
      <a:dk2>
        <a:srgbClr val="000000"/>
      </a:dk2>
      <a:lt2>
        <a:srgbClr val="FFFFFF"/>
      </a:lt2>
      <a:accent1>
        <a:srgbClr val="00508B"/>
      </a:accent1>
      <a:accent2>
        <a:srgbClr val="3D6AA0"/>
      </a:accent2>
      <a:accent3>
        <a:srgbClr val="6C89B6"/>
      </a:accent3>
      <a:accent4>
        <a:srgbClr val="9BADCE"/>
      </a:accent4>
      <a:accent5>
        <a:srgbClr val="CDD6E7"/>
      </a:accent5>
      <a:accent6>
        <a:srgbClr val="E8EBF4"/>
      </a:accent6>
      <a:hlink>
        <a:srgbClr val="E40F13"/>
      </a:hlink>
      <a:folHlink>
        <a:srgbClr val="00508B"/>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1802</Words>
  <Application>Microsoft Office PowerPoint</Application>
  <PresentationFormat>Widescreen</PresentationFormat>
  <Paragraphs>298</Paragraphs>
  <Slides>18</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Cambria Math</vt:lpstr>
      <vt:lpstr>Wingdings</vt:lpstr>
      <vt:lpstr>1_Title Slide</vt:lpstr>
      <vt:lpstr>FPGA implementation of a rad-hard adaptive baseband processor for ground-to-satellite links</vt:lpstr>
      <vt:lpstr>Overview</vt:lpstr>
      <vt:lpstr>Motivation</vt:lpstr>
      <vt:lpstr>Introduction</vt:lpstr>
      <vt:lpstr>Introduction</vt:lpstr>
      <vt:lpstr>Deep in the PHY layer: The Baseband processor </vt:lpstr>
      <vt:lpstr>Baseband - System Architecture </vt:lpstr>
      <vt:lpstr>RTL System Design – Scrambler/Descrambler </vt:lpstr>
      <vt:lpstr>RTL System Design – Encoder/Decoder </vt:lpstr>
      <vt:lpstr>RTL System Design – Encoder/Decoder cont’d.  </vt:lpstr>
      <vt:lpstr>Adaptive Modulation</vt:lpstr>
      <vt:lpstr>Filter(s) design</vt:lpstr>
      <vt:lpstr>Filter(s) design  cont’d.</vt:lpstr>
      <vt:lpstr>Ionizing particles –  A rad-hard story</vt:lpstr>
      <vt:lpstr>Simulation results</vt:lpstr>
      <vt:lpstr>Key Scientific Contribution</vt:lpstr>
      <vt:lpstr>Future work</vt:lpstr>
      <vt:lpstr>PowerPoint Presentation</vt:lpstr>
    </vt:vector>
  </TitlesOfParts>
  <Company>IHP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Posypai Inesa</dc:creator>
  <cp:lastModifiedBy>Nicola Miglioranza</cp:lastModifiedBy>
  <cp:revision>429</cp:revision>
  <dcterms:created xsi:type="dcterms:W3CDTF">2022-04-13T10:11:10Z</dcterms:created>
  <dcterms:modified xsi:type="dcterms:W3CDTF">2025-05-12T14:46:24Z</dcterms:modified>
</cp:coreProperties>
</file>