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9.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tartseite Begrüßu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el 1"/>
          <p:cNvSpPr>
            <a:spLocks noGrp="1"/>
          </p:cNvSpPr>
          <p:nvPr>
            <p:ph type="ctrTitle" hasCustomPrompt="1"/>
          </p:nvPr>
        </p:nvSpPr>
        <p:spPr>
          <a:xfrm>
            <a:off x="335202" y="2802501"/>
            <a:ext cx="8641199" cy="905500"/>
          </a:xfrm>
        </p:spPr>
        <p:txBody>
          <a:bodyPr anchor="b"/>
          <a:lstStyle>
            <a:lvl1pPr algn="l">
              <a:defRPr sz="3733">
                <a:solidFill>
                  <a:schemeClr val="accent1"/>
                </a:solidFill>
              </a:defRPr>
            </a:lvl1pPr>
          </a:lstStyle>
          <a:p>
            <a:r>
              <a:rPr lang="de-DE" dirty="0"/>
              <a:t>Titel der Präsentation</a:t>
            </a:r>
          </a:p>
        </p:txBody>
      </p:sp>
      <p:sp>
        <p:nvSpPr>
          <p:cNvPr id="13" name="Untertitel 2"/>
          <p:cNvSpPr>
            <a:spLocks noGrp="1"/>
          </p:cNvSpPr>
          <p:nvPr>
            <p:ph type="subTitle" idx="1" hasCustomPrompt="1"/>
          </p:nvPr>
        </p:nvSpPr>
        <p:spPr>
          <a:xfrm>
            <a:off x="335200" y="3717000"/>
            <a:ext cx="8641200" cy="682200"/>
          </a:xfrm>
          <a:prstGeom prst="rect">
            <a:avLst/>
          </a:prstGeom>
        </p:spPr>
        <p:txBody>
          <a:bodyPr>
            <a:normAutofit/>
          </a:bodyPr>
          <a:lstStyle>
            <a:lvl1pPr marL="0" indent="0" algn="l">
              <a:buNone/>
              <a:defRPr sz="2400" b="1" baseline="0">
                <a:solidFill>
                  <a:schemeClr val="tx2">
                    <a:lumMod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dirty="0"/>
              <a:t>Untertitel (optional)</a:t>
            </a:r>
          </a:p>
        </p:txBody>
      </p:sp>
      <p:sp>
        <p:nvSpPr>
          <p:cNvPr id="14" name="Textplatzhalter 9"/>
          <p:cNvSpPr>
            <a:spLocks noGrp="1"/>
          </p:cNvSpPr>
          <p:nvPr>
            <p:ph type="body" sz="quarter" idx="13" hasCustomPrompt="1"/>
          </p:nvPr>
        </p:nvSpPr>
        <p:spPr>
          <a:xfrm>
            <a:off x="335200" y="4487501"/>
            <a:ext cx="8641200" cy="754100"/>
          </a:xfrm>
          <a:prstGeom prst="rect">
            <a:avLst/>
          </a:prstGeom>
        </p:spPr>
        <p:txBody>
          <a:bodyPr>
            <a:noAutofit/>
          </a:bodyPr>
          <a:lstStyle>
            <a:lvl1pPr marL="0" indent="0" algn="l">
              <a:buNone/>
              <a:defRPr sz="2400" b="0">
                <a:solidFill>
                  <a:schemeClr val="tx2">
                    <a:lumMod val="75000"/>
                  </a:schemeClr>
                </a:solidFill>
              </a:defRPr>
            </a:lvl1pPr>
            <a:lvl2pPr algn="l">
              <a:defRPr sz="1867">
                <a:solidFill>
                  <a:srgbClr val="333333"/>
                </a:solidFill>
              </a:defRPr>
            </a:lvl2pPr>
            <a:lvl3pPr algn="l">
              <a:defRPr sz="1867">
                <a:solidFill>
                  <a:srgbClr val="333333"/>
                </a:solidFill>
              </a:defRPr>
            </a:lvl3pPr>
            <a:lvl4pPr algn="l">
              <a:defRPr sz="1867">
                <a:solidFill>
                  <a:srgbClr val="333333"/>
                </a:solidFill>
              </a:defRPr>
            </a:lvl4pPr>
            <a:lvl5pPr algn="l">
              <a:defRPr sz="1867">
                <a:solidFill>
                  <a:srgbClr val="333333"/>
                </a:solidFill>
              </a:defRPr>
            </a:lvl5pPr>
          </a:lstStyle>
          <a:p>
            <a:pPr lvl="0"/>
            <a:r>
              <a:rPr lang="de-DE" dirty="0"/>
              <a:t>Name, Vorname</a:t>
            </a:r>
          </a:p>
          <a:p>
            <a:pPr lvl="0"/>
            <a:endParaRPr lang="de-DE" dirty="0"/>
          </a:p>
        </p:txBody>
      </p:sp>
      <p:sp>
        <p:nvSpPr>
          <p:cNvPr id="15" name="Textplatzhalter 16"/>
          <p:cNvSpPr>
            <a:spLocks noGrp="1"/>
          </p:cNvSpPr>
          <p:nvPr>
            <p:ph type="body" sz="quarter" idx="16" hasCustomPrompt="1"/>
          </p:nvPr>
        </p:nvSpPr>
        <p:spPr>
          <a:xfrm>
            <a:off x="335202" y="5753100"/>
            <a:ext cx="3839633" cy="412280"/>
          </a:xfrm>
          <a:prstGeom prst="rect">
            <a:avLst/>
          </a:prstGeom>
        </p:spPr>
        <p:txBody>
          <a:bodyPr>
            <a:noAutofit/>
          </a:bodyPr>
          <a:lstStyle>
            <a:lvl1pPr>
              <a:buFontTx/>
              <a:buNone/>
              <a:defRPr sz="1867" b="0">
                <a:solidFill>
                  <a:schemeClr val="accent1"/>
                </a:solidFill>
              </a:defRPr>
            </a:lvl1pPr>
            <a:lvl2pPr marL="0" indent="0">
              <a:buFontTx/>
              <a:buNone/>
              <a:defRPr sz="2133" b="0">
                <a:solidFill>
                  <a:srgbClr val="333333"/>
                </a:solidFill>
              </a:defRPr>
            </a:lvl2pPr>
            <a:lvl3pPr marL="355591" indent="0">
              <a:buFontTx/>
              <a:buNone/>
              <a:defRPr sz="2133" b="0">
                <a:solidFill>
                  <a:srgbClr val="333333"/>
                </a:solidFill>
              </a:defRPr>
            </a:lvl3pPr>
            <a:lvl4pPr marL="721766" indent="0">
              <a:buFontTx/>
              <a:buNone/>
              <a:defRPr sz="2133" b="0">
                <a:solidFill>
                  <a:srgbClr val="333333"/>
                </a:solidFill>
              </a:defRPr>
            </a:lvl4pPr>
            <a:lvl5pPr marL="1077357" indent="0">
              <a:buFontTx/>
              <a:buNone/>
              <a:defRPr sz="2133" b="0">
                <a:solidFill>
                  <a:srgbClr val="333333"/>
                </a:solidFill>
              </a:defRPr>
            </a:lvl5pPr>
          </a:lstStyle>
          <a:p>
            <a:pPr lvl="0"/>
            <a:r>
              <a:rPr lang="de-DE" dirty="0"/>
              <a:t>Datum einfügen</a:t>
            </a:r>
          </a:p>
        </p:txBody>
      </p:sp>
      <p:sp>
        <p:nvSpPr>
          <p:cNvPr id="7" name="Bildplatzhalter 6"/>
          <p:cNvSpPr>
            <a:spLocks noGrp="1"/>
          </p:cNvSpPr>
          <p:nvPr>
            <p:ph type="pic" sz="quarter" idx="17" hasCustomPrompt="1"/>
          </p:nvPr>
        </p:nvSpPr>
        <p:spPr>
          <a:xfrm>
            <a:off x="0" y="1"/>
            <a:ext cx="12192000" cy="2271713"/>
          </a:xfrm>
          <a:prstGeom prst="rect">
            <a:avLst/>
          </a:prstGeom>
        </p:spPr>
        <p:txBody>
          <a:bodyPr/>
          <a:lstStyle>
            <a:lvl1pPr algn="ctr">
              <a:defRPr sz="1867" b="0">
                <a:solidFill>
                  <a:schemeClr val="tx2"/>
                </a:solidFill>
              </a:defRPr>
            </a:lvl1pPr>
          </a:lstStyle>
          <a:p>
            <a:r>
              <a:rPr lang="de-DE" dirty="0"/>
              <a:t>Hier Bild einfügen</a:t>
            </a:r>
          </a:p>
        </p:txBody>
      </p:sp>
      <p:sp>
        <p:nvSpPr>
          <p:cNvPr id="8" name="Textplatzhalter 9"/>
          <p:cNvSpPr>
            <a:spLocks noGrp="1"/>
          </p:cNvSpPr>
          <p:nvPr>
            <p:ph type="body" sz="quarter" idx="15" hasCustomPrompt="1"/>
          </p:nvPr>
        </p:nvSpPr>
        <p:spPr>
          <a:xfrm>
            <a:off x="335200" y="6165380"/>
            <a:ext cx="8641200" cy="576080"/>
          </a:xfrm>
          <a:prstGeom prst="rect">
            <a:avLst/>
          </a:prstGeom>
        </p:spPr>
        <p:txBody>
          <a:bodyPr>
            <a:noAutofit/>
          </a:bodyPr>
          <a:lstStyle>
            <a:lvl1pPr marL="0" indent="0" algn="l">
              <a:buNone/>
              <a:defRPr sz="1867" b="0" baseline="0">
                <a:solidFill>
                  <a:schemeClr val="tx2">
                    <a:lumMod val="75000"/>
                  </a:schemeClr>
                </a:solidFill>
              </a:defRPr>
            </a:lvl1pPr>
            <a:lvl2pPr algn="l">
              <a:defRPr sz="1867">
                <a:solidFill>
                  <a:srgbClr val="333333"/>
                </a:solidFill>
              </a:defRPr>
            </a:lvl2pPr>
            <a:lvl3pPr algn="l">
              <a:defRPr sz="1867">
                <a:solidFill>
                  <a:srgbClr val="333333"/>
                </a:solidFill>
              </a:defRPr>
            </a:lvl3pPr>
            <a:lvl4pPr algn="l">
              <a:defRPr sz="1867">
                <a:solidFill>
                  <a:srgbClr val="333333"/>
                </a:solidFill>
              </a:defRPr>
            </a:lvl4pPr>
            <a:lvl5pPr algn="l">
              <a:defRPr sz="1867">
                <a:solidFill>
                  <a:srgbClr val="333333"/>
                </a:solidFill>
              </a:defRPr>
            </a:lvl5pPr>
          </a:lstStyle>
          <a:p>
            <a:pPr lvl="0"/>
            <a:r>
              <a:rPr lang="de-DE" dirty="0"/>
              <a:t>Weitere Infos (z.B. Konferenzname, Messe, Sponsoren, Website, etc.)</a:t>
            </a:r>
          </a:p>
        </p:txBody>
      </p:sp>
      <p:pic>
        <p:nvPicPr>
          <p:cNvPr id="2" name="Grafik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2505" y="2680103"/>
            <a:ext cx="1262488" cy="1332303"/>
          </a:xfrm>
          <a:prstGeom prst="rect">
            <a:avLst/>
          </a:prstGeom>
        </p:spPr>
      </p:pic>
      <p:pic>
        <p:nvPicPr>
          <p:cNvPr id="5" name="Grafik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82505" y="5767865"/>
            <a:ext cx="1181920" cy="973596"/>
          </a:xfrm>
          <a:prstGeom prst="rect">
            <a:avLst/>
          </a:prstGeom>
        </p:spPr>
      </p:pic>
    </p:spTree>
    <p:extLst>
      <p:ext uri="{BB962C8B-B14F-4D97-AF65-F5344CB8AC3E}">
        <p14:creationId xmlns:p14="http://schemas.microsoft.com/office/powerpoint/2010/main" val="232002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halt_ohne Leibniz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elplatzhalter 23"/>
          <p:cNvSpPr>
            <a:spLocks noGrp="1"/>
          </p:cNvSpPr>
          <p:nvPr>
            <p:ph type="title"/>
          </p:nvPr>
        </p:nvSpPr>
        <p:spPr>
          <a:xfrm>
            <a:off x="312002" y="201449"/>
            <a:ext cx="10316305" cy="683759"/>
          </a:xfrm>
          <a:prstGeom prst="rect">
            <a:avLst/>
          </a:prstGeom>
        </p:spPr>
        <p:txBody>
          <a:bodyPr vert="horz" lIns="91440" tIns="45720" rIns="91440" bIns="45720" rtlCol="0" anchor="b" anchorCtr="0">
            <a:normAutofit/>
          </a:bodyPr>
          <a:lstStyle>
            <a:lvl1pPr>
              <a:defRPr/>
            </a:lvl1pPr>
          </a:lstStyle>
          <a:p>
            <a:r>
              <a:rPr lang="en-US"/>
              <a:t>Click to edit Master title style</a:t>
            </a:r>
            <a:endParaRPr lang="de-DE" dirty="0"/>
          </a:p>
        </p:txBody>
      </p:sp>
      <p:sp>
        <p:nvSpPr>
          <p:cNvPr id="13" name="Datumsplatzhalter 3"/>
          <p:cNvSpPr>
            <a:spLocks noGrp="1"/>
          </p:cNvSpPr>
          <p:nvPr>
            <p:ph type="dt" sz="half" idx="2"/>
          </p:nvPr>
        </p:nvSpPr>
        <p:spPr>
          <a:xfrm>
            <a:off x="8880000" y="6566624"/>
            <a:ext cx="1680000" cy="240200"/>
          </a:xfrm>
          <a:prstGeom prst="rect">
            <a:avLst/>
          </a:prstGeom>
        </p:spPr>
        <p:txBody>
          <a:bodyPr/>
          <a:lstStyle>
            <a:lvl1pPr>
              <a:defRPr sz="1333" b="0">
                <a:solidFill>
                  <a:schemeClr val="tx1"/>
                </a:solidFill>
              </a:defRPr>
            </a:lvl1pPr>
          </a:lstStyle>
          <a:p>
            <a:fld id="{8BE0F6CD-4626-44B1-8EE8-934EF5044D0D}" type="datetimeFigureOut">
              <a:rPr lang="LID4096" smtClean="0"/>
              <a:t>03/12/2025</a:t>
            </a:fld>
            <a:endParaRPr lang="LID4096"/>
          </a:p>
        </p:txBody>
      </p:sp>
      <p:sp>
        <p:nvSpPr>
          <p:cNvPr id="15" name="Foliennummernplatzhalter 5"/>
          <p:cNvSpPr>
            <a:spLocks noGrp="1"/>
          </p:cNvSpPr>
          <p:nvPr>
            <p:ph type="sldNum" sz="quarter" idx="4"/>
          </p:nvPr>
        </p:nvSpPr>
        <p:spPr>
          <a:xfrm>
            <a:off x="10588393" y="6566625"/>
            <a:ext cx="685867" cy="227500"/>
          </a:xfrm>
          <a:prstGeom prst="rect">
            <a:avLst/>
          </a:prstGeom>
        </p:spPr>
        <p:txBody>
          <a:bodyPr/>
          <a:lstStyle>
            <a:lvl1pPr>
              <a:defRPr sz="1333" b="0">
                <a:solidFill>
                  <a:srgbClr val="E40F13"/>
                </a:solidFill>
              </a:defRPr>
            </a:lvl1pPr>
          </a:lstStyle>
          <a:p>
            <a:fld id="{8867C147-B1AD-498E-90E4-B84266D090E0}" type="slidenum">
              <a:rPr lang="LID4096" smtClean="0"/>
              <a:t>‹#›</a:t>
            </a:fld>
            <a:endParaRPr lang="LID4096"/>
          </a:p>
        </p:txBody>
      </p:sp>
      <p:sp>
        <p:nvSpPr>
          <p:cNvPr id="10" name="Inhaltsplatzhalter 9"/>
          <p:cNvSpPr>
            <a:spLocks noGrp="1"/>
          </p:cNvSpPr>
          <p:nvPr>
            <p:ph sz="quarter" idx="10"/>
          </p:nvPr>
        </p:nvSpPr>
        <p:spPr>
          <a:xfrm>
            <a:off x="312000" y="1044000"/>
            <a:ext cx="11539200" cy="5400000"/>
          </a:xfrm>
        </p:spPr>
        <p:txBody>
          <a:bodyPr/>
          <a:lstStyle>
            <a:lvl1pPr>
              <a:spcBef>
                <a:spcPts val="1333"/>
              </a:spcBef>
              <a:defRPr sz="2667"/>
            </a:lvl1pPr>
            <a:lvl2pPr>
              <a:spcBef>
                <a:spcPts val="800"/>
              </a:spcBef>
              <a:defRPr/>
            </a:lvl2pPr>
            <a:lvl3pPr>
              <a:spcBef>
                <a:spcPts val="800"/>
              </a:spcBef>
              <a:defRPr/>
            </a:lvl3pPr>
            <a:lvl4pPr>
              <a:spcBef>
                <a:spcPts val="800"/>
              </a:spcBef>
              <a:defRPr/>
            </a:lvl4pPr>
            <a:lvl5pPr>
              <a:spcBef>
                <a:spcPts val="800"/>
              </a:spcBef>
              <a:defRPr/>
            </a:lvl5pPr>
          </a:lstStyle>
          <a:p>
            <a:pPr lvl="0"/>
            <a:r>
              <a:rPr lang="en-US"/>
              <a:t>Edit Master text styles</a:t>
            </a:r>
          </a:p>
        </p:txBody>
      </p:sp>
      <p:sp>
        <p:nvSpPr>
          <p:cNvPr id="7" name="Fußzeilenplatzhalter 4"/>
          <p:cNvSpPr>
            <a:spLocks noGrp="1"/>
          </p:cNvSpPr>
          <p:nvPr>
            <p:ph type="ftr" sz="quarter" idx="3"/>
          </p:nvPr>
        </p:nvSpPr>
        <p:spPr>
          <a:xfrm>
            <a:off x="4764700" y="6567207"/>
            <a:ext cx="4080000" cy="240000"/>
          </a:xfrm>
          <a:prstGeom prst="rect">
            <a:avLst/>
          </a:prstGeom>
        </p:spPr>
        <p:txBody>
          <a:bodyPr/>
          <a:lstStyle>
            <a:lvl1pPr>
              <a:defRPr sz="1333" b="0">
                <a:solidFill>
                  <a:srgbClr val="E40F13"/>
                </a:solidFill>
                <a:latin typeface="+mn-lt"/>
              </a:defRPr>
            </a:lvl1pPr>
          </a:lstStyle>
          <a:p>
            <a:endParaRPr lang="LID4096"/>
          </a:p>
        </p:txBody>
      </p:sp>
    </p:spTree>
    <p:extLst>
      <p:ext uri="{BB962C8B-B14F-4D97-AF65-F5344CB8AC3E}">
        <p14:creationId xmlns:p14="http://schemas.microsoft.com/office/powerpoint/2010/main" val="398723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halt_mit Leibniz-Logo">
    <p:spTree>
      <p:nvGrpSpPr>
        <p:cNvPr id="1" name=""/>
        <p:cNvGrpSpPr/>
        <p:nvPr/>
      </p:nvGrpSpPr>
      <p:grpSpPr>
        <a:xfrm>
          <a:off x="0" y="0"/>
          <a:ext cx="0" cy="0"/>
          <a:chOff x="0" y="0"/>
          <a:chExt cx="0" cy="0"/>
        </a:xfrm>
      </p:grpSpPr>
      <p:sp>
        <p:nvSpPr>
          <p:cNvPr id="9" name="Titelplatzhalter 23"/>
          <p:cNvSpPr>
            <a:spLocks noGrp="1"/>
          </p:cNvSpPr>
          <p:nvPr>
            <p:ph type="title"/>
          </p:nvPr>
        </p:nvSpPr>
        <p:spPr>
          <a:xfrm>
            <a:off x="312002" y="201449"/>
            <a:ext cx="10316305" cy="683759"/>
          </a:xfrm>
          <a:prstGeom prst="rect">
            <a:avLst/>
          </a:prstGeom>
        </p:spPr>
        <p:txBody>
          <a:bodyPr vert="horz" lIns="91440" tIns="45720" rIns="91440" bIns="45720" rtlCol="0" anchor="b" anchorCtr="0">
            <a:normAutofit/>
          </a:bodyPr>
          <a:lstStyle>
            <a:lvl1pPr>
              <a:defRPr/>
            </a:lvl1pPr>
          </a:lstStyle>
          <a:p>
            <a:r>
              <a:rPr lang="en-US"/>
              <a:t>Click to edit Master title style</a:t>
            </a:r>
            <a:endParaRPr lang="de-DE" dirty="0"/>
          </a:p>
        </p:txBody>
      </p:sp>
      <p:sp>
        <p:nvSpPr>
          <p:cNvPr id="10" name="Inhaltsplatzhalter 9"/>
          <p:cNvSpPr>
            <a:spLocks noGrp="1"/>
          </p:cNvSpPr>
          <p:nvPr>
            <p:ph sz="quarter" idx="10"/>
          </p:nvPr>
        </p:nvSpPr>
        <p:spPr>
          <a:xfrm>
            <a:off x="312000" y="1044000"/>
            <a:ext cx="11539200" cy="5400000"/>
          </a:xfrm>
        </p:spPr>
        <p:txBody>
          <a:bodyPr/>
          <a:lstStyle>
            <a:lvl1pPr>
              <a:defRPr sz="26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pic>
        <p:nvPicPr>
          <p:cNvPr id="2" name="Grafik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04227" y="5674963"/>
            <a:ext cx="1051447" cy="866120"/>
          </a:xfrm>
          <a:prstGeom prst="rect">
            <a:avLst/>
          </a:prstGeom>
        </p:spPr>
      </p:pic>
      <p:sp>
        <p:nvSpPr>
          <p:cNvPr id="8" name="Fußzeilenplatzhalter 4"/>
          <p:cNvSpPr>
            <a:spLocks noGrp="1"/>
          </p:cNvSpPr>
          <p:nvPr>
            <p:ph type="ftr" sz="quarter" idx="3"/>
          </p:nvPr>
        </p:nvSpPr>
        <p:spPr>
          <a:xfrm>
            <a:off x="4764700" y="6567207"/>
            <a:ext cx="4080000" cy="240000"/>
          </a:xfrm>
          <a:prstGeom prst="rect">
            <a:avLst/>
          </a:prstGeom>
        </p:spPr>
        <p:txBody>
          <a:bodyPr/>
          <a:lstStyle>
            <a:lvl1pPr>
              <a:defRPr sz="1333" b="0">
                <a:solidFill>
                  <a:srgbClr val="E40F13"/>
                </a:solidFill>
                <a:latin typeface="+mn-lt"/>
              </a:defRPr>
            </a:lvl1pPr>
          </a:lstStyle>
          <a:p>
            <a:endParaRPr lang="LID4096"/>
          </a:p>
        </p:txBody>
      </p:sp>
      <p:sp>
        <p:nvSpPr>
          <p:cNvPr id="11" name="Datumsplatzhalter 3"/>
          <p:cNvSpPr>
            <a:spLocks noGrp="1"/>
          </p:cNvSpPr>
          <p:nvPr>
            <p:ph type="dt" sz="half" idx="2"/>
          </p:nvPr>
        </p:nvSpPr>
        <p:spPr>
          <a:xfrm>
            <a:off x="8880000" y="6566624"/>
            <a:ext cx="1680000" cy="240200"/>
          </a:xfrm>
          <a:prstGeom prst="rect">
            <a:avLst/>
          </a:prstGeom>
        </p:spPr>
        <p:txBody>
          <a:bodyPr/>
          <a:lstStyle>
            <a:lvl1pPr>
              <a:defRPr sz="1333" b="0">
                <a:solidFill>
                  <a:schemeClr val="tx1"/>
                </a:solidFill>
              </a:defRPr>
            </a:lvl1pPr>
          </a:lstStyle>
          <a:p>
            <a:fld id="{8BE0F6CD-4626-44B1-8EE8-934EF5044D0D}" type="datetimeFigureOut">
              <a:rPr lang="LID4096" smtClean="0"/>
              <a:t>03/12/2025</a:t>
            </a:fld>
            <a:endParaRPr lang="LID4096"/>
          </a:p>
        </p:txBody>
      </p:sp>
      <p:sp>
        <p:nvSpPr>
          <p:cNvPr id="16" name="Foliennummernplatzhalter 5"/>
          <p:cNvSpPr>
            <a:spLocks noGrp="1"/>
          </p:cNvSpPr>
          <p:nvPr>
            <p:ph type="sldNum" sz="quarter" idx="4"/>
          </p:nvPr>
        </p:nvSpPr>
        <p:spPr>
          <a:xfrm>
            <a:off x="10588393" y="6566625"/>
            <a:ext cx="685867" cy="227500"/>
          </a:xfrm>
          <a:prstGeom prst="rect">
            <a:avLst/>
          </a:prstGeom>
        </p:spPr>
        <p:txBody>
          <a:bodyPr/>
          <a:lstStyle>
            <a:lvl1pPr>
              <a:defRPr sz="1333" b="0">
                <a:solidFill>
                  <a:srgbClr val="E40F13"/>
                </a:solidFill>
              </a:defRPr>
            </a:lvl1pPr>
          </a:lstStyle>
          <a:p>
            <a:fld id="{8867C147-B1AD-498E-90E4-B84266D090E0}" type="slidenum">
              <a:rPr lang="LID4096" smtClean="0"/>
              <a:t>‹#›</a:t>
            </a:fld>
            <a:endParaRPr lang="LID4096"/>
          </a:p>
        </p:txBody>
      </p:sp>
    </p:spTree>
    <p:extLst>
      <p:ext uri="{BB962C8B-B14F-4D97-AF65-F5344CB8AC3E}">
        <p14:creationId xmlns:p14="http://schemas.microsoft.com/office/powerpoint/2010/main" val="293547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chluss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extplatzhalter 9"/>
          <p:cNvSpPr>
            <a:spLocks noGrp="1"/>
          </p:cNvSpPr>
          <p:nvPr>
            <p:ph type="body" sz="quarter" idx="13" hasCustomPrompt="1"/>
          </p:nvPr>
        </p:nvSpPr>
        <p:spPr>
          <a:xfrm>
            <a:off x="348803" y="3429000"/>
            <a:ext cx="8641200" cy="392264"/>
          </a:xfrm>
          <a:prstGeom prst="rect">
            <a:avLst/>
          </a:prstGeom>
        </p:spPr>
        <p:txBody>
          <a:bodyPr>
            <a:noAutofit/>
          </a:bodyPr>
          <a:lstStyle>
            <a:lvl1pPr marL="0" indent="0" algn="l">
              <a:buNone/>
              <a:defRPr sz="2400" b="0">
                <a:solidFill>
                  <a:schemeClr val="tx2">
                    <a:lumMod val="75000"/>
                  </a:schemeClr>
                </a:solidFill>
              </a:defRPr>
            </a:lvl1pPr>
            <a:lvl2pPr algn="l">
              <a:defRPr sz="1867">
                <a:solidFill>
                  <a:srgbClr val="333333"/>
                </a:solidFill>
              </a:defRPr>
            </a:lvl2pPr>
            <a:lvl3pPr algn="l">
              <a:defRPr sz="1867">
                <a:solidFill>
                  <a:srgbClr val="333333"/>
                </a:solidFill>
              </a:defRPr>
            </a:lvl3pPr>
            <a:lvl4pPr algn="l">
              <a:defRPr sz="1867">
                <a:solidFill>
                  <a:srgbClr val="333333"/>
                </a:solidFill>
              </a:defRPr>
            </a:lvl4pPr>
            <a:lvl5pPr algn="l">
              <a:defRPr sz="1867">
                <a:solidFill>
                  <a:srgbClr val="333333"/>
                </a:solidFill>
              </a:defRPr>
            </a:lvl5pPr>
          </a:lstStyle>
          <a:p>
            <a:pPr lvl="0"/>
            <a:r>
              <a:rPr lang="de-DE" dirty="0"/>
              <a:t>Name, Vorname</a:t>
            </a:r>
          </a:p>
        </p:txBody>
      </p:sp>
      <p:sp>
        <p:nvSpPr>
          <p:cNvPr id="7" name="Bildplatzhalter 6"/>
          <p:cNvSpPr>
            <a:spLocks noGrp="1"/>
          </p:cNvSpPr>
          <p:nvPr>
            <p:ph type="pic" sz="quarter" idx="17" hasCustomPrompt="1"/>
          </p:nvPr>
        </p:nvSpPr>
        <p:spPr>
          <a:xfrm>
            <a:off x="0" y="1"/>
            <a:ext cx="12192000" cy="2271713"/>
          </a:xfrm>
          <a:prstGeom prst="rect">
            <a:avLst/>
          </a:prstGeom>
        </p:spPr>
        <p:txBody>
          <a:bodyPr/>
          <a:lstStyle>
            <a:lvl1pPr algn="ctr">
              <a:defRPr sz="1867" b="0">
                <a:solidFill>
                  <a:schemeClr val="tx2"/>
                </a:solidFill>
              </a:defRPr>
            </a:lvl1pPr>
          </a:lstStyle>
          <a:p>
            <a:r>
              <a:rPr lang="de-DE" dirty="0"/>
              <a:t>Hier Bild einfügen</a:t>
            </a:r>
          </a:p>
        </p:txBody>
      </p:sp>
      <p:sp>
        <p:nvSpPr>
          <p:cNvPr id="16" name="Rechteck 15"/>
          <p:cNvSpPr/>
          <p:nvPr/>
        </p:nvSpPr>
        <p:spPr>
          <a:xfrm>
            <a:off x="342259" y="4269064"/>
            <a:ext cx="6049068" cy="900246"/>
          </a:xfrm>
          <a:prstGeom prst="rect">
            <a:avLst/>
          </a:prstGeom>
        </p:spPr>
        <p:txBody>
          <a:bodyPr wrap="square">
            <a:spAutoFit/>
          </a:bodyPr>
          <a:lstStyle/>
          <a:p>
            <a:pPr>
              <a:lnSpc>
                <a:spcPts val="2133"/>
              </a:lnSpc>
            </a:pPr>
            <a:r>
              <a:rPr lang="de-DE" sz="1867" b="1" dirty="0">
                <a:solidFill>
                  <a:schemeClr val="tx2">
                    <a:lumMod val="75000"/>
                  </a:schemeClr>
                </a:solidFill>
              </a:rPr>
              <a:t>IHP – Leibniz-Institut für innovative Mikroelektronik</a:t>
            </a:r>
          </a:p>
          <a:p>
            <a:pPr>
              <a:lnSpc>
                <a:spcPts val="2133"/>
              </a:lnSpc>
            </a:pPr>
            <a:r>
              <a:rPr lang="de-DE" sz="1867" dirty="0">
                <a:solidFill>
                  <a:schemeClr val="tx2">
                    <a:lumMod val="75000"/>
                  </a:schemeClr>
                </a:solidFill>
              </a:rPr>
              <a:t>Im Technologiepark 25</a:t>
            </a:r>
          </a:p>
          <a:p>
            <a:pPr>
              <a:lnSpc>
                <a:spcPts val="2133"/>
              </a:lnSpc>
            </a:pPr>
            <a:r>
              <a:rPr lang="de-DE" sz="1867" dirty="0">
                <a:solidFill>
                  <a:schemeClr val="tx2">
                    <a:lumMod val="75000"/>
                  </a:schemeClr>
                </a:solidFill>
              </a:rPr>
              <a:t>15236 Frankfurt (Oder)</a:t>
            </a:r>
          </a:p>
        </p:txBody>
      </p:sp>
      <p:sp>
        <p:nvSpPr>
          <p:cNvPr id="17" name="Rechteck 16"/>
          <p:cNvSpPr/>
          <p:nvPr/>
        </p:nvSpPr>
        <p:spPr>
          <a:xfrm>
            <a:off x="348653" y="6291081"/>
            <a:ext cx="8641201" cy="327228"/>
          </a:xfrm>
          <a:prstGeom prst="rect">
            <a:avLst/>
          </a:prstGeom>
        </p:spPr>
        <p:txBody>
          <a:bodyPr wrap="square" tIns="48000" bIns="48000" anchor="ctr" anchorCtr="0">
            <a:noAutofit/>
          </a:bodyPr>
          <a:lstStyle/>
          <a:p>
            <a:pPr marL="838179" indent="-838179"/>
            <a:r>
              <a:rPr lang="de-DE" sz="3200" b="1" dirty="0">
                <a:solidFill>
                  <a:schemeClr val="bg2">
                    <a:lumMod val="65000"/>
                  </a:schemeClr>
                </a:solidFill>
              </a:rPr>
              <a:t>www.ihp-microelectronics.com</a:t>
            </a:r>
          </a:p>
        </p:txBody>
      </p:sp>
      <p:sp>
        <p:nvSpPr>
          <p:cNvPr id="18" name="Rechteck 17"/>
          <p:cNvSpPr/>
          <p:nvPr/>
        </p:nvSpPr>
        <p:spPr>
          <a:xfrm>
            <a:off x="348803" y="5090677"/>
            <a:ext cx="2668749" cy="900246"/>
          </a:xfrm>
          <a:prstGeom prst="rect">
            <a:avLst/>
          </a:prstGeom>
        </p:spPr>
        <p:txBody>
          <a:bodyPr wrap="square">
            <a:spAutoFit/>
          </a:bodyPr>
          <a:lstStyle/>
          <a:p>
            <a:pPr marL="0" indent="0" defTabSz="719649">
              <a:lnSpc>
                <a:spcPts val="2133"/>
              </a:lnSpc>
            </a:pPr>
            <a:r>
              <a:rPr lang="de-DE" sz="1867" dirty="0">
                <a:solidFill>
                  <a:schemeClr val="tx2">
                    <a:lumMod val="75000"/>
                  </a:schemeClr>
                </a:solidFill>
              </a:rPr>
              <a:t>Tel.: 	+49 (0) 335 5625</a:t>
            </a:r>
          </a:p>
          <a:p>
            <a:pPr marL="0" indent="0" defTabSz="719649">
              <a:lnSpc>
                <a:spcPts val="2133"/>
              </a:lnSpc>
            </a:pPr>
            <a:r>
              <a:rPr lang="de-DE" sz="1867" dirty="0">
                <a:solidFill>
                  <a:schemeClr val="tx2">
                    <a:lumMod val="75000"/>
                  </a:schemeClr>
                </a:solidFill>
              </a:rPr>
              <a:t>Fax: 	+49 (0) 335 5625</a:t>
            </a:r>
          </a:p>
          <a:p>
            <a:pPr marL="0" indent="0" defTabSz="719649">
              <a:lnSpc>
                <a:spcPts val="2133"/>
              </a:lnSpc>
            </a:pPr>
            <a:r>
              <a:rPr lang="de-DE" sz="1867" dirty="0">
                <a:solidFill>
                  <a:schemeClr val="tx2">
                    <a:lumMod val="75000"/>
                  </a:schemeClr>
                </a:solidFill>
              </a:rPr>
              <a:t>E-Mail:</a:t>
            </a:r>
          </a:p>
        </p:txBody>
      </p:sp>
      <p:sp>
        <p:nvSpPr>
          <p:cNvPr id="6" name="Textfeld 5"/>
          <p:cNvSpPr txBox="1"/>
          <p:nvPr/>
        </p:nvSpPr>
        <p:spPr>
          <a:xfrm>
            <a:off x="348653" y="2814039"/>
            <a:ext cx="9011652" cy="748988"/>
          </a:xfrm>
          <a:prstGeom prst="rect">
            <a:avLst/>
          </a:prstGeom>
          <a:noFill/>
        </p:spPr>
        <p:txBody>
          <a:bodyPr wrap="square" rtlCol="0">
            <a:spAutoFit/>
          </a:bodyPr>
          <a:lstStyle/>
          <a:p>
            <a:r>
              <a:rPr lang="de-DE" sz="4267" b="1" dirty="0">
                <a:solidFill>
                  <a:schemeClr val="accent1"/>
                </a:solidFill>
              </a:rPr>
              <a:t>Vielen Dank für Ihre Aufmerksamkeit!</a:t>
            </a:r>
          </a:p>
        </p:txBody>
      </p:sp>
      <p:sp>
        <p:nvSpPr>
          <p:cNvPr id="21" name="Textplatzhalter 45"/>
          <p:cNvSpPr>
            <a:spLocks noGrp="1"/>
          </p:cNvSpPr>
          <p:nvPr>
            <p:ph type="body" sz="quarter" idx="19" hasCustomPrompt="1"/>
          </p:nvPr>
        </p:nvSpPr>
        <p:spPr>
          <a:xfrm>
            <a:off x="2817367" y="5149550"/>
            <a:ext cx="1601509" cy="261015"/>
          </a:xfrm>
          <a:prstGeom prst="rect">
            <a:avLst/>
          </a:prstGeom>
        </p:spPr>
        <p:txBody>
          <a:bodyPr tIns="36000" bIns="36000" anchor="ctr" anchorCtr="0">
            <a:noAutofit/>
          </a:bodyPr>
          <a:lstStyle>
            <a:lvl1pPr marL="838179" indent="-838179">
              <a:spcBef>
                <a:spcPts val="0"/>
              </a:spcBef>
              <a:buFont typeface="Arial" pitchFamily="34" charset="0"/>
              <a:buNone/>
              <a:defRPr sz="1867" b="0" baseline="0">
                <a:solidFill>
                  <a:schemeClr val="tx2">
                    <a:lumMod val="75000"/>
                  </a:schemeClr>
                </a:solidFill>
              </a:defRPr>
            </a:lvl1pPr>
            <a:lvl2pPr marL="609585" indent="0">
              <a:buNone/>
              <a:defRPr sz="1867" b="0"/>
            </a:lvl2pPr>
            <a:lvl3pPr marL="1219170" indent="0">
              <a:buNone/>
              <a:defRPr sz="1867" b="0"/>
            </a:lvl3pPr>
            <a:lvl4pPr marL="1828754" indent="0">
              <a:buNone/>
              <a:defRPr sz="1867" b="0"/>
            </a:lvl4pPr>
            <a:lvl5pPr marL="2438339" indent="0">
              <a:buNone/>
              <a:defRPr sz="1867" b="0"/>
            </a:lvl5pPr>
          </a:lstStyle>
          <a:p>
            <a:pPr lvl="0"/>
            <a:r>
              <a:rPr lang="de-DE" dirty="0"/>
              <a:t>XXX</a:t>
            </a:r>
          </a:p>
        </p:txBody>
      </p:sp>
      <p:sp>
        <p:nvSpPr>
          <p:cNvPr id="25" name="Textplatzhalter 45"/>
          <p:cNvSpPr>
            <a:spLocks noGrp="1"/>
          </p:cNvSpPr>
          <p:nvPr>
            <p:ph type="body" sz="quarter" idx="23" hasCustomPrompt="1"/>
          </p:nvPr>
        </p:nvSpPr>
        <p:spPr>
          <a:xfrm>
            <a:off x="1079646" y="5663478"/>
            <a:ext cx="6318249" cy="302057"/>
          </a:xfrm>
          <a:prstGeom prst="rect">
            <a:avLst/>
          </a:prstGeom>
        </p:spPr>
        <p:txBody>
          <a:bodyPr tIns="36000" bIns="36000" anchor="ctr" anchorCtr="0">
            <a:noAutofit/>
          </a:bodyPr>
          <a:lstStyle>
            <a:lvl1pPr marL="838179" marR="0" indent="-838179" algn="l" defTabSz="1219170" rtl="0" eaLnBrk="1" fontAlgn="auto" latinLnBrk="0" hangingPunct="1">
              <a:lnSpc>
                <a:spcPct val="100000"/>
              </a:lnSpc>
              <a:spcBef>
                <a:spcPts val="0"/>
              </a:spcBef>
              <a:spcAft>
                <a:spcPts val="0"/>
              </a:spcAft>
              <a:buClrTx/>
              <a:buSzTx/>
              <a:buFont typeface="Arial" pitchFamily="34" charset="0"/>
              <a:buNone/>
              <a:tabLst/>
              <a:defRPr sz="1867" b="0" baseline="0">
                <a:solidFill>
                  <a:schemeClr val="tx2">
                    <a:lumMod val="75000"/>
                  </a:schemeClr>
                </a:solidFill>
              </a:defRPr>
            </a:lvl1pPr>
            <a:lvl2pPr marL="609585" indent="0">
              <a:buNone/>
              <a:defRPr sz="1867" b="0"/>
            </a:lvl2pPr>
            <a:lvl3pPr marL="1219170" indent="0">
              <a:buNone/>
              <a:defRPr sz="1867" b="0"/>
            </a:lvl3pPr>
            <a:lvl4pPr marL="1828754" indent="0">
              <a:buNone/>
              <a:defRPr sz="1867" b="0"/>
            </a:lvl4pPr>
            <a:lvl5pPr marL="2438339" indent="0">
              <a:buNone/>
              <a:defRPr sz="1867" b="0"/>
            </a:lvl5pPr>
          </a:lstStyle>
          <a:p>
            <a:pPr marL="838179" marR="0" lvl="0" indent="-838179" algn="l" defTabSz="1219170" rtl="0" eaLnBrk="1" fontAlgn="auto" latinLnBrk="0" hangingPunct="1">
              <a:lnSpc>
                <a:spcPct val="100000"/>
              </a:lnSpc>
              <a:spcBef>
                <a:spcPts val="0"/>
              </a:spcBef>
              <a:spcAft>
                <a:spcPts val="0"/>
              </a:spcAft>
              <a:buClrTx/>
              <a:buSzTx/>
              <a:buFont typeface="Arial" pitchFamily="34" charset="0"/>
              <a:buNone/>
              <a:tabLst/>
              <a:defRPr/>
            </a:pPr>
            <a:r>
              <a:rPr lang="de-DE" dirty="0" err="1"/>
              <a:t>name</a:t>
            </a:r>
            <a:r>
              <a:rPr lang="de-DE" dirty="0"/>
              <a:t>@</a:t>
            </a:r>
            <a:r>
              <a:rPr lang="de-DE" dirty="0" err="1"/>
              <a:t>ihp-microelectronics.com</a:t>
            </a:r>
            <a:endParaRPr lang="de-DE" dirty="0"/>
          </a:p>
        </p:txBody>
      </p:sp>
      <p:pic>
        <p:nvPicPr>
          <p:cNvPr id="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035727" y="6313508"/>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556427" y="6313508"/>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051727" y="6313508"/>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7" name="Textplatzhalter 45"/>
          <p:cNvSpPr>
            <a:spLocks noGrp="1"/>
          </p:cNvSpPr>
          <p:nvPr>
            <p:ph type="body" sz="quarter" idx="24" hasCustomPrompt="1"/>
          </p:nvPr>
        </p:nvSpPr>
        <p:spPr>
          <a:xfrm>
            <a:off x="2819133" y="5421491"/>
            <a:ext cx="1601509" cy="261015"/>
          </a:xfrm>
          <a:prstGeom prst="rect">
            <a:avLst/>
          </a:prstGeom>
        </p:spPr>
        <p:txBody>
          <a:bodyPr tIns="36000" bIns="36000" anchor="ctr" anchorCtr="0">
            <a:noAutofit/>
          </a:bodyPr>
          <a:lstStyle>
            <a:lvl1pPr marL="838179" indent="-838179">
              <a:spcBef>
                <a:spcPts val="0"/>
              </a:spcBef>
              <a:buFont typeface="Arial" pitchFamily="34" charset="0"/>
              <a:buNone/>
              <a:defRPr sz="1867" b="0" baseline="0">
                <a:solidFill>
                  <a:schemeClr val="tx2">
                    <a:lumMod val="75000"/>
                  </a:schemeClr>
                </a:solidFill>
              </a:defRPr>
            </a:lvl1pPr>
            <a:lvl2pPr marL="609585" indent="0">
              <a:buNone/>
              <a:defRPr sz="1867" b="0"/>
            </a:lvl2pPr>
            <a:lvl3pPr marL="1219170" indent="0">
              <a:buNone/>
              <a:defRPr sz="1867" b="0"/>
            </a:lvl3pPr>
            <a:lvl4pPr marL="1828754" indent="0">
              <a:buNone/>
              <a:defRPr sz="1867" b="0"/>
            </a:lvl4pPr>
            <a:lvl5pPr marL="2438339" indent="0">
              <a:buNone/>
              <a:defRPr sz="1867" b="0"/>
            </a:lvl5pPr>
          </a:lstStyle>
          <a:p>
            <a:pPr lvl="0"/>
            <a:r>
              <a:rPr lang="de-DE" dirty="0"/>
              <a:t>XXX</a:t>
            </a:r>
          </a:p>
        </p:txBody>
      </p:sp>
      <p:pic>
        <p:nvPicPr>
          <p:cNvPr id="23" name="Grafik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82505" y="2680103"/>
            <a:ext cx="1262488" cy="1332303"/>
          </a:xfrm>
          <a:prstGeom prst="rect">
            <a:avLst/>
          </a:prstGeom>
        </p:spPr>
      </p:pic>
      <p:pic>
        <p:nvPicPr>
          <p:cNvPr id="26" name="Grafik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82505" y="5767865"/>
            <a:ext cx="1181920" cy="973596"/>
          </a:xfrm>
          <a:prstGeom prst="rect">
            <a:avLst/>
          </a:prstGeom>
        </p:spPr>
      </p:pic>
    </p:spTree>
    <p:extLst>
      <p:ext uri="{BB962C8B-B14F-4D97-AF65-F5344CB8AC3E}">
        <p14:creationId xmlns:p14="http://schemas.microsoft.com/office/powerpoint/2010/main" val="228878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CF6-995A-46E0-A53A-13CA82577E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2A552B24-A7C8-46E7-B027-0BDD7B8D5A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F711079E-9914-40C3-819D-42CC04CBAB3E}"/>
              </a:ext>
            </a:extLst>
          </p:cNvPr>
          <p:cNvSpPr>
            <a:spLocks noGrp="1"/>
          </p:cNvSpPr>
          <p:nvPr>
            <p:ph type="dt" sz="half" idx="10"/>
          </p:nvPr>
        </p:nvSpPr>
        <p:spPr/>
        <p:txBody>
          <a:bodyPr/>
          <a:lstStyle/>
          <a:p>
            <a:fld id="{8BE0F6CD-4626-44B1-8EE8-934EF5044D0D}" type="datetimeFigureOut">
              <a:rPr lang="LID4096" smtClean="0"/>
              <a:t>03/12/2025</a:t>
            </a:fld>
            <a:endParaRPr lang="LID4096"/>
          </a:p>
        </p:txBody>
      </p:sp>
      <p:sp>
        <p:nvSpPr>
          <p:cNvPr id="5" name="Footer Placeholder 4">
            <a:extLst>
              <a:ext uri="{FF2B5EF4-FFF2-40B4-BE49-F238E27FC236}">
                <a16:creationId xmlns:a16="http://schemas.microsoft.com/office/drawing/2014/main" id="{4C9F28B5-CCF8-4369-AA3E-2BC2578F19D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256802D-B8DF-47A9-AFE5-4DE75B97FD69}"/>
              </a:ext>
            </a:extLst>
          </p:cNvPr>
          <p:cNvSpPr>
            <a:spLocks noGrp="1"/>
          </p:cNvSpPr>
          <p:nvPr>
            <p:ph type="sldNum" sz="quarter" idx="12"/>
          </p:nvPr>
        </p:nvSpPr>
        <p:spPr/>
        <p:txBody>
          <a:bodyPr/>
          <a:lstStyle/>
          <a:p>
            <a:fld id="{8867C147-B1AD-498E-90E4-B84266D090E0}" type="slidenum">
              <a:rPr lang="LID4096" smtClean="0"/>
              <a:t>‹#›</a:t>
            </a:fld>
            <a:endParaRPr lang="LID4096"/>
          </a:p>
        </p:txBody>
      </p:sp>
    </p:spTree>
    <p:extLst>
      <p:ext uri="{BB962C8B-B14F-4D97-AF65-F5344CB8AC3E}">
        <p14:creationId xmlns:p14="http://schemas.microsoft.com/office/powerpoint/2010/main" val="1693632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tartseite Begrüßung">
    <p:bg>
      <p:bgPr>
        <a:solidFill>
          <a:schemeClr val="bg1"/>
        </a:solidFill>
        <a:effectLst/>
      </p:bgPr>
    </p:bg>
    <p:spTree>
      <p:nvGrpSpPr>
        <p:cNvPr id="1" name=""/>
        <p:cNvGrpSpPr/>
        <p:nvPr/>
      </p:nvGrpSpPr>
      <p:grpSpPr>
        <a:xfrm>
          <a:off x="0" y="0"/>
          <a:ext cx="0" cy="0"/>
          <a:chOff x="0" y="0"/>
          <a:chExt cx="0" cy="0"/>
        </a:xfrm>
      </p:grpSpPr>
      <p:sp>
        <p:nvSpPr>
          <p:cNvPr id="7" name="Bildplatzhalter 6"/>
          <p:cNvSpPr>
            <a:spLocks noGrp="1"/>
          </p:cNvSpPr>
          <p:nvPr>
            <p:ph type="pic" sz="quarter" idx="17" hasCustomPrompt="1"/>
          </p:nvPr>
        </p:nvSpPr>
        <p:spPr>
          <a:xfrm>
            <a:off x="0" y="0"/>
            <a:ext cx="12192000" cy="6858000"/>
          </a:xfrm>
          <a:prstGeom prst="rect">
            <a:avLst/>
          </a:prstGeom>
        </p:spPr>
        <p:txBody>
          <a:bodyPr/>
          <a:lstStyle>
            <a:lvl1pPr algn="ctr">
              <a:defRPr sz="1867" b="0">
                <a:solidFill>
                  <a:schemeClr val="tx2"/>
                </a:solidFill>
              </a:defRPr>
            </a:lvl1pPr>
          </a:lstStyle>
          <a:p>
            <a:r>
              <a:rPr lang="de-DE" dirty="0"/>
              <a:t>Hier Bild einfügen</a:t>
            </a:r>
          </a:p>
        </p:txBody>
      </p:sp>
      <p:pic>
        <p:nvPicPr>
          <p:cNvPr id="10" name="Grafik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2338" y="4682630"/>
            <a:ext cx="766173" cy="808543"/>
          </a:xfrm>
          <a:prstGeom prst="rect">
            <a:avLst/>
          </a:prstGeom>
        </p:spPr>
      </p:pic>
      <p:pic>
        <p:nvPicPr>
          <p:cNvPr id="11" name="Grafik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4243" y="5683896"/>
            <a:ext cx="748459" cy="613736"/>
          </a:xfrm>
          <a:prstGeom prst="rect">
            <a:avLst/>
          </a:prstGeom>
        </p:spPr>
      </p:pic>
    </p:spTree>
    <p:extLst>
      <p:ext uri="{BB962C8B-B14F-4D97-AF65-F5344CB8AC3E}">
        <p14:creationId xmlns:p14="http://schemas.microsoft.com/office/powerpoint/2010/main" val="1220006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halt_ohne Leibniz Logo">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4417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8" name="Textfeld 7"/>
          <p:cNvSpPr txBox="1"/>
          <p:nvPr/>
        </p:nvSpPr>
        <p:spPr>
          <a:xfrm>
            <a:off x="317502" y="6557229"/>
            <a:ext cx="4584700" cy="297454"/>
          </a:xfrm>
          <a:prstGeom prst="rect">
            <a:avLst/>
          </a:prstGeom>
          <a:noFill/>
        </p:spPr>
        <p:txBody>
          <a:bodyPr wrap="square" rtlCol="0">
            <a:spAutoFit/>
          </a:bodyPr>
          <a:lstStyle/>
          <a:p>
            <a:r>
              <a:rPr lang="de-DE" sz="1333" dirty="0">
                <a:solidFill>
                  <a:srgbClr val="E40F13"/>
                </a:solidFill>
              </a:rPr>
              <a:t>www.ihp-microelectronics.com  </a:t>
            </a:r>
            <a:r>
              <a:rPr lang="de-DE" sz="1333" dirty="0"/>
              <a:t>  ©</a:t>
            </a:r>
            <a:r>
              <a:rPr lang="de-DE" sz="1333" baseline="0" dirty="0"/>
              <a:t> - All </a:t>
            </a:r>
            <a:r>
              <a:rPr lang="de-DE" sz="1333" baseline="0" dirty="0" err="1"/>
              <a:t>rights</a:t>
            </a:r>
            <a:r>
              <a:rPr lang="de-DE" sz="1333" baseline="0" dirty="0"/>
              <a:t> </a:t>
            </a:r>
            <a:r>
              <a:rPr lang="de-DE" sz="1333" baseline="0" dirty="0" err="1"/>
              <a:t>reserved</a:t>
            </a:r>
            <a:endParaRPr lang="de-DE" sz="1333" dirty="0"/>
          </a:p>
        </p:txBody>
      </p:sp>
      <p:pic>
        <p:nvPicPr>
          <p:cNvPr id="11" name="Grafik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17033" y="131112"/>
            <a:ext cx="668624" cy="705600"/>
          </a:xfrm>
          <a:prstGeom prst="rect">
            <a:avLst/>
          </a:prstGeom>
        </p:spPr>
      </p:pic>
      <p:cxnSp>
        <p:nvCxnSpPr>
          <p:cNvPr id="6" name="Gerade Verbindung 5"/>
          <p:cNvCxnSpPr/>
          <p:nvPr/>
        </p:nvCxnSpPr>
        <p:spPr>
          <a:xfrm>
            <a:off x="330200" y="825793"/>
            <a:ext cx="10236200" cy="10921"/>
          </a:xfrm>
          <a:prstGeom prst="line">
            <a:avLst/>
          </a:prstGeom>
          <a:ln w="15875" cmpd="sng">
            <a:solidFill>
              <a:srgbClr val="6D7072"/>
            </a:solidFill>
            <a:prstDash val="sysDot"/>
          </a:ln>
        </p:spPr>
        <p:style>
          <a:lnRef idx="1">
            <a:schemeClr val="accent1"/>
          </a:lnRef>
          <a:fillRef idx="0">
            <a:schemeClr val="accent1"/>
          </a:fillRef>
          <a:effectRef idx="0">
            <a:schemeClr val="accent1"/>
          </a:effectRef>
          <a:fontRef idx="minor">
            <a:schemeClr val="tx1"/>
          </a:fontRef>
        </p:style>
      </p:cxnSp>
      <p:sp>
        <p:nvSpPr>
          <p:cNvPr id="24" name="Titelplatzhalter 23"/>
          <p:cNvSpPr>
            <a:spLocks noGrp="1"/>
          </p:cNvSpPr>
          <p:nvPr>
            <p:ph type="title"/>
          </p:nvPr>
        </p:nvSpPr>
        <p:spPr>
          <a:xfrm>
            <a:off x="313176" y="201449"/>
            <a:ext cx="10316305" cy="683759"/>
          </a:xfrm>
          <a:prstGeom prst="rect">
            <a:avLst/>
          </a:prstGeom>
        </p:spPr>
        <p:txBody>
          <a:bodyPr vert="horz" lIns="91440" tIns="45720" rIns="91440" bIns="45720" rtlCol="0" anchor="b" anchorCtr="0">
            <a:normAutofit/>
          </a:bodyPr>
          <a:lstStyle/>
          <a:p>
            <a:r>
              <a:rPr lang="de-DE" dirty="0"/>
              <a:t>Titelmasterformat durch Klicken bearbeiten</a:t>
            </a:r>
          </a:p>
        </p:txBody>
      </p:sp>
      <p:cxnSp>
        <p:nvCxnSpPr>
          <p:cNvPr id="13" name="Gerade Verbindung 12"/>
          <p:cNvCxnSpPr/>
          <p:nvPr/>
        </p:nvCxnSpPr>
        <p:spPr>
          <a:xfrm>
            <a:off x="2686056" y="6660523"/>
            <a:ext cx="0" cy="1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idx="1"/>
          </p:nvPr>
        </p:nvSpPr>
        <p:spPr>
          <a:xfrm>
            <a:off x="312000" y="1045029"/>
            <a:ext cx="11539200" cy="5400000"/>
          </a:xfrm>
          <a:prstGeom prst="rect">
            <a:avLst/>
          </a:prstGeom>
        </p:spPr>
        <p:txBody>
          <a:bodyPr vert="horz" lIns="91440" tIns="45720" rIns="91440" bIns="45720" rtlCol="0">
            <a:normAutofit/>
          </a:bodyPr>
          <a:lstStyle/>
          <a:p>
            <a:pPr lvl="0"/>
            <a:endParaRPr lang="de-DE" dirty="0"/>
          </a:p>
        </p:txBody>
      </p:sp>
      <p:cxnSp>
        <p:nvCxnSpPr>
          <p:cNvPr id="15" name="Gerade Verbindung 14"/>
          <p:cNvCxnSpPr/>
          <p:nvPr/>
        </p:nvCxnSpPr>
        <p:spPr>
          <a:xfrm>
            <a:off x="4762507" y="6660523"/>
            <a:ext cx="0" cy="1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Datumsplatzhalter 3"/>
          <p:cNvSpPr>
            <a:spLocks noGrp="1"/>
          </p:cNvSpPr>
          <p:nvPr>
            <p:ph type="dt" sz="half" idx="2"/>
          </p:nvPr>
        </p:nvSpPr>
        <p:spPr>
          <a:xfrm>
            <a:off x="8880000" y="6564761"/>
            <a:ext cx="1680000" cy="240200"/>
          </a:xfrm>
          <a:prstGeom prst="rect">
            <a:avLst/>
          </a:prstGeom>
        </p:spPr>
        <p:txBody>
          <a:bodyPr/>
          <a:lstStyle>
            <a:lvl1pPr>
              <a:defRPr sz="1333" b="0">
                <a:solidFill>
                  <a:schemeClr val="tx1"/>
                </a:solidFill>
              </a:defRPr>
            </a:lvl1pPr>
          </a:lstStyle>
          <a:p>
            <a:fld id="{8BE0F6CD-4626-44B1-8EE8-934EF5044D0D}" type="datetimeFigureOut">
              <a:rPr lang="LID4096" smtClean="0"/>
              <a:t>03/12/2025</a:t>
            </a:fld>
            <a:endParaRPr lang="LID4096"/>
          </a:p>
        </p:txBody>
      </p:sp>
      <p:sp>
        <p:nvSpPr>
          <p:cNvPr id="19" name="Foliennummernplatzhalter 5"/>
          <p:cNvSpPr>
            <a:spLocks noGrp="1"/>
          </p:cNvSpPr>
          <p:nvPr>
            <p:ph type="sldNum" sz="quarter" idx="4"/>
          </p:nvPr>
        </p:nvSpPr>
        <p:spPr>
          <a:xfrm>
            <a:off x="10588393" y="6564762"/>
            <a:ext cx="685867" cy="227500"/>
          </a:xfrm>
          <a:prstGeom prst="rect">
            <a:avLst/>
          </a:prstGeom>
        </p:spPr>
        <p:txBody>
          <a:bodyPr/>
          <a:lstStyle>
            <a:lvl1pPr>
              <a:defRPr sz="1333" b="0">
                <a:solidFill>
                  <a:srgbClr val="E40F13"/>
                </a:solidFill>
              </a:defRPr>
            </a:lvl1pPr>
          </a:lstStyle>
          <a:p>
            <a:fld id="{8867C147-B1AD-498E-90E4-B84266D090E0}" type="slidenum">
              <a:rPr lang="LID4096" smtClean="0"/>
              <a:t>‹#›</a:t>
            </a:fld>
            <a:endParaRPr lang="LID4096"/>
          </a:p>
        </p:txBody>
      </p:sp>
      <p:sp>
        <p:nvSpPr>
          <p:cNvPr id="20" name="Fußzeilenplatzhalter 4"/>
          <p:cNvSpPr>
            <a:spLocks noGrp="1"/>
          </p:cNvSpPr>
          <p:nvPr>
            <p:ph type="ftr" sz="quarter" idx="3"/>
          </p:nvPr>
        </p:nvSpPr>
        <p:spPr>
          <a:xfrm>
            <a:off x="4764700" y="6576765"/>
            <a:ext cx="4080000" cy="240000"/>
          </a:xfrm>
          <a:prstGeom prst="rect">
            <a:avLst/>
          </a:prstGeom>
        </p:spPr>
        <p:txBody>
          <a:bodyPr/>
          <a:lstStyle>
            <a:lvl1pPr>
              <a:defRPr sz="1333" b="0">
                <a:solidFill>
                  <a:srgbClr val="E40F13"/>
                </a:solidFill>
                <a:latin typeface="+mn-lt"/>
              </a:defRPr>
            </a:lvl1pPr>
          </a:lstStyle>
          <a:p>
            <a:endParaRPr lang="LID4096"/>
          </a:p>
        </p:txBody>
      </p:sp>
    </p:spTree>
    <p:extLst>
      <p:ext uri="{BB962C8B-B14F-4D97-AF65-F5344CB8AC3E}">
        <p14:creationId xmlns:p14="http://schemas.microsoft.com/office/powerpoint/2010/main" val="23653976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1219170" rtl="0" eaLnBrk="1" latinLnBrk="0" hangingPunct="1">
        <a:spcBef>
          <a:spcPct val="0"/>
        </a:spcBef>
        <a:buNone/>
        <a:defRPr sz="3200" b="1" i="0" u="none" kern="1200">
          <a:solidFill>
            <a:schemeClr val="accent1"/>
          </a:solidFill>
          <a:latin typeface="+mj-lt"/>
          <a:ea typeface="+mj-ea"/>
          <a:cs typeface="+mj-cs"/>
        </a:defRPr>
      </a:lvl1pPr>
    </p:titleStyle>
    <p:bodyStyle>
      <a:lvl1pPr marL="0" indent="0" algn="l" defTabSz="1219170" rtl="0" eaLnBrk="1" latinLnBrk="0" hangingPunct="1">
        <a:spcBef>
          <a:spcPts val="800"/>
        </a:spcBef>
        <a:spcAft>
          <a:spcPts val="0"/>
        </a:spcAft>
        <a:buFontTx/>
        <a:buNone/>
        <a:defRPr sz="2400" b="0" kern="1200">
          <a:solidFill>
            <a:schemeClr val="accent1"/>
          </a:solidFill>
          <a:latin typeface="+mj-lt"/>
          <a:ea typeface="+mn-ea"/>
          <a:cs typeface="+mn-cs"/>
        </a:defRPr>
      </a:lvl1pPr>
      <a:lvl2pPr marL="361942" indent="-361942" algn="l" defTabSz="1219170" rtl="0" eaLnBrk="1" latinLnBrk="0" hangingPunct="1">
        <a:spcBef>
          <a:spcPct val="20000"/>
        </a:spcBef>
        <a:buClr>
          <a:schemeClr val="accent1"/>
        </a:buClr>
        <a:buSzPct val="90000"/>
        <a:buFont typeface="Wingdings" panose="05000000000000000000" pitchFamily="2" charset="2"/>
        <a:buChar char=""/>
        <a:defRPr lang="de-DE" sz="2400" kern="1200" dirty="0" smtClean="0">
          <a:solidFill>
            <a:schemeClr val="tx2">
              <a:lumMod val="75000"/>
            </a:schemeClr>
          </a:solidFill>
          <a:latin typeface="+mn-lt"/>
          <a:ea typeface="+mn-ea"/>
          <a:cs typeface="+mn-cs"/>
        </a:defRPr>
      </a:lvl2pPr>
      <a:lvl3pPr marL="721766" indent="-361942" algn="l" defTabSz="1219170" rtl="0" eaLnBrk="1" latinLnBrk="0" hangingPunct="1">
        <a:spcBef>
          <a:spcPct val="20000"/>
        </a:spcBef>
        <a:buClr>
          <a:schemeClr val="accent3"/>
        </a:buClr>
        <a:buSzPct val="90000"/>
        <a:buFont typeface="Wingdings" panose="05000000000000000000" pitchFamily="2" charset="2"/>
        <a:buChar char=""/>
        <a:defRPr lang="de-DE" sz="2133" kern="1200" dirty="0" smtClean="0">
          <a:solidFill>
            <a:schemeClr val="tx2">
              <a:lumMod val="75000"/>
            </a:schemeClr>
          </a:solidFill>
          <a:latin typeface="+mn-lt"/>
          <a:ea typeface="+mn-ea"/>
          <a:cs typeface="+mn-cs"/>
        </a:defRPr>
      </a:lvl3pPr>
      <a:lvl4pPr marL="1073124" indent="-351358" algn="l" defTabSz="1219170" rtl="0" eaLnBrk="1" latinLnBrk="0" hangingPunct="1">
        <a:spcBef>
          <a:spcPct val="20000"/>
        </a:spcBef>
        <a:buClr>
          <a:schemeClr val="accent4"/>
        </a:buClr>
        <a:buSzPct val="90000"/>
        <a:buFont typeface="Wingdings" panose="05000000000000000000" pitchFamily="2" charset="2"/>
        <a:buChar char=""/>
        <a:defRPr lang="de-DE" sz="1867" kern="1200" dirty="0" smtClean="0">
          <a:solidFill>
            <a:schemeClr val="tx2">
              <a:lumMod val="75000"/>
            </a:schemeClr>
          </a:solidFill>
          <a:latin typeface="+mn-lt"/>
          <a:ea typeface="+mn-ea"/>
          <a:cs typeface="+mn-cs"/>
        </a:defRPr>
      </a:lvl4pPr>
      <a:lvl5pPr marL="1432948" indent="-359824" algn="l" defTabSz="1219170" rtl="0" eaLnBrk="1" latinLnBrk="0" hangingPunct="1">
        <a:spcBef>
          <a:spcPct val="20000"/>
        </a:spcBef>
        <a:buClr>
          <a:schemeClr val="accent5"/>
        </a:buClr>
        <a:buFont typeface="Wingdings" panose="05000000000000000000" pitchFamily="2" charset="2"/>
        <a:buChar char="n"/>
        <a:defRPr lang="de-DE" sz="1600" kern="1200" dirty="0">
          <a:solidFill>
            <a:schemeClr val="tx2">
              <a:lumMod val="75000"/>
            </a:schemeClr>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Grafik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32338" y="4682630"/>
            <a:ext cx="766173" cy="808543"/>
          </a:xfrm>
          <a:prstGeom prst="rect">
            <a:avLst/>
          </a:prstGeom>
        </p:spPr>
      </p:pic>
      <p:pic>
        <p:nvPicPr>
          <p:cNvPr id="3" name="Grafik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94243" y="5683896"/>
            <a:ext cx="748459" cy="613736"/>
          </a:xfrm>
          <a:prstGeom prst="rect">
            <a:avLst/>
          </a:prstGeom>
        </p:spPr>
      </p:pic>
    </p:spTree>
    <p:extLst>
      <p:ext uri="{BB962C8B-B14F-4D97-AF65-F5344CB8AC3E}">
        <p14:creationId xmlns:p14="http://schemas.microsoft.com/office/powerpoint/2010/main" val="1402108387"/>
      </p:ext>
    </p:extLst>
  </p:cSld>
  <p:clrMap bg1="lt1" tx1="dk1" bg2="lt2" tx2="dk2" accent1="accent1" accent2="accent2" accent3="accent3" accent4="accent4" accent5="accent5" accent6="accent6" hlink="hlink" folHlink="folHlink"/>
  <p:sldLayoutIdLst>
    <p:sldLayoutId id="2147483667" r:id="rId1"/>
    <p:sldLayoutId id="2147483668" r:id="rId2"/>
  </p:sldLayoutIdLst>
  <p:hf hdr="0"/>
  <p:txStyles>
    <p:titleStyle>
      <a:lvl1pPr algn="l" defTabSz="1219170" rtl="0" eaLnBrk="1" latinLnBrk="0" hangingPunct="1">
        <a:spcBef>
          <a:spcPct val="0"/>
        </a:spcBef>
        <a:buNone/>
        <a:defRPr sz="3200" b="1" kern="1200">
          <a:solidFill>
            <a:schemeClr val="accent1"/>
          </a:solidFill>
          <a:latin typeface="+mj-lt"/>
          <a:ea typeface="+mj-ea"/>
          <a:cs typeface="+mj-cs"/>
        </a:defRPr>
      </a:lvl1pPr>
    </p:titleStyle>
    <p:bodyStyle>
      <a:lvl1pPr marL="0" indent="0" algn="l" defTabSz="1219170" rtl="0" eaLnBrk="1" latinLnBrk="0" hangingPunct="1">
        <a:spcBef>
          <a:spcPts val="800"/>
        </a:spcBef>
        <a:spcAft>
          <a:spcPts val="0"/>
        </a:spcAft>
        <a:buFontTx/>
        <a:buNone/>
        <a:defRPr sz="2400" b="0" kern="1200">
          <a:solidFill>
            <a:schemeClr val="accent1"/>
          </a:solidFill>
          <a:latin typeface="+mj-lt"/>
          <a:ea typeface="+mn-ea"/>
          <a:cs typeface="+mn-cs"/>
        </a:defRPr>
      </a:lvl1pPr>
      <a:lvl2pPr marL="361942" indent="-361942" algn="l" defTabSz="1219170" rtl="0" eaLnBrk="1" latinLnBrk="0" hangingPunct="1">
        <a:spcBef>
          <a:spcPct val="20000"/>
        </a:spcBef>
        <a:buClr>
          <a:schemeClr val="accent1"/>
        </a:buClr>
        <a:buSzPct val="90000"/>
        <a:buFont typeface="Wingdings" panose="05000000000000000000" pitchFamily="2" charset="2"/>
        <a:buChar char=""/>
        <a:defRPr lang="de-DE" sz="2400" kern="1200" dirty="0" smtClean="0">
          <a:solidFill>
            <a:schemeClr val="tx2">
              <a:lumMod val="75000"/>
            </a:schemeClr>
          </a:solidFill>
          <a:latin typeface="+mn-lt"/>
          <a:ea typeface="+mn-ea"/>
          <a:cs typeface="+mn-cs"/>
        </a:defRPr>
      </a:lvl2pPr>
      <a:lvl3pPr marL="721766" indent="-361942" algn="l" defTabSz="1219170" rtl="0" eaLnBrk="1" latinLnBrk="0" hangingPunct="1">
        <a:spcBef>
          <a:spcPct val="20000"/>
        </a:spcBef>
        <a:buClr>
          <a:schemeClr val="accent3"/>
        </a:buClr>
        <a:buSzPct val="90000"/>
        <a:buFont typeface="Wingdings" panose="05000000000000000000" pitchFamily="2" charset="2"/>
        <a:buChar char=""/>
        <a:defRPr lang="de-DE" sz="2133" kern="1200" dirty="0" smtClean="0">
          <a:solidFill>
            <a:schemeClr val="tx2">
              <a:lumMod val="75000"/>
            </a:schemeClr>
          </a:solidFill>
          <a:latin typeface="+mn-lt"/>
          <a:ea typeface="+mn-ea"/>
          <a:cs typeface="+mn-cs"/>
        </a:defRPr>
      </a:lvl3pPr>
      <a:lvl4pPr marL="1073124" indent="-351358" algn="l" defTabSz="1219170" rtl="0" eaLnBrk="1" latinLnBrk="0" hangingPunct="1">
        <a:spcBef>
          <a:spcPct val="20000"/>
        </a:spcBef>
        <a:buClr>
          <a:schemeClr val="accent4"/>
        </a:buClr>
        <a:buSzPct val="90000"/>
        <a:buFont typeface="Wingdings" panose="05000000000000000000" pitchFamily="2" charset="2"/>
        <a:buChar char=""/>
        <a:defRPr lang="de-DE" sz="1867" kern="1200" dirty="0" smtClean="0">
          <a:solidFill>
            <a:schemeClr val="tx2">
              <a:lumMod val="75000"/>
            </a:schemeClr>
          </a:solidFill>
          <a:latin typeface="+mn-lt"/>
          <a:ea typeface="+mn-ea"/>
          <a:cs typeface="+mn-cs"/>
        </a:defRPr>
      </a:lvl4pPr>
      <a:lvl5pPr marL="1432948" indent="-359824" algn="l" defTabSz="1219170" rtl="0" eaLnBrk="1" latinLnBrk="0" hangingPunct="1">
        <a:spcBef>
          <a:spcPct val="20000"/>
        </a:spcBef>
        <a:buClr>
          <a:schemeClr val="accent5"/>
        </a:buClr>
        <a:buFont typeface="Wingdings" panose="05000000000000000000" pitchFamily="2" charset="2"/>
        <a:buChar char="n"/>
        <a:defRPr lang="de-DE" sz="1600" kern="1200" dirty="0">
          <a:solidFill>
            <a:schemeClr val="tx2">
              <a:lumMod val="75000"/>
            </a:schemeClr>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03B9B4-8305-47A6-A975-6910919DA318}"/>
              </a:ext>
            </a:extLst>
          </p:cNvPr>
          <p:cNvSpPr txBox="1"/>
          <p:nvPr/>
        </p:nvSpPr>
        <p:spPr>
          <a:xfrm>
            <a:off x="355600" y="454594"/>
            <a:ext cx="6502400" cy="369332"/>
          </a:xfrm>
          <a:prstGeom prst="rect">
            <a:avLst/>
          </a:prstGeom>
          <a:noFill/>
        </p:spPr>
        <p:txBody>
          <a:bodyPr wrap="square" rtlCol="0">
            <a:spAutoFit/>
          </a:bodyPr>
          <a:lstStyle/>
          <a:p>
            <a:r>
              <a:rPr lang="en-US" b="1" dirty="0">
                <a:solidFill>
                  <a:schemeClr val="accent1"/>
                </a:solidFill>
              </a:rPr>
              <a:t>Transmitter Block Design </a:t>
            </a:r>
            <a:endParaRPr lang="LID4096" b="1" dirty="0">
              <a:solidFill>
                <a:schemeClr val="accent1"/>
              </a:solidFill>
            </a:endParaRPr>
          </a:p>
        </p:txBody>
      </p:sp>
      <p:pic>
        <p:nvPicPr>
          <p:cNvPr id="6" name="Picture 5">
            <a:extLst>
              <a:ext uri="{FF2B5EF4-FFF2-40B4-BE49-F238E27FC236}">
                <a16:creationId xmlns:a16="http://schemas.microsoft.com/office/drawing/2014/main" id="{7DDD2738-BC2B-41D8-BF6E-DDF83DDA3820}"/>
              </a:ext>
            </a:extLst>
          </p:cNvPr>
          <p:cNvPicPr>
            <a:picLocks noChangeAspect="1"/>
          </p:cNvPicPr>
          <p:nvPr/>
        </p:nvPicPr>
        <p:blipFill>
          <a:blip r:embed="rId2"/>
          <a:stretch>
            <a:fillRect/>
          </a:stretch>
        </p:blipFill>
        <p:spPr>
          <a:xfrm>
            <a:off x="208150" y="1456266"/>
            <a:ext cx="11695983" cy="4015207"/>
          </a:xfrm>
          <a:prstGeom prst="rect">
            <a:avLst/>
          </a:prstGeom>
        </p:spPr>
      </p:pic>
    </p:spTree>
    <p:extLst>
      <p:ext uri="{BB962C8B-B14F-4D97-AF65-F5344CB8AC3E}">
        <p14:creationId xmlns:p14="http://schemas.microsoft.com/office/powerpoint/2010/main" val="138300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998FD4-0CCE-47A2-A592-D3776F7994C0}"/>
              </a:ext>
            </a:extLst>
          </p:cNvPr>
          <p:cNvSpPr txBox="1"/>
          <p:nvPr/>
        </p:nvSpPr>
        <p:spPr>
          <a:xfrm>
            <a:off x="347134" y="430742"/>
            <a:ext cx="4826000" cy="369332"/>
          </a:xfrm>
          <a:prstGeom prst="rect">
            <a:avLst/>
          </a:prstGeom>
          <a:noFill/>
        </p:spPr>
        <p:txBody>
          <a:bodyPr wrap="square" rtlCol="0">
            <a:spAutoFit/>
          </a:bodyPr>
          <a:lstStyle/>
          <a:p>
            <a:r>
              <a:rPr lang="en-US" b="1" dirty="0">
                <a:solidFill>
                  <a:schemeClr val="accent1"/>
                </a:solidFill>
              </a:rPr>
              <a:t>Multi-rate filter : VHDL code </a:t>
            </a:r>
            <a:endParaRPr lang="LID4096" b="1" dirty="0">
              <a:solidFill>
                <a:schemeClr val="accent1"/>
              </a:solidFill>
            </a:endParaRPr>
          </a:p>
        </p:txBody>
      </p:sp>
      <p:pic>
        <p:nvPicPr>
          <p:cNvPr id="6" name="Picture 5">
            <a:extLst>
              <a:ext uri="{FF2B5EF4-FFF2-40B4-BE49-F238E27FC236}">
                <a16:creationId xmlns:a16="http://schemas.microsoft.com/office/drawing/2014/main" id="{85048FCB-ACE6-456C-9218-2D8C5B9F9A28}"/>
              </a:ext>
            </a:extLst>
          </p:cNvPr>
          <p:cNvPicPr>
            <a:picLocks noChangeAspect="1"/>
          </p:cNvPicPr>
          <p:nvPr/>
        </p:nvPicPr>
        <p:blipFill>
          <a:blip r:embed="rId2"/>
          <a:stretch>
            <a:fillRect/>
          </a:stretch>
        </p:blipFill>
        <p:spPr>
          <a:xfrm>
            <a:off x="347134" y="1007532"/>
            <a:ext cx="7589801" cy="5291667"/>
          </a:xfrm>
          <a:prstGeom prst="rect">
            <a:avLst/>
          </a:prstGeom>
        </p:spPr>
      </p:pic>
    </p:spTree>
    <p:extLst>
      <p:ext uri="{BB962C8B-B14F-4D97-AF65-F5344CB8AC3E}">
        <p14:creationId xmlns:p14="http://schemas.microsoft.com/office/powerpoint/2010/main" val="1657793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DA9894-2705-433E-86B8-FBDCA525346A}"/>
              </a:ext>
            </a:extLst>
          </p:cNvPr>
          <p:cNvSpPr txBox="1"/>
          <p:nvPr/>
        </p:nvSpPr>
        <p:spPr>
          <a:xfrm>
            <a:off x="389467" y="383828"/>
            <a:ext cx="5410200" cy="461665"/>
          </a:xfrm>
          <a:prstGeom prst="rect">
            <a:avLst/>
          </a:prstGeom>
          <a:noFill/>
        </p:spPr>
        <p:txBody>
          <a:bodyPr wrap="square" rtlCol="0">
            <a:spAutoFit/>
          </a:bodyPr>
          <a:lstStyle/>
          <a:p>
            <a:r>
              <a:rPr lang="en-US" sz="2400" b="1" dirty="0">
                <a:solidFill>
                  <a:schemeClr val="accent1"/>
                </a:solidFill>
              </a:rPr>
              <a:t>Scrambler</a:t>
            </a:r>
            <a:endParaRPr lang="LID4096" sz="2400" b="1" dirty="0">
              <a:solidFill>
                <a:schemeClr val="accent1"/>
              </a:solidFill>
            </a:endParaRPr>
          </a:p>
        </p:txBody>
      </p:sp>
      <p:sp>
        <p:nvSpPr>
          <p:cNvPr id="5" name="TextBox 4">
            <a:extLst>
              <a:ext uri="{FF2B5EF4-FFF2-40B4-BE49-F238E27FC236}">
                <a16:creationId xmlns:a16="http://schemas.microsoft.com/office/drawing/2014/main" id="{15B22099-8355-4782-9467-4E569F28B654}"/>
              </a:ext>
            </a:extLst>
          </p:cNvPr>
          <p:cNvSpPr txBox="1"/>
          <p:nvPr/>
        </p:nvSpPr>
        <p:spPr>
          <a:xfrm>
            <a:off x="377434" y="3616208"/>
            <a:ext cx="11253091"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accent1"/>
                </a:solidFill>
              </a:rPr>
              <a:t>The scrambler is implemented using a Linear Feedback Shift Register (LFSR) that integrates a PRBS-31 (Pseudo-Random Binary Sequence of length 31 ), it is used for randomizing data to ensure that the transmitted data has desirable properties, such as reducing long sequences of zeros which can cause synchronization issues in receivers.</a:t>
            </a:r>
          </a:p>
          <a:p>
            <a:pPr marL="285750" indent="-285750">
              <a:buFont typeface="Wingdings" panose="05000000000000000000" pitchFamily="2" charset="2"/>
              <a:buChar char="Ø"/>
            </a:pPr>
            <a:endParaRPr lang="en-US" dirty="0">
              <a:solidFill>
                <a:schemeClr val="accent1"/>
              </a:solidFill>
            </a:endParaRPr>
          </a:p>
          <a:p>
            <a:pPr marL="285750" indent="-285750">
              <a:buFont typeface="Wingdings" panose="05000000000000000000" pitchFamily="2" charset="2"/>
              <a:buChar char="Ø"/>
            </a:pPr>
            <a:r>
              <a:rPr lang="en-US" dirty="0">
                <a:solidFill>
                  <a:schemeClr val="accent1"/>
                </a:solidFill>
              </a:rPr>
              <a:t>    The LFSR uses a specific primitive polynomial to ensure maximum sequence length. For this design, the selected polynomial is:   x^31+ x^28 + 1 </a:t>
            </a:r>
          </a:p>
          <a:p>
            <a:pPr marL="285750" indent="-285750">
              <a:buFont typeface="Wingdings" panose="05000000000000000000" pitchFamily="2" charset="2"/>
              <a:buChar char="Ø"/>
            </a:pPr>
            <a:endParaRPr lang="en-US" dirty="0">
              <a:solidFill>
                <a:schemeClr val="accent1"/>
              </a:solidFill>
            </a:endParaRPr>
          </a:p>
        </p:txBody>
      </p:sp>
      <p:pic>
        <p:nvPicPr>
          <p:cNvPr id="6" name="Picture 5">
            <a:extLst>
              <a:ext uri="{FF2B5EF4-FFF2-40B4-BE49-F238E27FC236}">
                <a16:creationId xmlns:a16="http://schemas.microsoft.com/office/drawing/2014/main" id="{D7B139B2-C0CB-474A-857F-25C25C201454}"/>
              </a:ext>
            </a:extLst>
          </p:cNvPr>
          <p:cNvPicPr>
            <a:picLocks noChangeAspect="1"/>
          </p:cNvPicPr>
          <p:nvPr/>
        </p:nvPicPr>
        <p:blipFill>
          <a:blip r:embed="rId2"/>
          <a:stretch>
            <a:fillRect/>
          </a:stretch>
        </p:blipFill>
        <p:spPr>
          <a:xfrm>
            <a:off x="4116117" y="1203157"/>
            <a:ext cx="3427885" cy="2413051"/>
          </a:xfrm>
          <a:prstGeom prst="rect">
            <a:avLst/>
          </a:prstGeom>
        </p:spPr>
      </p:pic>
    </p:spTree>
    <p:extLst>
      <p:ext uri="{BB962C8B-B14F-4D97-AF65-F5344CB8AC3E}">
        <p14:creationId xmlns:p14="http://schemas.microsoft.com/office/powerpoint/2010/main" val="2899781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92AD25-FE9B-4753-B7A2-B4F3FFDA84FC}"/>
              </a:ext>
            </a:extLst>
          </p:cNvPr>
          <p:cNvSpPr txBox="1"/>
          <p:nvPr/>
        </p:nvSpPr>
        <p:spPr>
          <a:xfrm>
            <a:off x="440267" y="410105"/>
            <a:ext cx="6536266" cy="461665"/>
          </a:xfrm>
          <a:prstGeom prst="rect">
            <a:avLst/>
          </a:prstGeom>
          <a:noFill/>
        </p:spPr>
        <p:txBody>
          <a:bodyPr wrap="square" rtlCol="0">
            <a:spAutoFit/>
          </a:bodyPr>
          <a:lstStyle/>
          <a:p>
            <a:r>
              <a:rPr lang="en-US" sz="2400" b="1" dirty="0">
                <a:solidFill>
                  <a:schemeClr val="accent1"/>
                </a:solidFill>
              </a:rPr>
              <a:t>Encoder</a:t>
            </a:r>
            <a:endParaRPr lang="LID4096" b="1" dirty="0">
              <a:solidFill>
                <a:schemeClr val="accent1"/>
              </a:solidFill>
            </a:endParaRPr>
          </a:p>
        </p:txBody>
      </p:sp>
      <p:sp>
        <p:nvSpPr>
          <p:cNvPr id="7" name="TextBox 6">
            <a:extLst>
              <a:ext uri="{FF2B5EF4-FFF2-40B4-BE49-F238E27FC236}">
                <a16:creationId xmlns:a16="http://schemas.microsoft.com/office/drawing/2014/main" id="{06559B1F-23AD-4FAD-8B47-BE1B6401B624}"/>
              </a:ext>
            </a:extLst>
          </p:cNvPr>
          <p:cNvSpPr txBox="1"/>
          <p:nvPr/>
        </p:nvSpPr>
        <p:spPr>
          <a:xfrm>
            <a:off x="440267" y="1387196"/>
            <a:ext cx="10933586" cy="347787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chemeClr val="accent1"/>
                </a:solidFill>
              </a:rPr>
              <a:t>The Encoder block IP, implements the Forward Error Correction (FEC)  process which enhances the reliability of the transmitted data over the channel adding redundancy to the transmitted data.</a:t>
            </a:r>
          </a:p>
          <a:p>
            <a:pPr marL="285750" indent="-285750">
              <a:buFont typeface="Wingdings" panose="05000000000000000000" pitchFamily="2" charset="2"/>
              <a:buChar char="Ø"/>
            </a:pPr>
            <a:endParaRPr lang="en-US" sz="2000" dirty="0">
              <a:solidFill>
                <a:schemeClr val="accent1"/>
              </a:solidFill>
            </a:endParaRPr>
          </a:p>
          <a:p>
            <a:pPr marL="285750" indent="-285750">
              <a:buFont typeface="Wingdings" panose="05000000000000000000" pitchFamily="2" charset="2"/>
              <a:buChar char="Ø"/>
            </a:pPr>
            <a:endParaRPr lang="en-US" sz="2000" dirty="0">
              <a:solidFill>
                <a:schemeClr val="accent1"/>
              </a:solidFill>
            </a:endParaRPr>
          </a:p>
          <a:p>
            <a:pPr marL="285750" indent="-285750">
              <a:buFont typeface="Wingdings" panose="05000000000000000000" pitchFamily="2" charset="2"/>
              <a:buChar char="Ø"/>
            </a:pPr>
            <a:r>
              <a:rPr lang="en-US" sz="2000" dirty="0">
                <a:solidFill>
                  <a:schemeClr val="accent1"/>
                </a:solidFill>
              </a:rPr>
              <a:t> The chosen encoding technique is a type of block code, specifically LDPC (Low-Density Parity-Check) encoding, which is implemented with  802.11 (</a:t>
            </a:r>
            <a:r>
              <a:rPr lang="en-US" sz="2000" dirty="0" err="1">
                <a:solidFill>
                  <a:schemeClr val="accent1"/>
                </a:solidFill>
              </a:rPr>
              <a:t>WiFi</a:t>
            </a:r>
            <a:r>
              <a:rPr lang="en-US" sz="2000" dirty="0">
                <a:solidFill>
                  <a:schemeClr val="accent1"/>
                </a:solidFill>
              </a:rPr>
              <a:t>) standard.</a:t>
            </a:r>
          </a:p>
          <a:p>
            <a:pPr marL="285750" indent="-285750">
              <a:buFont typeface="Wingdings" panose="05000000000000000000" pitchFamily="2" charset="2"/>
              <a:buChar char="Ø"/>
            </a:pPr>
            <a:endParaRPr lang="en-US" sz="2000" dirty="0">
              <a:solidFill>
                <a:schemeClr val="accent1"/>
              </a:solidFill>
            </a:endParaRPr>
          </a:p>
          <a:p>
            <a:pPr marL="285750" indent="-285750">
              <a:buFont typeface="Wingdings" panose="05000000000000000000" pitchFamily="2" charset="2"/>
              <a:buChar char="Ø"/>
            </a:pPr>
            <a:endParaRPr lang="en-US" sz="2000" dirty="0">
              <a:solidFill>
                <a:schemeClr val="accent1"/>
              </a:solidFill>
            </a:endParaRPr>
          </a:p>
          <a:p>
            <a:endParaRPr lang="en-US" sz="2000" dirty="0">
              <a:solidFill>
                <a:schemeClr val="accent1"/>
              </a:solidFill>
            </a:endParaRPr>
          </a:p>
          <a:p>
            <a:pPr marL="285750" indent="-285750">
              <a:buFont typeface="Wingdings" panose="05000000000000000000" pitchFamily="2" charset="2"/>
              <a:buChar char="Ø"/>
            </a:pPr>
            <a:r>
              <a:rPr lang="en-US" sz="2000" dirty="0" err="1">
                <a:solidFill>
                  <a:schemeClr val="accent1"/>
                </a:solidFill>
              </a:rPr>
              <a:t>WiFi</a:t>
            </a:r>
            <a:r>
              <a:rPr lang="en-US" sz="2000" dirty="0">
                <a:solidFill>
                  <a:schemeClr val="accent1"/>
                </a:solidFill>
              </a:rPr>
              <a:t> standards support multiple code rates for LDPC encoding, with the implemented code rates being 1/2, 2/3, 3/4, and 5/6 .</a:t>
            </a:r>
            <a:endParaRPr lang="LID4096" sz="2000" dirty="0">
              <a:solidFill>
                <a:schemeClr val="accent1"/>
              </a:solidFill>
            </a:endParaRPr>
          </a:p>
        </p:txBody>
      </p:sp>
    </p:spTree>
    <p:extLst>
      <p:ext uri="{BB962C8B-B14F-4D97-AF65-F5344CB8AC3E}">
        <p14:creationId xmlns:p14="http://schemas.microsoft.com/office/powerpoint/2010/main" val="2792906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eft Brace 9">
            <a:extLst>
              <a:ext uri="{FF2B5EF4-FFF2-40B4-BE49-F238E27FC236}">
                <a16:creationId xmlns:a16="http://schemas.microsoft.com/office/drawing/2014/main" id="{490B6692-16A9-4BDF-A75A-41D167103B9A}"/>
              </a:ext>
            </a:extLst>
          </p:cNvPr>
          <p:cNvSpPr/>
          <p:nvPr/>
        </p:nvSpPr>
        <p:spPr>
          <a:xfrm>
            <a:off x="2478396" y="947487"/>
            <a:ext cx="2159891" cy="54956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a:p>
        </p:txBody>
      </p:sp>
      <p:pic>
        <p:nvPicPr>
          <p:cNvPr id="4" name="Picture 3">
            <a:extLst>
              <a:ext uri="{FF2B5EF4-FFF2-40B4-BE49-F238E27FC236}">
                <a16:creationId xmlns:a16="http://schemas.microsoft.com/office/drawing/2014/main" id="{3CF38117-A46A-4EC1-9CC3-5B9696AC4605}"/>
              </a:ext>
            </a:extLst>
          </p:cNvPr>
          <p:cNvPicPr>
            <a:picLocks noChangeAspect="1"/>
          </p:cNvPicPr>
          <p:nvPr/>
        </p:nvPicPr>
        <p:blipFill>
          <a:blip r:embed="rId2"/>
          <a:stretch>
            <a:fillRect/>
          </a:stretch>
        </p:blipFill>
        <p:spPr>
          <a:xfrm>
            <a:off x="3682993" y="1423602"/>
            <a:ext cx="3878982" cy="2229987"/>
          </a:xfrm>
          <a:prstGeom prst="rect">
            <a:avLst/>
          </a:prstGeom>
        </p:spPr>
      </p:pic>
      <p:sp>
        <p:nvSpPr>
          <p:cNvPr id="5" name="TextBox 4">
            <a:extLst>
              <a:ext uri="{FF2B5EF4-FFF2-40B4-BE49-F238E27FC236}">
                <a16:creationId xmlns:a16="http://schemas.microsoft.com/office/drawing/2014/main" id="{1E5582B7-A48E-408F-9AB9-050E544323CC}"/>
              </a:ext>
            </a:extLst>
          </p:cNvPr>
          <p:cNvSpPr txBox="1"/>
          <p:nvPr/>
        </p:nvSpPr>
        <p:spPr>
          <a:xfrm>
            <a:off x="456309" y="345936"/>
            <a:ext cx="6536266" cy="461665"/>
          </a:xfrm>
          <a:prstGeom prst="rect">
            <a:avLst/>
          </a:prstGeom>
          <a:noFill/>
        </p:spPr>
        <p:txBody>
          <a:bodyPr wrap="square" rtlCol="0">
            <a:spAutoFit/>
          </a:bodyPr>
          <a:lstStyle/>
          <a:p>
            <a:r>
              <a:rPr lang="en-US" sz="2400" b="1" dirty="0">
                <a:solidFill>
                  <a:schemeClr val="accent1"/>
                </a:solidFill>
              </a:rPr>
              <a:t>Encoder : VHDL  code</a:t>
            </a:r>
            <a:endParaRPr lang="LID4096" b="1" dirty="0">
              <a:solidFill>
                <a:schemeClr val="accent1"/>
              </a:solidFill>
            </a:endParaRPr>
          </a:p>
        </p:txBody>
      </p:sp>
      <p:pic>
        <p:nvPicPr>
          <p:cNvPr id="6" name="Picture 5">
            <a:extLst>
              <a:ext uri="{FF2B5EF4-FFF2-40B4-BE49-F238E27FC236}">
                <a16:creationId xmlns:a16="http://schemas.microsoft.com/office/drawing/2014/main" id="{0CA8F06D-0446-4D15-881B-0F7DC234AF1F}"/>
              </a:ext>
            </a:extLst>
          </p:cNvPr>
          <p:cNvPicPr>
            <a:picLocks noChangeAspect="1"/>
          </p:cNvPicPr>
          <p:nvPr/>
        </p:nvPicPr>
        <p:blipFill>
          <a:blip r:embed="rId3"/>
          <a:stretch>
            <a:fillRect/>
          </a:stretch>
        </p:blipFill>
        <p:spPr>
          <a:xfrm>
            <a:off x="242073" y="2735703"/>
            <a:ext cx="2532657" cy="1919211"/>
          </a:xfrm>
          <a:prstGeom prst="rect">
            <a:avLst/>
          </a:prstGeom>
        </p:spPr>
      </p:pic>
      <p:pic>
        <p:nvPicPr>
          <p:cNvPr id="7" name="Picture 6">
            <a:extLst>
              <a:ext uri="{FF2B5EF4-FFF2-40B4-BE49-F238E27FC236}">
                <a16:creationId xmlns:a16="http://schemas.microsoft.com/office/drawing/2014/main" id="{E7D31DB9-B949-4A25-B6C7-9580024DE0B1}"/>
              </a:ext>
            </a:extLst>
          </p:cNvPr>
          <p:cNvPicPr>
            <a:picLocks noChangeAspect="1"/>
          </p:cNvPicPr>
          <p:nvPr/>
        </p:nvPicPr>
        <p:blipFill>
          <a:blip r:embed="rId4"/>
          <a:stretch>
            <a:fillRect/>
          </a:stretch>
        </p:blipFill>
        <p:spPr>
          <a:xfrm>
            <a:off x="3653589" y="3688955"/>
            <a:ext cx="4258269" cy="2562583"/>
          </a:xfrm>
          <a:prstGeom prst="rect">
            <a:avLst/>
          </a:prstGeom>
        </p:spPr>
      </p:pic>
      <p:pic>
        <p:nvPicPr>
          <p:cNvPr id="8" name="Picture 7">
            <a:extLst>
              <a:ext uri="{FF2B5EF4-FFF2-40B4-BE49-F238E27FC236}">
                <a16:creationId xmlns:a16="http://schemas.microsoft.com/office/drawing/2014/main" id="{ECD57310-6779-4587-B6EC-225C9F45470E}"/>
              </a:ext>
            </a:extLst>
          </p:cNvPr>
          <p:cNvPicPr>
            <a:picLocks noChangeAspect="1"/>
          </p:cNvPicPr>
          <p:nvPr/>
        </p:nvPicPr>
        <p:blipFill>
          <a:blip r:embed="rId5"/>
          <a:stretch>
            <a:fillRect/>
          </a:stretch>
        </p:blipFill>
        <p:spPr>
          <a:xfrm>
            <a:off x="7676434" y="1271196"/>
            <a:ext cx="4277322" cy="2543530"/>
          </a:xfrm>
          <a:prstGeom prst="rect">
            <a:avLst/>
          </a:prstGeom>
        </p:spPr>
      </p:pic>
      <p:pic>
        <p:nvPicPr>
          <p:cNvPr id="9" name="Picture 8">
            <a:extLst>
              <a:ext uri="{FF2B5EF4-FFF2-40B4-BE49-F238E27FC236}">
                <a16:creationId xmlns:a16="http://schemas.microsoft.com/office/drawing/2014/main" id="{6D3F72AA-88F3-45ED-964D-D40BF630216B}"/>
              </a:ext>
            </a:extLst>
          </p:cNvPr>
          <p:cNvPicPr>
            <a:picLocks noChangeAspect="1"/>
          </p:cNvPicPr>
          <p:nvPr/>
        </p:nvPicPr>
        <p:blipFill>
          <a:blip r:embed="rId6"/>
          <a:stretch>
            <a:fillRect/>
          </a:stretch>
        </p:blipFill>
        <p:spPr>
          <a:xfrm>
            <a:off x="7693365" y="3833866"/>
            <a:ext cx="4229690" cy="2534004"/>
          </a:xfrm>
          <a:prstGeom prst="rect">
            <a:avLst/>
          </a:prstGeom>
        </p:spPr>
      </p:pic>
    </p:spTree>
    <p:extLst>
      <p:ext uri="{BB962C8B-B14F-4D97-AF65-F5344CB8AC3E}">
        <p14:creationId xmlns:p14="http://schemas.microsoft.com/office/powerpoint/2010/main" val="3394485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68D44C-259A-4C37-877C-189E87B6C1CC}"/>
              </a:ext>
            </a:extLst>
          </p:cNvPr>
          <p:cNvSpPr txBox="1"/>
          <p:nvPr/>
        </p:nvSpPr>
        <p:spPr>
          <a:xfrm>
            <a:off x="397933" y="359229"/>
            <a:ext cx="6934200" cy="523220"/>
          </a:xfrm>
          <a:prstGeom prst="rect">
            <a:avLst/>
          </a:prstGeom>
          <a:noFill/>
        </p:spPr>
        <p:txBody>
          <a:bodyPr wrap="square" rtlCol="0">
            <a:spAutoFit/>
          </a:bodyPr>
          <a:lstStyle/>
          <a:p>
            <a:r>
              <a:rPr lang="en-US" sz="2800" b="1" dirty="0" err="1">
                <a:solidFill>
                  <a:schemeClr val="accent1"/>
                </a:solidFill>
              </a:rPr>
              <a:t>Interleaver</a:t>
            </a:r>
            <a:r>
              <a:rPr lang="en-US" b="1" dirty="0"/>
              <a:t> </a:t>
            </a:r>
            <a:endParaRPr lang="LID4096" b="1" dirty="0"/>
          </a:p>
        </p:txBody>
      </p:sp>
      <p:sp>
        <p:nvSpPr>
          <p:cNvPr id="5" name="TextBox 4">
            <a:extLst>
              <a:ext uri="{FF2B5EF4-FFF2-40B4-BE49-F238E27FC236}">
                <a16:creationId xmlns:a16="http://schemas.microsoft.com/office/drawing/2014/main" id="{94087732-B806-4DB5-A8A2-DC2C29BA71A2}"/>
              </a:ext>
            </a:extLst>
          </p:cNvPr>
          <p:cNvSpPr txBox="1"/>
          <p:nvPr/>
        </p:nvSpPr>
        <p:spPr>
          <a:xfrm>
            <a:off x="397932" y="1187116"/>
            <a:ext cx="11168425" cy="132343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chemeClr val="accent1"/>
                </a:solidFill>
              </a:rPr>
              <a:t>The </a:t>
            </a:r>
            <a:r>
              <a:rPr lang="en-US" sz="2000" dirty="0" err="1">
                <a:solidFill>
                  <a:schemeClr val="accent1"/>
                </a:solidFill>
              </a:rPr>
              <a:t>interleaver</a:t>
            </a:r>
            <a:r>
              <a:rPr lang="en-US" sz="2000" dirty="0">
                <a:solidFill>
                  <a:schemeClr val="accent1"/>
                </a:solidFill>
              </a:rPr>
              <a:t> is implemented using an IP core from </a:t>
            </a:r>
            <a:r>
              <a:rPr lang="en-US" sz="2000" dirty="0" err="1">
                <a:solidFill>
                  <a:schemeClr val="accent1"/>
                </a:solidFill>
              </a:rPr>
              <a:t>Vivado</a:t>
            </a:r>
            <a:r>
              <a:rPr lang="en-US" sz="2000" dirty="0">
                <a:solidFill>
                  <a:schemeClr val="accent1"/>
                </a:solidFill>
              </a:rPr>
              <a:t>, specifically employing the rectangular interleaving technique. This technique organizes data into a two-dimensional matrix (rows and columns) and reads the data out in a different order than it was written. Its main purpose is to mitigate the effects of burst errors.</a:t>
            </a:r>
            <a:endParaRPr lang="LID4096" sz="2000" dirty="0">
              <a:solidFill>
                <a:schemeClr val="accent1"/>
              </a:solidFill>
            </a:endParaRPr>
          </a:p>
        </p:txBody>
      </p:sp>
      <p:pic>
        <p:nvPicPr>
          <p:cNvPr id="6" name="Picture 5">
            <a:extLst>
              <a:ext uri="{FF2B5EF4-FFF2-40B4-BE49-F238E27FC236}">
                <a16:creationId xmlns:a16="http://schemas.microsoft.com/office/drawing/2014/main" id="{9ACBFE6B-D9CD-49B3-A6F4-14A79D8ACF64}"/>
              </a:ext>
            </a:extLst>
          </p:cNvPr>
          <p:cNvPicPr>
            <a:picLocks noChangeAspect="1"/>
          </p:cNvPicPr>
          <p:nvPr/>
        </p:nvPicPr>
        <p:blipFill>
          <a:blip r:embed="rId2"/>
          <a:stretch>
            <a:fillRect/>
          </a:stretch>
        </p:blipFill>
        <p:spPr>
          <a:xfrm>
            <a:off x="2766055" y="3292314"/>
            <a:ext cx="6134956" cy="2305372"/>
          </a:xfrm>
          <a:prstGeom prst="rect">
            <a:avLst/>
          </a:prstGeom>
        </p:spPr>
      </p:pic>
    </p:spTree>
    <p:extLst>
      <p:ext uri="{BB962C8B-B14F-4D97-AF65-F5344CB8AC3E}">
        <p14:creationId xmlns:p14="http://schemas.microsoft.com/office/powerpoint/2010/main" val="3320628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85CE-BAE6-402A-A502-7073B7E03F93}"/>
              </a:ext>
            </a:extLst>
          </p:cNvPr>
          <p:cNvPicPr>
            <a:picLocks noChangeAspect="1"/>
          </p:cNvPicPr>
          <p:nvPr/>
        </p:nvPicPr>
        <p:blipFill>
          <a:blip r:embed="rId2"/>
          <a:stretch>
            <a:fillRect/>
          </a:stretch>
        </p:blipFill>
        <p:spPr>
          <a:xfrm>
            <a:off x="3157148" y="3324590"/>
            <a:ext cx="5572903" cy="2638793"/>
          </a:xfrm>
          <a:prstGeom prst="rect">
            <a:avLst/>
          </a:prstGeom>
        </p:spPr>
      </p:pic>
      <p:sp>
        <p:nvSpPr>
          <p:cNvPr id="4" name="TextBox 3">
            <a:extLst>
              <a:ext uri="{FF2B5EF4-FFF2-40B4-BE49-F238E27FC236}">
                <a16:creationId xmlns:a16="http://schemas.microsoft.com/office/drawing/2014/main" id="{FCF485A0-3441-46C6-981A-47C455B38C25}"/>
              </a:ext>
            </a:extLst>
          </p:cNvPr>
          <p:cNvSpPr txBox="1"/>
          <p:nvPr/>
        </p:nvSpPr>
        <p:spPr>
          <a:xfrm>
            <a:off x="465667" y="405342"/>
            <a:ext cx="4826000" cy="369332"/>
          </a:xfrm>
          <a:prstGeom prst="rect">
            <a:avLst/>
          </a:prstGeom>
          <a:noFill/>
        </p:spPr>
        <p:txBody>
          <a:bodyPr wrap="square" rtlCol="0">
            <a:spAutoFit/>
          </a:bodyPr>
          <a:lstStyle/>
          <a:p>
            <a:r>
              <a:rPr lang="en-US" b="1" dirty="0">
                <a:solidFill>
                  <a:schemeClr val="accent1"/>
                </a:solidFill>
              </a:rPr>
              <a:t>Mapper + Data Splitter </a:t>
            </a:r>
            <a:endParaRPr lang="LID4096" b="1" dirty="0">
              <a:solidFill>
                <a:schemeClr val="accent1"/>
              </a:solidFill>
            </a:endParaRPr>
          </a:p>
        </p:txBody>
      </p:sp>
      <p:sp>
        <p:nvSpPr>
          <p:cNvPr id="5" name="TextBox 4">
            <a:extLst>
              <a:ext uri="{FF2B5EF4-FFF2-40B4-BE49-F238E27FC236}">
                <a16:creationId xmlns:a16="http://schemas.microsoft.com/office/drawing/2014/main" id="{52390943-DC97-45F2-866E-A5C9DD1C3419}"/>
              </a:ext>
            </a:extLst>
          </p:cNvPr>
          <p:cNvSpPr txBox="1"/>
          <p:nvPr/>
        </p:nvSpPr>
        <p:spPr>
          <a:xfrm>
            <a:off x="558800" y="1227667"/>
            <a:ext cx="9863667"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accent1"/>
                </a:solidFill>
              </a:rPr>
              <a:t> The Mapper block Converts binary data into symbols using a specific modulation scheme.</a:t>
            </a:r>
          </a:p>
          <a:p>
            <a:pPr marL="285750" indent="-285750">
              <a:buFont typeface="Wingdings" panose="05000000000000000000" pitchFamily="2" charset="2"/>
              <a:buChar char="Ø"/>
            </a:pPr>
            <a:endParaRPr lang="en-US" dirty="0">
              <a:solidFill>
                <a:schemeClr val="accent1"/>
              </a:solidFill>
            </a:endParaRPr>
          </a:p>
          <a:p>
            <a:pPr marL="285750" indent="-285750">
              <a:buFont typeface="Wingdings" panose="05000000000000000000" pitchFamily="2" charset="2"/>
              <a:buChar char="Ø"/>
            </a:pPr>
            <a:r>
              <a:rPr lang="en-US" dirty="0">
                <a:solidFill>
                  <a:schemeClr val="accent1"/>
                </a:solidFill>
              </a:rPr>
              <a:t>It generates  I (in-phase) and Q (quadrature) components that represent the symbols in the time domain.</a:t>
            </a:r>
          </a:p>
          <a:p>
            <a:pPr marL="285750" indent="-285750">
              <a:buFont typeface="Wingdings" panose="05000000000000000000" pitchFamily="2" charset="2"/>
              <a:buChar char="Ø"/>
            </a:pPr>
            <a:endParaRPr lang="en-US" dirty="0">
              <a:solidFill>
                <a:schemeClr val="accent1"/>
              </a:solidFill>
            </a:endParaRPr>
          </a:p>
          <a:p>
            <a:pPr marL="285750" indent="-285750">
              <a:buFont typeface="Wingdings" panose="05000000000000000000" pitchFamily="2" charset="2"/>
              <a:buChar char="Ø"/>
            </a:pPr>
            <a:r>
              <a:rPr lang="en-US" dirty="0">
                <a:solidFill>
                  <a:schemeClr val="accent1"/>
                </a:solidFill>
              </a:rPr>
              <a:t>The data splitter is implemented for splitting the interleaved data coming from the </a:t>
            </a:r>
            <a:r>
              <a:rPr lang="en-US" dirty="0" err="1">
                <a:solidFill>
                  <a:schemeClr val="accent1"/>
                </a:solidFill>
              </a:rPr>
              <a:t>interleaver</a:t>
            </a:r>
            <a:r>
              <a:rPr lang="en-US" dirty="0">
                <a:solidFill>
                  <a:schemeClr val="accent1"/>
                </a:solidFill>
              </a:rPr>
              <a:t> from a 32-bit vector to 6 vectors with a bit width of 6-bit each, with the last vector which is padded with 0s depending on the modulation scheme selected. </a:t>
            </a:r>
          </a:p>
          <a:p>
            <a:pPr marL="285750" indent="-285750">
              <a:buFont typeface="Wingdings" panose="05000000000000000000" pitchFamily="2" charset="2"/>
              <a:buChar char="Ø"/>
            </a:pPr>
            <a:endParaRPr lang="en-US" dirty="0">
              <a:solidFill>
                <a:schemeClr val="accent1"/>
              </a:solidFill>
            </a:endParaRPr>
          </a:p>
          <a:p>
            <a:pPr marL="285750" indent="-285750">
              <a:buFont typeface="Wingdings" panose="05000000000000000000" pitchFamily="2" charset="2"/>
              <a:buChar char="Ø"/>
            </a:pPr>
            <a:endParaRPr lang="en-US" dirty="0">
              <a:solidFill>
                <a:schemeClr val="accent1"/>
              </a:solidFill>
            </a:endParaRPr>
          </a:p>
          <a:p>
            <a:pPr marL="285750" indent="-285750">
              <a:buFont typeface="Wingdings" panose="05000000000000000000" pitchFamily="2" charset="2"/>
              <a:buChar char="Ø"/>
            </a:pPr>
            <a:endParaRPr lang="en-US" dirty="0">
              <a:solidFill>
                <a:schemeClr val="accent1"/>
              </a:solidFill>
            </a:endParaRPr>
          </a:p>
          <a:p>
            <a:endParaRPr lang="LID4096" dirty="0">
              <a:solidFill>
                <a:schemeClr val="accent1"/>
              </a:solidFill>
            </a:endParaRPr>
          </a:p>
        </p:txBody>
      </p:sp>
    </p:spTree>
    <p:extLst>
      <p:ext uri="{BB962C8B-B14F-4D97-AF65-F5344CB8AC3E}">
        <p14:creationId xmlns:p14="http://schemas.microsoft.com/office/powerpoint/2010/main" val="367424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7D7B89-B59A-435D-9381-B2169D25357E}"/>
              </a:ext>
            </a:extLst>
          </p:cNvPr>
          <p:cNvSpPr txBox="1"/>
          <p:nvPr/>
        </p:nvSpPr>
        <p:spPr>
          <a:xfrm>
            <a:off x="465667" y="405342"/>
            <a:ext cx="4826000" cy="369332"/>
          </a:xfrm>
          <a:prstGeom prst="rect">
            <a:avLst/>
          </a:prstGeom>
          <a:noFill/>
        </p:spPr>
        <p:txBody>
          <a:bodyPr wrap="square" rtlCol="0">
            <a:spAutoFit/>
          </a:bodyPr>
          <a:lstStyle/>
          <a:p>
            <a:r>
              <a:rPr lang="en-US" b="1" dirty="0">
                <a:solidFill>
                  <a:schemeClr val="accent1"/>
                </a:solidFill>
              </a:rPr>
              <a:t>Digital Pre-Distortion Filter </a:t>
            </a:r>
            <a:endParaRPr lang="LID4096" b="1" dirty="0">
              <a:solidFill>
                <a:schemeClr val="accent1"/>
              </a:solidFill>
            </a:endParaRPr>
          </a:p>
        </p:txBody>
      </p:sp>
      <p:sp>
        <p:nvSpPr>
          <p:cNvPr id="7" name="TextBox 6">
            <a:extLst>
              <a:ext uri="{FF2B5EF4-FFF2-40B4-BE49-F238E27FC236}">
                <a16:creationId xmlns:a16="http://schemas.microsoft.com/office/drawing/2014/main" id="{19B6DC34-F2E9-4FAF-BA23-6ECD2218239F}"/>
              </a:ext>
            </a:extLst>
          </p:cNvPr>
          <p:cNvSpPr txBox="1"/>
          <p:nvPr/>
        </p:nvSpPr>
        <p:spPr>
          <a:xfrm>
            <a:off x="381000" y="1083733"/>
            <a:ext cx="9812867"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accent1"/>
                </a:solidFill>
              </a:rPr>
              <a:t>The DPD filter pre-processes the input signal to counteract the non-linear effects, coming from the RF frontend (Power Amplifier), effectively "linearizing" the PA's behavior.</a:t>
            </a:r>
          </a:p>
          <a:p>
            <a:pPr marL="285750" indent="-285750">
              <a:buFont typeface="Wingdings" panose="05000000000000000000" pitchFamily="2" charset="2"/>
              <a:buChar char="Ø"/>
            </a:pPr>
            <a:endParaRPr lang="en-US" dirty="0">
              <a:solidFill>
                <a:schemeClr val="accent1"/>
              </a:solidFill>
            </a:endParaRPr>
          </a:p>
          <a:p>
            <a:pPr marL="285750" indent="-285750">
              <a:buFont typeface="Wingdings" panose="05000000000000000000" pitchFamily="2" charset="2"/>
              <a:buChar char="Ø"/>
            </a:pPr>
            <a:r>
              <a:rPr lang="en-US" dirty="0">
                <a:solidFill>
                  <a:schemeClr val="accent1"/>
                </a:solidFill>
              </a:rPr>
              <a:t>The non-linear behavior of the PA is characterized using a mathematical model ,in this case a memory polynomial. The model captures both the amplitude-to-amplitude modulation (AM-AM) and amplitude-to-phase modulation (AM-PM) effects of the PA.</a:t>
            </a:r>
          </a:p>
          <a:p>
            <a:pPr marL="285750" indent="-285750">
              <a:buFont typeface="Wingdings" panose="05000000000000000000" pitchFamily="2" charset="2"/>
              <a:buChar char="Ø"/>
            </a:pPr>
            <a:endParaRPr lang="en-US" dirty="0">
              <a:solidFill>
                <a:schemeClr val="accent1"/>
              </a:solidFill>
            </a:endParaRPr>
          </a:p>
          <a:p>
            <a:pPr marL="285750" indent="-285750">
              <a:buFont typeface="Wingdings" panose="05000000000000000000" pitchFamily="2" charset="2"/>
              <a:buChar char="Ø"/>
            </a:pPr>
            <a:r>
              <a:rPr lang="en-US" dirty="0">
                <a:solidFill>
                  <a:schemeClr val="accent1"/>
                </a:solidFill>
              </a:rPr>
              <a:t>The DPD is implemented using an FIR filter which approximate the inverse of the PA's non-linear transfer function for counteracting the non linearities.</a:t>
            </a:r>
          </a:p>
          <a:p>
            <a:pPr marL="285750" indent="-285750">
              <a:buFont typeface="Wingdings" panose="05000000000000000000" pitchFamily="2" charset="2"/>
              <a:buChar char="Ø"/>
            </a:pPr>
            <a:endParaRPr lang="en-US" dirty="0">
              <a:solidFill>
                <a:schemeClr val="accent1"/>
              </a:solidFill>
            </a:endParaRPr>
          </a:p>
          <a:p>
            <a:pPr marL="285750" indent="-285750">
              <a:buFont typeface="Wingdings" panose="05000000000000000000" pitchFamily="2" charset="2"/>
              <a:buChar char="Ø"/>
            </a:pPr>
            <a:r>
              <a:rPr lang="en-US" dirty="0">
                <a:solidFill>
                  <a:schemeClr val="accent1"/>
                </a:solidFill>
              </a:rPr>
              <a:t>The coefficients of the FIR filter are retrieved using </a:t>
            </a:r>
            <a:r>
              <a:rPr lang="en-US" dirty="0" err="1">
                <a:solidFill>
                  <a:schemeClr val="accent1"/>
                </a:solidFill>
              </a:rPr>
              <a:t>Matlab</a:t>
            </a:r>
            <a:r>
              <a:rPr lang="en-US" dirty="0">
                <a:solidFill>
                  <a:schemeClr val="accent1"/>
                </a:solidFill>
              </a:rPr>
              <a:t> model and then, for the hardware implementation, they are stored in a LUT in the FPGA.</a:t>
            </a:r>
          </a:p>
        </p:txBody>
      </p:sp>
    </p:spTree>
    <p:extLst>
      <p:ext uri="{BB962C8B-B14F-4D97-AF65-F5344CB8AC3E}">
        <p14:creationId xmlns:p14="http://schemas.microsoft.com/office/powerpoint/2010/main" val="528950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B39E95-A078-4A22-92BB-6EEA7127CEE5}"/>
              </a:ext>
            </a:extLst>
          </p:cNvPr>
          <p:cNvSpPr txBox="1"/>
          <p:nvPr/>
        </p:nvSpPr>
        <p:spPr>
          <a:xfrm>
            <a:off x="347134" y="430742"/>
            <a:ext cx="4826000" cy="369332"/>
          </a:xfrm>
          <a:prstGeom prst="rect">
            <a:avLst/>
          </a:prstGeom>
          <a:noFill/>
        </p:spPr>
        <p:txBody>
          <a:bodyPr wrap="square" rtlCol="0">
            <a:spAutoFit/>
          </a:bodyPr>
          <a:lstStyle/>
          <a:p>
            <a:r>
              <a:rPr lang="en-US" b="1" dirty="0">
                <a:solidFill>
                  <a:schemeClr val="accent1"/>
                </a:solidFill>
              </a:rPr>
              <a:t>Digital Pre-Distortion Filter : VHDL code</a:t>
            </a:r>
            <a:endParaRPr lang="LID4096" b="1" dirty="0">
              <a:solidFill>
                <a:schemeClr val="accent1"/>
              </a:solidFill>
            </a:endParaRPr>
          </a:p>
        </p:txBody>
      </p:sp>
      <p:pic>
        <p:nvPicPr>
          <p:cNvPr id="5" name="Picture 4">
            <a:extLst>
              <a:ext uri="{FF2B5EF4-FFF2-40B4-BE49-F238E27FC236}">
                <a16:creationId xmlns:a16="http://schemas.microsoft.com/office/drawing/2014/main" id="{21F47B59-F695-4198-96C3-8D586D305930}"/>
              </a:ext>
            </a:extLst>
          </p:cNvPr>
          <p:cNvPicPr>
            <a:picLocks noChangeAspect="1"/>
          </p:cNvPicPr>
          <p:nvPr/>
        </p:nvPicPr>
        <p:blipFill>
          <a:blip r:embed="rId2"/>
          <a:stretch>
            <a:fillRect/>
          </a:stretch>
        </p:blipFill>
        <p:spPr>
          <a:xfrm>
            <a:off x="5024848" y="876277"/>
            <a:ext cx="6642218" cy="5678135"/>
          </a:xfrm>
          <a:prstGeom prst="rect">
            <a:avLst/>
          </a:prstGeom>
        </p:spPr>
      </p:pic>
      <p:sp>
        <p:nvSpPr>
          <p:cNvPr id="6" name="TextBox 5">
            <a:extLst>
              <a:ext uri="{FF2B5EF4-FFF2-40B4-BE49-F238E27FC236}">
                <a16:creationId xmlns:a16="http://schemas.microsoft.com/office/drawing/2014/main" id="{5F6EEDF2-6DFF-4521-9F08-E1A5FF4D5780}"/>
              </a:ext>
            </a:extLst>
          </p:cNvPr>
          <p:cNvSpPr txBox="1"/>
          <p:nvPr/>
        </p:nvSpPr>
        <p:spPr>
          <a:xfrm>
            <a:off x="347134" y="1083733"/>
            <a:ext cx="3488267" cy="830997"/>
          </a:xfrm>
          <a:prstGeom prst="rect">
            <a:avLst/>
          </a:prstGeom>
          <a:noFill/>
        </p:spPr>
        <p:txBody>
          <a:bodyPr wrap="square" rtlCol="0">
            <a:spAutoFit/>
          </a:bodyPr>
          <a:lstStyle/>
          <a:p>
            <a:r>
              <a:rPr lang="en-US" sz="1600" dirty="0">
                <a:solidFill>
                  <a:schemeClr val="accent1"/>
                </a:solidFill>
              </a:rPr>
              <a:t>The mathematical equation for the FIR filter can be translated in VHDL as follows </a:t>
            </a:r>
            <a:r>
              <a:rPr lang="en-US" sz="1600" dirty="0">
                <a:solidFill>
                  <a:schemeClr val="accent1"/>
                </a:solidFill>
                <a:sym typeface="Wingdings" panose="05000000000000000000" pitchFamily="2" charset="2"/>
              </a:rPr>
              <a:t> </a:t>
            </a:r>
            <a:endParaRPr lang="LID4096" sz="1600" dirty="0">
              <a:solidFill>
                <a:schemeClr val="accent1"/>
              </a:solidFill>
            </a:endParaRPr>
          </a:p>
        </p:txBody>
      </p:sp>
      <p:pic>
        <p:nvPicPr>
          <p:cNvPr id="7" name="Picture 6">
            <a:extLst>
              <a:ext uri="{FF2B5EF4-FFF2-40B4-BE49-F238E27FC236}">
                <a16:creationId xmlns:a16="http://schemas.microsoft.com/office/drawing/2014/main" id="{7438BA54-8508-4396-A89C-16B5862F75F3}"/>
              </a:ext>
            </a:extLst>
          </p:cNvPr>
          <p:cNvPicPr>
            <a:picLocks noChangeAspect="1"/>
          </p:cNvPicPr>
          <p:nvPr/>
        </p:nvPicPr>
        <p:blipFill>
          <a:blip r:embed="rId3"/>
          <a:stretch>
            <a:fillRect/>
          </a:stretch>
        </p:blipFill>
        <p:spPr>
          <a:xfrm>
            <a:off x="258351" y="2277534"/>
            <a:ext cx="4415249" cy="2006600"/>
          </a:xfrm>
          <a:prstGeom prst="rect">
            <a:avLst/>
          </a:prstGeom>
        </p:spPr>
      </p:pic>
    </p:spTree>
    <p:extLst>
      <p:ext uri="{BB962C8B-B14F-4D97-AF65-F5344CB8AC3E}">
        <p14:creationId xmlns:p14="http://schemas.microsoft.com/office/powerpoint/2010/main" val="555365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2C7342-E09B-4CB3-8875-E2840FB19A85}"/>
              </a:ext>
            </a:extLst>
          </p:cNvPr>
          <p:cNvSpPr txBox="1"/>
          <p:nvPr/>
        </p:nvSpPr>
        <p:spPr>
          <a:xfrm>
            <a:off x="347134" y="430742"/>
            <a:ext cx="4826000" cy="369332"/>
          </a:xfrm>
          <a:prstGeom prst="rect">
            <a:avLst/>
          </a:prstGeom>
          <a:noFill/>
        </p:spPr>
        <p:txBody>
          <a:bodyPr wrap="square" rtlCol="0">
            <a:spAutoFit/>
          </a:bodyPr>
          <a:lstStyle/>
          <a:p>
            <a:r>
              <a:rPr lang="en-US" b="1" dirty="0">
                <a:solidFill>
                  <a:schemeClr val="accent1"/>
                </a:solidFill>
              </a:rPr>
              <a:t>Multi-rate filter </a:t>
            </a:r>
            <a:endParaRPr lang="LID4096" b="1" dirty="0">
              <a:solidFill>
                <a:schemeClr val="accent1"/>
              </a:solidFill>
            </a:endParaRPr>
          </a:p>
        </p:txBody>
      </p:sp>
      <p:sp>
        <p:nvSpPr>
          <p:cNvPr id="6" name="TextBox 5">
            <a:extLst>
              <a:ext uri="{FF2B5EF4-FFF2-40B4-BE49-F238E27FC236}">
                <a16:creationId xmlns:a16="http://schemas.microsoft.com/office/drawing/2014/main" id="{859BFEE1-F88E-4A56-821E-E8CD66C7132B}"/>
              </a:ext>
            </a:extLst>
          </p:cNvPr>
          <p:cNvSpPr txBox="1"/>
          <p:nvPr/>
        </p:nvSpPr>
        <p:spPr>
          <a:xfrm>
            <a:off x="457200" y="1016000"/>
            <a:ext cx="10524067"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accent1"/>
                </a:solidFill>
              </a:rPr>
              <a:t>The multi-rate filter is implemented to perform sampling rate conversion, specifically interpolation. It increases the sampling rate of a signal by an integer factor L, which involves inserting zeros between samples and applying a low-pass filter to eliminate imaging effects. </a:t>
            </a:r>
          </a:p>
          <a:p>
            <a:pPr marL="285750" indent="-285750">
              <a:buFont typeface="Wingdings" panose="05000000000000000000" pitchFamily="2" charset="2"/>
              <a:buChar char="Ø"/>
            </a:pPr>
            <a:endParaRPr lang="en-US" dirty="0">
              <a:solidFill>
                <a:schemeClr val="accent1"/>
              </a:solidFill>
            </a:endParaRPr>
          </a:p>
          <a:p>
            <a:pPr marL="285750" indent="-285750">
              <a:buFont typeface="Wingdings" panose="05000000000000000000" pitchFamily="2" charset="2"/>
              <a:buChar char="Ø"/>
            </a:pPr>
            <a:r>
              <a:rPr lang="en-US" dirty="0">
                <a:solidFill>
                  <a:schemeClr val="accent1"/>
                </a:solidFill>
              </a:rPr>
              <a:t>The up-sampling factor is  L = 4 and the filter is implemented through a Polyphase FIR filter which decomposes a single filter into multiple sub-filters (called polyphase components) that operate at a lower sampling rate.</a:t>
            </a:r>
          </a:p>
          <a:p>
            <a:pPr marL="285750" indent="-285750">
              <a:buFont typeface="Wingdings" panose="05000000000000000000" pitchFamily="2" charset="2"/>
              <a:buChar char="Ø"/>
            </a:pPr>
            <a:endParaRPr lang="LID4096" dirty="0">
              <a:solidFill>
                <a:schemeClr val="accent1"/>
              </a:solidFill>
            </a:endParaRPr>
          </a:p>
        </p:txBody>
      </p:sp>
      <p:pic>
        <p:nvPicPr>
          <p:cNvPr id="7" name="Picture 6">
            <a:extLst>
              <a:ext uri="{FF2B5EF4-FFF2-40B4-BE49-F238E27FC236}">
                <a16:creationId xmlns:a16="http://schemas.microsoft.com/office/drawing/2014/main" id="{55E3F30D-E543-4538-87C7-055A265F5ABB}"/>
              </a:ext>
            </a:extLst>
          </p:cNvPr>
          <p:cNvPicPr>
            <a:picLocks noChangeAspect="1"/>
          </p:cNvPicPr>
          <p:nvPr/>
        </p:nvPicPr>
        <p:blipFill>
          <a:blip r:embed="rId2"/>
          <a:stretch>
            <a:fillRect/>
          </a:stretch>
        </p:blipFill>
        <p:spPr>
          <a:xfrm>
            <a:off x="1462575" y="3417456"/>
            <a:ext cx="8392625" cy="2639733"/>
          </a:xfrm>
          <a:prstGeom prst="rect">
            <a:avLst/>
          </a:prstGeom>
        </p:spPr>
      </p:pic>
    </p:spTree>
    <p:extLst>
      <p:ext uri="{BB962C8B-B14F-4D97-AF65-F5344CB8AC3E}">
        <p14:creationId xmlns:p14="http://schemas.microsoft.com/office/powerpoint/2010/main" val="4216520730"/>
      </p:ext>
    </p:extLst>
  </p:cSld>
  <p:clrMapOvr>
    <a:masterClrMapping/>
  </p:clrMapOvr>
</p:sld>
</file>

<file path=ppt/theme/theme1.xml><?xml version="1.0" encoding="utf-8"?>
<a:theme xmlns:a="http://schemas.openxmlformats.org/drawingml/2006/main" name="IHP">
  <a:themeElements>
    <a:clrScheme name="IHP">
      <a:dk1>
        <a:sysClr val="windowText" lastClr="000000"/>
      </a:dk1>
      <a:lt1>
        <a:sysClr val="window" lastClr="FFFFFF"/>
      </a:lt1>
      <a:dk2>
        <a:srgbClr val="6D7072"/>
      </a:dk2>
      <a:lt2>
        <a:srgbClr val="FFFFFF"/>
      </a:lt2>
      <a:accent1>
        <a:srgbClr val="00508B"/>
      </a:accent1>
      <a:accent2>
        <a:srgbClr val="3D6AA0"/>
      </a:accent2>
      <a:accent3>
        <a:srgbClr val="6C89B6"/>
      </a:accent3>
      <a:accent4>
        <a:srgbClr val="9BADCE"/>
      </a:accent4>
      <a:accent5>
        <a:srgbClr val="CDD6E7"/>
      </a:accent5>
      <a:accent6>
        <a:srgbClr val="E8EBF4"/>
      </a:accent6>
      <a:hlink>
        <a:srgbClr val="E40F13"/>
      </a:hlink>
      <a:folHlink>
        <a:srgbClr val="00508B"/>
      </a:folHlink>
    </a:clrScheme>
    <a:fontScheme name="IHP">
      <a:majorFont>
        <a:latin typeface="Calibri"/>
        <a:ea typeface=""/>
        <a:cs typeface=""/>
      </a:majorFont>
      <a:minorFont>
        <a:latin typeface="Calibri"/>
        <a:ea typeface=""/>
        <a:cs typeface=""/>
      </a:minorFont>
    </a:fontScheme>
    <a:fmtScheme name="Klarheit">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HP" id="{9B10EB8B-F9C2-4D4D-A0EE-269F32A05DA8}" vid="{053DCC95-2EF8-44E8-868F-0C996BE1ABFF}"/>
    </a:ext>
  </a:extLst>
</a:theme>
</file>

<file path=ppt/theme/theme2.xml><?xml version="1.0" encoding="utf-8"?>
<a:theme xmlns:a="http://schemas.openxmlformats.org/drawingml/2006/main" name="1_ihp_foliendesign_de">
  <a:themeElements>
    <a:clrScheme name="IHP">
      <a:dk1>
        <a:sysClr val="windowText" lastClr="000000"/>
      </a:dk1>
      <a:lt1>
        <a:sysClr val="window" lastClr="FFFFFF"/>
      </a:lt1>
      <a:dk2>
        <a:srgbClr val="6D7072"/>
      </a:dk2>
      <a:lt2>
        <a:srgbClr val="FFFFFF"/>
      </a:lt2>
      <a:accent1>
        <a:srgbClr val="00508B"/>
      </a:accent1>
      <a:accent2>
        <a:srgbClr val="3D6AA0"/>
      </a:accent2>
      <a:accent3>
        <a:srgbClr val="6C89B6"/>
      </a:accent3>
      <a:accent4>
        <a:srgbClr val="9BADCE"/>
      </a:accent4>
      <a:accent5>
        <a:srgbClr val="CDD6E7"/>
      </a:accent5>
      <a:accent6>
        <a:srgbClr val="E8EBF4"/>
      </a:accent6>
      <a:hlink>
        <a:srgbClr val="E40F13"/>
      </a:hlink>
      <a:folHlink>
        <a:srgbClr val="00508B"/>
      </a:folHlink>
    </a:clrScheme>
    <a:fontScheme name="IHP">
      <a:majorFont>
        <a:latin typeface="Calibri"/>
        <a:ea typeface=""/>
        <a:cs typeface=""/>
      </a:majorFont>
      <a:minorFont>
        <a:latin typeface="Calibri"/>
        <a:ea typeface=""/>
        <a:cs typeface=""/>
      </a:minorFont>
    </a:fontScheme>
    <a:fmtScheme name="Klarheit">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IHP</Template>
  <TotalTime>0</TotalTime>
  <Words>584</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Wingdings</vt:lpstr>
      <vt:lpstr>IHP</vt:lpstr>
      <vt:lpstr>1_ihp_foliendesign_de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Nicola Miglioranza</dc:creator>
  <cp:lastModifiedBy>Nicola Miglioranza</cp:lastModifiedBy>
  <cp:revision>20</cp:revision>
  <dcterms:created xsi:type="dcterms:W3CDTF">2025-03-11T16:03:44Z</dcterms:created>
  <dcterms:modified xsi:type="dcterms:W3CDTF">2025-03-12T09:19:07Z</dcterms:modified>
</cp:coreProperties>
</file>