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de-DE"/>
    </a:defPPr>
    <a:lvl1pPr marL="0" algn="l" defTabSz="3507460" rtl="0" eaLnBrk="1" latinLnBrk="0" hangingPunct="1">
      <a:defRPr sz="6904" kern="1200">
        <a:solidFill>
          <a:schemeClr val="tx1"/>
        </a:solidFill>
        <a:latin typeface="+mn-lt"/>
        <a:ea typeface="+mn-ea"/>
        <a:cs typeface="+mn-cs"/>
      </a:defRPr>
    </a:lvl1pPr>
    <a:lvl2pPr marL="1753731" algn="l" defTabSz="3507460" rtl="0" eaLnBrk="1" latinLnBrk="0" hangingPunct="1">
      <a:defRPr sz="6904" kern="1200">
        <a:solidFill>
          <a:schemeClr val="tx1"/>
        </a:solidFill>
        <a:latin typeface="+mn-lt"/>
        <a:ea typeface="+mn-ea"/>
        <a:cs typeface="+mn-cs"/>
      </a:defRPr>
    </a:lvl2pPr>
    <a:lvl3pPr marL="3507460" algn="l" defTabSz="3507460" rtl="0" eaLnBrk="1" latinLnBrk="0" hangingPunct="1">
      <a:defRPr sz="6904" kern="1200">
        <a:solidFill>
          <a:schemeClr val="tx1"/>
        </a:solidFill>
        <a:latin typeface="+mn-lt"/>
        <a:ea typeface="+mn-ea"/>
        <a:cs typeface="+mn-cs"/>
      </a:defRPr>
    </a:lvl3pPr>
    <a:lvl4pPr marL="5261191" algn="l" defTabSz="3507460" rtl="0" eaLnBrk="1" latinLnBrk="0" hangingPunct="1">
      <a:defRPr sz="6904" kern="1200">
        <a:solidFill>
          <a:schemeClr val="tx1"/>
        </a:solidFill>
        <a:latin typeface="+mn-lt"/>
        <a:ea typeface="+mn-ea"/>
        <a:cs typeface="+mn-cs"/>
      </a:defRPr>
    </a:lvl4pPr>
    <a:lvl5pPr marL="7014921" algn="l" defTabSz="3507460" rtl="0" eaLnBrk="1" latinLnBrk="0" hangingPunct="1">
      <a:defRPr sz="6904" kern="1200">
        <a:solidFill>
          <a:schemeClr val="tx1"/>
        </a:solidFill>
        <a:latin typeface="+mn-lt"/>
        <a:ea typeface="+mn-ea"/>
        <a:cs typeface="+mn-cs"/>
      </a:defRPr>
    </a:lvl5pPr>
    <a:lvl6pPr marL="8768652" algn="l" defTabSz="3507460" rtl="0" eaLnBrk="1" latinLnBrk="0" hangingPunct="1">
      <a:defRPr sz="6904" kern="1200">
        <a:solidFill>
          <a:schemeClr val="tx1"/>
        </a:solidFill>
        <a:latin typeface="+mn-lt"/>
        <a:ea typeface="+mn-ea"/>
        <a:cs typeface="+mn-cs"/>
      </a:defRPr>
    </a:lvl6pPr>
    <a:lvl7pPr marL="10522382" algn="l" defTabSz="3507460" rtl="0" eaLnBrk="1" latinLnBrk="0" hangingPunct="1">
      <a:defRPr sz="6904" kern="1200">
        <a:solidFill>
          <a:schemeClr val="tx1"/>
        </a:solidFill>
        <a:latin typeface="+mn-lt"/>
        <a:ea typeface="+mn-ea"/>
        <a:cs typeface="+mn-cs"/>
      </a:defRPr>
    </a:lvl7pPr>
    <a:lvl8pPr marL="12276112" algn="l" defTabSz="3507460" rtl="0" eaLnBrk="1" latinLnBrk="0" hangingPunct="1">
      <a:defRPr sz="6904" kern="1200">
        <a:solidFill>
          <a:schemeClr val="tx1"/>
        </a:solidFill>
        <a:latin typeface="+mn-lt"/>
        <a:ea typeface="+mn-ea"/>
        <a:cs typeface="+mn-cs"/>
      </a:defRPr>
    </a:lvl8pPr>
    <a:lvl9pPr marL="14029843" algn="l" defTabSz="3507460" rtl="0" eaLnBrk="1" latinLnBrk="0" hangingPunct="1">
      <a:defRPr sz="69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8B"/>
    <a:srgbClr val="E40F13"/>
    <a:srgbClr val="E31519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8" autoAdjust="0"/>
    <p:restoredTop sz="95309" autoAdjust="0"/>
  </p:normalViewPr>
  <p:slideViewPr>
    <p:cSldViewPr snapToGrid="0">
      <p:cViewPr>
        <p:scale>
          <a:sx n="33" d="100"/>
          <a:sy n="33" d="100"/>
        </p:scale>
        <p:origin x="2322" y="-9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4060C-4EE0-4AA9-A13F-000A4F77A198}" type="datetimeFigureOut">
              <a:rPr lang="LID4096" smtClean="0"/>
              <a:t>05/14/2025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5184D-00B1-44E2-AF5C-A0E898FAFE2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3663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5184D-00B1-44E2-AF5C-A0E898FAFE20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98818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B859-CCE5-4489-8A1C-96953B08F2E4}" type="datetimeFigureOut">
              <a:rPr lang="de-DE" smtClean="0"/>
              <a:t>14.05.2025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9158-B7DD-4C4A-9DEE-2B344B1833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619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B859-CCE5-4489-8A1C-96953B08F2E4}" type="datetimeFigureOut">
              <a:rPr lang="de-DE" smtClean="0"/>
              <a:t>14.05.2025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9158-B7DD-4C4A-9DEE-2B344B1833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70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B859-CCE5-4489-8A1C-96953B08F2E4}" type="datetimeFigureOut">
              <a:rPr lang="de-DE" smtClean="0"/>
              <a:t>14.05.2025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9158-B7DD-4C4A-9DEE-2B344B1833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09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B859-CCE5-4489-8A1C-96953B08F2E4}" type="datetimeFigureOut">
              <a:rPr lang="de-DE" smtClean="0"/>
              <a:t>14.05.2025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9158-B7DD-4C4A-9DEE-2B344B1833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9849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B859-CCE5-4489-8A1C-96953B08F2E4}" type="datetimeFigureOut">
              <a:rPr lang="de-DE" smtClean="0"/>
              <a:t>14.05.2025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9158-B7DD-4C4A-9DEE-2B344B1833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956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B859-CCE5-4489-8A1C-96953B08F2E4}" type="datetimeFigureOut">
              <a:rPr lang="de-DE" smtClean="0"/>
              <a:t>14.05.2025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9158-B7DD-4C4A-9DEE-2B344B1833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33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B859-CCE5-4489-8A1C-96953B08F2E4}" type="datetimeFigureOut">
              <a:rPr lang="de-DE" smtClean="0"/>
              <a:t>14.05.2025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9158-B7DD-4C4A-9DEE-2B344B1833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74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B859-CCE5-4489-8A1C-96953B08F2E4}" type="datetimeFigureOut">
              <a:rPr lang="de-DE" smtClean="0"/>
              <a:t>14.05.2025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9158-B7DD-4C4A-9DEE-2B344B1833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16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B859-CCE5-4489-8A1C-96953B08F2E4}" type="datetimeFigureOut">
              <a:rPr lang="de-DE" smtClean="0"/>
              <a:t>14.05.2025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9158-B7DD-4C4A-9DEE-2B344B1833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3842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B859-CCE5-4489-8A1C-96953B08F2E4}" type="datetimeFigureOut">
              <a:rPr lang="de-DE" smtClean="0"/>
              <a:t>14.05.2025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9158-B7DD-4C4A-9DEE-2B344B1833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20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6B859-CCE5-4489-8A1C-96953B08F2E4}" type="datetimeFigureOut">
              <a:rPr lang="de-DE" smtClean="0"/>
              <a:t>14.05.2025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F9158-B7DD-4C4A-9DEE-2B344B1833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425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6B859-CCE5-4489-8A1C-96953B08F2E4}" type="datetimeFigureOut">
              <a:rPr lang="de-DE" smtClean="0"/>
              <a:t>14.05.2025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F9158-B7DD-4C4A-9DEE-2B344B1833C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94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D1BC8F36-3B7D-48CF-A3B5-56C118841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277" y="22836104"/>
            <a:ext cx="11246616" cy="4604663"/>
          </a:xfrm>
          <a:prstGeom prst="rect">
            <a:avLst/>
          </a:prstGeom>
        </p:spPr>
      </p:pic>
      <p:pic>
        <p:nvPicPr>
          <p:cNvPr id="10" name="Picture 2" descr="C:\Users\wegner\Pictures\Logo_without_claim\CMYK\ihp_logo_without_claim_CMYK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7073" y="581544"/>
            <a:ext cx="2524568" cy="271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itelplatzhalter 1"/>
          <p:cNvSpPr txBox="1">
            <a:spLocks/>
          </p:cNvSpPr>
          <p:nvPr/>
        </p:nvSpPr>
        <p:spPr>
          <a:xfrm>
            <a:off x="1476584" y="1014401"/>
            <a:ext cx="24119152" cy="1036177"/>
          </a:xfrm>
          <a:prstGeom prst="rect">
            <a:avLst/>
          </a:prstGeom>
        </p:spPr>
        <p:txBody>
          <a:bodyPr vert="horz" lIns="123220" tIns="77013" rIns="123220" bIns="77013" rtlCol="0" anchor="ctr">
            <a:noAutofit/>
          </a:bodyPr>
          <a:lstStyle>
            <a:lvl1pPr algn="l" defTabSz="4732732" rtl="0" eaLnBrk="1" latinLnBrk="0" hangingPunct="1">
              <a:spcBef>
                <a:spcPct val="0"/>
              </a:spcBef>
              <a:buNone/>
              <a:defRPr sz="125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7200" b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FPGA </a:t>
            </a:r>
            <a:r>
              <a:rPr lang="de-DE" sz="7200" b="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implementation</a:t>
            </a:r>
            <a:r>
              <a:rPr lang="de-DE" sz="7200" b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</a:t>
            </a:r>
            <a:r>
              <a:rPr lang="de-DE" sz="7200" b="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of</a:t>
            </a:r>
            <a:r>
              <a:rPr lang="de-DE" sz="7200" b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a rad-</a:t>
            </a:r>
            <a:r>
              <a:rPr lang="de-DE" sz="7200" b="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hard</a:t>
            </a:r>
            <a:r>
              <a:rPr lang="de-DE" sz="7200" b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adaptive baseband </a:t>
            </a:r>
            <a:r>
              <a:rPr lang="de-DE" sz="7200" b="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processor</a:t>
            </a:r>
            <a:r>
              <a:rPr lang="de-DE" sz="7200" b="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for ground-to-satellite links</a:t>
            </a:r>
          </a:p>
        </p:txBody>
      </p:sp>
      <p:sp>
        <p:nvSpPr>
          <p:cNvPr id="28" name="Titelplatzhalter 1"/>
          <p:cNvSpPr txBox="1">
            <a:spLocks/>
          </p:cNvSpPr>
          <p:nvPr/>
        </p:nvSpPr>
        <p:spPr>
          <a:xfrm>
            <a:off x="328645" y="40356278"/>
            <a:ext cx="18311160" cy="795862"/>
          </a:xfrm>
          <a:prstGeom prst="rect">
            <a:avLst/>
          </a:prstGeom>
        </p:spPr>
        <p:txBody>
          <a:bodyPr vert="horz" lIns="123220" tIns="77013" rIns="123220" bIns="77013" rtlCol="0" anchor="ctr">
            <a:noAutofit/>
          </a:bodyPr>
          <a:lstStyle>
            <a:lvl1pPr algn="l" defTabSz="4176431" rtl="0" eaLnBrk="1" latinLnBrk="0" hangingPunct="1">
              <a:spcBef>
                <a:spcPct val="0"/>
              </a:spcBef>
              <a:buNone/>
              <a:defRPr sz="110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002060"/>
                </a:solidFill>
              </a:rPr>
              <a:t>This work has been done in the framework of the 6G-TakeOff project, funded by the German Federal Ministry for Education and Research (BMBF – </a:t>
            </a:r>
            <a:r>
              <a:rPr lang="en-US" sz="2800" dirty="0" err="1">
                <a:solidFill>
                  <a:srgbClr val="002060"/>
                </a:solidFill>
              </a:rPr>
              <a:t>Bundesministerium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für</a:t>
            </a:r>
            <a:r>
              <a:rPr lang="en-US" sz="2800" dirty="0">
                <a:solidFill>
                  <a:srgbClr val="002060"/>
                </a:solidFill>
              </a:rPr>
              <a:t> </a:t>
            </a:r>
            <a:r>
              <a:rPr lang="en-US" sz="2800" dirty="0" err="1">
                <a:solidFill>
                  <a:srgbClr val="002060"/>
                </a:solidFill>
              </a:rPr>
              <a:t>Bildung</a:t>
            </a:r>
            <a:r>
              <a:rPr lang="en-US" sz="2800" dirty="0">
                <a:solidFill>
                  <a:srgbClr val="002060"/>
                </a:solidFill>
              </a:rPr>
              <a:t> und </a:t>
            </a:r>
            <a:r>
              <a:rPr lang="en-US" sz="2800" dirty="0" err="1">
                <a:solidFill>
                  <a:srgbClr val="002060"/>
                </a:solidFill>
              </a:rPr>
              <a:t>Forschung</a:t>
            </a:r>
            <a:r>
              <a:rPr lang="en-US" sz="2800" dirty="0">
                <a:solidFill>
                  <a:srgbClr val="002060"/>
                </a:solidFill>
              </a:rPr>
              <a:t>), under the grant 16KISK060. </a:t>
            </a:r>
            <a:endParaRPr lang="de-DE" sz="1000" dirty="0">
              <a:solidFill>
                <a:srgbClr val="002060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-6908" y="5005169"/>
            <a:ext cx="29501071" cy="13815"/>
          </a:xfrm>
          <a:prstGeom prst="line">
            <a:avLst/>
          </a:prstGeom>
          <a:ln w="57150">
            <a:solidFill>
              <a:srgbClr val="005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9509685" y="4841076"/>
            <a:ext cx="342000" cy="342000"/>
          </a:xfrm>
          <a:prstGeom prst="ellipse">
            <a:avLst/>
          </a:prstGeom>
          <a:noFill/>
          <a:ln w="57150">
            <a:solidFill>
              <a:srgbClr val="E40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9122" tIns="19561" rIns="39122" bIns="195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013"/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0" y="4235824"/>
            <a:ext cx="29494163" cy="121920"/>
          </a:xfrm>
          <a:prstGeom prst="line">
            <a:avLst/>
          </a:prstGeom>
          <a:ln w="57150">
            <a:solidFill>
              <a:srgbClr val="E40F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29509684" y="4186744"/>
            <a:ext cx="342000" cy="342000"/>
          </a:xfrm>
          <a:prstGeom prst="ellipse">
            <a:avLst/>
          </a:prstGeom>
          <a:noFill/>
          <a:ln w="57150">
            <a:solidFill>
              <a:srgbClr val="005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9122" tIns="19561" rIns="39122" bIns="195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013"/>
          </a:p>
        </p:txBody>
      </p:sp>
      <p:sp>
        <p:nvSpPr>
          <p:cNvPr id="11" name="Abgerundetes Rechteck 13"/>
          <p:cNvSpPr/>
          <p:nvPr/>
        </p:nvSpPr>
        <p:spPr>
          <a:xfrm>
            <a:off x="4392379" y="4069629"/>
            <a:ext cx="7388838" cy="1118255"/>
          </a:xfrm>
          <a:prstGeom prst="roundRect">
            <a:avLst>
              <a:gd name="adj" fmla="val 17682"/>
            </a:avLst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333" tIns="360000" rIns="44333" bIns="22167" rtlCol="0" anchor="ctr" anchorCtr="0"/>
          <a:lstStyle/>
          <a:p>
            <a:pPr algn="ctr">
              <a:lnSpc>
                <a:spcPts val="2036"/>
              </a:lnSpc>
              <a:tabLst>
                <a:tab pos="429449" algn="l"/>
              </a:tabLst>
            </a:pPr>
            <a:r>
              <a:rPr lang="en-US" sz="5800" b="1" spc="48" dirty="0">
                <a:solidFill>
                  <a:schemeClr val="accent1">
                    <a:lumMod val="50000"/>
                  </a:schemeClr>
                </a:solidFill>
              </a:rPr>
              <a:t>MOTIVATION</a:t>
            </a:r>
            <a:endParaRPr lang="de-DE" sz="5800" b="1" spc="48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8224278" y="13672960"/>
            <a:ext cx="11538331" cy="81566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60" tIns="88960" rIns="88960" bIns="88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654619" indent="-571500" defTabSz="349058">
              <a:spcBef>
                <a:spcPts val="297"/>
              </a:spcBef>
              <a:buClr>
                <a:schemeClr val="accent1"/>
              </a:buClr>
              <a:buSzPct val="80000"/>
              <a:buBlip>
                <a:blip r:embed="rId5">
                  <a:extLst/>
                </a:blip>
              </a:buBlip>
            </a:pPr>
            <a:r>
              <a:rPr lang="de-DE" sz="3200" dirty="0">
                <a:solidFill>
                  <a:schemeClr val="tx1"/>
                </a:solidFill>
              </a:rPr>
              <a:t>The </a:t>
            </a:r>
            <a:r>
              <a:rPr lang="de-DE" sz="3200" b="1" dirty="0">
                <a:solidFill>
                  <a:schemeClr val="tx1"/>
                </a:solidFill>
              </a:rPr>
              <a:t>FPGA Demonstrator </a:t>
            </a:r>
            <a:r>
              <a:rPr lang="de-DE" sz="3200" dirty="0">
                <a:solidFill>
                  <a:schemeClr val="tx1"/>
                </a:solidFill>
              </a:rPr>
              <a:t>will </a:t>
            </a:r>
            <a:r>
              <a:rPr lang="de-DE" sz="3200" dirty="0" err="1">
                <a:solidFill>
                  <a:schemeClr val="tx1"/>
                </a:solidFill>
              </a:rPr>
              <a:t>be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integrated</a:t>
            </a:r>
            <a:r>
              <a:rPr lang="de-DE" sz="3200" dirty="0">
                <a:solidFill>
                  <a:schemeClr val="tx1"/>
                </a:solidFill>
              </a:rPr>
              <a:t> on an </a:t>
            </a:r>
            <a:r>
              <a:rPr lang="de-DE" sz="3200" dirty="0" err="1">
                <a:solidFill>
                  <a:schemeClr val="tx1"/>
                </a:solidFill>
              </a:rPr>
              <a:t>Xilinx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Ultrascale</a:t>
            </a:r>
            <a:r>
              <a:rPr lang="de-DE" sz="3200" dirty="0">
                <a:solidFill>
                  <a:schemeClr val="tx1"/>
                </a:solidFill>
              </a:rPr>
              <a:t>+ </a:t>
            </a:r>
            <a:r>
              <a:rPr lang="de-DE" sz="3200" dirty="0" err="1">
                <a:solidFill>
                  <a:schemeClr val="tx1"/>
                </a:solidFill>
              </a:rPr>
              <a:t>RFSoC</a:t>
            </a:r>
            <a:r>
              <a:rPr lang="de-DE" sz="3200" dirty="0">
                <a:solidFill>
                  <a:schemeClr val="tx1"/>
                </a:solidFill>
              </a:rPr>
              <a:t> ZCU111 </a:t>
            </a:r>
            <a:r>
              <a:rPr lang="de-DE" sz="3200" dirty="0" err="1">
                <a:solidFill>
                  <a:schemeClr val="tx1"/>
                </a:solidFill>
              </a:rPr>
              <a:t>board</a:t>
            </a:r>
            <a:r>
              <a:rPr lang="de-DE" sz="3200" dirty="0">
                <a:solidFill>
                  <a:schemeClr val="tx1"/>
                </a:solidFill>
              </a:rPr>
              <a:t>. </a:t>
            </a:r>
          </a:p>
          <a:p>
            <a:pPr marL="654619" indent="-571500" defTabSz="349058">
              <a:spcBef>
                <a:spcPts val="297"/>
              </a:spcBef>
              <a:buClr>
                <a:schemeClr val="accent1"/>
              </a:buClr>
              <a:buSzPct val="80000"/>
              <a:buBlip>
                <a:blip r:embed="rId5">
                  <a:extLst/>
                </a:blip>
              </a:buBlip>
            </a:pPr>
            <a:r>
              <a:rPr lang="de-DE" sz="3200" dirty="0">
                <a:solidFill>
                  <a:schemeClr val="tx1"/>
                </a:solidFill>
              </a:rPr>
              <a:t>The </a:t>
            </a:r>
            <a:r>
              <a:rPr lang="de-DE" sz="3200" dirty="0" err="1">
                <a:solidFill>
                  <a:schemeClr val="tx1"/>
                </a:solidFill>
              </a:rPr>
              <a:t>Xilinx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board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is</a:t>
            </a:r>
            <a:r>
              <a:rPr lang="de-DE" sz="3200" dirty="0">
                <a:solidFill>
                  <a:schemeClr val="tx1"/>
                </a:solidFill>
              </a:rPr>
              <a:t> connected </a:t>
            </a:r>
            <a:r>
              <a:rPr lang="de-DE" sz="3200" dirty="0" err="1">
                <a:solidFill>
                  <a:schemeClr val="tx1"/>
                </a:solidFill>
              </a:rPr>
              <a:t>to</a:t>
            </a:r>
            <a:r>
              <a:rPr lang="de-DE" sz="3200" dirty="0">
                <a:solidFill>
                  <a:schemeClr val="tx1"/>
                </a:solidFill>
              </a:rPr>
              <a:t> a </a:t>
            </a:r>
            <a:r>
              <a:rPr lang="de-DE" sz="3200" dirty="0" err="1">
                <a:solidFill>
                  <a:schemeClr val="tx1"/>
                </a:solidFill>
              </a:rPr>
              <a:t>laptop</a:t>
            </a:r>
            <a:r>
              <a:rPr lang="de-DE" sz="3200" dirty="0">
                <a:solidFill>
                  <a:schemeClr val="tx1"/>
                </a:solidFill>
              </a:rPr>
              <a:t> via a</a:t>
            </a:r>
            <a:r>
              <a:rPr lang="de-DE" sz="3200" b="1" dirty="0">
                <a:solidFill>
                  <a:schemeClr val="tx1"/>
                </a:solidFill>
              </a:rPr>
              <a:t> 1 </a:t>
            </a:r>
            <a:r>
              <a:rPr lang="de-DE" sz="3200" b="1" dirty="0" err="1">
                <a:solidFill>
                  <a:schemeClr val="tx1"/>
                </a:solidFill>
              </a:rPr>
              <a:t>Gb</a:t>
            </a:r>
            <a:r>
              <a:rPr lang="de-DE" sz="3200" b="1" dirty="0">
                <a:solidFill>
                  <a:schemeClr val="tx1"/>
                </a:solidFill>
              </a:rPr>
              <a:t> Ethernet </a:t>
            </a:r>
            <a:r>
              <a:rPr lang="de-DE" sz="3200" dirty="0">
                <a:solidFill>
                  <a:schemeClr val="tx1"/>
                </a:solidFill>
              </a:rPr>
              <a:t>interface, </a:t>
            </a:r>
            <a:r>
              <a:rPr lang="de-DE" sz="3200" dirty="0" err="1">
                <a:solidFill>
                  <a:schemeClr val="tx1"/>
                </a:solidFill>
              </a:rPr>
              <a:t>which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is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used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to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control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system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parameters</a:t>
            </a:r>
            <a:r>
              <a:rPr lang="de-DE" sz="3200" dirty="0">
                <a:solidFill>
                  <a:schemeClr val="tx1"/>
                </a:solidFill>
              </a:rPr>
              <a:t>.</a:t>
            </a:r>
          </a:p>
          <a:p>
            <a:pPr marL="654619" indent="-571500" defTabSz="349058">
              <a:spcBef>
                <a:spcPts val="297"/>
              </a:spcBef>
              <a:buClr>
                <a:schemeClr val="accent1"/>
              </a:buClr>
              <a:buSzPct val="80000"/>
              <a:buBlip>
                <a:blip r:embed="rId5">
                  <a:extLst/>
                </a:blip>
              </a:buBlip>
            </a:pPr>
            <a:r>
              <a:rPr lang="de-DE" sz="3200" dirty="0">
                <a:solidFill>
                  <a:schemeClr val="tx1"/>
                </a:solidFill>
              </a:rPr>
              <a:t>The FPGA </a:t>
            </a:r>
            <a:r>
              <a:rPr lang="de-DE" sz="3600" dirty="0" err="1">
                <a:solidFill>
                  <a:schemeClr val="tx1"/>
                </a:solidFill>
              </a:rPr>
              <a:t>is</a:t>
            </a:r>
            <a:r>
              <a:rPr lang="de-DE" sz="3200" dirty="0">
                <a:solidFill>
                  <a:schemeClr val="tx1"/>
                </a:solidFill>
              </a:rPr>
              <a:t> connected </a:t>
            </a:r>
            <a:r>
              <a:rPr lang="de-DE" sz="3200" dirty="0" err="1">
                <a:solidFill>
                  <a:schemeClr val="tx1"/>
                </a:solidFill>
              </a:rPr>
              <a:t>to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the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processing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system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through</a:t>
            </a:r>
            <a:r>
              <a:rPr lang="de-DE" sz="3200" dirty="0">
                <a:solidFill>
                  <a:schemeClr val="tx1"/>
                </a:solidFill>
              </a:rPr>
              <a:t> an </a:t>
            </a:r>
            <a:r>
              <a:rPr lang="de-DE" sz="3200" b="1" dirty="0">
                <a:solidFill>
                  <a:schemeClr val="tx1"/>
                </a:solidFill>
              </a:rPr>
              <a:t>AXI4-Stream</a:t>
            </a:r>
            <a:r>
              <a:rPr lang="de-DE" sz="3200" dirty="0">
                <a:solidFill>
                  <a:schemeClr val="tx1"/>
                </a:solidFill>
              </a:rPr>
              <a:t> interface. The programmable </a:t>
            </a:r>
            <a:r>
              <a:rPr lang="de-DE" sz="3200" dirty="0" err="1">
                <a:solidFill>
                  <a:schemeClr val="tx1"/>
                </a:solidFill>
              </a:rPr>
              <a:t>logic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includes</a:t>
            </a:r>
            <a:r>
              <a:rPr lang="de-DE" sz="3200" dirty="0">
                <a:solidFill>
                  <a:schemeClr val="tx1"/>
                </a:solidFill>
              </a:rPr>
              <a:t>:</a:t>
            </a:r>
          </a:p>
          <a:p>
            <a:pPr marL="654619" indent="-571500" defTabSz="349058">
              <a:spcBef>
                <a:spcPts val="297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de-DE" sz="3200" dirty="0">
                <a:solidFill>
                  <a:schemeClr val="tx1"/>
                </a:solidFill>
              </a:rPr>
              <a:t>The </a:t>
            </a:r>
            <a:r>
              <a:rPr lang="de-DE" sz="3200" dirty="0" err="1">
                <a:solidFill>
                  <a:schemeClr val="tx1"/>
                </a:solidFill>
              </a:rPr>
              <a:t>Baseband</a:t>
            </a:r>
            <a:r>
              <a:rPr lang="de-DE" sz="3200" dirty="0">
                <a:solidFill>
                  <a:schemeClr val="tx1"/>
                </a:solidFill>
              </a:rPr>
              <a:t> digital </a:t>
            </a:r>
            <a:r>
              <a:rPr lang="de-DE" sz="3200" dirty="0" err="1">
                <a:solidFill>
                  <a:schemeClr val="tx1"/>
                </a:solidFill>
              </a:rPr>
              <a:t>signal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processor</a:t>
            </a:r>
            <a:r>
              <a:rPr lang="de-DE" sz="3200" dirty="0">
                <a:solidFill>
                  <a:schemeClr val="tx1"/>
                </a:solidFill>
              </a:rPr>
              <a:t>.</a:t>
            </a:r>
          </a:p>
          <a:p>
            <a:pPr marL="654619" indent="-571500" defTabSz="349058">
              <a:spcBef>
                <a:spcPts val="297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de-DE" sz="3200" dirty="0">
                <a:solidFill>
                  <a:schemeClr val="tx1"/>
                </a:solidFill>
              </a:rPr>
              <a:t>The DACs and ADCs, </a:t>
            </a:r>
            <a:r>
              <a:rPr lang="de-DE" sz="3200" dirty="0" err="1">
                <a:solidFill>
                  <a:schemeClr val="tx1"/>
                </a:solidFill>
              </a:rPr>
              <a:t>along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with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their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respective</a:t>
            </a:r>
            <a:r>
              <a:rPr lang="de-DE" sz="3200" dirty="0">
                <a:solidFill>
                  <a:schemeClr val="tx1"/>
                </a:solidFill>
              </a:rPr>
              <a:t> Digital Up-</a:t>
            </a:r>
            <a:r>
              <a:rPr lang="de-DE" sz="3200" dirty="0" err="1">
                <a:solidFill>
                  <a:schemeClr val="tx1"/>
                </a:solidFill>
              </a:rPr>
              <a:t>converters</a:t>
            </a:r>
            <a:r>
              <a:rPr lang="de-DE" sz="3200" dirty="0">
                <a:solidFill>
                  <a:schemeClr val="tx1"/>
                </a:solidFill>
              </a:rPr>
              <a:t> (DUCs)and Digital Down-</a:t>
            </a:r>
            <a:r>
              <a:rPr lang="de-DE" sz="3200" dirty="0" err="1">
                <a:solidFill>
                  <a:schemeClr val="tx1"/>
                </a:solidFill>
              </a:rPr>
              <a:t>converters</a:t>
            </a:r>
            <a:r>
              <a:rPr lang="de-DE" sz="3200" dirty="0">
                <a:solidFill>
                  <a:schemeClr val="tx1"/>
                </a:solidFill>
              </a:rPr>
              <a:t> (DDCs).</a:t>
            </a:r>
          </a:p>
          <a:p>
            <a:pPr marL="654619" indent="-571500" defTabSz="349058">
              <a:spcBef>
                <a:spcPts val="297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</a:pPr>
            <a:r>
              <a:rPr lang="de-DE" sz="3200" dirty="0">
                <a:solidFill>
                  <a:schemeClr val="tx1"/>
                </a:solidFill>
              </a:rPr>
              <a:t>A PHY packet </a:t>
            </a:r>
            <a:r>
              <a:rPr lang="de-DE" sz="3200" dirty="0" err="1">
                <a:solidFill>
                  <a:schemeClr val="tx1"/>
                </a:solidFill>
              </a:rPr>
              <a:t>generator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to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simulate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packets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coming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from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the</a:t>
            </a:r>
            <a:r>
              <a:rPr lang="de-DE" sz="3200" dirty="0">
                <a:solidFill>
                  <a:schemeClr val="tx1"/>
                </a:solidFill>
              </a:rPr>
              <a:t> MAC </a:t>
            </a:r>
            <a:r>
              <a:rPr lang="de-DE" sz="3200" dirty="0" err="1">
                <a:solidFill>
                  <a:schemeClr val="tx1"/>
                </a:solidFill>
              </a:rPr>
              <a:t>layer</a:t>
            </a:r>
            <a:r>
              <a:rPr lang="de-DE" sz="3200" dirty="0">
                <a:solidFill>
                  <a:schemeClr val="tx1"/>
                </a:solidFill>
              </a:rPr>
              <a:t>, and FIFOs for </a:t>
            </a:r>
            <a:r>
              <a:rPr lang="de-DE" sz="3200" dirty="0" err="1">
                <a:solidFill>
                  <a:schemeClr val="tx1"/>
                </a:solidFill>
              </a:rPr>
              <a:t>storing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performance</a:t>
            </a:r>
            <a:r>
              <a:rPr lang="de-DE" sz="3200" dirty="0">
                <a:solidFill>
                  <a:schemeClr val="tx1"/>
                </a:solidFill>
              </a:rPr>
              <a:t> </a:t>
            </a:r>
            <a:r>
              <a:rPr lang="de-DE" sz="3200" dirty="0" err="1">
                <a:solidFill>
                  <a:schemeClr val="tx1"/>
                </a:solidFill>
              </a:rPr>
              <a:t>metrics</a:t>
            </a:r>
            <a:r>
              <a:rPr lang="de-DE" sz="3200" dirty="0">
                <a:solidFill>
                  <a:schemeClr val="tx1"/>
                </a:solidFill>
              </a:rPr>
              <a:t>.</a:t>
            </a:r>
          </a:p>
          <a:p>
            <a:pPr marL="83119" defTabSz="349058">
              <a:spcBef>
                <a:spcPts val="297"/>
              </a:spcBef>
              <a:buClr>
                <a:schemeClr val="accent1"/>
              </a:buClr>
              <a:buSzPct val="80000"/>
            </a:pPr>
            <a:br>
              <a:rPr lang="de-DE" sz="3200" dirty="0">
                <a:solidFill>
                  <a:schemeClr val="tx1"/>
                </a:solidFill>
              </a:rPr>
            </a:br>
            <a:endParaRPr lang="de-DE" sz="3200" dirty="0">
              <a:solidFill>
                <a:schemeClr val="tx1"/>
              </a:solidFill>
            </a:endParaRPr>
          </a:p>
          <a:p>
            <a:pPr marL="83119" defTabSz="349058">
              <a:spcBef>
                <a:spcPts val="297"/>
              </a:spcBef>
              <a:buClr>
                <a:schemeClr val="accent1"/>
              </a:buClr>
              <a:buSzPct val="80000"/>
            </a:pPr>
            <a:endParaRPr lang="de-DE" sz="32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 rot="10800000" flipV="1">
            <a:off x="1531933" y="5366277"/>
            <a:ext cx="13327063" cy="56515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60" tIns="88960" rIns="88960" bIns="88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3119" defTabSz="349058">
              <a:spcBef>
                <a:spcPts val="297"/>
              </a:spcBef>
              <a:buClr>
                <a:schemeClr val="accent1"/>
              </a:buClr>
              <a:buSzPct val="80000"/>
            </a:pPr>
            <a:endParaRPr lang="de-DE" sz="4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654619" indent="-571500" defTabSz="349058">
              <a:spcBef>
                <a:spcPts val="297"/>
              </a:spcBef>
              <a:buClr>
                <a:schemeClr val="accent1"/>
              </a:buClr>
              <a:buSzPct val="80000"/>
              <a:buBlip>
                <a:blip r:embed="rId5"/>
              </a:buBlip>
            </a:pPr>
            <a:r>
              <a:rPr lang="en-US" sz="3600" dirty="0">
                <a:solidFill>
                  <a:schemeClr val="tx1"/>
                </a:solidFill>
              </a:rPr>
              <a:t>Due to insufficient and limited network infrastructures, conventional </a:t>
            </a:r>
            <a:r>
              <a:rPr lang="en-US" sz="3600" b="1" dirty="0">
                <a:solidFill>
                  <a:schemeClr val="tx1"/>
                </a:solidFill>
              </a:rPr>
              <a:t>terrestrial networks (TNs) </a:t>
            </a:r>
            <a:r>
              <a:rPr lang="en-US" sz="3600" dirty="0">
                <a:solidFill>
                  <a:schemeClr val="tx1"/>
                </a:solidFill>
              </a:rPr>
              <a:t>cannot provide global coverage in remote areas.</a:t>
            </a:r>
          </a:p>
          <a:p>
            <a:pPr marL="654619" indent="-571500" defTabSz="349058">
              <a:spcBef>
                <a:spcPts val="297"/>
              </a:spcBef>
              <a:buClr>
                <a:schemeClr val="accent1"/>
              </a:buClr>
              <a:buSzPct val="80000"/>
              <a:buBlip>
                <a:blip r:embed="rId5"/>
              </a:buBlip>
            </a:pPr>
            <a:r>
              <a:rPr lang="en-US" sz="3600" dirty="0">
                <a:solidFill>
                  <a:schemeClr val="tx1"/>
                </a:solidFill>
              </a:rPr>
              <a:t>A substantial improvement can only be accomplished through the integration of </a:t>
            </a:r>
            <a:r>
              <a:rPr lang="en-US" sz="3600" b="1" dirty="0">
                <a:solidFill>
                  <a:schemeClr val="tx1"/>
                </a:solidFill>
              </a:rPr>
              <a:t>TNs</a:t>
            </a:r>
            <a:r>
              <a:rPr lang="en-US" sz="3600" dirty="0">
                <a:solidFill>
                  <a:schemeClr val="tx1"/>
                </a:solidFill>
              </a:rPr>
              <a:t> with </a:t>
            </a:r>
            <a:r>
              <a:rPr lang="en-US" sz="3600" b="1" dirty="0">
                <a:solidFill>
                  <a:schemeClr val="tx1"/>
                </a:solidFill>
              </a:rPr>
              <a:t>non-terrestrial networks (NTNs).</a:t>
            </a:r>
          </a:p>
          <a:p>
            <a:pPr marL="654619" indent="-571500" defTabSz="349058">
              <a:spcBef>
                <a:spcPts val="297"/>
              </a:spcBef>
              <a:buClr>
                <a:schemeClr val="accent1"/>
              </a:buClr>
              <a:buSzPct val="80000"/>
              <a:buBlip>
                <a:blip r:embed="rId5"/>
              </a:buBlip>
            </a:pPr>
            <a:r>
              <a:rPr lang="en-US" sz="3600" dirty="0">
                <a:solidFill>
                  <a:schemeClr val="tx1"/>
                </a:solidFill>
              </a:rPr>
              <a:t> The union between conventional </a:t>
            </a:r>
            <a:r>
              <a:rPr lang="en-US" sz="3600" b="1" dirty="0">
                <a:solidFill>
                  <a:schemeClr val="tx1"/>
                </a:solidFill>
              </a:rPr>
              <a:t>mobile networks </a:t>
            </a:r>
            <a:r>
              <a:rPr lang="en-US" sz="3600" dirty="0">
                <a:solidFill>
                  <a:schemeClr val="tx1"/>
                </a:solidFill>
              </a:rPr>
              <a:t>with </a:t>
            </a:r>
            <a:r>
              <a:rPr lang="en-US" sz="3600" b="1" dirty="0">
                <a:solidFill>
                  <a:schemeClr val="tx1"/>
                </a:solidFill>
              </a:rPr>
              <a:t>Aerial Networks</a:t>
            </a:r>
            <a:r>
              <a:rPr lang="en-US" sz="3600" dirty="0">
                <a:solidFill>
                  <a:schemeClr val="tx1"/>
                </a:solidFill>
              </a:rPr>
              <a:t> (HAPS and LAPS)  and </a:t>
            </a:r>
            <a:r>
              <a:rPr lang="en-US" sz="3600" b="1" dirty="0">
                <a:solidFill>
                  <a:schemeClr val="tx1"/>
                </a:solidFill>
              </a:rPr>
              <a:t>space networks </a:t>
            </a:r>
            <a:r>
              <a:rPr lang="en-US" sz="3600" dirty="0">
                <a:solidFill>
                  <a:schemeClr val="tx1"/>
                </a:solidFill>
              </a:rPr>
              <a:t>(GEO, MEO, LEO) leads to the </a:t>
            </a:r>
            <a:r>
              <a:rPr lang="en-US" sz="3600" b="1" dirty="0">
                <a:solidFill>
                  <a:schemeClr val="tx1"/>
                </a:solidFill>
              </a:rPr>
              <a:t>3D network </a:t>
            </a:r>
            <a:r>
              <a:rPr lang="en-US" sz="3600" dirty="0">
                <a:solidFill>
                  <a:schemeClr val="tx1"/>
                </a:solidFill>
              </a:rPr>
              <a:t>architecture</a:t>
            </a:r>
            <a:r>
              <a:rPr lang="en-US" sz="3600" b="1" dirty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that characterizes the 6G  paradigm. </a:t>
            </a:r>
          </a:p>
          <a:p>
            <a:pPr marL="83119" defTabSz="349058">
              <a:spcBef>
                <a:spcPts val="297"/>
              </a:spcBef>
              <a:buClr>
                <a:schemeClr val="accent1"/>
              </a:buClr>
              <a:buSzPct val="80000"/>
            </a:pPr>
            <a:endParaRPr lang="en-US" sz="3600" b="1" dirty="0">
              <a:solidFill>
                <a:schemeClr val="tx1"/>
              </a:solidFill>
            </a:endParaRPr>
          </a:p>
          <a:p>
            <a:pPr marL="83119" defTabSz="349058">
              <a:spcBef>
                <a:spcPts val="297"/>
              </a:spcBef>
              <a:buClr>
                <a:schemeClr val="accent1"/>
              </a:buClr>
              <a:buSzPct val="80000"/>
            </a:pPr>
            <a:endParaRPr lang="en-US" sz="3600" dirty="0">
              <a:solidFill>
                <a:schemeClr val="tx1"/>
              </a:solidFill>
            </a:endParaRPr>
          </a:p>
          <a:p>
            <a:pPr marL="83119" defTabSz="349058">
              <a:spcBef>
                <a:spcPts val="297"/>
              </a:spcBef>
              <a:buClr>
                <a:schemeClr val="accent1"/>
              </a:buClr>
              <a:buSzPct val="80000"/>
            </a:pPr>
            <a:endParaRPr lang="en-GB" sz="3600" b="1" dirty="0">
              <a:solidFill>
                <a:schemeClr val="tx1"/>
              </a:solidFill>
            </a:endParaRPr>
          </a:p>
        </p:txBody>
      </p:sp>
      <p:cxnSp>
        <p:nvCxnSpPr>
          <p:cNvPr id="45" name="Straight Connector 44"/>
          <p:cNvCxnSpPr>
            <a:cxnSpLocks/>
          </p:cNvCxnSpPr>
          <p:nvPr/>
        </p:nvCxnSpPr>
        <p:spPr>
          <a:xfrm>
            <a:off x="0" y="41337288"/>
            <a:ext cx="18844181" cy="0"/>
          </a:xfrm>
          <a:prstGeom prst="line">
            <a:avLst/>
          </a:prstGeom>
          <a:ln w="57150">
            <a:solidFill>
              <a:srgbClr val="005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cxnSpLocks/>
            <a:endCxn id="64" idx="2"/>
          </p:cNvCxnSpPr>
          <p:nvPr/>
        </p:nvCxnSpPr>
        <p:spPr>
          <a:xfrm flipV="1">
            <a:off x="19232879" y="41499209"/>
            <a:ext cx="10272491" cy="9092"/>
          </a:xfrm>
          <a:prstGeom prst="line">
            <a:avLst/>
          </a:prstGeom>
          <a:ln w="57150">
            <a:solidFill>
              <a:srgbClr val="005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0" y="42154866"/>
            <a:ext cx="26904169" cy="22153"/>
          </a:xfrm>
          <a:prstGeom prst="line">
            <a:avLst/>
          </a:prstGeom>
          <a:ln w="57150">
            <a:solidFill>
              <a:srgbClr val="005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6926466" y="42006019"/>
            <a:ext cx="342000" cy="342000"/>
          </a:xfrm>
          <a:prstGeom prst="ellipse">
            <a:avLst/>
          </a:prstGeom>
          <a:solidFill>
            <a:srgbClr val="E40F13"/>
          </a:solidFill>
          <a:ln w="57150">
            <a:solidFill>
              <a:srgbClr val="E40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7775" tIns="18888" rIns="37775" bIns="188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852" dirty="0"/>
          </a:p>
        </p:txBody>
      </p:sp>
      <p:cxnSp>
        <p:nvCxnSpPr>
          <p:cNvPr id="50" name="Straight Connector 49"/>
          <p:cNvCxnSpPr>
            <a:cxnSpLocks/>
          </p:cNvCxnSpPr>
          <p:nvPr/>
        </p:nvCxnSpPr>
        <p:spPr>
          <a:xfrm>
            <a:off x="18844181" y="41337288"/>
            <a:ext cx="403401" cy="173394"/>
          </a:xfrm>
          <a:prstGeom prst="line">
            <a:avLst/>
          </a:prstGeom>
          <a:ln w="57150">
            <a:solidFill>
              <a:srgbClr val="005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elplatzhalter 1"/>
          <p:cNvSpPr txBox="1">
            <a:spLocks/>
          </p:cNvSpPr>
          <p:nvPr/>
        </p:nvSpPr>
        <p:spPr>
          <a:xfrm>
            <a:off x="1476584" y="2938074"/>
            <a:ext cx="18311160" cy="795862"/>
          </a:xfrm>
          <a:prstGeom prst="rect">
            <a:avLst/>
          </a:prstGeom>
        </p:spPr>
        <p:txBody>
          <a:bodyPr vert="horz" lIns="123220" tIns="77013" rIns="123220" bIns="77013" rtlCol="0" anchor="ctr">
            <a:noAutofit/>
          </a:bodyPr>
          <a:lstStyle>
            <a:lvl1pPr algn="l" defTabSz="4176431" rtl="0" eaLnBrk="1" latinLnBrk="0" hangingPunct="1">
              <a:spcBef>
                <a:spcPct val="0"/>
              </a:spcBef>
              <a:buNone/>
              <a:defRPr sz="11000" b="1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500" b="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Nicola Miglioranza, Marko Andjelkovic, Nebojsa Maletic, Milos Krstic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3929" y="39729600"/>
            <a:ext cx="1395751" cy="1425819"/>
          </a:xfrm>
          <a:prstGeom prst="rect">
            <a:avLst/>
          </a:prstGeom>
        </p:spPr>
      </p:pic>
      <p:pic>
        <p:nvPicPr>
          <p:cNvPr id="14" name="Grafik 13"/>
          <p:cNvPicPr>
            <a:picLocks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5736" y="39729600"/>
            <a:ext cx="1396610" cy="14256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4308" y="39729600"/>
            <a:ext cx="1396800" cy="1422540"/>
          </a:xfrm>
          <a:prstGeom prst="rect">
            <a:avLst/>
          </a:prstGeom>
        </p:spPr>
      </p:pic>
      <p:pic>
        <p:nvPicPr>
          <p:cNvPr id="17" name="Grafik 16"/>
          <p:cNvPicPr>
            <a:picLocks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2501" y="39728822"/>
            <a:ext cx="1396800" cy="1425600"/>
          </a:xfrm>
          <a:prstGeom prst="rect">
            <a:avLst/>
          </a:prstGeom>
        </p:spPr>
      </p:pic>
      <p:pic>
        <p:nvPicPr>
          <p:cNvPr id="18" name="Grafik 17"/>
          <p:cNvPicPr>
            <a:picLocks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6974" y="39729600"/>
            <a:ext cx="1396800" cy="1425600"/>
          </a:xfrm>
          <a:prstGeom prst="rect">
            <a:avLst/>
          </a:prstGeom>
        </p:spPr>
      </p:pic>
      <p:sp>
        <p:nvSpPr>
          <p:cNvPr id="64" name="Oval 48"/>
          <p:cNvSpPr/>
          <p:nvPr/>
        </p:nvSpPr>
        <p:spPr>
          <a:xfrm>
            <a:off x="29505370" y="41328209"/>
            <a:ext cx="342000" cy="342000"/>
          </a:xfrm>
          <a:prstGeom prst="ellipse">
            <a:avLst/>
          </a:prstGeom>
          <a:solidFill>
            <a:srgbClr val="E40F13"/>
          </a:solidFill>
          <a:ln w="57150">
            <a:solidFill>
              <a:srgbClr val="E40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7775" tIns="18888" rIns="37775" bIns="188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2852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460A9C4-9662-4D8B-A594-54F0B2A71FB2}"/>
              </a:ext>
            </a:extLst>
          </p:cNvPr>
          <p:cNvSpPr/>
          <p:nvPr/>
        </p:nvSpPr>
        <p:spPr>
          <a:xfrm>
            <a:off x="29529996" y="12623176"/>
            <a:ext cx="342000" cy="342000"/>
          </a:xfrm>
          <a:prstGeom prst="ellipse">
            <a:avLst/>
          </a:prstGeom>
          <a:noFill/>
          <a:ln w="57150">
            <a:solidFill>
              <a:srgbClr val="E40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9122" tIns="19561" rIns="39122" bIns="195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013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54A6682-0953-4E94-860D-9EB83216458F}"/>
              </a:ext>
            </a:extLst>
          </p:cNvPr>
          <p:cNvCxnSpPr>
            <a:cxnSpLocks/>
          </p:cNvCxnSpPr>
          <p:nvPr/>
        </p:nvCxnSpPr>
        <p:spPr>
          <a:xfrm>
            <a:off x="-6908" y="12082410"/>
            <a:ext cx="29559482" cy="57434"/>
          </a:xfrm>
          <a:prstGeom prst="line">
            <a:avLst/>
          </a:prstGeom>
          <a:ln w="57150">
            <a:solidFill>
              <a:srgbClr val="E40F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A048CF2-A95E-47D2-878D-79EE9D73C3CC}"/>
              </a:ext>
            </a:extLst>
          </p:cNvPr>
          <p:cNvSpPr/>
          <p:nvPr/>
        </p:nvSpPr>
        <p:spPr>
          <a:xfrm>
            <a:off x="29529995" y="11968844"/>
            <a:ext cx="342000" cy="342000"/>
          </a:xfrm>
          <a:prstGeom prst="ellipse">
            <a:avLst/>
          </a:prstGeom>
          <a:noFill/>
          <a:ln w="57150">
            <a:solidFill>
              <a:srgbClr val="005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9122" tIns="19561" rIns="39122" bIns="195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013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37E37C5-E405-4CC0-861D-A2C61206C06E}"/>
              </a:ext>
            </a:extLst>
          </p:cNvPr>
          <p:cNvCxnSpPr>
            <a:cxnSpLocks/>
          </p:cNvCxnSpPr>
          <p:nvPr/>
        </p:nvCxnSpPr>
        <p:spPr>
          <a:xfrm>
            <a:off x="-5647" y="12787269"/>
            <a:ext cx="29501071" cy="13815"/>
          </a:xfrm>
          <a:prstGeom prst="line">
            <a:avLst/>
          </a:prstGeom>
          <a:ln w="57150">
            <a:solidFill>
              <a:srgbClr val="005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bgerundetes Rechteck 19"/>
          <p:cNvSpPr>
            <a:spLocks/>
          </p:cNvSpPr>
          <p:nvPr/>
        </p:nvSpPr>
        <p:spPr>
          <a:xfrm>
            <a:off x="18977282" y="4067257"/>
            <a:ext cx="7386955" cy="1149862"/>
          </a:xfrm>
          <a:prstGeom prst="roundRect">
            <a:avLst>
              <a:gd name="adj" fmla="val 17682"/>
            </a:avLst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333" tIns="360000" rIns="44333" bIns="22167" rtlCol="0" anchor="ctr" anchorCtr="0"/>
          <a:lstStyle/>
          <a:p>
            <a:pPr algn="ctr">
              <a:lnSpc>
                <a:spcPts val="2036"/>
              </a:lnSpc>
              <a:tabLst>
                <a:tab pos="429449" algn="l"/>
              </a:tabLst>
            </a:pPr>
            <a:r>
              <a:rPr lang="en-US" sz="5800" b="1" spc="48" dirty="0">
                <a:solidFill>
                  <a:schemeClr val="accent1">
                    <a:lumMod val="50000"/>
                  </a:schemeClr>
                </a:solidFill>
              </a:rPr>
              <a:t> GOALS</a:t>
            </a:r>
            <a:endParaRPr lang="de-DE" sz="5800" b="1" spc="48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B09B37D-F004-4903-B939-26EDA3B3279B}"/>
              </a:ext>
            </a:extLst>
          </p:cNvPr>
          <p:cNvSpPr/>
          <p:nvPr/>
        </p:nvSpPr>
        <p:spPr>
          <a:xfrm rot="10800000" flipV="1">
            <a:off x="16225511" y="5366277"/>
            <a:ext cx="13327063" cy="49683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60" tIns="88960" rIns="88960" bIns="88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3119" defTabSz="349058">
              <a:spcBef>
                <a:spcPts val="297"/>
              </a:spcBef>
              <a:buClr>
                <a:schemeClr val="accent1"/>
              </a:buClr>
              <a:buSzPct val="80000"/>
            </a:pPr>
            <a:endParaRPr lang="de-DE" sz="4000" b="1" dirty="0">
              <a:solidFill>
                <a:schemeClr val="accent1">
                  <a:lumMod val="50000"/>
                </a:schemeClr>
              </a:solidFill>
            </a:endParaRPr>
          </a:p>
          <a:p>
            <a:pPr marL="654619" indent="-571500" defTabSz="349058">
              <a:spcBef>
                <a:spcPts val="297"/>
              </a:spcBef>
              <a:buClr>
                <a:schemeClr val="accent1"/>
              </a:buClr>
              <a:buSzPct val="80000"/>
              <a:buBlip>
                <a:blip r:embed="rId5">
                  <a:extLst/>
                </a:blip>
              </a:buBlip>
            </a:pPr>
            <a:r>
              <a:rPr lang="en-US" sz="3600" dirty="0">
                <a:solidFill>
                  <a:schemeClr val="tx1"/>
                </a:solidFill>
              </a:rPr>
              <a:t>Definition of </a:t>
            </a:r>
            <a:r>
              <a:rPr lang="en-US" sz="3600" b="1" dirty="0">
                <a:solidFill>
                  <a:schemeClr val="tx1"/>
                </a:solidFill>
              </a:rPr>
              <a:t>MATLAB</a:t>
            </a:r>
            <a:r>
              <a:rPr lang="en-US" sz="3600" dirty="0">
                <a:solidFill>
                  <a:schemeClr val="tx1"/>
                </a:solidFill>
              </a:rPr>
              <a:t> model for the baseband processor.</a:t>
            </a:r>
          </a:p>
          <a:p>
            <a:pPr marL="654619" indent="-571500" defTabSz="349058">
              <a:spcBef>
                <a:spcPts val="297"/>
              </a:spcBef>
              <a:buClr>
                <a:schemeClr val="accent1"/>
              </a:buClr>
              <a:buSzPct val="80000"/>
              <a:buBlip>
                <a:blip r:embed="rId5">
                  <a:extLst/>
                </a:blip>
              </a:buBlip>
            </a:pPr>
            <a:r>
              <a:rPr lang="en-US" sz="3600" b="1" dirty="0">
                <a:solidFill>
                  <a:schemeClr val="tx1"/>
                </a:solidFill>
              </a:rPr>
              <a:t>RTL</a:t>
            </a:r>
            <a:r>
              <a:rPr lang="en-US" sz="3600" dirty="0">
                <a:solidFill>
                  <a:schemeClr val="tx1"/>
                </a:solidFill>
              </a:rPr>
              <a:t> design and verification of the high-level model in </a:t>
            </a:r>
            <a:r>
              <a:rPr lang="en-US" sz="3600" dirty="0" err="1">
                <a:solidFill>
                  <a:schemeClr val="tx1"/>
                </a:solidFill>
              </a:rPr>
              <a:t>Vivado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</a:p>
          <a:p>
            <a:pPr marL="654619" indent="-571500" defTabSz="349058">
              <a:spcBef>
                <a:spcPts val="297"/>
              </a:spcBef>
              <a:buClr>
                <a:schemeClr val="accent1"/>
              </a:buClr>
              <a:buSzPct val="80000"/>
              <a:buBlip>
                <a:blip r:embed="rId5">
                  <a:extLst/>
                </a:blip>
              </a:buBlip>
            </a:pPr>
            <a:r>
              <a:rPr lang="en-US" sz="3600" b="1" dirty="0">
                <a:solidFill>
                  <a:schemeClr val="tx1"/>
                </a:solidFill>
              </a:rPr>
              <a:t>FPGA</a:t>
            </a:r>
            <a:r>
              <a:rPr lang="en-US" sz="3600" dirty="0">
                <a:solidFill>
                  <a:schemeClr val="tx1"/>
                </a:solidFill>
              </a:rPr>
              <a:t> implementation and functional verification of the baseband processor.</a:t>
            </a:r>
          </a:p>
          <a:p>
            <a:pPr marL="654619" indent="-571500" defTabSz="349058">
              <a:spcBef>
                <a:spcPts val="297"/>
              </a:spcBef>
              <a:buClr>
                <a:schemeClr val="accent1"/>
              </a:buClr>
              <a:buSzPct val="80000"/>
              <a:buBlip>
                <a:blip r:embed="rId5">
                  <a:extLst/>
                </a:blip>
              </a:buBlip>
            </a:pPr>
            <a:r>
              <a:rPr lang="en-US" sz="3600" dirty="0">
                <a:solidFill>
                  <a:schemeClr val="tx1"/>
                </a:solidFill>
              </a:rPr>
              <a:t> </a:t>
            </a:r>
            <a:r>
              <a:rPr lang="en-US" sz="3600" b="1" dirty="0">
                <a:solidFill>
                  <a:schemeClr val="tx1"/>
                </a:solidFill>
              </a:rPr>
              <a:t>Fault analysis </a:t>
            </a:r>
            <a:r>
              <a:rPr lang="en-US" sz="3600" dirty="0">
                <a:solidFill>
                  <a:schemeClr val="tx1"/>
                </a:solidFill>
              </a:rPr>
              <a:t>of the baseband functional blocks with Cadence Xcelium simulator.</a:t>
            </a:r>
          </a:p>
          <a:p>
            <a:pPr marL="654619" indent="-571500" defTabSz="349058">
              <a:spcBef>
                <a:spcPts val="297"/>
              </a:spcBef>
              <a:buClr>
                <a:schemeClr val="accent1"/>
              </a:buClr>
              <a:buSzPct val="80000"/>
              <a:buBlip>
                <a:blip r:embed="rId5">
                  <a:extLst/>
                </a:blip>
              </a:buBlip>
            </a:pPr>
            <a:r>
              <a:rPr lang="en-US" sz="3600" dirty="0">
                <a:solidFill>
                  <a:schemeClr val="tx1"/>
                </a:solidFill>
              </a:rPr>
              <a:t>Design </a:t>
            </a:r>
            <a:r>
              <a:rPr lang="en-US" sz="3600" b="1" dirty="0">
                <a:solidFill>
                  <a:schemeClr val="tx1"/>
                </a:solidFill>
              </a:rPr>
              <a:t>validation</a:t>
            </a:r>
            <a:r>
              <a:rPr lang="en-US" sz="3600" dirty="0">
                <a:solidFill>
                  <a:schemeClr val="tx1"/>
                </a:solidFill>
              </a:rPr>
              <a:t> with lab demonstrator.</a:t>
            </a:r>
          </a:p>
          <a:p>
            <a:pPr marL="654619" indent="-571500" defTabSz="349058">
              <a:spcBef>
                <a:spcPts val="297"/>
              </a:spcBef>
              <a:buClr>
                <a:schemeClr val="accent1"/>
              </a:buClr>
              <a:buSzPct val="80000"/>
              <a:buBlip>
                <a:blip r:embed="rId5">
                  <a:extLst/>
                </a:blip>
              </a:buBlip>
            </a:pPr>
            <a:endParaRPr lang="en-US" sz="3600" dirty="0">
              <a:solidFill>
                <a:schemeClr val="tx1"/>
              </a:solidFill>
            </a:endParaRPr>
          </a:p>
          <a:p>
            <a:pPr marL="654619" indent="-571500" defTabSz="349058">
              <a:spcBef>
                <a:spcPts val="297"/>
              </a:spcBef>
              <a:buClr>
                <a:schemeClr val="accent1"/>
              </a:buClr>
              <a:buSzPct val="80000"/>
              <a:buBlip>
                <a:blip r:embed="rId5">
                  <a:extLst/>
                </a:blip>
              </a:buBlip>
            </a:pPr>
            <a:endParaRPr lang="en-US" sz="3600" dirty="0">
              <a:solidFill>
                <a:schemeClr val="tx1"/>
              </a:solidFill>
            </a:endParaRPr>
          </a:p>
          <a:p>
            <a:pPr marL="83119" defTabSz="349058">
              <a:spcBef>
                <a:spcPts val="297"/>
              </a:spcBef>
              <a:buClr>
                <a:schemeClr val="accent1"/>
              </a:buClr>
              <a:buSzPct val="80000"/>
            </a:pPr>
            <a:endParaRPr lang="en-US" sz="3600" dirty="0">
              <a:solidFill>
                <a:schemeClr val="tx1"/>
              </a:solidFill>
            </a:endParaRPr>
          </a:p>
          <a:p>
            <a:pPr marL="654619" indent="-571500" defTabSz="349058">
              <a:spcBef>
                <a:spcPts val="297"/>
              </a:spcBef>
              <a:buClr>
                <a:schemeClr val="accent1"/>
              </a:buClr>
              <a:buSzPct val="80000"/>
              <a:buBlip>
                <a:blip r:embed="rId5">
                  <a:extLst/>
                </a:blip>
              </a:buBlip>
            </a:pPr>
            <a:endParaRPr lang="en-US" sz="3600" dirty="0">
              <a:solidFill>
                <a:schemeClr val="tx1"/>
              </a:solidFill>
            </a:endParaRPr>
          </a:p>
          <a:p>
            <a:pPr marL="83119" defTabSz="349058">
              <a:spcBef>
                <a:spcPts val="297"/>
              </a:spcBef>
              <a:buClr>
                <a:schemeClr val="accent1"/>
              </a:buClr>
              <a:buSzPct val="80000"/>
            </a:pPr>
            <a:endParaRPr lang="en-GB" sz="3600" b="1" dirty="0">
              <a:solidFill>
                <a:schemeClr val="tx1"/>
              </a:solidFill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CFFC7B43-D589-4D2F-AF22-A9D66549DFD8}"/>
              </a:ext>
            </a:extLst>
          </p:cNvPr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48" y="13464221"/>
            <a:ext cx="17576153" cy="685980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5DF50C5-021C-4E38-98A2-C8B760B7FD2F}"/>
              </a:ext>
            </a:extLst>
          </p:cNvPr>
          <p:cNvSpPr txBox="1"/>
          <p:nvPr/>
        </p:nvSpPr>
        <p:spPr>
          <a:xfrm>
            <a:off x="3549259" y="20412053"/>
            <a:ext cx="861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Figure 1: Overall view of the FPGA demonstrator.</a:t>
            </a:r>
            <a:endParaRPr lang="LID4096" sz="2800" dirty="0"/>
          </a:p>
        </p:txBody>
      </p:sp>
      <p:sp>
        <p:nvSpPr>
          <p:cNvPr id="63" name="Abgerundetes Rechteck 13">
            <a:extLst>
              <a:ext uri="{FF2B5EF4-FFF2-40B4-BE49-F238E27FC236}">
                <a16:creationId xmlns:a16="http://schemas.microsoft.com/office/drawing/2014/main" id="{CCE3F0EC-DD2C-4C42-B902-C3FBCD095ECF}"/>
              </a:ext>
            </a:extLst>
          </p:cNvPr>
          <p:cNvSpPr/>
          <p:nvPr/>
        </p:nvSpPr>
        <p:spPr>
          <a:xfrm>
            <a:off x="10632164" y="11944569"/>
            <a:ext cx="9726753" cy="1118255"/>
          </a:xfrm>
          <a:prstGeom prst="roundRect">
            <a:avLst>
              <a:gd name="adj" fmla="val 17682"/>
            </a:avLst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333" tIns="360000" rIns="44333" bIns="22167" rtlCol="0" anchor="ctr" anchorCtr="0"/>
          <a:lstStyle/>
          <a:p>
            <a:pPr algn="ctr">
              <a:lnSpc>
                <a:spcPts val="2036"/>
              </a:lnSpc>
              <a:tabLst>
                <a:tab pos="429449" algn="l"/>
              </a:tabLst>
            </a:pPr>
            <a:r>
              <a:rPr lang="en-US" sz="5800" b="1" spc="48" dirty="0">
                <a:solidFill>
                  <a:schemeClr val="accent1">
                    <a:lumMod val="50000"/>
                  </a:schemeClr>
                </a:solidFill>
              </a:rPr>
              <a:t>FPGA Demonstrator Overview</a:t>
            </a:r>
            <a:endParaRPr lang="de-DE" sz="5800" b="1" spc="48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0D4DE72-76C2-4BA2-9DCF-F4021D76B76F}"/>
              </a:ext>
            </a:extLst>
          </p:cNvPr>
          <p:cNvSpPr/>
          <p:nvPr/>
        </p:nvSpPr>
        <p:spPr>
          <a:xfrm>
            <a:off x="29515409" y="22264941"/>
            <a:ext cx="342000" cy="342000"/>
          </a:xfrm>
          <a:prstGeom prst="ellipse">
            <a:avLst/>
          </a:prstGeom>
          <a:noFill/>
          <a:ln w="57150">
            <a:solidFill>
              <a:srgbClr val="E40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9122" tIns="19561" rIns="39122" bIns="195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013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65121D9-D280-48EE-8B26-E8278DBD8AE1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0" y="21762275"/>
            <a:ext cx="29496359" cy="57434"/>
          </a:xfrm>
          <a:prstGeom prst="line">
            <a:avLst/>
          </a:prstGeom>
          <a:ln w="57150">
            <a:solidFill>
              <a:srgbClr val="E40F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4933D0F1-EAB6-48EB-8570-0D8B1AA57561}"/>
              </a:ext>
            </a:extLst>
          </p:cNvPr>
          <p:cNvSpPr/>
          <p:nvPr/>
        </p:nvSpPr>
        <p:spPr>
          <a:xfrm>
            <a:off x="29496359" y="21648709"/>
            <a:ext cx="342000" cy="342000"/>
          </a:xfrm>
          <a:prstGeom prst="ellipse">
            <a:avLst/>
          </a:prstGeom>
          <a:noFill/>
          <a:ln w="57150">
            <a:solidFill>
              <a:srgbClr val="005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9122" tIns="19561" rIns="39122" bIns="195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013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F227DA1-7A8B-4E52-B419-8AF82B7AC801}"/>
              </a:ext>
            </a:extLst>
          </p:cNvPr>
          <p:cNvCxnSpPr>
            <a:cxnSpLocks/>
          </p:cNvCxnSpPr>
          <p:nvPr/>
        </p:nvCxnSpPr>
        <p:spPr>
          <a:xfrm>
            <a:off x="-16094" y="22429185"/>
            <a:ext cx="29501071" cy="13815"/>
          </a:xfrm>
          <a:prstGeom prst="line">
            <a:avLst/>
          </a:prstGeom>
          <a:ln w="57150">
            <a:solidFill>
              <a:srgbClr val="005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Abgerundetes Rechteck 13">
            <a:extLst>
              <a:ext uri="{FF2B5EF4-FFF2-40B4-BE49-F238E27FC236}">
                <a16:creationId xmlns:a16="http://schemas.microsoft.com/office/drawing/2014/main" id="{A32BF539-135A-4759-B953-A86EC0D35440}"/>
              </a:ext>
            </a:extLst>
          </p:cNvPr>
          <p:cNvSpPr/>
          <p:nvPr/>
        </p:nvSpPr>
        <p:spPr>
          <a:xfrm>
            <a:off x="10600824" y="21623295"/>
            <a:ext cx="10134792" cy="1118255"/>
          </a:xfrm>
          <a:prstGeom prst="roundRect">
            <a:avLst>
              <a:gd name="adj" fmla="val 17682"/>
            </a:avLst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333" tIns="360000" rIns="44333" bIns="22167" rtlCol="0" anchor="ctr" anchorCtr="0"/>
          <a:lstStyle/>
          <a:p>
            <a:pPr algn="ctr">
              <a:lnSpc>
                <a:spcPts val="2036"/>
              </a:lnSpc>
              <a:tabLst>
                <a:tab pos="429449" algn="l"/>
              </a:tabLst>
            </a:pPr>
            <a:r>
              <a:rPr lang="de-DE" sz="5800" b="1" spc="48" dirty="0">
                <a:solidFill>
                  <a:schemeClr val="accent1">
                    <a:lumMod val="50000"/>
                  </a:schemeClr>
                </a:solidFill>
              </a:rPr>
              <a:t>Baseband TX Architecture 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0E566895-3165-4941-9E70-8CE1FFD9E70C}"/>
              </a:ext>
            </a:extLst>
          </p:cNvPr>
          <p:cNvSpPr/>
          <p:nvPr/>
        </p:nvSpPr>
        <p:spPr>
          <a:xfrm>
            <a:off x="29568096" y="32445021"/>
            <a:ext cx="342000" cy="342000"/>
          </a:xfrm>
          <a:prstGeom prst="ellipse">
            <a:avLst/>
          </a:prstGeom>
          <a:noFill/>
          <a:ln w="57150">
            <a:solidFill>
              <a:srgbClr val="E40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9122" tIns="19561" rIns="39122" bIns="195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013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B32B84B-F3EF-4329-A4E3-1DFF3994C579}"/>
              </a:ext>
            </a:extLst>
          </p:cNvPr>
          <p:cNvCxnSpPr>
            <a:cxnSpLocks/>
          </p:cNvCxnSpPr>
          <p:nvPr/>
        </p:nvCxnSpPr>
        <p:spPr>
          <a:xfrm>
            <a:off x="-6908" y="31904255"/>
            <a:ext cx="29559482" cy="57434"/>
          </a:xfrm>
          <a:prstGeom prst="line">
            <a:avLst/>
          </a:prstGeom>
          <a:ln w="57150">
            <a:solidFill>
              <a:srgbClr val="E40F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207A166A-C5E4-4A58-9ADE-7BF5A2EF7E7C}"/>
              </a:ext>
            </a:extLst>
          </p:cNvPr>
          <p:cNvSpPr/>
          <p:nvPr/>
        </p:nvSpPr>
        <p:spPr>
          <a:xfrm>
            <a:off x="29568095" y="31790689"/>
            <a:ext cx="342000" cy="342000"/>
          </a:xfrm>
          <a:prstGeom prst="ellipse">
            <a:avLst/>
          </a:prstGeom>
          <a:noFill/>
          <a:ln w="57150">
            <a:solidFill>
              <a:srgbClr val="0050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9122" tIns="19561" rIns="39122" bIns="1956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sz="3013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9D1C804-2796-44A8-B501-A5E049FAF721}"/>
              </a:ext>
            </a:extLst>
          </p:cNvPr>
          <p:cNvCxnSpPr>
            <a:cxnSpLocks/>
          </p:cNvCxnSpPr>
          <p:nvPr/>
        </p:nvCxnSpPr>
        <p:spPr>
          <a:xfrm>
            <a:off x="0" y="32622929"/>
            <a:ext cx="29552574" cy="0"/>
          </a:xfrm>
          <a:prstGeom prst="line">
            <a:avLst/>
          </a:prstGeom>
          <a:ln w="57150">
            <a:solidFill>
              <a:srgbClr val="0050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bgerundetes Rechteck 13">
            <a:extLst>
              <a:ext uri="{FF2B5EF4-FFF2-40B4-BE49-F238E27FC236}">
                <a16:creationId xmlns:a16="http://schemas.microsoft.com/office/drawing/2014/main" id="{C508FC71-D6A3-495C-92B3-878B201AF94B}"/>
              </a:ext>
            </a:extLst>
          </p:cNvPr>
          <p:cNvSpPr/>
          <p:nvPr/>
        </p:nvSpPr>
        <p:spPr>
          <a:xfrm>
            <a:off x="11043276" y="31777809"/>
            <a:ext cx="9249888" cy="1118255"/>
          </a:xfrm>
          <a:prstGeom prst="roundRect">
            <a:avLst>
              <a:gd name="adj" fmla="val 17682"/>
            </a:avLst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4333" tIns="360000" rIns="44333" bIns="22167" rtlCol="0" anchor="ctr" anchorCtr="0"/>
          <a:lstStyle/>
          <a:p>
            <a:pPr algn="ctr">
              <a:lnSpc>
                <a:spcPts val="2036"/>
              </a:lnSpc>
              <a:tabLst>
                <a:tab pos="429449" algn="l"/>
              </a:tabLst>
            </a:pPr>
            <a:r>
              <a:rPr lang="en-US" sz="5800" b="1" spc="48" dirty="0">
                <a:solidFill>
                  <a:schemeClr val="accent1">
                    <a:lumMod val="50000"/>
                  </a:schemeClr>
                </a:solidFill>
              </a:rPr>
              <a:t>RTL fault injection analysis </a:t>
            </a:r>
            <a:endParaRPr lang="de-DE" sz="5800" b="1" spc="48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29EC66F-A793-49A7-96C7-D242B4C4C970}"/>
              </a:ext>
            </a:extLst>
          </p:cNvPr>
          <p:cNvSpPr txBox="1"/>
          <p:nvPr/>
        </p:nvSpPr>
        <p:spPr>
          <a:xfrm>
            <a:off x="18482048" y="27108067"/>
            <a:ext cx="861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Figure 2: Baseband Transmitter block design. </a:t>
            </a:r>
            <a:endParaRPr lang="LID4096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69BD7A-08E1-48BB-8C12-6CFCE204935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31932" y="33433375"/>
            <a:ext cx="12052388" cy="5134564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7C29CB57-6C63-48ED-8345-54C508F37C59}"/>
              </a:ext>
            </a:extLst>
          </p:cNvPr>
          <p:cNvSpPr/>
          <p:nvPr/>
        </p:nvSpPr>
        <p:spPr>
          <a:xfrm rot="10800000" flipV="1">
            <a:off x="15606711" y="33291129"/>
            <a:ext cx="13327063" cy="58866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60" tIns="88960" rIns="88960" bIns="88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654619" indent="-571500" defTabSz="349058">
              <a:spcBef>
                <a:spcPts val="297"/>
              </a:spcBef>
              <a:buClr>
                <a:schemeClr val="accent1"/>
              </a:buClr>
              <a:buSzPct val="80000"/>
              <a:buBlip>
                <a:blip r:embed="rId5">
                  <a:extLst/>
                </a:blip>
              </a:buBlip>
            </a:pPr>
            <a:r>
              <a:rPr lang="en-US" sz="3200" dirty="0">
                <a:solidFill>
                  <a:schemeClr val="tx1"/>
                </a:solidFill>
              </a:rPr>
              <a:t>Since the baseband processor will be implemented within </a:t>
            </a:r>
            <a:r>
              <a:rPr lang="en-US" sz="3200" b="1" dirty="0">
                <a:solidFill>
                  <a:schemeClr val="tx1"/>
                </a:solidFill>
              </a:rPr>
              <a:t>NTN vehicles</a:t>
            </a:r>
            <a:r>
              <a:rPr lang="en-US" sz="3200" dirty="0">
                <a:solidFill>
                  <a:schemeClr val="tx1"/>
                </a:solidFill>
              </a:rPr>
              <a:t>, it will be exposed to </a:t>
            </a:r>
            <a:r>
              <a:rPr lang="en-US" sz="3200" b="1" dirty="0">
                <a:solidFill>
                  <a:schemeClr val="tx1"/>
                </a:solidFill>
              </a:rPr>
              <a:t>ionizing particles </a:t>
            </a:r>
            <a:r>
              <a:rPr lang="en-US" sz="3200" dirty="0">
                <a:solidFill>
                  <a:schemeClr val="tx1"/>
                </a:solidFill>
              </a:rPr>
              <a:t>in space, potentially leading to the occurrence of the well-known </a:t>
            </a:r>
            <a:r>
              <a:rPr lang="en-US" sz="3200" b="1" dirty="0">
                <a:solidFill>
                  <a:schemeClr val="tx1"/>
                </a:solidFill>
              </a:rPr>
              <a:t>Single Event Effects (SEEs)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</a:p>
          <a:p>
            <a:pPr marL="654619" indent="-571500" defTabSz="349058">
              <a:spcBef>
                <a:spcPts val="297"/>
              </a:spcBef>
              <a:buClr>
                <a:schemeClr val="accent1"/>
              </a:buClr>
              <a:buSzPct val="80000"/>
              <a:buBlip>
                <a:blip r:embed="rId5">
                  <a:extLst/>
                </a:blip>
              </a:buBlip>
            </a:pPr>
            <a:r>
              <a:rPr lang="en-US" sz="3200" dirty="0">
                <a:solidFill>
                  <a:schemeClr val="tx1"/>
                </a:solidFill>
              </a:rPr>
              <a:t>The fault-tolerance of the Baseband design against soft errors will be assessed using the </a:t>
            </a:r>
            <a:r>
              <a:rPr lang="en-US" sz="3200" b="1" dirty="0">
                <a:solidFill>
                  <a:schemeClr val="tx1"/>
                </a:solidFill>
              </a:rPr>
              <a:t>Cadence Incisive Functional Safety </a:t>
            </a:r>
            <a:r>
              <a:rPr lang="en-US" sz="3600" b="1" dirty="0">
                <a:solidFill>
                  <a:schemeClr val="tx1"/>
                </a:solidFill>
              </a:rPr>
              <a:t>Simulator</a:t>
            </a:r>
            <a:r>
              <a:rPr lang="en-US" sz="3200" b="1" dirty="0">
                <a:solidFill>
                  <a:schemeClr val="tx1"/>
                </a:solidFill>
              </a:rPr>
              <a:t> (IFSS).</a:t>
            </a:r>
          </a:p>
          <a:p>
            <a:pPr marL="654619" indent="-571500" defTabSz="349058">
              <a:spcBef>
                <a:spcPts val="297"/>
              </a:spcBef>
              <a:buClr>
                <a:schemeClr val="accent1"/>
              </a:buClr>
              <a:buSzPct val="80000"/>
              <a:buBlip>
                <a:blip r:embed="rId5">
                  <a:extLst/>
                </a:blip>
              </a:buBlip>
            </a:pPr>
            <a:r>
              <a:rPr lang="en-US" sz="3200" dirty="0">
                <a:solidFill>
                  <a:schemeClr val="tx1"/>
                </a:solidFill>
              </a:rPr>
              <a:t>Fault injection analysis will be conducted at the </a:t>
            </a:r>
            <a:r>
              <a:rPr lang="en-US" sz="3200" b="1" dirty="0">
                <a:solidFill>
                  <a:schemeClr val="tx1"/>
                </a:solidFill>
              </a:rPr>
              <a:t>register transfer level (RTL) </a:t>
            </a:r>
            <a:r>
              <a:rPr lang="en-US" sz="3200" dirty="0">
                <a:solidFill>
                  <a:schemeClr val="tx1"/>
                </a:solidFill>
              </a:rPr>
              <a:t>for each functional block, simulating the effects of both </a:t>
            </a:r>
            <a:r>
              <a:rPr lang="en-US" sz="3200" b="1" dirty="0">
                <a:solidFill>
                  <a:schemeClr val="tx1"/>
                </a:solidFill>
              </a:rPr>
              <a:t>Single Event Upsets (SEUs) and Single Event Transients (SETs)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</a:p>
          <a:p>
            <a:pPr marL="654619" indent="-571500" defTabSz="349058">
              <a:spcBef>
                <a:spcPts val="297"/>
              </a:spcBef>
              <a:buClr>
                <a:schemeClr val="accent1"/>
              </a:buClr>
              <a:buSzPct val="80000"/>
              <a:buBlip>
                <a:blip r:embed="rId5">
                  <a:extLst/>
                </a:blip>
              </a:buBlip>
            </a:pPr>
            <a:r>
              <a:rPr lang="en-US" sz="3200" dirty="0">
                <a:solidFill>
                  <a:schemeClr val="tx1"/>
                </a:solidFill>
              </a:rPr>
              <a:t>The fault analysis will enable the evaluation of the optimal mitigation strategies against soft errors, such as the implementation of </a:t>
            </a:r>
            <a:r>
              <a:rPr lang="en-US" sz="3200" b="1" dirty="0">
                <a:solidFill>
                  <a:schemeClr val="tx1"/>
                </a:solidFill>
              </a:rPr>
              <a:t>DMR with comparison and TMR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</a:p>
          <a:p>
            <a:pPr marL="83119" defTabSz="349058">
              <a:spcBef>
                <a:spcPts val="297"/>
              </a:spcBef>
              <a:buClr>
                <a:schemeClr val="accent1"/>
              </a:buClr>
              <a:buSzPct val="80000"/>
            </a:pPr>
            <a:endParaRPr lang="en-US" sz="3600" dirty="0">
              <a:solidFill>
                <a:schemeClr val="tx1"/>
              </a:solidFill>
            </a:endParaRPr>
          </a:p>
          <a:p>
            <a:pPr marL="83119" defTabSz="349058">
              <a:spcBef>
                <a:spcPts val="297"/>
              </a:spcBef>
              <a:buClr>
                <a:schemeClr val="accent1"/>
              </a:buClr>
              <a:buSzPct val="80000"/>
            </a:pPr>
            <a:endParaRPr lang="en-US" sz="3600" dirty="0">
              <a:solidFill>
                <a:schemeClr val="tx1"/>
              </a:solidFill>
            </a:endParaRPr>
          </a:p>
          <a:p>
            <a:pPr marL="654619" indent="-571500" defTabSz="349058">
              <a:spcBef>
                <a:spcPts val="297"/>
              </a:spcBef>
              <a:buClr>
                <a:schemeClr val="accent1"/>
              </a:buClr>
              <a:buSzPct val="80000"/>
              <a:buBlip>
                <a:blip r:embed="rId5">
                  <a:extLst/>
                </a:blip>
              </a:buBlip>
            </a:pPr>
            <a:endParaRPr lang="en-US" sz="3600" dirty="0">
              <a:solidFill>
                <a:schemeClr val="tx1"/>
              </a:solidFill>
            </a:endParaRPr>
          </a:p>
          <a:p>
            <a:pPr marL="83119" defTabSz="349058">
              <a:spcBef>
                <a:spcPts val="297"/>
              </a:spcBef>
              <a:buClr>
                <a:schemeClr val="accent1"/>
              </a:buClr>
              <a:buSzPct val="80000"/>
            </a:pPr>
            <a:endParaRPr lang="en-GB" sz="3600" b="1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45620F-4415-48B0-A557-75C00C43D49A}"/>
              </a:ext>
            </a:extLst>
          </p:cNvPr>
          <p:cNvSpPr txBox="1"/>
          <p:nvPr/>
        </p:nvSpPr>
        <p:spPr>
          <a:xfrm>
            <a:off x="2792054" y="38916125"/>
            <a:ext cx="861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Figure 3: IFSS Fault Injection Campaign Flow Steps. </a:t>
            </a:r>
            <a:endParaRPr lang="LID4096" sz="28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0903F4C-364D-4E67-908D-ABC66A8AAA6D}"/>
              </a:ext>
            </a:extLst>
          </p:cNvPr>
          <p:cNvSpPr/>
          <p:nvPr/>
        </p:nvSpPr>
        <p:spPr>
          <a:xfrm rot="10800000" flipV="1">
            <a:off x="248946" y="23354631"/>
            <a:ext cx="14888659" cy="7179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960" tIns="88960" rIns="88960" bIns="88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654619" indent="-571500" defTabSz="349058">
              <a:spcBef>
                <a:spcPts val="297"/>
              </a:spcBef>
              <a:buClr>
                <a:schemeClr val="accent1"/>
              </a:buClr>
              <a:buSzPct val="80000"/>
              <a:buBlip>
                <a:blip r:embed="rId5">
                  <a:extLst/>
                </a:blip>
              </a:buBlip>
            </a:pPr>
            <a:r>
              <a:rPr lang="en-US" sz="3200" dirty="0">
                <a:solidFill>
                  <a:schemeClr val="tx1"/>
                </a:solidFill>
              </a:rPr>
              <a:t>The Baseband processor architecture implements a </a:t>
            </a:r>
            <a:r>
              <a:rPr lang="en-US" sz="3200" b="1" dirty="0">
                <a:solidFill>
                  <a:schemeClr val="tx1"/>
                </a:solidFill>
              </a:rPr>
              <a:t>Single-Carrier </a:t>
            </a:r>
            <a:r>
              <a:rPr lang="en-US" sz="3200" dirty="0">
                <a:solidFill>
                  <a:schemeClr val="tx1"/>
                </a:solidFill>
              </a:rPr>
              <a:t>modulation with a </a:t>
            </a:r>
            <a:r>
              <a:rPr lang="en-US" sz="3200" b="1" dirty="0">
                <a:solidFill>
                  <a:schemeClr val="tx1"/>
                </a:solidFill>
              </a:rPr>
              <a:t>symbol rate </a:t>
            </a:r>
            <a:r>
              <a:rPr lang="en-US" sz="3200" dirty="0">
                <a:solidFill>
                  <a:schemeClr val="tx1"/>
                </a:solidFill>
              </a:rPr>
              <a:t>of 200 – 250 MHz, achieving a </a:t>
            </a:r>
            <a:r>
              <a:rPr lang="en-US" sz="3200" b="1" dirty="0">
                <a:solidFill>
                  <a:schemeClr val="tx1"/>
                </a:solidFill>
              </a:rPr>
              <a:t>data rate </a:t>
            </a:r>
            <a:r>
              <a:rPr lang="en-US" sz="3200" dirty="0">
                <a:solidFill>
                  <a:schemeClr val="tx1"/>
                </a:solidFill>
              </a:rPr>
              <a:t>up to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1.2 -1.5 Gb/s.</a:t>
            </a:r>
          </a:p>
          <a:p>
            <a:pPr marL="654619" indent="-571500" defTabSz="349058">
              <a:spcBef>
                <a:spcPts val="297"/>
              </a:spcBef>
              <a:buClr>
                <a:schemeClr val="accent1"/>
              </a:buClr>
              <a:buSzPct val="80000"/>
              <a:buBlip>
                <a:blip r:embed="rId5">
                  <a:extLst/>
                </a:blip>
              </a:buBlip>
            </a:pPr>
            <a:r>
              <a:rPr lang="en-US" sz="3200" dirty="0">
                <a:solidFill>
                  <a:schemeClr val="tx1"/>
                </a:solidFill>
              </a:rPr>
              <a:t>The selected frequency bands are 38 - 38.3 GHz for </a:t>
            </a:r>
            <a:r>
              <a:rPr lang="en-US" sz="3200" b="1" dirty="0">
                <a:solidFill>
                  <a:schemeClr val="tx1"/>
                </a:solidFill>
              </a:rPr>
              <a:t>uplink </a:t>
            </a:r>
            <a:r>
              <a:rPr lang="en-US" sz="3200" dirty="0">
                <a:solidFill>
                  <a:schemeClr val="tx1"/>
                </a:solidFill>
              </a:rPr>
              <a:t>and</a:t>
            </a:r>
            <a:r>
              <a:rPr lang="en-US" sz="3200" b="1" dirty="0">
                <a:solidFill>
                  <a:schemeClr val="tx1"/>
                </a:solidFill>
              </a:rPr>
              <a:t> </a:t>
            </a:r>
            <a:r>
              <a:rPr lang="en-US" sz="3200" dirty="0">
                <a:solidFill>
                  <a:schemeClr val="tx1"/>
                </a:solidFill>
              </a:rPr>
              <a:t>39.2 GHz - 39.5 GHz for </a:t>
            </a:r>
            <a:r>
              <a:rPr lang="en-US" sz="3200" b="1" dirty="0">
                <a:solidFill>
                  <a:schemeClr val="tx1"/>
                </a:solidFill>
              </a:rPr>
              <a:t>downlink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</a:p>
          <a:p>
            <a:pPr marL="654619" indent="-571500" defTabSz="349058">
              <a:spcBef>
                <a:spcPts val="297"/>
              </a:spcBef>
              <a:buClr>
                <a:schemeClr val="accent1"/>
              </a:buClr>
              <a:buSzPct val="80000"/>
              <a:buBlip>
                <a:blip r:embed="rId5">
                  <a:extLst/>
                </a:blip>
              </a:buBlip>
            </a:pPr>
            <a:r>
              <a:rPr lang="en-US" sz="3200" dirty="0">
                <a:solidFill>
                  <a:schemeClr val="tx1"/>
                </a:solidFill>
              </a:rPr>
              <a:t> The </a:t>
            </a:r>
            <a:r>
              <a:rPr lang="en-US" sz="3200" b="1" dirty="0">
                <a:solidFill>
                  <a:schemeClr val="tx1"/>
                </a:solidFill>
              </a:rPr>
              <a:t>encoder</a:t>
            </a:r>
            <a:r>
              <a:rPr lang="en-US" sz="3200" dirty="0">
                <a:solidFill>
                  <a:schemeClr val="tx1"/>
                </a:solidFill>
              </a:rPr>
              <a:t> implements the </a:t>
            </a:r>
            <a:r>
              <a:rPr lang="en-US" sz="3200" b="1" dirty="0">
                <a:solidFill>
                  <a:schemeClr val="tx1"/>
                </a:solidFill>
              </a:rPr>
              <a:t>LDPC encoding </a:t>
            </a:r>
            <a:r>
              <a:rPr lang="en-US" sz="3200" dirty="0">
                <a:solidFill>
                  <a:schemeClr val="tx1"/>
                </a:solidFill>
              </a:rPr>
              <a:t>algorithm and is capable of selecting various code rates depending on application requirements.</a:t>
            </a:r>
          </a:p>
          <a:p>
            <a:pPr marL="654619" indent="-571500" defTabSz="349058">
              <a:spcBef>
                <a:spcPts val="297"/>
              </a:spcBef>
              <a:buClr>
                <a:schemeClr val="accent1"/>
              </a:buClr>
              <a:buSzPct val="80000"/>
              <a:buBlip>
                <a:blip r:embed="rId5">
                  <a:extLst/>
                </a:blip>
              </a:buBlip>
            </a:pPr>
            <a:r>
              <a:rPr lang="en-US" sz="3200" dirty="0">
                <a:solidFill>
                  <a:schemeClr val="tx1"/>
                </a:solidFill>
              </a:rPr>
              <a:t>The </a:t>
            </a:r>
            <a:r>
              <a:rPr lang="en-US" sz="3200" b="1" dirty="0">
                <a:solidFill>
                  <a:schemeClr val="tx1"/>
                </a:solidFill>
              </a:rPr>
              <a:t>symbol mapper </a:t>
            </a:r>
            <a:r>
              <a:rPr lang="en-US" sz="3200" dirty="0">
                <a:solidFill>
                  <a:schemeClr val="tx1"/>
                </a:solidFill>
              </a:rPr>
              <a:t>supports multiple digital modulation schemes with different constellation sizes, depending on the </a:t>
            </a:r>
            <a:r>
              <a:rPr lang="en-US" sz="3600" dirty="0">
                <a:solidFill>
                  <a:schemeClr val="tx1"/>
                </a:solidFill>
              </a:rPr>
              <a:t>channel</a:t>
            </a:r>
            <a:r>
              <a:rPr lang="en-US" sz="3200" dirty="0">
                <a:solidFill>
                  <a:schemeClr val="tx1"/>
                </a:solidFill>
              </a:rPr>
              <a:t> condition.</a:t>
            </a:r>
          </a:p>
          <a:p>
            <a:pPr marL="654619" indent="-571500" defTabSz="349058">
              <a:spcBef>
                <a:spcPts val="297"/>
              </a:spcBef>
              <a:buClr>
                <a:schemeClr val="accent1"/>
              </a:buClr>
              <a:buSzPct val="80000"/>
              <a:buBlip>
                <a:blip r:embed="rId5">
                  <a:extLst/>
                </a:blip>
              </a:buBlip>
            </a:pPr>
            <a:r>
              <a:rPr lang="en-US" sz="3200" dirty="0">
                <a:solidFill>
                  <a:schemeClr val="tx1"/>
                </a:solidFill>
              </a:rPr>
              <a:t>The </a:t>
            </a:r>
            <a:r>
              <a:rPr lang="en-US" sz="3200" b="1" dirty="0">
                <a:solidFill>
                  <a:schemeClr val="tx1"/>
                </a:solidFill>
              </a:rPr>
              <a:t>digital pre-distortion filter </a:t>
            </a:r>
            <a:r>
              <a:rPr lang="en-US" sz="3200" dirty="0">
                <a:solidFill>
                  <a:schemeClr val="tx1"/>
                </a:solidFill>
              </a:rPr>
              <a:t>compensates for distortions introduced by the presence of a bandpass filter used for image rejection.</a:t>
            </a:r>
          </a:p>
          <a:p>
            <a:pPr marL="654619" indent="-571500" defTabSz="349058">
              <a:spcBef>
                <a:spcPts val="297"/>
              </a:spcBef>
              <a:buClr>
                <a:schemeClr val="accent1"/>
              </a:buClr>
              <a:buSzPct val="80000"/>
              <a:buBlip>
                <a:blip r:embed="rId5">
                  <a:extLst/>
                </a:blip>
              </a:buBlip>
            </a:pPr>
            <a:r>
              <a:rPr lang="en-US" sz="3200" dirty="0">
                <a:solidFill>
                  <a:schemeClr val="tx1"/>
                </a:solidFill>
              </a:rPr>
              <a:t>The</a:t>
            </a:r>
            <a:r>
              <a:rPr lang="en-US" sz="3200" b="1" dirty="0">
                <a:solidFill>
                  <a:schemeClr val="tx1"/>
                </a:solidFill>
              </a:rPr>
              <a:t> multi-rate filter </a:t>
            </a:r>
            <a:r>
              <a:rPr lang="en-US" sz="3200" dirty="0">
                <a:solidFill>
                  <a:schemeClr val="tx1"/>
                </a:solidFill>
              </a:rPr>
              <a:t>works in upsampling mode to meet the different sampling rates of the DACs and implements a low-pass filter to eliminate spectral images.</a:t>
            </a:r>
          </a:p>
          <a:p>
            <a:pPr marL="654619" indent="-571500" defTabSz="349058">
              <a:spcBef>
                <a:spcPts val="297"/>
              </a:spcBef>
              <a:buClr>
                <a:schemeClr val="accent1"/>
              </a:buClr>
              <a:buSzPct val="80000"/>
              <a:buBlip>
                <a:blip r:embed="rId5">
                  <a:extLst/>
                </a:blip>
              </a:buBlip>
            </a:pPr>
            <a:r>
              <a:rPr lang="en-US" sz="3200" dirty="0">
                <a:solidFill>
                  <a:schemeClr val="tx1"/>
                </a:solidFill>
              </a:rPr>
              <a:t>The </a:t>
            </a:r>
            <a:r>
              <a:rPr lang="en-US" sz="3200" b="1" dirty="0">
                <a:solidFill>
                  <a:schemeClr val="tx1"/>
                </a:solidFill>
              </a:rPr>
              <a:t>control unit </a:t>
            </a:r>
            <a:r>
              <a:rPr lang="en-US" sz="3200" dirty="0">
                <a:solidFill>
                  <a:schemeClr val="tx1"/>
                </a:solidFill>
              </a:rPr>
              <a:t>manages the different phases of the data transmission, including packet formatting, data padding, and related tasks. </a:t>
            </a:r>
          </a:p>
          <a:p>
            <a:pPr marL="654619" indent="-571500" defTabSz="349058">
              <a:spcBef>
                <a:spcPts val="297"/>
              </a:spcBef>
              <a:buClr>
                <a:schemeClr val="accent1"/>
              </a:buClr>
              <a:buSzPct val="80000"/>
              <a:buBlip>
                <a:blip r:embed="rId5">
                  <a:extLst/>
                </a:blip>
              </a:buBlip>
            </a:pPr>
            <a:endParaRPr lang="en-US" sz="3200" dirty="0">
              <a:solidFill>
                <a:schemeClr val="tx1"/>
              </a:solidFill>
            </a:endParaRPr>
          </a:p>
          <a:p>
            <a:pPr marL="654619" indent="-571500" defTabSz="349058">
              <a:spcBef>
                <a:spcPts val="297"/>
              </a:spcBef>
              <a:buClr>
                <a:schemeClr val="accent1"/>
              </a:buClr>
              <a:buSzPct val="80000"/>
              <a:buBlip>
                <a:blip r:embed="rId5">
                  <a:extLst/>
                </a:blip>
              </a:buBlip>
            </a:pPr>
            <a:endParaRPr lang="en-US" sz="3200" dirty="0">
              <a:solidFill>
                <a:schemeClr val="tx1"/>
              </a:solidFill>
            </a:endParaRPr>
          </a:p>
          <a:p>
            <a:pPr marL="654619" indent="-571500" defTabSz="349058">
              <a:spcBef>
                <a:spcPts val="297"/>
              </a:spcBef>
              <a:buClr>
                <a:schemeClr val="accent1"/>
              </a:buClr>
              <a:buSzPct val="80000"/>
              <a:buBlip>
                <a:blip r:embed="rId5">
                  <a:extLst/>
                </a:blip>
              </a:buBlip>
            </a:pPr>
            <a:endParaRPr lang="en-US" sz="3200" dirty="0">
              <a:solidFill>
                <a:schemeClr val="tx1"/>
              </a:solidFill>
            </a:endParaRPr>
          </a:p>
          <a:p>
            <a:pPr marL="654619" indent="-571500" defTabSz="349058">
              <a:spcBef>
                <a:spcPts val="297"/>
              </a:spcBef>
              <a:buClr>
                <a:schemeClr val="accent1"/>
              </a:buClr>
              <a:buSzPct val="80000"/>
              <a:buBlip>
                <a:blip r:embed="rId5">
                  <a:extLst/>
                </a:blip>
              </a:buBlip>
            </a:pPr>
            <a:endParaRPr lang="en-US" sz="3200" dirty="0">
              <a:solidFill>
                <a:schemeClr val="tx1"/>
              </a:solidFill>
            </a:endParaRPr>
          </a:p>
          <a:p>
            <a:pPr marL="654619" indent="-571500" defTabSz="349058">
              <a:spcBef>
                <a:spcPts val="297"/>
              </a:spcBef>
              <a:buClr>
                <a:schemeClr val="accent1"/>
              </a:buClr>
              <a:buSzPct val="80000"/>
              <a:buBlip>
                <a:blip r:embed="rId5">
                  <a:extLst/>
                </a:blip>
              </a:buBlip>
            </a:pPr>
            <a:endParaRPr lang="en-US" sz="3200" dirty="0">
              <a:solidFill>
                <a:schemeClr val="tx1"/>
              </a:solidFill>
            </a:endParaRPr>
          </a:p>
          <a:p>
            <a:pPr marL="83119" defTabSz="349058">
              <a:spcBef>
                <a:spcPts val="297"/>
              </a:spcBef>
              <a:buClr>
                <a:schemeClr val="accent1"/>
              </a:buClr>
              <a:buSzPct val="80000"/>
            </a:pPr>
            <a:endParaRPr lang="en-US" sz="3200" dirty="0">
              <a:solidFill>
                <a:schemeClr val="tx1"/>
              </a:solidFill>
            </a:endParaRPr>
          </a:p>
          <a:p>
            <a:pPr marL="83119" defTabSz="349058">
              <a:spcBef>
                <a:spcPts val="297"/>
              </a:spcBef>
              <a:buClr>
                <a:schemeClr val="accent1"/>
              </a:buClr>
              <a:buSzPct val="80000"/>
            </a:pPr>
            <a:endParaRPr lang="en-US" sz="3600" dirty="0">
              <a:solidFill>
                <a:schemeClr val="tx1"/>
              </a:solidFill>
            </a:endParaRPr>
          </a:p>
          <a:p>
            <a:pPr marL="83119" defTabSz="349058">
              <a:spcBef>
                <a:spcPts val="297"/>
              </a:spcBef>
              <a:buClr>
                <a:schemeClr val="accent1"/>
              </a:buClr>
              <a:buSzPct val="80000"/>
            </a:pPr>
            <a:endParaRPr lang="en-US" sz="3600" dirty="0">
              <a:solidFill>
                <a:schemeClr val="tx1"/>
              </a:solidFill>
            </a:endParaRPr>
          </a:p>
          <a:p>
            <a:pPr marL="83119" defTabSz="349058">
              <a:spcBef>
                <a:spcPts val="297"/>
              </a:spcBef>
              <a:buClr>
                <a:schemeClr val="accent1"/>
              </a:buClr>
              <a:buSzPct val="80000"/>
            </a:pPr>
            <a:endParaRPr lang="en-US" sz="3600" dirty="0">
              <a:solidFill>
                <a:schemeClr val="tx1"/>
              </a:solidFill>
            </a:endParaRPr>
          </a:p>
          <a:p>
            <a:pPr marL="83119" defTabSz="349058">
              <a:spcBef>
                <a:spcPts val="297"/>
              </a:spcBef>
              <a:buClr>
                <a:schemeClr val="accent1"/>
              </a:buClr>
              <a:buSzPct val="80000"/>
            </a:pPr>
            <a:endParaRPr lang="en-US" sz="3600" dirty="0">
              <a:solidFill>
                <a:schemeClr val="tx1"/>
              </a:solidFill>
            </a:endParaRPr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CC72190A-DFCE-41C3-9FA1-E8767457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677191"/>
              </p:ext>
            </p:extLst>
          </p:nvPr>
        </p:nvGraphicFramePr>
        <p:xfrm>
          <a:off x="19467871" y="27991854"/>
          <a:ext cx="6896365" cy="2948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4306">
                  <a:extLst>
                    <a:ext uri="{9D8B030D-6E8A-4147-A177-3AD203B41FA5}">
                      <a16:colId xmlns:a16="http://schemas.microsoft.com/office/drawing/2014/main" val="2248226780"/>
                    </a:ext>
                  </a:extLst>
                </a:gridCol>
                <a:gridCol w="1978717">
                  <a:extLst>
                    <a:ext uri="{9D8B030D-6E8A-4147-A177-3AD203B41FA5}">
                      <a16:colId xmlns:a16="http://schemas.microsoft.com/office/drawing/2014/main" val="3220283614"/>
                    </a:ext>
                  </a:extLst>
                </a:gridCol>
                <a:gridCol w="2053342">
                  <a:extLst>
                    <a:ext uri="{9D8B030D-6E8A-4147-A177-3AD203B41FA5}">
                      <a16:colId xmlns:a16="http://schemas.microsoft.com/office/drawing/2014/main" val="3771211425"/>
                    </a:ext>
                  </a:extLst>
                </a:gridCol>
              </a:tblGrid>
              <a:tr h="32765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Type of modulation</a:t>
                      </a:r>
                      <a:endParaRPr lang="LID4096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Modulation schemes</a:t>
                      </a:r>
                      <a:endParaRPr lang="LID4096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Bits per symbol </a:t>
                      </a:r>
                      <a:endParaRPr lang="LID4096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89882"/>
                  </a:ext>
                </a:extLst>
              </a:tr>
              <a:tr h="327655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Phase Shift Keying</a:t>
                      </a:r>
                    </a:p>
                    <a:p>
                      <a:pPr algn="ctr"/>
                      <a:r>
                        <a:rPr lang="en-US" sz="1400" b="1" dirty="0"/>
                        <a:t>(PSK)</a:t>
                      </a:r>
                      <a:endParaRPr lang="LID4096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BPSK</a:t>
                      </a:r>
                      <a:endParaRPr lang="LID4096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</a:t>
                      </a:r>
                      <a:endParaRPr lang="LID4096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304931"/>
                  </a:ext>
                </a:extLst>
              </a:tr>
              <a:tr h="327655">
                <a:tc vMerge="1"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QPSK</a:t>
                      </a:r>
                      <a:endParaRPr lang="LID4096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2</a:t>
                      </a:r>
                      <a:endParaRPr lang="LID4096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547843"/>
                  </a:ext>
                </a:extLst>
              </a:tr>
              <a:tr h="327655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Amplitude and Phase Shift Keying </a:t>
                      </a:r>
                    </a:p>
                    <a:p>
                      <a:pPr algn="ctr"/>
                      <a:r>
                        <a:rPr lang="en-US" sz="1400" b="1" dirty="0"/>
                        <a:t>(APSK)</a:t>
                      </a:r>
                      <a:endParaRPr lang="LID4096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16-APSK</a:t>
                      </a:r>
                      <a:endParaRPr lang="LID4096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LID4096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455716"/>
                  </a:ext>
                </a:extLst>
              </a:tr>
              <a:tr h="327655">
                <a:tc vMerge="1"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32-APSK</a:t>
                      </a:r>
                      <a:endParaRPr lang="LID4096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  <a:endParaRPr lang="LID4096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89859"/>
                  </a:ext>
                </a:extLst>
              </a:tr>
              <a:tr h="327655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64-APSK</a:t>
                      </a:r>
                      <a:endParaRPr lang="LID4096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  <a:endParaRPr lang="LID4096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029319"/>
                  </a:ext>
                </a:extLst>
              </a:tr>
              <a:tr h="327655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Quadrature Amplitude Modulation</a:t>
                      </a:r>
                    </a:p>
                    <a:p>
                      <a:pPr algn="ctr"/>
                      <a:r>
                        <a:rPr lang="en-US" sz="1400" b="1" dirty="0"/>
                        <a:t>(QAM)</a:t>
                      </a:r>
                      <a:endParaRPr lang="LID4096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16-QAM</a:t>
                      </a:r>
                      <a:endParaRPr lang="LID4096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LID4096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44430"/>
                  </a:ext>
                </a:extLst>
              </a:tr>
              <a:tr h="327655">
                <a:tc vMerge="1"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32-QAM</a:t>
                      </a:r>
                      <a:endParaRPr lang="LID4096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</a:t>
                      </a:r>
                      <a:endParaRPr lang="LID4096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612258"/>
                  </a:ext>
                </a:extLst>
              </a:tr>
              <a:tr h="327655">
                <a:tc v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64-QAM</a:t>
                      </a:r>
                      <a:endParaRPr lang="LID4096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  <a:endParaRPr lang="LID4096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074509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BADC381B-B177-499A-ACED-B28EE299E4AC}"/>
              </a:ext>
            </a:extLst>
          </p:cNvPr>
          <p:cNvSpPr txBox="1"/>
          <p:nvPr/>
        </p:nvSpPr>
        <p:spPr>
          <a:xfrm>
            <a:off x="18376928" y="31064069"/>
            <a:ext cx="861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Table 1: Supported modulation schemes. 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96657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662</Words>
  <Application>Microsoft Office PowerPoint</Application>
  <PresentationFormat>Custom</PresentationFormat>
  <Paragraphs>80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>IHP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Posypai Inesa</dc:creator>
  <cp:lastModifiedBy>Nicola Miglioranza</cp:lastModifiedBy>
  <cp:revision>110</cp:revision>
  <dcterms:created xsi:type="dcterms:W3CDTF">2022-02-02T09:42:13Z</dcterms:created>
  <dcterms:modified xsi:type="dcterms:W3CDTF">2025-05-14T14:31:01Z</dcterms:modified>
</cp:coreProperties>
</file>