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sypai Inesa" initials="PI" lastIdx="2" clrIdx="0">
    <p:extLst>
      <p:ext uri="{19B8F6BF-5375-455C-9EA6-DF929625EA0E}">
        <p15:presenceInfo xmlns:p15="http://schemas.microsoft.com/office/powerpoint/2012/main" userId="S-1-5-21-1715567821-492894223-839522115-14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7" autoAdjust="0"/>
    <p:restoredTop sz="81936" autoAdjust="0"/>
  </p:normalViewPr>
  <p:slideViewPr>
    <p:cSldViewPr snapToGrid="0">
      <p:cViewPr varScale="1">
        <p:scale>
          <a:sx n="93" d="100"/>
          <a:sy n="93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49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BEAA-7152-4BC6-BE4A-CBD9DB0C0D4B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574A8-0D52-4C98-A1EF-B7E886F98A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11F8-689B-43AA-9E80-982C3560438C}" type="datetimeFigureOut">
              <a:rPr lang="de-DE" smtClean="0"/>
              <a:t>15.05.2025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EE12-4141-4994-A672-15E61EE12F6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779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EE12-4141-4994-A672-15E61EE12F6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8EE12-4141-4994-A672-15E61EE12F6C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40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8EE12-4141-4994-A672-15E61EE12F6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93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91779" y="1489743"/>
            <a:ext cx="9885245" cy="505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Mission and Vision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891779" y="2170029"/>
            <a:ext cx="9885245" cy="50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IHP at a Glance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5"/>
          </p:nvPr>
        </p:nvSpPr>
        <p:spPr>
          <a:xfrm>
            <a:off x="891779" y="2846813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Mission: Solutions for Social Challenges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6"/>
          </p:nvPr>
        </p:nvSpPr>
        <p:spPr>
          <a:xfrm>
            <a:off x="891779" y="3534187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Strategic Positioning of IHP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7"/>
          </p:nvPr>
        </p:nvSpPr>
        <p:spPr>
          <a:xfrm>
            <a:off x="891779" y="4221561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>
                <a:solidFill>
                  <a:schemeClr val="bg2">
                    <a:lumMod val="90000"/>
                  </a:schemeClr>
                </a:solidFill>
              </a:rPr>
              <a:t>Lorem ipsum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261424" y="1533329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1.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61424" y="2190070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2.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61424" y="2872149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3.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61424" y="3554228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4.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61424" y="4221561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5.</a:t>
            </a:r>
          </a:p>
        </p:txBody>
      </p:sp>
      <p:sp>
        <p:nvSpPr>
          <p:cNvPr id="16" name="Datumsplatzhalter 6"/>
          <p:cNvSpPr>
            <a:spLocks noGrp="1"/>
          </p:cNvSpPr>
          <p:nvPr>
            <p:ph type="dt" sz="half" idx="10"/>
          </p:nvPr>
        </p:nvSpPr>
        <p:spPr>
          <a:xfrm>
            <a:off x="261424" y="6335955"/>
            <a:ext cx="961089" cy="365125"/>
          </a:xfrm>
        </p:spPr>
        <p:txBody>
          <a:bodyPr/>
          <a:lstStyle/>
          <a:p>
            <a:fld id="{D1292819-ADC9-4CBB-A8DB-AFFBD4842A17}" type="datetime1">
              <a:rPr lang="de-DE" smtClean="0"/>
              <a:t>15.05.2025</a:t>
            </a:fld>
            <a:endParaRPr lang="de-DE" dirty="0"/>
          </a:p>
        </p:txBody>
      </p:sp>
      <p:sp>
        <p:nvSpPr>
          <p:cNvPr id="17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222513" y="6335956"/>
            <a:ext cx="6420677" cy="365125"/>
          </a:xfrm>
        </p:spPr>
        <p:txBody>
          <a:bodyPr/>
          <a:lstStyle/>
          <a:p>
            <a:r>
              <a:rPr lang="en-US"/>
              <a:t>www.ihp-microelectronics.com | © IHP all rights reserved | Event XYZ</a:t>
            </a:r>
            <a:endParaRPr lang="de-DE" dirty="0"/>
          </a:p>
        </p:txBody>
      </p:sp>
      <p:sp>
        <p:nvSpPr>
          <p:cNvPr id="18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643190" y="6335956"/>
            <a:ext cx="477333" cy="365125"/>
          </a:xfrm>
        </p:spPr>
        <p:txBody>
          <a:bodyPr/>
          <a:lstStyle/>
          <a:p>
            <a:fld id="{1A763691-5DD7-4303-8CE4-C698CA43CB3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98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91779" y="1489743"/>
            <a:ext cx="9885245" cy="505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Mission and Vision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891779" y="2170029"/>
            <a:ext cx="9885245" cy="50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IHP at a Glance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5"/>
          </p:nvPr>
        </p:nvSpPr>
        <p:spPr>
          <a:xfrm>
            <a:off x="891779" y="2846813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Mission: Solutions for Social Challenges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6"/>
          </p:nvPr>
        </p:nvSpPr>
        <p:spPr>
          <a:xfrm>
            <a:off x="891779" y="3534187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Strategic Positioning of IHP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7"/>
          </p:nvPr>
        </p:nvSpPr>
        <p:spPr>
          <a:xfrm>
            <a:off x="891779" y="4221561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>
                <a:solidFill>
                  <a:schemeClr val="bg2">
                    <a:lumMod val="90000"/>
                  </a:schemeClr>
                </a:solidFill>
              </a:rPr>
              <a:t>Lorem ipsum</a:t>
            </a:r>
          </a:p>
        </p:txBody>
      </p:sp>
      <p:sp>
        <p:nvSpPr>
          <p:cNvPr id="16" name="Datumsplatzhalter 6"/>
          <p:cNvSpPr>
            <a:spLocks noGrp="1"/>
          </p:cNvSpPr>
          <p:nvPr>
            <p:ph type="dt" sz="half" idx="10"/>
          </p:nvPr>
        </p:nvSpPr>
        <p:spPr>
          <a:xfrm>
            <a:off x="261424" y="6335955"/>
            <a:ext cx="961089" cy="365125"/>
          </a:xfrm>
        </p:spPr>
        <p:txBody>
          <a:bodyPr/>
          <a:lstStyle/>
          <a:p>
            <a:fld id="{D1292819-ADC9-4CBB-A8DB-AFFBD4842A17}" type="datetime1">
              <a:rPr lang="de-DE" smtClean="0"/>
              <a:t>15.05.2025</a:t>
            </a:fld>
            <a:endParaRPr lang="de-DE" dirty="0"/>
          </a:p>
        </p:txBody>
      </p:sp>
      <p:sp>
        <p:nvSpPr>
          <p:cNvPr id="17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222513" y="6335956"/>
            <a:ext cx="6420677" cy="365125"/>
          </a:xfrm>
        </p:spPr>
        <p:txBody>
          <a:bodyPr/>
          <a:lstStyle/>
          <a:p>
            <a:r>
              <a:rPr lang="en-US"/>
              <a:t>www.ihp-microelectronics.com | © IHP all rights reserved | Event XYZ</a:t>
            </a:r>
            <a:endParaRPr lang="de-DE" dirty="0"/>
          </a:p>
        </p:txBody>
      </p:sp>
      <p:sp>
        <p:nvSpPr>
          <p:cNvPr id="18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643190" y="6335956"/>
            <a:ext cx="477333" cy="365125"/>
          </a:xfrm>
        </p:spPr>
        <p:txBody>
          <a:bodyPr/>
          <a:lstStyle/>
          <a:p>
            <a:fld id="{1A763691-5DD7-4303-8CE4-C698CA43CB3D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7BA1A3D3-E48C-44E9-943E-1E55EC8E0C0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91778" y="4908935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>
                <a:solidFill>
                  <a:schemeClr val="bg2">
                    <a:lumMod val="90000"/>
                  </a:schemeClr>
                </a:solidFill>
              </a:rPr>
              <a:t>Lorem ipsum</a:t>
            </a:r>
          </a:p>
        </p:txBody>
      </p:sp>
      <p:sp>
        <p:nvSpPr>
          <p:cNvPr id="24" name="Inhaltsplatzhalter 6">
            <a:extLst>
              <a:ext uri="{FF2B5EF4-FFF2-40B4-BE49-F238E27FC236}">
                <a16:creationId xmlns:a16="http://schemas.microsoft.com/office/drawing/2014/main" id="{0ED3399B-C4F4-4F5A-9BE3-52F493F6771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91777" y="5567446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>
                <a:solidFill>
                  <a:schemeClr val="bg2">
                    <a:lumMod val="90000"/>
                  </a:schemeClr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00759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Leibniz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95500" y="1864439"/>
            <a:ext cx="8204200" cy="1395413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 dirty="0"/>
              <a:t>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95500" y="3471857"/>
            <a:ext cx="8204200" cy="6223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0" y="4204179"/>
            <a:ext cx="5880100" cy="7937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5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eibniz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95500" y="1864439"/>
            <a:ext cx="8204200" cy="1395413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 dirty="0"/>
              <a:t>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95500" y="3471857"/>
            <a:ext cx="8204200" cy="6223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0" y="4204179"/>
            <a:ext cx="5880100" cy="7937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1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 hasCustomPrompt="1"/>
          </p:nvPr>
        </p:nvSpPr>
        <p:spPr>
          <a:xfrm>
            <a:off x="261424" y="1520825"/>
            <a:ext cx="10515600" cy="456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>
              <a:defRPr sz="2000"/>
            </a:lvl1pPr>
            <a:lvl2pPr marL="801688" indent="-344488">
              <a:defRPr sz="1800"/>
            </a:lvl2pPr>
            <a:lvl3pPr marL="1162050" indent="-247650">
              <a:defRPr sz="1600"/>
            </a:lvl3pPr>
            <a:lvl4pPr marL="1612900" indent="-241300">
              <a:defRPr sz="1400"/>
            </a:lvl4pPr>
            <a:lvl5pPr marL="2149475" indent="-320675">
              <a:defRPr/>
            </a:lvl5pPr>
          </a:lstStyle>
          <a:p>
            <a:pPr lvl="0"/>
            <a:r>
              <a:rPr lang="en-US" noProof="0"/>
              <a:t>Edit text master format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0"/>
          </p:nvPr>
        </p:nvSpPr>
        <p:spPr>
          <a:xfrm>
            <a:off x="261424" y="6335955"/>
            <a:ext cx="961089" cy="365125"/>
          </a:xfrm>
        </p:spPr>
        <p:txBody>
          <a:bodyPr/>
          <a:lstStyle/>
          <a:p>
            <a:fld id="{E645AC39-0A36-4529-97D9-51E39D58F03C}" type="datetime1">
              <a:rPr lang="de-DE" smtClean="0"/>
              <a:t>15.05.2025</a:t>
            </a:fld>
            <a:endParaRPr lang="de-DE" dirty="0"/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222513" y="6335956"/>
            <a:ext cx="6420677" cy="365125"/>
          </a:xfrm>
        </p:spPr>
        <p:txBody>
          <a:bodyPr/>
          <a:lstStyle/>
          <a:p>
            <a:r>
              <a:rPr lang="en-US"/>
              <a:t>www.ihp-microelectronics.com | © IHP all rights reserved | Event XYZ</a:t>
            </a:r>
            <a:endParaRPr lang="de-DE" dirty="0"/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643190" y="6335956"/>
            <a:ext cx="477333" cy="365125"/>
          </a:xfrm>
        </p:spPr>
        <p:txBody>
          <a:bodyPr/>
          <a:lstStyle/>
          <a:p>
            <a:fld id="{1A763691-5DD7-4303-8CE4-C698CA43CB3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866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6" userDrawn="1">
          <p15:clr>
            <a:srgbClr val="FBAE40"/>
          </p15:clr>
        </p15:guide>
        <p15:guide id="2" pos="6788" userDrawn="1">
          <p15:clr>
            <a:srgbClr val="FBAE40"/>
          </p15:clr>
        </p15:guide>
        <p15:guide id="3" pos="7355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2595137" y="584836"/>
            <a:ext cx="8204200" cy="1395413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 for your attention! </a:t>
            </a:r>
            <a:endParaRPr lang="de-DE" dirty="0"/>
          </a:p>
        </p:txBody>
      </p:sp>
      <p:sp>
        <p:nvSpPr>
          <p:cNvPr id="5" name="Text Placeholder 3"/>
          <p:cNvSpPr txBox="1">
            <a:spLocks/>
          </p:cNvSpPr>
          <p:nvPr userDrawn="1"/>
        </p:nvSpPr>
        <p:spPr>
          <a:xfrm>
            <a:off x="2639587" y="2066847"/>
            <a:ext cx="7759700" cy="195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b="1" dirty="0"/>
              <a:t>IHP GmbH – </a:t>
            </a:r>
            <a:r>
              <a:rPr lang="en-US" b="1" dirty="0"/>
              <a:t>Leibniz Institute for High Performance Microelectronics</a:t>
            </a:r>
            <a:endParaRPr lang="en-GB" b="1" noProof="0" dirty="0"/>
          </a:p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Im Technologiepark 25</a:t>
            </a:r>
          </a:p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15236 Frankfurt (Oder)</a:t>
            </a:r>
          </a:p>
          <a:p>
            <a:pPr marL="0" indent="0" defTabSz="53975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Tel.: +49 (0) 335 5625</a:t>
            </a:r>
          </a:p>
          <a:p>
            <a:pPr marL="0" indent="0" defTabSz="53975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E-Mail: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1ED30B1-66A9-443E-ACCF-1BA7D1B9202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96054" y="3335041"/>
            <a:ext cx="4908550" cy="317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</a:lstStyle>
          <a:p>
            <a:pPr lvl="0"/>
            <a:r>
              <a:rPr lang="de-DE" dirty="0"/>
              <a:t>name@ihp-microelectronics.com 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B523783-EFC5-4356-AC3C-5CCF2B806F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45660" y="2998491"/>
            <a:ext cx="615950" cy="317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XXX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99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FM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2595137" y="584836"/>
            <a:ext cx="8204200" cy="1395413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 for your attention! </a:t>
            </a:r>
            <a:endParaRPr lang="de-DE" dirty="0"/>
          </a:p>
        </p:txBody>
      </p:sp>
      <p:sp>
        <p:nvSpPr>
          <p:cNvPr id="5" name="Text Placeholder 3"/>
          <p:cNvSpPr txBox="1">
            <a:spLocks/>
          </p:cNvSpPr>
          <p:nvPr userDrawn="1"/>
        </p:nvSpPr>
        <p:spPr>
          <a:xfrm>
            <a:off x="2639587" y="2066847"/>
            <a:ext cx="7759700" cy="195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b="1" dirty="0"/>
              <a:t>IHP GmbH – </a:t>
            </a:r>
            <a:r>
              <a:rPr lang="en-US" b="1" dirty="0"/>
              <a:t>Leibniz Institute for High Performance Microelectronics</a:t>
            </a:r>
            <a:endParaRPr lang="en-GB" b="1" noProof="0" dirty="0"/>
          </a:p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Im Technologiepark 25</a:t>
            </a:r>
          </a:p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15236 Frankfurt (Oder)</a:t>
            </a:r>
          </a:p>
          <a:p>
            <a:pPr marL="0" indent="0" defTabSz="53975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Tel.: +49 (0) 335 5625</a:t>
            </a:r>
          </a:p>
          <a:p>
            <a:pPr marL="0" indent="0" defTabSz="53975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E-Mail: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0BC753-6A6D-4FA2-8A68-CB0697D4F44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96054" y="3335041"/>
            <a:ext cx="4908550" cy="317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</a:lstStyle>
          <a:p>
            <a:pPr lvl="0"/>
            <a:r>
              <a:rPr lang="de-DE" dirty="0"/>
              <a:t>name@ihp-microelectronics.com 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0506D932-4488-455D-9C02-B631DFBA495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45660" y="2998491"/>
            <a:ext cx="615950" cy="317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XXX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9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1424" y="320676"/>
            <a:ext cx="10515600" cy="994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/>
              <a:t>Add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1424" y="1537236"/>
            <a:ext cx="10515600" cy="455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61424" y="6331183"/>
            <a:ext cx="96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2E57-08A5-419A-AD3B-EF277D101E3F}" type="datetime1">
              <a:rPr lang="de-DE" smtClean="0"/>
              <a:t>15.05.2025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2514" y="6331183"/>
            <a:ext cx="642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www.ihp-microelectronics.com | © IHP all rights reserved | Event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43190" y="6331183"/>
            <a:ext cx="477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3691-5DD7-4303-8CE4-C698CA43CB3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73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79" r:id="rId3"/>
    <p:sldLayoutId id="2147483688" r:id="rId4"/>
    <p:sldLayoutId id="2147483686" r:id="rId5"/>
    <p:sldLayoutId id="2147483692" r:id="rId6"/>
    <p:sldLayoutId id="2147483691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10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801688" indent="-344488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0"/>
        </a:buBlip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65225" indent="-250825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0"/>
        </a:buBlip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0"/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0"/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FPGA </a:t>
            </a:r>
            <a:r>
              <a:rPr lang="de-DE" b="1" dirty="0" err="1"/>
              <a:t>implementation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 rad-</a:t>
            </a:r>
            <a:r>
              <a:rPr lang="de-DE" b="1" dirty="0" err="1"/>
              <a:t>hard</a:t>
            </a:r>
            <a:r>
              <a:rPr lang="de-DE" b="1" dirty="0"/>
              <a:t> adaptive </a:t>
            </a:r>
            <a:r>
              <a:rPr lang="de-DE" b="1" dirty="0" err="1"/>
              <a:t>baseband</a:t>
            </a:r>
            <a:r>
              <a:rPr lang="de-DE" b="1" dirty="0"/>
              <a:t> </a:t>
            </a:r>
            <a:r>
              <a:rPr lang="de-DE" b="1" dirty="0" err="1"/>
              <a:t>processor</a:t>
            </a:r>
            <a:r>
              <a:rPr lang="de-DE" b="1" dirty="0"/>
              <a:t> for ground-to-satellite links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95500" y="3471857"/>
            <a:ext cx="8204200" cy="391226"/>
          </a:xfrm>
        </p:spPr>
        <p:txBody>
          <a:bodyPr/>
          <a:lstStyle/>
          <a:p>
            <a:r>
              <a:rPr lang="de-DE" dirty="0"/>
              <a:t>Nicola Miglioranza, Marko Andjelkovic, Nebojsa Maletic, Milos Krstic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19.05 – 21.05.2025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9B48E68-0E59-4DAE-98DE-E47E97A05725}"/>
              </a:ext>
            </a:extLst>
          </p:cNvPr>
          <p:cNvSpPr txBox="1">
            <a:spLocks/>
          </p:cNvSpPr>
          <p:nvPr/>
        </p:nvSpPr>
        <p:spPr>
          <a:xfrm>
            <a:off x="2095500" y="3812953"/>
            <a:ext cx="8204200" cy="39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IHP, Frankfurt (Oder), Germany</a:t>
            </a:r>
          </a:p>
        </p:txBody>
      </p:sp>
    </p:spTree>
    <p:extLst>
      <p:ext uri="{BB962C8B-B14F-4D97-AF65-F5344CB8AC3E}">
        <p14:creationId xmlns:p14="http://schemas.microsoft.com/office/powerpoint/2010/main" val="42064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AE2FFD-6A89-4D9F-AFB5-D5B6185B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14" y="3838356"/>
            <a:ext cx="5422020" cy="2085654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8DA2653E-2443-46BC-9C09-26545CD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1E1EF37-EBD5-4C55-8089-4C8B8A0A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7" y="1520824"/>
            <a:ext cx="11553858" cy="25066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Integrating terrestrial (TNs) and non-terrestrial networks (NTNs) into a unified 3D network improves reliability and coverage, overcoming terrestrial limitations and requiring robust technologies for harsh environments typical of the future 6G networks.</a:t>
            </a:r>
          </a:p>
          <a:p>
            <a:r>
              <a:rPr lang="en-US" dirty="0">
                <a:solidFill>
                  <a:srgbClr val="002060"/>
                </a:solidFill>
              </a:rPr>
              <a:t> The digital baseband processor, the backhaul hardware responsible for data processing in the physical layer, represents a key component in the next wireless communication infrastructure. </a:t>
            </a:r>
          </a:p>
          <a:p>
            <a:r>
              <a:rPr lang="en-US" dirty="0">
                <a:solidFill>
                  <a:srgbClr val="002060"/>
                </a:solidFill>
              </a:rPr>
              <a:t>The implementation of the baseband in NTNs vehicles, such as satellites and drones, requires a rad-hardening analysis to prevent the soft errors (SEUs and SETs) coming from space radiations.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323CB-9A7C-4393-97F7-33B8E284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C39-0A36-4529-97D9-51E39D58F03C}" type="datetime1">
              <a:rPr lang="de-DE" smtClean="0"/>
              <a:t>15.05.2025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0C5DD-8F4A-4F97-BB0B-D29ACBC1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www.ihp-microelectronics.com | © IHP all rights reserved | Event XYZ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F7B16-0744-480B-A87D-6441E616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3691-5DD7-4303-8CE4-C698CA43CB3D}" type="slidenum">
              <a:rPr lang="de-DE" smtClean="0"/>
              <a:t>2</a:t>
            </a:fld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AD4C-8845-4BF5-B97B-9E642BC7EB37}"/>
              </a:ext>
            </a:extLst>
          </p:cNvPr>
          <p:cNvSpPr txBox="1"/>
          <p:nvPr/>
        </p:nvSpPr>
        <p:spPr>
          <a:xfrm>
            <a:off x="3168379" y="5924010"/>
            <a:ext cx="520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 1: General architecture of a 3D network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41938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4A6B-6F12-45DB-8F6A-93733C6F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4" y="402717"/>
            <a:ext cx="10515600" cy="994654"/>
          </a:xfrm>
        </p:spPr>
        <p:txBody>
          <a:bodyPr/>
          <a:lstStyle/>
          <a:p>
            <a:r>
              <a:rPr lang="en-US" sz="3200" b="1" dirty="0"/>
              <a:t>Rad-Hard Baseband Processor for NTNs</a:t>
            </a:r>
            <a:endParaRPr lang="LID4096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EDB3-3F48-4B71-A76A-6F526068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The RTL model of the Baseband design was implemented on a commercial Xilinx </a:t>
            </a:r>
            <a:r>
              <a:rPr lang="en-US" dirty="0" err="1">
                <a:solidFill>
                  <a:srgbClr val="7030A0"/>
                </a:solidFill>
              </a:rPr>
              <a:t>Ultrascale</a:t>
            </a:r>
            <a:r>
              <a:rPr lang="en-US" dirty="0">
                <a:solidFill>
                  <a:srgbClr val="7030A0"/>
                </a:solidFill>
              </a:rPr>
              <a:t>+ </a:t>
            </a:r>
            <a:r>
              <a:rPr lang="en-US" dirty="0" err="1">
                <a:solidFill>
                  <a:srgbClr val="7030A0"/>
                </a:solidFill>
              </a:rPr>
              <a:t>RFSoC</a:t>
            </a:r>
            <a:r>
              <a:rPr lang="en-US" dirty="0">
                <a:solidFill>
                  <a:srgbClr val="7030A0"/>
                </a:solidFill>
              </a:rPr>
              <a:t> FPGA for functional verification and validation. </a:t>
            </a:r>
          </a:p>
          <a:p>
            <a:r>
              <a:rPr lang="en-US" dirty="0">
                <a:solidFill>
                  <a:schemeClr val="tx1"/>
                </a:solidFill>
              </a:rPr>
              <a:t>The fault-tolerance analysis of the baseband design against soft errors will be assessed at the RTL level using the Cadence Incisive Functional Safety Simulator (IFSS).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8D75-48E0-422D-8A34-087ADCF1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C39-0A36-4529-97D9-51E39D58F03C}" type="datetime1">
              <a:rPr lang="de-DE" smtClean="0"/>
              <a:t>15.05.2025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0A73-840E-42F1-82D1-7BD157D5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www.ihp-microelectronics.com | © IHP all rights reserved | Event XYZ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A7D6-5A29-4BC6-B4E4-B23E2BA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3691-5DD7-4303-8CE4-C698CA43CB3D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184EE-6F92-4128-88EA-0D3ED3BDE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8" y="3166315"/>
            <a:ext cx="6530577" cy="25181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97D354-D143-401D-847D-6B89219BD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665" y="3804936"/>
            <a:ext cx="3543595" cy="187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AD4928-67BA-428A-ACE7-3A2432DAD93E}"/>
              </a:ext>
            </a:extLst>
          </p:cNvPr>
          <p:cNvSpPr txBox="1"/>
          <p:nvPr/>
        </p:nvSpPr>
        <p:spPr>
          <a:xfrm>
            <a:off x="603740" y="5677139"/>
            <a:ext cx="520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 2: Overall demonstrator concept</a:t>
            </a:r>
            <a:endParaRPr lang="LID4096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A908C-7745-45B7-953E-EE6FFFB946CA}"/>
              </a:ext>
            </a:extLst>
          </p:cNvPr>
          <p:cNvSpPr txBox="1"/>
          <p:nvPr/>
        </p:nvSpPr>
        <p:spPr>
          <a:xfrm>
            <a:off x="7211963" y="5783484"/>
            <a:ext cx="520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 3: Zynq </a:t>
            </a:r>
            <a:r>
              <a:rPr lang="en-US" sz="1600" dirty="0" err="1"/>
              <a:t>Ultrascale</a:t>
            </a:r>
            <a:r>
              <a:rPr lang="en-US" sz="1600" dirty="0"/>
              <a:t>+ </a:t>
            </a:r>
            <a:r>
              <a:rPr lang="en-US" sz="1600" dirty="0" err="1"/>
              <a:t>RFSoC</a:t>
            </a:r>
            <a:r>
              <a:rPr lang="en-US" sz="1600" dirty="0"/>
              <a:t> ZCU 111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25263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F50526A2-43FF-47F2-9FD0-6BA760DF8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85780" y="3333977"/>
            <a:ext cx="4908550" cy="317500"/>
          </a:xfrm>
        </p:spPr>
        <p:txBody>
          <a:bodyPr>
            <a:noAutofit/>
          </a:bodyPr>
          <a:lstStyle/>
          <a:p>
            <a:r>
              <a:rPr lang="de-DE" dirty="0"/>
              <a:t>miglioranza@ihp-microelectronics.com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FD4B2E6-2746-49FC-8C71-3CE555469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4564" y="3006203"/>
            <a:ext cx="615950" cy="317500"/>
          </a:xfrm>
        </p:spPr>
        <p:txBody>
          <a:bodyPr>
            <a:noAutofit/>
          </a:bodyPr>
          <a:lstStyle/>
          <a:p>
            <a:r>
              <a:rPr lang="de-DE" dirty="0"/>
              <a:t>325</a:t>
            </a:r>
          </a:p>
        </p:txBody>
      </p:sp>
    </p:spTree>
    <p:extLst>
      <p:ext uri="{BB962C8B-B14F-4D97-AF65-F5344CB8AC3E}">
        <p14:creationId xmlns:p14="http://schemas.microsoft.com/office/powerpoint/2010/main" val="2585545502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ihp custom">
      <a:dk1>
        <a:srgbClr val="00508B"/>
      </a:dk1>
      <a:lt1>
        <a:srgbClr val="FFFFFF"/>
      </a:lt1>
      <a:dk2>
        <a:srgbClr val="000000"/>
      </a:dk2>
      <a:lt2>
        <a:srgbClr val="FFFFFF"/>
      </a:lt2>
      <a:accent1>
        <a:srgbClr val="00508B"/>
      </a:accent1>
      <a:accent2>
        <a:srgbClr val="3D6AA0"/>
      </a:accent2>
      <a:accent3>
        <a:srgbClr val="6C89B6"/>
      </a:accent3>
      <a:accent4>
        <a:srgbClr val="9BADCE"/>
      </a:accent4>
      <a:accent5>
        <a:srgbClr val="CDD6E7"/>
      </a:accent5>
      <a:accent6>
        <a:srgbClr val="E8EBF4"/>
      </a:accent6>
      <a:hlink>
        <a:srgbClr val="E40F13"/>
      </a:hlink>
      <a:folHlink>
        <a:srgbClr val="0050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1_Title Slide</vt:lpstr>
      <vt:lpstr>FPGA implementation of a rad-hard adaptive baseband processor for ground-to-satellite links</vt:lpstr>
      <vt:lpstr>Introduction</vt:lpstr>
      <vt:lpstr>Rad-Hard Baseband Processor for NTNs</vt:lpstr>
      <vt:lpstr>PowerPoint Presentation</vt:lpstr>
    </vt:vector>
  </TitlesOfParts>
  <Company>IHP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Posypai Inesa</dc:creator>
  <cp:lastModifiedBy>Nicola Miglioranza</cp:lastModifiedBy>
  <cp:revision>184</cp:revision>
  <dcterms:created xsi:type="dcterms:W3CDTF">2022-04-13T10:11:10Z</dcterms:created>
  <dcterms:modified xsi:type="dcterms:W3CDTF">2025-05-15T08:21:47Z</dcterms:modified>
</cp:coreProperties>
</file>